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ko-KR" altLang="en-US" dirty="0" err="1"/>
              <a:t>김길동</a:t>
            </a:r>
            <a:r>
              <a:rPr lang="ko-KR" altLang="en-US" dirty="0"/>
              <a:t> 감정 분석 </a:t>
            </a:r>
            <a:r>
              <a:rPr lang="en-US" altLang="ko-KR" dirty="0"/>
              <a:t>(2022.01.01)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기쁨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교우 관계</c:v>
                </c:pt>
                <c:pt idx="1">
                  <c:v>가족 관계</c:v>
                </c:pt>
                <c:pt idx="2">
                  <c:v>일상 생활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D-4161-9CE6-AABC905F5E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당황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교우 관계</c:v>
                </c:pt>
                <c:pt idx="1">
                  <c:v>가족 관계</c:v>
                </c:pt>
                <c:pt idx="2">
                  <c:v>일상 생활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6D-4161-9CE6-AABC905F5E6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상처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교우 관계</c:v>
                </c:pt>
                <c:pt idx="1">
                  <c:v>가족 관계</c:v>
                </c:pt>
                <c:pt idx="2">
                  <c:v>일상 생활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6D-4161-9CE6-AABC905F5E6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불안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교우 관계</c:v>
                </c:pt>
                <c:pt idx="1">
                  <c:v>가족 관계</c:v>
                </c:pt>
                <c:pt idx="2">
                  <c:v>일상 생활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4</c:v>
                </c:pt>
                <c:pt idx="1">
                  <c:v>7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A6D-4161-9CE6-AABC905F5E6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슬픔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교우 관계</c:v>
                </c:pt>
                <c:pt idx="1">
                  <c:v>가족 관계</c:v>
                </c:pt>
                <c:pt idx="2">
                  <c:v>일상 생활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1">
                  <c:v>8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A6D-4161-9CE6-AABC905F5E6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분노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교우 관계</c:v>
                </c:pt>
                <c:pt idx="1">
                  <c:v>가족 관계</c:v>
                </c:pt>
                <c:pt idx="2">
                  <c:v>일상 생활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1</c:v>
                </c:pt>
                <c:pt idx="1">
                  <c:v>9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A6D-4161-9CE6-AABC905F5E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53336016"/>
        <c:axId val="453333936"/>
        <c:axId val="0"/>
      </c:bar3DChart>
      <c:catAx>
        <c:axId val="4533360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3333936"/>
        <c:crosses val="autoZero"/>
        <c:auto val="1"/>
        <c:lblAlgn val="ctr"/>
        <c:lblOffset val="100"/>
        <c:noMultiLvlLbl val="0"/>
      </c:catAx>
      <c:valAx>
        <c:axId val="453333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3336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err="1">
                <a:solidFill>
                  <a:schemeClr val="tx1"/>
                </a:solidFill>
              </a:rPr>
              <a:t>김길동의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dirty="0">
                <a:solidFill>
                  <a:schemeClr val="tx1"/>
                </a:solidFill>
              </a:rPr>
              <a:t>감정 추이</a:t>
            </a:r>
            <a:r>
              <a:rPr lang="en-US" altLang="ko-KR" dirty="0">
                <a:solidFill>
                  <a:schemeClr val="tx1"/>
                </a:solidFill>
              </a:rPr>
              <a:t> (22.01.02</a:t>
            </a:r>
            <a:r>
              <a:rPr lang="en-US" altLang="ko-KR" baseline="0" dirty="0">
                <a:solidFill>
                  <a:schemeClr val="tx1"/>
                </a:solidFill>
              </a:rPr>
              <a:t> ~ 22.01.05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기쁨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2022.01.02</c:v>
                </c:pt>
                <c:pt idx="1">
                  <c:v>2022.01.03</c:v>
                </c:pt>
                <c:pt idx="2">
                  <c:v>2022.01.04</c:v>
                </c:pt>
                <c:pt idx="3">
                  <c:v>2022.01.05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DA-4034-9819-FE750AAA91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당황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2022.01.02</c:v>
                </c:pt>
                <c:pt idx="1">
                  <c:v>2022.01.03</c:v>
                </c:pt>
                <c:pt idx="2">
                  <c:v>2022.01.04</c:v>
                </c:pt>
                <c:pt idx="3">
                  <c:v>2022.01.05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DA-4034-9819-FE750AAA912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상처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2022.01.02</c:v>
                </c:pt>
                <c:pt idx="1">
                  <c:v>2022.01.03</c:v>
                </c:pt>
                <c:pt idx="2">
                  <c:v>2022.01.04</c:v>
                </c:pt>
                <c:pt idx="3">
                  <c:v>2022.01.05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ADA-4034-9819-FE750AAA912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불안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2022.01.02</c:v>
                </c:pt>
                <c:pt idx="1">
                  <c:v>2022.01.03</c:v>
                </c:pt>
                <c:pt idx="2">
                  <c:v>2022.01.04</c:v>
                </c:pt>
                <c:pt idx="3">
                  <c:v>2022.01.05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9</c:v>
                </c:pt>
                <c:pt idx="3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ADA-4034-9819-FE750AAA912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슬픔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2022.01.02</c:v>
                </c:pt>
                <c:pt idx="1">
                  <c:v>2022.01.03</c:v>
                </c:pt>
                <c:pt idx="2">
                  <c:v>2022.01.04</c:v>
                </c:pt>
                <c:pt idx="3">
                  <c:v>2022.01.05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8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ADA-4034-9819-FE750AAA912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분노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2022.01.02</c:v>
                </c:pt>
                <c:pt idx="1">
                  <c:v>2022.01.03</c:v>
                </c:pt>
                <c:pt idx="2">
                  <c:v>2022.01.04</c:v>
                </c:pt>
                <c:pt idx="3">
                  <c:v>2022.01.05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1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ADA-4034-9819-FE750AAA91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24800240"/>
        <c:axId val="2024801904"/>
      </c:lineChart>
      <c:catAx>
        <c:axId val="2024800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24801904"/>
        <c:crosses val="autoZero"/>
        <c:auto val="1"/>
        <c:lblAlgn val="ctr"/>
        <c:lblOffset val="100"/>
        <c:noMultiLvlLbl val="0"/>
      </c:catAx>
      <c:valAx>
        <c:axId val="2024801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24800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05:04:34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1984 24575,'2'-196'0,"49"-337"0,-43 492 0,2 0 0,27-66 0,-29 88 0,1 0 0,2 0 0,0 1 0,1 1 0,1 0 0,0 0 0,24-21 0,-14 17 0,1 0 0,0 2 0,2 1 0,1 0 0,0 2 0,1 0 0,35-13 0,-12 7 0,-1-3 0,-1-2 0,-1-2 0,56-43 0,162-153 0,-166 137 0,-79 69-79,33-28 183,77-52 1,-114 88-254,1 0-1,1 1 1,0 0-1,0 2 1,1 0-1,0 0 1,1 2-1,-1 0 0,24-3 1,-9 6-6677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05:35:47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1984 24575,'2'-196'0,"49"-337"0,-43 492 0,2 0 0,27-66 0,-29 88 0,1 0 0,2 0 0,0 1 0,1 1 0,1 0 0,0 0 0,24-21 0,-14 17 0,1 0 0,0 2 0,2 1 0,1 0 0,0 2 0,1 0 0,35-13 0,-12 7 0,-1-3 0,-1-2 0,-1-2 0,56-43 0,162-153 0,-166 137 0,-79 69-79,33-28 183,77-52 1,-114 88-254,1 0-1,1 1 1,0 0-1,0 2 1,1 0-1,0 0 1,1 2-1,-1 0 0,24-3 1,-9 6-6677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F0E57-37B4-46A5-B7C9-0610CBE6CCC2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DE0C4-2151-4409-BFA5-110E8C49F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084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FA66E-8EF6-3357-20D5-A4BCC6D7E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92847A-120B-0351-BDC9-1F528AA9B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44375-4BF1-5B34-84AA-F52A6754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1BEA-6706-4E45-83D4-FA50A202D37D}" type="datetime1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B6AB7-4B39-BCF6-00C0-9A6F1243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BC113A-E8D5-A489-FBA1-33FCB646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08E5-AF7F-40ED-A93E-A06BCA34F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8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6D93E-04AB-60A9-5480-FB705FE2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D6B6DE-460C-A335-373B-E8B20E4D4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AB653E-BC01-A40E-1783-45AFE6363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141E-54B5-477F-94D7-2FACDEF177A6}" type="datetime1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836967-52C5-8DB2-B130-2020CC64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E1FF16-3EC0-7388-9621-118CBD38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08E5-AF7F-40ED-A93E-A06BCA34F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00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3B0843-13D8-AB10-ECBD-04992BFD7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C3B419-4555-3518-AF0B-98374B9BD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405288-B799-EB74-E795-56A0BD5E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6D09-6350-4111-A4FE-D4EDD9956C57}" type="datetime1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48FE8-6702-14FA-96F2-ADF5373B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1B610B-36B7-ABFA-C587-68B6CE942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08E5-AF7F-40ED-A93E-A06BCA34F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60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0D1B0-5275-B0B6-1A9B-C2ECADC0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BA8147-2D61-5BD0-732A-C760F633E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95B0D-4E1B-2F3E-CEFA-0649BA8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665A-F0AA-4941-9AB2-8170C133EFB4}" type="datetime1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0BCD66-1F20-ABE5-A241-4A93A7AF0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A3260-E8AF-709B-69D0-5EBC82B05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08E5-AF7F-40ED-A93E-A06BCA34F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11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9906E-9BB0-F0E8-760B-407F3FD2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DC2B91-FFD2-BCD3-6749-802C73082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320E4E-16B5-6898-5EEC-5995DF9D3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3A50-78A4-4BBA-B9BF-F3A456044C28}" type="datetime1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FAA06-4F6C-6B70-963F-3240EDB1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33C768-CA22-AA11-F6D0-6FBFE896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08E5-AF7F-40ED-A93E-A06BCA34F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56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C5A00-08E9-8C10-5DD7-49844BA3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ECC497-40CB-ECDF-2B5F-500C125AB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5F3031-5F99-03E5-5B18-F198E1C2B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317C2C-45B6-5E55-5BE2-CF19A814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AD38-726A-4B96-AC65-0AADAE617F79}" type="datetime1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755B1-BBB1-C9CC-B464-B80707EF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540DA3-162D-9387-EA9D-276F2EDB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08E5-AF7F-40ED-A93E-A06BCA34F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22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8C694-406E-8945-3A94-FD6F7DF19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B8A0CF-B1D4-10D8-D472-2C65C94E9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EDF3B2-1A00-C989-296E-2AC40FB9A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383C66-3F0A-642B-6C9A-943F9001E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FD8C86-ADCB-C737-68BB-CDFDC7373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D7F867-7939-F755-61A1-2962E08C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638D-3C96-4982-B830-707E877319C3}" type="datetime1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7DC76A-12CC-44C9-0A3B-927D4760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0FAFD2-8720-22DA-83D7-FE8BBAB2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08E5-AF7F-40ED-A93E-A06BCA34F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71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EC3ED-9764-9BDB-0B34-A31B7DE0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809928-1349-BCFA-4E9B-3BDCAA93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2CFA-3620-4FDA-8F38-1B080810AE81}" type="datetime1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BAE1A8-4132-6886-7B8A-B23050F8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D2DF27-C480-3103-378A-AF590607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08E5-AF7F-40ED-A93E-A06BCA34F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78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D8E4BC-1E83-F9A2-7D82-9B67640A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AC26-AD06-4CAB-85B1-931A1FA37826}" type="datetime1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6A5AF0-4C93-6BF9-BF38-90D87A1E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76906F-D747-7635-90AC-04BCC697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08E5-AF7F-40ED-A93E-A06BCA34F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83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8302B-501B-910A-482B-EC230919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BBC4C3-E960-AF14-897D-5712410F5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13D58F-B9A2-E213-F4B4-AA0E115E4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7DEB3F-48D5-E543-F7E5-C1D06BEB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8BB6-6C7E-45BF-A857-2537544021CA}" type="datetime1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30914C-04BC-336D-B9B8-7B893914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916D49-E6AC-90FC-4733-18F96535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08E5-AF7F-40ED-A93E-A06BCA34F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91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CBF66-5A25-0F84-B391-DE09FB71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6C1BAB-02B1-7636-6E7A-8FD1BF961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193259-6029-3FC5-2F24-FB4D23AC8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DBE9D7-4FAF-3D2C-412D-6DACB892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11FA-BEE3-4D45-B2D8-E0A0F1D81E0B}" type="datetime1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48582E-86DF-FCCA-5060-286BC687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4D6D56-EC74-224A-CA1A-F1C57DFC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08E5-AF7F-40ED-A93E-A06BCA34F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2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D318FE-42D5-23EF-5336-81827D1AA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FD7A2E-CF9B-906E-55D3-3FC662624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6E75A-5ECF-04B0-336D-000728C7E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D9753-4C3C-48C4-AA40-322D8C7ADC22}" type="datetime1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2D19D9-ABF1-4009-D2A0-B4947E838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C3ADF-E3A0-ED89-D2A0-0AC194DF5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008E5-AF7F-40ED-A93E-A06BCA34FA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2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hub.or.kr/aihubdata/data/view.do?currMenu=115&amp;topMenu=100&amp;aihubDataSe=realm&amp;dataSetSn=10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7964C-54E5-C4A5-F45D-1C4D9B53A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037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어린이 감정 분석 모바일 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B94FE8-7C3C-F26F-13E0-FD6757C26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7350" y="2239963"/>
            <a:ext cx="5781675" cy="474662"/>
          </a:xfrm>
        </p:spPr>
        <p:txBody>
          <a:bodyPr/>
          <a:lstStyle/>
          <a:p>
            <a:r>
              <a:rPr lang="en-US" altLang="ko-KR" dirty="0"/>
              <a:t>~2023 </a:t>
            </a:r>
            <a:r>
              <a:rPr lang="ko-KR" altLang="en-US" dirty="0"/>
              <a:t>여름 방학 </a:t>
            </a:r>
            <a:r>
              <a:rPr lang="en-US" altLang="ko-KR" dirty="0"/>
              <a:t>sig, (</a:t>
            </a:r>
            <a:r>
              <a:rPr lang="ko-KR" altLang="en-US" dirty="0" err="1"/>
              <a:t>김성률</a:t>
            </a:r>
            <a:r>
              <a:rPr lang="en-US" altLang="ko-KR" dirty="0"/>
              <a:t>, </a:t>
            </a:r>
            <a:r>
              <a:rPr lang="ko-KR" altLang="en-US" dirty="0"/>
              <a:t>정현수</a:t>
            </a:r>
            <a:r>
              <a:rPr lang="en-US" altLang="ko-KR" dirty="0"/>
              <a:t>, </a:t>
            </a:r>
            <a:r>
              <a:rPr lang="el-GR" altLang="ko-KR" dirty="0"/>
              <a:t>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745F79-BD74-372C-C795-0EA0E5131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08E5-AF7F-40ED-A93E-A06BCA34FA1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938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3DBD8-63B7-8347-918B-82C95FFC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863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AI Hub </a:t>
            </a:r>
            <a:r>
              <a:rPr lang="ko-KR" altLang="en-US" sz="3000" b="1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감성 대화 말뭉치</a:t>
            </a:r>
            <a:endParaRPr lang="en-US" altLang="ko-KR" sz="3000" b="1" i="0" dirty="0">
              <a:solidFill>
                <a:srgbClr val="000000"/>
              </a:solidFill>
              <a:effectLst/>
              <a:latin typeface="Roboto" panose="020B0604020202020204" pitchFamily="2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C4F54-7D4E-B54A-1101-5EF26EFC5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ko-KR" altLang="en-US" sz="2000" b="0" i="0" dirty="0">
                <a:effectLst/>
                <a:latin typeface="Roboto" panose="02000000000000000000" pitchFamily="2" charset="0"/>
              </a:rPr>
              <a:t>구축 내용 및 제공 </a:t>
            </a:r>
            <a:r>
              <a:rPr lang="ko-KR" altLang="en-US" sz="2000" b="0" i="0" dirty="0" err="1">
                <a:effectLst/>
                <a:latin typeface="Roboto" panose="02000000000000000000" pitchFamily="2" charset="0"/>
              </a:rPr>
              <a:t>데이터량</a:t>
            </a:r>
            <a:endParaRPr lang="en-US" altLang="ko-KR" sz="20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0" indent="0" algn="l" fontAlgn="base">
              <a:buNone/>
            </a:pPr>
            <a:r>
              <a:rPr lang="en-US" altLang="ko-KR" sz="2000" dirty="0">
                <a:solidFill>
                  <a:srgbClr val="000000"/>
                </a:solidFill>
                <a:latin typeface="Roboto" panose="02000000000000000000" pitchFamily="2" charset="0"/>
              </a:rPr>
              <a:t>-  </a:t>
            </a:r>
            <a:r>
              <a:rPr lang="ko-KR" altLang="en-US" sz="2000" dirty="0"/>
              <a:t>감정 대분류</a:t>
            </a:r>
            <a:r>
              <a:rPr lang="en-US" altLang="ko-KR" sz="2000" dirty="0"/>
              <a:t>: </a:t>
            </a:r>
            <a:r>
              <a:rPr lang="ko-KR" altLang="en-US" sz="2000" dirty="0"/>
              <a:t>분노 슬픔 불안 상처 당황 기쁨</a:t>
            </a:r>
            <a:r>
              <a:rPr lang="en-US" altLang="ko-KR" sz="2000" dirty="0"/>
              <a:t>(6</a:t>
            </a:r>
            <a:r>
              <a:rPr lang="ko-KR" altLang="en-US" sz="2000" dirty="0"/>
              <a:t>가지</a:t>
            </a:r>
            <a:r>
              <a:rPr lang="en-US" altLang="ko-KR" sz="2000" dirty="0"/>
              <a:t>)</a:t>
            </a:r>
          </a:p>
          <a:p>
            <a:pPr fontAlgn="base">
              <a:buFontTx/>
              <a:buChar char="-"/>
            </a:pPr>
            <a:r>
              <a:rPr lang="ko-KR" altLang="en-US" sz="2000" dirty="0"/>
              <a:t>감정 소분류</a:t>
            </a:r>
            <a:r>
              <a:rPr lang="en-US" altLang="ko-KR" sz="2000" dirty="0"/>
              <a:t>: </a:t>
            </a:r>
            <a:r>
              <a:rPr lang="ko-KR" altLang="en-US" sz="2000" dirty="0"/>
              <a:t>각 대분류 아래 </a:t>
            </a:r>
            <a:r>
              <a:rPr lang="en-US" altLang="ko-KR" sz="2000" dirty="0"/>
              <a:t>9</a:t>
            </a:r>
            <a:r>
              <a:rPr lang="ko-KR" altLang="en-US" sz="2000" dirty="0"/>
              <a:t>가지</a:t>
            </a:r>
            <a:endParaRPr lang="en-US" altLang="ko-KR" sz="2000" dirty="0"/>
          </a:p>
          <a:p>
            <a:pPr fontAlgn="base">
              <a:buFontTx/>
              <a:buChar char="-"/>
            </a:pPr>
            <a:r>
              <a:rPr lang="ko-KR" altLang="en-US" sz="2000" dirty="0"/>
              <a:t>총 감정 수 </a:t>
            </a:r>
            <a:r>
              <a:rPr lang="en-US" altLang="ko-KR" sz="2000" dirty="0"/>
              <a:t>: 60</a:t>
            </a:r>
            <a:r>
              <a:rPr lang="ko-KR" altLang="en-US" sz="2000" dirty="0"/>
              <a:t>가지</a:t>
            </a:r>
            <a:endParaRPr lang="en-US" altLang="ko-KR" sz="2000" dirty="0"/>
          </a:p>
          <a:p>
            <a:pPr fontAlgn="base">
              <a:buFontTx/>
              <a:buChar char="-"/>
            </a:pPr>
            <a:r>
              <a:rPr lang="ko-KR" altLang="en-US" sz="2000" i="0" dirty="0">
                <a:effectLst/>
                <a:latin typeface="Roboto" panose="02000000000000000000" pitchFamily="2" charset="0"/>
              </a:rPr>
              <a:t>연령별 </a:t>
            </a:r>
            <a:r>
              <a:rPr lang="en-US" altLang="ko-KR" sz="2000" i="0" dirty="0">
                <a:effectLst/>
                <a:latin typeface="Roboto" panose="02000000000000000000" pitchFamily="2" charset="0"/>
              </a:rPr>
              <a:t>: </a:t>
            </a:r>
            <a:r>
              <a:rPr lang="ko-KR" altLang="en-US" sz="2000" i="0" dirty="0">
                <a:effectLst/>
                <a:latin typeface="Roboto" panose="02000000000000000000" pitchFamily="2" charset="0"/>
              </a:rPr>
              <a:t>청소년</a:t>
            </a:r>
            <a:r>
              <a:rPr lang="en-US" altLang="ko-KR" sz="2000" i="0" dirty="0">
                <a:effectLst/>
                <a:latin typeface="Roboto" panose="02000000000000000000" pitchFamily="2" charset="0"/>
              </a:rPr>
              <a:t>, </a:t>
            </a:r>
            <a:r>
              <a:rPr lang="ko-KR" altLang="en-US" sz="2000" i="0" dirty="0">
                <a:effectLst/>
                <a:latin typeface="Roboto" panose="02000000000000000000" pitchFamily="2" charset="0"/>
              </a:rPr>
              <a:t>청년</a:t>
            </a:r>
            <a:r>
              <a:rPr lang="en-US" altLang="ko-KR" sz="2000" i="0" dirty="0">
                <a:effectLst/>
                <a:latin typeface="Roboto" panose="02000000000000000000" pitchFamily="2" charset="0"/>
              </a:rPr>
              <a:t>, </a:t>
            </a:r>
            <a:r>
              <a:rPr lang="ko-KR" altLang="en-US" sz="2000" i="0" dirty="0">
                <a:effectLst/>
                <a:latin typeface="Roboto" panose="02000000000000000000" pitchFamily="2" charset="0"/>
              </a:rPr>
              <a:t>중년</a:t>
            </a:r>
            <a:r>
              <a:rPr lang="en-US" altLang="ko-KR" sz="2000" i="0" dirty="0">
                <a:effectLst/>
                <a:latin typeface="Roboto" panose="02000000000000000000" pitchFamily="2" charset="0"/>
              </a:rPr>
              <a:t>, </a:t>
            </a:r>
            <a:r>
              <a:rPr lang="ko-KR" altLang="en-US" sz="2000" i="0" dirty="0">
                <a:effectLst/>
                <a:latin typeface="Roboto" panose="02000000000000000000" pitchFamily="2" charset="0"/>
              </a:rPr>
              <a:t>노년</a:t>
            </a:r>
            <a:endParaRPr lang="en-US" altLang="ko-KR" sz="2000" i="0" dirty="0">
              <a:effectLst/>
              <a:latin typeface="Roboto" panose="02000000000000000000" pitchFamily="2" charset="0"/>
            </a:endParaRPr>
          </a:p>
          <a:p>
            <a:pPr marL="0" indent="0" fontAlgn="base">
              <a:buNone/>
            </a:pPr>
            <a:r>
              <a:rPr lang="en-US" altLang="ko-KR" sz="2000" dirty="0">
                <a:solidFill>
                  <a:srgbClr val="000000"/>
                </a:solidFill>
                <a:latin typeface="Roboto" panose="02000000000000000000" pitchFamily="2" charset="0"/>
              </a:rPr>
              <a:t>-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코퍼스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27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만 문장</a:t>
            </a:r>
            <a:endParaRPr lang="en-US" altLang="ko-KR" sz="20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fontAlgn="base">
              <a:buFontTx/>
              <a:buChar char="-"/>
            </a:pPr>
            <a:endParaRPr lang="ko-KR" altLang="en-US" sz="200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CD5758-5246-9679-FEE5-ACD34BB2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08E5-AF7F-40ED-A93E-A06BCA34FA1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94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3DBD8-63B7-8347-918B-82C95FFC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838951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3000" b="1" dirty="0">
                <a:solidFill>
                  <a:schemeClr val="tx1"/>
                </a:solidFill>
              </a:rPr>
              <a:t>국립국어원 </a:t>
            </a:r>
            <a:r>
              <a:rPr lang="ko-KR" altLang="en-US" sz="3000" b="1" dirty="0" err="1">
                <a:solidFill>
                  <a:schemeClr val="tx1"/>
                </a:solidFill>
              </a:rPr>
              <a:t>개체명</a:t>
            </a:r>
            <a:r>
              <a:rPr lang="ko-KR" altLang="en-US" sz="3000" b="1" dirty="0">
                <a:solidFill>
                  <a:schemeClr val="tx1"/>
                </a:solidFill>
              </a:rPr>
              <a:t> 분석 말뭉치 </a:t>
            </a:r>
            <a:r>
              <a:rPr lang="en-US" altLang="ko-KR" sz="3000" b="1" dirty="0">
                <a:solidFill>
                  <a:schemeClr val="tx1"/>
                </a:solidFill>
              </a:rPr>
              <a:t>2020</a:t>
            </a:r>
            <a:endParaRPr lang="en-US" altLang="ko-KR" sz="3000" b="1" i="0" dirty="0">
              <a:solidFill>
                <a:srgbClr val="000000"/>
              </a:solidFill>
              <a:effectLst/>
              <a:latin typeface="Roboto" panose="020B0604020202020204" pitchFamily="2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C4F54-7D4E-B54A-1101-5EF26EFC5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ko-KR" altLang="en-US" sz="2000" b="0" i="0" dirty="0">
                <a:effectLst/>
                <a:latin typeface="Roboto" panose="02000000000000000000" pitchFamily="2" charset="0"/>
              </a:rPr>
              <a:t>구축 내용 및 제공 </a:t>
            </a:r>
            <a:r>
              <a:rPr lang="ko-KR" altLang="en-US" sz="2000" b="0" i="0" dirty="0" err="1">
                <a:effectLst/>
                <a:latin typeface="Roboto" panose="02000000000000000000" pitchFamily="2" charset="0"/>
              </a:rPr>
              <a:t>데이터량</a:t>
            </a:r>
            <a:endParaRPr lang="en-US" altLang="ko-KR" sz="2000" b="0" i="0" dirty="0">
              <a:effectLst/>
              <a:latin typeface="Roboto" panose="02000000000000000000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웹 문서 기반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500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만 어절</a:t>
            </a:r>
            <a:endParaRPr lang="en-US" altLang="ko-KR" sz="20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PERSON(PS), STUDY_FIELD(FD), THEORY(TR), ARTIFACTS(AF), ORGANIZATION(OG), LOCATION(LC), CIVILIZATION(CV), . DATE(DT), TIME(TI), QUANTITY(QT), EVENT(EV), ANIMAL(AM), PLANT(PT), MATERIAL(MT) , TERM(TM)</a:t>
            </a:r>
            <a:endParaRPr lang="ko-KR" altLang="en-US" sz="14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CD5758-5246-9679-FEE5-ACD34BB2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08E5-AF7F-40ED-A93E-A06BCA34FA1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76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0B670-AFCD-5438-AAE0-2C877397F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예상되는 </a:t>
            </a:r>
            <a:r>
              <a:rPr lang="ko-KR" altLang="en-US" dirty="0" err="1"/>
              <a:t>우려점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F693FC-BEB1-A134-028D-3675D354F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825625"/>
            <a:ext cx="11191875" cy="435133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감성 분류 데이터 셋의 데이터에 영유아</a:t>
            </a:r>
            <a:r>
              <a:rPr lang="en-US" altLang="ko-KR" dirty="0"/>
              <a:t>, </a:t>
            </a:r>
            <a:r>
              <a:rPr lang="ko-KR" altLang="en-US" dirty="0"/>
              <a:t>소아 연령대가 없음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Ex) </a:t>
            </a:r>
            <a:r>
              <a:rPr lang="ko-KR" altLang="en-US" sz="1800" dirty="0"/>
              <a:t>아프더니 욕심이 사라졌어</a:t>
            </a:r>
            <a:r>
              <a:rPr lang="en-US" altLang="ko-KR" sz="1800" dirty="0"/>
              <a:t>. </a:t>
            </a:r>
            <a:r>
              <a:rPr lang="ko-KR" altLang="en-US" sz="1800" dirty="0"/>
              <a:t>치료하고 나서 전원생활을 하려고</a:t>
            </a:r>
            <a:r>
              <a:rPr lang="en-US" altLang="ko-KR" sz="1800" dirty="0"/>
              <a:t> - </a:t>
            </a:r>
            <a:r>
              <a:rPr lang="ko-KR" altLang="en-US" sz="1800" dirty="0" err="1"/>
              <a:t>느긋</a:t>
            </a:r>
            <a:r>
              <a:rPr lang="en-US" altLang="ko-KR" sz="1800" dirty="0"/>
              <a:t>, </a:t>
            </a:r>
            <a:r>
              <a:rPr lang="ko-KR" altLang="en-US" sz="1800" dirty="0"/>
              <a:t>노년층</a:t>
            </a: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500" dirty="0"/>
              <a:t>-&gt; </a:t>
            </a:r>
            <a:r>
              <a:rPr lang="ko-KR" altLang="en-US" sz="2500" dirty="0"/>
              <a:t>데이터 셋에 있는 데이터에 직접적으로 감정이 드러나는 경우가 다수 존재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1800" dirty="0"/>
              <a:t>Ex) </a:t>
            </a:r>
            <a:r>
              <a:rPr lang="ko-KR" altLang="en-US" sz="1800" dirty="0"/>
              <a:t>이웃이 암에 걸려서 나도 초기 증상이 아닐지 불안해</a:t>
            </a:r>
            <a:r>
              <a:rPr lang="en-US" altLang="ko-KR" sz="1800" dirty="0"/>
              <a:t> - </a:t>
            </a:r>
            <a:r>
              <a:rPr lang="ko-KR" altLang="en-US" sz="1800" dirty="0"/>
              <a:t>불안</a:t>
            </a:r>
            <a:r>
              <a:rPr lang="en-US" altLang="ko-KR" sz="1800" dirty="0"/>
              <a:t>, </a:t>
            </a:r>
            <a:r>
              <a:rPr lang="ko-KR" altLang="en-US" sz="1800" dirty="0"/>
              <a:t>노년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2500" dirty="0"/>
              <a:t>-&gt; </a:t>
            </a:r>
            <a:r>
              <a:rPr lang="ko-KR" altLang="en-US" sz="2500" dirty="0"/>
              <a:t>청소년</a:t>
            </a:r>
            <a:r>
              <a:rPr lang="en-US" altLang="ko-KR" sz="2000" dirty="0"/>
              <a:t>(</a:t>
            </a:r>
            <a:r>
              <a:rPr lang="ko-KR" altLang="en-US" sz="2000" dirty="0"/>
              <a:t>가족관계</a:t>
            </a:r>
            <a:r>
              <a:rPr lang="en-US" altLang="ko-KR" sz="2000" dirty="0"/>
              <a:t>, </a:t>
            </a:r>
            <a:r>
              <a:rPr lang="ko-KR" altLang="en-US" sz="2000" dirty="0"/>
              <a:t>학업 및 진로</a:t>
            </a:r>
            <a:r>
              <a:rPr lang="en-US" altLang="ko-KR" sz="2000" dirty="0"/>
              <a:t>, </a:t>
            </a:r>
            <a:r>
              <a:rPr lang="ko-KR" altLang="en-US" sz="2000" dirty="0"/>
              <a:t>학교폭력</a:t>
            </a:r>
            <a:r>
              <a:rPr lang="en-US" altLang="ko-KR" sz="2000" dirty="0"/>
              <a:t>/</a:t>
            </a:r>
            <a:r>
              <a:rPr lang="ko-KR" altLang="en-US" sz="2000" dirty="0"/>
              <a:t>따돌림</a:t>
            </a:r>
            <a:r>
              <a:rPr lang="en-US" altLang="ko-KR" sz="2000" dirty="0"/>
              <a:t>) </a:t>
            </a:r>
            <a:r>
              <a:rPr lang="ko-KR" altLang="en-US" sz="2500" dirty="0"/>
              <a:t>데이터로 성능 테스트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dirty="0"/>
              <a:t>2.</a:t>
            </a:r>
            <a:r>
              <a:rPr lang="ko-KR" altLang="en-US" dirty="0"/>
              <a:t> 시나리오가 수작업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교우 관계</a:t>
            </a:r>
            <a:r>
              <a:rPr lang="en-US" altLang="ko-KR" dirty="0"/>
              <a:t>, </a:t>
            </a:r>
            <a:r>
              <a:rPr lang="ko-KR" altLang="en-US" dirty="0"/>
              <a:t>가족 관계</a:t>
            </a:r>
            <a:r>
              <a:rPr lang="en-US" altLang="ko-KR" dirty="0"/>
              <a:t>, </a:t>
            </a:r>
            <a:r>
              <a:rPr lang="ko-KR" altLang="en-US" dirty="0"/>
              <a:t>일상 생활 부분에 각 </a:t>
            </a:r>
            <a:r>
              <a:rPr lang="en-US" altLang="ko-KR" dirty="0"/>
              <a:t>10~20</a:t>
            </a:r>
            <a:r>
              <a:rPr lang="ko-KR" altLang="en-US" dirty="0"/>
              <a:t>개씩 한정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E8FAB9-3A84-A5E8-A10A-8E7B34F4F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08E5-AF7F-40ED-A93E-A06BCA34FA1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54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22981-A3A7-0665-A14C-551331B8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22C0F8-EE80-BF7C-FE1D-873E58168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endParaRPr lang="en-US" altLang="ko-KR" dirty="0"/>
          </a:p>
          <a:p>
            <a:r>
              <a:rPr lang="ko-KR" altLang="en-US" dirty="0"/>
              <a:t>배경</a:t>
            </a:r>
            <a:endParaRPr lang="en-US" altLang="ko-KR" dirty="0"/>
          </a:p>
          <a:p>
            <a:r>
              <a:rPr lang="ko-KR" altLang="en-US" dirty="0"/>
              <a:t>청사진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546430-C705-504E-4054-6A04B539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08E5-AF7F-40ED-A93E-A06BCA34FA1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51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208D8-5171-76F1-E962-1308FD0B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1499B4-847B-4843-C6AA-8196C7271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109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“</a:t>
            </a:r>
            <a:r>
              <a:rPr lang="ko-KR" altLang="en-US" dirty="0"/>
              <a:t>다양한 부분을 기초 예제로 만들고 나서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ko-KR" altLang="en-US" dirty="0"/>
              <a:t> 다음 </a:t>
            </a:r>
            <a:r>
              <a:rPr lang="en-US" altLang="ko-KR" dirty="0"/>
              <a:t>sig</a:t>
            </a:r>
            <a:r>
              <a:rPr lang="ko-KR" altLang="en-US" dirty="0"/>
              <a:t>까지 개선하며 이해하자</a:t>
            </a:r>
            <a:r>
              <a:rPr lang="en-US" altLang="ko-KR" dirty="0"/>
              <a:t>.”</a:t>
            </a:r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모바일</a:t>
            </a:r>
            <a:r>
              <a:rPr lang="en-US" altLang="ko-KR" dirty="0"/>
              <a:t>(</a:t>
            </a:r>
            <a:r>
              <a:rPr lang="ko-KR" altLang="en-US" dirty="0"/>
              <a:t>안드로이드</a:t>
            </a:r>
            <a:r>
              <a:rPr lang="en-US" altLang="ko-KR" dirty="0"/>
              <a:t>,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아이</a:t>
            </a:r>
            <a:r>
              <a:rPr lang="en-US" altLang="ko-KR" dirty="0"/>
              <a:t>, </a:t>
            </a:r>
            <a:r>
              <a:rPr lang="ko-KR" altLang="en-US" dirty="0"/>
              <a:t>통계이용자</a:t>
            </a:r>
            <a:r>
              <a:rPr lang="en-US" altLang="ko-KR" dirty="0"/>
              <a:t>, </a:t>
            </a:r>
            <a:r>
              <a:rPr lang="ko-KR" altLang="en-US" dirty="0"/>
              <a:t>관리자</a:t>
            </a:r>
            <a:r>
              <a:rPr lang="en-US" altLang="ko-KR" dirty="0"/>
              <a:t>))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자연어 처리</a:t>
            </a:r>
            <a:r>
              <a:rPr lang="en-US" altLang="ko-KR" dirty="0"/>
              <a:t>(STT, </a:t>
            </a:r>
            <a:r>
              <a:rPr lang="ko-KR" altLang="en-US" dirty="0"/>
              <a:t>감정 분류</a:t>
            </a:r>
            <a:r>
              <a:rPr lang="en-US" altLang="ko-KR" dirty="0"/>
              <a:t>, </a:t>
            </a:r>
            <a:r>
              <a:rPr lang="ko-KR" altLang="en-US" dirty="0" err="1"/>
              <a:t>개체명</a:t>
            </a:r>
            <a:r>
              <a:rPr lang="ko-KR" altLang="en-US" dirty="0"/>
              <a:t> 인식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BEFE19-6ECA-78F5-D3F9-45DB7657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08E5-AF7F-40ED-A93E-A06BCA34FA1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29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122BC-37A0-6D8C-3A85-214E10F5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010583-9930-8F42-7D24-BBE58E482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2020,</a:t>
            </a:r>
            <a:r>
              <a:rPr lang="ko-KR" altLang="en-US" dirty="0"/>
              <a:t> 계모 아동학대 사망사건</a:t>
            </a:r>
            <a:endParaRPr lang="en-US" altLang="ko-KR" dirty="0"/>
          </a:p>
          <a:p>
            <a:r>
              <a:rPr lang="en-US" altLang="ko-KR" dirty="0"/>
              <a:t>2020, 6</a:t>
            </a:r>
            <a:r>
              <a:rPr lang="ko-KR" altLang="en-US" dirty="0"/>
              <a:t>세 조카 아동학대 사망사건</a:t>
            </a:r>
            <a:endParaRPr lang="en-US" altLang="ko-KR" dirty="0"/>
          </a:p>
          <a:p>
            <a:r>
              <a:rPr lang="en-US" altLang="ko-KR" dirty="0"/>
              <a:t>2021, 8</a:t>
            </a:r>
            <a:r>
              <a:rPr lang="ko-KR" altLang="en-US" dirty="0"/>
              <a:t>세 아동 아동학대 사망 사건</a:t>
            </a:r>
            <a:endParaRPr lang="en-US" altLang="ko-KR" dirty="0"/>
          </a:p>
          <a:p>
            <a:r>
              <a:rPr lang="en-US" altLang="ko-KR" dirty="0"/>
              <a:t>2022, </a:t>
            </a:r>
            <a:r>
              <a:rPr lang="ko-KR" altLang="en-US" dirty="0"/>
              <a:t>조카 학대 사망 사건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 </a:t>
            </a:r>
            <a:r>
              <a:rPr lang="ko-KR" altLang="en-US" dirty="0"/>
              <a:t>어린이 감정 상태를 모니터링 할 수 있는 모바일 앱을 제작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78B7E6-945D-CA68-465D-E585A965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08E5-AF7F-40ED-A93E-A06BCA34FA1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35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0A3EA-92A6-18F9-00DE-FBA2DB75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 처리 청사진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1744A0-9D1B-EBBE-4F9A-B83ED7CF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08E5-AF7F-40ED-A93E-A06BCA34FA1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6C11DB-5412-FF89-09EF-4F083670EB68}"/>
              </a:ext>
            </a:extLst>
          </p:cNvPr>
          <p:cNvSpPr/>
          <p:nvPr/>
        </p:nvSpPr>
        <p:spPr>
          <a:xfrm>
            <a:off x="1153410" y="3195522"/>
            <a:ext cx="1519335" cy="769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영유아 </a:t>
            </a:r>
            <a:endParaRPr lang="en-US" altLang="ko-KR" dirty="0"/>
          </a:p>
          <a:p>
            <a:pPr algn="ctr"/>
            <a:r>
              <a:rPr lang="ko-KR" altLang="en-US" dirty="0"/>
              <a:t>음성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0C537AD-2E1B-2460-A602-07890BB8490D}"/>
              </a:ext>
            </a:extLst>
          </p:cNvPr>
          <p:cNvSpPr/>
          <p:nvPr/>
        </p:nvSpPr>
        <p:spPr>
          <a:xfrm>
            <a:off x="2918637" y="3463406"/>
            <a:ext cx="1440502" cy="2290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7D82CA-B6DB-4E40-6AE1-1373571BBD76}"/>
              </a:ext>
            </a:extLst>
          </p:cNvPr>
          <p:cNvSpPr/>
          <p:nvPr/>
        </p:nvSpPr>
        <p:spPr>
          <a:xfrm>
            <a:off x="4591241" y="3144416"/>
            <a:ext cx="2386501" cy="769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감정 분석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친구</a:t>
            </a:r>
            <a:r>
              <a:rPr lang="en-US" altLang="ko-KR" dirty="0"/>
              <a:t>, </a:t>
            </a:r>
            <a:r>
              <a:rPr lang="ko-KR" altLang="en-US" dirty="0"/>
              <a:t>가족</a:t>
            </a:r>
            <a:r>
              <a:rPr lang="en-US" altLang="ko-KR" dirty="0"/>
              <a:t>, </a:t>
            </a:r>
            <a:r>
              <a:rPr lang="ko-KR" altLang="en-US" dirty="0"/>
              <a:t>일상생활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F808CAAB-5F47-3175-8F20-AAD38A5BA73E}"/>
                  </a:ext>
                </a:extLst>
              </p14:cNvPr>
              <p14:cNvContentPartPr/>
              <p14:nvPr/>
            </p14:nvContentPartPr>
            <p14:xfrm>
              <a:off x="2820270" y="2897165"/>
              <a:ext cx="572928" cy="714764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F808CAAB-5F47-3175-8F20-AAD38A5BA7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1262" y="2888523"/>
                <a:ext cx="590584" cy="732408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5978A4-C4C0-4084-21AE-A37097BCC54E}"/>
              </a:ext>
            </a:extLst>
          </p:cNvPr>
          <p:cNvSpPr/>
          <p:nvPr/>
        </p:nvSpPr>
        <p:spPr>
          <a:xfrm>
            <a:off x="3380362" y="2552215"/>
            <a:ext cx="1677680" cy="4262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STT</a:t>
            </a:r>
            <a:endParaRPr lang="ko-KR" altLang="en-US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8C86A85F-2DA8-C4C7-EE77-B0BC7FC9A48C}"/>
              </a:ext>
            </a:extLst>
          </p:cNvPr>
          <p:cNvSpPr/>
          <p:nvPr/>
        </p:nvSpPr>
        <p:spPr>
          <a:xfrm rot="2624388">
            <a:off x="2683882" y="4115470"/>
            <a:ext cx="1910009" cy="221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06BFDD-3A5A-B78F-1AD7-91899559C027}"/>
              </a:ext>
            </a:extLst>
          </p:cNvPr>
          <p:cNvSpPr/>
          <p:nvPr/>
        </p:nvSpPr>
        <p:spPr>
          <a:xfrm>
            <a:off x="4590437" y="4495794"/>
            <a:ext cx="2386501" cy="769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개체명</a:t>
            </a:r>
            <a:r>
              <a:rPr lang="ko-KR" altLang="en-US" dirty="0"/>
              <a:t> 인식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사람 이름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6954A36-3427-BE3F-5C7B-C69C84F67903}"/>
              </a:ext>
            </a:extLst>
          </p:cNvPr>
          <p:cNvSpPr/>
          <p:nvPr/>
        </p:nvSpPr>
        <p:spPr>
          <a:xfrm>
            <a:off x="9097369" y="3162652"/>
            <a:ext cx="2013835" cy="769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3DABFC0E-59ED-48C4-205B-CC76345CB5BF}"/>
                  </a:ext>
                </a:extLst>
              </p14:cNvPr>
              <p14:cNvContentPartPr/>
              <p14:nvPr/>
            </p14:nvContentPartPr>
            <p14:xfrm>
              <a:off x="8700435" y="2859033"/>
              <a:ext cx="572928" cy="714764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3DABFC0E-59ED-48C4-205B-CC76345CB5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91427" y="2850391"/>
                <a:ext cx="590584" cy="732408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직사각형 25">
            <a:extLst>
              <a:ext uri="{FF2B5EF4-FFF2-40B4-BE49-F238E27FC236}">
                <a16:creationId xmlns:a16="http://schemas.microsoft.com/office/drawing/2014/main" id="{AF6F0509-C009-39AE-0190-8E510C0008B7}"/>
              </a:ext>
            </a:extLst>
          </p:cNvPr>
          <p:cNvSpPr/>
          <p:nvPr/>
        </p:nvSpPr>
        <p:spPr>
          <a:xfrm>
            <a:off x="9006663" y="2607307"/>
            <a:ext cx="3057770" cy="4262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교우 관계</a:t>
            </a:r>
            <a:r>
              <a:rPr lang="en-US" altLang="ko-KR" dirty="0"/>
              <a:t>, </a:t>
            </a:r>
            <a:r>
              <a:rPr lang="ko-KR" altLang="en-US" dirty="0"/>
              <a:t>기쁨</a:t>
            </a:r>
            <a:r>
              <a:rPr lang="en-US" altLang="ko-KR" dirty="0"/>
              <a:t>, </a:t>
            </a:r>
            <a:r>
              <a:rPr lang="ko-KR" altLang="en-US" dirty="0"/>
              <a:t>철수</a:t>
            </a:r>
            <a:r>
              <a:rPr lang="en-US" altLang="ko-KR" dirty="0"/>
              <a:t>, …….)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7641CA6-8E60-6CF5-27AB-DDD166C788B9}"/>
              </a:ext>
            </a:extLst>
          </p:cNvPr>
          <p:cNvSpPr/>
          <p:nvPr/>
        </p:nvSpPr>
        <p:spPr>
          <a:xfrm>
            <a:off x="9006663" y="2181069"/>
            <a:ext cx="3057770" cy="4262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분류      </a:t>
            </a:r>
            <a:r>
              <a:rPr lang="en-US" altLang="ko-KR" dirty="0"/>
              <a:t>, </a:t>
            </a:r>
            <a:r>
              <a:rPr lang="ko-KR" altLang="en-US" dirty="0"/>
              <a:t>감정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문장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D0A5817D-B4BF-A5D6-B69D-8B836B7AFA61}"/>
              </a:ext>
            </a:extLst>
          </p:cNvPr>
          <p:cNvSpPr/>
          <p:nvPr/>
        </p:nvSpPr>
        <p:spPr>
          <a:xfrm>
            <a:off x="7317304" y="3463120"/>
            <a:ext cx="1440502" cy="2290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F95A2DF5-C12B-0C7E-4D46-65E28A95DF6E}"/>
              </a:ext>
            </a:extLst>
          </p:cNvPr>
          <p:cNvSpPr/>
          <p:nvPr/>
        </p:nvSpPr>
        <p:spPr>
          <a:xfrm rot="19120570">
            <a:off x="7082551" y="4150520"/>
            <a:ext cx="1910009" cy="221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173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3733E-5648-740D-1AD7-7ACFE472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r>
              <a:rPr lang="ko-KR" altLang="en-US" dirty="0"/>
              <a:t>과정</a:t>
            </a:r>
            <a:r>
              <a:rPr lang="en-US" altLang="ko-KR" sz="3000" dirty="0"/>
              <a:t>(</a:t>
            </a:r>
            <a:r>
              <a:rPr lang="ko-KR" altLang="en-US" sz="3000" dirty="0"/>
              <a:t>아이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C5444A-745D-8EAF-A1DF-00F117C2C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08E5-AF7F-40ED-A93E-A06BCA34FA19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28EF81B-3469-F2A5-5EC3-14E815B0CCED}"/>
              </a:ext>
            </a:extLst>
          </p:cNvPr>
          <p:cNvCxnSpPr>
            <a:cxnSpLocks/>
          </p:cNvCxnSpPr>
          <p:nvPr/>
        </p:nvCxnSpPr>
        <p:spPr>
          <a:xfrm>
            <a:off x="2174033" y="1316350"/>
            <a:ext cx="0" cy="504000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4E7F2A-8FA3-BED4-DC45-406FAF1DDA21}"/>
              </a:ext>
            </a:extLst>
          </p:cNvPr>
          <p:cNvCxnSpPr>
            <a:cxnSpLocks/>
          </p:cNvCxnSpPr>
          <p:nvPr/>
        </p:nvCxnSpPr>
        <p:spPr>
          <a:xfrm>
            <a:off x="4033935" y="1316350"/>
            <a:ext cx="0" cy="504000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6B2AFD-CE40-7393-02DC-6E823F82632A}"/>
              </a:ext>
            </a:extLst>
          </p:cNvPr>
          <p:cNvSpPr/>
          <p:nvPr/>
        </p:nvSpPr>
        <p:spPr>
          <a:xfrm>
            <a:off x="1800808" y="1045029"/>
            <a:ext cx="765103" cy="44786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8A11F9-C907-D63E-B51D-21A3CCA641FA}"/>
              </a:ext>
            </a:extLst>
          </p:cNvPr>
          <p:cNvSpPr/>
          <p:nvPr/>
        </p:nvSpPr>
        <p:spPr>
          <a:xfrm>
            <a:off x="3651383" y="1045028"/>
            <a:ext cx="765103" cy="4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앱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537CBB69-7DE5-CF96-C2C1-47A8A651603A}"/>
              </a:ext>
            </a:extLst>
          </p:cNvPr>
          <p:cNvSpPr/>
          <p:nvPr/>
        </p:nvSpPr>
        <p:spPr>
          <a:xfrm rot="10458721">
            <a:off x="2174034" y="1790247"/>
            <a:ext cx="1859894" cy="1598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1522DD34-B269-ED8D-77D5-7975644970BC}"/>
              </a:ext>
            </a:extLst>
          </p:cNvPr>
          <p:cNvSpPr/>
          <p:nvPr/>
        </p:nvSpPr>
        <p:spPr>
          <a:xfrm rot="374269">
            <a:off x="2174033" y="2287880"/>
            <a:ext cx="1859894" cy="1598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말풍선: 타원형 30">
            <a:extLst>
              <a:ext uri="{FF2B5EF4-FFF2-40B4-BE49-F238E27FC236}">
                <a16:creationId xmlns:a16="http://schemas.microsoft.com/office/drawing/2014/main" id="{0878CC23-F28C-8F73-F0C9-FDC7F547499C}"/>
              </a:ext>
            </a:extLst>
          </p:cNvPr>
          <p:cNvSpPr/>
          <p:nvPr/>
        </p:nvSpPr>
        <p:spPr>
          <a:xfrm rot="14917432">
            <a:off x="370336" y="1481904"/>
            <a:ext cx="1218047" cy="1905538"/>
          </a:xfrm>
          <a:prstGeom prst="wedgeEllipseCallo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2927A1-EC9F-B507-F88A-D5A3A7CD65E4}"/>
              </a:ext>
            </a:extLst>
          </p:cNvPr>
          <p:cNvSpPr txBox="1"/>
          <p:nvPr/>
        </p:nvSpPr>
        <p:spPr>
          <a:xfrm>
            <a:off x="446309" y="1906234"/>
            <a:ext cx="1278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 err="1"/>
              <a:t>철수랑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싸웠어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그래서 화났어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38" name="말풍선: 사각형 37">
            <a:extLst>
              <a:ext uri="{FF2B5EF4-FFF2-40B4-BE49-F238E27FC236}">
                <a16:creationId xmlns:a16="http://schemas.microsoft.com/office/drawing/2014/main" id="{9DA27209-99A9-85E0-BA98-36AFBA100C0F}"/>
              </a:ext>
            </a:extLst>
          </p:cNvPr>
          <p:cNvSpPr/>
          <p:nvPr/>
        </p:nvSpPr>
        <p:spPr>
          <a:xfrm rot="5400000">
            <a:off x="5268390" y="770269"/>
            <a:ext cx="467140" cy="226849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E1A6CC-9FCA-13E8-49E1-E038B81D4338}"/>
              </a:ext>
            </a:extLst>
          </p:cNvPr>
          <p:cNvSpPr txBox="1"/>
          <p:nvPr/>
        </p:nvSpPr>
        <p:spPr>
          <a:xfrm>
            <a:off x="4327499" y="1732463"/>
            <a:ext cx="226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 err="1"/>
              <a:t>친구랑</a:t>
            </a:r>
            <a:r>
              <a:rPr lang="ko-KR" altLang="en-US" dirty="0"/>
              <a:t> 잘 지냈어</a:t>
            </a:r>
            <a:r>
              <a:rPr lang="en-US" altLang="ko-KR" dirty="0"/>
              <a:t>?”</a:t>
            </a:r>
            <a:endParaRPr lang="ko-KR" altLang="en-US" dirty="0"/>
          </a:p>
        </p:txBody>
      </p:sp>
      <p:sp>
        <p:nvSpPr>
          <p:cNvPr id="40" name="생각 풍선: 구름 모양 39">
            <a:extLst>
              <a:ext uri="{FF2B5EF4-FFF2-40B4-BE49-F238E27FC236}">
                <a16:creationId xmlns:a16="http://schemas.microsoft.com/office/drawing/2014/main" id="{C10E5A96-AD45-2E34-81B9-49FFDD01E953}"/>
              </a:ext>
            </a:extLst>
          </p:cNvPr>
          <p:cNvSpPr/>
          <p:nvPr/>
        </p:nvSpPr>
        <p:spPr>
          <a:xfrm rot="5400000">
            <a:off x="5083148" y="1695606"/>
            <a:ext cx="837820" cy="198409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173E65-CE5A-1550-88D8-817340A8FF57}"/>
              </a:ext>
            </a:extLst>
          </p:cNvPr>
          <p:cNvSpPr txBox="1"/>
          <p:nvPr/>
        </p:nvSpPr>
        <p:spPr>
          <a:xfrm>
            <a:off x="5012685" y="2421422"/>
            <a:ext cx="1623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철수 </a:t>
            </a:r>
            <a:r>
              <a:rPr lang="en-US" altLang="ko-KR" dirty="0"/>
              <a:t>: </a:t>
            </a:r>
            <a:r>
              <a:rPr lang="ko-KR" altLang="en-US" dirty="0"/>
              <a:t>인물</a:t>
            </a:r>
            <a:endParaRPr lang="en-US" altLang="ko-KR" dirty="0"/>
          </a:p>
          <a:p>
            <a:r>
              <a:rPr lang="ko-KR" altLang="en-US" dirty="0"/>
              <a:t>감정 </a:t>
            </a:r>
            <a:r>
              <a:rPr lang="en-US" altLang="ko-KR" dirty="0"/>
              <a:t>: </a:t>
            </a:r>
            <a:r>
              <a:rPr lang="ko-KR" altLang="en-US" dirty="0"/>
              <a:t>화남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4A96CE10-88DE-C51E-66A1-02DFE45A74E7}"/>
              </a:ext>
            </a:extLst>
          </p:cNvPr>
          <p:cNvSpPr/>
          <p:nvPr/>
        </p:nvSpPr>
        <p:spPr>
          <a:xfrm rot="10458721">
            <a:off x="2174035" y="3415846"/>
            <a:ext cx="1859894" cy="1598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54589E08-50EE-8CEA-5C49-F18423236C6D}"/>
              </a:ext>
            </a:extLst>
          </p:cNvPr>
          <p:cNvSpPr/>
          <p:nvPr/>
        </p:nvSpPr>
        <p:spPr>
          <a:xfrm rot="374269">
            <a:off x="2174034" y="3913479"/>
            <a:ext cx="1859894" cy="1598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말풍선: 타원형 43">
            <a:extLst>
              <a:ext uri="{FF2B5EF4-FFF2-40B4-BE49-F238E27FC236}">
                <a16:creationId xmlns:a16="http://schemas.microsoft.com/office/drawing/2014/main" id="{B797E4EF-A651-B296-7782-7ABABDCA527C}"/>
              </a:ext>
            </a:extLst>
          </p:cNvPr>
          <p:cNvSpPr/>
          <p:nvPr/>
        </p:nvSpPr>
        <p:spPr>
          <a:xfrm rot="14917432">
            <a:off x="370337" y="3107503"/>
            <a:ext cx="1218047" cy="1905538"/>
          </a:xfrm>
          <a:prstGeom prst="wedgeEllipseCallo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0B4117-93AB-F89E-DACF-A7B743180AF1}"/>
              </a:ext>
            </a:extLst>
          </p:cNvPr>
          <p:cNvSpPr txBox="1"/>
          <p:nvPr/>
        </p:nvSpPr>
        <p:spPr>
          <a:xfrm>
            <a:off x="446310" y="3531833"/>
            <a:ext cx="1278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 err="1"/>
              <a:t>엄마랑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싸웠어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그래서 슬펐어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46" name="말풍선: 사각형 45">
            <a:extLst>
              <a:ext uri="{FF2B5EF4-FFF2-40B4-BE49-F238E27FC236}">
                <a16:creationId xmlns:a16="http://schemas.microsoft.com/office/drawing/2014/main" id="{62D5A4EC-906A-2600-9960-31DDF6D31FB3}"/>
              </a:ext>
            </a:extLst>
          </p:cNvPr>
          <p:cNvSpPr/>
          <p:nvPr/>
        </p:nvSpPr>
        <p:spPr>
          <a:xfrm rot="5400000">
            <a:off x="5449910" y="2214348"/>
            <a:ext cx="467140" cy="2631531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65714A-6441-A414-2454-FF76A3C16AF0}"/>
              </a:ext>
            </a:extLst>
          </p:cNvPr>
          <p:cNvSpPr txBox="1"/>
          <p:nvPr/>
        </p:nvSpPr>
        <p:spPr>
          <a:xfrm>
            <a:off x="4327499" y="3358062"/>
            <a:ext cx="277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 err="1"/>
              <a:t>부모님이랑</a:t>
            </a:r>
            <a:r>
              <a:rPr lang="ko-KR" altLang="en-US" dirty="0"/>
              <a:t> 잘 지냈어</a:t>
            </a:r>
            <a:r>
              <a:rPr lang="en-US" altLang="ko-KR" dirty="0"/>
              <a:t>?”</a:t>
            </a:r>
            <a:endParaRPr lang="ko-KR" altLang="en-US" dirty="0"/>
          </a:p>
        </p:txBody>
      </p:sp>
      <p:sp>
        <p:nvSpPr>
          <p:cNvPr id="48" name="생각 풍선: 구름 모양 47">
            <a:extLst>
              <a:ext uri="{FF2B5EF4-FFF2-40B4-BE49-F238E27FC236}">
                <a16:creationId xmlns:a16="http://schemas.microsoft.com/office/drawing/2014/main" id="{887B307E-58F6-5288-3C45-6AC0C71F2A90}"/>
              </a:ext>
            </a:extLst>
          </p:cNvPr>
          <p:cNvSpPr/>
          <p:nvPr/>
        </p:nvSpPr>
        <p:spPr>
          <a:xfrm rot="5400000">
            <a:off x="5208061" y="3224633"/>
            <a:ext cx="649665" cy="212619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F9C581-5D15-DC27-FE16-55DD1BE3488F}"/>
              </a:ext>
            </a:extLst>
          </p:cNvPr>
          <p:cNvSpPr txBox="1"/>
          <p:nvPr/>
        </p:nvSpPr>
        <p:spPr>
          <a:xfrm>
            <a:off x="4972471" y="4115575"/>
            <a:ext cx="162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감정 </a:t>
            </a:r>
            <a:r>
              <a:rPr lang="en-US" altLang="ko-KR" dirty="0"/>
              <a:t>: </a:t>
            </a:r>
            <a:r>
              <a:rPr lang="ko-KR" altLang="en-US" dirty="0"/>
              <a:t>슬픔</a:t>
            </a:r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F41ED431-5462-FE29-C6C7-E3010592CA8A}"/>
              </a:ext>
            </a:extLst>
          </p:cNvPr>
          <p:cNvSpPr/>
          <p:nvPr/>
        </p:nvSpPr>
        <p:spPr>
          <a:xfrm rot="10458721">
            <a:off x="2174035" y="4882536"/>
            <a:ext cx="1859894" cy="1598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29260E3D-F394-6BF5-5230-9D436DFE1C73}"/>
              </a:ext>
            </a:extLst>
          </p:cNvPr>
          <p:cNvSpPr/>
          <p:nvPr/>
        </p:nvSpPr>
        <p:spPr>
          <a:xfrm rot="374269">
            <a:off x="2174034" y="5380169"/>
            <a:ext cx="1859894" cy="1598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말풍선: 타원형 54">
            <a:extLst>
              <a:ext uri="{FF2B5EF4-FFF2-40B4-BE49-F238E27FC236}">
                <a16:creationId xmlns:a16="http://schemas.microsoft.com/office/drawing/2014/main" id="{FECFF4C9-3844-CD36-A031-A8FBEB71BB38}"/>
              </a:ext>
            </a:extLst>
          </p:cNvPr>
          <p:cNvSpPr/>
          <p:nvPr/>
        </p:nvSpPr>
        <p:spPr>
          <a:xfrm rot="14917432">
            <a:off x="370337" y="4574193"/>
            <a:ext cx="1218047" cy="1905538"/>
          </a:xfrm>
          <a:prstGeom prst="wedgeEllipseCallo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E40600-7B97-6031-C990-E52F9B6C750A}"/>
              </a:ext>
            </a:extLst>
          </p:cNvPr>
          <p:cNvSpPr txBox="1"/>
          <p:nvPr/>
        </p:nvSpPr>
        <p:spPr>
          <a:xfrm>
            <a:off x="446310" y="4998523"/>
            <a:ext cx="1278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맛있어서 기분 좋았어</a:t>
            </a:r>
            <a:r>
              <a:rPr lang="en-US" altLang="ko-KR" dirty="0"/>
              <a:t>!”</a:t>
            </a:r>
            <a:endParaRPr lang="ko-KR" altLang="en-US" dirty="0"/>
          </a:p>
        </p:txBody>
      </p:sp>
      <p:sp>
        <p:nvSpPr>
          <p:cNvPr id="57" name="말풍선: 사각형 56">
            <a:extLst>
              <a:ext uri="{FF2B5EF4-FFF2-40B4-BE49-F238E27FC236}">
                <a16:creationId xmlns:a16="http://schemas.microsoft.com/office/drawing/2014/main" id="{FC3AD039-E7C0-2D39-CBD2-3AA4A2DE44AF}"/>
              </a:ext>
            </a:extLst>
          </p:cNvPr>
          <p:cNvSpPr/>
          <p:nvPr/>
        </p:nvSpPr>
        <p:spPr>
          <a:xfrm rot="5400000">
            <a:off x="5105482" y="4025467"/>
            <a:ext cx="467140" cy="194267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CFBD9D-0990-C1B1-C7AD-0394F61B3E09}"/>
              </a:ext>
            </a:extLst>
          </p:cNvPr>
          <p:cNvSpPr txBox="1"/>
          <p:nvPr/>
        </p:nvSpPr>
        <p:spPr>
          <a:xfrm>
            <a:off x="4327499" y="4824752"/>
            <a:ext cx="194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밥은 잘 먹었어</a:t>
            </a:r>
            <a:r>
              <a:rPr lang="en-US" altLang="ko-KR" dirty="0"/>
              <a:t>?”</a:t>
            </a:r>
            <a:endParaRPr lang="ko-KR" altLang="en-US" dirty="0"/>
          </a:p>
        </p:txBody>
      </p:sp>
      <p:sp>
        <p:nvSpPr>
          <p:cNvPr id="59" name="생각 풍선: 구름 모양 58">
            <a:extLst>
              <a:ext uri="{FF2B5EF4-FFF2-40B4-BE49-F238E27FC236}">
                <a16:creationId xmlns:a16="http://schemas.microsoft.com/office/drawing/2014/main" id="{6DA03D4A-8140-EB6A-4BCF-C73A59CAB857}"/>
              </a:ext>
            </a:extLst>
          </p:cNvPr>
          <p:cNvSpPr/>
          <p:nvPr/>
        </p:nvSpPr>
        <p:spPr>
          <a:xfrm rot="5400000">
            <a:off x="5208061" y="4691323"/>
            <a:ext cx="649665" cy="212619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1E39BF-A383-40B6-3B92-B209D88DB5C7}"/>
              </a:ext>
            </a:extLst>
          </p:cNvPr>
          <p:cNvSpPr txBox="1"/>
          <p:nvPr/>
        </p:nvSpPr>
        <p:spPr>
          <a:xfrm>
            <a:off x="4972471" y="5582265"/>
            <a:ext cx="162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감정 </a:t>
            </a:r>
            <a:r>
              <a:rPr lang="en-US" altLang="ko-KR" dirty="0"/>
              <a:t>: </a:t>
            </a:r>
            <a:r>
              <a:rPr lang="ko-KR" altLang="en-US" dirty="0"/>
              <a:t>기쁨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7083E44-7B4E-7C7C-0F1D-B4319CBE5D2B}"/>
              </a:ext>
            </a:extLst>
          </p:cNvPr>
          <p:cNvCxnSpPr>
            <a:cxnSpLocks/>
          </p:cNvCxnSpPr>
          <p:nvPr/>
        </p:nvCxnSpPr>
        <p:spPr>
          <a:xfrm>
            <a:off x="7323732" y="1211513"/>
            <a:ext cx="0" cy="504000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95741EB-954D-9A8F-8994-8C033AA4993C}"/>
              </a:ext>
            </a:extLst>
          </p:cNvPr>
          <p:cNvCxnSpPr>
            <a:cxnSpLocks/>
          </p:cNvCxnSpPr>
          <p:nvPr/>
        </p:nvCxnSpPr>
        <p:spPr>
          <a:xfrm>
            <a:off x="9183634" y="1211513"/>
            <a:ext cx="0" cy="504000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40D5B9D-4732-88F5-B620-2F9A159874E7}"/>
              </a:ext>
            </a:extLst>
          </p:cNvPr>
          <p:cNvSpPr/>
          <p:nvPr/>
        </p:nvSpPr>
        <p:spPr>
          <a:xfrm>
            <a:off x="6950507" y="940192"/>
            <a:ext cx="765103" cy="44786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F2EC5C8-44BA-EE18-5A2F-2E73CE0C90A9}"/>
              </a:ext>
            </a:extLst>
          </p:cNvPr>
          <p:cNvSpPr/>
          <p:nvPr/>
        </p:nvSpPr>
        <p:spPr>
          <a:xfrm>
            <a:off x="8801082" y="940191"/>
            <a:ext cx="765103" cy="4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앱</a:t>
            </a:r>
          </a:p>
        </p:txBody>
      </p: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BAD9A241-5441-F3D0-A926-DF78675BBB89}"/>
              </a:ext>
            </a:extLst>
          </p:cNvPr>
          <p:cNvSpPr/>
          <p:nvPr/>
        </p:nvSpPr>
        <p:spPr>
          <a:xfrm rot="10458721">
            <a:off x="7323733" y="1685410"/>
            <a:ext cx="1859894" cy="1598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4EDB5E2A-7C19-1F9E-74AE-282D04CEC10A}"/>
              </a:ext>
            </a:extLst>
          </p:cNvPr>
          <p:cNvSpPr/>
          <p:nvPr/>
        </p:nvSpPr>
        <p:spPr>
          <a:xfrm rot="374269">
            <a:off x="7323732" y="2183043"/>
            <a:ext cx="1859894" cy="1598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말풍선: 타원형 66">
            <a:extLst>
              <a:ext uri="{FF2B5EF4-FFF2-40B4-BE49-F238E27FC236}">
                <a16:creationId xmlns:a16="http://schemas.microsoft.com/office/drawing/2014/main" id="{FC5C3527-34BE-14B2-D8BB-0D5AFD3F305D}"/>
              </a:ext>
            </a:extLst>
          </p:cNvPr>
          <p:cNvSpPr/>
          <p:nvPr/>
        </p:nvSpPr>
        <p:spPr>
          <a:xfrm rot="14917432">
            <a:off x="5520035" y="1377067"/>
            <a:ext cx="1218047" cy="1905538"/>
          </a:xfrm>
          <a:prstGeom prst="wedgeEllipseCallo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27EF46-3E7B-EDDA-340F-19B534F5EDF0}"/>
              </a:ext>
            </a:extLst>
          </p:cNvPr>
          <p:cNvSpPr txBox="1"/>
          <p:nvPr/>
        </p:nvSpPr>
        <p:spPr>
          <a:xfrm>
            <a:off x="5596008" y="1801397"/>
            <a:ext cx="1278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 err="1"/>
              <a:t>철수랑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화해했어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그래서 행복했어</a:t>
            </a:r>
            <a:r>
              <a:rPr lang="en-US" altLang="ko-KR" dirty="0"/>
              <a:t>.”</a:t>
            </a:r>
            <a:endParaRPr lang="ko-KR" altLang="en-US" dirty="0"/>
          </a:p>
        </p:txBody>
      </p:sp>
      <p:sp>
        <p:nvSpPr>
          <p:cNvPr id="69" name="말풍선: 사각형 68">
            <a:extLst>
              <a:ext uri="{FF2B5EF4-FFF2-40B4-BE49-F238E27FC236}">
                <a16:creationId xmlns:a16="http://schemas.microsoft.com/office/drawing/2014/main" id="{5AC6068F-8DF3-7A38-AC15-746F90A4BA6E}"/>
              </a:ext>
            </a:extLst>
          </p:cNvPr>
          <p:cNvSpPr/>
          <p:nvPr/>
        </p:nvSpPr>
        <p:spPr>
          <a:xfrm rot="5400000">
            <a:off x="10418089" y="665432"/>
            <a:ext cx="467140" cy="226849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A2D548-D58D-EC26-35E4-E4FC758ACBF3}"/>
              </a:ext>
            </a:extLst>
          </p:cNvPr>
          <p:cNvSpPr txBox="1"/>
          <p:nvPr/>
        </p:nvSpPr>
        <p:spPr>
          <a:xfrm>
            <a:off x="9477198" y="1627626"/>
            <a:ext cx="226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 err="1">
                <a:solidFill>
                  <a:schemeClr val="bg1"/>
                </a:solidFill>
              </a:rPr>
              <a:t>철수</a:t>
            </a:r>
            <a:r>
              <a:rPr lang="ko-KR" altLang="en-US" dirty="0" err="1"/>
              <a:t>랑</a:t>
            </a:r>
            <a:r>
              <a:rPr lang="ko-KR" altLang="en-US" dirty="0"/>
              <a:t> 잘 지냈어</a:t>
            </a:r>
            <a:r>
              <a:rPr lang="en-US" altLang="ko-KR" dirty="0"/>
              <a:t>?”</a:t>
            </a:r>
            <a:endParaRPr lang="ko-KR" altLang="en-US" dirty="0"/>
          </a:p>
        </p:txBody>
      </p:sp>
      <p:sp>
        <p:nvSpPr>
          <p:cNvPr id="71" name="생각 풍선: 구름 모양 70">
            <a:extLst>
              <a:ext uri="{FF2B5EF4-FFF2-40B4-BE49-F238E27FC236}">
                <a16:creationId xmlns:a16="http://schemas.microsoft.com/office/drawing/2014/main" id="{2585B4C3-389D-9094-8317-C0703CCACB7C}"/>
              </a:ext>
            </a:extLst>
          </p:cNvPr>
          <p:cNvSpPr/>
          <p:nvPr/>
        </p:nvSpPr>
        <p:spPr>
          <a:xfrm rot="5400000">
            <a:off x="10232847" y="1590769"/>
            <a:ext cx="837820" cy="198409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6C88D2F-6AA8-BD90-6B3F-4763DC0A5082}"/>
              </a:ext>
            </a:extLst>
          </p:cNvPr>
          <p:cNvSpPr txBox="1"/>
          <p:nvPr/>
        </p:nvSpPr>
        <p:spPr>
          <a:xfrm>
            <a:off x="10162384" y="2325489"/>
            <a:ext cx="1623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철수 </a:t>
            </a:r>
            <a:r>
              <a:rPr lang="en-US" altLang="ko-KR" dirty="0"/>
              <a:t>: </a:t>
            </a:r>
            <a:r>
              <a:rPr lang="ko-KR" altLang="en-US" dirty="0"/>
              <a:t>인물</a:t>
            </a:r>
            <a:endParaRPr lang="en-US" altLang="ko-KR" dirty="0"/>
          </a:p>
          <a:p>
            <a:r>
              <a:rPr lang="ko-KR" altLang="en-US" dirty="0"/>
              <a:t>감정 </a:t>
            </a:r>
            <a:r>
              <a:rPr lang="en-US" altLang="ko-KR" dirty="0"/>
              <a:t>: </a:t>
            </a:r>
            <a:r>
              <a:rPr lang="ko-KR" altLang="en-US" dirty="0"/>
              <a:t>기쁨</a:t>
            </a:r>
          </a:p>
        </p:txBody>
      </p:sp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CA6D4021-5D8A-BE0E-C85E-0A88574F2343}"/>
              </a:ext>
            </a:extLst>
          </p:cNvPr>
          <p:cNvSpPr/>
          <p:nvPr/>
        </p:nvSpPr>
        <p:spPr>
          <a:xfrm rot="10458721">
            <a:off x="7323734" y="3311009"/>
            <a:ext cx="1859894" cy="1598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307C5917-4FB7-2927-7755-4AB6B098106C}"/>
              </a:ext>
            </a:extLst>
          </p:cNvPr>
          <p:cNvSpPr/>
          <p:nvPr/>
        </p:nvSpPr>
        <p:spPr>
          <a:xfrm rot="374269">
            <a:off x="7323733" y="3808642"/>
            <a:ext cx="1859894" cy="1598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말풍선: 타원형 74">
            <a:extLst>
              <a:ext uri="{FF2B5EF4-FFF2-40B4-BE49-F238E27FC236}">
                <a16:creationId xmlns:a16="http://schemas.microsoft.com/office/drawing/2014/main" id="{AC39EDAF-E294-99B3-603C-6DE94EACEFC1}"/>
              </a:ext>
            </a:extLst>
          </p:cNvPr>
          <p:cNvSpPr/>
          <p:nvPr/>
        </p:nvSpPr>
        <p:spPr>
          <a:xfrm rot="14917432">
            <a:off x="5520036" y="3002666"/>
            <a:ext cx="1218047" cy="1905538"/>
          </a:xfrm>
          <a:prstGeom prst="wedgeEllipseCallo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1E4A33-4EAA-6267-0516-190B6D83E031}"/>
              </a:ext>
            </a:extLst>
          </p:cNvPr>
          <p:cNvSpPr txBox="1"/>
          <p:nvPr/>
        </p:nvSpPr>
        <p:spPr>
          <a:xfrm>
            <a:off x="5596009" y="3426996"/>
            <a:ext cx="1278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 err="1"/>
              <a:t>엄마랑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화해했어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그래서 좋았어</a:t>
            </a:r>
            <a:r>
              <a:rPr lang="en-US" altLang="ko-KR" dirty="0"/>
              <a:t>.”</a:t>
            </a:r>
            <a:endParaRPr lang="ko-KR" altLang="en-US" dirty="0"/>
          </a:p>
        </p:txBody>
      </p:sp>
      <p:sp>
        <p:nvSpPr>
          <p:cNvPr id="77" name="말풍선: 사각형 76">
            <a:extLst>
              <a:ext uri="{FF2B5EF4-FFF2-40B4-BE49-F238E27FC236}">
                <a16:creationId xmlns:a16="http://schemas.microsoft.com/office/drawing/2014/main" id="{B1A3158F-1E0B-895A-2834-B72D1C5EF61A}"/>
              </a:ext>
            </a:extLst>
          </p:cNvPr>
          <p:cNvSpPr/>
          <p:nvPr/>
        </p:nvSpPr>
        <p:spPr>
          <a:xfrm rot="5400000">
            <a:off x="10599609" y="2109511"/>
            <a:ext cx="467140" cy="2631531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038259E-441C-5425-E851-C330F9FC4939}"/>
              </a:ext>
            </a:extLst>
          </p:cNvPr>
          <p:cNvSpPr txBox="1"/>
          <p:nvPr/>
        </p:nvSpPr>
        <p:spPr>
          <a:xfrm>
            <a:off x="9477198" y="3253225"/>
            <a:ext cx="277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 err="1"/>
              <a:t>부모님이랑</a:t>
            </a:r>
            <a:r>
              <a:rPr lang="ko-KR" altLang="en-US" dirty="0"/>
              <a:t> 잘 지냈어</a:t>
            </a:r>
            <a:r>
              <a:rPr lang="en-US" altLang="ko-KR" dirty="0"/>
              <a:t>?”</a:t>
            </a:r>
            <a:endParaRPr lang="ko-KR" altLang="en-US" dirty="0"/>
          </a:p>
        </p:txBody>
      </p:sp>
      <p:sp>
        <p:nvSpPr>
          <p:cNvPr id="79" name="생각 풍선: 구름 모양 78">
            <a:extLst>
              <a:ext uri="{FF2B5EF4-FFF2-40B4-BE49-F238E27FC236}">
                <a16:creationId xmlns:a16="http://schemas.microsoft.com/office/drawing/2014/main" id="{20E285FC-CB03-086B-9984-36DFAEC28477}"/>
              </a:ext>
            </a:extLst>
          </p:cNvPr>
          <p:cNvSpPr/>
          <p:nvPr/>
        </p:nvSpPr>
        <p:spPr>
          <a:xfrm rot="5400000">
            <a:off x="10357760" y="3119796"/>
            <a:ext cx="649665" cy="212619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798B763-47FA-8B35-A7C8-62C539A52432}"/>
              </a:ext>
            </a:extLst>
          </p:cNvPr>
          <p:cNvSpPr txBox="1"/>
          <p:nvPr/>
        </p:nvSpPr>
        <p:spPr>
          <a:xfrm>
            <a:off x="10122170" y="4010738"/>
            <a:ext cx="162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감정 </a:t>
            </a:r>
            <a:r>
              <a:rPr lang="en-US" altLang="ko-KR" dirty="0"/>
              <a:t>: </a:t>
            </a:r>
            <a:r>
              <a:rPr lang="ko-KR" altLang="en-US" dirty="0"/>
              <a:t>기쁨</a:t>
            </a:r>
          </a:p>
        </p:txBody>
      </p: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B62B518A-B343-98F3-CEEA-1D012EAE0998}"/>
              </a:ext>
            </a:extLst>
          </p:cNvPr>
          <p:cNvSpPr/>
          <p:nvPr/>
        </p:nvSpPr>
        <p:spPr>
          <a:xfrm rot="10458721">
            <a:off x="7323734" y="4777699"/>
            <a:ext cx="1859894" cy="1598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화살표: 오른쪽 81">
            <a:extLst>
              <a:ext uri="{FF2B5EF4-FFF2-40B4-BE49-F238E27FC236}">
                <a16:creationId xmlns:a16="http://schemas.microsoft.com/office/drawing/2014/main" id="{BCD2DA99-B9B9-65D0-5E57-EE07DBB51BDD}"/>
              </a:ext>
            </a:extLst>
          </p:cNvPr>
          <p:cNvSpPr/>
          <p:nvPr/>
        </p:nvSpPr>
        <p:spPr>
          <a:xfrm rot="374269">
            <a:off x="7323733" y="5275332"/>
            <a:ext cx="1859894" cy="1598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말풍선: 타원형 82">
            <a:extLst>
              <a:ext uri="{FF2B5EF4-FFF2-40B4-BE49-F238E27FC236}">
                <a16:creationId xmlns:a16="http://schemas.microsoft.com/office/drawing/2014/main" id="{CBED0550-F5D5-B4EB-923E-087B4D317E99}"/>
              </a:ext>
            </a:extLst>
          </p:cNvPr>
          <p:cNvSpPr/>
          <p:nvPr/>
        </p:nvSpPr>
        <p:spPr>
          <a:xfrm rot="14917432">
            <a:off x="5520036" y="4469356"/>
            <a:ext cx="1218047" cy="1905538"/>
          </a:xfrm>
          <a:prstGeom prst="wedgeEllipseCallo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3E1F59E-E8FC-5C9D-8290-025D791C53CE}"/>
              </a:ext>
            </a:extLst>
          </p:cNvPr>
          <p:cNvSpPr txBox="1"/>
          <p:nvPr/>
        </p:nvSpPr>
        <p:spPr>
          <a:xfrm>
            <a:off x="5596009" y="4893686"/>
            <a:ext cx="1278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맛 없었어</a:t>
            </a:r>
            <a:r>
              <a:rPr lang="en-US" altLang="ko-KR" dirty="0"/>
              <a:t>.</a:t>
            </a:r>
            <a:r>
              <a:rPr lang="ko-KR" altLang="en-US" dirty="0"/>
              <a:t>슬펐어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85" name="말풍선: 사각형 84">
            <a:extLst>
              <a:ext uri="{FF2B5EF4-FFF2-40B4-BE49-F238E27FC236}">
                <a16:creationId xmlns:a16="http://schemas.microsoft.com/office/drawing/2014/main" id="{C21B9C9B-2514-10D8-B653-23BB360DCD26}"/>
              </a:ext>
            </a:extLst>
          </p:cNvPr>
          <p:cNvSpPr/>
          <p:nvPr/>
        </p:nvSpPr>
        <p:spPr>
          <a:xfrm rot="5400000">
            <a:off x="10255181" y="3920630"/>
            <a:ext cx="467140" cy="194267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5073A23-3C5D-70E0-E8FC-18BE29D436A2}"/>
              </a:ext>
            </a:extLst>
          </p:cNvPr>
          <p:cNvSpPr txBox="1"/>
          <p:nvPr/>
        </p:nvSpPr>
        <p:spPr>
          <a:xfrm>
            <a:off x="9477198" y="4719915"/>
            <a:ext cx="194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밥은 잘 먹었어</a:t>
            </a:r>
            <a:r>
              <a:rPr lang="en-US" altLang="ko-KR" dirty="0"/>
              <a:t>?”</a:t>
            </a:r>
            <a:endParaRPr lang="ko-KR" altLang="en-US" dirty="0"/>
          </a:p>
        </p:txBody>
      </p:sp>
      <p:sp>
        <p:nvSpPr>
          <p:cNvPr id="87" name="생각 풍선: 구름 모양 86">
            <a:extLst>
              <a:ext uri="{FF2B5EF4-FFF2-40B4-BE49-F238E27FC236}">
                <a16:creationId xmlns:a16="http://schemas.microsoft.com/office/drawing/2014/main" id="{BD5051A0-680C-BB37-2C02-27815429456F}"/>
              </a:ext>
            </a:extLst>
          </p:cNvPr>
          <p:cNvSpPr/>
          <p:nvPr/>
        </p:nvSpPr>
        <p:spPr>
          <a:xfrm rot="5400000">
            <a:off x="10357760" y="4586486"/>
            <a:ext cx="649665" cy="212619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B568B8A-5022-D14D-613F-3A377D1FAB16}"/>
              </a:ext>
            </a:extLst>
          </p:cNvPr>
          <p:cNvSpPr txBox="1"/>
          <p:nvPr/>
        </p:nvSpPr>
        <p:spPr>
          <a:xfrm>
            <a:off x="10122170" y="5477428"/>
            <a:ext cx="162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감정 </a:t>
            </a:r>
            <a:r>
              <a:rPr lang="en-US" altLang="ko-KR" dirty="0"/>
              <a:t>: </a:t>
            </a:r>
            <a:r>
              <a:rPr lang="ko-KR" altLang="en-US" dirty="0"/>
              <a:t>슬픔</a:t>
            </a:r>
          </a:p>
        </p:txBody>
      </p:sp>
    </p:spTree>
    <p:extLst>
      <p:ext uri="{BB962C8B-B14F-4D97-AF65-F5344CB8AC3E}">
        <p14:creationId xmlns:p14="http://schemas.microsoft.com/office/powerpoint/2010/main" val="164192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 animBg="1"/>
      <p:bldP spid="67" grpId="0" animBg="1"/>
      <p:bldP spid="68" grpId="0"/>
      <p:bldP spid="69" grpId="0" animBg="1"/>
      <p:bldP spid="70" grpId="0"/>
      <p:bldP spid="71" grpId="0" animBg="1"/>
      <p:bldP spid="72" grpId="0"/>
      <p:bldP spid="73" grpId="0" animBg="1"/>
      <p:bldP spid="74" grpId="0" animBg="1"/>
      <p:bldP spid="75" grpId="0" animBg="1"/>
      <p:bldP spid="76" grpId="0"/>
      <p:bldP spid="77" grpId="0" animBg="1"/>
      <p:bldP spid="78" grpId="0"/>
      <p:bldP spid="79" grpId="0" animBg="1"/>
      <p:bldP spid="80" grpId="0"/>
      <p:bldP spid="81" grpId="0" animBg="1"/>
      <p:bldP spid="82" grpId="0" animBg="1"/>
      <p:bldP spid="83" grpId="0" animBg="1"/>
      <p:bldP spid="84" grpId="0"/>
      <p:bldP spid="85" grpId="0" animBg="1"/>
      <p:bldP spid="86" grpId="0"/>
      <p:bldP spid="87" grpId="0" animBg="1"/>
      <p:bldP spid="8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3733E-5648-740D-1AD7-7ACFE472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r>
              <a:rPr lang="ko-KR" altLang="en-US" dirty="0"/>
              <a:t>통계 활용</a:t>
            </a:r>
            <a:r>
              <a:rPr lang="en-US" altLang="ko-KR" sz="3000" dirty="0"/>
              <a:t>(</a:t>
            </a:r>
            <a:r>
              <a:rPr lang="ko-KR" altLang="en-US" sz="3000" dirty="0"/>
              <a:t>통계 이용자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C5444A-745D-8EAF-A1DF-00F117C2C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08E5-AF7F-40ED-A93E-A06BCA34FA19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32" name="차트 31">
            <a:extLst>
              <a:ext uri="{FF2B5EF4-FFF2-40B4-BE49-F238E27FC236}">
                <a16:creationId xmlns:a16="http://schemas.microsoft.com/office/drawing/2014/main" id="{63BDCF6D-CDB2-11B4-B475-38DB11D216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7915641"/>
              </p:ext>
            </p:extLst>
          </p:nvPr>
        </p:nvGraphicFramePr>
        <p:xfrm>
          <a:off x="308168" y="1200151"/>
          <a:ext cx="9845482" cy="2552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6" name="차트 35">
            <a:extLst>
              <a:ext uri="{FF2B5EF4-FFF2-40B4-BE49-F238E27FC236}">
                <a16:creationId xmlns:a16="http://schemas.microsoft.com/office/drawing/2014/main" id="{2A7FB0EB-D96F-E155-34EA-3FB01BFD72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5145579"/>
              </p:ext>
            </p:extLst>
          </p:nvPr>
        </p:nvGraphicFramePr>
        <p:xfrm>
          <a:off x="308168" y="3652307"/>
          <a:ext cx="10016932" cy="3069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19226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0A3EA-92A6-18F9-00DE-FBA2DB75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 처리 </a:t>
            </a:r>
            <a:r>
              <a:rPr lang="en-US" altLang="ko-KR" dirty="0"/>
              <a:t>Data Set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1744A0-9D1B-EBBE-4F9A-B83ED7CF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08E5-AF7F-40ED-A93E-A06BCA34FA1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6C11DB-5412-FF89-09EF-4F083670EB68}"/>
              </a:ext>
            </a:extLst>
          </p:cNvPr>
          <p:cNvSpPr/>
          <p:nvPr/>
        </p:nvSpPr>
        <p:spPr>
          <a:xfrm>
            <a:off x="1096260" y="2184749"/>
            <a:ext cx="2386501" cy="769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Speech-to-Text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영유아 음성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7D82CA-B6DB-4E40-6AE1-1373571BBD76}"/>
              </a:ext>
            </a:extLst>
          </p:cNvPr>
          <p:cNvSpPr/>
          <p:nvPr/>
        </p:nvSpPr>
        <p:spPr>
          <a:xfrm>
            <a:off x="1096260" y="3429000"/>
            <a:ext cx="2386501" cy="769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감정 분석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친구</a:t>
            </a:r>
            <a:r>
              <a:rPr lang="en-US" altLang="ko-KR" dirty="0"/>
              <a:t>, </a:t>
            </a:r>
            <a:r>
              <a:rPr lang="ko-KR" altLang="en-US" dirty="0"/>
              <a:t>가족</a:t>
            </a:r>
            <a:r>
              <a:rPr lang="en-US" altLang="ko-KR" dirty="0"/>
              <a:t>, </a:t>
            </a:r>
            <a:r>
              <a:rPr lang="ko-KR" altLang="en-US" dirty="0"/>
              <a:t>일상생활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06BFDD-3A5A-B78F-1AD7-91899559C027}"/>
              </a:ext>
            </a:extLst>
          </p:cNvPr>
          <p:cNvSpPr/>
          <p:nvPr/>
        </p:nvSpPr>
        <p:spPr>
          <a:xfrm>
            <a:off x="1096260" y="4663720"/>
            <a:ext cx="2386501" cy="769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개체명</a:t>
            </a:r>
            <a:r>
              <a:rPr lang="ko-KR" altLang="en-US" dirty="0"/>
              <a:t> 인식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사람 이름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78B2C70-21C5-4981-7574-5FEDE5336A75}"/>
              </a:ext>
            </a:extLst>
          </p:cNvPr>
          <p:cNvSpPr/>
          <p:nvPr/>
        </p:nvSpPr>
        <p:spPr>
          <a:xfrm>
            <a:off x="3709499" y="2184749"/>
            <a:ext cx="7930051" cy="76977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DataSet</a:t>
            </a:r>
            <a:r>
              <a:rPr lang="en-US" altLang="ko-KR" dirty="0">
                <a:solidFill>
                  <a:schemeClr val="tx1"/>
                </a:solidFill>
              </a:rPr>
              <a:t>: AI Hub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자유대화 음성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(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소아남여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,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유아 등 혼합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444119-C980-F341-9C17-C9A9656B6154}"/>
              </a:ext>
            </a:extLst>
          </p:cNvPr>
          <p:cNvSpPr/>
          <p:nvPr/>
        </p:nvSpPr>
        <p:spPr>
          <a:xfrm>
            <a:off x="3709499" y="3416649"/>
            <a:ext cx="7930051" cy="76977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DataSet</a:t>
            </a:r>
            <a:r>
              <a:rPr lang="en-US" altLang="ko-KR" dirty="0">
                <a:solidFill>
                  <a:schemeClr val="tx1"/>
                </a:solidFill>
              </a:rPr>
              <a:t>: AI Hub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감성 대화 말뭉치</a:t>
            </a:r>
            <a:endParaRPr lang="en-US" altLang="ko-KR" b="1" i="0" dirty="0">
              <a:solidFill>
                <a:srgbClr val="000000"/>
              </a:solidFill>
              <a:effectLst/>
              <a:latin typeface="Roboto" panose="020B0604020202020204" pitchFamily="2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AB0587-1CB5-CB9A-B321-3E6291D7225F}"/>
              </a:ext>
            </a:extLst>
          </p:cNvPr>
          <p:cNvSpPr/>
          <p:nvPr/>
        </p:nvSpPr>
        <p:spPr>
          <a:xfrm>
            <a:off x="3709499" y="4648549"/>
            <a:ext cx="7930051" cy="76977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DataSet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국립국어원 </a:t>
            </a:r>
            <a:r>
              <a:rPr lang="ko-KR" altLang="en-US" b="1" dirty="0" err="1">
                <a:solidFill>
                  <a:schemeClr val="tx1"/>
                </a:solidFill>
              </a:rPr>
              <a:t>개체명</a:t>
            </a:r>
            <a:r>
              <a:rPr lang="ko-KR" altLang="en-US" b="1" dirty="0">
                <a:solidFill>
                  <a:schemeClr val="tx1"/>
                </a:solidFill>
              </a:rPr>
              <a:t> 분석 말뭉치 </a:t>
            </a:r>
            <a:r>
              <a:rPr lang="en-US" altLang="ko-KR" b="1" dirty="0">
                <a:solidFill>
                  <a:schemeClr val="tx1"/>
                </a:solidFill>
              </a:rPr>
              <a:t>2020</a:t>
            </a:r>
            <a:endParaRPr lang="en-US" altLang="ko-KR" b="1" i="0" dirty="0">
              <a:solidFill>
                <a:schemeClr val="tx1"/>
              </a:solidFill>
              <a:effectLst/>
              <a:latin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28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3DBD8-63B7-8347-918B-82C95FFC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>
                <a:solidFill>
                  <a:schemeClr val="tx1"/>
                </a:solidFill>
              </a:rPr>
              <a:t>AI Hub </a:t>
            </a:r>
            <a:r>
              <a:rPr lang="ko-KR" altLang="en-US" sz="3000" b="1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자유대화 음성</a:t>
            </a:r>
            <a:r>
              <a:rPr lang="en-US" altLang="ko-KR" sz="3000" b="1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(</a:t>
            </a:r>
            <a:r>
              <a:rPr lang="ko-KR" altLang="en-US" sz="3000" b="1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소아남여</a:t>
            </a:r>
            <a:r>
              <a:rPr lang="en-US" altLang="ko-KR" sz="3000" b="1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, </a:t>
            </a:r>
            <a:r>
              <a:rPr lang="ko-KR" altLang="en-US" sz="3000" b="1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유아 등 혼합</a:t>
            </a:r>
            <a:r>
              <a:rPr lang="en-US" altLang="ko-KR" sz="3000" b="1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C4F54-7D4E-B54A-1101-5EF26EFC5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ko-KR" altLang="en-US" sz="2000" b="0" i="0" dirty="0">
                <a:effectLst/>
                <a:latin typeface="Roboto" panose="02000000000000000000" pitchFamily="2" charset="0"/>
              </a:rPr>
              <a:t>구축 내용 및 제공 </a:t>
            </a:r>
            <a:r>
              <a:rPr lang="ko-KR" altLang="en-US" sz="2000" b="0" i="0" dirty="0" err="1">
                <a:effectLst/>
                <a:latin typeface="Roboto" panose="02000000000000000000" pitchFamily="2" charset="0"/>
              </a:rPr>
              <a:t>데이터량</a:t>
            </a:r>
            <a:endParaRPr lang="en-US" altLang="ko-KR" sz="2000" b="0" i="0" dirty="0">
              <a:effectLst/>
              <a:latin typeface="Roboto" panose="02000000000000000000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effectLst/>
                <a:latin typeface="Roboto" panose="02000000000000000000" pitchFamily="2" charset="0"/>
              </a:rPr>
              <a:t>3</a:t>
            </a:r>
            <a:r>
              <a:rPr lang="ko-KR" altLang="en-US" sz="2000" b="0" i="0" dirty="0">
                <a:effectLst/>
                <a:latin typeface="Roboto" panose="02000000000000000000" pitchFamily="2" charset="0"/>
              </a:rPr>
              <a:t>세</a:t>
            </a:r>
            <a:r>
              <a:rPr lang="en-US" altLang="ko-KR" sz="2000" b="0" i="0" dirty="0">
                <a:effectLst/>
                <a:latin typeface="Roboto" panose="02000000000000000000" pitchFamily="2" charset="0"/>
              </a:rPr>
              <a:t>~10</a:t>
            </a:r>
            <a:r>
              <a:rPr lang="ko-KR" altLang="en-US" sz="2000" b="0" i="0" dirty="0">
                <a:effectLst/>
                <a:latin typeface="Roboto" panose="02000000000000000000" pitchFamily="2" charset="0"/>
              </a:rPr>
              <a:t>세 사이의 연령인 소아 남녀를 대상으로 데이터 수집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effectLst/>
                <a:latin typeface="Roboto" panose="02000000000000000000" pitchFamily="2" charset="0"/>
              </a:rPr>
              <a:t>1,000</a:t>
            </a:r>
            <a:r>
              <a:rPr lang="ko-KR" altLang="en-US" sz="2000" b="0" i="0" dirty="0">
                <a:effectLst/>
                <a:latin typeface="Roboto" panose="02000000000000000000" pitchFamily="2" charset="0"/>
              </a:rPr>
              <a:t>명 이상의 발화자를 대상으로 </a:t>
            </a:r>
            <a:r>
              <a:rPr lang="en-US" altLang="ko-KR" sz="2000" b="0" i="0" dirty="0">
                <a:effectLst/>
                <a:latin typeface="Roboto" panose="02000000000000000000" pitchFamily="2" charset="0"/>
              </a:rPr>
              <a:t>3,000</a:t>
            </a:r>
            <a:r>
              <a:rPr lang="ko-KR" altLang="en-US" sz="2000" b="0" i="0" dirty="0">
                <a:effectLst/>
                <a:latin typeface="Roboto" panose="02000000000000000000" pitchFamily="2" charset="0"/>
              </a:rPr>
              <a:t>여 시간의 음성 데이터 수집</a:t>
            </a:r>
            <a:endParaRPr lang="en-US" altLang="ko-KR" sz="2000" b="0" i="0" dirty="0">
              <a:effectLst/>
              <a:latin typeface="Roboto" panose="02000000000000000000" pitchFamily="2" charset="0"/>
            </a:endParaRPr>
          </a:p>
          <a:p>
            <a:pPr marL="0" indent="0" fontAlgn="base">
              <a:buNone/>
            </a:pPr>
            <a:r>
              <a:rPr lang="en-US" altLang="ko-KR" sz="1200" i="0" dirty="0">
                <a:effectLst/>
                <a:latin typeface="Roboto" panose="02000000000000000000" pitchFamily="2" charset="0"/>
              </a:rPr>
              <a:t>(</a:t>
            </a:r>
            <a:r>
              <a:rPr lang="ko-KR" altLang="en-US" sz="1200" i="0" dirty="0">
                <a:effectLst/>
                <a:latin typeface="Roboto" panose="02000000000000000000" pitchFamily="2" charset="0"/>
              </a:rPr>
              <a:t>출처</a:t>
            </a:r>
            <a:r>
              <a:rPr lang="en-US" altLang="ko-KR" sz="1200" i="0" dirty="0">
                <a:effectLst/>
                <a:latin typeface="Roboto" panose="02000000000000000000" pitchFamily="2" charset="0"/>
              </a:rPr>
              <a:t>: AI Hub 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자유대화 음성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소아남여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유아 등 혼합</a:t>
            </a:r>
            <a:r>
              <a:rPr lang="en-US" altLang="ko-KR" sz="1200" dirty="0">
                <a:solidFill>
                  <a:srgbClr val="000000"/>
                </a:solidFill>
                <a:latin typeface="Roboto" panose="02000000000000000000" pitchFamily="2" charset="0"/>
              </a:rPr>
              <a:t>) </a:t>
            </a:r>
            <a:r>
              <a:rPr lang="en-US" altLang="ko-KR" sz="1200" dirty="0">
                <a:solidFill>
                  <a:srgbClr val="000000"/>
                </a:solidFill>
                <a:latin typeface="Roboto" panose="02000000000000000000" pitchFamily="2" charset="0"/>
                <a:hlinkClick r:id="rId2"/>
              </a:rPr>
              <a:t>https://www.aihub.or.kr/aihubdata/data/view.do?currMenu=115&amp;topMenu=100&amp;aihubDataSe=realm&amp;dataSetSn=108</a:t>
            </a:r>
            <a:r>
              <a:rPr lang="en-US" altLang="ko-KR" sz="1200" dirty="0">
                <a:solidFill>
                  <a:srgbClr val="000000"/>
                </a:solidFill>
                <a:latin typeface="Roboto" panose="02000000000000000000" pitchFamily="2" charset="0"/>
              </a:rPr>
              <a:t> )</a:t>
            </a:r>
          </a:p>
          <a:p>
            <a:pPr marL="0" indent="0" fontAlgn="base">
              <a:buNone/>
            </a:pPr>
            <a:r>
              <a:rPr lang="en-US" altLang="ko-KR" sz="2000" dirty="0">
                <a:latin typeface="Roboto" panose="02000000000000000000" pitchFamily="2" charset="0"/>
              </a:rPr>
              <a:t>- </a:t>
            </a:r>
            <a:r>
              <a:rPr lang="ko-KR" altLang="en-US" sz="2000" dirty="0">
                <a:latin typeface="Roboto" panose="02000000000000000000" pitchFamily="2" charset="0"/>
              </a:rPr>
              <a:t>남 </a:t>
            </a:r>
            <a:r>
              <a:rPr lang="en-US" altLang="ko-KR" sz="2000" dirty="0">
                <a:latin typeface="Roboto" panose="02000000000000000000" pitchFamily="2" charset="0"/>
              </a:rPr>
              <a:t>: </a:t>
            </a:r>
            <a:r>
              <a:rPr lang="ko-KR" altLang="en-US" sz="2000" dirty="0" err="1">
                <a:latin typeface="Roboto" panose="02000000000000000000" pitchFamily="2" charset="0"/>
              </a:rPr>
              <a:t>녀</a:t>
            </a:r>
            <a:r>
              <a:rPr lang="ko-KR" altLang="en-US" sz="2000" dirty="0">
                <a:latin typeface="Roboto" panose="02000000000000000000" pitchFamily="2" charset="0"/>
              </a:rPr>
              <a:t> </a:t>
            </a:r>
            <a:r>
              <a:rPr lang="en-US" altLang="ko-KR" sz="2000" dirty="0">
                <a:latin typeface="Roboto" panose="02000000000000000000" pitchFamily="2" charset="0"/>
              </a:rPr>
              <a:t>= 1:1</a:t>
            </a:r>
          </a:p>
          <a:p>
            <a:pPr marL="0" indent="0" fontAlgn="base">
              <a:buNone/>
            </a:pPr>
            <a:r>
              <a:rPr lang="en-US" altLang="ko-KR" sz="2000" i="0" dirty="0">
                <a:effectLst/>
                <a:latin typeface="Roboto" panose="02000000000000000000" pitchFamily="2" charset="0"/>
              </a:rPr>
              <a:t>- 3~6</a:t>
            </a:r>
            <a:r>
              <a:rPr lang="ko-KR" altLang="en-US" sz="2000" i="0" dirty="0">
                <a:effectLst/>
                <a:latin typeface="Roboto" panose="02000000000000000000" pitchFamily="2" charset="0"/>
              </a:rPr>
              <a:t>세</a:t>
            </a:r>
            <a:r>
              <a:rPr lang="en-US" altLang="ko-KR" sz="2000" dirty="0">
                <a:latin typeface="Roboto" panose="02000000000000000000" pitchFamily="2" charset="0"/>
              </a:rPr>
              <a:t>: 7~10</a:t>
            </a:r>
            <a:r>
              <a:rPr lang="ko-KR" altLang="en-US" sz="2000" dirty="0">
                <a:latin typeface="Roboto" panose="02000000000000000000" pitchFamily="2" charset="0"/>
              </a:rPr>
              <a:t>세 </a:t>
            </a:r>
            <a:r>
              <a:rPr lang="en-US" altLang="ko-KR" sz="2000" dirty="0">
                <a:latin typeface="Roboto" panose="02000000000000000000" pitchFamily="2" charset="0"/>
              </a:rPr>
              <a:t>= 2 : 8</a:t>
            </a:r>
            <a:endParaRPr lang="ko-KR" altLang="en-US" sz="200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CD5758-5246-9679-FEE5-ACD34BB2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08E5-AF7F-40ED-A93E-A06BCA34FA1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50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645</Words>
  <Application>Microsoft Office PowerPoint</Application>
  <PresentationFormat>와이드스크린</PresentationFormat>
  <Paragraphs>117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Roboto</vt:lpstr>
      <vt:lpstr>Office 테마</vt:lpstr>
      <vt:lpstr>어린이 감정 분석 모바일 앱</vt:lpstr>
      <vt:lpstr>목차</vt:lpstr>
      <vt:lpstr>목표</vt:lpstr>
      <vt:lpstr>배경</vt:lpstr>
      <vt:lpstr>자연어 처리 청사진</vt:lpstr>
      <vt:lpstr>과정(아이)</vt:lpstr>
      <vt:lpstr>통계 활용(통계 이용자)</vt:lpstr>
      <vt:lpstr>자연어 처리 Data Set</vt:lpstr>
      <vt:lpstr>AI Hub 자유대화 음성(소아남여, 유아 등 혼합)</vt:lpstr>
      <vt:lpstr>AI Hub 감성 대화 말뭉치</vt:lpstr>
      <vt:lpstr>국립국어원 개체명 분석 말뭉치 2020</vt:lpstr>
      <vt:lpstr>예상되는 우려점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어린이 감정 분석 모바일 앱</dc:title>
  <dc:creator>이동국</dc:creator>
  <cp:lastModifiedBy>glass07123@naver.com</cp:lastModifiedBy>
  <cp:revision>1</cp:revision>
  <dcterms:created xsi:type="dcterms:W3CDTF">2023-01-07T05:33:46Z</dcterms:created>
  <dcterms:modified xsi:type="dcterms:W3CDTF">2023-01-07T11:45:25Z</dcterms:modified>
</cp:coreProperties>
</file>