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305" r:id="rId18"/>
    <p:sldId id="306" r:id="rId19"/>
    <p:sldId id="307" r:id="rId20"/>
    <p:sldId id="272" r:id="rId21"/>
    <p:sldId id="273" r:id="rId22"/>
    <p:sldId id="274" r:id="rId23"/>
    <p:sldId id="275" r:id="rId24"/>
    <p:sldId id="280" r:id="rId25"/>
    <p:sldId id="282" r:id="rId26"/>
    <p:sldId id="283" r:id="rId27"/>
    <p:sldId id="284" r:id="rId28"/>
    <p:sldId id="285" r:id="rId29"/>
    <p:sldId id="286" r:id="rId30"/>
    <p:sldId id="276" r:id="rId31"/>
    <p:sldId id="281" r:id="rId32"/>
    <p:sldId id="287" r:id="rId33"/>
    <p:sldId id="288" r:id="rId34"/>
    <p:sldId id="289" r:id="rId35"/>
    <p:sldId id="290" r:id="rId36"/>
    <p:sldId id="291" r:id="rId37"/>
    <p:sldId id="279" r:id="rId38"/>
    <p:sldId id="266" r:id="rId39"/>
    <p:sldId id="308" r:id="rId40"/>
  </p:sldIdLst>
  <p:sldSz cx="12192000" cy="6858000"/>
  <p:notesSz cx="7102475" cy="10233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5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6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0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9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0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3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4602-08B1-4DB2-A65B-D63CC18C41C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54C9-971A-411E-9DE6-AC512697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sujinlee.me/professional-github/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acklog.com/git-tutorial/k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hyperlink" Target="https://backlog.com/git-tutorial/kr/" TargetMode="External"/><Relationship Id="rId2" Type="http://schemas.openxmlformats.org/officeDocument/2006/relationships/hyperlink" Target="http://olc.kr/course/course_online_view.jsp?id=10160#sel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hyperlink" Target="https://nextstep.camp/courses/-L6-ES5-WFWp9mKmOhE-" TargetMode="Externa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19326" y="3533767"/>
            <a:ext cx="7625633" cy="1357438"/>
          </a:xfrm>
        </p:spPr>
        <p:txBody>
          <a:bodyPr>
            <a:noAutofit/>
          </a:bodyPr>
          <a:lstStyle/>
          <a:p>
            <a:pPr algn="r"/>
            <a:r>
              <a:rPr lang="ko-KR" altLang="en-US" sz="7200" b="1" dirty="0"/>
              <a:t>학생 및 </a:t>
            </a:r>
            <a:r>
              <a:rPr lang="ko-KR" altLang="en-US" sz="7200" b="1" dirty="0" err="1"/>
              <a:t>교수자를</a:t>
            </a:r>
            <a:r>
              <a:rPr lang="ko-KR" altLang="en-US" sz="7200" b="1" dirty="0"/>
              <a:t> 위한 </a:t>
            </a:r>
            <a:r>
              <a:rPr lang="en-US" altLang="ko-KR" sz="7200" b="1" dirty="0" err="1" smtClean="0">
                <a:solidFill>
                  <a:srgbClr val="00B0F0"/>
                </a:solidFill>
              </a:rPr>
              <a:t>Git</a:t>
            </a:r>
            <a:r>
              <a:rPr lang="en-US" altLang="ko-KR" sz="7200" b="1" dirty="0" smtClean="0">
                <a:solidFill>
                  <a:srgbClr val="00B0F0"/>
                </a:solidFill>
              </a:rPr>
              <a:t>/</a:t>
            </a:r>
            <a:r>
              <a:rPr lang="en-US" altLang="ko-KR" sz="7200" b="1" dirty="0" err="1" smtClean="0">
                <a:solidFill>
                  <a:srgbClr val="00B0F0"/>
                </a:solidFill>
              </a:rPr>
              <a:t>Github</a:t>
            </a:r>
            <a:r>
              <a:rPr lang="en-US" altLang="ko-KR" sz="7200" b="1" dirty="0" smtClean="0"/>
              <a:t/>
            </a:r>
            <a:br>
              <a:rPr lang="en-US" altLang="ko-KR" sz="7200" b="1" dirty="0" smtClean="0"/>
            </a:br>
            <a:r>
              <a:rPr lang="ko-KR" altLang="en-US" sz="7200" b="1" dirty="0" smtClean="0"/>
              <a:t>수업 </a:t>
            </a:r>
            <a:r>
              <a:rPr lang="ko-KR" altLang="en-US" sz="7200" b="1" dirty="0"/>
              <a:t>활용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" y="1284405"/>
            <a:ext cx="3787838" cy="375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49" y="33998"/>
            <a:ext cx="6092651" cy="9562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96815"/>
            <a:ext cx="5055079" cy="13802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7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10800000" scaled="1"/>
            <a:tileRect/>
          </a:gra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920" y="5750560"/>
            <a:ext cx="114467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https://hlsw.hallym.ac.kr</a:t>
            </a:r>
          </a:p>
          <a:p>
            <a:r>
              <a:rPr lang="en-US" altLang="ko-KR" sz="2400" b="1" dirty="0">
                <a:solidFill>
                  <a:srgbClr val="00B0F0"/>
                </a:solidFill>
              </a:rPr>
              <a:t>https://github.com/Hallym-OpenSourceSW/Hallym-OpenSourceSW.github.io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9539" y="742691"/>
            <a:ext cx="7526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/>
              <a:t>그리고 </a:t>
            </a:r>
            <a:r>
              <a:rPr lang="ko-KR" altLang="en-US" sz="5400" b="1" dirty="0" err="1" smtClean="0"/>
              <a:t>오픈소스</a:t>
            </a:r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SW !!!</a:t>
            </a:r>
            <a:endParaRPr lang="ko-KR" altLang="en-US" sz="5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85" y="1917215"/>
            <a:ext cx="4993405" cy="36701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84317" y="6034065"/>
            <a:ext cx="4815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 smtClean="0"/>
              <a:t>오픈하면</a:t>
            </a:r>
            <a:r>
              <a:rPr lang="ko-KR" altLang="en-US" sz="4000" b="1" dirty="0" smtClean="0"/>
              <a:t> 공짜</a:t>
            </a:r>
            <a:r>
              <a:rPr lang="en-US" altLang="ko-KR" sz="4000" b="1" dirty="0" smtClean="0"/>
              <a:t>! </a:t>
            </a:r>
            <a:r>
              <a:rPr lang="ko-KR" altLang="en-US" sz="4000" b="1" dirty="0" err="1" smtClean="0"/>
              <a:t>ㅋㅋ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183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2423" y="742691"/>
            <a:ext cx="61606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/>
              <a:t>Git</a:t>
            </a:r>
            <a:r>
              <a:rPr lang="en-US" altLang="ko-KR" sz="5400" b="1" dirty="0" smtClean="0"/>
              <a:t> (</a:t>
            </a:r>
            <a:r>
              <a:rPr lang="ko-KR" altLang="en-US" sz="5400" b="1" dirty="0" smtClean="0"/>
              <a:t>깃</a:t>
            </a:r>
            <a:r>
              <a:rPr lang="en-US" altLang="ko-KR" sz="5400" b="1" dirty="0" smtClean="0"/>
              <a:t>) ?</a:t>
            </a:r>
          </a:p>
          <a:p>
            <a:pPr algn="ctr"/>
            <a:r>
              <a:rPr lang="ko-KR" altLang="en-US" sz="5400" b="1" dirty="0" smtClean="0">
                <a:solidFill>
                  <a:schemeClr val="accent1">
                    <a:lumMod val="75000"/>
                  </a:schemeClr>
                </a:solidFill>
              </a:rPr>
              <a:t>분산 버전 제어 </a:t>
            </a: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</a:rPr>
              <a:t>SW</a:t>
            </a:r>
            <a:endParaRPr lang="ko-KR" alt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 descr="https://sangminpark.files.wordpress.com/2011/09/tovalds_sand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66" y="2676202"/>
            <a:ext cx="3067775" cy="3982209"/>
          </a:xfrm>
          <a:prstGeom prst="roundRect">
            <a:avLst>
              <a:gd name="adj" fmla="val 752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11440" y="6045200"/>
            <a:ext cx="2765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Father of Linux</a:t>
            </a:r>
          </a:p>
        </p:txBody>
      </p:sp>
    </p:spTree>
    <p:extLst>
      <p:ext uri="{BB962C8B-B14F-4D97-AF65-F5344CB8AC3E}">
        <p14:creationId xmlns:p14="http://schemas.microsoft.com/office/powerpoint/2010/main" val="32394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2423" y="742691"/>
            <a:ext cx="61606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/>
              <a:t>Git</a:t>
            </a:r>
            <a:r>
              <a:rPr lang="en-US" altLang="ko-KR" sz="5400" b="1" dirty="0" smtClean="0"/>
              <a:t> (</a:t>
            </a:r>
            <a:r>
              <a:rPr lang="ko-KR" altLang="en-US" sz="5400" b="1" dirty="0" smtClean="0"/>
              <a:t>깃</a:t>
            </a:r>
            <a:r>
              <a:rPr lang="en-US" altLang="ko-KR" sz="5400" b="1" dirty="0" smtClean="0"/>
              <a:t>) ?</a:t>
            </a:r>
          </a:p>
          <a:p>
            <a:pPr algn="ctr"/>
            <a:r>
              <a:rPr lang="ko-KR" altLang="en-US" sz="5400" b="1" dirty="0" smtClean="0">
                <a:solidFill>
                  <a:schemeClr val="accent1">
                    <a:lumMod val="75000"/>
                  </a:schemeClr>
                </a:solidFill>
              </a:rPr>
              <a:t>분산 버전 제어 </a:t>
            </a: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</a:rPr>
              <a:t>SW</a:t>
            </a:r>
            <a:endParaRPr lang="ko-KR" alt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607" y="3674504"/>
            <a:ext cx="107723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/>
              <a:t>Github</a:t>
            </a:r>
            <a:r>
              <a:rPr lang="en-US" altLang="ko-KR" sz="5400" b="1" dirty="0" smtClean="0"/>
              <a:t> (</a:t>
            </a:r>
            <a:r>
              <a:rPr lang="ko-KR" altLang="en-US" sz="5400" b="1" dirty="0" err="1" smtClean="0"/>
              <a:t>깃허브</a:t>
            </a:r>
            <a:r>
              <a:rPr lang="en-US" altLang="ko-KR" sz="5400" b="1" dirty="0" smtClean="0"/>
              <a:t>) ?</a:t>
            </a:r>
          </a:p>
          <a:p>
            <a:pPr algn="ctr"/>
            <a:r>
              <a:rPr lang="en-US" altLang="ko-KR" sz="5400" b="1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ko-KR" altLang="en-US" sz="5400" b="1" dirty="0" smtClean="0">
                <a:solidFill>
                  <a:schemeClr val="accent1">
                    <a:lumMod val="75000"/>
                  </a:schemeClr>
                </a:solidFill>
              </a:rPr>
              <a:t>을 위한 웹 저장소</a:t>
            </a: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5400" b="1" dirty="0" smtClean="0">
                <a:solidFill>
                  <a:srgbClr val="00B0F0"/>
                </a:solidFill>
              </a:rPr>
              <a:t>Repo</a:t>
            </a: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</a:rPr>
              <a:t>sitory)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10549" y="5313144"/>
            <a:ext cx="7155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5400" b="1" dirty="0">
                <a:solidFill>
                  <a:srgbClr val="00B050"/>
                </a:solidFill>
              </a:rPr>
              <a:t>+ </a:t>
            </a:r>
            <a:r>
              <a:rPr lang="ko-KR" altLang="en-US" sz="5400" b="1" dirty="0">
                <a:solidFill>
                  <a:srgbClr val="00B050"/>
                </a:solidFill>
              </a:rPr>
              <a:t>커뮤니티 협의공간</a:t>
            </a:r>
          </a:p>
        </p:txBody>
      </p:sp>
    </p:spTree>
    <p:extLst>
      <p:ext uri="{BB962C8B-B14F-4D97-AF65-F5344CB8AC3E}">
        <p14:creationId xmlns:p14="http://schemas.microsoft.com/office/powerpoint/2010/main" val="14284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607" y="306615"/>
            <a:ext cx="107723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/>
              <a:t>Github</a:t>
            </a:r>
            <a:r>
              <a:rPr lang="en-US" altLang="ko-KR" sz="5400" b="1" dirty="0" smtClean="0"/>
              <a:t> (</a:t>
            </a:r>
            <a:r>
              <a:rPr lang="ko-KR" altLang="en-US" sz="5400" b="1" dirty="0" err="1" smtClean="0"/>
              <a:t>깃허브</a:t>
            </a:r>
            <a:r>
              <a:rPr lang="en-US" altLang="ko-KR" sz="5400" b="1" dirty="0" smtClean="0"/>
              <a:t>) ?</a:t>
            </a:r>
          </a:p>
          <a:p>
            <a:pPr algn="ctr"/>
            <a:r>
              <a:rPr lang="en-US" altLang="ko-KR" sz="5400" b="1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ko-KR" altLang="en-US" sz="5400" b="1" dirty="0" smtClean="0">
                <a:solidFill>
                  <a:schemeClr val="accent1">
                    <a:lumMod val="75000"/>
                  </a:schemeClr>
                </a:solidFill>
              </a:rPr>
              <a:t>을 위한 웹 저장소</a:t>
            </a: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5400" b="1" dirty="0" smtClean="0">
                <a:solidFill>
                  <a:srgbClr val="00B0F0"/>
                </a:solidFill>
              </a:rPr>
              <a:t>Repo</a:t>
            </a: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</a:rPr>
              <a:t>sitory)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10549" y="1945255"/>
            <a:ext cx="7155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5400" b="1" dirty="0">
                <a:solidFill>
                  <a:srgbClr val="00B050"/>
                </a:solidFill>
              </a:rPr>
              <a:t>+ </a:t>
            </a:r>
            <a:r>
              <a:rPr lang="ko-KR" altLang="en-US" sz="5400" b="1" dirty="0">
                <a:solidFill>
                  <a:srgbClr val="00B050"/>
                </a:solidFill>
              </a:rPr>
              <a:t>커뮤니티 협의공간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63" y="3307726"/>
            <a:ext cx="2706818" cy="3296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48" y="3094918"/>
            <a:ext cx="5725778" cy="33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607" y="306615"/>
            <a:ext cx="107723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/>
              <a:t>Github</a:t>
            </a:r>
            <a:r>
              <a:rPr lang="en-US" altLang="ko-KR" sz="5400" b="1" dirty="0" smtClean="0"/>
              <a:t> (</a:t>
            </a:r>
            <a:r>
              <a:rPr lang="ko-KR" altLang="en-US" sz="5400" b="1" dirty="0" err="1" smtClean="0"/>
              <a:t>깃허브</a:t>
            </a:r>
            <a:r>
              <a:rPr lang="en-US" altLang="ko-KR" sz="5400" b="1" dirty="0" smtClean="0"/>
              <a:t>) ?</a:t>
            </a:r>
          </a:p>
          <a:p>
            <a:pPr algn="ctr"/>
            <a:r>
              <a:rPr lang="en-US" altLang="ko-KR" sz="5400" b="1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ko-KR" altLang="en-US" sz="5400" b="1" dirty="0" smtClean="0">
                <a:solidFill>
                  <a:schemeClr val="accent1">
                    <a:lumMod val="75000"/>
                  </a:schemeClr>
                </a:solidFill>
              </a:rPr>
              <a:t>을 위한 웹 저장소</a:t>
            </a: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5400" b="1" dirty="0" smtClean="0">
                <a:solidFill>
                  <a:srgbClr val="00B0F0"/>
                </a:solidFill>
              </a:rPr>
              <a:t>Repo</a:t>
            </a: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</a:rPr>
              <a:t>sitory)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10549" y="1945255"/>
            <a:ext cx="7155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5400" b="1" dirty="0">
                <a:solidFill>
                  <a:srgbClr val="00B050"/>
                </a:solidFill>
              </a:rPr>
              <a:t>+ </a:t>
            </a:r>
            <a:r>
              <a:rPr lang="ko-KR" altLang="en-US" sz="5400" b="1" dirty="0">
                <a:solidFill>
                  <a:srgbClr val="00B050"/>
                </a:solidFill>
              </a:rPr>
              <a:t>커뮤니티 협의공간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63" y="3307726"/>
            <a:ext cx="2706818" cy="3296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48" y="3094918"/>
            <a:ext cx="5725778" cy="3376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1814512"/>
            <a:ext cx="7096125" cy="3228975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499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607" y="306615"/>
            <a:ext cx="107723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/>
              <a:t>Github</a:t>
            </a:r>
            <a:r>
              <a:rPr lang="en-US" altLang="ko-KR" sz="5400" b="1" dirty="0" smtClean="0"/>
              <a:t> (</a:t>
            </a:r>
            <a:r>
              <a:rPr lang="ko-KR" altLang="en-US" sz="5400" b="1" dirty="0" err="1" smtClean="0"/>
              <a:t>깃허브</a:t>
            </a:r>
            <a:r>
              <a:rPr lang="en-US" altLang="ko-KR" sz="5400" b="1" dirty="0" smtClean="0"/>
              <a:t>) ?</a:t>
            </a:r>
          </a:p>
          <a:p>
            <a:pPr algn="ctr"/>
            <a:r>
              <a:rPr lang="en-US" altLang="ko-KR" sz="5400" b="1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ko-KR" altLang="en-US" sz="5400" b="1" dirty="0" smtClean="0">
                <a:solidFill>
                  <a:schemeClr val="accent1">
                    <a:lumMod val="75000"/>
                  </a:schemeClr>
                </a:solidFill>
              </a:rPr>
              <a:t>을 위한 웹 저장소</a:t>
            </a: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5400" b="1" dirty="0" smtClean="0">
                <a:solidFill>
                  <a:srgbClr val="00B0F0"/>
                </a:solidFill>
              </a:rPr>
              <a:t>Repo</a:t>
            </a: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</a:rPr>
              <a:t>sitory)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10549" y="1945255"/>
            <a:ext cx="7155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5400" b="1" dirty="0">
                <a:solidFill>
                  <a:srgbClr val="00B050"/>
                </a:solidFill>
              </a:rPr>
              <a:t>+ </a:t>
            </a:r>
            <a:r>
              <a:rPr lang="ko-KR" altLang="en-US" sz="5400" b="1" dirty="0">
                <a:solidFill>
                  <a:srgbClr val="00B050"/>
                </a:solidFill>
              </a:rPr>
              <a:t>커뮤니티 협의공간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63" y="3307726"/>
            <a:ext cx="2706818" cy="3296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48" y="3094918"/>
            <a:ext cx="5725778" cy="3376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77" y="885594"/>
            <a:ext cx="7096125" cy="3228975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497" y="1323451"/>
            <a:ext cx="6257925" cy="4953000"/>
          </a:xfrm>
          <a:prstGeom prst="roundRect">
            <a:avLst>
              <a:gd name="adj" fmla="val 3744"/>
            </a:avLst>
          </a:prstGeom>
        </p:spPr>
      </p:pic>
    </p:spTree>
    <p:extLst>
      <p:ext uri="{BB962C8B-B14F-4D97-AF65-F5344CB8AC3E}">
        <p14:creationId xmlns:p14="http://schemas.microsoft.com/office/powerpoint/2010/main" val="15156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605" y="180380"/>
            <a:ext cx="4554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/>
              <a:t>Git</a:t>
            </a:r>
            <a:r>
              <a:rPr lang="en-US" altLang="ko-KR" sz="5400" b="1" dirty="0" smtClean="0"/>
              <a:t> </a:t>
            </a:r>
            <a:r>
              <a:rPr lang="ko-KR" altLang="en-US" sz="5400" b="1" dirty="0" smtClean="0"/>
              <a:t>과</a:t>
            </a:r>
            <a:r>
              <a:rPr lang="en-US" altLang="ko-KR" sz="5400" b="1" dirty="0"/>
              <a:t> </a:t>
            </a:r>
            <a:r>
              <a:rPr lang="en-US" altLang="ko-KR" sz="5400" b="1" dirty="0" err="1" smtClean="0"/>
              <a:t>Github</a:t>
            </a:r>
            <a:endParaRPr lang="en-US" altLang="ko-KR" sz="5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9" y="1978477"/>
            <a:ext cx="8930169" cy="1950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891" y="3652941"/>
            <a:ext cx="9086675" cy="1612395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99" y="5231579"/>
            <a:ext cx="7210425" cy="105727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직사각형 7"/>
          <p:cNvSpPr/>
          <p:nvPr/>
        </p:nvSpPr>
        <p:spPr>
          <a:xfrm>
            <a:off x="1266012" y="6198679"/>
            <a:ext cx="5090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hlinkClick r:id="rId5"/>
              </a:rPr>
              <a:t>https://sujinlee.me/professional-github</a:t>
            </a:r>
            <a:r>
              <a:rPr lang="ko-KR" altLang="en-US" sz="2000" b="1" dirty="0" smtClean="0">
                <a:hlinkClick r:id="rId5"/>
              </a:rPr>
              <a:t>/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444" y="884965"/>
            <a:ext cx="7112003" cy="12536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314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54" y="416560"/>
            <a:ext cx="10778609" cy="58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061" y="417571"/>
            <a:ext cx="1187139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/>
              <a:t>“</a:t>
            </a:r>
            <a:r>
              <a:rPr lang="ko-KR" altLang="en-US" sz="6600" b="1" dirty="0" smtClean="0"/>
              <a:t>이력서</a:t>
            </a:r>
            <a:r>
              <a:rPr lang="en-US" altLang="ko-KR" sz="6600" b="1" dirty="0" smtClean="0"/>
              <a:t>”, “</a:t>
            </a:r>
            <a:r>
              <a:rPr lang="ko-KR" altLang="en-US" sz="6600" b="1" dirty="0" smtClean="0"/>
              <a:t>포트폴리오</a:t>
            </a:r>
            <a:r>
              <a:rPr lang="en-US" altLang="ko-KR" sz="6600" b="1" dirty="0" smtClean="0"/>
              <a:t>”</a:t>
            </a:r>
            <a:r>
              <a:rPr lang="ko-KR" altLang="en-US" sz="6600" b="1" dirty="0" smtClean="0"/>
              <a:t> 로써의</a:t>
            </a:r>
            <a:endParaRPr lang="en-US" altLang="ko-KR" sz="6600" b="1" dirty="0" smtClean="0"/>
          </a:p>
          <a:p>
            <a:pPr algn="ctr"/>
            <a:r>
              <a:rPr lang="en-US" altLang="ko-KR" sz="6600" b="1" dirty="0" err="1" smtClean="0">
                <a:solidFill>
                  <a:srgbClr val="00B0F0"/>
                </a:solidFill>
              </a:rPr>
              <a:t>Github</a:t>
            </a:r>
            <a:r>
              <a:rPr lang="en-US" altLang="ko-KR" sz="6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6600" b="1" dirty="0" smtClean="0"/>
              <a:t>!</a:t>
            </a:r>
            <a:endParaRPr lang="ko-KR" altLang="en-US" sz="6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" y="2541229"/>
            <a:ext cx="8347393" cy="34270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57" y="3710499"/>
            <a:ext cx="8173403" cy="30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061" y="417571"/>
            <a:ext cx="1187139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/>
              <a:t>“</a:t>
            </a:r>
            <a:r>
              <a:rPr lang="ko-KR" altLang="en-US" sz="6600" b="1" dirty="0" smtClean="0"/>
              <a:t>이력서</a:t>
            </a:r>
            <a:r>
              <a:rPr lang="en-US" altLang="ko-KR" sz="6600" b="1" dirty="0" smtClean="0"/>
              <a:t>”, “</a:t>
            </a:r>
            <a:r>
              <a:rPr lang="ko-KR" altLang="en-US" sz="6600" b="1" dirty="0" smtClean="0"/>
              <a:t>포트폴리오</a:t>
            </a:r>
            <a:r>
              <a:rPr lang="en-US" altLang="ko-KR" sz="6600" b="1" dirty="0" smtClean="0"/>
              <a:t>”</a:t>
            </a:r>
            <a:r>
              <a:rPr lang="ko-KR" altLang="en-US" sz="6600" b="1" dirty="0" smtClean="0"/>
              <a:t> 로써의</a:t>
            </a:r>
            <a:endParaRPr lang="en-US" altLang="ko-KR" sz="6600" b="1" dirty="0" smtClean="0"/>
          </a:p>
          <a:p>
            <a:pPr algn="ctr"/>
            <a:r>
              <a:rPr lang="en-US" altLang="ko-KR" sz="6600" b="1" dirty="0" err="1" smtClean="0">
                <a:solidFill>
                  <a:srgbClr val="00B0F0"/>
                </a:solidFill>
              </a:rPr>
              <a:t>Github</a:t>
            </a:r>
            <a:r>
              <a:rPr lang="en-US" altLang="ko-KR" sz="6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6600" b="1" dirty="0" smtClean="0"/>
              <a:t>!</a:t>
            </a:r>
            <a:endParaRPr lang="ko-KR" altLang="en-US" sz="6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" y="2541229"/>
            <a:ext cx="8347393" cy="34270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57" y="3710499"/>
            <a:ext cx="8173403" cy="304907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92480" y="2966720"/>
            <a:ext cx="10637520" cy="3001551"/>
          </a:xfrm>
          <a:prstGeom prst="roundRect">
            <a:avLst/>
          </a:prstGeom>
          <a:solidFill>
            <a:srgbClr val="00206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누가 </a:t>
            </a:r>
            <a:r>
              <a:rPr lang="en-US" altLang="ko-KR" sz="4800" b="1" dirty="0" smtClean="0"/>
              <a:t>“</a:t>
            </a:r>
            <a:r>
              <a:rPr lang="ko-KR" altLang="en-US" sz="4800" b="1" dirty="0" smtClean="0">
                <a:solidFill>
                  <a:srgbClr val="FFFF00"/>
                </a:solidFill>
              </a:rPr>
              <a:t>학점</a:t>
            </a:r>
            <a:r>
              <a:rPr lang="en-US" altLang="ko-KR" sz="4800" b="1" dirty="0" smtClean="0"/>
              <a:t>”</a:t>
            </a:r>
            <a:r>
              <a:rPr lang="ko-KR" altLang="en-US" sz="4800" b="1" dirty="0" smtClean="0"/>
              <a:t>을 믿을 </a:t>
            </a:r>
            <a:r>
              <a:rPr lang="ko-KR" altLang="en-US" sz="4800" b="1" dirty="0"/>
              <a:t>것인가 </a:t>
            </a:r>
            <a:r>
              <a:rPr lang="en-US" altLang="ko-KR" sz="4800" b="1" dirty="0"/>
              <a:t>?</a:t>
            </a:r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4800" b="1" dirty="0" smtClean="0"/>
              <a:t>SW </a:t>
            </a:r>
            <a:r>
              <a:rPr lang="ko-KR" altLang="en-US" sz="4800" b="1" dirty="0"/>
              <a:t>엔지니어는 </a:t>
            </a:r>
            <a:r>
              <a:rPr lang="en-US" altLang="ko-KR" sz="4800" b="1" dirty="0" smtClean="0"/>
              <a:t>Code</a:t>
            </a:r>
            <a:r>
              <a:rPr lang="ko-KR" altLang="en-US" sz="4800" b="1" dirty="0" smtClean="0"/>
              <a:t>로 </a:t>
            </a:r>
            <a:r>
              <a:rPr lang="ko-KR" altLang="en-US" sz="4800" b="1" dirty="0"/>
              <a:t>말한다</a:t>
            </a:r>
            <a:r>
              <a:rPr lang="en-US" altLang="ko-KR" sz="4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282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3333" y="1557497"/>
            <a:ext cx="43188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b="1" dirty="0" smtClean="0"/>
              <a:t>버전 </a:t>
            </a:r>
            <a:r>
              <a:rPr lang="en-US" altLang="ko-KR" sz="11500" b="1" dirty="0" smtClean="0"/>
              <a:t>?</a:t>
            </a:r>
            <a:endParaRPr lang="ko-KR" altLang="en-US" sz="1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15186" y="3811430"/>
            <a:ext cx="53674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 smtClean="0"/>
              <a:t>Version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8612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3312" y="380952"/>
            <a:ext cx="9058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/>
              <a:t>Git</a:t>
            </a:r>
            <a:r>
              <a:rPr lang="en-US" altLang="ko-KR" sz="5400" b="1" dirty="0" smtClean="0"/>
              <a:t> </a:t>
            </a:r>
            <a:r>
              <a:rPr lang="ko-KR" altLang="en-US" sz="5400" b="1" dirty="0" smtClean="0"/>
              <a:t>과</a:t>
            </a:r>
            <a:r>
              <a:rPr lang="en-US" altLang="ko-KR" sz="5400" b="1" dirty="0" smtClean="0"/>
              <a:t> </a:t>
            </a:r>
            <a:r>
              <a:rPr lang="en-US" altLang="ko-KR" sz="5400" b="1" dirty="0" err="1" smtClean="0"/>
              <a:t>Github</a:t>
            </a:r>
            <a:r>
              <a:rPr lang="en-US" altLang="ko-KR" sz="5400" b="1" dirty="0" smtClean="0"/>
              <a:t> </a:t>
            </a:r>
            <a:r>
              <a:rPr lang="ko-KR" altLang="en-US" sz="54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8494" y="2712724"/>
            <a:ext cx="6285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소스코드 공유 </a:t>
            </a:r>
            <a:r>
              <a:rPr lang="en-US" altLang="ko-KR" sz="4800" b="1" dirty="0"/>
              <a:t>&amp; </a:t>
            </a:r>
            <a:r>
              <a:rPr lang="ko-KR" altLang="en-US" sz="4800" b="1" dirty="0" smtClean="0"/>
              <a:t>리뷰</a:t>
            </a:r>
            <a:endParaRPr lang="en-US" altLang="ko-KR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30018" y="3980378"/>
            <a:ext cx="5649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발표자료</a:t>
            </a:r>
            <a:r>
              <a:rPr lang="en-US" altLang="ko-KR" sz="4800" b="1" dirty="0"/>
              <a:t>(PPT)</a:t>
            </a:r>
            <a:r>
              <a:rPr lang="ko-KR" altLang="en-US" sz="4800" b="1" dirty="0"/>
              <a:t> 공유</a:t>
            </a:r>
            <a:endParaRPr lang="en-US" altLang="ko-KR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06158" y="5767754"/>
            <a:ext cx="559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00B050"/>
                </a:solidFill>
              </a:rPr>
              <a:t>Git</a:t>
            </a:r>
            <a:r>
              <a:rPr lang="en-US" altLang="ko-KR" sz="3600" b="1" dirty="0" smtClean="0">
                <a:solidFill>
                  <a:srgbClr val="00B050"/>
                </a:solidFill>
              </a:rPr>
              <a:t>/</a:t>
            </a:r>
            <a:r>
              <a:rPr lang="en-US" altLang="ko-KR" sz="3600" b="1" dirty="0" err="1" smtClean="0">
                <a:solidFill>
                  <a:srgbClr val="00B050"/>
                </a:solidFill>
              </a:rPr>
              <a:t>Github</a:t>
            </a:r>
            <a:r>
              <a:rPr lang="ko-KR" altLang="en-US" sz="3600" b="1" dirty="0" smtClean="0">
                <a:solidFill>
                  <a:srgbClr val="00B050"/>
                </a:solidFill>
              </a:rPr>
              <a:t>와 친숙해지기</a:t>
            </a:r>
            <a:r>
              <a:rPr lang="en-US" altLang="ko-KR" sz="3600" b="1" dirty="0" smtClean="0">
                <a:solidFill>
                  <a:srgbClr val="00B050"/>
                </a:solidFill>
              </a:rPr>
              <a:t>!</a:t>
            </a:r>
            <a:endParaRPr lang="ko-KR" altLang="en-US" sz="3600" b="1" dirty="0">
              <a:solidFill>
                <a:srgbClr val="00B050"/>
              </a:solidFill>
            </a:endParaRPr>
          </a:p>
        </p:txBody>
      </p:sp>
      <p:pic>
        <p:nvPicPr>
          <p:cNvPr id="10244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98" y="2709082"/>
            <a:ext cx="850569" cy="85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20" y="3952877"/>
            <a:ext cx="858498" cy="85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0532" y="710253"/>
            <a:ext cx="7284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/>
              <a:t>Github</a:t>
            </a:r>
            <a:r>
              <a:rPr lang="en-US" altLang="ko-KR" sz="5400" b="1" dirty="0" smtClean="0"/>
              <a:t> </a:t>
            </a:r>
            <a:r>
              <a:rPr lang="ko-KR" altLang="en-US" sz="5400" b="1" dirty="0" smtClean="0"/>
              <a:t>우선 가입하기</a:t>
            </a:r>
            <a:r>
              <a:rPr lang="en-US" altLang="ko-KR" sz="5400" b="1" dirty="0" smtClean="0"/>
              <a:t>!</a:t>
            </a:r>
            <a:endParaRPr lang="en-US" altLang="ko-KR" sz="5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71" y="1634132"/>
            <a:ext cx="7924686" cy="515872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802355" y="2483237"/>
            <a:ext cx="612950" cy="482320"/>
          </a:xfrm>
          <a:prstGeom prst="ellipse">
            <a:avLst/>
          </a:prstGeom>
          <a:noFill/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51" y="1633583"/>
            <a:ext cx="8693946" cy="5068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6638" y="710253"/>
            <a:ext cx="6952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/>
              <a:t>Sourcetree</a:t>
            </a:r>
            <a:r>
              <a:rPr lang="ko-KR" altLang="en-US" sz="5400" b="1" dirty="0" smtClean="0"/>
              <a:t> 설치하기</a:t>
            </a:r>
            <a:r>
              <a:rPr lang="en-US" altLang="ko-KR" sz="5400" b="1" dirty="0" smtClean="0"/>
              <a:t>!</a:t>
            </a:r>
            <a:endParaRPr lang="en-US" altLang="ko-KR" sz="5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8168640" y="2421594"/>
            <a:ext cx="2021840" cy="442843"/>
          </a:xfrm>
          <a:prstGeom prst="ellipse">
            <a:avLst/>
          </a:prstGeom>
          <a:noFill/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21840" y="5151121"/>
            <a:ext cx="2306320" cy="609600"/>
          </a:xfrm>
          <a:prstGeom prst="ellipse">
            <a:avLst/>
          </a:prstGeom>
          <a:noFill/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0392" y="1736413"/>
            <a:ext cx="812466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 smtClean="0"/>
              <a:t>Now</a:t>
            </a:r>
          </a:p>
          <a:p>
            <a:pPr algn="ctr"/>
            <a:r>
              <a:rPr lang="en-US" altLang="ko-KR" sz="8800" b="1" dirty="0" smtClean="0">
                <a:solidFill>
                  <a:schemeClr val="accent1">
                    <a:lumMod val="75000"/>
                  </a:schemeClr>
                </a:solidFill>
              </a:rPr>
              <a:t>We are ready !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6565" y="6312654"/>
            <a:ext cx="5301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참고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>
                <a:hlinkClick r:id="rId2"/>
              </a:rPr>
              <a:t>https</a:t>
            </a:r>
            <a:r>
              <a:rPr lang="ko-KR" altLang="en-US" sz="2000" b="1" dirty="0">
                <a:hlinkClick r:id="rId2"/>
              </a:rPr>
              <a:t>://backlog.com/git-tutorial/kr</a:t>
            </a:r>
            <a:r>
              <a:rPr lang="ko-KR" altLang="en-US" sz="2000" b="1" dirty="0" smtClean="0">
                <a:hlinkClick r:id="rId2"/>
              </a:rPr>
              <a:t>/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068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6078" y="728826"/>
            <a:ext cx="73532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 smtClean="0">
                <a:solidFill>
                  <a:schemeClr val="accent1">
                    <a:lumMod val="75000"/>
                  </a:schemeClr>
                </a:solidFill>
              </a:rPr>
              <a:t>프로젝트 진행</a:t>
            </a:r>
            <a:endParaRPr lang="en-US" altLang="ko-KR" sz="8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65" y="2559373"/>
            <a:ext cx="119594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725" indent="-720725">
              <a:buAutoNum type="arabicParenR"/>
            </a:pPr>
            <a:r>
              <a:rPr lang="en-US" altLang="ko-KR" sz="4000" b="1" dirty="0" smtClean="0"/>
              <a:t>WEB: </a:t>
            </a:r>
            <a:r>
              <a:rPr lang="en-US" altLang="ko-KR" sz="4000" b="1" dirty="0" err="1" smtClean="0"/>
              <a:t>Github</a:t>
            </a:r>
            <a:r>
              <a:rPr lang="ko-KR" altLang="en-US" sz="4000" b="1" dirty="0" smtClean="0"/>
              <a:t>에 </a:t>
            </a:r>
            <a:r>
              <a:rPr lang="en-US" altLang="ko-KR" sz="4000" b="1" dirty="0" err="1" smtClean="0"/>
              <a:t>hello_world</a:t>
            </a:r>
            <a:r>
              <a:rPr lang="en-US" altLang="ko-KR" sz="4000" b="1" dirty="0" smtClean="0"/>
              <a:t> </a:t>
            </a:r>
            <a:r>
              <a:rPr lang="ko-KR" altLang="en-US" sz="4000" b="1" dirty="0" smtClean="0"/>
              <a:t>원격저장소 만들기</a:t>
            </a:r>
            <a:endParaRPr lang="en-US" altLang="ko-KR" sz="4000" b="1" dirty="0" smtClean="0"/>
          </a:p>
          <a:p>
            <a:pPr marL="720725" indent="-720725">
              <a:buAutoNum type="arabicParenR"/>
            </a:pPr>
            <a:r>
              <a:rPr lang="en-US" altLang="ko-KR" sz="4000" b="1" dirty="0" smtClean="0">
                <a:solidFill>
                  <a:srgbClr val="00B0F0"/>
                </a:solidFill>
              </a:rPr>
              <a:t>PC: </a:t>
            </a:r>
            <a:r>
              <a:rPr lang="en-US" altLang="ko-KR" sz="4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: </a:t>
            </a:r>
            <a:r>
              <a:rPr lang="ko-KR" altLang="en-US" sz="4000" b="1" dirty="0" smtClean="0">
                <a:solidFill>
                  <a:srgbClr val="00B0F0"/>
                </a:solidFill>
              </a:rPr>
              <a:t>저장소 로컬저장소로 가져오기</a:t>
            </a:r>
            <a:endParaRPr lang="en-US" altLang="ko-KR" sz="4000" b="1" dirty="0" smtClean="0">
              <a:solidFill>
                <a:srgbClr val="00B0F0"/>
              </a:solidFill>
            </a:endParaRPr>
          </a:p>
          <a:p>
            <a:pPr marL="720725" indent="-720725">
              <a:buAutoNum type="arabicParenR"/>
            </a:pPr>
            <a:r>
              <a:rPr lang="en-US" altLang="ko-KR" sz="4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4000" b="1" dirty="0" smtClean="0">
                <a:solidFill>
                  <a:schemeClr val="accent4">
                    <a:lumMod val="75000"/>
                  </a:schemeClr>
                </a:solidFill>
              </a:rPr>
              <a:t>             &lt;</a:t>
            </a:r>
            <a:r>
              <a:rPr lang="ko-KR" altLang="en-US" sz="4000" b="1" dirty="0" smtClean="0">
                <a:solidFill>
                  <a:schemeClr val="accent4">
                    <a:lumMod val="75000"/>
                  </a:schemeClr>
                </a:solidFill>
              </a:rPr>
              <a:t>코딩 및 수정하기</a:t>
            </a:r>
            <a:r>
              <a:rPr lang="en-US" altLang="ko-KR" sz="4000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pPr marL="720725" indent="-720725">
              <a:buAutoNum type="arabicParenR"/>
            </a:pPr>
            <a:r>
              <a:rPr lang="en-US" altLang="ko-KR" sz="4000" b="1" dirty="0">
                <a:solidFill>
                  <a:srgbClr val="00B0F0"/>
                </a:solidFill>
              </a:rPr>
              <a:t> 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     </a:t>
            </a:r>
            <a:r>
              <a:rPr lang="en-US" altLang="ko-KR" sz="4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: </a:t>
            </a:r>
            <a:r>
              <a:rPr lang="ko-KR" altLang="en-US" sz="4000" b="1" dirty="0" smtClean="0">
                <a:solidFill>
                  <a:srgbClr val="00B0F0"/>
                </a:solidFill>
              </a:rPr>
              <a:t>수정한 파일을 올릴 준비</a:t>
            </a:r>
            <a:endParaRPr lang="en-US" altLang="ko-KR" sz="4000" b="1" dirty="0" smtClean="0">
              <a:solidFill>
                <a:srgbClr val="00B0F0"/>
              </a:solidFill>
            </a:endParaRPr>
          </a:p>
          <a:p>
            <a:pPr marL="720725" indent="-720725">
              <a:buAutoNum type="arabicParenR"/>
            </a:pPr>
            <a:r>
              <a:rPr lang="en-US" altLang="ko-KR" sz="4000" b="1" dirty="0">
                <a:solidFill>
                  <a:srgbClr val="00B0F0"/>
                </a:solidFill>
              </a:rPr>
              <a:t> 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     </a:t>
            </a:r>
            <a:r>
              <a:rPr lang="en-US" altLang="ko-KR" sz="4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: </a:t>
            </a:r>
            <a:r>
              <a:rPr lang="ko-KR" altLang="en-US" sz="4000" b="1" dirty="0" smtClean="0">
                <a:solidFill>
                  <a:srgbClr val="00B0F0"/>
                </a:solidFill>
              </a:rPr>
              <a:t>수정사항 기술</a:t>
            </a:r>
            <a:endParaRPr lang="en-US" altLang="ko-KR" sz="4000" b="1" dirty="0" smtClean="0">
              <a:solidFill>
                <a:srgbClr val="00B0F0"/>
              </a:solidFill>
            </a:endParaRPr>
          </a:p>
          <a:p>
            <a:pPr marL="720725" indent="-720725">
              <a:buAutoNum type="arabicParenR"/>
            </a:pPr>
            <a:r>
              <a:rPr lang="en-US" altLang="ko-KR" sz="4000" b="1" dirty="0">
                <a:solidFill>
                  <a:srgbClr val="00B0F0"/>
                </a:solidFill>
              </a:rPr>
              <a:t> 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     </a:t>
            </a:r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: </a:t>
            </a:r>
            <a:r>
              <a:rPr lang="en-US" altLang="ko-KR" sz="4000" b="1" dirty="0" err="1" smtClean="0">
                <a:solidFill>
                  <a:srgbClr val="00B0F0"/>
                </a:solidFill>
              </a:rPr>
              <a:t>Github</a:t>
            </a:r>
            <a:r>
              <a:rPr lang="ko-KR" altLang="en-US" sz="4000" b="1" dirty="0" smtClean="0">
                <a:solidFill>
                  <a:srgbClr val="00B0F0"/>
                </a:solidFill>
              </a:rPr>
              <a:t>에 수정사항 올리기</a:t>
            </a:r>
            <a:endParaRPr lang="en-US" altLang="ko-KR" sz="4000" b="1" dirty="0" smtClean="0">
              <a:solidFill>
                <a:srgbClr val="00B0F0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055254" y="3808217"/>
            <a:ext cx="680720" cy="2697686"/>
          </a:xfrm>
          <a:prstGeom prst="down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ë°ë³µ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9346294" y="4371678"/>
            <a:ext cx="2351094" cy="14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2063" y="2866495"/>
            <a:ext cx="3544584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28164" y="3032689"/>
            <a:ext cx="2446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40595" y="430828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0523" y="2866494"/>
            <a:ext cx="5715031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41040" y="430828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708114" y="4728677"/>
            <a:ext cx="2732926" cy="1"/>
          </a:xfrm>
          <a:prstGeom prst="straightConnector1">
            <a:avLst/>
          </a:prstGeom>
          <a:ln w="1079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8114" y="5229099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5179" y="5149066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23534" y="3919219"/>
            <a:ext cx="1739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endParaRPr lang="ko-KR" alt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836" y="4476575"/>
            <a:ext cx="838172" cy="1030069"/>
          </a:xfrm>
          <a:prstGeom prst="roundRect">
            <a:avLst>
              <a:gd name="adj" fmla="val 104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13582" y="4576112"/>
            <a:ext cx="2447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로컬저장소</a:t>
            </a: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626" y="679493"/>
            <a:ext cx="6872419" cy="1202388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4800509" y="3515190"/>
            <a:ext cx="585627" cy="584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3921" y="2931208"/>
            <a:ext cx="527959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2063" y="2866495"/>
            <a:ext cx="3544584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28164" y="3032689"/>
            <a:ext cx="2446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40595" y="430828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0523" y="2866494"/>
            <a:ext cx="5715031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59456" y="3032688"/>
            <a:ext cx="1664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41040" y="430828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708114" y="4728677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8114" y="5229099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5179" y="5149066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23534" y="3919219"/>
            <a:ext cx="1739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836" y="4476575"/>
            <a:ext cx="838172" cy="1030069"/>
          </a:xfrm>
          <a:prstGeom prst="roundRect">
            <a:avLst>
              <a:gd name="adj" fmla="val 104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13582" y="4576112"/>
            <a:ext cx="2447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로컬저장소</a:t>
            </a: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9255760" y="3484650"/>
            <a:ext cx="740994" cy="823639"/>
          </a:xfrm>
          <a:custGeom>
            <a:avLst/>
            <a:gdLst>
              <a:gd name="connsiteX0" fmla="*/ 0 w 914400"/>
              <a:gd name="connsiteY0" fmla="*/ 782320 h 782320"/>
              <a:gd name="connsiteX1" fmla="*/ 406400 w 914400"/>
              <a:gd name="connsiteY1" fmla="*/ 132080 h 782320"/>
              <a:gd name="connsiteX2" fmla="*/ 914400 w 914400"/>
              <a:gd name="connsiteY2" fmla="*/ 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782320">
                <a:moveTo>
                  <a:pt x="0" y="782320"/>
                </a:moveTo>
                <a:cubicBezTo>
                  <a:pt x="127000" y="522393"/>
                  <a:pt x="254000" y="262467"/>
                  <a:pt x="406400" y="132080"/>
                </a:cubicBezTo>
                <a:cubicBezTo>
                  <a:pt x="558800" y="1693"/>
                  <a:pt x="736600" y="846"/>
                  <a:pt x="914400" y="0"/>
                </a:cubicBezTo>
              </a:path>
            </a:pathLst>
          </a:custGeom>
          <a:noFill/>
          <a:ln w="8890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996755" y="3178127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996754" y="3947751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2800" b="1" dirty="0">
              <a:solidFill>
                <a:srgbClr val="FF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996754" y="4721333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26" name="직사각형 25"/>
          <p:cNvSpPr/>
          <p:nvPr/>
        </p:nvSpPr>
        <p:spPr>
          <a:xfrm>
            <a:off x="10058722" y="4755690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3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9380306" y="5455583"/>
            <a:ext cx="1458930" cy="423086"/>
          </a:xfrm>
          <a:custGeom>
            <a:avLst/>
            <a:gdLst>
              <a:gd name="connsiteX0" fmla="*/ 1458930 w 1458930"/>
              <a:gd name="connsiteY0" fmla="*/ 0 h 423086"/>
              <a:gd name="connsiteX1" fmla="*/ 1171254 w 1458930"/>
              <a:gd name="connsiteY1" fmla="*/ 421240 h 423086"/>
              <a:gd name="connsiteX2" fmla="*/ 0 w 1458930"/>
              <a:gd name="connsiteY2" fmla="*/ 154112 h 42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930" h="423086">
                <a:moveTo>
                  <a:pt x="1458930" y="0"/>
                </a:moveTo>
                <a:cubicBezTo>
                  <a:pt x="1436669" y="197777"/>
                  <a:pt x="1414409" y="395555"/>
                  <a:pt x="1171254" y="421240"/>
                </a:cubicBezTo>
                <a:cubicBezTo>
                  <a:pt x="928099" y="446925"/>
                  <a:pt x="195209" y="196921"/>
                  <a:pt x="0" y="154112"/>
                </a:cubicBezTo>
              </a:path>
            </a:pathLst>
          </a:custGeom>
          <a:noFill/>
          <a:ln w="88900">
            <a:solidFill>
              <a:schemeClr val="accent4">
                <a:alpha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10623335" y="3767809"/>
            <a:ext cx="369870" cy="237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10623335" y="4554823"/>
            <a:ext cx="369870" cy="237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626" y="679493"/>
            <a:ext cx="6872419" cy="1202388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10546422" y="2516069"/>
            <a:ext cx="585627" cy="584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76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2063" y="2866495"/>
            <a:ext cx="3544584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28164" y="3032689"/>
            <a:ext cx="2446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40595" y="430828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0523" y="2866494"/>
            <a:ext cx="5715031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59456" y="3032688"/>
            <a:ext cx="1664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41040" y="430828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708114" y="4728677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8114" y="5229099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5179" y="5149066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23534" y="3919219"/>
            <a:ext cx="1739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836" y="4476575"/>
            <a:ext cx="838172" cy="1030069"/>
          </a:xfrm>
          <a:prstGeom prst="roundRect">
            <a:avLst>
              <a:gd name="adj" fmla="val 104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13582" y="4576112"/>
            <a:ext cx="2447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로컬저장소</a:t>
            </a: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9255760" y="3484650"/>
            <a:ext cx="740994" cy="823639"/>
          </a:xfrm>
          <a:custGeom>
            <a:avLst/>
            <a:gdLst>
              <a:gd name="connsiteX0" fmla="*/ 0 w 914400"/>
              <a:gd name="connsiteY0" fmla="*/ 782320 h 782320"/>
              <a:gd name="connsiteX1" fmla="*/ 406400 w 914400"/>
              <a:gd name="connsiteY1" fmla="*/ 132080 h 782320"/>
              <a:gd name="connsiteX2" fmla="*/ 914400 w 914400"/>
              <a:gd name="connsiteY2" fmla="*/ 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782320">
                <a:moveTo>
                  <a:pt x="0" y="782320"/>
                </a:moveTo>
                <a:cubicBezTo>
                  <a:pt x="127000" y="522393"/>
                  <a:pt x="254000" y="262467"/>
                  <a:pt x="406400" y="132080"/>
                </a:cubicBezTo>
                <a:cubicBezTo>
                  <a:pt x="558800" y="1693"/>
                  <a:pt x="736600" y="846"/>
                  <a:pt x="914400" y="0"/>
                </a:cubicBezTo>
              </a:path>
            </a:pathLst>
          </a:custGeom>
          <a:noFill/>
          <a:ln w="8890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996755" y="3178127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996754" y="3947751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2800" b="1" dirty="0">
              <a:solidFill>
                <a:srgbClr val="FF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996754" y="4721333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26" name="직사각형 25"/>
          <p:cNvSpPr/>
          <p:nvPr/>
        </p:nvSpPr>
        <p:spPr>
          <a:xfrm>
            <a:off x="10058722" y="4755690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3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9380306" y="5455583"/>
            <a:ext cx="1458930" cy="423086"/>
          </a:xfrm>
          <a:custGeom>
            <a:avLst/>
            <a:gdLst>
              <a:gd name="connsiteX0" fmla="*/ 1458930 w 1458930"/>
              <a:gd name="connsiteY0" fmla="*/ 0 h 423086"/>
              <a:gd name="connsiteX1" fmla="*/ 1171254 w 1458930"/>
              <a:gd name="connsiteY1" fmla="*/ 421240 h 423086"/>
              <a:gd name="connsiteX2" fmla="*/ 0 w 1458930"/>
              <a:gd name="connsiteY2" fmla="*/ 154112 h 42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930" h="423086">
                <a:moveTo>
                  <a:pt x="1458930" y="0"/>
                </a:moveTo>
                <a:cubicBezTo>
                  <a:pt x="1436669" y="197777"/>
                  <a:pt x="1414409" y="395555"/>
                  <a:pt x="1171254" y="421240"/>
                </a:cubicBezTo>
                <a:cubicBezTo>
                  <a:pt x="928099" y="446925"/>
                  <a:pt x="195209" y="196921"/>
                  <a:pt x="0" y="154112"/>
                </a:cubicBezTo>
              </a:path>
            </a:pathLst>
          </a:custGeom>
          <a:noFill/>
          <a:ln w="88900">
            <a:solidFill>
              <a:schemeClr val="accent4">
                <a:alpha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10623335" y="3767809"/>
            <a:ext cx="369870" cy="237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10623335" y="4554823"/>
            <a:ext cx="369870" cy="237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626" y="679493"/>
            <a:ext cx="6872419" cy="1202388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9806825" y="4022966"/>
            <a:ext cx="585627" cy="584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70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2063" y="2866495"/>
            <a:ext cx="3544584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28164" y="3032689"/>
            <a:ext cx="2446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40595" y="430828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0523" y="2866494"/>
            <a:ext cx="5715031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59456" y="3032688"/>
            <a:ext cx="1664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41040" y="430828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708114" y="4728677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8114" y="5229099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5179" y="5149066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23534" y="3919219"/>
            <a:ext cx="1739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836" y="4476575"/>
            <a:ext cx="838172" cy="1030069"/>
          </a:xfrm>
          <a:prstGeom prst="roundRect">
            <a:avLst>
              <a:gd name="adj" fmla="val 104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13582" y="4576112"/>
            <a:ext cx="2447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로컬저장소</a:t>
            </a: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9255760" y="3484650"/>
            <a:ext cx="740994" cy="823639"/>
          </a:xfrm>
          <a:custGeom>
            <a:avLst/>
            <a:gdLst>
              <a:gd name="connsiteX0" fmla="*/ 0 w 914400"/>
              <a:gd name="connsiteY0" fmla="*/ 782320 h 782320"/>
              <a:gd name="connsiteX1" fmla="*/ 406400 w 914400"/>
              <a:gd name="connsiteY1" fmla="*/ 132080 h 782320"/>
              <a:gd name="connsiteX2" fmla="*/ 914400 w 914400"/>
              <a:gd name="connsiteY2" fmla="*/ 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782320">
                <a:moveTo>
                  <a:pt x="0" y="782320"/>
                </a:moveTo>
                <a:cubicBezTo>
                  <a:pt x="127000" y="522393"/>
                  <a:pt x="254000" y="262467"/>
                  <a:pt x="406400" y="132080"/>
                </a:cubicBezTo>
                <a:cubicBezTo>
                  <a:pt x="558800" y="1693"/>
                  <a:pt x="736600" y="846"/>
                  <a:pt x="914400" y="0"/>
                </a:cubicBezTo>
              </a:path>
            </a:pathLst>
          </a:custGeom>
          <a:noFill/>
          <a:ln w="8890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996755" y="3178127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996754" y="3947751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2800" b="1" dirty="0">
              <a:solidFill>
                <a:srgbClr val="FF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996754" y="4721333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26" name="직사각형 25"/>
          <p:cNvSpPr/>
          <p:nvPr/>
        </p:nvSpPr>
        <p:spPr>
          <a:xfrm>
            <a:off x="10058722" y="4755690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3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9380306" y="5455583"/>
            <a:ext cx="1458930" cy="423086"/>
          </a:xfrm>
          <a:custGeom>
            <a:avLst/>
            <a:gdLst>
              <a:gd name="connsiteX0" fmla="*/ 1458930 w 1458930"/>
              <a:gd name="connsiteY0" fmla="*/ 0 h 423086"/>
              <a:gd name="connsiteX1" fmla="*/ 1171254 w 1458930"/>
              <a:gd name="connsiteY1" fmla="*/ 421240 h 423086"/>
              <a:gd name="connsiteX2" fmla="*/ 0 w 1458930"/>
              <a:gd name="connsiteY2" fmla="*/ 154112 h 42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930" h="423086">
                <a:moveTo>
                  <a:pt x="1458930" y="0"/>
                </a:moveTo>
                <a:cubicBezTo>
                  <a:pt x="1436669" y="197777"/>
                  <a:pt x="1414409" y="395555"/>
                  <a:pt x="1171254" y="421240"/>
                </a:cubicBezTo>
                <a:cubicBezTo>
                  <a:pt x="928099" y="446925"/>
                  <a:pt x="195209" y="196921"/>
                  <a:pt x="0" y="154112"/>
                </a:cubicBezTo>
              </a:path>
            </a:pathLst>
          </a:custGeom>
          <a:noFill/>
          <a:ln w="88900">
            <a:solidFill>
              <a:schemeClr val="accent4">
                <a:alpha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10623335" y="3767809"/>
            <a:ext cx="369870" cy="237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10623335" y="4554823"/>
            <a:ext cx="369870" cy="237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626" y="679493"/>
            <a:ext cx="6872419" cy="1202388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9498172" y="4814315"/>
            <a:ext cx="585627" cy="584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5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2063" y="2866495"/>
            <a:ext cx="3544584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28164" y="3032689"/>
            <a:ext cx="2446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40595" y="430828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0523" y="2866494"/>
            <a:ext cx="5715031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41040" y="430828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708114" y="4728677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8114" y="5229099"/>
            <a:ext cx="2732926" cy="1"/>
          </a:xfrm>
          <a:prstGeom prst="straightConnector1">
            <a:avLst/>
          </a:prstGeom>
          <a:ln w="1079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5179" y="5149066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23534" y="3919219"/>
            <a:ext cx="1739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836" y="4476575"/>
            <a:ext cx="838172" cy="1030069"/>
          </a:xfrm>
          <a:prstGeom prst="roundRect">
            <a:avLst>
              <a:gd name="adj" fmla="val 104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13582" y="4576112"/>
            <a:ext cx="2447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로컬저장소</a:t>
            </a: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626" y="679493"/>
            <a:ext cx="6872419" cy="1202388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803164" y="5790202"/>
            <a:ext cx="585627" cy="584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5</a:t>
            </a:r>
            <a:endParaRPr lang="ko-KR" altLang="en-US" sz="2800" b="1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3921" y="2931208"/>
            <a:ext cx="527959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151" y="1557497"/>
            <a:ext cx="11989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 smtClean="0"/>
              <a:t>숙제에도 버전이 있지요 </a:t>
            </a:r>
            <a:r>
              <a:rPr lang="en-US" altLang="ko-KR" sz="8000" b="1" dirty="0" smtClean="0"/>
              <a:t>?</a:t>
            </a:r>
            <a:endParaRPr lang="ko-KR" altLang="en-US" sz="8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85" y="3722832"/>
            <a:ext cx="1095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0304" y="1086173"/>
            <a:ext cx="92448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 smtClean="0">
                <a:solidFill>
                  <a:schemeClr val="accent1">
                    <a:lumMod val="75000"/>
                  </a:schemeClr>
                </a:solidFill>
              </a:rPr>
              <a:t>발표자료 올리기 </a:t>
            </a:r>
            <a:r>
              <a:rPr lang="en-US" altLang="ko-KR" sz="8800" b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9805" y="2701613"/>
            <a:ext cx="103188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725" indent="-720725">
              <a:buAutoNum type="arabicParenR"/>
            </a:pPr>
            <a:r>
              <a:rPr lang="ko-KR" altLang="en-US" sz="4400" b="1" dirty="0" smtClean="0">
                <a:solidFill>
                  <a:srgbClr val="00B050"/>
                </a:solidFill>
              </a:rPr>
              <a:t>교수</a:t>
            </a:r>
            <a:r>
              <a:rPr lang="en-US" altLang="ko-KR" sz="4400" b="1" dirty="0" smtClean="0"/>
              <a:t>: </a:t>
            </a:r>
            <a:r>
              <a:rPr lang="ko-KR" altLang="en-US" sz="4400" b="1" dirty="0" smtClean="0"/>
              <a:t>수업 저장소 만들기 </a:t>
            </a:r>
            <a:r>
              <a:rPr lang="en-US" altLang="ko-KR" sz="4400" b="1" dirty="0" smtClean="0"/>
              <a:t>+ </a:t>
            </a:r>
            <a:r>
              <a:rPr lang="ko-KR" altLang="en-US" sz="4400" b="1" dirty="0" err="1" smtClean="0"/>
              <a:t>실라부스</a:t>
            </a:r>
            <a:endParaRPr lang="en-US" altLang="ko-KR" sz="4400" b="1" dirty="0" smtClean="0"/>
          </a:p>
          <a:p>
            <a:pPr marL="720725" indent="-720725">
              <a:buAutoNum type="arabicParenR"/>
            </a:pPr>
            <a:r>
              <a:rPr lang="ko-KR" altLang="en-US" sz="4400" b="1" dirty="0" smtClean="0">
                <a:solidFill>
                  <a:srgbClr val="00B050"/>
                </a:solidFill>
              </a:rPr>
              <a:t>교수</a:t>
            </a:r>
            <a:r>
              <a:rPr lang="en-US" altLang="ko-KR" sz="4400" b="1" dirty="0" smtClean="0"/>
              <a:t>: </a:t>
            </a:r>
            <a:r>
              <a:rPr lang="ko-KR" altLang="en-US" sz="4400" b="1" dirty="0" err="1" smtClean="0"/>
              <a:t>팀별</a:t>
            </a:r>
            <a:r>
              <a:rPr lang="ko-KR" altLang="en-US" sz="4400" b="1" dirty="0" smtClean="0"/>
              <a:t> 프로젝트 </a:t>
            </a:r>
            <a:r>
              <a:rPr lang="ko-KR" altLang="en-US" sz="4400" b="1" dirty="0" err="1" smtClean="0"/>
              <a:t>디렉토리</a:t>
            </a:r>
            <a:r>
              <a:rPr lang="ko-KR" altLang="en-US" sz="4400" b="1" dirty="0" smtClean="0"/>
              <a:t> 만들기</a:t>
            </a:r>
            <a:endParaRPr lang="en-US" altLang="ko-KR" sz="4400" b="1" dirty="0" smtClean="0"/>
          </a:p>
          <a:p>
            <a:pPr marL="720725" indent="-720725">
              <a:buAutoNum type="arabicParenR"/>
            </a:pPr>
            <a:r>
              <a:rPr lang="ko-KR" altLang="en-US" sz="4400" b="1" dirty="0" smtClean="0">
                <a:solidFill>
                  <a:srgbClr val="7030A0"/>
                </a:solidFill>
              </a:rPr>
              <a:t>학생</a:t>
            </a:r>
            <a:r>
              <a:rPr lang="en-US" altLang="ko-KR" sz="4400" b="1" dirty="0" smtClean="0"/>
              <a:t>: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Fork</a:t>
            </a:r>
            <a:r>
              <a:rPr lang="ko-KR" altLang="en-US" sz="44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4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4400" b="1" dirty="0" smtClean="0">
                <a:sym typeface="Wingdings" panose="05000000000000000000" pitchFamily="2" charset="2"/>
              </a:rPr>
              <a:t>자기자료로 </a:t>
            </a:r>
            <a:r>
              <a:rPr lang="ko-KR" altLang="en-US" sz="4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업데이트</a:t>
            </a:r>
            <a:endParaRPr lang="en-US" altLang="ko-KR" sz="44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720725" indent="-720725">
              <a:buAutoNum type="arabicParenR"/>
            </a:pPr>
            <a:r>
              <a:rPr lang="ko-KR" altLang="en-US" sz="44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학생</a:t>
            </a:r>
            <a:r>
              <a:rPr lang="en-US" altLang="ko-KR" sz="4400" b="1" dirty="0" smtClean="0">
                <a:sym typeface="Wingdings" panose="05000000000000000000" pitchFamily="2" charset="2"/>
              </a:rPr>
              <a:t>: </a:t>
            </a:r>
            <a:r>
              <a:rPr lang="ko-KR" altLang="en-US" sz="4400" b="1" dirty="0" smtClean="0">
                <a:sym typeface="Wingdings" panose="05000000000000000000" pitchFamily="2" charset="2"/>
              </a:rPr>
              <a:t>업데이트 자료 </a:t>
            </a:r>
            <a:r>
              <a:rPr lang="en-US" altLang="ko-KR" sz="4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Pull Request</a:t>
            </a:r>
          </a:p>
          <a:p>
            <a:pPr marL="720725" indent="-720725">
              <a:buAutoNum type="arabicParenR"/>
            </a:pPr>
            <a:r>
              <a:rPr lang="ko-KR" altLang="en-US" sz="4400" b="1" dirty="0" smtClean="0">
                <a:solidFill>
                  <a:srgbClr val="00B050"/>
                </a:solidFill>
              </a:rPr>
              <a:t>교수</a:t>
            </a:r>
            <a:r>
              <a:rPr lang="en-US" altLang="ko-KR" sz="4400" b="1" dirty="0" smtClean="0"/>
              <a:t>: </a:t>
            </a:r>
            <a:r>
              <a:rPr lang="ko-KR" altLang="en-US" sz="4400" b="1" dirty="0" smtClean="0"/>
              <a:t>자료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2645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9551" y="2588104"/>
            <a:ext cx="5742930" cy="3932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2063" y="4354726"/>
            <a:ext cx="3544584" cy="2179638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9361" y="604842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40595" y="4657605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교과목해설서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과제디렉토리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708114" y="5077993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8114" y="5578415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5179" y="5498382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7778" y="4504837"/>
            <a:ext cx="2217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clone/pull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2063" y="899261"/>
            <a:ext cx="3544584" cy="2628181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979362" y="89502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40595" y="137679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교과목해설서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과제디렉토리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1510301" y="2763653"/>
            <a:ext cx="23793" cy="1870477"/>
          </a:xfrm>
          <a:prstGeom prst="straightConnector1">
            <a:avLst/>
          </a:prstGeom>
          <a:ln w="1079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498" y="3476344"/>
            <a:ext cx="14285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endParaRPr lang="ko-KR" alt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466160" y="2754239"/>
            <a:ext cx="23793" cy="1870477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529002" y="3533883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</a:p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9239" y="9040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교수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957712" y="1585194"/>
            <a:ext cx="1133772" cy="1318150"/>
            <a:chOff x="3937164" y="1585194"/>
            <a:chExt cx="1133772" cy="1318150"/>
          </a:xfrm>
        </p:grpSpPr>
        <p:pic>
          <p:nvPicPr>
            <p:cNvPr id="1030" name="Picture 6" descr="git merg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419" y="1585194"/>
              <a:ext cx="719234" cy="95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937164" y="2441679"/>
              <a:ext cx="1133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>
                      <a:lumMod val="75000"/>
                    </a:schemeClr>
                  </a:solidFill>
                </a:rPr>
                <a:t>merge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03" y="526336"/>
            <a:ext cx="6304684" cy="12038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7456" y="60726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학생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0262" y="3035149"/>
            <a:ext cx="585627" cy="584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0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2070" y="840729"/>
            <a:ext cx="4712616" cy="2694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2063" y="4354726"/>
            <a:ext cx="3544584" cy="2179638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9361" y="604842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40595" y="4657605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교과목해설서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과제디렉토리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0523" y="3215810"/>
            <a:ext cx="5715031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48499" y="3371526"/>
            <a:ext cx="2629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학생 개인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41040" y="4657605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708114" y="5077993"/>
            <a:ext cx="2732926" cy="1"/>
          </a:xfrm>
          <a:prstGeom prst="straightConnector1">
            <a:avLst/>
          </a:prstGeom>
          <a:ln w="1079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8114" y="5578415"/>
            <a:ext cx="2732926" cy="1"/>
          </a:xfrm>
          <a:prstGeom prst="straightConnector1">
            <a:avLst/>
          </a:prstGeom>
          <a:ln w="1079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5179" y="5498382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7778" y="4504837"/>
            <a:ext cx="2217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clone/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932" y="4825891"/>
            <a:ext cx="838172" cy="1030069"/>
          </a:xfrm>
          <a:prstGeom prst="roundRect">
            <a:avLst>
              <a:gd name="adj" fmla="val 104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44404" y="4761044"/>
            <a:ext cx="2447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교과목해설서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sz="24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과제디렉토리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altLang="ko-K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로컬저장소</a:t>
            </a: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9255760" y="3833966"/>
            <a:ext cx="740994" cy="823639"/>
          </a:xfrm>
          <a:custGeom>
            <a:avLst/>
            <a:gdLst>
              <a:gd name="connsiteX0" fmla="*/ 0 w 914400"/>
              <a:gd name="connsiteY0" fmla="*/ 782320 h 782320"/>
              <a:gd name="connsiteX1" fmla="*/ 406400 w 914400"/>
              <a:gd name="connsiteY1" fmla="*/ 132080 h 782320"/>
              <a:gd name="connsiteX2" fmla="*/ 914400 w 914400"/>
              <a:gd name="connsiteY2" fmla="*/ 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782320">
                <a:moveTo>
                  <a:pt x="0" y="782320"/>
                </a:moveTo>
                <a:cubicBezTo>
                  <a:pt x="127000" y="522393"/>
                  <a:pt x="254000" y="262467"/>
                  <a:pt x="406400" y="132080"/>
                </a:cubicBezTo>
                <a:cubicBezTo>
                  <a:pt x="558800" y="1693"/>
                  <a:pt x="736600" y="846"/>
                  <a:pt x="914400" y="0"/>
                </a:cubicBezTo>
              </a:path>
            </a:pathLst>
          </a:custGeom>
          <a:noFill/>
          <a:ln w="8890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996755" y="3527443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996754" y="4297067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2800" b="1" dirty="0">
              <a:solidFill>
                <a:srgbClr val="FF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996754" y="5070649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26" name="직사각형 25"/>
          <p:cNvSpPr/>
          <p:nvPr/>
        </p:nvSpPr>
        <p:spPr>
          <a:xfrm>
            <a:off x="10058722" y="5105006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3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9380306" y="5804899"/>
            <a:ext cx="1458930" cy="423086"/>
          </a:xfrm>
          <a:custGeom>
            <a:avLst/>
            <a:gdLst>
              <a:gd name="connsiteX0" fmla="*/ 1458930 w 1458930"/>
              <a:gd name="connsiteY0" fmla="*/ 0 h 423086"/>
              <a:gd name="connsiteX1" fmla="*/ 1171254 w 1458930"/>
              <a:gd name="connsiteY1" fmla="*/ 421240 h 423086"/>
              <a:gd name="connsiteX2" fmla="*/ 0 w 1458930"/>
              <a:gd name="connsiteY2" fmla="*/ 154112 h 42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930" h="423086">
                <a:moveTo>
                  <a:pt x="1458930" y="0"/>
                </a:moveTo>
                <a:cubicBezTo>
                  <a:pt x="1436669" y="197777"/>
                  <a:pt x="1414409" y="395555"/>
                  <a:pt x="1171254" y="421240"/>
                </a:cubicBezTo>
                <a:cubicBezTo>
                  <a:pt x="928099" y="446925"/>
                  <a:pt x="195209" y="196921"/>
                  <a:pt x="0" y="154112"/>
                </a:cubicBezTo>
              </a:path>
            </a:pathLst>
          </a:custGeom>
          <a:noFill/>
          <a:ln w="88900">
            <a:solidFill>
              <a:schemeClr val="accent4">
                <a:alpha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10623335" y="4117125"/>
            <a:ext cx="369870" cy="237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10623335" y="4904139"/>
            <a:ext cx="369870" cy="237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1510301" y="2763653"/>
            <a:ext cx="23793" cy="1870477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498" y="3476344"/>
            <a:ext cx="14285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466160" y="2754239"/>
            <a:ext cx="23793" cy="1870477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529002" y="3533883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</a:p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pp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545" y="2942725"/>
            <a:ext cx="769624" cy="7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885209" y="26412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발표자료</a:t>
            </a:r>
            <a:endParaRPr lang="ko-KR" altLang="en-US" b="1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403" y="526336"/>
            <a:ext cx="6304684" cy="12038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7456" y="60726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학생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612965" y="4037692"/>
            <a:ext cx="585627" cy="584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6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7844" y="4365397"/>
            <a:ext cx="3560373" cy="235326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2070" y="840729"/>
            <a:ext cx="4712616" cy="2694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0523" y="3215810"/>
            <a:ext cx="5715031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48499" y="3371526"/>
            <a:ext cx="2629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학생 개인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41040" y="4657605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708114" y="5077993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8114" y="5578415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5179" y="5498382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7778" y="4504837"/>
            <a:ext cx="2217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clone/pull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932" y="4825891"/>
            <a:ext cx="838172" cy="1030069"/>
          </a:xfrm>
          <a:prstGeom prst="roundRect">
            <a:avLst>
              <a:gd name="adj" fmla="val 104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44404" y="4761044"/>
            <a:ext cx="2447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교과목해설서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sz="24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과제디렉토리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altLang="ko-K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로컬저장소</a:t>
            </a: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9255760" y="3833966"/>
            <a:ext cx="740994" cy="823639"/>
          </a:xfrm>
          <a:custGeom>
            <a:avLst/>
            <a:gdLst>
              <a:gd name="connsiteX0" fmla="*/ 0 w 914400"/>
              <a:gd name="connsiteY0" fmla="*/ 782320 h 782320"/>
              <a:gd name="connsiteX1" fmla="*/ 406400 w 914400"/>
              <a:gd name="connsiteY1" fmla="*/ 132080 h 782320"/>
              <a:gd name="connsiteX2" fmla="*/ 914400 w 914400"/>
              <a:gd name="connsiteY2" fmla="*/ 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782320">
                <a:moveTo>
                  <a:pt x="0" y="782320"/>
                </a:moveTo>
                <a:cubicBezTo>
                  <a:pt x="127000" y="522393"/>
                  <a:pt x="254000" y="262467"/>
                  <a:pt x="406400" y="132080"/>
                </a:cubicBezTo>
                <a:cubicBezTo>
                  <a:pt x="558800" y="1693"/>
                  <a:pt x="736600" y="846"/>
                  <a:pt x="914400" y="0"/>
                </a:cubicBezTo>
              </a:path>
            </a:pathLst>
          </a:custGeom>
          <a:noFill/>
          <a:ln w="8890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996755" y="3527443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996754" y="4297067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2800" b="1" dirty="0">
              <a:solidFill>
                <a:srgbClr val="FF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996754" y="5070649"/>
            <a:ext cx="1623032" cy="6741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26" name="직사각형 25"/>
          <p:cNvSpPr/>
          <p:nvPr/>
        </p:nvSpPr>
        <p:spPr>
          <a:xfrm>
            <a:off x="10058722" y="5105006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3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9380306" y="5804899"/>
            <a:ext cx="1458930" cy="423086"/>
          </a:xfrm>
          <a:custGeom>
            <a:avLst/>
            <a:gdLst>
              <a:gd name="connsiteX0" fmla="*/ 1458930 w 1458930"/>
              <a:gd name="connsiteY0" fmla="*/ 0 h 423086"/>
              <a:gd name="connsiteX1" fmla="*/ 1171254 w 1458930"/>
              <a:gd name="connsiteY1" fmla="*/ 421240 h 423086"/>
              <a:gd name="connsiteX2" fmla="*/ 0 w 1458930"/>
              <a:gd name="connsiteY2" fmla="*/ 154112 h 42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930" h="423086">
                <a:moveTo>
                  <a:pt x="1458930" y="0"/>
                </a:moveTo>
                <a:cubicBezTo>
                  <a:pt x="1436669" y="197777"/>
                  <a:pt x="1414409" y="395555"/>
                  <a:pt x="1171254" y="421240"/>
                </a:cubicBezTo>
                <a:cubicBezTo>
                  <a:pt x="928099" y="446925"/>
                  <a:pt x="195209" y="196921"/>
                  <a:pt x="0" y="154112"/>
                </a:cubicBezTo>
              </a:path>
            </a:pathLst>
          </a:custGeom>
          <a:noFill/>
          <a:ln w="88900">
            <a:solidFill>
              <a:schemeClr val="accent4">
                <a:alpha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10623335" y="4117125"/>
            <a:ext cx="369870" cy="237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10623335" y="4904139"/>
            <a:ext cx="369870" cy="237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1510301" y="2763653"/>
            <a:ext cx="23793" cy="1870477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498" y="3476344"/>
            <a:ext cx="14285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466160" y="2754239"/>
            <a:ext cx="23793" cy="1870477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529002" y="3533883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</a:p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ppt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545" y="2942725"/>
            <a:ext cx="769624" cy="7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885209" y="26412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발표자료</a:t>
            </a:r>
            <a:endParaRPr lang="ko-KR" altLang="en-US" b="1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5403" y="526336"/>
            <a:ext cx="6304684" cy="1203880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9457523" y="3003052"/>
            <a:ext cx="585627" cy="584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6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2070" y="840729"/>
            <a:ext cx="4712616" cy="2694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2063" y="4354726"/>
            <a:ext cx="3544584" cy="2179638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9361" y="604842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40595" y="4657605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교과목해설서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과제디렉토리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0523" y="3215810"/>
            <a:ext cx="5715031" cy="3318553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48499" y="3371526"/>
            <a:ext cx="2629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학생 개인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41040" y="4657605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708114" y="5077993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8114" y="5578415"/>
            <a:ext cx="2732926" cy="1"/>
          </a:xfrm>
          <a:prstGeom prst="straightConnector1">
            <a:avLst/>
          </a:prstGeom>
          <a:ln w="1079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5179" y="5498382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7778" y="4504837"/>
            <a:ext cx="2217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clone/pull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932" y="4825891"/>
            <a:ext cx="838172" cy="1030069"/>
          </a:xfrm>
          <a:prstGeom prst="roundRect">
            <a:avLst>
              <a:gd name="adj" fmla="val 104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44404" y="4761044"/>
            <a:ext cx="2447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교과목해설서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sz="24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과제디렉토리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altLang="ko-K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로컬저장소</a:t>
            </a: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1510301" y="2763653"/>
            <a:ext cx="23793" cy="1870477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498" y="3476344"/>
            <a:ext cx="14285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466160" y="2754239"/>
            <a:ext cx="23793" cy="1870477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529002" y="3533883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</a:p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03" y="526336"/>
            <a:ext cx="6304684" cy="12038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7456" y="60726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학생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613787" y="6149749"/>
            <a:ext cx="585627" cy="584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4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9115796" y="2597713"/>
            <a:ext cx="2676376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9551" y="2588104"/>
            <a:ext cx="5742930" cy="3932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2063" y="4354726"/>
            <a:ext cx="3544584" cy="2179638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9361" y="604842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40595" y="4657605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교과목해설서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과제디렉토리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708114" y="5077993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8114" y="5578415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5179" y="5498382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7778" y="4504837"/>
            <a:ext cx="2217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clone/pull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2063" y="899261"/>
            <a:ext cx="3544584" cy="2628181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979361" y="89502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40595" y="137679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교과목해설서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과제디렉토리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1510301" y="2763653"/>
            <a:ext cx="23793" cy="1870477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498" y="3476344"/>
            <a:ext cx="14285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466160" y="2754239"/>
            <a:ext cx="23793" cy="1870477"/>
          </a:xfrm>
          <a:prstGeom prst="straightConnector1">
            <a:avLst/>
          </a:prstGeom>
          <a:ln w="107950">
            <a:solidFill>
              <a:srgbClr val="FF0000">
                <a:alpha val="70000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529002" y="3533883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</a:p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9239" y="9040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교수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957712" y="1585194"/>
            <a:ext cx="1133772" cy="1318150"/>
            <a:chOff x="3937164" y="1585194"/>
            <a:chExt cx="1133772" cy="1318150"/>
          </a:xfrm>
        </p:grpSpPr>
        <p:pic>
          <p:nvPicPr>
            <p:cNvPr id="1030" name="Picture 6" descr="git merg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419" y="1585194"/>
              <a:ext cx="719234" cy="95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937164" y="2441679"/>
              <a:ext cx="1133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>
                      <a:lumMod val="75000"/>
                    </a:schemeClr>
                  </a:solidFill>
                </a:rPr>
                <a:t>merge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03" y="526336"/>
            <a:ext cx="6304684" cy="12038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7456" y="60726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학생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324987" y="3356833"/>
            <a:ext cx="585627" cy="584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5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919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7844" y="4365397"/>
            <a:ext cx="3560373" cy="235326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9551" y="2588104"/>
            <a:ext cx="5742930" cy="3932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7" y="6029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과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</a:t>
            </a:r>
            <a:r>
              <a:rPr lang="en-US" altLang="ko-KR" sz="2800" b="1" i="1" dirty="0" smtClean="0">
                <a:solidFill>
                  <a:srgbClr val="C00000"/>
                </a:solidFill>
              </a:rPr>
              <a:t>@ </a:t>
            </a:r>
            <a:r>
              <a:rPr lang="ko-KR" altLang="en-US" sz="2800" b="1" i="1" dirty="0" smtClean="0">
                <a:solidFill>
                  <a:srgbClr val="C00000"/>
                </a:solidFill>
              </a:rPr>
              <a:t>프로젝트수업</a:t>
            </a:r>
            <a:endParaRPr lang="ko-KR" altLang="en-US" sz="2800" b="1" i="1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708114" y="5077993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8114" y="5578415"/>
            <a:ext cx="2732926" cy="1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5179" y="5498382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7778" y="4504837"/>
            <a:ext cx="2217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clone/pull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2063" y="899261"/>
            <a:ext cx="3544584" cy="2628181"/>
          </a:xfrm>
          <a:prstGeom prst="roundRect">
            <a:avLst>
              <a:gd name="adj" fmla="val 737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979361" y="89502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40595" y="1376799"/>
            <a:ext cx="2967519" cy="1333929"/>
          </a:xfrm>
          <a:prstGeom prst="roundRect">
            <a:avLst>
              <a:gd name="adj" fmla="val 737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교과목해설서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과제디렉토리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원격저장소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1510301" y="2763653"/>
            <a:ext cx="23793" cy="1870477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498" y="3476344"/>
            <a:ext cx="14285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466160" y="2754239"/>
            <a:ext cx="23793" cy="1870477"/>
          </a:xfrm>
          <a:prstGeom prst="straightConnector1">
            <a:avLst/>
          </a:prstGeom>
          <a:ln w="107950">
            <a:solidFill>
              <a:schemeClr val="bg1">
                <a:lumMod val="85000"/>
                <a:alpha val="7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529002" y="3533883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</a:p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9239" y="9040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교수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957712" y="1585194"/>
            <a:ext cx="1133772" cy="1318150"/>
            <a:chOff x="3937164" y="1585194"/>
            <a:chExt cx="1133772" cy="1318150"/>
          </a:xfrm>
        </p:grpSpPr>
        <p:pic>
          <p:nvPicPr>
            <p:cNvPr id="1030" name="Picture 6" descr="git merg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419" y="1585194"/>
              <a:ext cx="719234" cy="95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937164" y="2441679"/>
              <a:ext cx="1133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merge</a:t>
              </a:r>
              <a:endParaRPr lang="ko-KR" altLang="en-US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403" y="526336"/>
            <a:ext cx="6304684" cy="1203880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4905778" y="1792735"/>
            <a:ext cx="585627" cy="584775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6</a:t>
            </a:r>
            <a:endParaRPr lang="ko-KR" altLang="en-US" sz="2800" b="1" dirty="0"/>
          </a:p>
        </p:txBody>
      </p:sp>
      <p:pic>
        <p:nvPicPr>
          <p:cNvPr id="58" name="Picture 2" descr="professo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84" y="1792918"/>
            <a:ext cx="1072636" cy="107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3598" y="112771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/>
              <a:t>참고 자료</a:t>
            </a:r>
            <a:endParaRPr lang="ko-KR" alt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3269" y="1256715"/>
            <a:ext cx="87268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hlinkClick r:id="rId2"/>
              </a:rPr>
              <a:t>http://</a:t>
            </a:r>
            <a:r>
              <a:rPr lang="ko-KR" altLang="en-US" sz="2400" b="1" dirty="0" smtClean="0">
                <a:hlinkClick r:id="rId2"/>
              </a:rPr>
              <a:t>olc.kr/course/course_online_view.jsp?id=10160#self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700147"/>
            <a:ext cx="1727200" cy="13512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" y="810578"/>
            <a:ext cx="1234126" cy="11304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43269" y="2340412"/>
            <a:ext cx="8818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hlinkClick r:id="rId5"/>
              </a:rPr>
              <a:t>https://nextstep.camp/courses/-</a:t>
            </a:r>
            <a:r>
              <a:rPr lang="ko-KR" altLang="en-US" sz="2400" b="1" dirty="0" smtClean="0">
                <a:hlinkClick r:id="rId5"/>
              </a:rPr>
              <a:t>L6-ES5-WFWp9mKmOhE-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206869" y="2309635"/>
            <a:ext cx="3166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>
                <a:solidFill>
                  <a:srgbClr val="C00000"/>
                </a:solidFill>
              </a:rPr>
              <a:t>Git</a:t>
            </a:r>
            <a:r>
              <a:rPr lang="ko-KR" altLang="en-US" sz="2800" b="1" dirty="0">
                <a:solidFill>
                  <a:srgbClr val="C00000"/>
                </a:solidFill>
              </a:rPr>
              <a:t>과 </a:t>
            </a:r>
            <a:r>
              <a:rPr lang="en-US" altLang="ko-KR" sz="2800" b="1" dirty="0" err="1">
                <a:solidFill>
                  <a:srgbClr val="C00000"/>
                </a:solidFill>
              </a:rPr>
              <a:t>Github</a:t>
            </a:r>
            <a:r>
              <a:rPr lang="en-US" altLang="ko-KR" sz="2800" b="1" dirty="0">
                <a:solidFill>
                  <a:srgbClr val="C00000"/>
                </a:solidFill>
              </a:rPr>
              <a:t> </a:t>
            </a:r>
            <a:r>
              <a:rPr lang="ko-KR" altLang="en-US" sz="2800" b="1" dirty="0">
                <a:solidFill>
                  <a:srgbClr val="C00000"/>
                </a:solidFill>
              </a:rPr>
              <a:t>입문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141" y="4520629"/>
            <a:ext cx="3978974" cy="1841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오픈소스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Linux 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실무</a:t>
            </a:r>
            <a:endParaRPr lang="en-US" altLang="ko-KR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ko-KR" alt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김동회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교수님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학년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학기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97" y="4520629"/>
            <a:ext cx="3993401" cy="1841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오픈소스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SW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의 이해</a:t>
            </a:r>
            <a:endParaRPr lang="en-US" altLang="ko-KR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조효진 교수님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학년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학기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ìµ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784" y="1690466"/>
            <a:ext cx="548011" cy="71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73120" y="3064131"/>
            <a:ext cx="5532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  <a:hlinkClick r:id="rId7"/>
              </a:rPr>
              <a:t>https://backlog.com/git-tutorial/kr</a:t>
            </a:r>
            <a:r>
              <a:rPr lang="ko-KR" altLang="en-US" sz="2400" b="1" dirty="0" smtClean="0">
                <a:solidFill>
                  <a:srgbClr val="0070C0"/>
                </a:solidFill>
                <a:hlinkClick r:id="rId7"/>
              </a:rPr>
              <a:t>/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1369" y="3444950"/>
            <a:ext cx="7520074" cy="8129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2885" y="5260369"/>
            <a:ext cx="11201910" cy="113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5823" y="403642"/>
            <a:ext cx="8513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/>
              <a:t>회사에서 일하다 </a:t>
            </a:r>
            <a:r>
              <a:rPr lang="ko-KR" altLang="en-US" sz="5400" b="1" dirty="0" err="1" smtClean="0"/>
              <a:t>불이나면</a:t>
            </a:r>
            <a:r>
              <a:rPr lang="en-US" altLang="ko-KR" sz="5400" b="1" dirty="0" smtClean="0"/>
              <a:t>!</a:t>
            </a:r>
            <a:endParaRPr lang="ko-KR" alt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76" y="1528013"/>
            <a:ext cx="6561964" cy="50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" y="181279"/>
            <a:ext cx="3395432" cy="336595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663558" y="4744667"/>
            <a:ext cx="4582511" cy="18348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교과목 프로젝트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및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캡스톤교과목에서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/</a:t>
            </a:r>
            <a:r>
              <a:rPr lang="en-US" altLang="ko-KR" sz="3200" b="1" dirty="0" err="1" smtClean="0">
                <a:solidFill>
                  <a:schemeClr val="bg1"/>
                </a:solidFill>
              </a:rPr>
              <a:t>Github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활용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344536" y="2291255"/>
            <a:ext cx="295529" cy="2427890"/>
          </a:xfrm>
          <a:custGeom>
            <a:avLst/>
            <a:gdLst>
              <a:gd name="connsiteX0" fmla="*/ 0 w 295529"/>
              <a:gd name="connsiteY0" fmla="*/ 0 h 2427890"/>
              <a:gd name="connsiteX1" fmla="*/ 294290 w 295529"/>
              <a:gd name="connsiteY1" fmla="*/ 924911 h 2427890"/>
              <a:gd name="connsiteX2" fmla="*/ 105103 w 295529"/>
              <a:gd name="connsiteY2" fmla="*/ 2427890 h 242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29" h="2427890">
                <a:moveTo>
                  <a:pt x="0" y="0"/>
                </a:moveTo>
                <a:cubicBezTo>
                  <a:pt x="138386" y="260131"/>
                  <a:pt x="276773" y="520263"/>
                  <a:pt x="294290" y="924911"/>
                </a:cubicBezTo>
                <a:cubicBezTo>
                  <a:pt x="311807" y="1329559"/>
                  <a:pt x="138386" y="2180897"/>
                  <a:pt x="105103" y="2427890"/>
                </a:cubicBezTo>
              </a:path>
            </a:pathLst>
          </a:custGeom>
          <a:noFill/>
          <a:ln w="88900">
            <a:solidFill>
              <a:srgbClr val="00B05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833241" y="4172607"/>
            <a:ext cx="819807" cy="756745"/>
          </a:xfrm>
          <a:custGeom>
            <a:avLst/>
            <a:gdLst>
              <a:gd name="connsiteX0" fmla="*/ 0 w 819807"/>
              <a:gd name="connsiteY0" fmla="*/ 0 h 756745"/>
              <a:gd name="connsiteX1" fmla="*/ 168166 w 819807"/>
              <a:gd name="connsiteY1" fmla="*/ 472965 h 756745"/>
              <a:gd name="connsiteX2" fmla="*/ 819807 w 819807"/>
              <a:gd name="connsiteY2" fmla="*/ 756745 h 75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807" h="756745">
                <a:moveTo>
                  <a:pt x="0" y="0"/>
                </a:moveTo>
                <a:cubicBezTo>
                  <a:pt x="15766" y="173420"/>
                  <a:pt x="31532" y="346841"/>
                  <a:pt x="168166" y="472965"/>
                </a:cubicBezTo>
                <a:cubicBezTo>
                  <a:pt x="304801" y="599089"/>
                  <a:pt x="562304" y="677917"/>
                  <a:pt x="819807" y="756745"/>
                </a:cubicBezTo>
              </a:path>
            </a:pathLst>
          </a:custGeom>
          <a:noFill/>
          <a:ln w="88900">
            <a:solidFill>
              <a:srgbClr val="00B05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771697" y="5181600"/>
            <a:ext cx="1881351" cy="695333"/>
          </a:xfrm>
          <a:custGeom>
            <a:avLst/>
            <a:gdLst>
              <a:gd name="connsiteX0" fmla="*/ 0 w 1881351"/>
              <a:gd name="connsiteY0" fmla="*/ 0 h 695333"/>
              <a:gd name="connsiteX1" fmla="*/ 861848 w 1881351"/>
              <a:gd name="connsiteY1" fmla="*/ 662152 h 695333"/>
              <a:gd name="connsiteX2" fmla="*/ 1881351 w 1881351"/>
              <a:gd name="connsiteY2" fmla="*/ 536028 h 69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1351" h="695333">
                <a:moveTo>
                  <a:pt x="0" y="0"/>
                </a:moveTo>
                <a:cubicBezTo>
                  <a:pt x="274145" y="286407"/>
                  <a:pt x="548290" y="572814"/>
                  <a:pt x="861848" y="662152"/>
                </a:cubicBezTo>
                <a:cubicBezTo>
                  <a:pt x="1175406" y="751490"/>
                  <a:pt x="1528378" y="643759"/>
                  <a:pt x="1881351" y="536028"/>
                </a:cubicBezTo>
              </a:path>
            </a:pathLst>
          </a:custGeom>
          <a:noFill/>
          <a:ln w="88900">
            <a:solidFill>
              <a:srgbClr val="00B05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굽은 화살표 3"/>
          <p:cNvSpPr/>
          <p:nvPr/>
        </p:nvSpPr>
        <p:spPr>
          <a:xfrm rot="5400000" flipV="1">
            <a:off x="6216208" y="1395186"/>
            <a:ext cx="923006" cy="86913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12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굽은 화살표 12"/>
          <p:cNvSpPr/>
          <p:nvPr/>
        </p:nvSpPr>
        <p:spPr>
          <a:xfrm rot="5400000" flipV="1">
            <a:off x="2812819" y="3357441"/>
            <a:ext cx="923006" cy="86913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12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46614" y="370355"/>
            <a:ext cx="4503952" cy="1841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오픈소스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Linux 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실무</a:t>
            </a:r>
            <a:endParaRPr lang="en-US" altLang="ko-KR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ko-KR" alt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김동회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교수님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학년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학기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263" y="2345225"/>
            <a:ext cx="4520282" cy="1841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오픈소스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SW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의 이해</a:t>
            </a:r>
            <a:endParaRPr lang="en-US" altLang="ko-KR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조효진 교수님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학년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학기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084" y="4320095"/>
            <a:ext cx="4520282" cy="1841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오픈소스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SW 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개발도구</a:t>
            </a:r>
            <a:endParaRPr lang="en-US" altLang="ko-KR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활용</a:t>
            </a:r>
            <a:endParaRPr lang="en-US" altLang="ko-KR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2019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년부터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, 3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학년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학기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151" y="1557497"/>
            <a:ext cx="11989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 smtClean="0"/>
              <a:t>숙제에도 버전이 있지요 </a:t>
            </a:r>
            <a:r>
              <a:rPr lang="en-US" altLang="ko-KR" sz="8000" b="1" dirty="0" smtClean="0"/>
              <a:t>?</a:t>
            </a:r>
            <a:endParaRPr lang="ko-KR" altLang="en-US" sz="8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66" y="3444153"/>
            <a:ext cx="70675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151" y="1557497"/>
            <a:ext cx="11989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 smtClean="0"/>
              <a:t>숙제에도 버전이 있지요 </a:t>
            </a:r>
            <a:r>
              <a:rPr lang="en-US" altLang="ko-KR" sz="8000" b="1" dirty="0" smtClean="0"/>
              <a:t>?</a:t>
            </a:r>
            <a:endParaRPr lang="ko-KR" altLang="en-US" sz="8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80" y="3891395"/>
            <a:ext cx="3152775" cy="1181100"/>
          </a:xfrm>
          <a:prstGeom prst="rect">
            <a:avLst/>
          </a:prstGeom>
        </p:spPr>
      </p:pic>
      <p:pic>
        <p:nvPicPr>
          <p:cNvPr id="1026" name="Picture 2" descr="ë§íë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53" y="3324817"/>
            <a:ext cx="3471384" cy="23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5940" y="3980872"/>
            <a:ext cx="636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…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982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788" y="1557497"/>
            <a:ext cx="1195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err="1" smtClean="0"/>
              <a:t>아놔</a:t>
            </a:r>
            <a:r>
              <a:rPr lang="en-US" altLang="ko-KR" sz="5400" b="1" dirty="0" smtClean="0"/>
              <a:t>... </a:t>
            </a:r>
            <a:r>
              <a:rPr lang="ko-KR" altLang="en-US" sz="5400" b="1" dirty="0" smtClean="0"/>
              <a:t>이것 좀 관리해주는 것 없을까</a:t>
            </a:r>
            <a:r>
              <a:rPr lang="en-US" altLang="ko-KR" sz="5400" b="1" dirty="0" smtClean="0"/>
              <a:t>?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618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788" y="1557497"/>
            <a:ext cx="1195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err="1" smtClean="0"/>
              <a:t>아놔</a:t>
            </a:r>
            <a:r>
              <a:rPr lang="en-US" altLang="ko-KR" sz="5400" b="1" dirty="0" smtClean="0"/>
              <a:t>... </a:t>
            </a:r>
            <a:r>
              <a:rPr lang="ko-KR" altLang="en-US" sz="5400" b="1" dirty="0" smtClean="0"/>
              <a:t>이것 좀 관리해주는 것 없을까</a:t>
            </a:r>
            <a:r>
              <a:rPr lang="en-US" altLang="ko-KR" sz="5400" b="1" dirty="0" smtClean="0"/>
              <a:t>?</a:t>
            </a:r>
            <a:endParaRPr lang="ko-KR" altLang="en-US" sz="5400" b="1" dirty="0"/>
          </a:p>
        </p:txBody>
      </p:sp>
      <p:pic>
        <p:nvPicPr>
          <p:cNvPr id="307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13" y="3526247"/>
            <a:ext cx="5644861" cy="297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44" y="2906177"/>
            <a:ext cx="1600797" cy="10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6385" y="742691"/>
            <a:ext cx="6192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/>
              <a:t>협업도 지원해줘요</a:t>
            </a:r>
            <a:r>
              <a:rPr lang="en-US" altLang="ko-KR" sz="5400" b="1" dirty="0" smtClean="0"/>
              <a:t>!</a:t>
            </a:r>
            <a:endParaRPr lang="ko-KR" altLang="en-US" sz="5400" b="1" dirty="0"/>
          </a:p>
        </p:txBody>
      </p:sp>
      <p:pic>
        <p:nvPicPr>
          <p:cNvPr id="4098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19" y="1816336"/>
            <a:ext cx="741045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09" y="1312948"/>
            <a:ext cx="633743" cy="12031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029" y="1901227"/>
            <a:ext cx="712278" cy="13784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132" y="5003816"/>
            <a:ext cx="705545" cy="13360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262" y="3113079"/>
            <a:ext cx="633743" cy="12031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464" y="4795514"/>
            <a:ext cx="633743" cy="12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6385" y="742691"/>
            <a:ext cx="6192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/>
              <a:t>협업도 지원해줘요</a:t>
            </a:r>
            <a:r>
              <a:rPr lang="en-US" altLang="ko-KR" sz="5400" b="1" dirty="0" smtClean="0"/>
              <a:t>!</a:t>
            </a:r>
            <a:endParaRPr lang="ko-KR" altLang="en-US" sz="5400" b="1" dirty="0"/>
          </a:p>
        </p:txBody>
      </p:sp>
      <p:pic>
        <p:nvPicPr>
          <p:cNvPr id="4098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19" y="1816336"/>
            <a:ext cx="741045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09" y="1312948"/>
            <a:ext cx="633743" cy="12031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029" y="1901227"/>
            <a:ext cx="712278" cy="13784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132" y="5003816"/>
            <a:ext cx="705545" cy="13360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262" y="3113079"/>
            <a:ext cx="633743" cy="12031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464" y="4795514"/>
            <a:ext cx="633743" cy="1203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6269" y="1312948"/>
            <a:ext cx="10358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foo();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poo();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2130" y="4455176"/>
            <a:ext cx="14574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foo();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poo();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poo() { …;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0715" y="1774613"/>
            <a:ext cx="13997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foo();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poo();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foo() { …;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81565" y="4289563"/>
            <a:ext cx="1457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foo();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poo();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foo() { …; 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poo() { …; </a:t>
            </a:r>
            <a:r>
              <a:rPr lang="en-US" altLang="ko-KR" b="1" dirty="0" smtClean="0">
                <a:solidFill>
                  <a:srgbClr val="FF0000"/>
                </a:solidFill>
              </a:rPr>
              <a:t>}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734</Words>
  <Application>Microsoft Office PowerPoint</Application>
  <PresentationFormat>와이드스크린</PresentationFormat>
  <Paragraphs>280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Consolas</vt:lpstr>
      <vt:lpstr>Wingdings</vt:lpstr>
      <vt:lpstr>Office 테마</vt:lpstr>
      <vt:lpstr>학생 및 교수자를 위한 Git/Github 수업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그리고 Github</dc:title>
  <dc:creator>Registered User</dc:creator>
  <cp:lastModifiedBy>Registered User</cp:lastModifiedBy>
  <cp:revision>152</cp:revision>
  <cp:lastPrinted>2018-09-10T06:48:02Z</cp:lastPrinted>
  <dcterms:created xsi:type="dcterms:W3CDTF">2018-08-28T08:59:18Z</dcterms:created>
  <dcterms:modified xsi:type="dcterms:W3CDTF">2019-06-29T08:54:35Z</dcterms:modified>
</cp:coreProperties>
</file>