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8" r:id="rId3"/>
    <p:sldId id="268" r:id="rId4"/>
    <p:sldId id="262" r:id="rId5"/>
    <p:sldId id="263" r:id="rId6"/>
    <p:sldId id="264" r:id="rId7"/>
    <p:sldId id="266" r:id="rId8"/>
    <p:sldId id="267" r:id="rId9"/>
    <p:sldId id="269" r:id="rId10"/>
    <p:sldId id="270" r:id="rId11"/>
    <p:sldId id="271" r:id="rId12"/>
    <p:sldId id="272" r:id="rId13"/>
    <p:sldId id="274" r:id="rId14"/>
    <p:sldId id="277" r:id="rId15"/>
    <p:sldId id="278" r:id="rId16"/>
    <p:sldId id="279" r:id="rId17"/>
    <p:sldId id="280"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E07EBC-0B46-4452-8192-1349C1281A3C}" type="datetimeFigureOut">
              <a:rPr lang="en-US" smtClean="0"/>
              <a:t>3/18/2025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49752EF-7C51-4A66-BFF3-90DD4F398B3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61249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07EBC-0B46-4452-8192-1349C1281A3C}"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330893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07EBC-0B46-4452-8192-1349C1281A3C}"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268287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07EBC-0B46-4452-8192-1349C1281A3C}"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30449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07EBC-0B46-4452-8192-1349C1281A3C}"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752EF-7C51-4A66-BFF3-90DD4F398B3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710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07EBC-0B46-4452-8192-1349C1281A3C}"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41401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07EBC-0B46-4452-8192-1349C1281A3C}"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426275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E07EBC-0B46-4452-8192-1349C1281A3C}"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40057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07EBC-0B46-4452-8192-1349C1281A3C}"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418291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07EBC-0B46-4452-8192-1349C1281A3C}"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134535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07EBC-0B46-4452-8192-1349C1281A3C}"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9752EF-7C51-4A66-BFF3-90DD4F398B3E}" type="slidenum">
              <a:rPr lang="en-US" smtClean="0"/>
              <a:t>‹#›</a:t>
            </a:fld>
            <a:endParaRPr lang="en-US"/>
          </a:p>
        </p:txBody>
      </p:sp>
    </p:spTree>
    <p:extLst>
      <p:ext uri="{BB962C8B-B14F-4D97-AF65-F5344CB8AC3E}">
        <p14:creationId xmlns:p14="http://schemas.microsoft.com/office/powerpoint/2010/main" val="413740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E07EBC-0B46-4452-8192-1349C1281A3C}" type="datetimeFigureOut">
              <a:rPr lang="en-US" smtClean="0"/>
              <a:t>3/18/2025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49752EF-7C51-4A66-BFF3-90DD4F398B3E}" type="slidenum">
              <a:rPr lang="en-US" smtClean="0"/>
              <a:t>‹#›</a:t>
            </a:fld>
            <a:endParaRPr lang="en-US"/>
          </a:p>
        </p:txBody>
      </p:sp>
    </p:spTree>
    <p:extLst>
      <p:ext uri="{BB962C8B-B14F-4D97-AF65-F5344CB8AC3E}">
        <p14:creationId xmlns:p14="http://schemas.microsoft.com/office/powerpoint/2010/main" val="2735884606"/>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322BCA3-31C1-4329-B0BA-4748F937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ADF162-0644-3A04-35E6-4A7E05BA10BC}"/>
              </a:ext>
            </a:extLst>
          </p:cNvPr>
          <p:cNvSpPr>
            <a:spLocks noGrp="1"/>
          </p:cNvSpPr>
          <p:nvPr>
            <p:ph type="ctrTitle"/>
          </p:nvPr>
        </p:nvSpPr>
        <p:spPr>
          <a:xfrm>
            <a:off x="1891293" y="723331"/>
            <a:ext cx="8409414" cy="3875965"/>
          </a:xfrm>
          <a:noFill/>
        </p:spPr>
        <p:txBody>
          <a:bodyPr anchor="ctr">
            <a:normAutofit/>
          </a:bodyPr>
          <a:lstStyle/>
          <a:p>
            <a:r>
              <a:rPr lang="en-US" sz="4800" spc="10" dirty="0">
                <a:solidFill>
                  <a:schemeClr val="accent2"/>
                </a:solidFill>
                <a:latin typeface="+mn-lt"/>
                <a:ea typeface="+mn-ea"/>
                <a:cs typeface="+mn-cs"/>
              </a:rPr>
              <a:t>Media Mix Model </a:t>
            </a:r>
            <a:br>
              <a:rPr lang="en-US" sz="4800" spc="10" dirty="0">
                <a:solidFill>
                  <a:schemeClr val="accent2"/>
                </a:solidFill>
                <a:latin typeface="+mn-lt"/>
                <a:ea typeface="+mn-ea"/>
                <a:cs typeface="+mn-cs"/>
              </a:rPr>
            </a:br>
            <a:r>
              <a:rPr lang="en-US" sz="4800" spc="10" dirty="0">
                <a:solidFill>
                  <a:schemeClr val="accent2"/>
                </a:solidFill>
                <a:latin typeface="+mn-lt"/>
                <a:ea typeface="+mn-ea"/>
                <a:cs typeface="+mn-cs"/>
              </a:rPr>
              <a:t>Scenario Planning &amp; Optimization </a:t>
            </a:r>
            <a:endParaRPr lang="en-US" sz="4800" dirty="0">
              <a:solidFill>
                <a:schemeClr val="tx2"/>
              </a:solidFill>
            </a:endParaRPr>
          </a:p>
        </p:txBody>
      </p:sp>
      <p:sp>
        <p:nvSpPr>
          <p:cNvPr id="3" name="Subtitle 2">
            <a:extLst>
              <a:ext uri="{FF2B5EF4-FFF2-40B4-BE49-F238E27FC236}">
                <a16:creationId xmlns:a16="http://schemas.microsoft.com/office/drawing/2014/main" id="{ABB08E23-AE69-36DE-B0C6-41F18B5A6304}"/>
              </a:ext>
            </a:extLst>
          </p:cNvPr>
          <p:cNvSpPr>
            <a:spLocks noGrp="1"/>
          </p:cNvSpPr>
          <p:nvPr>
            <p:ph type="subTitle" idx="1"/>
          </p:nvPr>
        </p:nvSpPr>
        <p:spPr>
          <a:xfrm>
            <a:off x="1891291" y="5595582"/>
            <a:ext cx="8409415" cy="896658"/>
          </a:xfrm>
        </p:spPr>
        <p:txBody>
          <a:bodyPr>
            <a:normAutofit/>
          </a:bodyPr>
          <a:lstStyle/>
          <a:p>
            <a:pPr algn="r"/>
            <a:r>
              <a:rPr lang="en-US" sz="1600" spc="-50" dirty="0">
                <a:solidFill>
                  <a:schemeClr val="tx1">
                    <a:lumMod val="85000"/>
                    <a:lumOff val="15000"/>
                  </a:schemeClr>
                </a:solidFill>
                <a:ea typeface="+mj-ea"/>
                <a:cs typeface="+mj-cs"/>
              </a:rPr>
              <a:t>CIMA </a:t>
            </a:r>
            <a:r>
              <a:rPr lang="en-US" sz="1600" spc="-50" dirty="0">
                <a:solidFill>
                  <a:schemeClr val="tx1">
                    <a:lumMod val="85000"/>
                    <a:lumOff val="15000"/>
                  </a:schemeClr>
                </a:solidFill>
              </a:rPr>
              <a:t>Advanced Analytics &amp; Optimization (AAO)</a:t>
            </a:r>
            <a:r>
              <a:rPr lang="en-US" sz="1600" spc="-50" dirty="0">
                <a:solidFill>
                  <a:schemeClr val="tx1">
                    <a:lumMod val="85000"/>
                    <a:lumOff val="15000"/>
                  </a:schemeClr>
                </a:solidFill>
                <a:ea typeface="+mj-ea"/>
                <a:cs typeface="+mj-cs"/>
              </a:rPr>
              <a:t> </a:t>
            </a:r>
          </a:p>
          <a:p>
            <a:pPr algn="r"/>
            <a:r>
              <a:rPr lang="en-US" sz="1600" spc="-50" dirty="0">
                <a:solidFill>
                  <a:schemeClr val="tx1">
                    <a:lumMod val="85000"/>
                    <a:lumOff val="15000"/>
                  </a:schemeClr>
                </a:solidFill>
                <a:ea typeface="+mj-ea"/>
                <a:cs typeface="+mj-cs"/>
              </a:rPr>
              <a:t>March 18, 2025</a:t>
            </a:r>
          </a:p>
          <a:p>
            <a:pPr algn="r"/>
            <a:endParaRPr lang="en-US" sz="2000" spc="-50" dirty="0">
              <a:solidFill>
                <a:schemeClr val="tx2"/>
              </a:solidFill>
              <a:ea typeface="+mj-ea"/>
              <a:cs typeface="+mj-cs"/>
            </a:endParaRPr>
          </a:p>
        </p:txBody>
      </p:sp>
      <p:sp>
        <p:nvSpPr>
          <p:cNvPr id="36" name="Rectangle 35">
            <a:extLst>
              <a:ext uri="{FF2B5EF4-FFF2-40B4-BE49-F238E27FC236}">
                <a16:creationId xmlns:a16="http://schemas.microsoft.com/office/drawing/2014/main" id="{F6C1DD8F-426A-45F7-A524-5569263BE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98D39CD7-AB20-4006-930C-6368406D01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0388" y="5359400"/>
            <a:ext cx="255031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D65D7AA-A0C8-491E-9211-059F0D299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484872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8B987-5161-0F48-51F4-67CBABF0D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FBAFBC-96D7-D541-4818-9F9DC4CAB414}"/>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ED49E432-8EA4-F93E-97BA-FF935AD4667F}"/>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2A55C73B-63FC-0B85-2115-9529962D9F5F}"/>
              </a:ext>
            </a:extLst>
          </p:cNvPr>
          <p:cNvSpPr txBox="1">
            <a:spLocks/>
          </p:cNvSpPr>
          <p:nvPr/>
        </p:nvSpPr>
        <p:spPr>
          <a:xfrm>
            <a:off x="499872" y="2096657"/>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User Input 1 -- Creating different scenarios</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Using the template to create CSV files</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274320" lvl="1" indent="0">
              <a:buNone/>
            </a:pPr>
            <a:endParaRPr lang="en-US" dirty="0"/>
          </a:p>
          <a:p>
            <a:pPr marL="274320" lvl="1" indent="0">
              <a:buNone/>
            </a:pPr>
            <a:endParaRPr lang="en-US" dirty="0"/>
          </a:p>
          <a:p>
            <a:pPr lvl="1">
              <a:buFont typeface="Wingdings" panose="05000000000000000000" pitchFamily="2" charset="2"/>
              <a:buChar char="§"/>
            </a:pPr>
            <a:r>
              <a:rPr lang="en-US" dirty="0"/>
              <a:t>Go to the “Scenario Planning” Tab, drag and drop the csv files</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p:txBody>
      </p:sp>
      <p:pic>
        <p:nvPicPr>
          <p:cNvPr id="7" name="Picture 6" descr="A white background with black dots&#10;&#10;Description automatically generated">
            <a:extLst>
              <a:ext uri="{FF2B5EF4-FFF2-40B4-BE49-F238E27FC236}">
                <a16:creationId xmlns:a16="http://schemas.microsoft.com/office/drawing/2014/main" id="{2F662F72-70B8-F912-F9CA-F3A4B5716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89" y="4547001"/>
            <a:ext cx="8068663" cy="1458875"/>
          </a:xfrm>
          <a:prstGeom prst="rect">
            <a:avLst/>
          </a:prstGeom>
        </p:spPr>
      </p:pic>
      <p:pic>
        <p:nvPicPr>
          <p:cNvPr id="9" name="Picture 8" descr="A white grid with black text and numbers&#10;&#10;Description automatically generated">
            <a:extLst>
              <a:ext uri="{FF2B5EF4-FFF2-40B4-BE49-F238E27FC236}">
                <a16:creationId xmlns:a16="http://schemas.microsoft.com/office/drawing/2014/main" id="{4D7FE9BE-581C-78BE-BD91-1A8A06E97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390" y="3115611"/>
            <a:ext cx="6030167" cy="771633"/>
          </a:xfrm>
          <a:prstGeom prst="rect">
            <a:avLst/>
          </a:prstGeom>
        </p:spPr>
      </p:pic>
    </p:spTree>
    <p:extLst>
      <p:ext uri="{BB962C8B-B14F-4D97-AF65-F5344CB8AC3E}">
        <p14:creationId xmlns:p14="http://schemas.microsoft.com/office/powerpoint/2010/main" val="403446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EE03-7811-67ED-D6A0-AE5A1B386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5ADFD-27BC-B5AE-98C4-55F98E445A90}"/>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0E94D5B5-F5A8-4090-5FDE-D019C4800BB0}"/>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solidFill>
                <a:srgbClr val="0070C0"/>
              </a:solidFill>
            </a:endParaRPr>
          </a:p>
          <a:p>
            <a:endParaRPr lang="en-US" dirty="0"/>
          </a:p>
          <a:p>
            <a:endParaRPr lang="en-US" dirty="0"/>
          </a:p>
        </p:txBody>
      </p:sp>
      <p:sp>
        <p:nvSpPr>
          <p:cNvPr id="10" name="Content Placeholder 2">
            <a:extLst>
              <a:ext uri="{FF2B5EF4-FFF2-40B4-BE49-F238E27FC236}">
                <a16:creationId xmlns:a16="http://schemas.microsoft.com/office/drawing/2014/main" id="{05090CA0-A0D2-4678-E7D1-5A5D683E7E28}"/>
              </a:ext>
            </a:extLst>
          </p:cNvPr>
          <p:cNvSpPr txBox="1">
            <a:spLocks/>
          </p:cNvSpPr>
          <p:nvPr/>
        </p:nvSpPr>
        <p:spPr>
          <a:xfrm>
            <a:off x="499872" y="2096657"/>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User Input 2 – Choosing Scenarios</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Once uploaded the files, select the desired scenario tab. A summary table of annual spendings by media will show up</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After this, hit the button and we are good to go!</a:t>
            </a:r>
          </a:p>
          <a:p>
            <a:pPr lvl="1">
              <a:buFont typeface="Wingdings" panose="05000000000000000000" pitchFamily="2" charset="2"/>
              <a:buChar char="§"/>
            </a:pPr>
            <a:endParaRPr lang="en-US" dirty="0"/>
          </a:p>
          <a:p>
            <a:pPr marL="274320" lvl="1" indent="0">
              <a:buNone/>
            </a:pPr>
            <a:endParaRPr lang="en-US" dirty="0"/>
          </a:p>
          <a:p>
            <a:pPr marL="27432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p:txBody>
      </p:sp>
      <p:pic>
        <p:nvPicPr>
          <p:cNvPr id="8" name="Picture 7" descr="A screenshot of a computer&#10;&#10;Description automatically generated">
            <a:extLst>
              <a:ext uri="{FF2B5EF4-FFF2-40B4-BE49-F238E27FC236}">
                <a16:creationId xmlns:a16="http://schemas.microsoft.com/office/drawing/2014/main" id="{97100107-640A-5EFC-F35D-861F2AE9E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481" y="3429000"/>
            <a:ext cx="8981037" cy="1561229"/>
          </a:xfrm>
          <a:prstGeom prst="rect">
            <a:avLst/>
          </a:prstGeom>
        </p:spPr>
      </p:pic>
      <p:pic>
        <p:nvPicPr>
          <p:cNvPr id="12" name="Picture 11" descr="A close up of a sign&#10;&#10;Description automatically generated">
            <a:extLst>
              <a:ext uri="{FF2B5EF4-FFF2-40B4-BE49-F238E27FC236}">
                <a16:creationId xmlns:a16="http://schemas.microsoft.com/office/drawing/2014/main" id="{1E882CE8-AD32-1E6F-AA8E-7EBDC234E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290" y="5497926"/>
            <a:ext cx="4780228" cy="995697"/>
          </a:xfrm>
          <a:prstGeom prst="rect">
            <a:avLst/>
          </a:prstGeom>
        </p:spPr>
      </p:pic>
    </p:spTree>
    <p:extLst>
      <p:ext uri="{BB962C8B-B14F-4D97-AF65-F5344CB8AC3E}">
        <p14:creationId xmlns:p14="http://schemas.microsoft.com/office/powerpoint/2010/main" val="401074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25FEA-9949-36E7-88FE-27A1C64F7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AA4B9-D356-10A2-55E4-878487989E0C}"/>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D92D5E43-B389-4839-43C9-6B834AF4C91A}"/>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1C753BF6-69E5-AA88-F275-B7952C97A08A}"/>
              </a:ext>
            </a:extLst>
          </p:cNvPr>
          <p:cNvSpPr txBox="1">
            <a:spLocks/>
          </p:cNvSpPr>
          <p:nvPr/>
        </p:nvSpPr>
        <p:spPr>
          <a:xfrm>
            <a:off x="499872" y="2096657"/>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Results – Aggregate Summary</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In “Output Tab”, select “Media Summary”</a:t>
            </a:r>
          </a:p>
          <a:p>
            <a:pPr lvl="1">
              <a:buFont typeface="Wingdings" panose="05000000000000000000" pitchFamily="2" charset="2"/>
              <a:buChar char="§"/>
            </a:pPr>
            <a:r>
              <a:rPr lang="en-US" dirty="0"/>
              <a:t>Annual level summary table and graphical comparison will show up for both scenarios</a:t>
            </a:r>
          </a:p>
          <a:p>
            <a:pPr lvl="1">
              <a:buFont typeface="Wingdings" panose="05000000000000000000" pitchFamily="2" charset="2"/>
              <a:buChar char="§"/>
            </a:pPr>
            <a:endParaRPr lang="en-US" dirty="0"/>
          </a:p>
          <a:p>
            <a:pPr marL="274320" lvl="1" indent="0">
              <a:buNone/>
            </a:pPr>
            <a:endParaRPr lang="en-US" dirty="0"/>
          </a:p>
          <a:p>
            <a:pPr marL="27432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p:txBody>
      </p:sp>
      <p:pic>
        <p:nvPicPr>
          <p:cNvPr id="5" name="Picture 4" descr="A white background with red text&#10;&#10;Description automatically generated">
            <a:extLst>
              <a:ext uri="{FF2B5EF4-FFF2-40B4-BE49-F238E27FC236}">
                <a16:creationId xmlns:a16="http://schemas.microsoft.com/office/drawing/2014/main" id="{D4B62EC9-EFB9-2B0F-8527-FF7C4E07D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977" y="2014272"/>
            <a:ext cx="5602146" cy="91897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CA2F7AF-A5B6-E7A5-B8D7-FFC0DEBEE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85" y="3483869"/>
            <a:ext cx="5303616" cy="2892882"/>
          </a:xfrm>
          <a:prstGeom prst="rect">
            <a:avLst/>
          </a:prstGeom>
        </p:spPr>
      </p:pic>
      <p:pic>
        <p:nvPicPr>
          <p:cNvPr id="11" name="Picture 10" descr="A graph of a graph with a line&#10;&#10;Description automatically generated with medium confidence">
            <a:extLst>
              <a:ext uri="{FF2B5EF4-FFF2-40B4-BE49-F238E27FC236}">
                <a16:creationId xmlns:a16="http://schemas.microsoft.com/office/drawing/2014/main" id="{71010FBF-DAAB-A825-550B-EB54EA37C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47683"/>
            <a:ext cx="4803918" cy="2829068"/>
          </a:xfrm>
          <a:prstGeom prst="rect">
            <a:avLst/>
          </a:prstGeom>
        </p:spPr>
      </p:pic>
    </p:spTree>
    <p:extLst>
      <p:ext uri="{BB962C8B-B14F-4D97-AF65-F5344CB8AC3E}">
        <p14:creationId xmlns:p14="http://schemas.microsoft.com/office/powerpoint/2010/main" val="43476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006E2-93F2-2AD6-8E5D-4C8E521F1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E3F12-9D80-27C6-8B5E-6158C0795D7A}"/>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85F64014-1374-554C-C02F-0A85047F9C83}"/>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181393FD-E4DF-C588-97DE-5D7F37D3AEE1}"/>
              </a:ext>
            </a:extLst>
          </p:cNvPr>
          <p:cNvSpPr txBox="1">
            <a:spLocks/>
          </p:cNvSpPr>
          <p:nvPr/>
        </p:nvSpPr>
        <p:spPr>
          <a:xfrm>
            <a:off x="499872" y="2096657"/>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Results – Attendance Forecast</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In “Output Tab”, select “Increment Forecast”</a:t>
            </a:r>
          </a:p>
          <a:p>
            <a:pPr lvl="1">
              <a:buFont typeface="Wingdings" panose="05000000000000000000" pitchFamily="2" charset="2"/>
              <a:buChar char="§"/>
            </a:pPr>
            <a:endParaRPr lang="en-US" dirty="0"/>
          </a:p>
          <a:p>
            <a:pPr lvl="1">
              <a:buFont typeface="Wingdings" panose="05000000000000000000" pitchFamily="2" charset="2"/>
              <a:buChar char="§"/>
            </a:pPr>
            <a:r>
              <a:rPr lang="en-US" dirty="0"/>
              <a:t>Select corresponding scenario and timeframe</a:t>
            </a:r>
          </a:p>
          <a:p>
            <a:pPr lvl="1">
              <a:buFont typeface="Wingdings" panose="05000000000000000000" pitchFamily="2" charset="2"/>
              <a:buChar char="§"/>
            </a:pPr>
            <a:endParaRPr lang="en-US" dirty="0"/>
          </a:p>
          <a:p>
            <a:pPr marL="274320" lvl="1" indent="0">
              <a:buNone/>
            </a:pPr>
            <a:endParaRPr lang="en-US" dirty="0"/>
          </a:p>
          <a:p>
            <a:pPr marL="27432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p:txBody>
      </p:sp>
      <p:pic>
        <p:nvPicPr>
          <p:cNvPr id="6" name="Picture 5" descr="A white and blue background&#10;&#10;Description automatically generated">
            <a:extLst>
              <a:ext uri="{FF2B5EF4-FFF2-40B4-BE49-F238E27FC236}">
                <a16:creationId xmlns:a16="http://schemas.microsoft.com/office/drawing/2014/main" id="{56DD7CD2-9457-D836-EFEB-E9CBEE764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129" y="2473759"/>
            <a:ext cx="3910999" cy="922196"/>
          </a:xfrm>
          <a:prstGeom prst="rect">
            <a:avLst/>
          </a:prstGeom>
        </p:spPr>
      </p:pic>
      <p:pic>
        <p:nvPicPr>
          <p:cNvPr id="9" name="Picture 8" descr="A screenshot of a white sheet&#10;&#10;Description automatically generated">
            <a:extLst>
              <a:ext uri="{FF2B5EF4-FFF2-40B4-BE49-F238E27FC236}">
                <a16:creationId xmlns:a16="http://schemas.microsoft.com/office/drawing/2014/main" id="{0C3829D5-419C-4383-C195-B269AB88C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787" y="3615439"/>
            <a:ext cx="7855556" cy="2878184"/>
          </a:xfrm>
          <a:prstGeom prst="rect">
            <a:avLst/>
          </a:prstGeom>
        </p:spPr>
      </p:pic>
    </p:spTree>
    <p:extLst>
      <p:ext uri="{BB962C8B-B14F-4D97-AF65-F5344CB8AC3E}">
        <p14:creationId xmlns:p14="http://schemas.microsoft.com/office/powerpoint/2010/main" val="53253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CAD2B-832D-8E73-2C7F-A5A7FB18C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64E24-7491-49FB-E532-CB9687B8C885}"/>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Budget Minimizing</a:t>
            </a:r>
          </a:p>
        </p:txBody>
      </p:sp>
      <p:sp>
        <p:nvSpPr>
          <p:cNvPr id="3" name="Content Placeholder 2">
            <a:extLst>
              <a:ext uri="{FF2B5EF4-FFF2-40B4-BE49-F238E27FC236}">
                <a16:creationId xmlns:a16="http://schemas.microsoft.com/office/drawing/2014/main" id="{87B00CE8-1B72-F0B7-00DE-404021CE1795}"/>
              </a:ext>
            </a:extLst>
          </p:cNvPr>
          <p:cNvSpPr>
            <a:spLocks noGrp="1"/>
          </p:cNvSpPr>
          <p:nvPr>
            <p:ph idx="1"/>
          </p:nvPr>
        </p:nvSpPr>
        <p:spPr>
          <a:xfrm>
            <a:off x="499872" y="1230517"/>
            <a:ext cx="9033428" cy="377102"/>
          </a:xfrm>
        </p:spPr>
        <p:txBody>
          <a:bodyPr>
            <a:normAutofit lnSpcReduction="10000"/>
          </a:bodyPr>
          <a:lstStyle/>
          <a:p>
            <a:pPr marL="0" indent="0">
              <a:buNone/>
            </a:pPr>
            <a:r>
              <a:rPr lang="en-US" i="1" dirty="0">
                <a:solidFill>
                  <a:schemeClr val="tx1">
                    <a:lumMod val="85000"/>
                    <a:lumOff val="15000"/>
                  </a:schemeClr>
                </a:solidFill>
              </a:rPr>
              <a:t>How do I drive </a:t>
            </a:r>
            <a:r>
              <a:rPr lang="en-US" b="1" i="1" dirty="0">
                <a:solidFill>
                  <a:schemeClr val="tx1">
                    <a:lumMod val="85000"/>
                    <a:lumOff val="15000"/>
                  </a:schemeClr>
                </a:solidFill>
              </a:rPr>
              <a:t>X</a:t>
            </a:r>
            <a:r>
              <a:rPr lang="en-US" i="1" dirty="0">
                <a:solidFill>
                  <a:schemeClr val="tx1">
                    <a:lumMod val="85000"/>
                    <a:lumOff val="15000"/>
                  </a:schemeClr>
                </a:solidFill>
              </a:rPr>
              <a:t> amount of attendance, with minimal media budget?</a:t>
            </a:r>
          </a:p>
          <a:p>
            <a:pPr lvl="2">
              <a:buFont typeface="Wingdings" panose="05000000000000000000" pitchFamily="2" charset="2"/>
              <a:buChar char="§"/>
            </a:pPr>
            <a:endParaRPr lang="en-US" dirty="0"/>
          </a:p>
          <a:p>
            <a:endParaRPr lang="en-US" dirty="0"/>
          </a:p>
          <a:p>
            <a:endParaRPr lang="en-US" dirty="0"/>
          </a:p>
        </p:txBody>
      </p:sp>
      <p:sp>
        <p:nvSpPr>
          <p:cNvPr id="8" name="TextBox 7">
            <a:extLst>
              <a:ext uri="{FF2B5EF4-FFF2-40B4-BE49-F238E27FC236}">
                <a16:creationId xmlns:a16="http://schemas.microsoft.com/office/drawing/2014/main" id="{D97A8B16-ED88-238D-4973-5347026ECAC5}"/>
              </a:ext>
            </a:extLst>
          </p:cNvPr>
          <p:cNvSpPr txBox="1"/>
          <p:nvPr/>
        </p:nvSpPr>
        <p:spPr>
          <a:xfrm>
            <a:off x="499872" y="2397236"/>
            <a:ext cx="2136619" cy="1631216"/>
          </a:xfrm>
          <a:prstGeom prst="rect">
            <a:avLst/>
          </a:prstGeom>
          <a:noFill/>
        </p:spPr>
        <p:txBody>
          <a:bodyPr wrap="square" rtlCol="0">
            <a:spAutoFit/>
          </a:bodyPr>
          <a:lstStyle/>
          <a:p>
            <a:r>
              <a:rPr lang="en-US" b="1" spc="10" dirty="0">
                <a:solidFill>
                  <a:schemeClr val="accent2"/>
                </a:solidFill>
              </a:rPr>
              <a:t>User</a:t>
            </a:r>
            <a:r>
              <a:rPr lang="en-US" b="1" dirty="0"/>
              <a:t> </a:t>
            </a:r>
            <a:r>
              <a:rPr lang="en-US" b="1" spc="10" dirty="0">
                <a:solidFill>
                  <a:schemeClr val="accent2"/>
                </a:solidFill>
              </a:rPr>
              <a:t>Inputs</a:t>
            </a:r>
          </a:p>
          <a:p>
            <a:endParaRPr lang="en-US" b="1" spc="10" dirty="0">
              <a:solidFill>
                <a:schemeClr val="accent2"/>
              </a:solidFill>
            </a:endParaRPr>
          </a:p>
          <a:p>
            <a:r>
              <a:rPr lang="en-US" sz="1600" spc="10" dirty="0"/>
              <a:t>- Plan Period</a:t>
            </a:r>
          </a:p>
          <a:p>
            <a:r>
              <a:rPr lang="en-US" sz="1600" spc="10" dirty="0"/>
              <a:t>- Attendance Goal</a:t>
            </a:r>
          </a:p>
          <a:p>
            <a:r>
              <a:rPr lang="en-US" sz="1600" spc="10" dirty="0"/>
              <a:t>- Initial Plan</a:t>
            </a:r>
          </a:p>
          <a:p>
            <a:r>
              <a:rPr lang="en-US" sz="1600" spc="10" dirty="0"/>
              <a:t>- Adjust Range</a:t>
            </a:r>
          </a:p>
        </p:txBody>
      </p:sp>
      <p:pic>
        <p:nvPicPr>
          <p:cNvPr id="12" name="Picture 11" descr="A screenshot of a computer&#10;&#10;Description automatically generated">
            <a:extLst>
              <a:ext uri="{FF2B5EF4-FFF2-40B4-BE49-F238E27FC236}">
                <a16:creationId xmlns:a16="http://schemas.microsoft.com/office/drawing/2014/main" id="{A1066AB3-B035-4028-BB70-C574BF11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023" y="2397236"/>
            <a:ext cx="8552901" cy="3230247"/>
          </a:xfrm>
          <a:prstGeom prst="rect">
            <a:avLst/>
          </a:prstGeom>
        </p:spPr>
      </p:pic>
      <p:sp>
        <p:nvSpPr>
          <p:cNvPr id="13" name="TextBox 12">
            <a:extLst>
              <a:ext uri="{FF2B5EF4-FFF2-40B4-BE49-F238E27FC236}">
                <a16:creationId xmlns:a16="http://schemas.microsoft.com/office/drawing/2014/main" id="{F027F941-EAF4-55E1-FA9C-589AC1932BBE}"/>
              </a:ext>
            </a:extLst>
          </p:cNvPr>
          <p:cNvSpPr txBox="1"/>
          <p:nvPr/>
        </p:nvSpPr>
        <p:spPr>
          <a:xfrm>
            <a:off x="4352093" y="5698341"/>
            <a:ext cx="6744831" cy="584775"/>
          </a:xfrm>
          <a:prstGeom prst="rect">
            <a:avLst/>
          </a:prstGeom>
          <a:noFill/>
        </p:spPr>
        <p:txBody>
          <a:bodyPr wrap="square" rtlCol="0">
            <a:spAutoFit/>
          </a:bodyPr>
          <a:lstStyle/>
          <a:p>
            <a:r>
              <a:rPr lang="en-US" sz="1600" dirty="0"/>
              <a:t>E.g. We can use FY23 spend, and try to achieve the same attendance level of Q4 with lower budget</a:t>
            </a:r>
          </a:p>
        </p:txBody>
      </p:sp>
    </p:spTree>
    <p:extLst>
      <p:ext uri="{BB962C8B-B14F-4D97-AF65-F5344CB8AC3E}">
        <p14:creationId xmlns:p14="http://schemas.microsoft.com/office/powerpoint/2010/main" val="243919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4B3DE-5651-C71C-2548-BE9AA53A9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B33F6-0949-9F12-AD33-815E9B32DEF3}"/>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Budget Minimizing</a:t>
            </a:r>
          </a:p>
        </p:txBody>
      </p:sp>
      <p:sp>
        <p:nvSpPr>
          <p:cNvPr id="3" name="Content Placeholder 2">
            <a:extLst>
              <a:ext uri="{FF2B5EF4-FFF2-40B4-BE49-F238E27FC236}">
                <a16:creationId xmlns:a16="http://schemas.microsoft.com/office/drawing/2014/main" id="{7FBC74C4-FC8E-156B-A476-68AAE985D464}"/>
              </a:ext>
            </a:extLst>
          </p:cNvPr>
          <p:cNvSpPr>
            <a:spLocks noGrp="1"/>
          </p:cNvSpPr>
          <p:nvPr>
            <p:ph idx="1"/>
          </p:nvPr>
        </p:nvSpPr>
        <p:spPr>
          <a:xfrm>
            <a:off x="499872" y="1230517"/>
            <a:ext cx="9033428" cy="377102"/>
          </a:xfrm>
        </p:spPr>
        <p:txBody>
          <a:bodyPr>
            <a:normAutofit lnSpcReduction="10000"/>
          </a:bodyPr>
          <a:lstStyle/>
          <a:p>
            <a:pPr marL="0" indent="0">
              <a:buNone/>
            </a:pPr>
            <a:r>
              <a:rPr lang="en-US" i="1" dirty="0">
                <a:solidFill>
                  <a:schemeClr val="tx1">
                    <a:lumMod val="85000"/>
                    <a:lumOff val="15000"/>
                  </a:schemeClr>
                </a:solidFill>
              </a:rPr>
              <a:t>How do I drive </a:t>
            </a:r>
            <a:r>
              <a:rPr lang="en-US" b="1" i="1" dirty="0">
                <a:solidFill>
                  <a:schemeClr val="tx1">
                    <a:lumMod val="85000"/>
                    <a:lumOff val="15000"/>
                  </a:schemeClr>
                </a:solidFill>
              </a:rPr>
              <a:t>X</a:t>
            </a:r>
            <a:r>
              <a:rPr lang="en-US" i="1" dirty="0">
                <a:solidFill>
                  <a:schemeClr val="tx1">
                    <a:lumMod val="85000"/>
                    <a:lumOff val="15000"/>
                  </a:schemeClr>
                </a:solidFill>
              </a:rPr>
              <a:t> amount of attendance, with minimal media budget?</a:t>
            </a:r>
          </a:p>
          <a:p>
            <a:pPr lvl="2">
              <a:buFont typeface="Wingdings" panose="05000000000000000000" pitchFamily="2" charset="2"/>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id="{3ABB55B2-7702-B150-AA2A-3A64B4DA7AD3}"/>
              </a:ext>
            </a:extLst>
          </p:cNvPr>
          <p:cNvSpPr txBox="1"/>
          <p:nvPr/>
        </p:nvSpPr>
        <p:spPr>
          <a:xfrm>
            <a:off x="499872" y="1926456"/>
            <a:ext cx="9857292" cy="646331"/>
          </a:xfrm>
          <a:prstGeom prst="rect">
            <a:avLst/>
          </a:prstGeom>
          <a:noFill/>
        </p:spPr>
        <p:txBody>
          <a:bodyPr wrap="square" rtlCol="0">
            <a:spAutoFit/>
          </a:bodyPr>
          <a:lstStyle/>
          <a:p>
            <a:r>
              <a:rPr lang="en-US" b="1" spc="10" dirty="0">
                <a:solidFill>
                  <a:schemeClr val="accent2"/>
                </a:solidFill>
              </a:rPr>
              <a:t>Aggregate Summary – </a:t>
            </a:r>
            <a:r>
              <a:rPr lang="en-US" spc="10" dirty="0">
                <a:solidFill>
                  <a:schemeClr val="accent2"/>
                </a:solidFill>
              </a:rPr>
              <a:t>In this case, we spend 5% less budget (-€613,605) and achieve even higher attendance level (214,315 V.S. 214,174) for Q4 with the optimized budget</a:t>
            </a:r>
          </a:p>
        </p:txBody>
      </p:sp>
      <p:pic>
        <p:nvPicPr>
          <p:cNvPr id="6" name="Picture 5" descr="A screenshot of a computer&#10;&#10;Description automatically generated">
            <a:extLst>
              <a:ext uri="{FF2B5EF4-FFF2-40B4-BE49-F238E27FC236}">
                <a16:creationId xmlns:a16="http://schemas.microsoft.com/office/drawing/2014/main" id="{9E2ABF7F-072B-3C1C-C53B-83964B7B3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201" y="2957004"/>
            <a:ext cx="8400311" cy="3400817"/>
          </a:xfrm>
          <a:prstGeom prst="rect">
            <a:avLst/>
          </a:prstGeom>
        </p:spPr>
      </p:pic>
    </p:spTree>
    <p:extLst>
      <p:ext uri="{BB962C8B-B14F-4D97-AF65-F5344CB8AC3E}">
        <p14:creationId xmlns:p14="http://schemas.microsoft.com/office/powerpoint/2010/main" val="29066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7EAB6-FB32-0E1A-4BD4-368DB05C5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E26C5-52E3-5B7B-F516-09921E31B1EA}"/>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Budget Minimizing</a:t>
            </a:r>
          </a:p>
        </p:txBody>
      </p:sp>
      <p:sp>
        <p:nvSpPr>
          <p:cNvPr id="3" name="Content Placeholder 2">
            <a:extLst>
              <a:ext uri="{FF2B5EF4-FFF2-40B4-BE49-F238E27FC236}">
                <a16:creationId xmlns:a16="http://schemas.microsoft.com/office/drawing/2014/main" id="{F6C34C44-D05D-8EBD-2927-7715A55C4786}"/>
              </a:ext>
            </a:extLst>
          </p:cNvPr>
          <p:cNvSpPr>
            <a:spLocks noGrp="1"/>
          </p:cNvSpPr>
          <p:nvPr>
            <p:ph idx="1"/>
          </p:nvPr>
        </p:nvSpPr>
        <p:spPr>
          <a:xfrm>
            <a:off x="499872" y="1230517"/>
            <a:ext cx="9033428" cy="377102"/>
          </a:xfrm>
        </p:spPr>
        <p:txBody>
          <a:bodyPr>
            <a:normAutofit lnSpcReduction="10000"/>
          </a:bodyPr>
          <a:lstStyle/>
          <a:p>
            <a:pPr marL="0" indent="0">
              <a:buNone/>
            </a:pPr>
            <a:r>
              <a:rPr lang="en-US" i="1" dirty="0">
                <a:solidFill>
                  <a:schemeClr val="tx1">
                    <a:lumMod val="85000"/>
                    <a:lumOff val="15000"/>
                  </a:schemeClr>
                </a:solidFill>
              </a:rPr>
              <a:t>How do I drive </a:t>
            </a:r>
            <a:r>
              <a:rPr lang="en-US" b="1" i="1" dirty="0">
                <a:solidFill>
                  <a:schemeClr val="tx1">
                    <a:lumMod val="85000"/>
                    <a:lumOff val="15000"/>
                  </a:schemeClr>
                </a:solidFill>
              </a:rPr>
              <a:t>X</a:t>
            </a:r>
            <a:r>
              <a:rPr lang="en-US" i="1" dirty="0">
                <a:solidFill>
                  <a:schemeClr val="tx1">
                    <a:lumMod val="85000"/>
                    <a:lumOff val="15000"/>
                  </a:schemeClr>
                </a:solidFill>
              </a:rPr>
              <a:t> amount of attendance, with minimal media budget?</a:t>
            </a:r>
          </a:p>
          <a:p>
            <a:pPr lvl="2">
              <a:buFont typeface="Wingdings" panose="05000000000000000000" pitchFamily="2" charset="2"/>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id="{E3369901-80B4-55F4-0E8E-B780B79863E9}"/>
              </a:ext>
            </a:extLst>
          </p:cNvPr>
          <p:cNvSpPr txBox="1"/>
          <p:nvPr/>
        </p:nvSpPr>
        <p:spPr>
          <a:xfrm>
            <a:off x="499872" y="1727325"/>
            <a:ext cx="9857292" cy="369332"/>
          </a:xfrm>
          <a:prstGeom prst="rect">
            <a:avLst/>
          </a:prstGeom>
          <a:noFill/>
        </p:spPr>
        <p:txBody>
          <a:bodyPr wrap="square" rtlCol="0">
            <a:spAutoFit/>
          </a:bodyPr>
          <a:lstStyle/>
          <a:p>
            <a:r>
              <a:rPr lang="en-US" b="1" spc="10" dirty="0">
                <a:solidFill>
                  <a:schemeClr val="accent2"/>
                </a:solidFill>
              </a:rPr>
              <a:t>Details by Media</a:t>
            </a:r>
            <a:endParaRPr lang="en-US" spc="10" dirty="0">
              <a:solidFill>
                <a:schemeClr val="accent2"/>
              </a:solidFill>
            </a:endParaRPr>
          </a:p>
        </p:txBody>
      </p:sp>
      <p:pic>
        <p:nvPicPr>
          <p:cNvPr id="7" name="Picture 6" descr="A screenshot of a computer screen&#10;&#10;Description automatically generated">
            <a:extLst>
              <a:ext uri="{FF2B5EF4-FFF2-40B4-BE49-F238E27FC236}">
                <a16:creationId xmlns:a16="http://schemas.microsoft.com/office/drawing/2014/main" id="{4DF0F03B-282C-E251-2D75-009F2E90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 y="2216363"/>
            <a:ext cx="5166953" cy="4295110"/>
          </a:xfrm>
          <a:prstGeom prst="rect">
            <a:avLst/>
          </a:prstGeom>
        </p:spPr>
      </p:pic>
      <p:pic>
        <p:nvPicPr>
          <p:cNvPr id="9" name="Picture 8" descr="A graph with a line and a line graph&#10;&#10;Description automatically generated with medium confidence">
            <a:extLst>
              <a:ext uri="{FF2B5EF4-FFF2-40B4-BE49-F238E27FC236}">
                <a16:creationId xmlns:a16="http://schemas.microsoft.com/office/drawing/2014/main" id="{8525D425-304E-B91E-F259-B499D1F9E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825" y="3522093"/>
            <a:ext cx="5271853" cy="2989380"/>
          </a:xfrm>
          <a:prstGeom prst="rect">
            <a:avLst/>
          </a:prstGeom>
        </p:spPr>
      </p:pic>
    </p:spTree>
    <p:extLst>
      <p:ext uri="{BB962C8B-B14F-4D97-AF65-F5344CB8AC3E}">
        <p14:creationId xmlns:p14="http://schemas.microsoft.com/office/powerpoint/2010/main" val="394421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4771C-70DA-54F6-5BF9-28D910CBF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CD1B0-5FF8-662A-7530-A7350BC0DC4C}"/>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Attendance Maximizing</a:t>
            </a:r>
          </a:p>
        </p:txBody>
      </p:sp>
      <p:sp>
        <p:nvSpPr>
          <p:cNvPr id="3" name="Content Placeholder 2">
            <a:extLst>
              <a:ext uri="{FF2B5EF4-FFF2-40B4-BE49-F238E27FC236}">
                <a16:creationId xmlns:a16="http://schemas.microsoft.com/office/drawing/2014/main" id="{1F634D90-8950-F592-BA17-74353D91B96D}"/>
              </a:ext>
            </a:extLst>
          </p:cNvPr>
          <p:cNvSpPr>
            <a:spLocks noGrp="1"/>
          </p:cNvSpPr>
          <p:nvPr>
            <p:ph idx="1"/>
          </p:nvPr>
        </p:nvSpPr>
        <p:spPr>
          <a:xfrm>
            <a:off x="499872" y="1230517"/>
            <a:ext cx="9033428" cy="377102"/>
          </a:xfrm>
        </p:spPr>
        <p:txBody>
          <a:bodyPr>
            <a:normAutofit lnSpcReduction="10000"/>
          </a:bodyPr>
          <a:lstStyle/>
          <a:p>
            <a:pPr marL="0" indent="0">
              <a:buNone/>
            </a:pPr>
            <a:r>
              <a:rPr lang="en-US" i="1" dirty="0">
                <a:solidFill>
                  <a:schemeClr val="tx1">
                    <a:lumMod val="85000"/>
                    <a:lumOff val="15000"/>
                  </a:schemeClr>
                </a:solidFill>
              </a:rPr>
              <a:t>With the same total budget, how do I change current plan to maximize attendance?</a:t>
            </a:r>
          </a:p>
          <a:p>
            <a:pPr lvl="2">
              <a:buFont typeface="Wingdings" panose="05000000000000000000" pitchFamily="2" charset="2"/>
              <a:buChar char="§"/>
            </a:pPr>
            <a:endParaRPr lang="en-US" dirty="0"/>
          </a:p>
          <a:p>
            <a:endParaRPr lang="en-US" dirty="0"/>
          </a:p>
          <a:p>
            <a:endParaRPr lang="en-US" dirty="0"/>
          </a:p>
        </p:txBody>
      </p:sp>
      <p:sp>
        <p:nvSpPr>
          <p:cNvPr id="8" name="TextBox 7">
            <a:extLst>
              <a:ext uri="{FF2B5EF4-FFF2-40B4-BE49-F238E27FC236}">
                <a16:creationId xmlns:a16="http://schemas.microsoft.com/office/drawing/2014/main" id="{482018A9-0E28-2999-A7F5-8291CABEA562}"/>
              </a:ext>
            </a:extLst>
          </p:cNvPr>
          <p:cNvSpPr txBox="1"/>
          <p:nvPr/>
        </p:nvSpPr>
        <p:spPr>
          <a:xfrm>
            <a:off x="742148" y="1877201"/>
            <a:ext cx="2136619" cy="1384995"/>
          </a:xfrm>
          <a:prstGeom prst="rect">
            <a:avLst/>
          </a:prstGeom>
          <a:noFill/>
        </p:spPr>
        <p:txBody>
          <a:bodyPr wrap="square" rtlCol="0">
            <a:spAutoFit/>
          </a:bodyPr>
          <a:lstStyle/>
          <a:p>
            <a:r>
              <a:rPr lang="en-US" b="1" spc="10" dirty="0">
                <a:solidFill>
                  <a:schemeClr val="accent2"/>
                </a:solidFill>
              </a:rPr>
              <a:t>User</a:t>
            </a:r>
            <a:r>
              <a:rPr lang="en-US" b="1" dirty="0"/>
              <a:t> </a:t>
            </a:r>
            <a:r>
              <a:rPr lang="en-US" b="1" spc="10" dirty="0">
                <a:solidFill>
                  <a:schemeClr val="accent2"/>
                </a:solidFill>
              </a:rPr>
              <a:t>Inputs</a:t>
            </a:r>
          </a:p>
          <a:p>
            <a:endParaRPr lang="en-US" b="1" spc="10" dirty="0">
              <a:solidFill>
                <a:schemeClr val="accent2"/>
              </a:solidFill>
            </a:endParaRPr>
          </a:p>
          <a:p>
            <a:r>
              <a:rPr lang="en-US" sz="1600" spc="10" dirty="0"/>
              <a:t>- Plan Period</a:t>
            </a:r>
          </a:p>
          <a:p>
            <a:r>
              <a:rPr lang="en-US" sz="1600" spc="10" dirty="0"/>
              <a:t>- Initial Plan</a:t>
            </a:r>
          </a:p>
          <a:p>
            <a:r>
              <a:rPr lang="en-US" sz="1600" spc="10" dirty="0"/>
              <a:t>- Adjust Range</a:t>
            </a:r>
          </a:p>
        </p:txBody>
      </p:sp>
      <p:sp>
        <p:nvSpPr>
          <p:cNvPr id="13" name="TextBox 12">
            <a:extLst>
              <a:ext uri="{FF2B5EF4-FFF2-40B4-BE49-F238E27FC236}">
                <a16:creationId xmlns:a16="http://schemas.microsoft.com/office/drawing/2014/main" id="{4F6F0C99-D956-F4F9-6E2D-2C0C5804B1E9}"/>
              </a:ext>
            </a:extLst>
          </p:cNvPr>
          <p:cNvSpPr txBox="1"/>
          <p:nvPr/>
        </p:nvSpPr>
        <p:spPr>
          <a:xfrm>
            <a:off x="4092876" y="5908848"/>
            <a:ext cx="6572106" cy="584775"/>
          </a:xfrm>
          <a:prstGeom prst="rect">
            <a:avLst/>
          </a:prstGeom>
          <a:noFill/>
        </p:spPr>
        <p:txBody>
          <a:bodyPr wrap="square" rtlCol="0">
            <a:spAutoFit/>
          </a:bodyPr>
          <a:lstStyle/>
          <a:p>
            <a:r>
              <a:rPr lang="en-US" sz="1600" dirty="0"/>
              <a:t>E.g. We can use FY23 spend and modify the entire year to maximize attendance</a:t>
            </a:r>
          </a:p>
        </p:txBody>
      </p:sp>
      <p:pic>
        <p:nvPicPr>
          <p:cNvPr id="5" name="Picture 4" descr="A screenshot of a computer&#10;&#10;Description automatically generated">
            <a:extLst>
              <a:ext uri="{FF2B5EF4-FFF2-40B4-BE49-F238E27FC236}">
                <a16:creationId xmlns:a16="http://schemas.microsoft.com/office/drawing/2014/main" id="{9B1BA9B3-D213-9316-A2CE-FB7FDD72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876" y="1877201"/>
            <a:ext cx="6370148" cy="3894773"/>
          </a:xfrm>
          <a:prstGeom prst="rect">
            <a:avLst/>
          </a:prstGeom>
        </p:spPr>
      </p:pic>
    </p:spTree>
    <p:extLst>
      <p:ext uri="{BB962C8B-B14F-4D97-AF65-F5344CB8AC3E}">
        <p14:creationId xmlns:p14="http://schemas.microsoft.com/office/powerpoint/2010/main" val="2157329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FFEB5-C948-DD91-A0C3-437E5B649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BF322-2F45-2A24-9DBE-8E7297B3FBF1}"/>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Attendance Maximizing</a:t>
            </a:r>
          </a:p>
        </p:txBody>
      </p:sp>
      <p:sp>
        <p:nvSpPr>
          <p:cNvPr id="3" name="Content Placeholder 2">
            <a:extLst>
              <a:ext uri="{FF2B5EF4-FFF2-40B4-BE49-F238E27FC236}">
                <a16:creationId xmlns:a16="http://schemas.microsoft.com/office/drawing/2014/main" id="{D0D95DE8-AE38-F640-988C-FC2BB94108D1}"/>
              </a:ext>
            </a:extLst>
          </p:cNvPr>
          <p:cNvSpPr>
            <a:spLocks noGrp="1"/>
          </p:cNvSpPr>
          <p:nvPr>
            <p:ph idx="1"/>
          </p:nvPr>
        </p:nvSpPr>
        <p:spPr>
          <a:xfrm>
            <a:off x="499872" y="1230517"/>
            <a:ext cx="9033428" cy="377102"/>
          </a:xfrm>
        </p:spPr>
        <p:txBody>
          <a:bodyPr>
            <a:normAutofit lnSpcReduction="10000"/>
          </a:bodyPr>
          <a:lstStyle/>
          <a:p>
            <a:pPr marL="0" indent="0">
              <a:buNone/>
            </a:pPr>
            <a:r>
              <a:rPr lang="en-US" i="1" dirty="0">
                <a:solidFill>
                  <a:schemeClr val="tx1">
                    <a:lumMod val="85000"/>
                    <a:lumOff val="15000"/>
                  </a:schemeClr>
                </a:solidFill>
              </a:rPr>
              <a:t>With the same total budget, how do I change current plan to maximize attendance?</a:t>
            </a:r>
            <a:endParaRPr lang="en-US" dirty="0"/>
          </a:p>
          <a:p>
            <a:endParaRPr lang="en-US" dirty="0"/>
          </a:p>
          <a:p>
            <a:endParaRPr lang="en-US" dirty="0"/>
          </a:p>
        </p:txBody>
      </p:sp>
      <p:sp>
        <p:nvSpPr>
          <p:cNvPr id="4" name="TextBox 3">
            <a:extLst>
              <a:ext uri="{FF2B5EF4-FFF2-40B4-BE49-F238E27FC236}">
                <a16:creationId xmlns:a16="http://schemas.microsoft.com/office/drawing/2014/main" id="{0139A989-8A95-7FA0-CE91-01765B1BA3F4}"/>
              </a:ext>
            </a:extLst>
          </p:cNvPr>
          <p:cNvSpPr txBox="1"/>
          <p:nvPr/>
        </p:nvSpPr>
        <p:spPr>
          <a:xfrm>
            <a:off x="499872" y="1926456"/>
            <a:ext cx="9857292" cy="646331"/>
          </a:xfrm>
          <a:prstGeom prst="rect">
            <a:avLst/>
          </a:prstGeom>
          <a:noFill/>
        </p:spPr>
        <p:txBody>
          <a:bodyPr wrap="square" rtlCol="0">
            <a:spAutoFit/>
          </a:bodyPr>
          <a:lstStyle/>
          <a:p>
            <a:r>
              <a:rPr lang="en-US" b="1" spc="10" dirty="0">
                <a:solidFill>
                  <a:schemeClr val="accent2"/>
                </a:solidFill>
              </a:rPr>
              <a:t>Aggregate Summary – </a:t>
            </a:r>
            <a:r>
              <a:rPr lang="en-US" spc="10" dirty="0">
                <a:solidFill>
                  <a:schemeClr val="accent2"/>
                </a:solidFill>
              </a:rPr>
              <a:t>In this case, we use the same amount of total budget but drives 37,279 more attendance (€3,914,295 higher revenue) for the entire year</a:t>
            </a:r>
          </a:p>
        </p:txBody>
      </p:sp>
      <p:pic>
        <p:nvPicPr>
          <p:cNvPr id="7" name="Picture 6" descr="A screenshot of a computer&#10;&#10;Description automatically generated">
            <a:extLst>
              <a:ext uri="{FF2B5EF4-FFF2-40B4-BE49-F238E27FC236}">
                <a16:creationId xmlns:a16="http://schemas.microsoft.com/office/drawing/2014/main" id="{73633C14-5CBE-15E6-832C-3D962D6EB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001" y="3051474"/>
            <a:ext cx="8203163" cy="3377773"/>
          </a:xfrm>
          <a:prstGeom prst="rect">
            <a:avLst/>
          </a:prstGeom>
        </p:spPr>
      </p:pic>
    </p:spTree>
    <p:extLst>
      <p:ext uri="{BB962C8B-B14F-4D97-AF65-F5344CB8AC3E}">
        <p14:creationId xmlns:p14="http://schemas.microsoft.com/office/powerpoint/2010/main" val="392048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F30FD-9F36-D9C3-5044-ECE1490EE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9DBE7-E941-80D7-B517-819125059109}"/>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Attendance Maximizing</a:t>
            </a:r>
          </a:p>
        </p:txBody>
      </p:sp>
      <p:sp>
        <p:nvSpPr>
          <p:cNvPr id="3" name="Content Placeholder 2">
            <a:extLst>
              <a:ext uri="{FF2B5EF4-FFF2-40B4-BE49-F238E27FC236}">
                <a16:creationId xmlns:a16="http://schemas.microsoft.com/office/drawing/2014/main" id="{DC1757D2-2349-F1EA-2984-BC70912E0712}"/>
              </a:ext>
            </a:extLst>
          </p:cNvPr>
          <p:cNvSpPr>
            <a:spLocks noGrp="1"/>
          </p:cNvSpPr>
          <p:nvPr>
            <p:ph idx="1"/>
          </p:nvPr>
        </p:nvSpPr>
        <p:spPr>
          <a:xfrm>
            <a:off x="499872" y="1230517"/>
            <a:ext cx="9033428" cy="377102"/>
          </a:xfrm>
        </p:spPr>
        <p:txBody>
          <a:bodyPr>
            <a:normAutofit lnSpcReduction="10000"/>
          </a:bodyPr>
          <a:lstStyle/>
          <a:p>
            <a:pPr marL="0" indent="0">
              <a:buNone/>
            </a:pPr>
            <a:r>
              <a:rPr lang="en-US" i="1" dirty="0">
                <a:solidFill>
                  <a:schemeClr val="tx1">
                    <a:lumMod val="85000"/>
                    <a:lumOff val="15000"/>
                  </a:schemeClr>
                </a:solidFill>
              </a:rPr>
              <a:t>With the same total budget, how do I change current plan to maximize attendance?</a:t>
            </a:r>
            <a:endParaRPr lang="en-US" dirty="0"/>
          </a:p>
          <a:p>
            <a:endParaRPr lang="en-US" dirty="0"/>
          </a:p>
          <a:p>
            <a:endParaRPr lang="en-US" dirty="0"/>
          </a:p>
        </p:txBody>
      </p:sp>
      <p:sp>
        <p:nvSpPr>
          <p:cNvPr id="4" name="TextBox 3">
            <a:extLst>
              <a:ext uri="{FF2B5EF4-FFF2-40B4-BE49-F238E27FC236}">
                <a16:creationId xmlns:a16="http://schemas.microsoft.com/office/drawing/2014/main" id="{F57607F6-7296-57E0-1EB1-1F19AF5E7F08}"/>
              </a:ext>
            </a:extLst>
          </p:cNvPr>
          <p:cNvSpPr txBox="1"/>
          <p:nvPr/>
        </p:nvSpPr>
        <p:spPr>
          <a:xfrm>
            <a:off x="499872" y="1911991"/>
            <a:ext cx="9857292" cy="369332"/>
          </a:xfrm>
          <a:prstGeom prst="rect">
            <a:avLst/>
          </a:prstGeom>
          <a:noFill/>
        </p:spPr>
        <p:txBody>
          <a:bodyPr wrap="square" rtlCol="0">
            <a:spAutoFit/>
          </a:bodyPr>
          <a:lstStyle/>
          <a:p>
            <a:r>
              <a:rPr lang="en-US" b="1" spc="10" dirty="0">
                <a:solidFill>
                  <a:schemeClr val="accent2"/>
                </a:solidFill>
              </a:rPr>
              <a:t>Details by Media</a:t>
            </a:r>
            <a:endParaRPr lang="en-US" spc="10" dirty="0">
              <a:solidFill>
                <a:schemeClr val="accent2"/>
              </a:solidFill>
            </a:endParaRPr>
          </a:p>
        </p:txBody>
      </p:sp>
      <p:pic>
        <p:nvPicPr>
          <p:cNvPr id="10" name="Picture 9" descr="A screenshot of a graph&#10;&#10;Description automatically generated">
            <a:extLst>
              <a:ext uri="{FF2B5EF4-FFF2-40B4-BE49-F238E27FC236}">
                <a16:creationId xmlns:a16="http://schemas.microsoft.com/office/drawing/2014/main" id="{3E7C78DC-5BB5-8D9D-EF35-C5675D753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84" y="2593465"/>
            <a:ext cx="4821034" cy="3849587"/>
          </a:xfrm>
          <a:prstGeom prst="rect">
            <a:avLst/>
          </a:prstGeom>
        </p:spPr>
      </p:pic>
      <p:pic>
        <p:nvPicPr>
          <p:cNvPr id="12" name="Picture 11" descr="A graph of a graph with a line graph and a line graph&#10;&#10;Description automatically generated with medium confidence">
            <a:extLst>
              <a:ext uri="{FF2B5EF4-FFF2-40B4-BE49-F238E27FC236}">
                <a16:creationId xmlns:a16="http://schemas.microsoft.com/office/drawing/2014/main" id="{8905A6C0-E8FD-6D1C-60D1-C0F947758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8518" y="3066578"/>
            <a:ext cx="5794848" cy="3376474"/>
          </a:xfrm>
          <a:prstGeom prst="rect">
            <a:avLst/>
          </a:prstGeom>
        </p:spPr>
      </p:pic>
    </p:spTree>
    <p:extLst>
      <p:ext uri="{BB962C8B-B14F-4D97-AF65-F5344CB8AC3E}">
        <p14:creationId xmlns:p14="http://schemas.microsoft.com/office/powerpoint/2010/main" val="121977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B051-760C-86EA-140D-822E5AC627FE}"/>
              </a:ext>
            </a:extLst>
          </p:cNvPr>
          <p:cNvSpPr>
            <a:spLocks noGrp="1"/>
          </p:cNvSpPr>
          <p:nvPr>
            <p:ph type="title"/>
          </p:nvPr>
        </p:nvSpPr>
        <p:spPr>
          <a:xfrm>
            <a:off x="499872" y="405016"/>
            <a:ext cx="9692640" cy="866140"/>
          </a:xfrm>
        </p:spPr>
        <p:txBody>
          <a:bodyPr/>
          <a:lstStyle/>
          <a:p>
            <a:pPr>
              <a:lnSpc>
                <a:spcPct val="85000"/>
              </a:lnSpc>
            </a:pPr>
            <a:r>
              <a:rPr lang="en-US" sz="4800" spc="10" dirty="0">
                <a:solidFill>
                  <a:schemeClr val="accent2"/>
                </a:solidFill>
                <a:latin typeface="+mn-lt"/>
                <a:ea typeface="+mn-ea"/>
                <a:cs typeface="+mn-cs"/>
              </a:rPr>
              <a:t>Overview</a:t>
            </a:r>
          </a:p>
        </p:txBody>
      </p:sp>
      <p:sp>
        <p:nvSpPr>
          <p:cNvPr id="3" name="Content Placeholder 2">
            <a:extLst>
              <a:ext uri="{FF2B5EF4-FFF2-40B4-BE49-F238E27FC236}">
                <a16:creationId xmlns:a16="http://schemas.microsoft.com/office/drawing/2014/main" id="{FBCC7053-3BF2-7A7B-C506-86F912E9A4FC}"/>
              </a:ext>
            </a:extLst>
          </p:cNvPr>
          <p:cNvSpPr>
            <a:spLocks noGrp="1"/>
          </p:cNvSpPr>
          <p:nvPr>
            <p:ph idx="1"/>
          </p:nvPr>
        </p:nvSpPr>
        <p:spPr>
          <a:xfrm>
            <a:off x="499872" y="1271157"/>
            <a:ext cx="10545356" cy="866140"/>
          </a:xfrm>
        </p:spPr>
        <p:txBody>
          <a:bodyPr>
            <a:normAutofit/>
          </a:bodyPr>
          <a:lstStyle/>
          <a:p>
            <a:pPr marL="0" indent="0">
              <a:buNone/>
            </a:pPr>
            <a:r>
              <a:rPr lang="en-US" sz="1600" dirty="0">
                <a:solidFill>
                  <a:schemeClr val="tx1">
                    <a:lumMod val="85000"/>
                    <a:lumOff val="15000"/>
                  </a:schemeClr>
                </a:solidFill>
              </a:rPr>
              <a:t>The media effectiveness and media timing results from media mix model (MMM) allows business users to run scenario forecast and media mix optimization when planning for future media budget. We have 2 available tools – Excel version and the SOUL webapp with different advantages. </a:t>
            </a:r>
            <a:endParaRPr lang="en-US" sz="1600" dirty="0"/>
          </a:p>
          <a:p>
            <a:pPr lvl="2">
              <a:buFont typeface="Wingdings" panose="05000000000000000000" pitchFamily="2" charset="2"/>
              <a:buChar char="§"/>
            </a:pPr>
            <a:endParaRPr lang="en-US" dirty="0"/>
          </a:p>
          <a:p>
            <a:endParaRPr lang="en-US" dirty="0"/>
          </a:p>
          <a:p>
            <a:endParaRPr lang="en-US" dirty="0"/>
          </a:p>
        </p:txBody>
      </p:sp>
      <p:sp>
        <p:nvSpPr>
          <p:cNvPr id="7" name="Content Placeholder 2">
            <a:extLst>
              <a:ext uri="{FF2B5EF4-FFF2-40B4-BE49-F238E27FC236}">
                <a16:creationId xmlns:a16="http://schemas.microsoft.com/office/drawing/2014/main" id="{F1383BD7-8D11-40AA-28DB-A48BBC1F07DD}"/>
              </a:ext>
            </a:extLst>
          </p:cNvPr>
          <p:cNvSpPr txBox="1">
            <a:spLocks/>
          </p:cNvSpPr>
          <p:nvPr/>
        </p:nvSpPr>
        <p:spPr>
          <a:xfrm>
            <a:off x="617566" y="2560369"/>
            <a:ext cx="2931391"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lnSpc>
                <a:spcPct val="85000"/>
              </a:lnSpc>
              <a:spcBef>
                <a:spcPct val="0"/>
              </a:spcBef>
              <a:buNone/>
            </a:pPr>
            <a:r>
              <a:rPr lang="en-US" b="1" dirty="0">
                <a:solidFill>
                  <a:schemeClr val="accent2"/>
                </a:solidFill>
              </a:rPr>
              <a:t>Scenario Planning</a:t>
            </a:r>
          </a:p>
          <a:p>
            <a:pPr lvl="1">
              <a:buFont typeface="Wingdings" panose="05000000000000000000" pitchFamily="2" charset="2"/>
              <a:buChar char="§"/>
            </a:pPr>
            <a:r>
              <a:rPr lang="en-US" dirty="0"/>
              <a:t>Forecast of media-driven attendance given a media plan</a:t>
            </a:r>
          </a:p>
          <a:p>
            <a:pPr lvl="1">
              <a:buFont typeface="Wingdings" panose="05000000000000000000" pitchFamily="2" charset="2"/>
              <a:buChar char="§"/>
            </a:pPr>
            <a:r>
              <a:rPr lang="en-US" dirty="0"/>
              <a:t>Available in Excel / SOUL</a:t>
            </a:r>
          </a:p>
          <a:p>
            <a:endParaRPr lang="en-US" dirty="0"/>
          </a:p>
          <a:p>
            <a:endParaRPr lang="en-US" dirty="0"/>
          </a:p>
        </p:txBody>
      </p:sp>
      <p:sp>
        <p:nvSpPr>
          <p:cNvPr id="9" name="Content Placeholder 2">
            <a:extLst>
              <a:ext uri="{FF2B5EF4-FFF2-40B4-BE49-F238E27FC236}">
                <a16:creationId xmlns:a16="http://schemas.microsoft.com/office/drawing/2014/main" id="{855070B6-9F41-1913-2D13-7E299A1FD21E}"/>
              </a:ext>
            </a:extLst>
          </p:cNvPr>
          <p:cNvSpPr txBox="1">
            <a:spLocks/>
          </p:cNvSpPr>
          <p:nvPr/>
        </p:nvSpPr>
        <p:spPr>
          <a:xfrm>
            <a:off x="3939343" y="2560368"/>
            <a:ext cx="3090672"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lnSpc>
                <a:spcPct val="85000"/>
              </a:lnSpc>
              <a:spcBef>
                <a:spcPct val="0"/>
              </a:spcBef>
              <a:buNone/>
            </a:pPr>
            <a:r>
              <a:rPr lang="en-US" b="1" dirty="0">
                <a:solidFill>
                  <a:schemeClr val="accent2"/>
                </a:solidFill>
              </a:rPr>
              <a:t>Budget Minimizing</a:t>
            </a:r>
          </a:p>
          <a:p>
            <a:pPr lvl="1">
              <a:buFont typeface="Wingdings" panose="05000000000000000000" pitchFamily="2" charset="2"/>
              <a:buChar char="§"/>
            </a:pPr>
            <a:r>
              <a:rPr lang="en-US" dirty="0"/>
              <a:t>Answering “What’s the media mix I should choose to achieve a given attendance goal with the minimal total budget?”</a:t>
            </a:r>
          </a:p>
          <a:p>
            <a:pPr lvl="1">
              <a:buFont typeface="Wingdings" panose="05000000000000000000" pitchFamily="2" charset="2"/>
              <a:buChar char="§"/>
            </a:pPr>
            <a:r>
              <a:rPr lang="en-US" dirty="0"/>
              <a:t>Available in SOUL</a:t>
            </a:r>
          </a:p>
          <a:p>
            <a:endParaRPr lang="en-US" dirty="0"/>
          </a:p>
          <a:p>
            <a:endParaRPr lang="en-US" dirty="0"/>
          </a:p>
        </p:txBody>
      </p:sp>
      <p:sp>
        <p:nvSpPr>
          <p:cNvPr id="10" name="Content Placeholder 2">
            <a:extLst>
              <a:ext uri="{FF2B5EF4-FFF2-40B4-BE49-F238E27FC236}">
                <a16:creationId xmlns:a16="http://schemas.microsoft.com/office/drawing/2014/main" id="{3FA62B15-2660-FDA2-2ACF-9019BE1E7880}"/>
              </a:ext>
            </a:extLst>
          </p:cNvPr>
          <p:cNvSpPr txBox="1">
            <a:spLocks/>
          </p:cNvSpPr>
          <p:nvPr/>
        </p:nvSpPr>
        <p:spPr>
          <a:xfrm>
            <a:off x="7420401" y="2560368"/>
            <a:ext cx="3090672"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lnSpc>
                <a:spcPct val="85000"/>
              </a:lnSpc>
              <a:spcBef>
                <a:spcPct val="0"/>
              </a:spcBef>
              <a:buNone/>
            </a:pPr>
            <a:r>
              <a:rPr lang="en-US" b="1" dirty="0">
                <a:solidFill>
                  <a:schemeClr val="accent2"/>
                </a:solidFill>
              </a:rPr>
              <a:t>Attendance Maximizing</a:t>
            </a:r>
          </a:p>
          <a:p>
            <a:pPr lvl="1">
              <a:buFont typeface="Wingdings" panose="05000000000000000000" pitchFamily="2" charset="2"/>
              <a:buChar char="§"/>
            </a:pPr>
            <a:r>
              <a:rPr lang="en-US" dirty="0"/>
              <a:t>Answering “Given my current media plan, how do I reshuffle the media mix to acquire the maximal attendance with the same total budget?” </a:t>
            </a:r>
          </a:p>
          <a:p>
            <a:pPr lvl="1">
              <a:buFont typeface="Wingdings" panose="05000000000000000000" pitchFamily="2" charset="2"/>
              <a:buChar char="§"/>
            </a:pPr>
            <a:r>
              <a:rPr lang="en-US" dirty="0"/>
              <a:t>Available in SOUL</a:t>
            </a:r>
          </a:p>
          <a:p>
            <a:endParaRPr lang="en-US" dirty="0"/>
          </a:p>
          <a:p>
            <a:endParaRPr lang="en-US" dirty="0"/>
          </a:p>
        </p:txBody>
      </p:sp>
    </p:spTree>
    <p:extLst>
      <p:ext uri="{BB962C8B-B14F-4D97-AF65-F5344CB8AC3E}">
        <p14:creationId xmlns:p14="http://schemas.microsoft.com/office/powerpoint/2010/main" val="214318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F56835-C310-246E-E9A9-D5825A4FC9CB}"/>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AD7193C-E19F-7BEF-6DC5-EA8930D13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EDECF3-CBB5-0E55-3157-D03B526C984F}"/>
              </a:ext>
            </a:extLst>
          </p:cNvPr>
          <p:cNvSpPr>
            <a:spLocks noGrp="1"/>
          </p:cNvSpPr>
          <p:nvPr>
            <p:ph type="ctrTitle"/>
          </p:nvPr>
        </p:nvSpPr>
        <p:spPr>
          <a:xfrm>
            <a:off x="1891293" y="723331"/>
            <a:ext cx="8409414" cy="3875965"/>
          </a:xfrm>
          <a:noFill/>
        </p:spPr>
        <p:txBody>
          <a:bodyPr anchor="ctr">
            <a:normAutofit/>
          </a:bodyPr>
          <a:lstStyle/>
          <a:p>
            <a:r>
              <a:rPr lang="en-US" sz="4800" spc="10">
                <a:solidFill>
                  <a:schemeClr val="accent2"/>
                </a:solidFill>
                <a:latin typeface="+mn-lt"/>
                <a:ea typeface="+mn-ea"/>
                <a:cs typeface="+mn-cs"/>
              </a:rPr>
              <a:t>Excel Version</a:t>
            </a:r>
            <a:endParaRPr lang="en-US" sz="4800" dirty="0">
              <a:solidFill>
                <a:schemeClr val="tx2"/>
              </a:solidFill>
            </a:endParaRPr>
          </a:p>
        </p:txBody>
      </p:sp>
      <p:sp>
        <p:nvSpPr>
          <p:cNvPr id="36" name="Rectangle 35">
            <a:extLst>
              <a:ext uri="{FF2B5EF4-FFF2-40B4-BE49-F238E27FC236}">
                <a16:creationId xmlns:a16="http://schemas.microsoft.com/office/drawing/2014/main" id="{2F6FE1DB-E4D4-2D77-8A7A-BCC1F64EE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14A15B4-6702-B0AE-CE66-B5FFC35E3C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0388" y="5359400"/>
            <a:ext cx="255031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03F81B6-84AF-BA13-B2C3-95A27C651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F79EA36-A577-6120-AD1C-C1FFE2656E67}"/>
              </a:ext>
            </a:extLst>
          </p:cNvPr>
          <p:cNvSpPr txBox="1"/>
          <p:nvPr/>
        </p:nvSpPr>
        <p:spPr>
          <a:xfrm>
            <a:off x="1891293" y="3429000"/>
            <a:ext cx="2454198" cy="369332"/>
          </a:xfrm>
          <a:prstGeom prst="rect">
            <a:avLst/>
          </a:prstGeom>
          <a:noFill/>
        </p:spPr>
        <p:txBody>
          <a:bodyPr wrap="none" rtlCol="0">
            <a:spAutoFit/>
          </a:bodyPr>
          <a:lstStyle/>
          <a:p>
            <a:pPr marL="285750" indent="-285750">
              <a:buFont typeface="Wingdings" panose="05000000000000000000" pitchFamily="2" charset="2"/>
              <a:buChar char="v"/>
            </a:pPr>
            <a:r>
              <a:rPr lang="en-US" spc="10">
                <a:solidFill>
                  <a:schemeClr val="accent2"/>
                </a:solidFill>
              </a:rPr>
              <a:t>Scenario</a:t>
            </a:r>
            <a:r>
              <a:rPr lang="en-US"/>
              <a:t> </a:t>
            </a:r>
            <a:r>
              <a:rPr lang="en-US" spc="10">
                <a:solidFill>
                  <a:schemeClr val="accent2"/>
                </a:solidFill>
              </a:rPr>
              <a:t>Planning</a:t>
            </a:r>
            <a:endParaRPr lang="en-US" spc="10" dirty="0">
              <a:solidFill>
                <a:schemeClr val="accent2"/>
              </a:solidFill>
            </a:endParaRPr>
          </a:p>
        </p:txBody>
      </p:sp>
    </p:spTree>
    <p:extLst>
      <p:ext uri="{BB962C8B-B14F-4D97-AF65-F5344CB8AC3E}">
        <p14:creationId xmlns:p14="http://schemas.microsoft.com/office/powerpoint/2010/main" val="13307693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A77C5-B873-639C-23B4-3C1FA3EED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4A7FA-A875-1C25-52F7-CE4B11932F5F}"/>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FE5BD532-F29A-BD9B-EFAA-76302553E414}"/>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A54A33A4-DD88-6FD5-4CD8-461962CECECB}"/>
              </a:ext>
            </a:extLst>
          </p:cNvPr>
          <p:cNvSpPr txBox="1">
            <a:spLocks/>
          </p:cNvSpPr>
          <p:nvPr/>
        </p:nvSpPr>
        <p:spPr>
          <a:xfrm>
            <a:off x="499872" y="2096657"/>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User Input 1 -- Creating different scenarios</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Go to “scenarios” tab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Add extra scenarios by filling cells following existing examples</a:t>
            </a:r>
          </a:p>
          <a:p>
            <a:endParaRPr lang="en-US" dirty="0"/>
          </a:p>
          <a:p>
            <a:endParaRPr lang="en-US" dirty="0"/>
          </a:p>
        </p:txBody>
      </p:sp>
      <p:pic>
        <p:nvPicPr>
          <p:cNvPr id="16" name="Picture 15">
            <a:extLst>
              <a:ext uri="{FF2B5EF4-FFF2-40B4-BE49-F238E27FC236}">
                <a16:creationId xmlns:a16="http://schemas.microsoft.com/office/drawing/2014/main" id="{5F741EA4-7C2B-93F2-B775-5291862F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35" y="2985379"/>
            <a:ext cx="4591691" cy="333422"/>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6B87C364-6CD6-59F8-22A4-DF83A65D2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5" y="4043539"/>
            <a:ext cx="9540919" cy="2082009"/>
          </a:xfrm>
          <a:prstGeom prst="rect">
            <a:avLst/>
          </a:prstGeom>
        </p:spPr>
      </p:pic>
    </p:spTree>
    <p:extLst>
      <p:ext uri="{BB962C8B-B14F-4D97-AF65-F5344CB8AC3E}">
        <p14:creationId xmlns:p14="http://schemas.microsoft.com/office/powerpoint/2010/main" val="191708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6C261-28B7-C810-48D6-76011C59B4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064E0-4DCE-5C6F-FD6C-E1BC2C6A98DF}"/>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D6E6ADA7-957B-EA85-2070-FF3392146534}"/>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D951F529-8BA3-2A22-2E7D-649A5753796D}"/>
              </a:ext>
            </a:extLst>
          </p:cNvPr>
          <p:cNvSpPr txBox="1">
            <a:spLocks/>
          </p:cNvSpPr>
          <p:nvPr/>
        </p:nvSpPr>
        <p:spPr>
          <a:xfrm>
            <a:off x="499872" y="2089563"/>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User Input 2 -- Choose the scenarios to compare</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Go to “Summary Results” tab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In row 41 – 42,  select the scenario names to compare</a:t>
            </a:r>
          </a:p>
          <a:p>
            <a:endParaRPr lang="en-US" dirty="0"/>
          </a:p>
          <a:p>
            <a:endParaRPr lang="en-US" dirty="0"/>
          </a:p>
        </p:txBody>
      </p:sp>
      <p:pic>
        <p:nvPicPr>
          <p:cNvPr id="5" name="Picture 4">
            <a:extLst>
              <a:ext uri="{FF2B5EF4-FFF2-40B4-BE49-F238E27FC236}">
                <a16:creationId xmlns:a16="http://schemas.microsoft.com/office/drawing/2014/main" id="{019CBA35-C5E4-BD2A-9C00-6F9A605AC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35" y="3056461"/>
            <a:ext cx="4515480" cy="323895"/>
          </a:xfrm>
          <a:prstGeom prst="rect">
            <a:avLst/>
          </a:prstGeom>
        </p:spPr>
      </p:pic>
      <p:pic>
        <p:nvPicPr>
          <p:cNvPr id="7" name="Picture 6" descr="A yellow sign with black text&#10;&#10;Description automatically generated">
            <a:extLst>
              <a:ext uri="{FF2B5EF4-FFF2-40B4-BE49-F238E27FC236}">
                <a16:creationId xmlns:a16="http://schemas.microsoft.com/office/drawing/2014/main" id="{5D38CDF9-F2D6-EE1D-A7D7-2803D1051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5" y="3963138"/>
            <a:ext cx="7668695" cy="552527"/>
          </a:xfrm>
          <a:prstGeom prst="rect">
            <a:avLst/>
          </a:prstGeom>
        </p:spPr>
      </p:pic>
    </p:spTree>
    <p:extLst>
      <p:ext uri="{BB962C8B-B14F-4D97-AF65-F5344CB8AC3E}">
        <p14:creationId xmlns:p14="http://schemas.microsoft.com/office/powerpoint/2010/main" val="296275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02A25-CE87-A9AF-767F-43F8108F5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E377C-AE81-F0BD-6234-D85F7FA48D9C}"/>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2052B3F9-22C5-09FC-F0EF-0E73285BCAE8}"/>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92B4769C-9525-2488-2CE6-A6C8DF9A93F3}"/>
              </a:ext>
            </a:extLst>
          </p:cNvPr>
          <p:cNvSpPr txBox="1">
            <a:spLocks/>
          </p:cNvSpPr>
          <p:nvPr/>
        </p:nvSpPr>
        <p:spPr>
          <a:xfrm>
            <a:off x="499872" y="2089563"/>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Results – Aggregate Level Summary</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Stay in “Summary Results” tab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In row 1 - 7</a:t>
            </a:r>
          </a:p>
          <a:p>
            <a:endParaRPr lang="en-US" dirty="0"/>
          </a:p>
          <a:p>
            <a:endParaRPr lang="en-US" dirty="0"/>
          </a:p>
        </p:txBody>
      </p:sp>
      <p:pic>
        <p:nvPicPr>
          <p:cNvPr id="5" name="Picture 4">
            <a:extLst>
              <a:ext uri="{FF2B5EF4-FFF2-40B4-BE49-F238E27FC236}">
                <a16:creationId xmlns:a16="http://schemas.microsoft.com/office/drawing/2014/main" id="{58CC63A4-D5AE-EE08-B80C-866492E2F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35" y="3056461"/>
            <a:ext cx="4515480" cy="323895"/>
          </a:xfrm>
          <a:prstGeom prst="rect">
            <a:avLst/>
          </a:prstGeom>
        </p:spPr>
      </p:pic>
      <p:pic>
        <p:nvPicPr>
          <p:cNvPr id="9" name="Picture 8" descr="A table with a number of people&#10;&#10;Description automatically generated with medium confidence">
            <a:extLst>
              <a:ext uri="{FF2B5EF4-FFF2-40B4-BE49-F238E27FC236}">
                <a16:creationId xmlns:a16="http://schemas.microsoft.com/office/drawing/2014/main" id="{DB6C034B-2A19-E82C-B615-093B4FD09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5" y="4043539"/>
            <a:ext cx="9586176" cy="1711817"/>
          </a:xfrm>
          <a:prstGeom prst="rect">
            <a:avLst/>
          </a:prstGeom>
        </p:spPr>
      </p:pic>
    </p:spTree>
    <p:extLst>
      <p:ext uri="{BB962C8B-B14F-4D97-AF65-F5344CB8AC3E}">
        <p14:creationId xmlns:p14="http://schemas.microsoft.com/office/powerpoint/2010/main" val="254644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F41A-F611-8FBE-8C82-AB624AA1B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C48B4-08A7-1667-64E4-111AEE14A0D6}"/>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39694861-A90B-F509-FEE8-81AA7E20E891}"/>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E4D8CA8C-9DEB-261F-A990-66F3BEC9C1C3}"/>
              </a:ext>
            </a:extLst>
          </p:cNvPr>
          <p:cNvSpPr txBox="1">
            <a:spLocks/>
          </p:cNvSpPr>
          <p:nvPr/>
        </p:nvSpPr>
        <p:spPr>
          <a:xfrm>
            <a:off x="499872" y="1607619"/>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Results – Attendance Forecast</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Go to in “Monthly Timing” or “Quarterly Timing” tab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Each cell represents the attendance driven by media spent in corresponding row time. For example, the first column means there will be 280,701 media-driven attendance in FY24 Q1, and 1,066 of them is driven by media spent in FY23 Q2</a:t>
            </a:r>
          </a:p>
          <a:p>
            <a:pPr lvl="1">
              <a:buFont typeface="Wingdings" panose="05000000000000000000" pitchFamily="2" charset="2"/>
              <a:buChar char="§"/>
            </a:pPr>
            <a:r>
              <a:rPr lang="en-US" dirty="0"/>
              <a:t>The attendance forecast for scenario 2 is shown as for FY25, although both scenarios are planning for FY24</a:t>
            </a:r>
          </a:p>
          <a:p>
            <a:pPr lvl="1">
              <a:buFont typeface="Wingdings" panose="05000000000000000000" pitchFamily="2" charset="2"/>
              <a:buChar char="§"/>
            </a:pPr>
            <a:endParaRPr lang="en-US" dirty="0"/>
          </a:p>
          <a:p>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0EBD8555-4453-49AB-BF4F-CD90D58B3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35" y="4362545"/>
            <a:ext cx="9481286" cy="2306054"/>
          </a:xfrm>
          <a:prstGeom prst="rect">
            <a:avLst/>
          </a:prstGeom>
        </p:spPr>
      </p:pic>
      <p:pic>
        <p:nvPicPr>
          <p:cNvPr id="8" name="Picture 7">
            <a:extLst>
              <a:ext uri="{FF2B5EF4-FFF2-40B4-BE49-F238E27FC236}">
                <a16:creationId xmlns:a16="http://schemas.microsoft.com/office/drawing/2014/main" id="{DE96623B-619F-229E-695B-C1A9FC6E8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5" y="2495455"/>
            <a:ext cx="4544059" cy="371527"/>
          </a:xfrm>
          <a:prstGeom prst="rect">
            <a:avLst/>
          </a:prstGeom>
        </p:spPr>
      </p:pic>
    </p:spTree>
    <p:extLst>
      <p:ext uri="{BB962C8B-B14F-4D97-AF65-F5344CB8AC3E}">
        <p14:creationId xmlns:p14="http://schemas.microsoft.com/office/powerpoint/2010/main" val="124682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E5263-14C2-AF0E-296D-4F78D883D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09AEA-26BE-9FD7-DC3D-EFEB97AA6D38}"/>
              </a:ext>
            </a:extLst>
          </p:cNvPr>
          <p:cNvSpPr>
            <a:spLocks noGrp="1"/>
          </p:cNvSpPr>
          <p:nvPr>
            <p:ph type="title"/>
          </p:nvPr>
        </p:nvSpPr>
        <p:spPr>
          <a:xfrm>
            <a:off x="499872" y="364377"/>
            <a:ext cx="9692640" cy="866140"/>
          </a:xfrm>
        </p:spPr>
        <p:txBody>
          <a:bodyPr>
            <a:normAutofit/>
          </a:bodyPr>
          <a:lstStyle/>
          <a:p>
            <a:pPr>
              <a:lnSpc>
                <a:spcPct val="85000"/>
              </a:lnSpc>
            </a:pPr>
            <a:r>
              <a:rPr lang="en-US" sz="4800" spc="10" dirty="0">
                <a:solidFill>
                  <a:schemeClr val="accent2"/>
                </a:solidFill>
                <a:latin typeface="+mn-lt"/>
                <a:ea typeface="+mn-ea"/>
                <a:cs typeface="+mn-cs"/>
              </a:rPr>
              <a:t>Scenario Planning</a:t>
            </a:r>
          </a:p>
        </p:txBody>
      </p:sp>
      <p:sp>
        <p:nvSpPr>
          <p:cNvPr id="3" name="Content Placeholder 2">
            <a:extLst>
              <a:ext uri="{FF2B5EF4-FFF2-40B4-BE49-F238E27FC236}">
                <a16:creationId xmlns:a16="http://schemas.microsoft.com/office/drawing/2014/main" id="{F3DF9A2D-BC4B-78CB-69C2-AC5E788286FB}"/>
              </a:ext>
            </a:extLst>
          </p:cNvPr>
          <p:cNvSpPr>
            <a:spLocks noGrp="1"/>
          </p:cNvSpPr>
          <p:nvPr>
            <p:ph idx="1"/>
          </p:nvPr>
        </p:nvSpPr>
        <p:spPr>
          <a:xfrm>
            <a:off x="499872" y="1230517"/>
            <a:ext cx="7647178" cy="377102"/>
          </a:xfrm>
        </p:spPr>
        <p:txBody>
          <a:bodyPr>
            <a:normAutofit lnSpcReduction="10000"/>
          </a:bodyPr>
          <a:lstStyle/>
          <a:p>
            <a:pPr marL="0" indent="0">
              <a:buNone/>
            </a:pPr>
            <a:r>
              <a:rPr lang="en-US" i="1" dirty="0">
                <a:solidFill>
                  <a:schemeClr val="tx1">
                    <a:lumMod val="85000"/>
                    <a:lumOff val="15000"/>
                  </a:schemeClr>
                </a:solidFill>
              </a:rPr>
              <a:t>How would my attendance look like with my current plan?</a:t>
            </a:r>
          </a:p>
          <a:p>
            <a:pPr lvl="2">
              <a:buFont typeface="Wingdings" panose="05000000000000000000" pitchFamily="2" charset="2"/>
              <a:buChar char="§"/>
            </a:pPr>
            <a:endParaRPr lang="en-US" dirty="0"/>
          </a:p>
          <a:p>
            <a:endParaRPr lang="en-US" dirty="0"/>
          </a:p>
          <a:p>
            <a:endParaRPr lang="en-US" dirty="0"/>
          </a:p>
        </p:txBody>
      </p:sp>
      <p:sp>
        <p:nvSpPr>
          <p:cNvPr id="10" name="Content Placeholder 2">
            <a:extLst>
              <a:ext uri="{FF2B5EF4-FFF2-40B4-BE49-F238E27FC236}">
                <a16:creationId xmlns:a16="http://schemas.microsoft.com/office/drawing/2014/main" id="{1F55A561-F190-AB48-DB2F-E2D5E22B7E7A}"/>
              </a:ext>
            </a:extLst>
          </p:cNvPr>
          <p:cNvSpPr txBox="1">
            <a:spLocks/>
          </p:cNvSpPr>
          <p:nvPr/>
        </p:nvSpPr>
        <p:spPr>
          <a:xfrm>
            <a:off x="499872" y="1607619"/>
            <a:ext cx="9812025" cy="390795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spcBef>
                <a:spcPct val="0"/>
              </a:spcBef>
              <a:buFont typeface="Wingdings" panose="05000000000000000000" pitchFamily="2" charset="2"/>
              <a:buChar char="v"/>
            </a:pPr>
            <a:r>
              <a:rPr lang="en-US" b="1" dirty="0">
                <a:solidFill>
                  <a:schemeClr val="accent2"/>
                </a:solidFill>
              </a:rPr>
              <a:t>Results – Attendance Forecast</a:t>
            </a:r>
          </a:p>
          <a:p>
            <a:pPr marL="0" indent="0">
              <a:lnSpc>
                <a:spcPct val="85000"/>
              </a:lnSpc>
              <a:spcBef>
                <a:spcPct val="0"/>
              </a:spcBef>
              <a:buNone/>
            </a:pPr>
            <a:endParaRPr lang="en-US" b="1" dirty="0">
              <a:solidFill>
                <a:schemeClr val="accent2"/>
              </a:solidFill>
            </a:endParaRPr>
          </a:p>
          <a:p>
            <a:pPr lvl="1">
              <a:buFont typeface="Wingdings" panose="05000000000000000000" pitchFamily="2" charset="2"/>
              <a:buChar char="§"/>
            </a:pPr>
            <a:r>
              <a:rPr lang="en-US" dirty="0"/>
              <a:t>Go to in “Monthly Timing” or “Quarterly Timing” tab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Each cell represents the attendance driven by media spent in corresponding row time. For example, the first column means there will be 280,701 media-driven attendance in FY24 Q1, and 1,066 of them is driven by media spent in FY23 Q2</a:t>
            </a:r>
          </a:p>
          <a:p>
            <a:pPr lvl="1">
              <a:buFont typeface="Wingdings" panose="05000000000000000000" pitchFamily="2" charset="2"/>
              <a:buChar char="§"/>
            </a:pPr>
            <a:r>
              <a:rPr lang="en-US" dirty="0"/>
              <a:t>The attendance forecast for scenario 2 is shown as for FY25, although both scenarios are planning for FY24</a:t>
            </a:r>
          </a:p>
          <a:p>
            <a:pPr lvl="1">
              <a:buFont typeface="Wingdings" panose="05000000000000000000" pitchFamily="2" charset="2"/>
              <a:buChar char="§"/>
            </a:pPr>
            <a:endParaRPr lang="en-US" dirty="0"/>
          </a:p>
          <a:p>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557E71A9-9B81-F700-5E8B-F17303FC7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35" y="4362545"/>
            <a:ext cx="9481286" cy="2306054"/>
          </a:xfrm>
          <a:prstGeom prst="rect">
            <a:avLst/>
          </a:prstGeom>
        </p:spPr>
      </p:pic>
      <p:pic>
        <p:nvPicPr>
          <p:cNvPr id="8" name="Picture 7">
            <a:extLst>
              <a:ext uri="{FF2B5EF4-FFF2-40B4-BE49-F238E27FC236}">
                <a16:creationId xmlns:a16="http://schemas.microsoft.com/office/drawing/2014/main" id="{C496656A-89E6-6D51-F03D-227E82FFF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5" y="2495455"/>
            <a:ext cx="4544059" cy="371527"/>
          </a:xfrm>
          <a:prstGeom prst="rect">
            <a:avLst/>
          </a:prstGeom>
        </p:spPr>
      </p:pic>
    </p:spTree>
    <p:extLst>
      <p:ext uri="{BB962C8B-B14F-4D97-AF65-F5344CB8AC3E}">
        <p14:creationId xmlns:p14="http://schemas.microsoft.com/office/powerpoint/2010/main" val="124641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B62A01-B259-8C99-13D2-437FB25F4865}"/>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13002A6-FB98-8352-B127-BAC876D5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7AE430-6769-BE56-0B06-3321C9960B2C}"/>
              </a:ext>
            </a:extLst>
          </p:cNvPr>
          <p:cNvSpPr>
            <a:spLocks noGrp="1"/>
          </p:cNvSpPr>
          <p:nvPr>
            <p:ph type="ctrTitle"/>
          </p:nvPr>
        </p:nvSpPr>
        <p:spPr>
          <a:xfrm>
            <a:off x="1891293" y="723332"/>
            <a:ext cx="8409414" cy="2001762"/>
          </a:xfrm>
          <a:noFill/>
        </p:spPr>
        <p:txBody>
          <a:bodyPr anchor="ctr">
            <a:normAutofit/>
          </a:bodyPr>
          <a:lstStyle/>
          <a:p>
            <a:r>
              <a:rPr lang="en-US" sz="4800" spc="10">
                <a:solidFill>
                  <a:schemeClr val="accent2"/>
                </a:solidFill>
                <a:latin typeface="+mn-lt"/>
                <a:ea typeface="+mn-ea"/>
                <a:cs typeface="+mn-cs"/>
              </a:rPr>
              <a:t>SOUL Webapp</a:t>
            </a:r>
            <a:endParaRPr lang="en-US" sz="4800" dirty="0">
              <a:solidFill>
                <a:schemeClr val="tx2"/>
              </a:solidFill>
            </a:endParaRPr>
          </a:p>
        </p:txBody>
      </p:sp>
      <p:sp>
        <p:nvSpPr>
          <p:cNvPr id="36" name="Rectangle 35">
            <a:extLst>
              <a:ext uri="{FF2B5EF4-FFF2-40B4-BE49-F238E27FC236}">
                <a16:creationId xmlns:a16="http://schemas.microsoft.com/office/drawing/2014/main" id="{05CD4CAD-A8D9-F439-6EF8-28BF71889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2E49A93-5487-A10C-ADD3-003FDB1A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50388" y="5359400"/>
            <a:ext cx="255031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CBA4486-C3EF-D334-20C0-BDB5AA106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2DBBFABC-AB41-898C-495D-9A4F2F6FC836}"/>
              </a:ext>
            </a:extLst>
          </p:cNvPr>
          <p:cNvSpPr txBox="1"/>
          <p:nvPr/>
        </p:nvSpPr>
        <p:spPr>
          <a:xfrm>
            <a:off x="1891293" y="3082202"/>
            <a:ext cx="3573094" cy="1477328"/>
          </a:xfrm>
          <a:prstGeom prst="rect">
            <a:avLst/>
          </a:prstGeom>
          <a:noFill/>
        </p:spPr>
        <p:txBody>
          <a:bodyPr wrap="none" rtlCol="0">
            <a:spAutoFit/>
          </a:bodyPr>
          <a:lstStyle/>
          <a:p>
            <a:pPr marL="285750" indent="-285750">
              <a:buFont typeface="Wingdings" panose="05000000000000000000" pitchFamily="2" charset="2"/>
              <a:buChar char="v"/>
            </a:pPr>
            <a:r>
              <a:rPr lang="en-US" spc="10">
                <a:solidFill>
                  <a:schemeClr val="accent2"/>
                </a:solidFill>
              </a:rPr>
              <a:t>Scenario</a:t>
            </a:r>
            <a:r>
              <a:rPr lang="en-US"/>
              <a:t> </a:t>
            </a:r>
            <a:r>
              <a:rPr lang="en-US" spc="10">
                <a:solidFill>
                  <a:schemeClr val="accent2"/>
                </a:solidFill>
              </a:rPr>
              <a:t>Planning</a:t>
            </a:r>
          </a:p>
          <a:p>
            <a:pPr marL="285750" indent="-285750">
              <a:buFont typeface="Wingdings" panose="05000000000000000000" pitchFamily="2" charset="2"/>
              <a:buChar char="v"/>
            </a:pPr>
            <a:endParaRPr lang="en-US" spc="10">
              <a:solidFill>
                <a:schemeClr val="accent2"/>
              </a:solidFill>
            </a:endParaRPr>
          </a:p>
          <a:p>
            <a:pPr marL="285750" indent="-285750">
              <a:buFont typeface="Wingdings" panose="05000000000000000000" pitchFamily="2" charset="2"/>
              <a:buChar char="v"/>
            </a:pPr>
            <a:r>
              <a:rPr lang="en-US" spc="10">
                <a:solidFill>
                  <a:schemeClr val="accent2"/>
                </a:solidFill>
              </a:rPr>
              <a:t>Media Mix Optimization</a:t>
            </a:r>
          </a:p>
          <a:p>
            <a:pPr marL="800100" lvl="1" indent="-342900">
              <a:buFont typeface="Wingdings" panose="05000000000000000000" pitchFamily="2" charset="2"/>
              <a:buChar char="§"/>
            </a:pPr>
            <a:r>
              <a:rPr lang="en-US" spc="10">
                <a:solidFill>
                  <a:schemeClr val="accent2"/>
                </a:solidFill>
              </a:rPr>
              <a:t>Budget Minimizing</a:t>
            </a:r>
          </a:p>
          <a:p>
            <a:pPr marL="800100" lvl="1" indent="-342900">
              <a:buFont typeface="Wingdings" panose="05000000000000000000" pitchFamily="2" charset="2"/>
              <a:buChar char="§"/>
            </a:pPr>
            <a:r>
              <a:rPr lang="en-US" spc="10">
                <a:solidFill>
                  <a:schemeClr val="accent2"/>
                </a:solidFill>
              </a:rPr>
              <a:t>Attendance Maximizing</a:t>
            </a:r>
            <a:endParaRPr lang="en-US" spc="10" dirty="0">
              <a:solidFill>
                <a:schemeClr val="accent2"/>
              </a:solidFill>
            </a:endParaRPr>
          </a:p>
        </p:txBody>
      </p:sp>
      <p:pic>
        <p:nvPicPr>
          <p:cNvPr id="4" name="Picture 3" descr="A cartoon of a person holding a cat&#10;&#10;Description automatically generated">
            <a:extLst>
              <a:ext uri="{FF2B5EF4-FFF2-40B4-BE49-F238E27FC236}">
                <a16:creationId xmlns:a16="http://schemas.microsoft.com/office/drawing/2014/main" id="{2646FC67-13A6-FBD0-CCB8-B841FCD31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20" y="3082202"/>
            <a:ext cx="5426213" cy="2579986"/>
          </a:xfrm>
          <a:prstGeom prst="rect">
            <a:avLst/>
          </a:prstGeom>
        </p:spPr>
      </p:pic>
    </p:spTree>
    <p:extLst>
      <p:ext uri="{BB962C8B-B14F-4D97-AF65-F5344CB8AC3E}">
        <p14:creationId xmlns:p14="http://schemas.microsoft.com/office/powerpoint/2010/main" val="14159584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Slate</Template>
  <TotalTime>1036</TotalTime>
  <Words>854</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Schoolbook</vt:lpstr>
      <vt:lpstr>Wingdings</vt:lpstr>
      <vt:lpstr>Wingdings 2</vt:lpstr>
      <vt:lpstr>View</vt:lpstr>
      <vt:lpstr>Media Mix Model  Scenario Planning &amp; Optimization </vt:lpstr>
      <vt:lpstr>Overview</vt:lpstr>
      <vt:lpstr>Excel Version</vt:lpstr>
      <vt:lpstr>Scenario Planning</vt:lpstr>
      <vt:lpstr>Scenario Planning</vt:lpstr>
      <vt:lpstr>Scenario Planning</vt:lpstr>
      <vt:lpstr>Scenario Planning</vt:lpstr>
      <vt:lpstr>Scenario Planning</vt:lpstr>
      <vt:lpstr>SOUL Webapp</vt:lpstr>
      <vt:lpstr>Scenario Planning</vt:lpstr>
      <vt:lpstr>Scenario Planning</vt:lpstr>
      <vt:lpstr>Scenario Planning</vt:lpstr>
      <vt:lpstr>Scenario Planning</vt:lpstr>
      <vt:lpstr>Budget Minimizing</vt:lpstr>
      <vt:lpstr>Budget Minimizing</vt:lpstr>
      <vt:lpstr>Budget Minimizing</vt:lpstr>
      <vt:lpstr>Attendance Maximizing</vt:lpstr>
      <vt:lpstr>Attendance Maximizing</vt:lpstr>
      <vt:lpstr>Attendance Maximizing</vt:lpstr>
    </vt:vector>
  </TitlesOfParts>
  <Company>The Walt Disney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 Damien</dc:creator>
  <cp:lastModifiedBy>Dong, Damien</cp:lastModifiedBy>
  <cp:revision>3</cp:revision>
  <dcterms:created xsi:type="dcterms:W3CDTF">2025-03-07T03:08:31Z</dcterms:created>
  <dcterms:modified xsi:type="dcterms:W3CDTF">2025-03-18T19:50:54Z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2e0584-010f-4004-8a6a-d5c118c8b4bd_Enabled">
    <vt:lpwstr>true</vt:lpwstr>
  </property>
  <property fmtid="{D5CDD505-2E9C-101B-9397-08002B2CF9AE}" pid="3" name="MSIP_Label_c62e0584-010f-4004-8a6a-d5c118c8b4bd_SetDate">
    <vt:lpwstr>2025-03-07T05:08:25Z</vt:lpwstr>
  </property>
  <property fmtid="{D5CDD505-2E9C-101B-9397-08002B2CF9AE}" pid="4" name="MSIP_Label_c62e0584-010f-4004-8a6a-d5c118c8b4bd_Method">
    <vt:lpwstr>Standard</vt:lpwstr>
  </property>
  <property fmtid="{D5CDD505-2E9C-101B-9397-08002B2CF9AE}" pid="5" name="MSIP_Label_c62e0584-010f-4004-8a6a-d5c118c8b4bd_Name">
    <vt:lpwstr>Internal</vt:lpwstr>
  </property>
  <property fmtid="{D5CDD505-2E9C-101B-9397-08002B2CF9AE}" pid="6" name="MSIP_Label_c62e0584-010f-4004-8a6a-d5c118c8b4bd_SiteId">
    <vt:lpwstr>56b731a8-a2ac-4c32-bf6b-616810e913c6</vt:lpwstr>
  </property>
  <property fmtid="{D5CDD505-2E9C-101B-9397-08002B2CF9AE}" pid="7" name="MSIP_Label_c62e0584-010f-4004-8a6a-d5c118c8b4bd_ActionId">
    <vt:lpwstr>d9ce96fb-7427-43e2-bedb-9b13b1e6093c</vt:lpwstr>
  </property>
  <property fmtid="{D5CDD505-2E9C-101B-9397-08002B2CF9AE}" pid="8" name="MSIP_Label_c62e0584-010f-4004-8a6a-d5c118c8b4bd_ContentBits">
    <vt:lpwstr>0</vt:lpwstr>
  </property>
</Properties>
</file>