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94" r:id="rId6"/>
    <p:sldId id="295" r:id="rId7"/>
    <p:sldId id="279" r:id="rId8"/>
    <p:sldId id="296" r:id="rId9"/>
    <p:sldId id="297" r:id="rId10"/>
    <p:sldId id="280" r:id="rId11"/>
    <p:sldId id="298" r:id="rId12"/>
    <p:sldId id="299" r:id="rId13"/>
    <p:sldId id="281" r:id="rId14"/>
    <p:sldId id="284" r:id="rId15"/>
    <p:sldId id="282" r:id="rId16"/>
    <p:sldId id="292" r:id="rId17"/>
    <p:sldId id="300" r:id="rId18"/>
    <p:sldId id="301"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clearias.com/index-of-industrial-production-iip/"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bing.com/ck/a?!&amp;&amp;p=1a8216567a796bd0JmltdHM9MTcwNDc1ODQwMCZpZ3VpZD0xMjI4YjFhOC1jZTQ2LTYyMjUtMzMzYS1hMjg3Y2ZlYjYzNzcmaW5zaWQ9NTY3Mg&amp;ptn=3&amp;ver=2&amp;hsh=3&amp;fclid=1228b1a8-ce46-6225-333a-a287cfeb6377&amp;psq=define+birth+rate+class+10&amp;u=a1aHR0cHM6Ly93d3cudG9wcHIuY29tL2Fzay9xdWVzdGlvbi93aGF0LWlzLWJpcnRoLXJhdGUtMi8&amp;ntb=1" TargetMode="External"/><Relationship Id="rId2" Type="http://schemas.openxmlformats.org/officeDocument/2006/relationships/hyperlink" Target="https://www.bing.com/ck/a?!&amp;&amp;p=035964341200ec46JmltdHM9MTcwNDc1ODQwMCZpZ3VpZD0xMjI4YjFhOC1jZTQ2LTYyMjUtMzMzYS1hMjg3Y2ZlYjYzNzcmaW5zaWQ9NTY2Ng&amp;ptn=3&amp;ver=2&amp;hsh=3&amp;fclid=1228b1a8-ce46-6225-333a-a287cfeb6377&amp;psq=define+birth+rate+class+10&amp;u=a1aHR0cHM6Ly93d3cudG9wcHIuY29tL2Fzay9xdWVzdGlvbi93aGF0LWlzLWJpcnRoLXJhdGUtMi8&amp;ntb=1" TargetMode="External"/><Relationship Id="rId1" Type="http://schemas.openxmlformats.org/officeDocument/2006/relationships/slideLayout" Target="../slideLayouts/slideLayout3.xml"/><Relationship Id="rId4" Type="http://schemas.openxmlformats.org/officeDocument/2006/relationships/hyperlink" Target="https://www.bing.com/ck/a?!&amp;&amp;p=977ecba344a4f3c2JmltdHM9MTcwNDc1ODQwMCZpZ3VpZD0xMjI4YjFhOC1jZTQ2LTYyMjUtMzMzYS1hMjg3Y2ZlYjYzNzcmaW5zaWQ9NTY3NQ&amp;ptn=3&amp;ver=2&amp;hsh=3&amp;fclid=1228b1a8-ce46-6225-333a-a287cfeb6377&amp;psq=define+birth+rate+class+10&amp;u=a1aHR0cHM6Ly93d3cudmVkYW50dS5jb20vcXVlc3Rpb24tYW5zd2VyL2RlZmluZS10aGUtZm9sbG93aW5nLXRlcm1zLWEtYmlydGgtcmF0ZS1iLWRlYXRoLWNsYXNzLTEyLWJpb2xvZ3ktY2JzZS02MGI0Y2U3NDgwZTdjYjMzOTVkMjViYWQ&amp;ntb=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ECONOMICS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Bridge Course​</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08314" y="41278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GLOBALISATION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33400" y="1382487"/>
            <a:ext cx="8763000" cy="5268684"/>
          </a:xfrm>
        </p:spPr>
        <p:txBody>
          <a:bodyPr/>
          <a:lstStyle/>
          <a:p>
            <a:pPr marL="342900" indent="-342900" algn="ctr">
              <a:buFont typeface="Arial" panose="020B0604020202020204" pitchFamily="34" charset="0"/>
              <a:buChar char="•"/>
            </a:pPr>
            <a:r>
              <a:rPr lang="en-US" b="1" i="0" dirty="0" err="1">
                <a:solidFill>
                  <a:srgbClr val="222222"/>
                </a:solidFill>
                <a:effectLst/>
                <a:latin typeface="Roboto" panose="02000000000000000000" pitchFamily="2" charset="0"/>
              </a:rPr>
              <a:t>Globalisation</a:t>
            </a:r>
            <a:r>
              <a:rPr lang="en-US" b="0" i="0" dirty="0">
                <a:solidFill>
                  <a:srgbClr val="222222"/>
                </a:solidFill>
                <a:effectLst/>
                <a:latin typeface="Roboto" panose="02000000000000000000" pitchFamily="2" charset="0"/>
              </a:rPr>
              <a:t> refers to the integration of the domestic economy with the economies of the world.</a:t>
            </a:r>
          </a:p>
          <a:p>
            <a:pPr marL="342900" indent="-342900" algn="ctr">
              <a:buFont typeface="Arial" panose="020B0604020202020204" pitchFamily="34" charset="0"/>
              <a:buChar char="•"/>
            </a:pPr>
            <a:r>
              <a:rPr lang="en-US" dirty="0">
                <a:solidFill>
                  <a:srgbClr val="222222"/>
                </a:solidFill>
                <a:latin typeface="Roboto" panose="02000000000000000000" pitchFamily="2" charset="0"/>
              </a:rPr>
              <a:t>`</a:t>
            </a:r>
            <a:endParaRPr lang="en-US" b="0" i="0" dirty="0">
              <a:solidFill>
                <a:srgbClr val="222222"/>
              </a:solidFill>
              <a:effectLst/>
              <a:latin typeface="Roboto" panose="02000000000000000000" pitchFamily="2" charset="0"/>
            </a:endParaRPr>
          </a:p>
          <a:p>
            <a:pPr marL="342900" indent="-342900" algn="ctr">
              <a:buFont typeface="Arial" panose="020B0604020202020204" pitchFamily="34" charset="0"/>
              <a:buChar char="•"/>
            </a:pPr>
            <a:r>
              <a:rPr lang="en-US" b="1" i="0" dirty="0">
                <a:solidFill>
                  <a:srgbClr val="444444"/>
                </a:solidFill>
                <a:effectLst/>
                <a:latin typeface="Poppins" panose="00000500000000000000" pitchFamily="2" charset="0"/>
              </a:rPr>
              <a:t>What is the Full form of MNC?</a:t>
            </a:r>
          </a:p>
          <a:p>
            <a:pPr marL="342900" indent="-342900" algn="ctr">
              <a:buFont typeface="Arial" panose="020B0604020202020204" pitchFamily="34" charset="0"/>
              <a:buChar char="•"/>
            </a:pPr>
            <a:r>
              <a:rPr lang="en-US" b="0" i="0" dirty="0">
                <a:solidFill>
                  <a:srgbClr val="444444"/>
                </a:solidFill>
                <a:effectLst/>
                <a:latin typeface="Poppins" panose="00000500000000000000" pitchFamily="2" charset="0"/>
              </a:rPr>
              <a:t>The full form of MNC is the </a:t>
            </a:r>
            <a:r>
              <a:rPr lang="en-US" b="1" i="0" dirty="0">
                <a:solidFill>
                  <a:srgbClr val="444444"/>
                </a:solidFill>
                <a:effectLst/>
                <a:latin typeface="Poppins" panose="00000500000000000000" pitchFamily="2" charset="0"/>
              </a:rPr>
              <a:t>Multinational Corporation</a:t>
            </a:r>
            <a:r>
              <a:rPr lang="en-US" b="0" i="0" dirty="0">
                <a:solidFill>
                  <a:srgbClr val="444444"/>
                </a:solidFill>
                <a:effectLst/>
                <a:latin typeface="Poppins" panose="00000500000000000000" pitchFamily="2" charset="0"/>
              </a:rPr>
              <a:t>. </a:t>
            </a:r>
          </a:p>
          <a:p>
            <a:pPr marL="342900" indent="-342900" algn="ctr">
              <a:buFont typeface="Arial" panose="020B0604020202020204" pitchFamily="34" charset="0"/>
              <a:buChar char="•"/>
            </a:pPr>
            <a:endParaRPr lang="en-US" b="1" i="0" dirty="0">
              <a:solidFill>
                <a:srgbClr val="444444"/>
              </a:solidFill>
              <a:effectLst/>
              <a:latin typeface="Poppins" panose="00000500000000000000" pitchFamily="2" charset="0"/>
            </a:endParaRPr>
          </a:p>
          <a:p>
            <a:pPr marL="342900" indent="-342900" algn="ctr">
              <a:buFont typeface="Arial" panose="020B0604020202020204" pitchFamily="34" charset="0"/>
              <a:buChar char="•"/>
            </a:pPr>
            <a:r>
              <a:rPr lang="en-US" b="1" i="0" dirty="0">
                <a:solidFill>
                  <a:srgbClr val="222222"/>
                </a:solidFill>
                <a:effectLst/>
                <a:latin typeface="Roboto" panose="02000000000000000000" pitchFamily="2" charset="0"/>
              </a:rPr>
              <a:t>Liberalization</a:t>
            </a:r>
            <a:r>
              <a:rPr lang="en-US" b="0" i="0" dirty="0">
                <a:solidFill>
                  <a:srgbClr val="222222"/>
                </a:solidFill>
                <a:effectLst/>
                <a:latin typeface="Roboto" panose="02000000000000000000" pitchFamily="2" charset="0"/>
              </a:rPr>
              <a:t> means the removal of barriers and restrictions set by the government on foreign trade. Governments use trade barriers to increase or decrease (regulate) foreign trade to protect the domestic industries from foreign competition. Example, Tax on imports. Around 1991, government India adopted the policy of liberalization.</a:t>
            </a:r>
            <a:endParaRPr lang="en-US" sz="2400" dirty="0">
              <a:solidFill>
                <a:srgbClr val="222222"/>
              </a:solidFill>
              <a:latin typeface="Roboto" panose="020000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b="1" i="0" dirty="0">
                <a:solidFill>
                  <a:srgbClr val="444444"/>
                </a:solidFill>
                <a:effectLst/>
                <a:latin typeface="Poppins" panose="00000500000000000000" pitchFamily="2" charset="0"/>
              </a:rPr>
              <a:t>What is the Full form of WTO?</a:t>
            </a:r>
            <a:br>
              <a:rPr lang="en-US" b="1" i="0" dirty="0">
                <a:solidFill>
                  <a:srgbClr val="444444"/>
                </a:solidFill>
                <a:effectLst/>
                <a:latin typeface="Poppins" panose="00000500000000000000" pitchFamily="2"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A9033C9B-FCE4-3948-C4A3-54C93501A806}"/>
              </a:ext>
            </a:extLst>
          </p:cNvPr>
          <p:cNvSpPr>
            <a:spLocks noGrp="1"/>
          </p:cNvSpPr>
          <p:nvPr>
            <p:ph sz="half" idx="1"/>
          </p:nvPr>
        </p:nvSpPr>
        <p:spPr>
          <a:xfrm>
            <a:off x="755904" y="2468880"/>
            <a:ext cx="10271325" cy="3191256"/>
          </a:xfrm>
        </p:spPr>
        <p:txBody>
          <a:bodyPr/>
          <a:lstStyle/>
          <a:p>
            <a:r>
              <a:rPr lang="en-US" sz="3200" b="1" i="0" dirty="0">
                <a:solidFill>
                  <a:srgbClr val="222222"/>
                </a:solidFill>
                <a:effectLst/>
                <a:latin typeface="Roboto" panose="02000000000000000000" pitchFamily="2" charset="0"/>
              </a:rPr>
              <a:t>World Trade Organization (WTO)</a:t>
            </a:r>
            <a:r>
              <a:rPr lang="en-US" sz="3200" b="0" i="0" dirty="0">
                <a:solidFill>
                  <a:srgbClr val="222222"/>
                </a:solidFill>
                <a:effectLst/>
                <a:latin typeface="Roboto" panose="02000000000000000000" pitchFamily="2" charset="0"/>
              </a:rPr>
              <a:t> was started at the initiative of the developed countries. Its main objective is to liberalize international trade.</a:t>
            </a:r>
            <a:endParaRPr lang="en-IN" sz="3200" dirty="0"/>
          </a:p>
        </p:txBody>
      </p:sp>
    </p:spTree>
    <p:extLst>
      <p:ext uri="{BB962C8B-B14F-4D97-AF65-F5344CB8AC3E}">
        <p14:creationId xmlns:p14="http://schemas.microsoft.com/office/powerpoint/2010/main" val="288647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30286" y="55299"/>
            <a:ext cx="9102634" cy="1055044"/>
          </a:xfrm>
        </p:spPr>
        <p:txBody>
          <a:bodyPr/>
          <a:lstStyle/>
          <a:p>
            <a:r>
              <a:rPr lang="en-US" sz="3600" b="1" i="0" dirty="0">
                <a:solidFill>
                  <a:srgbClr val="333333"/>
                </a:solidFill>
                <a:effectLst/>
                <a:latin typeface="roboto" panose="02000000000000000000" pitchFamily="2" charset="0"/>
              </a:rPr>
              <a:t>What are the sectors of the economy?</a:t>
            </a:r>
            <a:br>
              <a:rPr lang="en-US" sz="3600" b="1" i="0" dirty="0">
                <a:solidFill>
                  <a:srgbClr val="333333"/>
                </a:solidFill>
                <a:effectLst/>
                <a:latin typeface="roboto" panose="02000000000000000000" pitchFamily="2" charset="0"/>
              </a:rPr>
            </a:br>
            <a:br>
              <a:rPr lang="en-IN" b="0" i="0" dirty="0">
                <a:effectLst/>
                <a:latin typeface="Poppins" panose="00000500000000000000" pitchFamily="2" charset="0"/>
              </a:rPr>
            </a:b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026228" y="2575342"/>
            <a:ext cx="8752113" cy="3472541"/>
          </a:xfrm>
        </p:spPr>
        <p:txBody>
          <a:bodyPr/>
          <a:lstStyle/>
          <a:p>
            <a:pPr algn="l"/>
            <a:r>
              <a:rPr lang="en-US" sz="2800" b="0" i="0" dirty="0">
                <a:solidFill>
                  <a:srgbClr val="333333"/>
                </a:solidFill>
                <a:effectLst/>
                <a:latin typeface="roboto" panose="02000000000000000000" pitchFamily="2" charset="0"/>
              </a:rPr>
              <a:t>Human activities which generate income are known as economic activities. Economic activities are broadly grouped into primary, secondary, tertiary activities. Higher services under tertiary activities are again classified into quaternary and quinary activities.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PRIMARY SECTOR</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828214" y="7431687"/>
            <a:ext cx="2243536" cy="535404"/>
          </a:xfrm>
        </p:spPr>
        <p:txBody>
          <a:bodyPr/>
          <a:lstStyle/>
          <a:p>
            <a:endParaRPr lang="en-US" dirty="0"/>
          </a:p>
        </p:txBody>
      </p:sp>
      <p:pic>
        <p:nvPicPr>
          <p:cNvPr id="8" name="Picture 5" descr="What is Primary Sector?">
            <a:extLst>
              <a:ext uri="{FF2B5EF4-FFF2-40B4-BE49-F238E27FC236}">
                <a16:creationId xmlns:a16="http://schemas.microsoft.com/office/drawing/2014/main" id="{91A0F9BA-0DAE-D6D6-28DC-97588A486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098971" cy="15374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589330-FA3D-0E77-5DB3-3CA82C1C4EC8}"/>
              </a:ext>
            </a:extLst>
          </p:cNvPr>
          <p:cNvSpPr txBox="1"/>
          <p:nvPr/>
        </p:nvSpPr>
        <p:spPr>
          <a:xfrm>
            <a:off x="1508760" y="2964000"/>
            <a:ext cx="7134497"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Roboto" panose="02000000000000000000" pitchFamily="2" charset="0"/>
              </a:rPr>
              <a:t>Primary activities are directly dependent on the environment as these refer to </a:t>
            </a:r>
            <a:r>
              <a:rPr kumimoji="0" lang="en-US" altLang="en-US" sz="1800" b="0" i="0" u="none" strike="noStrike" cap="none" normalizeH="0" baseline="0" dirty="0" err="1">
                <a:ln>
                  <a:noFill/>
                </a:ln>
                <a:solidFill>
                  <a:srgbClr val="333333"/>
                </a:solidFill>
                <a:effectLst/>
                <a:latin typeface="Roboto" panose="02000000000000000000" pitchFamily="2" charset="0"/>
              </a:rPr>
              <a:t>utilisation</a:t>
            </a:r>
            <a:r>
              <a:rPr kumimoji="0" lang="en-US" altLang="en-US" sz="1800" b="0" i="0" u="none" strike="noStrike" cap="none" normalizeH="0" baseline="0" dirty="0">
                <a:ln>
                  <a:noFill/>
                </a:ln>
                <a:solidFill>
                  <a:srgbClr val="333333"/>
                </a:solidFill>
                <a:effectLst/>
                <a:latin typeface="Roboto" panose="02000000000000000000" pitchFamily="2" charset="0"/>
              </a:rPr>
              <a:t> of earth’s resources such as land, water, vegetation, building materials and minerals. It, thus includes hunting and gathering, pastoral activities, fishing, forestry, agriculture, and mining and quarrying.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Roboto" panose="02000000000000000000" pitchFamily="2" charset="0"/>
              </a:rPr>
              <a:t>People engaged in primary activities are called red-collar workers due to the outdoor nature of their work.</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3C81-80EB-3E58-CF96-58542C170079}"/>
              </a:ext>
            </a:extLst>
          </p:cNvPr>
          <p:cNvSpPr>
            <a:spLocks noGrp="1"/>
          </p:cNvSpPr>
          <p:nvPr>
            <p:ph type="title"/>
          </p:nvPr>
        </p:nvSpPr>
        <p:spPr/>
        <p:txBody>
          <a:bodyPr/>
          <a:lstStyle/>
          <a:p>
            <a:r>
              <a:rPr lang="en-US" dirty="0"/>
              <a:t>SECONDARY SECTOR</a:t>
            </a:r>
            <a:endParaRPr lang="en-IN" dirty="0"/>
          </a:p>
        </p:txBody>
      </p:sp>
      <p:sp>
        <p:nvSpPr>
          <p:cNvPr id="3" name="Content Placeholder 2">
            <a:extLst>
              <a:ext uri="{FF2B5EF4-FFF2-40B4-BE49-F238E27FC236}">
                <a16:creationId xmlns:a16="http://schemas.microsoft.com/office/drawing/2014/main" id="{E18DEBF6-9086-D692-1753-F6B164CD30F5}"/>
              </a:ext>
            </a:extLst>
          </p:cNvPr>
          <p:cNvSpPr>
            <a:spLocks noGrp="1"/>
          </p:cNvSpPr>
          <p:nvPr>
            <p:ph idx="1"/>
          </p:nvPr>
        </p:nvSpPr>
        <p:spPr>
          <a:xfrm>
            <a:off x="1508760" y="2837688"/>
            <a:ext cx="7265126" cy="2700528"/>
          </a:xfrm>
        </p:spPr>
        <p:txBody>
          <a:bodyPr/>
          <a:lstStyle/>
          <a:p>
            <a:pPr algn="l"/>
            <a:r>
              <a:rPr lang="en-US" sz="2400" b="0" i="0" dirty="0">
                <a:solidFill>
                  <a:srgbClr val="333333"/>
                </a:solidFill>
                <a:effectLst/>
                <a:latin typeface="roboto" panose="02000000000000000000" pitchFamily="2" charset="0"/>
              </a:rPr>
              <a:t>Secondary activities add value to natural resources by transforming raw materials into valuable products. Secondary activities, therefore, are concerned with </a:t>
            </a:r>
            <a:r>
              <a:rPr lang="en-US" sz="2400" b="0" i="0" u="sng" dirty="0">
                <a:solidFill>
                  <a:srgbClr val="E60000"/>
                </a:solidFill>
                <a:effectLst/>
                <a:latin typeface="roboto" panose="02000000000000000000" pitchFamily="2" charset="0"/>
                <a:hlinkClick r:id="rId2"/>
              </a:rPr>
              <a:t>manufacturing</a:t>
            </a:r>
            <a:r>
              <a:rPr lang="en-US" sz="2400" b="0" i="0" dirty="0">
                <a:solidFill>
                  <a:srgbClr val="333333"/>
                </a:solidFill>
                <a:effectLst/>
                <a:latin typeface="roboto" panose="02000000000000000000" pitchFamily="2" charset="0"/>
              </a:rPr>
              <a:t>, processing and construction (infrastructure) industries.</a:t>
            </a:r>
          </a:p>
          <a:p>
            <a:pPr algn="l"/>
            <a:r>
              <a:rPr lang="en-US" sz="2400" b="0" i="0" dirty="0">
                <a:solidFill>
                  <a:srgbClr val="333333"/>
                </a:solidFill>
                <a:effectLst/>
                <a:latin typeface="roboto" panose="02000000000000000000" pitchFamily="2" charset="0"/>
              </a:rPr>
              <a:t>People engaged in secondary activities are called blue-collar workers.</a:t>
            </a:r>
          </a:p>
          <a:p>
            <a:endParaRPr lang="en-IN" dirty="0"/>
          </a:p>
        </p:txBody>
      </p:sp>
      <p:sp>
        <p:nvSpPr>
          <p:cNvPr id="4" name="Slide Number Placeholder 3">
            <a:extLst>
              <a:ext uri="{FF2B5EF4-FFF2-40B4-BE49-F238E27FC236}">
                <a16:creationId xmlns:a16="http://schemas.microsoft.com/office/drawing/2014/main" id="{5C00DF5F-CB8E-A662-400B-21940D59543E}"/>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5" name="Footer Placeholder 4">
            <a:extLst>
              <a:ext uri="{FF2B5EF4-FFF2-40B4-BE49-F238E27FC236}">
                <a16:creationId xmlns:a16="http://schemas.microsoft.com/office/drawing/2014/main" id="{02F4CF36-A6C5-A425-E692-703D2AC2E706}"/>
              </a:ext>
            </a:extLst>
          </p:cNvPr>
          <p:cNvSpPr>
            <a:spLocks noGrp="1"/>
          </p:cNvSpPr>
          <p:nvPr>
            <p:ph type="ftr" sz="quarter" idx="13"/>
          </p:nvPr>
        </p:nvSpPr>
        <p:spPr>
          <a:xfrm>
            <a:off x="-2711817" y="-1149256"/>
            <a:ext cx="4893365" cy="45719"/>
          </a:xfrm>
        </p:spPr>
        <p:txBody>
          <a:bodyPr/>
          <a:lstStyle/>
          <a:p>
            <a:r>
              <a:rPr lang="en-US"/>
              <a:t>Presentation title</a:t>
            </a:r>
            <a:endParaRPr lang="en-US" dirty="0"/>
          </a:p>
        </p:txBody>
      </p:sp>
      <p:pic>
        <p:nvPicPr>
          <p:cNvPr id="9" name="Picture 8">
            <a:extLst>
              <a:ext uri="{FF2B5EF4-FFF2-40B4-BE49-F238E27FC236}">
                <a16:creationId xmlns:a16="http://schemas.microsoft.com/office/drawing/2014/main" id="{59D947F7-517F-D27A-CC37-2D52EDCC1814}"/>
              </a:ext>
            </a:extLst>
          </p:cNvPr>
          <p:cNvPicPr>
            <a:picLocks noChangeAspect="1"/>
          </p:cNvPicPr>
          <p:nvPr/>
        </p:nvPicPr>
        <p:blipFill>
          <a:blip r:embed="rId3"/>
          <a:stretch>
            <a:fillRect/>
          </a:stretch>
        </p:blipFill>
        <p:spPr>
          <a:xfrm>
            <a:off x="0" y="1"/>
            <a:ext cx="8447314" cy="1697736"/>
          </a:xfrm>
          <a:prstGeom prst="rect">
            <a:avLst/>
          </a:prstGeom>
        </p:spPr>
      </p:pic>
    </p:spTree>
    <p:extLst>
      <p:ext uri="{BB962C8B-B14F-4D97-AF65-F5344CB8AC3E}">
        <p14:creationId xmlns:p14="http://schemas.microsoft.com/office/powerpoint/2010/main" val="1979732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129C-78D8-D2AB-D672-BB3CF0D52FAB}"/>
              </a:ext>
            </a:extLst>
          </p:cNvPr>
          <p:cNvSpPr>
            <a:spLocks noGrp="1"/>
          </p:cNvSpPr>
          <p:nvPr>
            <p:ph type="title"/>
          </p:nvPr>
        </p:nvSpPr>
        <p:spPr/>
        <p:txBody>
          <a:bodyPr/>
          <a:lstStyle/>
          <a:p>
            <a:r>
              <a:rPr lang="en-US" dirty="0"/>
              <a:t>TERTIARY SECTOR</a:t>
            </a:r>
            <a:endParaRPr lang="en-IN" dirty="0"/>
          </a:p>
        </p:txBody>
      </p:sp>
      <p:sp>
        <p:nvSpPr>
          <p:cNvPr id="3" name="Content Placeholder 2">
            <a:extLst>
              <a:ext uri="{FF2B5EF4-FFF2-40B4-BE49-F238E27FC236}">
                <a16:creationId xmlns:a16="http://schemas.microsoft.com/office/drawing/2014/main" id="{B062D101-041E-0AA0-D752-564823CCA629}"/>
              </a:ext>
            </a:extLst>
          </p:cNvPr>
          <p:cNvSpPr>
            <a:spLocks noGrp="1"/>
          </p:cNvSpPr>
          <p:nvPr>
            <p:ph idx="1"/>
          </p:nvPr>
        </p:nvSpPr>
        <p:spPr>
          <a:xfrm>
            <a:off x="1508760" y="2837687"/>
            <a:ext cx="7319554" cy="2931741"/>
          </a:xfrm>
        </p:spPr>
        <p:txBody>
          <a:bodyPr/>
          <a:lstStyle/>
          <a:p>
            <a:pPr algn="l"/>
            <a:r>
              <a:rPr lang="en-US" sz="2400" b="0" i="0" dirty="0">
                <a:solidFill>
                  <a:srgbClr val="333333"/>
                </a:solidFill>
                <a:effectLst/>
                <a:latin typeface="roboto" panose="02000000000000000000" pitchFamily="2" charset="0"/>
              </a:rPr>
              <a:t>Tertiary activities include both production and exchange. The production involves the ‘provision’ of services that are ‘consumed. Exchange involves trade, transport and communication facilities that are used to overcome distance.</a:t>
            </a:r>
          </a:p>
          <a:p>
            <a:pPr algn="l"/>
            <a:r>
              <a:rPr lang="en-US" sz="2400" b="0" i="0" dirty="0">
                <a:solidFill>
                  <a:srgbClr val="333333"/>
                </a:solidFill>
                <a:effectLst/>
                <a:latin typeface="roboto" panose="02000000000000000000" pitchFamily="2" charset="0"/>
              </a:rPr>
              <a:t>Tertiary jobs = White-collar jobs.</a:t>
            </a:r>
          </a:p>
          <a:p>
            <a:endParaRPr lang="en-IN" dirty="0"/>
          </a:p>
        </p:txBody>
      </p:sp>
      <p:sp>
        <p:nvSpPr>
          <p:cNvPr id="4" name="Slide Number Placeholder 3">
            <a:extLst>
              <a:ext uri="{FF2B5EF4-FFF2-40B4-BE49-F238E27FC236}">
                <a16:creationId xmlns:a16="http://schemas.microsoft.com/office/drawing/2014/main" id="{3C12560C-3D87-ACDA-3AA4-6A4E50930A4B}"/>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Footer Placeholder 4">
            <a:extLst>
              <a:ext uri="{FF2B5EF4-FFF2-40B4-BE49-F238E27FC236}">
                <a16:creationId xmlns:a16="http://schemas.microsoft.com/office/drawing/2014/main" id="{190491AB-7282-0424-0A62-EEF3CFAF255D}"/>
              </a:ext>
            </a:extLst>
          </p:cNvPr>
          <p:cNvSpPr>
            <a:spLocks noGrp="1"/>
          </p:cNvSpPr>
          <p:nvPr>
            <p:ph type="ftr" sz="quarter" idx="13"/>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EB51258E-EF73-0D31-9146-F03D3209CD2B}"/>
              </a:ext>
            </a:extLst>
          </p:cNvPr>
          <p:cNvPicPr>
            <a:picLocks noChangeAspect="1"/>
          </p:cNvPicPr>
          <p:nvPr/>
        </p:nvPicPr>
        <p:blipFill>
          <a:blip r:embed="rId2"/>
          <a:stretch>
            <a:fillRect/>
          </a:stretch>
        </p:blipFill>
        <p:spPr>
          <a:xfrm>
            <a:off x="0" y="0"/>
            <a:ext cx="8730343" cy="1785257"/>
          </a:xfrm>
          <a:prstGeom prst="rect">
            <a:avLst/>
          </a:prstGeom>
        </p:spPr>
      </p:pic>
    </p:spTree>
    <p:extLst>
      <p:ext uri="{BB962C8B-B14F-4D97-AF65-F5344CB8AC3E}">
        <p14:creationId xmlns:p14="http://schemas.microsoft.com/office/powerpoint/2010/main" val="193609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25286" y="1975103"/>
            <a:ext cx="6901543" cy="1867553"/>
          </a:xfrm>
        </p:spPr>
        <p:txBody>
          <a:bodyPr/>
          <a:lstStyle/>
          <a:p>
            <a:r>
              <a:rPr lang="en-US" sz="66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CD26-351D-B21D-220B-23C6FDA10924}"/>
              </a:ext>
            </a:extLst>
          </p:cNvPr>
          <p:cNvSpPr>
            <a:spLocks noGrp="1"/>
          </p:cNvSpPr>
          <p:nvPr>
            <p:ph type="title"/>
          </p:nvPr>
        </p:nvSpPr>
        <p:spPr>
          <a:xfrm>
            <a:off x="1062736" y="1003808"/>
            <a:ext cx="5693664" cy="768096"/>
          </a:xfrm>
        </p:spPr>
        <p:txBody>
          <a:bodyPr/>
          <a:lstStyle/>
          <a:p>
            <a:r>
              <a:rPr lang="en-US" b="1" i="0" dirty="0">
                <a:solidFill>
                  <a:srgbClr val="111111"/>
                </a:solidFill>
                <a:effectLst/>
                <a:latin typeface="Cabin-semi-bold"/>
              </a:rPr>
              <a:t>What Is Economics?</a:t>
            </a:r>
            <a:br>
              <a:rPr lang="en-US" b="1"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62B32C49-04FA-6168-7D13-4E1384F10860}"/>
              </a:ext>
            </a:extLst>
          </p:cNvPr>
          <p:cNvSpPr>
            <a:spLocks noGrp="1"/>
          </p:cNvSpPr>
          <p:nvPr>
            <p:ph idx="1"/>
          </p:nvPr>
        </p:nvSpPr>
        <p:spPr>
          <a:xfrm>
            <a:off x="386080" y="1981708"/>
            <a:ext cx="7213600" cy="3467608"/>
          </a:xfrm>
        </p:spPr>
        <p:txBody>
          <a:bodyPr/>
          <a:lstStyle/>
          <a:p>
            <a:pPr algn="l"/>
            <a:r>
              <a:rPr lang="en-US" b="0" i="0" dirty="0">
                <a:solidFill>
                  <a:srgbClr val="111111"/>
                </a:solidFill>
                <a:effectLst/>
                <a:latin typeface="SourceSansPro"/>
              </a:rPr>
              <a:t>Economics is a social science that focuses on the production, distribution, and consumption of goods and services, and analyzes the choices that individuals, businesses, governments, and nations make to allocate resources.</a:t>
            </a:r>
          </a:p>
          <a:p>
            <a:pPr algn="l"/>
            <a:endParaRPr lang="en-US" b="0" i="0" dirty="0">
              <a:solidFill>
                <a:srgbClr val="111111"/>
              </a:solidFill>
              <a:effectLst/>
              <a:latin typeface="SourceSansPro"/>
            </a:endParaRPr>
          </a:p>
          <a:p>
            <a:endParaRPr lang="en-IN" dirty="0"/>
          </a:p>
        </p:txBody>
      </p:sp>
    </p:spTree>
    <p:extLst>
      <p:ext uri="{BB962C8B-B14F-4D97-AF65-F5344CB8AC3E}">
        <p14:creationId xmlns:p14="http://schemas.microsoft.com/office/powerpoint/2010/main" val="381488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F1674-E71F-C74E-5970-7824E4576037}"/>
              </a:ext>
            </a:extLst>
          </p:cNvPr>
          <p:cNvSpPr>
            <a:spLocks noGrp="1"/>
          </p:cNvSpPr>
          <p:nvPr>
            <p:ph idx="1"/>
          </p:nvPr>
        </p:nvSpPr>
        <p:spPr>
          <a:xfrm>
            <a:off x="254000" y="264160"/>
            <a:ext cx="7701280" cy="6197600"/>
          </a:xfrm>
        </p:spPr>
        <p:txBody>
          <a:bodyPr/>
          <a:lstStyle/>
          <a:p>
            <a:pPr algn="l"/>
            <a:r>
              <a:rPr lang="en-US" b="0" i="0" cap="all" dirty="0">
                <a:solidFill>
                  <a:srgbClr val="111111"/>
                </a:solidFill>
                <a:effectLst/>
                <a:latin typeface="Cabin-semi-bold"/>
              </a:rPr>
              <a:t>KEY TAKEAWAYS</a:t>
            </a:r>
          </a:p>
          <a:p>
            <a:pPr algn="l">
              <a:buFont typeface="Arial" panose="020B0604020202020204" pitchFamily="34" charset="0"/>
              <a:buChar char="•"/>
            </a:pPr>
            <a:r>
              <a:rPr lang="en-US" b="0" i="0" dirty="0">
                <a:solidFill>
                  <a:srgbClr val="111111"/>
                </a:solidFill>
                <a:effectLst/>
                <a:latin typeface="SourceSansPro"/>
              </a:rPr>
              <a:t>Economics is the study of how people allocate scarce resources for production, distribution, and consumption, both individually and collectively.</a:t>
            </a:r>
          </a:p>
          <a:p>
            <a:pPr algn="l">
              <a:buFont typeface="Arial" panose="020B0604020202020204" pitchFamily="34" charset="0"/>
              <a:buChar char="•"/>
            </a:pPr>
            <a:r>
              <a:rPr lang="en-US" b="0" i="0" dirty="0">
                <a:solidFill>
                  <a:srgbClr val="111111"/>
                </a:solidFill>
                <a:effectLst/>
                <a:latin typeface="SourceSansPro"/>
              </a:rPr>
              <a:t>The two branches of economics are microeconomics and macroeconomics.</a:t>
            </a:r>
          </a:p>
          <a:p>
            <a:pPr algn="l">
              <a:buFont typeface="Arial" panose="020B0604020202020204" pitchFamily="34" charset="0"/>
              <a:buChar char="•"/>
            </a:pPr>
            <a:r>
              <a:rPr lang="en-US" b="0" i="0" dirty="0">
                <a:solidFill>
                  <a:srgbClr val="111111"/>
                </a:solidFill>
                <a:effectLst/>
                <a:latin typeface="SourceSansPro"/>
              </a:rPr>
              <a:t>Economics focuses on efficiency in production and exchange.</a:t>
            </a:r>
          </a:p>
          <a:p>
            <a:pPr algn="l">
              <a:buFont typeface="Arial" panose="020B0604020202020204" pitchFamily="34" charset="0"/>
              <a:buChar char="•"/>
            </a:pPr>
            <a:r>
              <a:rPr lang="en-US" b="0" i="0" dirty="0">
                <a:solidFill>
                  <a:srgbClr val="111111"/>
                </a:solidFill>
                <a:effectLst/>
                <a:latin typeface="SourceSansPro"/>
              </a:rPr>
              <a:t>Gross Domestic Product (GDP) and the Consumer Price Index (CPI) are two of the most widely used economic indicators.</a:t>
            </a:r>
          </a:p>
          <a:p>
            <a:endParaRPr lang="en-IN" dirty="0"/>
          </a:p>
        </p:txBody>
      </p:sp>
    </p:spTree>
    <p:extLst>
      <p:ext uri="{BB962C8B-B14F-4D97-AF65-F5344CB8AC3E}">
        <p14:creationId xmlns:p14="http://schemas.microsoft.com/office/powerpoint/2010/main" val="369148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534416" y="39827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DEVELOPMENT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D0A3541-9358-45A3-36C0-2DF0145242B9}"/>
              </a:ext>
            </a:extLst>
          </p:cNvPr>
          <p:cNvPicPr>
            <a:picLocks noChangeAspect="1"/>
          </p:cNvPicPr>
          <p:nvPr/>
        </p:nvPicPr>
        <p:blipFill>
          <a:blip r:embed="rId2"/>
          <a:stretch>
            <a:fillRect/>
          </a:stretch>
        </p:blipFill>
        <p:spPr>
          <a:xfrm>
            <a:off x="267873" y="1232996"/>
            <a:ext cx="7159087" cy="4694855"/>
          </a:xfrm>
          <a:prstGeom prst="rect">
            <a:avLst/>
          </a:prstGeom>
        </p:spPr>
      </p:pic>
      <p:sp>
        <p:nvSpPr>
          <p:cNvPr id="7" name="TextBox 6">
            <a:extLst>
              <a:ext uri="{FF2B5EF4-FFF2-40B4-BE49-F238E27FC236}">
                <a16:creationId xmlns:a16="http://schemas.microsoft.com/office/drawing/2014/main" id="{7BE28F53-B3B8-7466-20C9-E10DDE54C4CF}"/>
              </a:ext>
            </a:extLst>
          </p:cNvPr>
          <p:cNvSpPr txBox="1"/>
          <p:nvPr/>
        </p:nvSpPr>
        <p:spPr>
          <a:xfrm>
            <a:off x="267873" y="2392680"/>
            <a:ext cx="4517487" cy="1815882"/>
          </a:xfrm>
          <a:prstGeom prst="rect">
            <a:avLst/>
          </a:prstGeom>
          <a:noFill/>
        </p:spPr>
        <p:txBody>
          <a:bodyPr wrap="square">
            <a:spAutoFit/>
          </a:bodyPr>
          <a:lstStyle/>
          <a:p>
            <a:r>
              <a:rPr lang="en-IN" sz="2800" dirty="0">
                <a:solidFill>
                  <a:schemeClr val="bg1"/>
                </a:solidFill>
              </a:rPr>
              <a:t>Development is any improvement in the standard of living of people in a specific country. </a:t>
            </a:r>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5DF-7B2C-5421-A864-8FB4E7979D52}"/>
              </a:ext>
            </a:extLst>
          </p:cNvPr>
          <p:cNvSpPr>
            <a:spLocks noGrp="1"/>
          </p:cNvSpPr>
          <p:nvPr>
            <p:ph type="title"/>
          </p:nvPr>
        </p:nvSpPr>
        <p:spPr>
          <a:xfrm>
            <a:off x="95359" y="197104"/>
            <a:ext cx="11661212" cy="768096"/>
          </a:xfrm>
        </p:spPr>
        <p:txBody>
          <a:bodyPr/>
          <a:lstStyle/>
          <a:p>
            <a:r>
              <a:rPr lang="en-US" b="1" i="0">
                <a:solidFill>
                  <a:srgbClr val="444444"/>
                </a:solidFill>
                <a:effectLst/>
                <a:latin typeface="Poppins" panose="00000500000000000000" pitchFamily="2" charset="0"/>
              </a:rPr>
              <a:t>Indicators of Human Development</a:t>
            </a:r>
            <a:br>
              <a:rPr lang="en-US" b="1" i="0">
                <a:solidFill>
                  <a:srgbClr val="444444"/>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1FA52B8D-E29B-7A6F-5602-41A34A3433E9}"/>
              </a:ext>
            </a:extLst>
          </p:cNvPr>
          <p:cNvSpPr>
            <a:spLocks noGrp="1"/>
          </p:cNvSpPr>
          <p:nvPr>
            <p:ph idx="1"/>
          </p:nvPr>
        </p:nvSpPr>
        <p:spPr>
          <a:xfrm>
            <a:off x="95359" y="965199"/>
            <a:ext cx="11968188" cy="5892801"/>
          </a:xfrm>
        </p:spPr>
        <p:txBody>
          <a:bodyPr/>
          <a:lstStyle/>
          <a:p>
            <a:pPr algn="l"/>
            <a:r>
              <a:rPr lang="en-US" b="1" i="0" dirty="0">
                <a:solidFill>
                  <a:srgbClr val="444444"/>
                </a:solidFill>
                <a:effectLst/>
                <a:latin typeface="Poppins" panose="00000500000000000000" pitchFamily="2" charset="0"/>
              </a:rPr>
              <a:t>Human development index rank</a:t>
            </a:r>
            <a:endParaRPr lang="en-US" b="0" i="0" dirty="0">
              <a:solidFill>
                <a:srgbClr val="444444"/>
              </a:solidFill>
              <a:effectLst/>
              <a:latin typeface="Poppins" panose="00000500000000000000" pitchFamily="2" charset="0"/>
            </a:endParaRPr>
          </a:p>
          <a:p>
            <a:pPr algn="l">
              <a:buFont typeface="Arial" panose="020B0604020202020204" pitchFamily="34" charset="0"/>
              <a:buChar char="•"/>
            </a:pPr>
            <a:r>
              <a:rPr lang="en-US" b="0" i="0" dirty="0">
                <a:solidFill>
                  <a:srgbClr val="444444"/>
                </a:solidFill>
                <a:effectLst/>
                <a:latin typeface="Poppins" panose="00000500000000000000" pitchFamily="2" charset="0"/>
              </a:rPr>
              <a:t>India has been on 130</a:t>
            </a:r>
            <a:r>
              <a:rPr lang="en-US" b="0" i="0" baseline="30000" dirty="0">
                <a:solidFill>
                  <a:srgbClr val="444444"/>
                </a:solidFill>
                <a:effectLst/>
                <a:latin typeface="Poppins" panose="00000500000000000000" pitchFamily="2" charset="0"/>
              </a:rPr>
              <a:t>th</a:t>
            </a:r>
            <a:r>
              <a:rPr lang="en-US" b="0" i="0" dirty="0">
                <a:solidFill>
                  <a:srgbClr val="444444"/>
                </a:solidFill>
                <a:effectLst/>
                <a:latin typeface="Poppins" panose="00000500000000000000" pitchFamily="2" charset="0"/>
              </a:rPr>
              <a:t> rank in Human Development Index.</a:t>
            </a:r>
          </a:p>
          <a:p>
            <a:pPr algn="l"/>
            <a:r>
              <a:rPr lang="en-US" b="1" i="0" dirty="0">
                <a:solidFill>
                  <a:srgbClr val="444444"/>
                </a:solidFill>
                <a:effectLst/>
                <a:latin typeface="Poppins" panose="00000500000000000000" pitchFamily="2" charset="0"/>
              </a:rPr>
              <a:t>Life expectancy</a:t>
            </a:r>
            <a:endParaRPr lang="en-US" b="0" i="0" dirty="0">
              <a:solidFill>
                <a:srgbClr val="444444"/>
              </a:solidFill>
              <a:effectLst/>
              <a:latin typeface="Poppins" panose="00000500000000000000" pitchFamily="2" charset="0"/>
            </a:endParaRPr>
          </a:p>
          <a:p>
            <a:pPr algn="l">
              <a:buFont typeface="Arial" panose="020B0604020202020204" pitchFamily="34" charset="0"/>
              <a:buChar char="•"/>
            </a:pPr>
            <a:r>
              <a:rPr lang="en-US" b="0" i="0" dirty="0">
                <a:solidFill>
                  <a:srgbClr val="444444"/>
                </a:solidFill>
                <a:effectLst/>
                <a:latin typeface="Poppins" panose="00000500000000000000" pitchFamily="2" charset="0"/>
              </a:rPr>
              <a:t>It is the age by which a particular person belonging to a particular age is expected to live.</a:t>
            </a:r>
          </a:p>
          <a:p>
            <a:pPr algn="l">
              <a:buFont typeface="Arial" panose="020B0604020202020204" pitchFamily="34" charset="0"/>
              <a:buChar char="•"/>
            </a:pPr>
            <a:r>
              <a:rPr lang="en-US" b="0" i="0" dirty="0">
                <a:solidFill>
                  <a:srgbClr val="444444"/>
                </a:solidFill>
                <a:effectLst/>
                <a:latin typeface="Poppins" panose="00000500000000000000" pitchFamily="2" charset="0"/>
              </a:rPr>
              <a:t>Life expectancy at birth in India: Males: 67.34 years , Females: 69.64 years</a:t>
            </a:r>
          </a:p>
          <a:p>
            <a:pPr algn="l"/>
            <a:r>
              <a:rPr lang="en-US" b="1" i="0" dirty="0">
                <a:solidFill>
                  <a:srgbClr val="444444"/>
                </a:solidFill>
                <a:effectLst/>
                <a:latin typeface="Poppins" panose="00000500000000000000" pitchFamily="2" charset="0"/>
              </a:rPr>
              <a:t>Infant mortality rate</a:t>
            </a:r>
            <a:endParaRPr lang="en-US" b="0" i="0" dirty="0">
              <a:solidFill>
                <a:srgbClr val="444444"/>
              </a:solidFill>
              <a:effectLst/>
              <a:latin typeface="Poppins" panose="00000500000000000000" pitchFamily="2" charset="0"/>
            </a:endParaRPr>
          </a:p>
          <a:p>
            <a:pPr algn="l">
              <a:buFont typeface="Arial" panose="020B0604020202020204" pitchFamily="34" charset="0"/>
              <a:buChar char="•"/>
            </a:pPr>
            <a:r>
              <a:rPr lang="en-US" b="0" i="0" dirty="0">
                <a:solidFill>
                  <a:srgbClr val="444444"/>
                </a:solidFill>
                <a:effectLst/>
                <a:latin typeface="Poppins" panose="00000500000000000000" pitchFamily="2" charset="0"/>
              </a:rPr>
              <a:t>It is the total number of infants dying below the age of 1 year out of 1000 babies.</a:t>
            </a:r>
          </a:p>
          <a:p>
            <a:pPr algn="l">
              <a:buFont typeface="Arial" panose="020B0604020202020204" pitchFamily="34" charset="0"/>
              <a:buChar char="•"/>
            </a:pPr>
            <a:r>
              <a:rPr lang="en-US" sz="2600" b="0" i="0" dirty="0">
                <a:solidFill>
                  <a:srgbClr val="444444"/>
                </a:solidFill>
                <a:effectLst/>
                <a:latin typeface="Poppins" panose="00000500000000000000" pitchFamily="2" charset="0"/>
              </a:rPr>
              <a:t>Infant mortality rate in India is 40.5 infants.</a:t>
            </a:r>
          </a:p>
          <a:p>
            <a:endParaRPr lang="en-IN" dirty="0"/>
          </a:p>
        </p:txBody>
      </p:sp>
    </p:spTree>
    <p:extLst>
      <p:ext uri="{BB962C8B-B14F-4D97-AF65-F5344CB8AC3E}">
        <p14:creationId xmlns:p14="http://schemas.microsoft.com/office/powerpoint/2010/main" val="324294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59E47-91DB-479A-5D3D-1B43A189BC2F}"/>
              </a:ext>
            </a:extLst>
          </p:cNvPr>
          <p:cNvSpPr>
            <a:spLocks noGrp="1"/>
          </p:cNvSpPr>
          <p:nvPr>
            <p:ph idx="1"/>
          </p:nvPr>
        </p:nvSpPr>
        <p:spPr>
          <a:xfrm>
            <a:off x="375557" y="217715"/>
            <a:ext cx="11440886" cy="6030686"/>
          </a:xfrm>
        </p:spPr>
        <p:txBody>
          <a:bodyPr/>
          <a:lstStyle/>
          <a:p>
            <a:pPr algn="l"/>
            <a:r>
              <a:rPr lang="en-US" sz="2200" b="1" i="0" dirty="0">
                <a:solidFill>
                  <a:srgbClr val="444444"/>
                </a:solidFill>
                <a:effectLst/>
                <a:latin typeface="Poppins" panose="00000500000000000000" pitchFamily="2" charset="0"/>
              </a:rPr>
              <a:t>Maternal mortality rate</a:t>
            </a:r>
            <a:endParaRPr lang="en-US" sz="2200" b="0" i="0" dirty="0">
              <a:solidFill>
                <a:srgbClr val="444444"/>
              </a:solidFill>
              <a:effectLst/>
              <a:latin typeface="Poppins" panose="00000500000000000000" pitchFamily="2" charset="0"/>
            </a:endParaRPr>
          </a:p>
          <a:p>
            <a:pPr algn="l">
              <a:buFont typeface="Arial" panose="020B0604020202020204" pitchFamily="34" charset="0"/>
              <a:buChar char="•"/>
            </a:pPr>
            <a:r>
              <a:rPr lang="en-US" sz="2200" b="0" i="0" dirty="0">
                <a:solidFill>
                  <a:srgbClr val="444444"/>
                </a:solidFill>
                <a:effectLst/>
                <a:latin typeface="Poppins" panose="00000500000000000000" pitchFamily="2" charset="0"/>
              </a:rPr>
              <a:t>It is the total number of dying mothers out of 1000 mothers while giving birth to babies.</a:t>
            </a:r>
          </a:p>
          <a:p>
            <a:pPr algn="l">
              <a:buFont typeface="Arial" panose="020B0604020202020204" pitchFamily="34" charset="0"/>
              <a:buChar char="•"/>
            </a:pPr>
            <a:r>
              <a:rPr lang="en-US" sz="2200" b="0" i="0" dirty="0">
                <a:solidFill>
                  <a:srgbClr val="444444"/>
                </a:solidFill>
                <a:effectLst/>
                <a:latin typeface="Poppins" panose="00000500000000000000" pitchFamily="2" charset="0"/>
              </a:rPr>
              <a:t>According to the 2011–13 census, maternal mortality rate in India is 167 deaths.</a:t>
            </a:r>
          </a:p>
          <a:p>
            <a:pPr algn="l"/>
            <a:r>
              <a:rPr lang="en-US" sz="2200" b="1" i="0" dirty="0">
                <a:solidFill>
                  <a:srgbClr val="444444"/>
                </a:solidFill>
                <a:effectLst/>
                <a:latin typeface="Poppins" panose="00000500000000000000" pitchFamily="2" charset="0"/>
              </a:rPr>
              <a:t>Adult literacy ratio</a:t>
            </a:r>
            <a:endParaRPr lang="en-US" sz="2200" b="0" i="0" dirty="0">
              <a:solidFill>
                <a:srgbClr val="444444"/>
              </a:solidFill>
              <a:effectLst/>
              <a:latin typeface="Poppins" panose="00000500000000000000" pitchFamily="2" charset="0"/>
            </a:endParaRPr>
          </a:p>
          <a:p>
            <a:pPr algn="l">
              <a:buFont typeface="Arial" panose="020B0604020202020204" pitchFamily="34" charset="0"/>
              <a:buChar char="•"/>
            </a:pPr>
            <a:r>
              <a:rPr lang="en-US" sz="2200" b="0" i="0" dirty="0">
                <a:solidFill>
                  <a:srgbClr val="444444"/>
                </a:solidFill>
                <a:effectLst/>
                <a:latin typeface="Poppins" panose="00000500000000000000" pitchFamily="2" charset="0"/>
              </a:rPr>
              <a:t>It refers to the number of people of both the sexes, i.e., male and female aging more than 15 years having the ability to read and write.</a:t>
            </a:r>
          </a:p>
          <a:p>
            <a:pPr algn="l"/>
            <a:r>
              <a:rPr lang="en-US" sz="2200" b="1" i="0" dirty="0">
                <a:solidFill>
                  <a:srgbClr val="444444"/>
                </a:solidFill>
                <a:effectLst/>
                <a:latin typeface="Poppins" panose="00000500000000000000" pitchFamily="2" charset="0"/>
              </a:rPr>
              <a:t>Percentage of the population below poverty line</a:t>
            </a:r>
            <a:endParaRPr lang="en-US" sz="2200" b="0" i="0" dirty="0">
              <a:solidFill>
                <a:srgbClr val="444444"/>
              </a:solidFill>
              <a:effectLst/>
              <a:latin typeface="Poppins" panose="00000500000000000000" pitchFamily="2" charset="0"/>
            </a:endParaRPr>
          </a:p>
          <a:p>
            <a:pPr algn="l">
              <a:buFont typeface="Arial" panose="020B0604020202020204" pitchFamily="34" charset="0"/>
              <a:buChar char="•"/>
            </a:pPr>
            <a:r>
              <a:rPr lang="en-US" sz="2200" b="0" i="0" dirty="0">
                <a:solidFill>
                  <a:srgbClr val="444444"/>
                </a:solidFill>
                <a:effectLst/>
                <a:latin typeface="Poppins" panose="00000500000000000000" pitchFamily="2" charset="0"/>
              </a:rPr>
              <a:t>People below the poverty line are </a:t>
            </a:r>
            <a:r>
              <a:rPr lang="en-US" sz="2200" b="0" i="0" dirty="0" err="1">
                <a:solidFill>
                  <a:srgbClr val="444444"/>
                </a:solidFill>
                <a:effectLst/>
                <a:latin typeface="Poppins" panose="00000500000000000000" pitchFamily="2" charset="0"/>
              </a:rPr>
              <a:t>categorised</a:t>
            </a:r>
            <a:r>
              <a:rPr lang="en-US" sz="2200" b="0" i="0" dirty="0">
                <a:solidFill>
                  <a:srgbClr val="444444"/>
                </a:solidFill>
                <a:effectLst/>
                <a:latin typeface="Poppins" panose="00000500000000000000" pitchFamily="2" charset="0"/>
              </a:rPr>
              <a:t> according to calories consumed by each person per day, which is 2400 in rural areas and 2100 in urban areas.</a:t>
            </a:r>
          </a:p>
          <a:p>
            <a:pPr algn="l">
              <a:buFont typeface="Arial" panose="020B0604020202020204" pitchFamily="34" charset="0"/>
              <a:buChar char="•"/>
            </a:pPr>
            <a:r>
              <a:rPr lang="en-US" sz="2200" b="0" i="0" dirty="0">
                <a:solidFill>
                  <a:srgbClr val="444444"/>
                </a:solidFill>
                <a:effectLst/>
                <a:latin typeface="Poppins" panose="00000500000000000000" pitchFamily="2" charset="0"/>
              </a:rPr>
              <a:t>Any person consuming calories less than the minimum limit mentioned above is said to be below the poverty line.</a:t>
            </a:r>
          </a:p>
          <a:p>
            <a:endParaRPr lang="en-IN" dirty="0"/>
          </a:p>
        </p:txBody>
      </p:sp>
    </p:spTree>
    <p:extLst>
      <p:ext uri="{BB962C8B-B14F-4D97-AF65-F5344CB8AC3E}">
        <p14:creationId xmlns:p14="http://schemas.microsoft.com/office/powerpoint/2010/main" val="232766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701040"/>
            <a:ext cx="6766560" cy="768096"/>
          </a:xfrm>
        </p:spPr>
        <p:txBody>
          <a:bodyPr/>
          <a:lstStyle/>
          <a:p>
            <a:r>
              <a:rPr lang="en-US" dirty="0"/>
              <a:t>LITERACY RATE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632857"/>
            <a:ext cx="6766560" cy="4669971"/>
          </a:xfrm>
        </p:spPr>
        <p:txBody>
          <a:bodyPr/>
          <a:lstStyle/>
          <a:p>
            <a:r>
              <a:rPr lang="en-US" sz="3200" b="0" i="0" dirty="0">
                <a:solidFill>
                  <a:srgbClr val="333333"/>
                </a:solidFill>
                <a:effectLst/>
                <a:latin typeface="GothamSSm"/>
              </a:rPr>
              <a:t>Literacy rate measures the proportion of literate population in the age group of 7 and above in the total population of the same age group.</a:t>
            </a:r>
          </a:p>
          <a:p>
            <a:br>
              <a:rPr lang="en-US" sz="3200" dirty="0"/>
            </a:br>
            <a:r>
              <a:rPr lang="en-US" sz="3200" b="0" i="0" dirty="0">
                <a:solidFill>
                  <a:srgbClr val="333333"/>
                </a:solidFill>
                <a:effectLst/>
                <a:latin typeface="GothamSSm"/>
              </a:rPr>
              <a:t>Literacy rate is the literate population of the age group 7 years and above divided by the total population of the same age group</a:t>
            </a:r>
            <a:r>
              <a:rPr lang="en-US" sz="2800" b="0" i="0" dirty="0">
                <a:solidFill>
                  <a:srgbClr val="333333"/>
                </a:solidFill>
                <a:effectLst/>
                <a:latin typeface="GothamSSm"/>
              </a:rPr>
              <a:t>.</a:t>
            </a:r>
            <a:endParaRPr lang="en-US" sz="2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1C3F-636C-89A4-9F1D-BBC4D563AB15}"/>
              </a:ext>
            </a:extLst>
          </p:cNvPr>
          <p:cNvSpPr>
            <a:spLocks noGrp="1"/>
          </p:cNvSpPr>
          <p:nvPr>
            <p:ph type="title"/>
          </p:nvPr>
        </p:nvSpPr>
        <p:spPr>
          <a:xfrm>
            <a:off x="3549614" y="73152"/>
            <a:ext cx="6766560" cy="768096"/>
          </a:xfrm>
        </p:spPr>
        <p:txBody>
          <a:bodyPr/>
          <a:lstStyle/>
          <a:p>
            <a:r>
              <a:rPr lang="en-US" dirty="0"/>
              <a:t>BIRTH RATE</a:t>
            </a:r>
            <a:endParaRPr lang="en-IN" dirty="0"/>
          </a:p>
        </p:txBody>
      </p:sp>
      <p:sp>
        <p:nvSpPr>
          <p:cNvPr id="3" name="Content Placeholder 2">
            <a:extLst>
              <a:ext uri="{FF2B5EF4-FFF2-40B4-BE49-F238E27FC236}">
                <a16:creationId xmlns:a16="http://schemas.microsoft.com/office/drawing/2014/main" id="{EB950901-7D02-7AA5-C6BB-70316BBDF90A}"/>
              </a:ext>
            </a:extLst>
          </p:cNvPr>
          <p:cNvSpPr>
            <a:spLocks noGrp="1"/>
          </p:cNvSpPr>
          <p:nvPr>
            <p:ph idx="1"/>
          </p:nvPr>
        </p:nvSpPr>
        <p:spPr>
          <a:xfrm>
            <a:off x="3636700" y="1308463"/>
            <a:ext cx="8383306" cy="2700528"/>
          </a:xfrm>
        </p:spPr>
        <p:txBody>
          <a:bodyPr/>
          <a:lstStyle/>
          <a:p>
            <a:pPr marL="571500" indent="-571500">
              <a:buFont typeface="Arial" panose="020B0604020202020204" pitchFamily="34" charset="0"/>
              <a:buChar char="•"/>
            </a:pPr>
            <a:r>
              <a:rPr lang="en-US" sz="3600" i="0" dirty="0">
                <a:solidFill>
                  <a:schemeClr val="tx1"/>
                </a:solidFill>
                <a:effectLst/>
                <a:latin typeface="-apple-system"/>
                <a:hlinkClick r:id="rId2">
                  <a:extLst>
                    <a:ext uri="{A12FA001-AC4F-418D-AE19-62706E023703}">
                      <ahyp:hlinkClr xmlns:ahyp="http://schemas.microsoft.com/office/drawing/2018/hyperlinkcolor" val="tx"/>
                    </a:ext>
                  </a:extLst>
                </a:hlinkClick>
              </a:rPr>
              <a:t>Birth rate, also called natality, is the number of live births per 1000 persons in a year</a:t>
            </a:r>
            <a:r>
              <a:rPr lang="en-US" sz="3600" b="0" i="0" dirty="0">
                <a:solidFill>
                  <a:srgbClr val="111111"/>
                </a:solidFill>
                <a:effectLst/>
                <a:latin typeface="-apple-system"/>
              </a:rPr>
              <a:t>. </a:t>
            </a:r>
          </a:p>
          <a:p>
            <a:pPr marL="571500" indent="-571500">
              <a:buFont typeface="Arial" panose="020B0604020202020204" pitchFamily="34" charset="0"/>
              <a:buChar char="•"/>
            </a:pPr>
            <a:r>
              <a:rPr lang="en-US" sz="3600" i="0" strike="noStrike" dirty="0">
                <a:solidFill>
                  <a:schemeClr val="tx1"/>
                </a:solidFill>
                <a:effectLst/>
                <a:latin typeface="-apple-system"/>
                <a:hlinkClick r:id="rId3">
                  <a:extLst>
                    <a:ext uri="{A12FA001-AC4F-418D-AE19-62706E023703}">
                      <ahyp:hlinkClr xmlns:ahyp="http://schemas.microsoft.com/office/drawing/2018/hyperlinkcolor" val="tx"/>
                    </a:ext>
                  </a:extLst>
                </a:hlinkClick>
              </a:rPr>
              <a:t>It is one of the factors that determine the population growth of a region, along with mortality and migration rate</a:t>
            </a:r>
            <a:r>
              <a:rPr lang="en-US" sz="3600" i="0" dirty="0">
                <a:solidFill>
                  <a:schemeClr val="tx1"/>
                </a:solidFill>
                <a:effectLst/>
                <a:latin typeface="-apple-system"/>
              </a:rPr>
              <a:t>.</a:t>
            </a:r>
          </a:p>
          <a:p>
            <a:pPr marL="571500" indent="-571500">
              <a:buFont typeface="Arial" panose="020B0604020202020204" pitchFamily="34" charset="0"/>
              <a:buChar char="•"/>
            </a:pPr>
            <a:r>
              <a:rPr lang="en-US" sz="3600" i="0" dirty="0">
                <a:solidFill>
                  <a:schemeClr val="tx1"/>
                </a:solidFill>
                <a:effectLst/>
                <a:latin typeface="-apple-system"/>
              </a:rPr>
              <a:t> </a:t>
            </a:r>
            <a:r>
              <a:rPr lang="en-US" sz="3600" i="0" strike="noStrike" dirty="0">
                <a:solidFill>
                  <a:schemeClr val="tx1"/>
                </a:solidFill>
                <a:effectLst/>
                <a:latin typeface="-apple-system"/>
                <a:hlinkClick r:id="rId4">
                  <a:extLst>
                    <a:ext uri="{A12FA001-AC4F-418D-AE19-62706E023703}">
                      <ahyp:hlinkClr xmlns:ahyp="http://schemas.microsoft.com/office/drawing/2018/hyperlinkcolor" val="tx"/>
                    </a:ext>
                  </a:extLst>
                </a:hlinkClick>
              </a:rPr>
              <a:t>Birth rate can be calculated by dividing the total number of offspring born by the total members of the population</a:t>
            </a:r>
            <a:r>
              <a:rPr lang="en-US" sz="3600" i="0" dirty="0">
                <a:solidFill>
                  <a:schemeClr val="tx1"/>
                </a:solidFill>
                <a:effectLst/>
                <a:latin typeface="-apple-system"/>
              </a:rPr>
              <a:t>.</a:t>
            </a:r>
            <a:endParaRPr lang="en-IN" sz="3600" dirty="0">
              <a:solidFill>
                <a:schemeClr val="tx1"/>
              </a:solidFill>
            </a:endParaRPr>
          </a:p>
        </p:txBody>
      </p:sp>
      <p:sp>
        <p:nvSpPr>
          <p:cNvPr id="5" name="Slide Number Placeholder 4">
            <a:extLst>
              <a:ext uri="{FF2B5EF4-FFF2-40B4-BE49-F238E27FC236}">
                <a16:creationId xmlns:a16="http://schemas.microsoft.com/office/drawing/2014/main" id="{AD5D97B6-B838-18AF-6D11-8D904CF693B7}"/>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73660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D750-A44E-7877-C721-D159E7DE1A8A}"/>
              </a:ext>
            </a:extLst>
          </p:cNvPr>
          <p:cNvSpPr>
            <a:spLocks noGrp="1"/>
          </p:cNvSpPr>
          <p:nvPr>
            <p:ph type="title"/>
          </p:nvPr>
        </p:nvSpPr>
        <p:spPr>
          <a:xfrm>
            <a:off x="3549614" y="73152"/>
            <a:ext cx="6766560" cy="768096"/>
          </a:xfrm>
        </p:spPr>
        <p:txBody>
          <a:bodyPr/>
          <a:lstStyle/>
          <a:p>
            <a:r>
              <a:rPr lang="en-US" dirty="0"/>
              <a:t>DEATH RATE</a:t>
            </a:r>
            <a:endParaRPr lang="en-IN" dirty="0"/>
          </a:p>
        </p:txBody>
      </p:sp>
      <p:sp>
        <p:nvSpPr>
          <p:cNvPr id="3" name="Content Placeholder 2">
            <a:extLst>
              <a:ext uri="{FF2B5EF4-FFF2-40B4-BE49-F238E27FC236}">
                <a16:creationId xmlns:a16="http://schemas.microsoft.com/office/drawing/2014/main" id="{9E27F235-BAB0-5D08-5CFD-80F6A7EF94AF}"/>
              </a:ext>
            </a:extLst>
          </p:cNvPr>
          <p:cNvSpPr>
            <a:spLocks noGrp="1"/>
          </p:cNvSpPr>
          <p:nvPr>
            <p:ph idx="1"/>
          </p:nvPr>
        </p:nvSpPr>
        <p:spPr>
          <a:xfrm>
            <a:off x="4224528" y="1262743"/>
            <a:ext cx="6766560" cy="4660537"/>
          </a:xfrm>
        </p:spPr>
        <p:txBody>
          <a:bodyPr/>
          <a:lstStyle/>
          <a:p>
            <a:pPr marL="342900" indent="-342900">
              <a:buFont typeface="Arial" panose="020B0604020202020204" pitchFamily="34" charset="0"/>
              <a:buChar char="•"/>
            </a:pPr>
            <a:r>
              <a:rPr lang="en-US" sz="3200" b="0" i="0" dirty="0">
                <a:solidFill>
                  <a:srgbClr val="333333"/>
                </a:solidFill>
                <a:effectLst/>
                <a:latin typeface="GothamSSm"/>
              </a:rPr>
              <a:t>Death rate refers to the number of people dying in a year per thousand people.</a:t>
            </a:r>
          </a:p>
          <a:p>
            <a:pPr marL="285750" indent="-285750">
              <a:buFont typeface="Arial" panose="020B0604020202020204" pitchFamily="34" charset="0"/>
              <a:buChar char="•"/>
            </a:pPr>
            <a:r>
              <a:rPr lang="en-IN" sz="3200" b="0" i="0" dirty="0">
                <a:solidFill>
                  <a:srgbClr val="333333"/>
                </a:solidFill>
                <a:effectLst/>
                <a:latin typeface="GothamSSm"/>
              </a:rPr>
              <a:t>Also known as ‘mortality’</a:t>
            </a:r>
          </a:p>
          <a:p>
            <a:pPr marL="285750" indent="-285750">
              <a:buFont typeface="Arial" panose="020B0604020202020204" pitchFamily="34" charset="0"/>
              <a:buChar char="•"/>
            </a:pPr>
            <a:r>
              <a:rPr lang="en-US" sz="3200" b="0" i="0" dirty="0">
                <a:solidFill>
                  <a:srgbClr val="333333"/>
                </a:solidFill>
                <a:effectLst/>
                <a:latin typeface="GothamSSm"/>
              </a:rPr>
              <a:t>Contributes to the decrease in population.</a:t>
            </a:r>
            <a:endParaRPr lang="en-IN" sz="3200" dirty="0"/>
          </a:p>
        </p:txBody>
      </p:sp>
      <p:sp>
        <p:nvSpPr>
          <p:cNvPr id="5" name="Slide Number Placeholder 4">
            <a:extLst>
              <a:ext uri="{FF2B5EF4-FFF2-40B4-BE49-F238E27FC236}">
                <a16:creationId xmlns:a16="http://schemas.microsoft.com/office/drawing/2014/main" id="{A94742B4-932D-7F40-979F-FC268771EB1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60194137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{8A8A5F5F-704A-4D66-AF0A-BA48EB5A2B55}tf78438558_win32</Template>
  <TotalTime>168</TotalTime>
  <Words>849</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-apple-system</vt:lpstr>
      <vt:lpstr>Arial</vt:lpstr>
      <vt:lpstr>Arial Black</vt:lpstr>
      <vt:lpstr>Cabin-semi-bold</vt:lpstr>
      <vt:lpstr>GothamSSm</vt:lpstr>
      <vt:lpstr>Poppins</vt:lpstr>
      <vt:lpstr>Roboto</vt:lpstr>
      <vt:lpstr>Roboto</vt:lpstr>
      <vt:lpstr>Sabon Next LT</vt:lpstr>
      <vt:lpstr>SourceSansPro</vt:lpstr>
      <vt:lpstr>Office Theme</vt:lpstr>
      <vt:lpstr>ECONOMICS </vt:lpstr>
      <vt:lpstr>What Is Economics? </vt:lpstr>
      <vt:lpstr>PowerPoint Presentation</vt:lpstr>
      <vt:lpstr>DEVELOPMENT</vt:lpstr>
      <vt:lpstr>Indicators of Human Development </vt:lpstr>
      <vt:lpstr>PowerPoint Presentation</vt:lpstr>
      <vt:lpstr>LITERACY RATE</vt:lpstr>
      <vt:lpstr>BIRTH RATE</vt:lpstr>
      <vt:lpstr>DEATH RATE</vt:lpstr>
      <vt:lpstr>GLOBALISATION</vt:lpstr>
      <vt:lpstr>What is the Full form of WTO? </vt:lpstr>
      <vt:lpstr>What are the sectors of the economy?  </vt:lpstr>
      <vt:lpstr>PRIMARY SECTOR</vt:lpstr>
      <vt:lpstr>SECONDARY SECTOR</vt:lpstr>
      <vt:lpstr>TERTIARY SECTOR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subject/>
  <dc:creator>malabika79@gmail.com</dc:creator>
  <cp:lastModifiedBy>malabika79@gmail.com</cp:lastModifiedBy>
  <cp:revision>5</cp:revision>
  <dcterms:created xsi:type="dcterms:W3CDTF">2024-01-09T12:28:04Z</dcterms:created>
  <dcterms:modified xsi:type="dcterms:W3CDTF">2024-01-19T15:41:54Z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