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C3E9379-5F19-4A39-9899-437C072DCFDC}" type="datetimeFigureOut">
              <a:rPr lang="en-US" smtClean="0"/>
              <a:t>7/11/2020</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4ACC9F0-0571-41B0-92B0-177745A0AAB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7C3E9379-5F19-4A39-9899-437C072DCFDC}" type="datetimeFigureOut">
              <a:rPr lang="en-US" smtClean="0"/>
              <a:t>7/11/2020</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4ACC9F0-0571-41B0-92B0-177745A0AA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C3E9379-5F19-4A39-9899-437C072DCFDC}" type="datetimeFigureOut">
              <a:rPr lang="en-US" smtClean="0"/>
              <a:t>7/11/2020</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24ACC9F0-0571-41B0-92B0-177745A0AAB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7C3E9379-5F19-4A39-9899-437C072DCFDC}" type="datetimeFigureOut">
              <a:rPr lang="en-US" smtClean="0"/>
              <a:t>7/11/2020</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ACC9F0-0571-41B0-92B0-177745A0AA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7C3E9379-5F19-4A39-9899-437C072DCFDC}" type="datetimeFigureOut">
              <a:rPr lang="en-US" smtClean="0"/>
              <a:t>7/11/2020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4ACC9F0-0571-41B0-92B0-177745A0AABE}"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C3E9379-5F19-4A39-9899-437C072DCFDC}" type="datetimeFigureOut">
              <a:rPr lang="en-US" smtClean="0"/>
              <a:t>7/11/2020</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4ACC9F0-0571-41B0-92B0-177745A0AA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2999"/>
            <a:ext cx="7772400" cy="838201"/>
          </a:xfrm>
        </p:spPr>
        <p:txBody>
          <a:bodyPr/>
          <a:lstStyle/>
          <a:p>
            <a:r>
              <a:rPr lang="en-US" sz="4400" dirty="0" smtClean="0"/>
              <a:t>SQL QUERIES</a:t>
            </a:r>
            <a:endParaRPr lang="en-US" sz="4400" dirty="0"/>
          </a:p>
        </p:txBody>
      </p:sp>
      <p:sp>
        <p:nvSpPr>
          <p:cNvPr id="3" name="Subtitle 2"/>
          <p:cNvSpPr>
            <a:spLocks noGrp="1"/>
          </p:cNvSpPr>
          <p:nvPr>
            <p:ph type="subTitle" idx="1"/>
          </p:nvPr>
        </p:nvSpPr>
        <p:spPr>
          <a:xfrm>
            <a:off x="5638800" y="5257800"/>
            <a:ext cx="3200400" cy="1143000"/>
          </a:xfrm>
        </p:spPr>
        <p:txBody>
          <a:bodyPr>
            <a:normAutofit/>
          </a:bodyPr>
          <a:lstStyle/>
          <a:p>
            <a:r>
              <a:rPr lang="en-US" dirty="0" smtClean="0"/>
              <a:t>BY</a:t>
            </a:r>
          </a:p>
          <a:p>
            <a:r>
              <a:rPr lang="en-US" dirty="0" smtClean="0"/>
              <a:t>HARSH DUBEY</a:t>
            </a:r>
            <a:endParaRPr lang="en-US" dirty="0"/>
          </a:p>
        </p:txBody>
      </p:sp>
    </p:spTree>
    <p:extLst>
      <p:ext uri="{BB962C8B-B14F-4D97-AF65-F5344CB8AC3E}">
        <p14:creationId xmlns:p14="http://schemas.microsoft.com/office/powerpoint/2010/main" val="2599325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00800"/>
          </a:xfrm>
        </p:spPr>
        <p:txBody>
          <a:bodyPr>
            <a:normAutofit/>
          </a:bodyPr>
          <a:lstStyle/>
          <a:p>
            <a:r>
              <a:rPr lang="en-US" sz="2200" b="1" cap="all" dirty="0"/>
              <a:t>MIN()</a:t>
            </a:r>
          </a:p>
          <a:p>
            <a:pPr marL="0" indent="0">
              <a:buNone/>
            </a:pPr>
            <a:r>
              <a:rPr lang="en-US" sz="2200" dirty="0" smtClean="0"/>
              <a:t>[SELECT </a:t>
            </a:r>
            <a:r>
              <a:rPr lang="en-US" sz="2200" dirty="0"/>
              <a:t>MIN(</a:t>
            </a:r>
            <a:r>
              <a:rPr lang="en-US" sz="2200" dirty="0" err="1"/>
              <a:t>column_name</a:t>
            </a:r>
            <a:r>
              <a:rPr lang="en-US" sz="2200" dirty="0"/>
              <a:t>) FROM </a:t>
            </a:r>
            <a:r>
              <a:rPr lang="en-US" sz="2200" dirty="0" err="1"/>
              <a:t>table_name</a:t>
            </a:r>
            <a:r>
              <a:rPr lang="en-US" sz="2200" dirty="0" smtClean="0"/>
              <a:t>;]</a:t>
            </a:r>
            <a:endParaRPr lang="en-US" sz="2200" dirty="0"/>
          </a:p>
          <a:p>
            <a:pPr marL="0" indent="0">
              <a:buNone/>
            </a:pPr>
            <a:r>
              <a:rPr lang="en-US" sz="2200" dirty="0"/>
              <a:t>MIN() is a function that takes the name of a column as an argument and returns the smallest value in that column.</a:t>
            </a:r>
          </a:p>
          <a:p>
            <a:r>
              <a:rPr lang="en-US" sz="2200" b="1" cap="all" dirty="0"/>
              <a:t>OR</a:t>
            </a:r>
          </a:p>
          <a:p>
            <a:pPr marL="0" indent="0">
              <a:buNone/>
            </a:pPr>
            <a:r>
              <a:rPr lang="en-US" sz="2200" dirty="0" smtClean="0"/>
              <a:t>[SELECT </a:t>
            </a:r>
            <a:r>
              <a:rPr lang="en-US" sz="2200" dirty="0" err="1"/>
              <a:t>column_name</a:t>
            </a:r>
            <a:r>
              <a:rPr lang="en-US" sz="2200" dirty="0"/>
              <a:t> FROM </a:t>
            </a:r>
            <a:r>
              <a:rPr lang="en-US" sz="2200" dirty="0" err="1"/>
              <a:t>table_name</a:t>
            </a:r>
            <a:r>
              <a:rPr lang="en-US" sz="2200" dirty="0"/>
              <a:t> WHERE </a:t>
            </a:r>
            <a:r>
              <a:rPr lang="en-US" sz="2200" dirty="0" err="1"/>
              <a:t>column_name</a:t>
            </a:r>
            <a:r>
              <a:rPr lang="en-US" sz="2200" dirty="0"/>
              <a:t> = value_1 OR </a:t>
            </a:r>
            <a:r>
              <a:rPr lang="en-US" sz="2200" dirty="0" err="1"/>
              <a:t>column_name</a:t>
            </a:r>
            <a:r>
              <a:rPr lang="en-US" sz="2200" dirty="0"/>
              <a:t> = value_2</a:t>
            </a:r>
            <a:r>
              <a:rPr lang="en-US" sz="2200" dirty="0" smtClean="0"/>
              <a:t>;]</a:t>
            </a:r>
            <a:endParaRPr lang="en-US" sz="2200" dirty="0"/>
          </a:p>
          <a:p>
            <a:pPr marL="0" indent="0">
              <a:buNone/>
            </a:pPr>
            <a:r>
              <a:rPr lang="en-US" sz="2200" dirty="0"/>
              <a:t>OR is an operator that filters the result set to only include rows where either condition is true.</a:t>
            </a:r>
          </a:p>
          <a:p>
            <a:r>
              <a:rPr lang="en-US" sz="2200" b="1" cap="all" dirty="0"/>
              <a:t>ORDER BY</a:t>
            </a:r>
          </a:p>
          <a:p>
            <a:pPr marL="0" indent="0">
              <a:buNone/>
            </a:pPr>
            <a:r>
              <a:rPr lang="en-US" sz="2200" dirty="0" smtClean="0"/>
              <a:t>[SELECT </a:t>
            </a:r>
            <a:r>
              <a:rPr lang="en-US" sz="2200" dirty="0" err="1"/>
              <a:t>column_name</a:t>
            </a:r>
            <a:r>
              <a:rPr lang="en-US" sz="2200" dirty="0"/>
              <a:t> FROM </a:t>
            </a:r>
            <a:r>
              <a:rPr lang="en-US" sz="2200" dirty="0" err="1"/>
              <a:t>table_name</a:t>
            </a:r>
            <a:r>
              <a:rPr lang="en-US" sz="2200" dirty="0"/>
              <a:t> ORDER BY </a:t>
            </a:r>
            <a:r>
              <a:rPr lang="en-US" sz="2200" dirty="0" err="1"/>
              <a:t>column_name</a:t>
            </a:r>
            <a:r>
              <a:rPr lang="en-US" sz="2200" dirty="0"/>
              <a:t> ASC | DESC</a:t>
            </a:r>
            <a:r>
              <a:rPr lang="en-US" sz="2200" dirty="0" smtClean="0"/>
              <a:t>;]</a:t>
            </a:r>
            <a:endParaRPr lang="en-US" sz="2200" dirty="0"/>
          </a:p>
          <a:p>
            <a:pPr marL="0" indent="0">
              <a:buNone/>
            </a:pPr>
            <a:r>
              <a:rPr lang="en-US" sz="2200" dirty="0"/>
              <a:t>ORDER BY is a clause that indicates you want to sort the result set by a particular column either alphabetically or numerically.</a:t>
            </a:r>
          </a:p>
          <a:p>
            <a:endParaRPr lang="en-US" dirty="0"/>
          </a:p>
        </p:txBody>
      </p:sp>
    </p:spTree>
    <p:extLst>
      <p:ext uri="{BB962C8B-B14F-4D97-AF65-F5344CB8AC3E}">
        <p14:creationId xmlns:p14="http://schemas.microsoft.com/office/powerpoint/2010/main" val="12138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48400"/>
          </a:xfrm>
        </p:spPr>
        <p:txBody>
          <a:bodyPr>
            <a:normAutofit/>
          </a:bodyPr>
          <a:lstStyle/>
          <a:p>
            <a:r>
              <a:rPr lang="en-US" sz="2000" b="1" cap="all" dirty="0"/>
              <a:t>OUTER JOIN</a:t>
            </a:r>
          </a:p>
          <a:p>
            <a:pPr marL="0" indent="0">
              <a:buNone/>
            </a:pPr>
            <a:r>
              <a:rPr lang="en-US" sz="2000" dirty="0" smtClean="0"/>
              <a:t>[SELECT </a:t>
            </a:r>
            <a:r>
              <a:rPr lang="en-US" sz="2000" dirty="0" err="1"/>
              <a:t>column_name</a:t>
            </a:r>
            <a:r>
              <a:rPr lang="en-US" sz="2000" dirty="0"/>
              <a:t>(s) FROM table_1 LEFT JOIN table_2 ON table_1.column_name = </a:t>
            </a:r>
            <a:r>
              <a:rPr lang="en-US" sz="2000" dirty="0" smtClean="0"/>
              <a:t>table_2.column_name]</a:t>
            </a:r>
            <a:endParaRPr lang="en-US" sz="2000" dirty="0"/>
          </a:p>
          <a:p>
            <a:pPr marL="0" indent="0">
              <a:buNone/>
            </a:pPr>
            <a:r>
              <a:rPr lang="en-US" sz="2000" dirty="0"/>
              <a:t>An outer join will combine rows from different tables even if the join condition is not met. Every row in the </a:t>
            </a:r>
            <a:r>
              <a:rPr lang="en-US" sz="2000" i="1" dirty="0"/>
              <a:t>left</a:t>
            </a:r>
            <a:r>
              <a:rPr lang="en-US" sz="2000" dirty="0"/>
              <a:t> table is returned in the result set, and if the join condition is not met, then NULL values are used to fill in the columns from the </a:t>
            </a:r>
            <a:r>
              <a:rPr lang="en-US" sz="2000" i="1" dirty="0"/>
              <a:t>right</a:t>
            </a:r>
            <a:r>
              <a:rPr lang="en-US" sz="2000" dirty="0"/>
              <a:t> table.</a:t>
            </a:r>
          </a:p>
          <a:p>
            <a:r>
              <a:rPr lang="en-US" sz="2000" b="1" cap="all" dirty="0"/>
              <a:t>ROUND()</a:t>
            </a:r>
          </a:p>
          <a:p>
            <a:pPr marL="0" indent="0">
              <a:buNone/>
            </a:pPr>
            <a:r>
              <a:rPr lang="en-US" sz="2000" dirty="0" smtClean="0"/>
              <a:t>[SELECT </a:t>
            </a:r>
            <a:r>
              <a:rPr lang="en-US" sz="2000" dirty="0"/>
              <a:t>ROUND(</a:t>
            </a:r>
            <a:r>
              <a:rPr lang="en-US" sz="2000" dirty="0" err="1"/>
              <a:t>column_name</a:t>
            </a:r>
            <a:r>
              <a:rPr lang="en-US" sz="2000" dirty="0"/>
              <a:t>, integer) FROM </a:t>
            </a:r>
            <a:r>
              <a:rPr lang="en-US" sz="2000" dirty="0" err="1" smtClean="0"/>
              <a:t>table_name</a:t>
            </a:r>
            <a:r>
              <a:rPr lang="en-US" sz="2000" dirty="0" smtClean="0"/>
              <a:t>]</a:t>
            </a:r>
            <a:endParaRPr lang="en-US" sz="2000" dirty="0"/>
          </a:p>
          <a:p>
            <a:pPr marL="0" indent="0">
              <a:buNone/>
            </a:pPr>
            <a:r>
              <a:rPr lang="en-US" sz="2000" dirty="0"/>
              <a:t>ROUND() is a function that takes a column name and an integer as arguments. It rounds the values in the column to the number of decimal places specified by the integer.</a:t>
            </a:r>
          </a:p>
          <a:p>
            <a:r>
              <a:rPr lang="en-US" sz="2000" b="1" cap="all" dirty="0"/>
              <a:t>SELECT</a:t>
            </a:r>
          </a:p>
          <a:p>
            <a:pPr marL="0" indent="0">
              <a:buNone/>
            </a:pPr>
            <a:r>
              <a:rPr lang="en-US" sz="2000" dirty="0" smtClean="0"/>
              <a:t>[SELECT </a:t>
            </a:r>
            <a:r>
              <a:rPr lang="en-US" sz="2000" dirty="0" err="1"/>
              <a:t>column_name</a:t>
            </a:r>
            <a:r>
              <a:rPr lang="en-US" sz="2000" dirty="0"/>
              <a:t> FROM </a:t>
            </a:r>
            <a:r>
              <a:rPr lang="en-US" sz="2000" dirty="0" err="1" smtClean="0"/>
              <a:t>table_name</a:t>
            </a:r>
            <a:r>
              <a:rPr lang="en-US" sz="2000" dirty="0" smtClean="0"/>
              <a:t>]</a:t>
            </a:r>
            <a:endParaRPr lang="en-US" sz="2000" dirty="0"/>
          </a:p>
          <a:p>
            <a:pPr marL="0" indent="0">
              <a:buNone/>
            </a:pPr>
            <a:r>
              <a:rPr lang="en-US" sz="2000" dirty="0"/>
              <a:t>SELECT statements are used to fetch data from a database. Every query will begin with SELECT.</a:t>
            </a:r>
          </a:p>
          <a:p>
            <a:endParaRPr lang="en-US" sz="2000" dirty="0"/>
          </a:p>
        </p:txBody>
      </p:sp>
    </p:spTree>
    <p:extLst>
      <p:ext uri="{BB962C8B-B14F-4D97-AF65-F5344CB8AC3E}">
        <p14:creationId xmlns:p14="http://schemas.microsoft.com/office/powerpoint/2010/main" val="154220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28600" y="228600"/>
            <a:ext cx="8534400" cy="6324600"/>
          </a:xfrm>
        </p:spPr>
        <p:txBody>
          <a:bodyPr>
            <a:normAutofit/>
          </a:bodyPr>
          <a:lstStyle/>
          <a:p>
            <a:r>
              <a:rPr lang="en-US" sz="2000" b="1" cap="all" dirty="0"/>
              <a:t>SELECT DISTINCT</a:t>
            </a:r>
          </a:p>
          <a:p>
            <a:pPr marL="0" indent="0">
              <a:buNone/>
            </a:pPr>
            <a:r>
              <a:rPr lang="en-US" sz="2000" dirty="0" smtClean="0"/>
              <a:t>[SELECT </a:t>
            </a:r>
            <a:r>
              <a:rPr lang="en-US" sz="2000" dirty="0"/>
              <a:t>DISTINCT </a:t>
            </a:r>
            <a:r>
              <a:rPr lang="en-US" sz="2000" dirty="0" err="1"/>
              <a:t>column_name</a:t>
            </a:r>
            <a:r>
              <a:rPr lang="en-US" sz="2000" dirty="0"/>
              <a:t> FROM </a:t>
            </a:r>
            <a:r>
              <a:rPr lang="en-US" sz="2000" dirty="0" err="1" smtClean="0"/>
              <a:t>table_name</a:t>
            </a:r>
            <a:r>
              <a:rPr lang="en-US" sz="2000" dirty="0" smtClean="0"/>
              <a:t>]</a:t>
            </a:r>
            <a:endParaRPr lang="en-US" sz="2000" dirty="0"/>
          </a:p>
          <a:p>
            <a:pPr marL="0" indent="0">
              <a:buNone/>
            </a:pPr>
            <a:r>
              <a:rPr lang="en-US" sz="2000" dirty="0"/>
              <a:t>SELECT DISTINCT specifies that the statement is going to be a query that returns unique values in the specified column(s).</a:t>
            </a:r>
          </a:p>
          <a:p>
            <a:r>
              <a:rPr lang="en-US" sz="2000" b="1" cap="all" dirty="0"/>
              <a:t>SUM</a:t>
            </a:r>
          </a:p>
          <a:p>
            <a:pPr marL="0" indent="0">
              <a:buNone/>
            </a:pPr>
            <a:r>
              <a:rPr lang="en-US" sz="2000" dirty="0" smtClean="0"/>
              <a:t>[SELECT </a:t>
            </a:r>
            <a:r>
              <a:rPr lang="en-US" sz="2000" dirty="0"/>
              <a:t>SUM(</a:t>
            </a:r>
            <a:r>
              <a:rPr lang="en-US" sz="2000" dirty="0" err="1"/>
              <a:t>column_name</a:t>
            </a:r>
            <a:r>
              <a:rPr lang="en-US" sz="2000" dirty="0"/>
              <a:t>) FROM </a:t>
            </a:r>
            <a:r>
              <a:rPr lang="en-US" sz="2000" dirty="0" err="1" smtClean="0"/>
              <a:t>table_name</a:t>
            </a:r>
            <a:r>
              <a:rPr lang="en-US" sz="2000" dirty="0" smtClean="0"/>
              <a:t>]</a:t>
            </a:r>
            <a:endParaRPr lang="en-US" sz="2000" dirty="0"/>
          </a:p>
          <a:p>
            <a:pPr marL="0" indent="0">
              <a:buNone/>
            </a:pPr>
            <a:r>
              <a:rPr lang="en-US" sz="2000" dirty="0"/>
              <a:t>SUM() is a function that takes the name of a column as an argument and returns the sum of all the values in that column.</a:t>
            </a:r>
          </a:p>
          <a:p>
            <a:r>
              <a:rPr lang="en-US" sz="2000" b="1" cap="all" dirty="0"/>
              <a:t>UPDATE</a:t>
            </a:r>
          </a:p>
          <a:p>
            <a:pPr marL="0" indent="0">
              <a:buNone/>
            </a:pPr>
            <a:r>
              <a:rPr lang="en-US" sz="2000" dirty="0" smtClean="0"/>
              <a:t>[UPDATE </a:t>
            </a:r>
            <a:r>
              <a:rPr lang="en-US" sz="2000" dirty="0" err="1"/>
              <a:t>table_name</a:t>
            </a:r>
            <a:r>
              <a:rPr lang="en-US" sz="2000" dirty="0"/>
              <a:t> SET </a:t>
            </a:r>
            <a:r>
              <a:rPr lang="en-US" sz="2000" dirty="0" err="1"/>
              <a:t>some_column</a:t>
            </a:r>
            <a:r>
              <a:rPr lang="en-US" sz="2000" dirty="0"/>
              <a:t> = </a:t>
            </a:r>
            <a:r>
              <a:rPr lang="en-US" sz="2000" dirty="0" err="1"/>
              <a:t>some_value</a:t>
            </a:r>
            <a:r>
              <a:rPr lang="en-US" sz="2000" dirty="0"/>
              <a:t> WHERE </a:t>
            </a:r>
            <a:r>
              <a:rPr lang="en-US" sz="2000" dirty="0" err="1"/>
              <a:t>some_column</a:t>
            </a:r>
            <a:r>
              <a:rPr lang="en-US" sz="2000" dirty="0"/>
              <a:t> = </a:t>
            </a:r>
            <a:r>
              <a:rPr lang="en-US" sz="2000" dirty="0" err="1" smtClean="0"/>
              <a:t>some_value</a:t>
            </a:r>
            <a:r>
              <a:rPr lang="en-US" sz="2000" dirty="0" smtClean="0"/>
              <a:t>]</a:t>
            </a:r>
            <a:endParaRPr lang="en-US" sz="2000" dirty="0"/>
          </a:p>
          <a:p>
            <a:pPr marL="0" indent="0">
              <a:buNone/>
            </a:pPr>
            <a:r>
              <a:rPr lang="en-US" sz="2000" dirty="0"/>
              <a:t>UPDATE statements allow you to edit rows in a table</a:t>
            </a:r>
            <a:r>
              <a:rPr lang="en-US" dirty="0"/>
              <a:t>.</a:t>
            </a:r>
          </a:p>
          <a:p>
            <a:endParaRPr lang="en-US" dirty="0"/>
          </a:p>
        </p:txBody>
      </p:sp>
    </p:spTree>
    <p:extLst>
      <p:ext uri="{BB962C8B-B14F-4D97-AF65-F5344CB8AC3E}">
        <p14:creationId xmlns:p14="http://schemas.microsoft.com/office/powerpoint/2010/main" val="23549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63236"/>
            <a:ext cx="8458200" cy="6289964"/>
          </a:xfrm>
        </p:spPr>
        <p:txBody>
          <a:bodyPr>
            <a:normAutofit/>
          </a:bodyPr>
          <a:lstStyle/>
          <a:p>
            <a:r>
              <a:rPr lang="en-US" sz="2000" b="1" cap="all" dirty="0"/>
              <a:t>WHERE</a:t>
            </a:r>
          </a:p>
          <a:p>
            <a:pPr marL="0" indent="0">
              <a:buNone/>
            </a:pPr>
            <a:r>
              <a:rPr lang="en-US" sz="2000" dirty="0" smtClean="0"/>
              <a:t>[SELECT </a:t>
            </a:r>
            <a:r>
              <a:rPr lang="en-US" sz="2000" dirty="0" err="1"/>
              <a:t>column_name</a:t>
            </a:r>
            <a:r>
              <a:rPr lang="en-US" sz="2000" dirty="0"/>
              <a:t>(s) FROM </a:t>
            </a:r>
            <a:r>
              <a:rPr lang="en-US" sz="2000" dirty="0" err="1"/>
              <a:t>table_name</a:t>
            </a:r>
            <a:r>
              <a:rPr lang="en-US" sz="2000" dirty="0"/>
              <a:t> WHERE </a:t>
            </a:r>
            <a:r>
              <a:rPr lang="en-US" sz="2000" dirty="0" err="1"/>
              <a:t>column_name</a:t>
            </a:r>
            <a:r>
              <a:rPr lang="en-US" sz="2000" dirty="0"/>
              <a:t> operator </a:t>
            </a:r>
            <a:r>
              <a:rPr lang="en-US" sz="2000" dirty="0" smtClean="0"/>
              <a:t>value]</a:t>
            </a:r>
            <a:endParaRPr lang="en-US" sz="2000" dirty="0"/>
          </a:p>
          <a:p>
            <a:pPr marL="0" indent="0">
              <a:buNone/>
            </a:pPr>
            <a:r>
              <a:rPr lang="en-US" sz="2000" dirty="0"/>
              <a:t>WHERE is a clause that indicates you want to filter the result set to include only rows where the following </a:t>
            </a:r>
            <a:r>
              <a:rPr lang="en-US" sz="2000" i="1" dirty="0"/>
              <a:t>condition</a:t>
            </a:r>
            <a:r>
              <a:rPr lang="en-US" sz="2000" dirty="0"/>
              <a:t> is true.</a:t>
            </a:r>
          </a:p>
          <a:p>
            <a:r>
              <a:rPr lang="en-US" sz="2000" b="1" cap="all" dirty="0"/>
              <a:t>WITH</a:t>
            </a:r>
          </a:p>
          <a:p>
            <a:pPr marL="0" indent="0">
              <a:buNone/>
            </a:pPr>
            <a:r>
              <a:rPr lang="en-US" sz="2000" dirty="0" smtClean="0"/>
              <a:t>[WITH </a:t>
            </a:r>
            <a:r>
              <a:rPr lang="en-US" sz="2000" dirty="0" err="1"/>
              <a:t>temporary_name</a:t>
            </a:r>
            <a:r>
              <a:rPr lang="en-US" sz="2000" dirty="0"/>
              <a:t> AS ( SELECT * FROM </a:t>
            </a:r>
            <a:r>
              <a:rPr lang="en-US" sz="2000" dirty="0" err="1"/>
              <a:t>table_name</a:t>
            </a:r>
            <a:r>
              <a:rPr lang="en-US" sz="2000" dirty="0"/>
              <a:t>) SELECT * FROM </a:t>
            </a:r>
            <a:r>
              <a:rPr lang="en-US" sz="2000" dirty="0" err="1"/>
              <a:t>temporary_name</a:t>
            </a:r>
            <a:r>
              <a:rPr lang="en-US" sz="2000" dirty="0"/>
              <a:t> WHERE </a:t>
            </a:r>
            <a:r>
              <a:rPr lang="en-US" sz="2000" dirty="0" err="1"/>
              <a:t>column_name</a:t>
            </a:r>
            <a:r>
              <a:rPr lang="en-US" sz="2000" dirty="0"/>
              <a:t> operator </a:t>
            </a:r>
            <a:r>
              <a:rPr lang="en-US" sz="2000" dirty="0" smtClean="0"/>
              <a:t>value]</a:t>
            </a:r>
            <a:endParaRPr lang="en-US" sz="2000" dirty="0"/>
          </a:p>
          <a:p>
            <a:pPr marL="0" indent="0">
              <a:buNone/>
            </a:pPr>
            <a:r>
              <a:rPr lang="en-US" sz="2000" dirty="0"/>
              <a:t>WITH clause lets you store the result of a query in a temporary table using an alias. You can also define multiple temporary tables using a comma and with one instance of the WITH keyword.</a:t>
            </a:r>
          </a:p>
          <a:p>
            <a:pPr marL="0" indent="0">
              <a:buNone/>
            </a:pPr>
            <a:r>
              <a:rPr lang="en-US" sz="2000" dirty="0"/>
              <a:t>The WITH clause is also known as common table expression (CTE) and subquery factoring.</a:t>
            </a:r>
          </a:p>
          <a:p>
            <a:endParaRPr lang="en-US" dirty="0"/>
          </a:p>
        </p:txBody>
      </p:sp>
    </p:spTree>
    <p:extLst>
      <p:ext uri="{BB962C8B-B14F-4D97-AF65-F5344CB8AC3E}">
        <p14:creationId xmlns:p14="http://schemas.microsoft.com/office/powerpoint/2010/main" val="412594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0"/>
            <a:ext cx="7239000" cy="838200"/>
          </a:xfrm>
        </p:spPr>
        <p:txBody>
          <a:bodyPr/>
          <a:lstStyle/>
          <a:p>
            <a:r>
              <a:rPr lang="en-US" dirty="0" smtClean="0"/>
              <a:t>             THANKING YOU</a:t>
            </a:r>
            <a:endParaRPr lang="en-US" dirty="0"/>
          </a:p>
        </p:txBody>
      </p:sp>
    </p:spTree>
    <p:extLst>
      <p:ext uri="{BB962C8B-B14F-4D97-AF65-F5344CB8AC3E}">
        <p14:creationId xmlns:p14="http://schemas.microsoft.com/office/powerpoint/2010/main" val="354705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SQL, </a:t>
            </a:r>
            <a:r>
              <a:rPr lang="en-US" sz="2400" b="1" dirty="0"/>
              <a:t>S</a:t>
            </a:r>
            <a:r>
              <a:rPr lang="en-US" sz="2400" dirty="0"/>
              <a:t>tructured </a:t>
            </a:r>
            <a:r>
              <a:rPr lang="en-US" sz="2400" b="1" dirty="0"/>
              <a:t>Q</a:t>
            </a:r>
            <a:r>
              <a:rPr lang="en-US" sz="2400" dirty="0"/>
              <a:t>uery </a:t>
            </a:r>
            <a:r>
              <a:rPr lang="en-US" sz="2400" b="1" dirty="0"/>
              <a:t>L</a:t>
            </a:r>
            <a:r>
              <a:rPr lang="en-US" sz="2400" dirty="0"/>
              <a:t>anguage, is a programming language designed to manage data stored in relational databases. SQL operates through simple, declarative statements. This keeps data accurate and secure, and it helps maintain the integrity of databases, regardless of size.</a:t>
            </a:r>
          </a:p>
        </p:txBody>
      </p:sp>
    </p:spTree>
    <p:extLst>
      <p:ext uri="{BB962C8B-B14F-4D97-AF65-F5344CB8AC3E}">
        <p14:creationId xmlns:p14="http://schemas.microsoft.com/office/powerpoint/2010/main" val="322547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DEFINITION LANGUAGE</a:t>
            </a:r>
            <a:br>
              <a:rPr lang="en-US" dirty="0" smtClean="0"/>
            </a:br>
            <a:r>
              <a:rPr lang="en-US" dirty="0" smtClean="0"/>
              <a:t>(DDL)</a:t>
            </a:r>
            <a:endParaRPr lang="en-US" dirty="0"/>
          </a:p>
        </p:txBody>
      </p:sp>
      <p:sp>
        <p:nvSpPr>
          <p:cNvPr id="3" name="Content Placeholder 2"/>
          <p:cNvSpPr>
            <a:spLocks noGrp="1"/>
          </p:cNvSpPr>
          <p:nvPr>
            <p:ph idx="1"/>
          </p:nvPr>
        </p:nvSpPr>
        <p:spPr/>
        <p:txBody>
          <a:bodyPr>
            <a:normAutofit/>
          </a:bodyPr>
          <a:lstStyle/>
          <a:p>
            <a:r>
              <a:rPr lang="en-US" sz="2400" dirty="0" smtClean="0"/>
              <a:t>Statement used to define the data base structure and schema.</a:t>
            </a:r>
          </a:p>
          <a:p>
            <a:pPr marL="0" indent="0">
              <a:buNone/>
            </a:pPr>
            <a:r>
              <a:rPr lang="en-US" sz="2400" dirty="0" smtClean="0"/>
              <a:t>Examples:</a:t>
            </a:r>
          </a:p>
          <a:p>
            <a:r>
              <a:rPr lang="en-US" sz="2400" dirty="0" smtClean="0"/>
              <a:t>CREATE – To create object in the data base.</a:t>
            </a:r>
          </a:p>
          <a:p>
            <a:r>
              <a:rPr lang="en-US" sz="2400" dirty="0" smtClean="0"/>
              <a:t>ALTER – Alter the structure of data base.</a:t>
            </a:r>
          </a:p>
          <a:p>
            <a:r>
              <a:rPr lang="en-US" sz="2400" dirty="0" smtClean="0"/>
              <a:t>DROP – Delete object from data base.</a:t>
            </a:r>
          </a:p>
          <a:p>
            <a:r>
              <a:rPr lang="en-US" sz="2400" dirty="0" smtClean="0"/>
              <a:t>RENAME – Rename an object.</a:t>
            </a:r>
            <a:endParaRPr lang="en-US" sz="2400" dirty="0"/>
          </a:p>
        </p:txBody>
      </p:sp>
    </p:spTree>
    <p:extLst>
      <p:ext uri="{BB962C8B-B14F-4D97-AF65-F5344CB8AC3E}">
        <p14:creationId xmlns:p14="http://schemas.microsoft.com/office/powerpoint/2010/main" val="277375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COMMONLY USED COMMANDS</a:t>
            </a:r>
            <a:endParaRPr lang="en-US" dirty="0"/>
          </a:p>
        </p:txBody>
      </p:sp>
      <p:sp>
        <p:nvSpPr>
          <p:cNvPr id="3" name="Content Placeholder 2"/>
          <p:cNvSpPr>
            <a:spLocks noGrp="1"/>
          </p:cNvSpPr>
          <p:nvPr>
            <p:ph idx="1"/>
          </p:nvPr>
        </p:nvSpPr>
        <p:spPr/>
        <p:txBody>
          <a:bodyPr>
            <a:normAutofit/>
          </a:bodyPr>
          <a:lstStyle/>
          <a:p>
            <a:r>
              <a:rPr lang="en-US" sz="2000" dirty="0" smtClean="0"/>
              <a:t>ALTER COMMAND</a:t>
            </a:r>
          </a:p>
          <a:p>
            <a:pPr marL="0" indent="0">
              <a:buNone/>
            </a:pPr>
            <a:r>
              <a:rPr lang="en-US" sz="2000" dirty="0"/>
              <a:t>[</a:t>
            </a:r>
            <a:r>
              <a:rPr lang="en-US" sz="2000" dirty="0" smtClean="0"/>
              <a:t>ALTER </a:t>
            </a:r>
            <a:r>
              <a:rPr lang="en-US" sz="2000" dirty="0"/>
              <a:t>TABLE </a:t>
            </a:r>
            <a:r>
              <a:rPr lang="en-US" sz="2000" dirty="0" err="1"/>
              <a:t>table_name</a:t>
            </a:r>
            <a:r>
              <a:rPr lang="en-US" sz="2000" dirty="0"/>
              <a:t> ADD </a:t>
            </a:r>
            <a:r>
              <a:rPr lang="en-US" sz="2000" dirty="0" err="1"/>
              <a:t>column_name</a:t>
            </a:r>
            <a:r>
              <a:rPr lang="en-US" sz="2000" dirty="0"/>
              <a:t> datatype</a:t>
            </a:r>
            <a:r>
              <a:rPr lang="en-US" sz="2000" dirty="0" smtClean="0"/>
              <a:t>;]</a:t>
            </a:r>
          </a:p>
          <a:p>
            <a:pPr marL="0" indent="0">
              <a:buNone/>
            </a:pPr>
            <a:r>
              <a:rPr lang="en-US" sz="2000" dirty="0" smtClean="0"/>
              <a:t>ALTER TABLE</a:t>
            </a:r>
            <a:r>
              <a:rPr lang="en-US" sz="2000" dirty="0"/>
              <a:t> lets you add columns to a table in a </a:t>
            </a:r>
            <a:r>
              <a:rPr lang="en-US" sz="2000" dirty="0" smtClean="0"/>
              <a:t>database.</a:t>
            </a:r>
          </a:p>
          <a:p>
            <a:pPr marL="0" indent="0">
              <a:buNone/>
            </a:pPr>
            <a:endParaRPr lang="en-US" sz="2000" dirty="0"/>
          </a:p>
          <a:p>
            <a:r>
              <a:rPr lang="en-US" sz="2000" dirty="0" smtClean="0"/>
              <a:t>AND</a:t>
            </a:r>
          </a:p>
          <a:p>
            <a:pPr marL="0" indent="0">
              <a:buNone/>
            </a:pPr>
            <a:r>
              <a:rPr lang="en-US" sz="2000" dirty="0" smtClean="0"/>
              <a:t>[SELECT </a:t>
            </a:r>
            <a:r>
              <a:rPr lang="en-US" sz="2000" dirty="0" err="1"/>
              <a:t>column_name</a:t>
            </a:r>
            <a:r>
              <a:rPr lang="en-US" sz="2000" dirty="0"/>
              <a:t>(s) FROM </a:t>
            </a:r>
            <a:r>
              <a:rPr lang="en-US" sz="2000" dirty="0" err="1"/>
              <a:t>table_name</a:t>
            </a:r>
            <a:r>
              <a:rPr lang="en-US" sz="2000" dirty="0"/>
              <a:t> WHERE column_1 = value_1 AND column_2 = value_2</a:t>
            </a:r>
            <a:r>
              <a:rPr lang="en-US" sz="2000" dirty="0" smtClean="0"/>
              <a:t>;]</a:t>
            </a:r>
          </a:p>
          <a:p>
            <a:pPr marL="0" indent="0">
              <a:buNone/>
            </a:pPr>
            <a:r>
              <a:rPr lang="en-US" sz="2000" dirty="0" smtClean="0"/>
              <a:t>AND</a:t>
            </a:r>
            <a:r>
              <a:rPr lang="en-US" sz="2000" dirty="0"/>
              <a:t> is an operator that combines two conditions. Both conditions must be true for the row to be included in the result set.</a:t>
            </a:r>
          </a:p>
        </p:txBody>
      </p:sp>
    </p:spTree>
    <p:extLst>
      <p:ext uri="{BB962C8B-B14F-4D97-AF65-F5344CB8AC3E}">
        <p14:creationId xmlns:p14="http://schemas.microsoft.com/office/powerpoint/2010/main" val="183820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248400"/>
          </a:xfrm>
        </p:spPr>
        <p:txBody>
          <a:bodyPr>
            <a:normAutofit/>
          </a:bodyPr>
          <a:lstStyle/>
          <a:p>
            <a:r>
              <a:rPr lang="en-US" sz="2000" dirty="0" smtClean="0"/>
              <a:t>AS</a:t>
            </a:r>
          </a:p>
          <a:p>
            <a:pPr marL="0" indent="0">
              <a:buNone/>
            </a:pPr>
            <a:r>
              <a:rPr lang="en-US" sz="2000" dirty="0" smtClean="0"/>
              <a:t>[ SELECT </a:t>
            </a:r>
            <a:r>
              <a:rPr lang="en-US" sz="2000" dirty="0" err="1"/>
              <a:t>column_name</a:t>
            </a:r>
            <a:r>
              <a:rPr lang="en-US" sz="2000" dirty="0"/>
              <a:t> AS 'Alias' FROM </a:t>
            </a:r>
            <a:r>
              <a:rPr lang="en-US" sz="2000" dirty="0" err="1"/>
              <a:t>table_name</a:t>
            </a:r>
            <a:r>
              <a:rPr lang="en-US" sz="2000" dirty="0" smtClean="0"/>
              <a:t>; ]</a:t>
            </a:r>
          </a:p>
          <a:p>
            <a:pPr marL="0" indent="0">
              <a:buNone/>
            </a:pPr>
            <a:r>
              <a:rPr lang="en-US" sz="2000" dirty="0" smtClean="0"/>
              <a:t>AS</a:t>
            </a:r>
            <a:r>
              <a:rPr lang="en-US" sz="2000" dirty="0"/>
              <a:t> is a keyword in SQL that allows you to rename a column or table using an </a:t>
            </a:r>
            <a:r>
              <a:rPr lang="en-US" sz="2000" i="1" dirty="0"/>
              <a:t>alias</a:t>
            </a:r>
            <a:r>
              <a:rPr lang="en-US" sz="2000" dirty="0" smtClean="0"/>
              <a:t>.</a:t>
            </a:r>
          </a:p>
          <a:p>
            <a:r>
              <a:rPr lang="en-US" sz="2000" dirty="0" smtClean="0"/>
              <a:t>AVG()</a:t>
            </a:r>
          </a:p>
          <a:p>
            <a:pPr marL="0" indent="0">
              <a:buNone/>
            </a:pPr>
            <a:r>
              <a:rPr lang="en-US" sz="2000" dirty="0" smtClean="0"/>
              <a:t>[ SELECT </a:t>
            </a:r>
            <a:r>
              <a:rPr lang="en-US" sz="2000" dirty="0"/>
              <a:t>AVG(</a:t>
            </a:r>
            <a:r>
              <a:rPr lang="en-US" sz="2000" dirty="0" err="1"/>
              <a:t>column_name</a:t>
            </a:r>
            <a:r>
              <a:rPr lang="en-US" sz="2000" dirty="0"/>
              <a:t>) FROM </a:t>
            </a:r>
            <a:r>
              <a:rPr lang="en-US" sz="2000" dirty="0" err="1"/>
              <a:t>table_name</a:t>
            </a:r>
            <a:r>
              <a:rPr lang="en-US" sz="2000" dirty="0" smtClean="0"/>
              <a:t>;]</a:t>
            </a:r>
          </a:p>
          <a:p>
            <a:pPr marL="0" indent="0">
              <a:buNone/>
            </a:pPr>
            <a:r>
              <a:rPr lang="en-US" sz="2000" dirty="0" smtClean="0"/>
              <a:t>AVG()</a:t>
            </a:r>
            <a:r>
              <a:rPr lang="en-US" sz="2000" dirty="0"/>
              <a:t> is an aggregate function that returns the average value for a numeric column</a:t>
            </a:r>
            <a:r>
              <a:rPr lang="en-US" sz="2000" dirty="0" smtClean="0"/>
              <a:t>.</a:t>
            </a:r>
          </a:p>
          <a:p>
            <a:r>
              <a:rPr lang="en-US" sz="2000" dirty="0" smtClean="0"/>
              <a:t>BETWEEN</a:t>
            </a:r>
          </a:p>
          <a:p>
            <a:pPr marL="0" indent="0">
              <a:buNone/>
            </a:pPr>
            <a:r>
              <a:rPr lang="en-US" sz="2000" dirty="0" smtClean="0"/>
              <a:t>[SELECT </a:t>
            </a:r>
            <a:r>
              <a:rPr lang="en-US" sz="2000" dirty="0" err="1"/>
              <a:t>column_name</a:t>
            </a:r>
            <a:r>
              <a:rPr lang="en-US" sz="2000" dirty="0"/>
              <a:t>(s) FROM </a:t>
            </a:r>
            <a:r>
              <a:rPr lang="en-US" sz="2000" dirty="0" err="1"/>
              <a:t>table_name</a:t>
            </a:r>
            <a:r>
              <a:rPr lang="en-US" sz="2000" dirty="0"/>
              <a:t> WHERE </a:t>
            </a:r>
            <a:r>
              <a:rPr lang="en-US" sz="2000" dirty="0" err="1"/>
              <a:t>column_name</a:t>
            </a:r>
            <a:r>
              <a:rPr lang="en-US" sz="2000" dirty="0"/>
              <a:t> BETWEEN value_1 AND value_2</a:t>
            </a:r>
            <a:r>
              <a:rPr lang="en-US" sz="2000" dirty="0" smtClean="0"/>
              <a:t>;]</a:t>
            </a:r>
          </a:p>
          <a:p>
            <a:pPr marL="0" indent="0">
              <a:buNone/>
            </a:pPr>
            <a:r>
              <a:rPr lang="en-US" sz="2000" dirty="0"/>
              <a:t>The </a:t>
            </a:r>
            <a:r>
              <a:rPr lang="en-US" sz="2000" dirty="0" smtClean="0"/>
              <a:t>BETWEEN</a:t>
            </a:r>
            <a:r>
              <a:rPr lang="en-US" sz="2000" dirty="0"/>
              <a:t> operator is used to filter the result set within a certain range. The values can be numbers, text or dates.</a:t>
            </a:r>
          </a:p>
        </p:txBody>
      </p:sp>
    </p:spTree>
    <p:extLst>
      <p:ext uri="{BB962C8B-B14F-4D97-AF65-F5344CB8AC3E}">
        <p14:creationId xmlns:p14="http://schemas.microsoft.com/office/powerpoint/2010/main" val="53049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324600"/>
          </a:xfrm>
        </p:spPr>
        <p:txBody>
          <a:bodyPr>
            <a:normAutofit/>
          </a:bodyPr>
          <a:lstStyle/>
          <a:p>
            <a:r>
              <a:rPr lang="en-US" sz="2000" dirty="0" smtClean="0"/>
              <a:t>CASE</a:t>
            </a:r>
          </a:p>
          <a:p>
            <a:pPr marL="0" indent="0">
              <a:buNone/>
            </a:pPr>
            <a:r>
              <a:rPr lang="en-US" sz="2000" dirty="0" smtClean="0"/>
              <a:t>[SELECT </a:t>
            </a:r>
            <a:r>
              <a:rPr lang="en-US" sz="2000" dirty="0" err="1"/>
              <a:t>column_name</a:t>
            </a:r>
            <a:r>
              <a:rPr lang="en-US" sz="2000" dirty="0"/>
              <a:t>, CASE WHEN condition THEN 'Result_1' WHEN condition THEN 'Result_2' ELSE 'Result_3' END FROM </a:t>
            </a:r>
            <a:r>
              <a:rPr lang="en-US" sz="2000" dirty="0" err="1"/>
              <a:t>table_name</a:t>
            </a:r>
            <a:r>
              <a:rPr lang="en-US" sz="2000" dirty="0" smtClean="0"/>
              <a:t>;]</a:t>
            </a:r>
          </a:p>
          <a:p>
            <a:pPr marL="0" indent="0">
              <a:buNone/>
            </a:pPr>
            <a:r>
              <a:rPr lang="en-US" sz="2000" dirty="0" smtClean="0"/>
              <a:t>CASE</a:t>
            </a:r>
            <a:r>
              <a:rPr lang="en-US" sz="2000" dirty="0"/>
              <a:t> statements are used to create different outputs (usually in the </a:t>
            </a:r>
            <a:r>
              <a:rPr lang="en-US" sz="2000" dirty="0" smtClean="0"/>
              <a:t>SELECT</a:t>
            </a:r>
            <a:r>
              <a:rPr lang="en-US" sz="2000" dirty="0"/>
              <a:t> statement). It is SQL’s way of handling if-then logic</a:t>
            </a:r>
            <a:r>
              <a:rPr lang="en-US" sz="2000" dirty="0" smtClean="0"/>
              <a:t>.</a:t>
            </a:r>
          </a:p>
          <a:p>
            <a:r>
              <a:rPr lang="en-US" sz="2000" dirty="0" smtClean="0"/>
              <a:t>COUNT()</a:t>
            </a:r>
          </a:p>
          <a:p>
            <a:pPr marL="0" indent="0">
              <a:buNone/>
            </a:pPr>
            <a:r>
              <a:rPr lang="en-US" sz="2000" dirty="0" smtClean="0"/>
              <a:t>[SELECT COUNT(</a:t>
            </a:r>
            <a:r>
              <a:rPr lang="en-US" sz="2000" dirty="0" err="1" smtClean="0"/>
              <a:t>column_name</a:t>
            </a:r>
            <a:r>
              <a:rPr lang="en-US" sz="2000" dirty="0"/>
              <a:t>) FROM </a:t>
            </a:r>
            <a:r>
              <a:rPr lang="en-US" sz="2000" dirty="0" err="1" smtClean="0"/>
              <a:t>table_name</a:t>
            </a:r>
            <a:r>
              <a:rPr lang="en-US" sz="2000" dirty="0" smtClean="0"/>
              <a:t>;]</a:t>
            </a:r>
          </a:p>
          <a:p>
            <a:pPr marL="0" indent="0">
              <a:buNone/>
            </a:pPr>
            <a:r>
              <a:rPr lang="en-US" sz="2000" dirty="0" smtClean="0"/>
              <a:t>COUNT()</a:t>
            </a:r>
            <a:r>
              <a:rPr lang="en-US" sz="2000" dirty="0"/>
              <a:t> is a function that takes the name of a column as an argument and counts the number of rows where the column is not </a:t>
            </a:r>
            <a:r>
              <a:rPr lang="en-US" sz="2000" dirty="0" smtClean="0"/>
              <a:t>NULL.</a:t>
            </a:r>
          </a:p>
          <a:p>
            <a:r>
              <a:rPr lang="en-US" sz="2000" dirty="0" smtClean="0"/>
              <a:t>CREATE TABLE</a:t>
            </a:r>
          </a:p>
          <a:p>
            <a:pPr marL="0" indent="0">
              <a:buNone/>
            </a:pPr>
            <a:r>
              <a:rPr lang="en-US" sz="2000" dirty="0" smtClean="0"/>
              <a:t>[CREATE </a:t>
            </a:r>
            <a:r>
              <a:rPr lang="en-US" sz="2000" dirty="0"/>
              <a:t>TABLE </a:t>
            </a:r>
            <a:r>
              <a:rPr lang="en-US" sz="2000" dirty="0" err="1"/>
              <a:t>table_name</a:t>
            </a:r>
            <a:r>
              <a:rPr lang="en-US" sz="2000" dirty="0"/>
              <a:t> ( column_1 datatype, column_2 datatype, column_3 datatype </a:t>
            </a:r>
            <a:r>
              <a:rPr lang="en-US" sz="2000" dirty="0" smtClean="0"/>
              <a:t>)]</a:t>
            </a:r>
          </a:p>
          <a:p>
            <a:pPr marL="0" indent="0">
              <a:buNone/>
            </a:pPr>
            <a:r>
              <a:rPr lang="en-US" sz="2000" dirty="0" smtClean="0"/>
              <a:t>CREATE TABLE</a:t>
            </a:r>
            <a:r>
              <a:rPr lang="en-US" sz="2000" dirty="0"/>
              <a:t> creates a new table in the database. It allows you to specify the name of the table and the name of each column in the table.</a:t>
            </a:r>
          </a:p>
        </p:txBody>
      </p:sp>
    </p:spTree>
    <p:extLst>
      <p:ext uri="{BB962C8B-B14F-4D97-AF65-F5344CB8AC3E}">
        <p14:creationId xmlns:p14="http://schemas.microsoft.com/office/powerpoint/2010/main" val="223840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r>
              <a:rPr lang="en-US" sz="2000" b="1" dirty="0" smtClean="0"/>
              <a:t>DELETE</a:t>
            </a:r>
          </a:p>
          <a:p>
            <a:pPr marL="0" indent="0">
              <a:buNone/>
            </a:pPr>
            <a:r>
              <a:rPr lang="en-US" sz="2000" dirty="0" smtClean="0"/>
              <a:t>[DELETE </a:t>
            </a:r>
            <a:r>
              <a:rPr lang="en-US" sz="2000" dirty="0"/>
              <a:t>FROM </a:t>
            </a:r>
            <a:r>
              <a:rPr lang="en-US" sz="2000" dirty="0" err="1"/>
              <a:t>table_name</a:t>
            </a:r>
            <a:r>
              <a:rPr lang="en-US" sz="2000" dirty="0"/>
              <a:t> </a:t>
            </a:r>
            <a:r>
              <a:rPr lang="en-US" sz="2000" dirty="0" smtClean="0"/>
              <a:t>WHERE </a:t>
            </a:r>
            <a:r>
              <a:rPr lang="en-US" sz="2000" dirty="0" err="1" smtClean="0"/>
              <a:t>some_column</a:t>
            </a:r>
            <a:r>
              <a:rPr lang="en-US" sz="2000" dirty="0" smtClean="0"/>
              <a:t> </a:t>
            </a:r>
            <a:r>
              <a:rPr lang="en-US" sz="2000" dirty="0"/>
              <a:t>= </a:t>
            </a:r>
            <a:r>
              <a:rPr lang="en-US" sz="2000" dirty="0" err="1"/>
              <a:t>some_value</a:t>
            </a:r>
            <a:r>
              <a:rPr lang="en-US" sz="2000" dirty="0" smtClean="0"/>
              <a:t>;]</a:t>
            </a:r>
            <a:endParaRPr lang="en-US" sz="2000" dirty="0"/>
          </a:p>
          <a:p>
            <a:pPr marL="0" indent="0">
              <a:buNone/>
            </a:pPr>
            <a:r>
              <a:rPr lang="en-US" sz="2000" dirty="0"/>
              <a:t>DELETE statements are used to remove rows from a table</a:t>
            </a:r>
            <a:r>
              <a:rPr lang="en-US" sz="2000" dirty="0" smtClean="0"/>
              <a:t>.</a:t>
            </a:r>
          </a:p>
          <a:p>
            <a:r>
              <a:rPr lang="en-US" sz="2000" b="1" cap="all" dirty="0"/>
              <a:t>GROUP BY</a:t>
            </a:r>
          </a:p>
          <a:p>
            <a:pPr marL="0" indent="0">
              <a:buNone/>
            </a:pPr>
            <a:r>
              <a:rPr lang="en-US" sz="2000" dirty="0" smtClean="0"/>
              <a:t>[SELECT </a:t>
            </a:r>
            <a:r>
              <a:rPr lang="en-US" sz="2000" dirty="0" err="1"/>
              <a:t>column_name</a:t>
            </a:r>
            <a:r>
              <a:rPr lang="en-US" sz="2000" dirty="0"/>
              <a:t>, COUNT(*) FROM </a:t>
            </a:r>
            <a:r>
              <a:rPr lang="en-US" sz="2000" dirty="0" err="1"/>
              <a:t>table_name</a:t>
            </a:r>
            <a:r>
              <a:rPr lang="en-US" sz="2000" dirty="0"/>
              <a:t> GROUP BY </a:t>
            </a:r>
            <a:r>
              <a:rPr lang="en-US" sz="2000" dirty="0" err="1"/>
              <a:t>column_name</a:t>
            </a:r>
            <a:r>
              <a:rPr lang="en-US" sz="2000" dirty="0" smtClean="0"/>
              <a:t>;]</a:t>
            </a:r>
            <a:endParaRPr lang="en-US" sz="2000" dirty="0"/>
          </a:p>
          <a:p>
            <a:pPr marL="0" indent="0">
              <a:buNone/>
            </a:pPr>
            <a:r>
              <a:rPr lang="en-US" sz="2000" dirty="0"/>
              <a:t>GROUP BY is a clause in SQL that is only used with aggregate functions. It is used in collaboration with the SELECT statement to arrange identical data into groups</a:t>
            </a:r>
            <a:r>
              <a:rPr lang="en-US" sz="2000" dirty="0" smtClean="0"/>
              <a:t>.</a:t>
            </a:r>
          </a:p>
          <a:p>
            <a:r>
              <a:rPr lang="en-US" sz="2000" b="1" cap="all" dirty="0"/>
              <a:t>HAVING</a:t>
            </a:r>
          </a:p>
          <a:p>
            <a:pPr marL="0" indent="0">
              <a:buNone/>
            </a:pPr>
            <a:r>
              <a:rPr lang="en-US" sz="2000" dirty="0" smtClean="0"/>
              <a:t>[SELECT </a:t>
            </a:r>
            <a:r>
              <a:rPr lang="en-US" sz="2000" dirty="0" err="1"/>
              <a:t>column_name</a:t>
            </a:r>
            <a:r>
              <a:rPr lang="en-US" sz="2000" dirty="0"/>
              <a:t>, COUNT(*) FROM </a:t>
            </a:r>
            <a:r>
              <a:rPr lang="en-US" sz="2000" dirty="0" err="1"/>
              <a:t>table_name</a:t>
            </a:r>
            <a:r>
              <a:rPr lang="en-US" sz="2000" dirty="0"/>
              <a:t> GROUP BY </a:t>
            </a:r>
            <a:r>
              <a:rPr lang="en-US" sz="2000" dirty="0" err="1"/>
              <a:t>column_name</a:t>
            </a:r>
            <a:r>
              <a:rPr lang="en-US" sz="2000" dirty="0"/>
              <a:t> HAVING COUNT(*) &gt; value</a:t>
            </a:r>
            <a:r>
              <a:rPr lang="en-US" sz="2000" dirty="0" smtClean="0"/>
              <a:t>;]</a:t>
            </a:r>
            <a:endParaRPr lang="en-US" sz="2000" dirty="0"/>
          </a:p>
          <a:p>
            <a:pPr marL="0" indent="0">
              <a:buNone/>
            </a:pPr>
            <a:r>
              <a:rPr lang="en-US" sz="2000" dirty="0"/>
              <a:t>HAVING was added to SQL because the WHERE keyword could not be used with aggregate functions</a:t>
            </a: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8629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28600" y="228600"/>
            <a:ext cx="8458200" cy="6248400"/>
          </a:xfrm>
        </p:spPr>
        <p:txBody>
          <a:bodyPr>
            <a:normAutofit/>
          </a:bodyPr>
          <a:lstStyle/>
          <a:p>
            <a:r>
              <a:rPr lang="en-US" sz="2000" b="1" cap="all" dirty="0"/>
              <a:t>INNER JOIN</a:t>
            </a:r>
          </a:p>
          <a:p>
            <a:pPr marL="0" indent="0">
              <a:buNone/>
            </a:pPr>
            <a:r>
              <a:rPr lang="en-US" sz="2000" dirty="0" smtClean="0"/>
              <a:t>[SELECT </a:t>
            </a:r>
            <a:r>
              <a:rPr lang="en-US" sz="2000" dirty="0" err="1"/>
              <a:t>column_name</a:t>
            </a:r>
            <a:r>
              <a:rPr lang="en-US" sz="2000" dirty="0"/>
              <a:t>(s) FROM table_1 JOIN table_2 ON table_1.column_name = table_2.column_name</a:t>
            </a:r>
            <a:r>
              <a:rPr lang="en-US" sz="2000" dirty="0" smtClean="0"/>
              <a:t>;]</a:t>
            </a:r>
            <a:endParaRPr lang="en-US" sz="2000" dirty="0"/>
          </a:p>
          <a:p>
            <a:pPr marL="0" indent="0">
              <a:buNone/>
            </a:pPr>
            <a:r>
              <a:rPr lang="en-US" sz="2000" dirty="0"/>
              <a:t>An inner join will combine rows from different tables if the </a:t>
            </a:r>
            <a:r>
              <a:rPr lang="en-US" sz="2000" i="1" dirty="0"/>
              <a:t>join condition</a:t>
            </a:r>
            <a:r>
              <a:rPr lang="en-US" sz="2000" dirty="0"/>
              <a:t> is true.</a:t>
            </a:r>
          </a:p>
          <a:p>
            <a:r>
              <a:rPr lang="en-US" sz="2000" b="1" cap="all" dirty="0"/>
              <a:t>INSERT</a:t>
            </a:r>
          </a:p>
          <a:p>
            <a:pPr marL="0" indent="0">
              <a:buNone/>
            </a:pPr>
            <a:r>
              <a:rPr lang="en-US" sz="2000" dirty="0" smtClean="0"/>
              <a:t>[INSERT </a:t>
            </a:r>
            <a:r>
              <a:rPr lang="en-US" sz="2000" dirty="0"/>
              <a:t>INTO </a:t>
            </a:r>
            <a:r>
              <a:rPr lang="en-US" sz="2000" dirty="0" err="1"/>
              <a:t>table_name</a:t>
            </a:r>
            <a:r>
              <a:rPr lang="en-US" sz="2000" dirty="0"/>
              <a:t> (column_1, column_2, column_3) VALUES (value_1, 'value_2', value_3</a:t>
            </a:r>
            <a:r>
              <a:rPr lang="en-US" sz="2000" dirty="0" smtClean="0"/>
              <a:t>);]</a:t>
            </a:r>
            <a:endParaRPr lang="en-US" sz="2000" dirty="0"/>
          </a:p>
          <a:p>
            <a:pPr marL="0" indent="0">
              <a:buNone/>
            </a:pPr>
            <a:r>
              <a:rPr lang="en-US" sz="2000" dirty="0"/>
              <a:t>INSERT statements are used to add a new row to a table.</a:t>
            </a:r>
          </a:p>
          <a:p>
            <a:r>
              <a:rPr lang="en-US" sz="2000" b="1" cap="all" dirty="0"/>
              <a:t>IS NULL / IS NOT NULL</a:t>
            </a:r>
          </a:p>
          <a:p>
            <a:pPr marL="0" indent="0">
              <a:buNone/>
            </a:pPr>
            <a:r>
              <a:rPr lang="en-US" sz="2000" dirty="0" smtClean="0"/>
              <a:t>[SELECT </a:t>
            </a:r>
            <a:r>
              <a:rPr lang="en-US" sz="2000" dirty="0" err="1"/>
              <a:t>column_name</a:t>
            </a:r>
            <a:r>
              <a:rPr lang="en-US" sz="2000" dirty="0"/>
              <a:t>(s) FROM </a:t>
            </a:r>
            <a:r>
              <a:rPr lang="en-US" sz="2000" dirty="0" err="1"/>
              <a:t>table_name</a:t>
            </a:r>
            <a:r>
              <a:rPr lang="en-US" sz="2000" dirty="0"/>
              <a:t> WHERE </a:t>
            </a:r>
            <a:r>
              <a:rPr lang="en-US" sz="2000" dirty="0" err="1"/>
              <a:t>column_name</a:t>
            </a:r>
            <a:r>
              <a:rPr lang="en-US" sz="2000" dirty="0"/>
              <a:t> IS NULL</a:t>
            </a:r>
            <a:r>
              <a:rPr lang="en-US" sz="2000" dirty="0" smtClean="0"/>
              <a:t>;]</a:t>
            </a:r>
            <a:endParaRPr lang="en-US" sz="2000" dirty="0"/>
          </a:p>
          <a:p>
            <a:pPr marL="0" indent="0">
              <a:buNone/>
            </a:pPr>
            <a:r>
              <a:rPr lang="en-US" sz="2000" dirty="0"/>
              <a:t>IS NULL and IS NOT NULL are operators used with the WHERE clause to test for empty values.</a:t>
            </a:r>
          </a:p>
          <a:p>
            <a:endParaRPr lang="en-US" dirty="0"/>
          </a:p>
        </p:txBody>
      </p:sp>
    </p:spTree>
    <p:extLst>
      <p:ext uri="{BB962C8B-B14F-4D97-AF65-F5344CB8AC3E}">
        <p14:creationId xmlns:p14="http://schemas.microsoft.com/office/powerpoint/2010/main" val="169947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248400"/>
          </a:xfrm>
        </p:spPr>
        <p:txBody>
          <a:bodyPr>
            <a:normAutofit/>
          </a:bodyPr>
          <a:lstStyle/>
          <a:p>
            <a:r>
              <a:rPr lang="en-US" sz="2000" b="1" cap="all" dirty="0"/>
              <a:t>LIKE</a:t>
            </a:r>
          </a:p>
          <a:p>
            <a:pPr marL="0" indent="0">
              <a:buNone/>
            </a:pPr>
            <a:r>
              <a:rPr lang="en-US" sz="2000" dirty="0" smtClean="0"/>
              <a:t>[SELECT </a:t>
            </a:r>
            <a:r>
              <a:rPr lang="en-US" sz="2000" dirty="0" err="1"/>
              <a:t>column_name</a:t>
            </a:r>
            <a:r>
              <a:rPr lang="en-US" sz="2000" dirty="0"/>
              <a:t>(s) FROM </a:t>
            </a:r>
            <a:r>
              <a:rPr lang="en-US" sz="2000" dirty="0" err="1"/>
              <a:t>table_name</a:t>
            </a:r>
            <a:r>
              <a:rPr lang="en-US" sz="2000" dirty="0"/>
              <a:t> WHERE </a:t>
            </a:r>
            <a:r>
              <a:rPr lang="en-US" sz="2000" dirty="0" smtClean="0"/>
              <a:t>      </a:t>
            </a:r>
            <a:r>
              <a:rPr lang="en-US" sz="2000" dirty="0" err="1" smtClean="0"/>
              <a:t>column_name</a:t>
            </a:r>
            <a:r>
              <a:rPr lang="en-US" sz="2000" dirty="0" smtClean="0"/>
              <a:t> </a:t>
            </a:r>
            <a:r>
              <a:rPr lang="en-US" sz="2000" dirty="0"/>
              <a:t>LIKE pattern</a:t>
            </a:r>
            <a:r>
              <a:rPr lang="en-US" sz="2000" dirty="0" smtClean="0"/>
              <a:t>;]</a:t>
            </a:r>
            <a:endParaRPr lang="en-US" sz="2000" dirty="0"/>
          </a:p>
          <a:p>
            <a:pPr marL="0" indent="0">
              <a:buNone/>
            </a:pPr>
            <a:r>
              <a:rPr lang="en-US" sz="2000" dirty="0"/>
              <a:t>LIKE is a special operator used with the WHERE clause to search for a specific pattern in a column.</a:t>
            </a:r>
          </a:p>
          <a:p>
            <a:r>
              <a:rPr lang="en-US" sz="2000" b="1" cap="all" dirty="0"/>
              <a:t>LIMIT</a:t>
            </a:r>
          </a:p>
          <a:p>
            <a:pPr marL="0" indent="0">
              <a:buNone/>
            </a:pPr>
            <a:r>
              <a:rPr lang="en-US" sz="2000" dirty="0" smtClean="0"/>
              <a:t>[SELECT </a:t>
            </a:r>
            <a:r>
              <a:rPr lang="en-US" sz="2000" dirty="0" err="1"/>
              <a:t>column_name</a:t>
            </a:r>
            <a:r>
              <a:rPr lang="en-US" sz="2000" dirty="0"/>
              <a:t>(s) FROM </a:t>
            </a:r>
            <a:r>
              <a:rPr lang="en-US" sz="2000" dirty="0" err="1"/>
              <a:t>table_name</a:t>
            </a:r>
            <a:r>
              <a:rPr lang="en-US" sz="2000" dirty="0"/>
              <a:t> LIMIT number</a:t>
            </a:r>
            <a:r>
              <a:rPr lang="en-US" sz="2000" dirty="0" smtClean="0"/>
              <a:t>;]</a:t>
            </a:r>
            <a:endParaRPr lang="en-US" sz="2000" dirty="0"/>
          </a:p>
          <a:p>
            <a:pPr marL="0" indent="0">
              <a:buNone/>
            </a:pPr>
            <a:r>
              <a:rPr lang="en-US" sz="2000" dirty="0"/>
              <a:t>LIMIT is a clause that lets you specify the maximum number of rows the result set will have.</a:t>
            </a:r>
          </a:p>
          <a:p>
            <a:r>
              <a:rPr lang="en-US" sz="2000" b="1" cap="all" dirty="0"/>
              <a:t>MAX()</a:t>
            </a:r>
          </a:p>
          <a:p>
            <a:pPr marL="0" indent="0">
              <a:buNone/>
            </a:pPr>
            <a:r>
              <a:rPr lang="en-US" sz="2000" dirty="0" smtClean="0"/>
              <a:t>[SELECT </a:t>
            </a:r>
            <a:r>
              <a:rPr lang="en-US" sz="2000" dirty="0"/>
              <a:t>MAX(</a:t>
            </a:r>
            <a:r>
              <a:rPr lang="en-US" sz="2000" dirty="0" err="1"/>
              <a:t>column_name</a:t>
            </a:r>
            <a:r>
              <a:rPr lang="en-US" sz="2000" dirty="0"/>
              <a:t>) FROM </a:t>
            </a:r>
            <a:r>
              <a:rPr lang="en-US" sz="2000" dirty="0" err="1"/>
              <a:t>table_name</a:t>
            </a:r>
            <a:r>
              <a:rPr lang="en-US" sz="2000" dirty="0" smtClean="0"/>
              <a:t>;]</a:t>
            </a:r>
            <a:endParaRPr lang="en-US" sz="2000" dirty="0"/>
          </a:p>
          <a:p>
            <a:pPr marL="0" indent="0">
              <a:buNone/>
            </a:pPr>
            <a:r>
              <a:rPr lang="en-US" sz="2000" dirty="0"/>
              <a:t>MAX() is a function that takes the name of a column as an argument and returns the largest value in that column.</a:t>
            </a:r>
          </a:p>
          <a:p>
            <a:pPr marL="0" indent="0">
              <a:buNone/>
            </a:pPr>
            <a:endParaRPr lang="en-US" dirty="0"/>
          </a:p>
        </p:txBody>
      </p:sp>
    </p:spTree>
    <p:extLst>
      <p:ext uri="{BB962C8B-B14F-4D97-AF65-F5344CB8AC3E}">
        <p14:creationId xmlns:p14="http://schemas.microsoft.com/office/powerpoint/2010/main" val="431303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234</Words>
  <Application>Microsoft Office PowerPoint</Application>
  <PresentationFormat>On-screen Show (4:3)</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SQL QUERIES</vt:lpstr>
      <vt:lpstr>INTRODUCTION</vt:lpstr>
      <vt:lpstr>DATA DEFINITION LANGUAGE (DDL)</vt:lpstr>
      <vt:lpstr>COMMONLY USED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THANKING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QURER</dc:title>
  <dc:creator>Microsoft</dc:creator>
  <cp:lastModifiedBy>Microsoft</cp:lastModifiedBy>
  <cp:revision>16</cp:revision>
  <dcterms:created xsi:type="dcterms:W3CDTF">2020-07-11T10:56:20Z</dcterms:created>
  <dcterms:modified xsi:type="dcterms:W3CDTF">2020-07-11T12:01:18Z</dcterms:modified>
</cp:coreProperties>
</file>