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452B-5ED3-475D-A818-CB5EFB36C5A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B53C-775D-46D1-97D8-BA753141F8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452B-5ED3-475D-A818-CB5EFB36C5A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B53C-775D-46D1-97D8-BA753141F8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452B-5ED3-475D-A818-CB5EFB36C5A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B53C-775D-46D1-97D8-BA753141F8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452B-5ED3-475D-A818-CB5EFB36C5A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B53C-775D-46D1-97D8-BA753141F8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452B-5ED3-475D-A818-CB5EFB36C5A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FF1B53C-775D-46D1-97D8-BA753141F8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452B-5ED3-475D-A818-CB5EFB36C5A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B53C-775D-46D1-97D8-BA753141F8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452B-5ED3-475D-A818-CB5EFB36C5A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B53C-775D-46D1-97D8-BA753141F8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452B-5ED3-475D-A818-CB5EFB36C5A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B53C-775D-46D1-97D8-BA753141F8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452B-5ED3-475D-A818-CB5EFB36C5A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B53C-775D-46D1-97D8-BA753141F8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452B-5ED3-475D-A818-CB5EFB36C5A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B53C-775D-46D1-97D8-BA753141F8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452B-5ED3-475D-A818-CB5EFB36C5A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B53C-775D-46D1-97D8-BA753141F8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761452B-5ED3-475D-A818-CB5EFB36C5A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F1B53C-775D-46D1-97D8-BA753141F8A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Vehicle dataset from car </a:t>
            </a:r>
            <a:r>
              <a:rPr lang="en-US" b="1" dirty="0" err="1" smtClean="0"/>
              <a:t>dekho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Used Cars and motorcycles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/>
              <a:t>Inference:</a:t>
            </a:r>
          </a:p>
          <a:p>
            <a:pPr marL="137160" indent="0">
              <a:buNone/>
            </a:pPr>
            <a:r>
              <a:rPr lang="en-US" dirty="0" smtClean="0"/>
              <a:t>1. In this , we </a:t>
            </a:r>
            <a:r>
              <a:rPr lang="en-US" dirty="0"/>
              <a:t>can see more number of cars is manual and very less number of cars have CNG fuel type.</a:t>
            </a:r>
          </a:p>
          <a:p>
            <a:pPr marL="137160" indent="0">
              <a:buNone/>
            </a:pPr>
            <a:r>
              <a:rPr lang="en-US" dirty="0" smtClean="0"/>
              <a:t>2. We </a:t>
            </a:r>
            <a:r>
              <a:rPr lang="en-US" dirty="0"/>
              <a:t>also observe cars range between 0 to 16 have petrol </a:t>
            </a:r>
            <a:r>
              <a:rPr lang="en-US" dirty="0" smtClean="0"/>
              <a:t>              fuel type</a:t>
            </a:r>
            <a:r>
              <a:rPr lang="en-US" dirty="0"/>
              <a:t>, 0 to 10 have diesel fuel type and 0 to </a:t>
            </a:r>
            <a:r>
              <a:rPr lang="en-US" dirty="0" smtClean="0"/>
              <a:t>1.</a:t>
            </a:r>
            <a:endParaRPr lang="en-US" dirty="0"/>
          </a:p>
          <a:p>
            <a:pPr marL="137160" indent="0">
              <a:buNone/>
            </a:pPr>
            <a:r>
              <a:rPr lang="en-US" dirty="0" smtClean="0"/>
              <a:t>    </a:t>
            </a:r>
            <a:r>
              <a:rPr lang="en-US" dirty="0"/>
              <a:t>have CNG fuel </a:t>
            </a:r>
            <a:r>
              <a:rPr lang="en-US" dirty="0" smtClean="0"/>
              <a:t>type.</a:t>
            </a:r>
          </a:p>
          <a:p>
            <a:pPr marL="137160" indent="0">
              <a:buNone/>
            </a:pPr>
            <a:r>
              <a:rPr lang="en-US" dirty="0" smtClean="0"/>
              <a:t>3. Cars which have automatic transmission mostly use Petrol as Fuel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"/>
            <a:ext cx="6248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1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37160" indent="0">
              <a:buNone/>
            </a:pPr>
            <a:r>
              <a:rPr lang="en-US" dirty="0"/>
              <a:t>Inference</a:t>
            </a:r>
            <a:r>
              <a:rPr lang="en-US" dirty="0" smtClean="0"/>
              <a:t>:</a:t>
            </a:r>
          </a:p>
          <a:p>
            <a:pPr marL="137160" indent="0">
              <a:buNone/>
            </a:pPr>
            <a:r>
              <a:rPr lang="en-US" dirty="0" smtClean="0"/>
              <a:t>1. By </a:t>
            </a:r>
            <a:r>
              <a:rPr lang="en-US" dirty="0"/>
              <a:t>seeing this </a:t>
            </a:r>
            <a:r>
              <a:rPr lang="en-US" dirty="0" smtClean="0"/>
              <a:t>plot , we </a:t>
            </a:r>
            <a:r>
              <a:rPr lang="en-US" dirty="0"/>
              <a:t>can say that Manual transmission car selling price ranges from 0 to 11.</a:t>
            </a:r>
          </a:p>
          <a:p>
            <a:pPr marL="137160" indent="0">
              <a:buNone/>
            </a:pPr>
            <a:r>
              <a:rPr lang="en-US" dirty="0" smtClean="0"/>
              <a:t>2. We </a:t>
            </a:r>
            <a:r>
              <a:rPr lang="en-US" dirty="0"/>
              <a:t>also observe Automatic transmission car selling price ranges from 1 to 11.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"/>
            <a:ext cx="7086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1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Ciaz</a:t>
            </a:r>
            <a:r>
              <a:rPr lang="en-US" dirty="0" smtClean="0"/>
              <a:t> Price </a:t>
            </a:r>
            <a:r>
              <a:rPr lang="en-US" dirty="0" err="1" smtClean="0"/>
              <a:t>Comparision</a:t>
            </a:r>
            <a:endParaRPr lang="en-US" dirty="0"/>
          </a:p>
        </p:txBody>
      </p:sp>
      <p:pic>
        <p:nvPicPr>
          <p:cNvPr id="4098" name="Picture 2" descr="C:\Users\Joyita\Downloads\Ciaz-SHVS-Hybrid-Diesel-Price-Comparis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7630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br>
              <a:rPr lang="en-US" dirty="0" smtClean="0"/>
            </a:br>
            <a:r>
              <a:rPr lang="en-US" dirty="0" err="1" smtClean="0"/>
              <a:t>Ciaz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586344"/>
              </p:ext>
            </p:extLst>
          </p:nvPr>
        </p:nvGraphicFramePr>
        <p:xfrm>
          <a:off x="609600" y="1600199"/>
          <a:ext cx="7924799" cy="4800600"/>
        </p:xfrm>
        <a:graphic>
          <a:graphicData uri="http://schemas.openxmlformats.org/drawingml/2006/table">
            <a:tbl>
              <a:tblPr/>
              <a:tblGrid>
                <a:gridCol w="1594551"/>
                <a:gridCol w="2373843"/>
                <a:gridCol w="1582562"/>
                <a:gridCol w="2373843"/>
              </a:tblGrid>
              <a:tr h="57819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A0A0A0"/>
                          </a:solidFill>
                          <a:effectLst/>
                          <a:latin typeface="RobotoRegular"/>
                        </a:rPr>
                        <a:t>Mileage</a:t>
                      </a:r>
                      <a:endParaRPr lang="en-US" dirty="0">
                        <a:effectLst/>
                      </a:endParaRPr>
                    </a:p>
                  </a:txBody>
                  <a:tcPr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676767"/>
                          </a:solidFill>
                          <a:effectLst/>
                          <a:latin typeface="RobotoBold"/>
                        </a:rPr>
                        <a:t>28.09 km/litre</a:t>
                      </a:r>
                    </a:p>
                  </a:txBody>
                  <a:tcPr marL="285750" marR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A0A0A0"/>
                          </a:solidFill>
                          <a:effectLst/>
                          <a:latin typeface="RobotoRegular"/>
                        </a:rPr>
                        <a:t>Engine Displ.</a:t>
                      </a:r>
                      <a:endParaRPr lang="en-US">
                        <a:effectLst/>
                      </a:endParaRPr>
                    </a:p>
                  </a:txBody>
                  <a:tcPr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676767"/>
                          </a:solidFill>
                          <a:effectLst/>
                          <a:latin typeface="RobotoBold"/>
                        </a:rPr>
                        <a:t>1248 cc</a:t>
                      </a:r>
                    </a:p>
                  </a:txBody>
                  <a:tcPr marL="285750" marR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7819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A0A0A0"/>
                          </a:solidFill>
                          <a:effectLst/>
                          <a:latin typeface="RobotoRegular"/>
                        </a:rPr>
                        <a:t>Transmission</a:t>
                      </a:r>
                      <a:endParaRPr lang="en-US" dirty="0">
                        <a:effectLst/>
                      </a:endParaRPr>
                    </a:p>
                  </a:txBody>
                  <a:tcPr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76767"/>
                          </a:solidFill>
                          <a:effectLst/>
                          <a:latin typeface="RobotoBold"/>
                        </a:rPr>
                        <a:t>Manual</a:t>
                      </a:r>
                    </a:p>
                  </a:txBody>
                  <a:tcPr marL="285750" marR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A0A0A0"/>
                          </a:solidFill>
                          <a:effectLst/>
                          <a:latin typeface="RobotoRegular"/>
                        </a:rPr>
                        <a:t>Fuel Type</a:t>
                      </a:r>
                      <a:endParaRPr lang="en-US">
                        <a:effectLst/>
                      </a:endParaRPr>
                    </a:p>
                  </a:txBody>
                  <a:tcPr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676767"/>
                          </a:solidFill>
                          <a:effectLst/>
                          <a:latin typeface="RobotoBold"/>
                        </a:rPr>
                        <a:t>Diesel</a:t>
                      </a:r>
                    </a:p>
                  </a:txBody>
                  <a:tcPr marL="285750" marR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6012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A0A0A0"/>
                          </a:solidFill>
                          <a:effectLst/>
                          <a:latin typeface="RobotoRegular"/>
                        </a:rPr>
                        <a:t>Boot Space</a:t>
                      </a:r>
                      <a:endParaRPr lang="en-US" dirty="0">
                        <a:effectLst/>
                      </a:endParaRPr>
                    </a:p>
                  </a:txBody>
                  <a:tcPr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76767"/>
                          </a:solidFill>
                          <a:effectLst/>
                          <a:latin typeface="RobotoBold"/>
                        </a:rPr>
                        <a:t>510 </a:t>
                      </a:r>
                      <a:r>
                        <a:rPr lang="en-US" dirty="0" err="1">
                          <a:solidFill>
                            <a:srgbClr val="676767"/>
                          </a:solidFill>
                          <a:effectLst/>
                          <a:latin typeface="RobotoBold"/>
                        </a:rPr>
                        <a:t>litres</a:t>
                      </a:r>
                      <a:endParaRPr lang="en-US" dirty="0">
                        <a:solidFill>
                          <a:srgbClr val="676767"/>
                        </a:solidFill>
                        <a:effectLst/>
                        <a:latin typeface="RobotoBold"/>
                      </a:endParaRPr>
                    </a:p>
                  </a:txBody>
                  <a:tcPr marL="285750" marR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A0A0A0"/>
                          </a:solidFill>
                          <a:effectLst/>
                          <a:latin typeface="RobotoRegular"/>
                        </a:rPr>
                        <a:t>Power Windows</a:t>
                      </a:r>
                      <a:endParaRPr lang="en-US" dirty="0">
                        <a:effectLst/>
                      </a:endParaRPr>
                    </a:p>
                  </a:txBody>
                  <a:tcPr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676767"/>
                          </a:solidFill>
                          <a:effectLst/>
                          <a:latin typeface="RobotoBold"/>
                        </a:rPr>
                        <a:t>All Windows</a:t>
                      </a:r>
                    </a:p>
                  </a:txBody>
                  <a:tcPr marL="285750" marR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239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A0A0A0"/>
                          </a:solidFill>
                          <a:effectLst/>
                          <a:latin typeface="RobotoRegular"/>
                        </a:rPr>
                        <a:t>Airbags</a:t>
                      </a:r>
                      <a:endParaRPr lang="en-US">
                        <a:effectLst/>
                      </a:endParaRPr>
                    </a:p>
                  </a:txBody>
                  <a:tcPr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676767"/>
                          </a:solidFill>
                          <a:effectLst/>
                          <a:latin typeface="RobotoBold"/>
                        </a:rPr>
                        <a:t>Driver frontal airbag, Front passenger frontal airbag</a:t>
                      </a:r>
                    </a:p>
                  </a:txBody>
                  <a:tcPr marL="285750" marR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A0A0A0"/>
                          </a:solidFill>
                          <a:effectLst/>
                          <a:latin typeface="RobotoRegular"/>
                        </a:rPr>
                        <a:t>ABS</a:t>
                      </a:r>
                      <a:endParaRPr lang="en-US" dirty="0">
                        <a:effectLst/>
                      </a:endParaRPr>
                    </a:p>
                  </a:txBody>
                  <a:tcPr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76767"/>
                          </a:solidFill>
                          <a:effectLst/>
                          <a:latin typeface="RobotoBold"/>
                        </a:rPr>
                        <a:t>Yes</a:t>
                      </a:r>
                    </a:p>
                  </a:txBody>
                  <a:tcPr marL="285750" marR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6012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A0A0A0"/>
                          </a:solidFill>
                          <a:effectLst/>
                          <a:latin typeface="RobotoRegular"/>
                        </a:rPr>
                        <a:t>Central Locking</a:t>
                      </a:r>
                      <a:endParaRPr lang="en-US">
                        <a:effectLst/>
                      </a:endParaRPr>
                    </a:p>
                  </a:txBody>
                  <a:tcPr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676767"/>
                          </a:solidFill>
                          <a:effectLst/>
                          <a:latin typeface="RobotoBold"/>
                        </a:rPr>
                        <a:t>Yes</a:t>
                      </a:r>
                    </a:p>
                  </a:txBody>
                  <a:tcPr marL="285750" marR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A0A0A0"/>
                          </a:solidFill>
                          <a:effectLst/>
                          <a:latin typeface="RobotoRegular"/>
                        </a:rPr>
                        <a:t>Fog Lamps</a:t>
                      </a:r>
                      <a:endParaRPr lang="en-US">
                        <a:effectLst/>
                      </a:endParaRPr>
                    </a:p>
                  </a:txBody>
                  <a:tcPr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76767"/>
                          </a:solidFill>
                          <a:effectLst/>
                          <a:latin typeface="RobotoBold"/>
                        </a:rPr>
                        <a:t>Yes</a:t>
                      </a:r>
                    </a:p>
                  </a:txBody>
                  <a:tcPr marL="285750" marR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Comparision</a:t>
            </a:r>
            <a:r>
              <a:rPr lang="en-US" dirty="0" smtClean="0"/>
              <a:t> Between</a:t>
            </a:r>
            <a:br>
              <a:rPr lang="en-US" dirty="0" smtClean="0"/>
            </a:br>
            <a:r>
              <a:rPr lang="en-US" dirty="0" smtClean="0"/>
              <a:t>SX4 AND RITZ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861297"/>
              </p:ext>
            </p:extLst>
          </p:nvPr>
        </p:nvGraphicFramePr>
        <p:xfrm>
          <a:off x="1066800" y="1627909"/>
          <a:ext cx="6934200" cy="4822704"/>
        </p:xfrm>
        <a:graphic>
          <a:graphicData uri="http://schemas.openxmlformats.org/drawingml/2006/table">
            <a:tbl>
              <a:tblPr/>
              <a:tblGrid>
                <a:gridCol w="1399317"/>
                <a:gridCol w="1976096"/>
                <a:gridCol w="3558787"/>
              </a:tblGrid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223" marR="72223" marT="36111" marB="3611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SX4</a:t>
                      </a:r>
                      <a:endParaRPr lang="en-US" sz="1400" dirty="0"/>
                    </a:p>
                  </a:txBody>
                  <a:tcPr marL="72223" marR="72223" marT="36111" marB="3611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RITZ</a:t>
                      </a:r>
                      <a:endParaRPr lang="en-US" sz="1400" dirty="0"/>
                    </a:p>
                  </a:txBody>
                  <a:tcPr marL="72223" marR="72223" marT="36111" marB="36111"/>
                </a:tc>
              </a:tr>
              <a:tr h="80046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13131"/>
                          </a:solidFill>
                          <a:effectLst/>
                        </a:rPr>
                        <a:t>Engine</a:t>
                      </a:r>
                    </a:p>
                  </a:txBody>
                  <a:tcPr marL="75232" marR="75232" marT="75232" marB="75232" anchor="ctr">
                    <a:lnL>
                      <a:noFill/>
                    </a:lnL>
                    <a:lnR>
                      <a:noFill/>
                    </a:lnR>
                    <a:lnB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>
                          <a:solidFill>
                            <a:srgbClr val="333333"/>
                          </a:solidFill>
                          <a:effectLst/>
                        </a:rPr>
                        <a:t>1197cc, 4 Cylinders Inline, 4 Valves/Cylinder, DOHC</a:t>
                      </a:r>
                    </a:p>
                  </a:txBody>
                  <a:tcPr marL="75232" marR="75232" marT="75232" marB="75232" anchor="ctr">
                    <a:lnL>
                      <a:noFill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>
                          <a:solidFill>
                            <a:srgbClr val="333333"/>
                          </a:solidFill>
                          <a:effectLst/>
                        </a:rPr>
                        <a:t>1586cc, 4 Cylinders Inline, 4 Valves/Cylinder, DOHC</a:t>
                      </a:r>
                    </a:p>
                  </a:txBody>
                  <a:tcPr marL="75232" marR="75232" marT="75232" marB="75232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380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13131"/>
                          </a:solidFill>
                          <a:effectLst/>
                        </a:rPr>
                        <a:t>Engine Type</a:t>
                      </a:r>
                    </a:p>
                  </a:txBody>
                  <a:tcPr marL="75232" marR="75232" marT="75232" marB="75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rgbClr val="333333"/>
                          </a:solidFill>
                          <a:effectLst/>
                        </a:rPr>
                        <a:t>inline 4 cylinder petrol engine</a:t>
                      </a:r>
                    </a:p>
                  </a:txBody>
                  <a:tcPr marL="75232" marR="75232" marT="75232" marB="75232" anchor="ctr">
                    <a:lnL>
                      <a:noFill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16V DOHC VVT</a:t>
                      </a:r>
                    </a:p>
                  </a:txBody>
                  <a:tcPr marL="75232" marR="75232" marT="75232" marB="75232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74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13131"/>
                          </a:solidFill>
                          <a:effectLst/>
                        </a:rPr>
                        <a:t>Fuel Type</a:t>
                      </a:r>
                    </a:p>
                  </a:txBody>
                  <a:tcPr marL="75232" marR="75232" marT="75232" marB="75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Petrol</a:t>
                      </a:r>
                    </a:p>
                  </a:txBody>
                  <a:tcPr marL="75232" marR="75232" marT="75232" marB="75232" anchor="ctr">
                    <a:lnL>
                      <a:noFill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Petrol</a:t>
                      </a:r>
                    </a:p>
                  </a:txBody>
                  <a:tcPr marL="75232" marR="75232" marT="75232" marB="75232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3801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13131"/>
                          </a:solidFill>
                          <a:effectLst/>
                        </a:rPr>
                        <a:t>Max Power (</a:t>
                      </a:r>
                      <a:r>
                        <a:rPr lang="en-US" sz="1400" dirty="0" err="1">
                          <a:solidFill>
                            <a:srgbClr val="313131"/>
                          </a:solidFill>
                          <a:effectLst/>
                        </a:rPr>
                        <a:t>bhp@rpm</a:t>
                      </a:r>
                      <a:r>
                        <a:rPr lang="en-US" sz="1400" dirty="0">
                          <a:solidFill>
                            <a:srgbClr val="313131"/>
                          </a:solidFill>
                          <a:effectLst/>
                        </a:rPr>
                        <a:t>)</a:t>
                      </a:r>
                    </a:p>
                  </a:txBody>
                  <a:tcPr marL="75232" marR="75232" marT="75232" marB="75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85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</a:rPr>
                        <a:t>bhp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 @ 6000 rpm</a:t>
                      </a:r>
                    </a:p>
                  </a:txBody>
                  <a:tcPr marL="75232" marR="75232" marT="75232" marB="75232" anchor="ctr">
                    <a:lnL>
                      <a:noFill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103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</a:rPr>
                        <a:t>bhp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 @ 5600 rpm</a:t>
                      </a:r>
                    </a:p>
                  </a:txBody>
                  <a:tcPr marL="75232" marR="75232" marT="75232" marB="75232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380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13131"/>
                          </a:solidFill>
                          <a:effectLst/>
                        </a:rPr>
                        <a:t>Max Torque (Nm@rpm)</a:t>
                      </a:r>
                    </a:p>
                  </a:txBody>
                  <a:tcPr marL="75232" marR="75232" marT="75232" marB="75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113 Nm @ 4500 rpm</a:t>
                      </a:r>
                    </a:p>
                  </a:txBody>
                  <a:tcPr marL="75232" marR="75232" marT="75232" marB="75232" anchor="ctr">
                    <a:lnL>
                      <a:noFill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145 Nm @ 4100 rpm</a:t>
                      </a:r>
                    </a:p>
                  </a:txBody>
                  <a:tcPr marL="75232" marR="75232" marT="75232" marB="75232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380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13131"/>
                          </a:solidFill>
                          <a:effectLst/>
                        </a:rPr>
                        <a:t>Mileage (ARAI) (kmpl)</a:t>
                      </a:r>
                    </a:p>
                  </a:txBody>
                  <a:tcPr marL="75232" marR="75232" marT="75232" marB="75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18.5</a:t>
                      </a:r>
                    </a:p>
                  </a:txBody>
                  <a:tcPr marL="75232" marR="75232" marT="75232" marB="75232" anchor="ctr">
                    <a:lnL>
                      <a:noFill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16.51</a:t>
                      </a:r>
                    </a:p>
                  </a:txBody>
                  <a:tcPr marL="75232" marR="75232" marT="75232" marB="75232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13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13131"/>
                          </a:solidFill>
                          <a:effectLst/>
                        </a:rPr>
                        <a:t>Drivetrain</a:t>
                      </a:r>
                    </a:p>
                  </a:txBody>
                  <a:tcPr marL="75232" marR="75232" marT="75232" marB="75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FWD</a:t>
                      </a:r>
                    </a:p>
                  </a:txBody>
                  <a:tcPr marL="75232" marR="75232" marT="75232" marB="75232" anchor="ctr">
                    <a:lnL>
                      <a:noFill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FWD</a:t>
                      </a:r>
                    </a:p>
                  </a:txBody>
                  <a:tcPr marL="75232" marR="75232" marT="75232" marB="75232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13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13131"/>
                          </a:solidFill>
                          <a:effectLst/>
                        </a:rPr>
                        <a:t>Transmission</a:t>
                      </a:r>
                    </a:p>
                  </a:txBody>
                  <a:tcPr marL="75232" marR="75232" marT="75232" marB="75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Manual - 5 Gears</a:t>
                      </a:r>
                    </a:p>
                  </a:txBody>
                  <a:tcPr marL="75232" marR="75232" marT="75232" marB="75232" anchor="ctr">
                    <a:lnL>
                      <a:noFill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Manual - 5 Gears</a:t>
                      </a:r>
                    </a:p>
                  </a:txBody>
                  <a:tcPr marL="75232" marR="75232" marT="75232" marB="75232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8E8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0805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3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smtClean="0"/>
              <a:t>Project  </a:t>
            </a:r>
            <a:r>
              <a:rPr lang="en-US" dirty="0"/>
              <a:t>contains information about </a:t>
            </a:r>
            <a:r>
              <a:rPr lang="en-US" dirty="0" smtClean="0"/>
              <a:t> cars.</a:t>
            </a:r>
          </a:p>
          <a:p>
            <a:r>
              <a:rPr lang="en-US" dirty="0" smtClean="0"/>
              <a:t>Comparison between different Cars as per specifications.</a:t>
            </a:r>
          </a:p>
          <a:p>
            <a:r>
              <a:rPr lang="en-US" dirty="0" smtClean="0"/>
              <a:t>We compare wagon r, sx4,ritz and </a:t>
            </a:r>
            <a:r>
              <a:rPr lang="en-US" dirty="0" err="1" smtClean="0"/>
              <a:t>ciaz</a:t>
            </a:r>
            <a:r>
              <a:rPr lang="en-US" dirty="0" smtClean="0"/>
              <a:t> selling price according to their specifications , features and </a:t>
            </a:r>
            <a:r>
              <a:rPr lang="en-US" dirty="0" err="1" smtClean="0"/>
              <a:t>Kms</a:t>
            </a:r>
            <a:r>
              <a:rPr lang="en-US" dirty="0" smtClean="0"/>
              <a:t> driven.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CAR’S PERFORMANCE</a:t>
            </a:r>
            <a:br>
              <a:rPr lang="en-US" dirty="0" smtClean="0"/>
            </a:br>
            <a:r>
              <a:rPr lang="en-US" dirty="0" smtClean="0"/>
              <a:t>DEPENDS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 Maintenance</a:t>
            </a:r>
          </a:p>
          <a:p>
            <a:r>
              <a:rPr lang="en-US" dirty="0" smtClean="0"/>
              <a:t>Wheels</a:t>
            </a:r>
          </a:p>
          <a:p>
            <a:r>
              <a:rPr lang="en-US" dirty="0" smtClean="0"/>
              <a:t>Tires</a:t>
            </a:r>
          </a:p>
          <a:p>
            <a:r>
              <a:rPr lang="en-US" dirty="0" smtClean="0"/>
              <a:t>Oil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Increase Car Performance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Tire Inflation.</a:t>
            </a:r>
          </a:p>
          <a:p>
            <a:r>
              <a:rPr lang="en-US" dirty="0" smtClean="0"/>
              <a:t>Wheel Maintenance.</a:t>
            </a:r>
          </a:p>
          <a:p>
            <a:r>
              <a:rPr lang="en-US" dirty="0" smtClean="0"/>
              <a:t>Engine Maintenance.</a:t>
            </a:r>
          </a:p>
          <a:p>
            <a:r>
              <a:rPr lang="en-US" dirty="0" smtClean="0"/>
              <a:t>Regular Servicing.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Evaluate Car Conditions</a:t>
            </a:r>
            <a:br>
              <a:rPr lang="en-US" dirty="0" smtClean="0"/>
            </a:br>
            <a:r>
              <a:rPr lang="en-US" dirty="0" smtClean="0"/>
              <a:t>AS Per </a:t>
            </a:r>
            <a:r>
              <a:rPr lang="en-US" dirty="0" err="1" smtClean="0"/>
              <a:t>Kms</a:t>
            </a:r>
            <a:r>
              <a:rPr lang="en-US" dirty="0" smtClean="0"/>
              <a:t> Driven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 to 5500: New car or we can say car condition is good.</a:t>
            </a:r>
          </a:p>
          <a:p>
            <a:r>
              <a:rPr lang="en-US" dirty="0" smtClean="0"/>
              <a:t>5500 to 10000: Used Car, more maintenance is required.</a:t>
            </a:r>
          </a:p>
          <a:p>
            <a:r>
              <a:rPr lang="en-US" dirty="0" smtClean="0"/>
              <a:t>10000 to 15000: Old Car, basically car condition depend on maintenances like</a:t>
            </a:r>
          </a:p>
          <a:p>
            <a:r>
              <a:rPr lang="en-US" dirty="0" smtClean="0"/>
              <a:t>1.Engine 2. Tire’s 3. wheel’s 4. Regular oil change.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Specification OF </a:t>
            </a:r>
            <a:br>
              <a:rPr lang="en-US" dirty="0" smtClean="0"/>
            </a:br>
            <a:r>
              <a:rPr lang="en-US" dirty="0" smtClean="0"/>
              <a:t>WAGON 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718337"/>
              </p:ext>
            </p:extLst>
          </p:nvPr>
        </p:nvGraphicFramePr>
        <p:xfrm>
          <a:off x="381000" y="1905000"/>
          <a:ext cx="8153400" cy="4038600"/>
        </p:xfrm>
        <a:graphic>
          <a:graphicData uri="http://schemas.openxmlformats.org/drawingml/2006/table">
            <a:tbl>
              <a:tblPr/>
              <a:tblGrid>
                <a:gridCol w="4076700"/>
                <a:gridCol w="4076700"/>
              </a:tblGrid>
              <a:tr h="80772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ARAI Mileage</a:t>
                      </a:r>
                    </a:p>
                  </a:txBody>
                  <a:tcPr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20.52 kmpl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Fuel Type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Petrol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Engine Displacement (cc)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1197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Max Power (bhp@rpm)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81.80bhp@6000rpm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Max Torque (nm@rpm)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113Nm@4200rpm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19250" y="27955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4283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Key Specifications of Maruti Wagon R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FEATURE OF </a:t>
            </a:r>
            <a:br>
              <a:rPr lang="en-US" dirty="0" smtClean="0"/>
            </a:br>
            <a:r>
              <a:rPr lang="en-US" dirty="0" smtClean="0"/>
              <a:t>WAGON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Steering.</a:t>
            </a:r>
          </a:p>
          <a:p>
            <a:r>
              <a:rPr lang="en-US" dirty="0" smtClean="0"/>
              <a:t>Anti-locking Breaking System.</a:t>
            </a:r>
          </a:p>
          <a:p>
            <a:r>
              <a:rPr lang="en-US" dirty="0" smtClean="0"/>
              <a:t>Driver Airbag</a:t>
            </a:r>
          </a:p>
          <a:p>
            <a:r>
              <a:rPr lang="en-US" dirty="0" smtClean="0"/>
              <a:t>Wheel Cover</a:t>
            </a:r>
          </a:p>
          <a:p>
            <a:r>
              <a:rPr lang="en-US" dirty="0" smtClean="0"/>
              <a:t>Air Bag</a:t>
            </a:r>
          </a:p>
          <a:p>
            <a:r>
              <a:rPr lang="en-US" dirty="0" smtClean="0"/>
              <a:t>Passenger Airbag.</a:t>
            </a:r>
          </a:p>
          <a:p>
            <a:r>
              <a:rPr lang="en-US" dirty="0" smtClean="0"/>
              <a:t>Fog light.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Inference: </a:t>
            </a:r>
            <a:r>
              <a:rPr lang="en-US" dirty="0" smtClean="0"/>
              <a:t>1. </a:t>
            </a:r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/>
              <a:t>seeing this </a:t>
            </a:r>
            <a:r>
              <a:rPr lang="en-US" dirty="0" smtClean="0"/>
              <a:t>visualization</a:t>
            </a:r>
            <a:r>
              <a:rPr lang="en-US" dirty="0"/>
              <a:t>, we can see the difference between selling price and present price.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"/>
            <a:ext cx="6096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0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Inference: </a:t>
            </a:r>
            <a:endParaRPr lang="en-US" dirty="0" smtClean="0"/>
          </a:p>
          <a:p>
            <a:r>
              <a:rPr lang="en-US" dirty="0" smtClean="0"/>
              <a:t>1. In </a:t>
            </a:r>
            <a:r>
              <a:rPr lang="en-US" dirty="0"/>
              <a:t>this </a:t>
            </a:r>
            <a:r>
              <a:rPr lang="en-US" dirty="0" smtClean="0"/>
              <a:t>visualization </a:t>
            </a:r>
            <a:r>
              <a:rPr lang="en-US" dirty="0"/>
              <a:t>, we can observe that </a:t>
            </a:r>
            <a:r>
              <a:rPr lang="en-US" dirty="0" smtClean="0"/>
              <a:t>number of </a:t>
            </a:r>
            <a:r>
              <a:rPr lang="en-US" dirty="0"/>
              <a:t>Manual cars is more as compared to Automatic. </a:t>
            </a:r>
          </a:p>
          <a:p>
            <a:r>
              <a:rPr lang="en-US" dirty="0"/>
              <a:t>    2</a:t>
            </a:r>
            <a:r>
              <a:rPr lang="en-US" dirty="0" smtClean="0"/>
              <a:t>.  we </a:t>
            </a:r>
            <a:r>
              <a:rPr lang="en-US" dirty="0"/>
              <a:t>also observe new car have </a:t>
            </a:r>
            <a:r>
              <a:rPr lang="en-US" dirty="0" smtClean="0"/>
              <a:t>automatic transmission and Present price of Automatic </a:t>
            </a:r>
            <a:r>
              <a:rPr lang="en-US" dirty="0" smtClean="0"/>
              <a:t>transmission </a:t>
            </a:r>
            <a:r>
              <a:rPr lang="en-US" dirty="0" smtClean="0"/>
              <a:t>car is more as compared to manual transmission car.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6629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0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501</Words>
  <Application>Microsoft Office PowerPoint</Application>
  <PresentationFormat>On-screen Show (4:3)</PresentationFormat>
  <Paragraphs>123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Vehicle dataset from car dekho Used Cars and motorcycles data</vt:lpstr>
      <vt:lpstr>INTRODUCTION</vt:lpstr>
      <vt:lpstr>CAR’S PERFORMANCE DEPENDS ON</vt:lpstr>
      <vt:lpstr>We can Increase Car Performance By:</vt:lpstr>
      <vt:lpstr>We Can Evaluate Car Conditions AS Per Kms Driven</vt:lpstr>
      <vt:lpstr>Key Specification OF  WAGON R</vt:lpstr>
      <vt:lpstr>KEY FEATURE OF  WAGON R</vt:lpstr>
      <vt:lpstr>PowerPoint Presentation</vt:lpstr>
      <vt:lpstr>PowerPoint Presentation</vt:lpstr>
      <vt:lpstr>PowerPoint Presentation</vt:lpstr>
      <vt:lpstr>PowerPoint Presentation</vt:lpstr>
      <vt:lpstr>Ciaz Price Comparision</vt:lpstr>
      <vt:lpstr>Specification of  Ciaz</vt:lpstr>
      <vt:lpstr>Comparision Between SX4 AND RITZ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dataset from car dekho Used Cars and motorcycles data</dc:title>
  <dc:creator>Microsoft</dc:creator>
  <cp:lastModifiedBy>Microsoft</cp:lastModifiedBy>
  <cp:revision>21</cp:revision>
  <dcterms:created xsi:type="dcterms:W3CDTF">2020-07-04T08:57:16Z</dcterms:created>
  <dcterms:modified xsi:type="dcterms:W3CDTF">2020-07-12T12:51:20Z</dcterms:modified>
</cp:coreProperties>
</file>