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4"/>
  </p:notesMasterIdLst>
  <p:sldIdLst>
    <p:sldId id="357" r:id="rId2"/>
    <p:sldId id="358" r:id="rId3"/>
    <p:sldId id="363" r:id="rId4"/>
    <p:sldId id="359" r:id="rId5"/>
    <p:sldId id="360" r:id="rId6"/>
    <p:sldId id="361" r:id="rId7"/>
    <p:sldId id="362" r:id="rId8"/>
    <p:sldId id="364" r:id="rId9"/>
    <p:sldId id="365" r:id="rId10"/>
    <p:sldId id="366" r:id="rId11"/>
    <p:sldId id="367" r:id="rId12"/>
    <p:sldId id="368" r:id="rId13"/>
    <p:sldId id="369" r:id="rId14"/>
    <p:sldId id="370" r:id="rId15"/>
    <p:sldId id="372" r:id="rId16"/>
    <p:sldId id="371" r:id="rId17"/>
    <p:sldId id="373" r:id="rId18"/>
    <p:sldId id="374" r:id="rId19"/>
    <p:sldId id="375" r:id="rId20"/>
    <p:sldId id="376" r:id="rId21"/>
    <p:sldId id="377" r:id="rId22"/>
    <p:sldId id="378" r:id="rId23"/>
    <p:sldId id="379" r:id="rId24"/>
    <p:sldId id="380" r:id="rId25"/>
    <p:sldId id="381" r:id="rId26"/>
    <p:sldId id="382" r:id="rId27"/>
    <p:sldId id="383" r:id="rId28"/>
    <p:sldId id="391" r:id="rId29"/>
    <p:sldId id="384" r:id="rId30"/>
    <p:sldId id="385" r:id="rId31"/>
    <p:sldId id="386" r:id="rId32"/>
    <p:sldId id="387" r:id="rId33"/>
    <p:sldId id="388" r:id="rId34"/>
    <p:sldId id="390" r:id="rId35"/>
    <p:sldId id="392" r:id="rId36"/>
    <p:sldId id="393" r:id="rId37"/>
    <p:sldId id="394" r:id="rId38"/>
    <p:sldId id="395" r:id="rId39"/>
    <p:sldId id="396" r:id="rId40"/>
    <p:sldId id="397" r:id="rId41"/>
    <p:sldId id="398" r:id="rId42"/>
    <p:sldId id="402" r:id="rId43"/>
  </p:sldIdLst>
  <p:sldSz cx="12192000" cy="6858000"/>
  <p:notesSz cx="6858000" cy="9144000"/>
  <p:embeddedFontLs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Open Sans" panose="020B0606030504020204" pitchFamily="34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783DC4F8-BCE6-4CE4-AA10-116F9DFB622C}">
          <p14:sldIdLst>
            <p14:sldId id="357"/>
            <p14:sldId id="358"/>
            <p14:sldId id="363"/>
            <p14:sldId id="359"/>
            <p14:sldId id="360"/>
            <p14:sldId id="361"/>
            <p14:sldId id="362"/>
            <p14:sldId id="364"/>
            <p14:sldId id="365"/>
            <p14:sldId id="366"/>
            <p14:sldId id="367"/>
            <p14:sldId id="368"/>
            <p14:sldId id="369"/>
            <p14:sldId id="370"/>
            <p14:sldId id="372"/>
            <p14:sldId id="371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91"/>
            <p14:sldId id="384"/>
            <p14:sldId id="385"/>
            <p14:sldId id="386"/>
            <p14:sldId id="387"/>
            <p14:sldId id="388"/>
            <p14:sldId id="390"/>
            <p14:sldId id="392"/>
            <p14:sldId id="393"/>
            <p14:sldId id="394"/>
            <p14:sldId id="395"/>
            <p14:sldId id="396"/>
            <p14:sldId id="397"/>
            <p14:sldId id="398"/>
            <p14:sldId id="4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F0C2565-6151-4276-98B5-081F083BA25D}">
  <a:tblStyle styleId="{2F0C2565-6151-4276-98B5-081F083BA25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F9F4"/>
          </a:solidFill>
        </a:fill>
      </a:tcStyle>
    </a:wholeTbl>
    <a:band1H>
      <a:tcTxStyle/>
      <a:tcStyle>
        <a:tcBdr/>
        <a:fill>
          <a:solidFill>
            <a:srgbClr val="CEF3E9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F3E9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288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81999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3733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4782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0247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08642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20101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53622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66693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67117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86610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8517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7127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20545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59440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85529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33821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94867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26438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46401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Note - Range</a:t>
            </a:r>
            <a:endParaRPr dirty="0"/>
          </a:p>
        </p:txBody>
      </p:sp>
      <p:sp>
        <p:nvSpPr>
          <p:cNvPr id="273" name="Google Shape;27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92636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18700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Note - Range</a:t>
            </a:r>
            <a:endParaRPr dirty="0"/>
          </a:p>
        </p:txBody>
      </p:sp>
      <p:sp>
        <p:nvSpPr>
          <p:cNvPr id="273" name="Google Shape;27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8486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27240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Note - Range</a:t>
            </a:r>
            <a:endParaRPr dirty="0"/>
          </a:p>
        </p:txBody>
      </p:sp>
      <p:sp>
        <p:nvSpPr>
          <p:cNvPr id="273" name="Google Shape;27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21189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Note - Range</a:t>
            </a:r>
            <a:endParaRPr dirty="0"/>
          </a:p>
        </p:txBody>
      </p:sp>
      <p:sp>
        <p:nvSpPr>
          <p:cNvPr id="273" name="Google Shape;27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59782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Note - Range</a:t>
            </a:r>
            <a:endParaRPr dirty="0"/>
          </a:p>
        </p:txBody>
      </p:sp>
      <p:sp>
        <p:nvSpPr>
          <p:cNvPr id="273" name="Google Shape;27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8140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Note - Range</a:t>
            </a:r>
            <a:endParaRPr dirty="0"/>
          </a:p>
        </p:txBody>
      </p:sp>
      <p:sp>
        <p:nvSpPr>
          <p:cNvPr id="273" name="Google Shape;27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30681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Note - Range</a:t>
            </a:r>
            <a:endParaRPr dirty="0"/>
          </a:p>
        </p:txBody>
      </p:sp>
      <p:sp>
        <p:nvSpPr>
          <p:cNvPr id="273" name="Google Shape;27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8971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89889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Note - Range</a:t>
            </a:r>
            <a:endParaRPr dirty="0"/>
          </a:p>
        </p:txBody>
      </p:sp>
      <p:sp>
        <p:nvSpPr>
          <p:cNvPr id="273" name="Google Shape;27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32332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Note - Range</a:t>
            </a:r>
            <a:endParaRPr dirty="0"/>
          </a:p>
        </p:txBody>
      </p:sp>
      <p:sp>
        <p:nvSpPr>
          <p:cNvPr id="273" name="Google Shape;27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52818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Note - Range</a:t>
            </a:r>
            <a:endParaRPr dirty="0"/>
          </a:p>
        </p:txBody>
      </p:sp>
      <p:sp>
        <p:nvSpPr>
          <p:cNvPr id="273" name="Google Shape;27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19814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Note - Range</a:t>
            </a:r>
            <a:endParaRPr dirty="0"/>
          </a:p>
        </p:txBody>
      </p:sp>
      <p:sp>
        <p:nvSpPr>
          <p:cNvPr id="273" name="Google Shape;27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7064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860061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553611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Note - Range</a:t>
            </a:r>
            <a:endParaRPr dirty="0"/>
          </a:p>
        </p:txBody>
      </p:sp>
      <p:sp>
        <p:nvSpPr>
          <p:cNvPr id="273" name="Google Shape;27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409214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1732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824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817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8312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0835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5414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1811000" y="6477000"/>
            <a:ext cx="381300" cy="38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6477000"/>
            <a:ext cx="11810700" cy="38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  <a:defRPr sz="19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  <a:defRPr sz="19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  <a:defRPr sz="19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  <a:defRPr sz="19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  <a:defRPr sz="19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  <a:defRPr sz="19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  <a:defRPr sz="19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  <a:defRPr sz="1900"/>
            </a:lvl9pPr>
          </a:lstStyle>
          <a:p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200413" y="6549389"/>
            <a:ext cx="250228" cy="250228"/>
            <a:chOff x="1341437" y="868362"/>
            <a:chExt cx="6432600" cy="6432600"/>
          </a:xfrm>
        </p:grpSpPr>
        <p:sp>
          <p:nvSpPr>
            <p:cNvPr id="10" name="Google Shape;10;p1"/>
            <p:cNvSpPr/>
            <p:nvPr/>
          </p:nvSpPr>
          <p:spPr>
            <a:xfrm>
              <a:off x="1341437" y="868362"/>
              <a:ext cx="6432600" cy="6432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19993"/>
                  </a:moveTo>
                  <a:lnTo>
                    <a:pt x="60000" y="119993"/>
                  </a:lnTo>
                  <a:lnTo>
                    <a:pt x="58461" y="119973"/>
                  </a:lnTo>
                  <a:lnTo>
                    <a:pt x="56923" y="119905"/>
                  </a:lnTo>
                  <a:lnTo>
                    <a:pt x="55405" y="119818"/>
                  </a:lnTo>
                  <a:lnTo>
                    <a:pt x="53881" y="119684"/>
                  </a:lnTo>
                  <a:lnTo>
                    <a:pt x="52376" y="119509"/>
                  </a:lnTo>
                  <a:lnTo>
                    <a:pt x="50872" y="119301"/>
                  </a:lnTo>
                  <a:lnTo>
                    <a:pt x="49407" y="119046"/>
                  </a:lnTo>
                  <a:lnTo>
                    <a:pt x="47936" y="118764"/>
                  </a:lnTo>
                  <a:lnTo>
                    <a:pt x="46465" y="118455"/>
                  </a:lnTo>
                  <a:lnTo>
                    <a:pt x="45035" y="118092"/>
                  </a:lnTo>
                  <a:lnTo>
                    <a:pt x="43597" y="117709"/>
                  </a:lnTo>
                  <a:lnTo>
                    <a:pt x="42180" y="117279"/>
                  </a:lnTo>
                  <a:lnTo>
                    <a:pt x="40783" y="116829"/>
                  </a:lnTo>
                  <a:lnTo>
                    <a:pt x="39399" y="116346"/>
                  </a:lnTo>
                  <a:lnTo>
                    <a:pt x="38036" y="115828"/>
                  </a:lnTo>
                  <a:lnTo>
                    <a:pt x="36673" y="115258"/>
                  </a:lnTo>
                  <a:lnTo>
                    <a:pt x="35336" y="114687"/>
                  </a:lnTo>
                  <a:lnTo>
                    <a:pt x="34006" y="114062"/>
                  </a:lnTo>
                  <a:lnTo>
                    <a:pt x="32716" y="113410"/>
                  </a:lnTo>
                  <a:lnTo>
                    <a:pt x="31434" y="112732"/>
                  </a:lnTo>
                  <a:lnTo>
                    <a:pt x="30171" y="112027"/>
                  </a:lnTo>
                  <a:lnTo>
                    <a:pt x="28908" y="111281"/>
                  </a:lnTo>
                  <a:lnTo>
                    <a:pt x="27686" y="110522"/>
                  </a:lnTo>
                  <a:lnTo>
                    <a:pt x="26490" y="109730"/>
                  </a:lnTo>
                  <a:lnTo>
                    <a:pt x="25301" y="108897"/>
                  </a:lnTo>
                  <a:lnTo>
                    <a:pt x="24126" y="108051"/>
                  </a:lnTo>
                  <a:lnTo>
                    <a:pt x="22984" y="107171"/>
                  </a:lnTo>
                  <a:lnTo>
                    <a:pt x="21862" y="106271"/>
                  </a:lnTo>
                  <a:lnTo>
                    <a:pt x="20767" y="105337"/>
                  </a:lnTo>
                  <a:lnTo>
                    <a:pt x="19686" y="104390"/>
                  </a:lnTo>
                  <a:lnTo>
                    <a:pt x="18632" y="103403"/>
                  </a:lnTo>
                  <a:lnTo>
                    <a:pt x="17611" y="102402"/>
                  </a:lnTo>
                  <a:lnTo>
                    <a:pt x="16590" y="101361"/>
                  </a:lnTo>
                  <a:lnTo>
                    <a:pt x="15602" y="100306"/>
                  </a:lnTo>
                  <a:lnTo>
                    <a:pt x="14655" y="99238"/>
                  </a:lnTo>
                  <a:lnTo>
                    <a:pt x="13722" y="98130"/>
                  </a:lnTo>
                  <a:lnTo>
                    <a:pt x="12822" y="97008"/>
                  </a:lnTo>
                  <a:lnTo>
                    <a:pt x="11942" y="95867"/>
                  </a:lnTo>
                  <a:lnTo>
                    <a:pt x="11095" y="94691"/>
                  </a:lnTo>
                  <a:lnTo>
                    <a:pt x="10263" y="93516"/>
                  </a:lnTo>
                  <a:lnTo>
                    <a:pt x="9470" y="92307"/>
                  </a:lnTo>
                  <a:lnTo>
                    <a:pt x="8711" y="91084"/>
                  </a:lnTo>
                  <a:lnTo>
                    <a:pt x="7965" y="89835"/>
                  </a:lnTo>
                  <a:lnTo>
                    <a:pt x="7260" y="88559"/>
                  </a:lnTo>
                  <a:lnTo>
                    <a:pt x="6582" y="87276"/>
                  </a:lnTo>
                  <a:lnTo>
                    <a:pt x="5930" y="85986"/>
                  </a:lnTo>
                  <a:lnTo>
                    <a:pt x="5326" y="84656"/>
                  </a:lnTo>
                  <a:lnTo>
                    <a:pt x="4735" y="83320"/>
                  </a:lnTo>
                  <a:lnTo>
                    <a:pt x="4184" y="81976"/>
                  </a:lnTo>
                  <a:lnTo>
                    <a:pt x="3647" y="80593"/>
                  </a:lnTo>
                  <a:lnTo>
                    <a:pt x="3163" y="79209"/>
                  </a:lnTo>
                  <a:lnTo>
                    <a:pt x="2713" y="77812"/>
                  </a:lnTo>
                  <a:lnTo>
                    <a:pt x="2283" y="76395"/>
                  </a:lnTo>
                  <a:lnTo>
                    <a:pt x="1900" y="74958"/>
                  </a:lnTo>
                  <a:lnTo>
                    <a:pt x="1558" y="73527"/>
                  </a:lnTo>
                  <a:lnTo>
                    <a:pt x="1229" y="72069"/>
                  </a:lnTo>
                  <a:lnTo>
                    <a:pt x="947" y="70605"/>
                  </a:lnTo>
                  <a:lnTo>
                    <a:pt x="711" y="69121"/>
                  </a:lnTo>
                  <a:lnTo>
                    <a:pt x="483" y="67616"/>
                  </a:lnTo>
                  <a:lnTo>
                    <a:pt x="308" y="66112"/>
                  </a:lnTo>
                  <a:lnTo>
                    <a:pt x="188" y="64607"/>
                  </a:lnTo>
                  <a:lnTo>
                    <a:pt x="87" y="63069"/>
                  </a:lnTo>
                  <a:lnTo>
                    <a:pt x="33" y="61531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33" y="58448"/>
                  </a:lnTo>
                  <a:lnTo>
                    <a:pt x="87" y="56910"/>
                  </a:lnTo>
                  <a:lnTo>
                    <a:pt x="188" y="55385"/>
                  </a:lnTo>
                  <a:lnTo>
                    <a:pt x="308" y="53867"/>
                  </a:lnTo>
                  <a:lnTo>
                    <a:pt x="483" y="52363"/>
                  </a:lnTo>
                  <a:lnTo>
                    <a:pt x="711" y="50872"/>
                  </a:lnTo>
                  <a:lnTo>
                    <a:pt x="947" y="49387"/>
                  </a:lnTo>
                  <a:lnTo>
                    <a:pt x="1229" y="47923"/>
                  </a:lnTo>
                  <a:lnTo>
                    <a:pt x="1558" y="46465"/>
                  </a:lnTo>
                  <a:lnTo>
                    <a:pt x="1900" y="45015"/>
                  </a:lnTo>
                  <a:lnTo>
                    <a:pt x="2283" y="43584"/>
                  </a:lnTo>
                  <a:lnTo>
                    <a:pt x="2713" y="42180"/>
                  </a:lnTo>
                  <a:lnTo>
                    <a:pt x="3163" y="40763"/>
                  </a:lnTo>
                  <a:lnTo>
                    <a:pt x="3647" y="39379"/>
                  </a:lnTo>
                  <a:lnTo>
                    <a:pt x="4184" y="38016"/>
                  </a:lnTo>
                  <a:lnTo>
                    <a:pt x="4735" y="36673"/>
                  </a:lnTo>
                  <a:lnTo>
                    <a:pt x="5326" y="35322"/>
                  </a:lnTo>
                  <a:lnTo>
                    <a:pt x="5930" y="34006"/>
                  </a:lnTo>
                  <a:lnTo>
                    <a:pt x="6582" y="32716"/>
                  </a:lnTo>
                  <a:lnTo>
                    <a:pt x="7260" y="31413"/>
                  </a:lnTo>
                  <a:lnTo>
                    <a:pt x="7965" y="30157"/>
                  </a:lnTo>
                  <a:lnTo>
                    <a:pt x="8711" y="28908"/>
                  </a:lnTo>
                  <a:lnTo>
                    <a:pt x="9470" y="27686"/>
                  </a:lnTo>
                  <a:lnTo>
                    <a:pt x="10263" y="26477"/>
                  </a:lnTo>
                  <a:lnTo>
                    <a:pt x="11095" y="25281"/>
                  </a:lnTo>
                  <a:lnTo>
                    <a:pt x="11942" y="24126"/>
                  </a:lnTo>
                  <a:lnTo>
                    <a:pt x="12822" y="22984"/>
                  </a:lnTo>
                  <a:lnTo>
                    <a:pt x="13722" y="21862"/>
                  </a:lnTo>
                  <a:lnTo>
                    <a:pt x="14655" y="20754"/>
                  </a:lnTo>
                  <a:lnTo>
                    <a:pt x="15602" y="19686"/>
                  </a:lnTo>
                  <a:lnTo>
                    <a:pt x="16590" y="18632"/>
                  </a:lnTo>
                  <a:lnTo>
                    <a:pt x="17611" y="17590"/>
                  </a:lnTo>
                  <a:lnTo>
                    <a:pt x="18632" y="16590"/>
                  </a:lnTo>
                  <a:lnTo>
                    <a:pt x="19686" y="15602"/>
                  </a:lnTo>
                  <a:lnTo>
                    <a:pt x="20767" y="14655"/>
                  </a:lnTo>
                  <a:lnTo>
                    <a:pt x="21862" y="13722"/>
                  </a:lnTo>
                  <a:lnTo>
                    <a:pt x="22984" y="12801"/>
                  </a:lnTo>
                  <a:lnTo>
                    <a:pt x="24126" y="11942"/>
                  </a:lnTo>
                  <a:lnTo>
                    <a:pt x="25301" y="11075"/>
                  </a:lnTo>
                  <a:lnTo>
                    <a:pt x="26490" y="10263"/>
                  </a:lnTo>
                  <a:lnTo>
                    <a:pt x="27686" y="9470"/>
                  </a:lnTo>
                  <a:lnTo>
                    <a:pt x="28908" y="8691"/>
                  </a:lnTo>
                  <a:lnTo>
                    <a:pt x="30171" y="7965"/>
                  </a:lnTo>
                  <a:lnTo>
                    <a:pt x="31434" y="7260"/>
                  </a:lnTo>
                  <a:lnTo>
                    <a:pt x="32716" y="6568"/>
                  </a:lnTo>
                  <a:lnTo>
                    <a:pt x="34006" y="5930"/>
                  </a:lnTo>
                  <a:lnTo>
                    <a:pt x="35336" y="5306"/>
                  </a:lnTo>
                  <a:lnTo>
                    <a:pt x="36673" y="4715"/>
                  </a:lnTo>
                  <a:lnTo>
                    <a:pt x="38036" y="4164"/>
                  </a:lnTo>
                  <a:lnTo>
                    <a:pt x="39399" y="3647"/>
                  </a:lnTo>
                  <a:lnTo>
                    <a:pt x="40783" y="3163"/>
                  </a:lnTo>
                  <a:lnTo>
                    <a:pt x="42180" y="2693"/>
                  </a:lnTo>
                  <a:lnTo>
                    <a:pt x="43597" y="2283"/>
                  </a:lnTo>
                  <a:lnTo>
                    <a:pt x="45035" y="1880"/>
                  </a:lnTo>
                  <a:lnTo>
                    <a:pt x="46465" y="1538"/>
                  </a:lnTo>
                  <a:lnTo>
                    <a:pt x="47936" y="1229"/>
                  </a:lnTo>
                  <a:lnTo>
                    <a:pt x="49407" y="933"/>
                  </a:lnTo>
                  <a:lnTo>
                    <a:pt x="50872" y="691"/>
                  </a:lnTo>
                  <a:lnTo>
                    <a:pt x="52376" y="483"/>
                  </a:lnTo>
                  <a:lnTo>
                    <a:pt x="53881" y="308"/>
                  </a:lnTo>
                  <a:lnTo>
                    <a:pt x="55405" y="174"/>
                  </a:lnTo>
                  <a:lnTo>
                    <a:pt x="56923" y="67"/>
                  </a:lnTo>
                  <a:lnTo>
                    <a:pt x="58461" y="20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61544" y="20"/>
                  </a:lnTo>
                  <a:lnTo>
                    <a:pt x="63082" y="67"/>
                  </a:lnTo>
                  <a:lnTo>
                    <a:pt x="64607" y="174"/>
                  </a:lnTo>
                  <a:lnTo>
                    <a:pt x="66125" y="308"/>
                  </a:lnTo>
                  <a:lnTo>
                    <a:pt x="67630" y="483"/>
                  </a:lnTo>
                  <a:lnTo>
                    <a:pt x="69121" y="691"/>
                  </a:lnTo>
                  <a:lnTo>
                    <a:pt x="70605" y="933"/>
                  </a:lnTo>
                  <a:lnTo>
                    <a:pt x="72069" y="1229"/>
                  </a:lnTo>
                  <a:lnTo>
                    <a:pt x="73527" y="1538"/>
                  </a:lnTo>
                  <a:lnTo>
                    <a:pt x="74978" y="1880"/>
                  </a:lnTo>
                  <a:lnTo>
                    <a:pt x="76408" y="2283"/>
                  </a:lnTo>
                  <a:lnTo>
                    <a:pt x="77826" y="2693"/>
                  </a:lnTo>
                  <a:lnTo>
                    <a:pt x="79229" y="3163"/>
                  </a:lnTo>
                  <a:lnTo>
                    <a:pt x="80613" y="3647"/>
                  </a:lnTo>
                  <a:lnTo>
                    <a:pt x="81976" y="4164"/>
                  </a:lnTo>
                  <a:lnTo>
                    <a:pt x="83320" y="4715"/>
                  </a:lnTo>
                  <a:lnTo>
                    <a:pt x="84670" y="5306"/>
                  </a:lnTo>
                  <a:lnTo>
                    <a:pt x="85986" y="5930"/>
                  </a:lnTo>
                  <a:lnTo>
                    <a:pt x="87296" y="6568"/>
                  </a:lnTo>
                  <a:lnTo>
                    <a:pt x="88579" y="7260"/>
                  </a:lnTo>
                  <a:lnTo>
                    <a:pt x="89835" y="7965"/>
                  </a:lnTo>
                  <a:lnTo>
                    <a:pt x="91084" y="8691"/>
                  </a:lnTo>
                  <a:lnTo>
                    <a:pt x="92307" y="9470"/>
                  </a:lnTo>
                  <a:lnTo>
                    <a:pt x="93516" y="10263"/>
                  </a:lnTo>
                  <a:lnTo>
                    <a:pt x="94711" y="11075"/>
                  </a:lnTo>
                  <a:lnTo>
                    <a:pt x="95867" y="11942"/>
                  </a:lnTo>
                  <a:lnTo>
                    <a:pt x="97028" y="12801"/>
                  </a:lnTo>
                  <a:lnTo>
                    <a:pt x="98150" y="13722"/>
                  </a:lnTo>
                  <a:lnTo>
                    <a:pt x="99238" y="14655"/>
                  </a:lnTo>
                  <a:lnTo>
                    <a:pt x="100326" y="15602"/>
                  </a:lnTo>
                  <a:lnTo>
                    <a:pt x="101381" y="16590"/>
                  </a:lnTo>
                  <a:lnTo>
                    <a:pt x="102402" y="17590"/>
                  </a:lnTo>
                  <a:lnTo>
                    <a:pt x="103403" y="18632"/>
                  </a:lnTo>
                  <a:lnTo>
                    <a:pt x="104390" y="19686"/>
                  </a:lnTo>
                  <a:lnTo>
                    <a:pt x="105357" y="20754"/>
                  </a:lnTo>
                  <a:lnTo>
                    <a:pt x="106271" y="21862"/>
                  </a:lnTo>
                  <a:lnTo>
                    <a:pt x="107191" y="22984"/>
                  </a:lnTo>
                  <a:lnTo>
                    <a:pt x="108071" y="24126"/>
                  </a:lnTo>
                  <a:lnTo>
                    <a:pt x="108917" y="25281"/>
                  </a:lnTo>
                  <a:lnTo>
                    <a:pt x="109743" y="26477"/>
                  </a:lnTo>
                  <a:lnTo>
                    <a:pt x="110542" y="27686"/>
                  </a:lnTo>
                  <a:lnTo>
                    <a:pt x="111301" y="28908"/>
                  </a:lnTo>
                  <a:lnTo>
                    <a:pt x="112040" y="30157"/>
                  </a:lnTo>
                  <a:lnTo>
                    <a:pt x="112752" y="31413"/>
                  </a:lnTo>
                  <a:lnTo>
                    <a:pt x="113424" y="32716"/>
                  </a:lnTo>
                  <a:lnTo>
                    <a:pt x="114062" y="34006"/>
                  </a:lnTo>
                  <a:lnTo>
                    <a:pt x="114687" y="35322"/>
                  </a:lnTo>
                  <a:lnTo>
                    <a:pt x="115278" y="36673"/>
                  </a:lnTo>
                  <a:lnTo>
                    <a:pt x="115828" y="38016"/>
                  </a:lnTo>
                  <a:lnTo>
                    <a:pt x="116346" y="39379"/>
                  </a:lnTo>
                  <a:lnTo>
                    <a:pt x="116849" y="40763"/>
                  </a:lnTo>
                  <a:lnTo>
                    <a:pt x="117299" y="42180"/>
                  </a:lnTo>
                  <a:lnTo>
                    <a:pt x="117709" y="43584"/>
                  </a:lnTo>
                  <a:lnTo>
                    <a:pt x="118112" y="45015"/>
                  </a:lnTo>
                  <a:lnTo>
                    <a:pt x="118455" y="46465"/>
                  </a:lnTo>
                  <a:lnTo>
                    <a:pt x="118784" y="47923"/>
                  </a:lnTo>
                  <a:lnTo>
                    <a:pt x="119059" y="49387"/>
                  </a:lnTo>
                  <a:lnTo>
                    <a:pt x="119301" y="50872"/>
                  </a:lnTo>
                  <a:lnTo>
                    <a:pt x="119509" y="52363"/>
                  </a:lnTo>
                  <a:lnTo>
                    <a:pt x="119684" y="53867"/>
                  </a:lnTo>
                  <a:lnTo>
                    <a:pt x="119818" y="55385"/>
                  </a:lnTo>
                  <a:lnTo>
                    <a:pt x="119926" y="56910"/>
                  </a:lnTo>
                  <a:lnTo>
                    <a:pt x="119973" y="58448"/>
                  </a:lnTo>
                  <a:lnTo>
                    <a:pt x="119993" y="60000"/>
                  </a:lnTo>
                  <a:lnTo>
                    <a:pt x="119993" y="60000"/>
                  </a:lnTo>
                  <a:lnTo>
                    <a:pt x="119973" y="61531"/>
                  </a:lnTo>
                  <a:lnTo>
                    <a:pt x="119926" y="63069"/>
                  </a:lnTo>
                  <a:lnTo>
                    <a:pt x="119818" y="64607"/>
                  </a:lnTo>
                  <a:lnTo>
                    <a:pt x="119684" y="66112"/>
                  </a:lnTo>
                  <a:lnTo>
                    <a:pt x="119509" y="67616"/>
                  </a:lnTo>
                  <a:lnTo>
                    <a:pt x="119301" y="69121"/>
                  </a:lnTo>
                  <a:lnTo>
                    <a:pt x="119059" y="70605"/>
                  </a:lnTo>
                  <a:lnTo>
                    <a:pt x="118784" y="72069"/>
                  </a:lnTo>
                  <a:lnTo>
                    <a:pt x="118455" y="73527"/>
                  </a:lnTo>
                  <a:lnTo>
                    <a:pt x="118112" y="74958"/>
                  </a:lnTo>
                  <a:lnTo>
                    <a:pt x="117709" y="76395"/>
                  </a:lnTo>
                  <a:lnTo>
                    <a:pt x="117299" y="77812"/>
                  </a:lnTo>
                  <a:lnTo>
                    <a:pt x="116849" y="79209"/>
                  </a:lnTo>
                  <a:lnTo>
                    <a:pt x="116346" y="80593"/>
                  </a:lnTo>
                  <a:lnTo>
                    <a:pt x="115828" y="81976"/>
                  </a:lnTo>
                  <a:lnTo>
                    <a:pt x="115278" y="83320"/>
                  </a:lnTo>
                  <a:lnTo>
                    <a:pt x="114687" y="84656"/>
                  </a:lnTo>
                  <a:lnTo>
                    <a:pt x="114062" y="85986"/>
                  </a:lnTo>
                  <a:lnTo>
                    <a:pt x="113424" y="87276"/>
                  </a:lnTo>
                  <a:lnTo>
                    <a:pt x="112752" y="88559"/>
                  </a:lnTo>
                  <a:lnTo>
                    <a:pt x="112040" y="89835"/>
                  </a:lnTo>
                  <a:lnTo>
                    <a:pt x="111301" y="91084"/>
                  </a:lnTo>
                  <a:lnTo>
                    <a:pt x="110542" y="92307"/>
                  </a:lnTo>
                  <a:lnTo>
                    <a:pt x="109743" y="93516"/>
                  </a:lnTo>
                  <a:lnTo>
                    <a:pt x="108917" y="94691"/>
                  </a:lnTo>
                  <a:lnTo>
                    <a:pt x="108071" y="95867"/>
                  </a:lnTo>
                  <a:lnTo>
                    <a:pt x="107191" y="97008"/>
                  </a:lnTo>
                  <a:lnTo>
                    <a:pt x="106271" y="98130"/>
                  </a:lnTo>
                  <a:lnTo>
                    <a:pt x="105357" y="99238"/>
                  </a:lnTo>
                  <a:lnTo>
                    <a:pt x="104390" y="100306"/>
                  </a:lnTo>
                  <a:lnTo>
                    <a:pt x="103403" y="101361"/>
                  </a:lnTo>
                  <a:lnTo>
                    <a:pt x="102402" y="102402"/>
                  </a:lnTo>
                  <a:lnTo>
                    <a:pt x="101381" y="103403"/>
                  </a:lnTo>
                  <a:lnTo>
                    <a:pt x="100326" y="104390"/>
                  </a:lnTo>
                  <a:lnTo>
                    <a:pt x="99238" y="105337"/>
                  </a:lnTo>
                  <a:lnTo>
                    <a:pt x="98150" y="106271"/>
                  </a:lnTo>
                  <a:lnTo>
                    <a:pt x="97028" y="107171"/>
                  </a:lnTo>
                  <a:lnTo>
                    <a:pt x="95867" y="108051"/>
                  </a:lnTo>
                  <a:lnTo>
                    <a:pt x="94711" y="108897"/>
                  </a:lnTo>
                  <a:lnTo>
                    <a:pt x="93516" y="109730"/>
                  </a:lnTo>
                  <a:lnTo>
                    <a:pt x="92307" y="110522"/>
                  </a:lnTo>
                  <a:lnTo>
                    <a:pt x="91084" y="111281"/>
                  </a:lnTo>
                  <a:lnTo>
                    <a:pt x="89835" y="112027"/>
                  </a:lnTo>
                  <a:lnTo>
                    <a:pt x="88579" y="112732"/>
                  </a:lnTo>
                  <a:lnTo>
                    <a:pt x="87296" y="113410"/>
                  </a:lnTo>
                  <a:lnTo>
                    <a:pt x="85986" y="114062"/>
                  </a:lnTo>
                  <a:lnTo>
                    <a:pt x="84670" y="114687"/>
                  </a:lnTo>
                  <a:lnTo>
                    <a:pt x="83320" y="115258"/>
                  </a:lnTo>
                  <a:lnTo>
                    <a:pt x="81976" y="115828"/>
                  </a:lnTo>
                  <a:lnTo>
                    <a:pt x="80613" y="116346"/>
                  </a:lnTo>
                  <a:lnTo>
                    <a:pt x="79229" y="116829"/>
                  </a:lnTo>
                  <a:lnTo>
                    <a:pt x="77826" y="117279"/>
                  </a:lnTo>
                  <a:lnTo>
                    <a:pt x="76408" y="117709"/>
                  </a:lnTo>
                  <a:lnTo>
                    <a:pt x="74978" y="118092"/>
                  </a:lnTo>
                  <a:lnTo>
                    <a:pt x="73527" y="118455"/>
                  </a:lnTo>
                  <a:lnTo>
                    <a:pt x="72069" y="118764"/>
                  </a:lnTo>
                  <a:lnTo>
                    <a:pt x="70605" y="119046"/>
                  </a:lnTo>
                  <a:lnTo>
                    <a:pt x="69121" y="119301"/>
                  </a:lnTo>
                  <a:lnTo>
                    <a:pt x="67630" y="119509"/>
                  </a:lnTo>
                  <a:lnTo>
                    <a:pt x="66125" y="119684"/>
                  </a:lnTo>
                  <a:lnTo>
                    <a:pt x="64607" y="119818"/>
                  </a:lnTo>
                  <a:lnTo>
                    <a:pt x="63082" y="119905"/>
                  </a:lnTo>
                  <a:lnTo>
                    <a:pt x="61544" y="119973"/>
                  </a:lnTo>
                  <a:lnTo>
                    <a:pt x="60000" y="119993"/>
                  </a:lnTo>
                  <a:close/>
                  <a:moveTo>
                    <a:pt x="60000" y="1605"/>
                  </a:moveTo>
                  <a:lnTo>
                    <a:pt x="60000" y="1605"/>
                  </a:lnTo>
                  <a:lnTo>
                    <a:pt x="58495" y="1625"/>
                  </a:lnTo>
                  <a:lnTo>
                    <a:pt x="57011" y="1679"/>
                  </a:lnTo>
                  <a:lnTo>
                    <a:pt x="55526" y="1779"/>
                  </a:lnTo>
                  <a:lnTo>
                    <a:pt x="54035" y="1900"/>
                  </a:lnTo>
                  <a:lnTo>
                    <a:pt x="52584" y="2075"/>
                  </a:lnTo>
                  <a:lnTo>
                    <a:pt x="51120" y="2283"/>
                  </a:lnTo>
                  <a:lnTo>
                    <a:pt x="49683" y="2525"/>
                  </a:lnTo>
                  <a:lnTo>
                    <a:pt x="48245" y="2780"/>
                  </a:lnTo>
                  <a:lnTo>
                    <a:pt x="46828" y="3096"/>
                  </a:lnTo>
                  <a:lnTo>
                    <a:pt x="45431" y="3438"/>
                  </a:lnTo>
                  <a:lnTo>
                    <a:pt x="44034" y="3815"/>
                  </a:lnTo>
                  <a:lnTo>
                    <a:pt x="42664" y="4231"/>
                  </a:lnTo>
                  <a:lnTo>
                    <a:pt x="41300" y="4681"/>
                  </a:lnTo>
                  <a:lnTo>
                    <a:pt x="39950" y="5151"/>
                  </a:lnTo>
                  <a:lnTo>
                    <a:pt x="38620" y="5648"/>
                  </a:lnTo>
                  <a:lnTo>
                    <a:pt x="37290" y="6206"/>
                  </a:lnTo>
                  <a:lnTo>
                    <a:pt x="35994" y="6777"/>
                  </a:lnTo>
                  <a:lnTo>
                    <a:pt x="34718" y="7361"/>
                  </a:lnTo>
                  <a:lnTo>
                    <a:pt x="33435" y="7999"/>
                  </a:lnTo>
                  <a:lnTo>
                    <a:pt x="32192" y="8657"/>
                  </a:lnTo>
                  <a:lnTo>
                    <a:pt x="30970" y="9349"/>
                  </a:lnTo>
                  <a:lnTo>
                    <a:pt x="29741" y="10075"/>
                  </a:lnTo>
                  <a:lnTo>
                    <a:pt x="28545" y="10820"/>
                  </a:lnTo>
                  <a:lnTo>
                    <a:pt x="27370" y="11592"/>
                  </a:lnTo>
                  <a:lnTo>
                    <a:pt x="26235" y="12392"/>
                  </a:lnTo>
                  <a:lnTo>
                    <a:pt x="25093" y="13218"/>
                  </a:lnTo>
                  <a:lnTo>
                    <a:pt x="23965" y="14064"/>
                  </a:lnTo>
                  <a:lnTo>
                    <a:pt x="22883" y="14951"/>
                  </a:lnTo>
                  <a:lnTo>
                    <a:pt x="21809" y="15864"/>
                  </a:lnTo>
                  <a:lnTo>
                    <a:pt x="20754" y="16798"/>
                  </a:lnTo>
                  <a:lnTo>
                    <a:pt x="19733" y="17745"/>
                  </a:lnTo>
                  <a:lnTo>
                    <a:pt x="18732" y="18732"/>
                  </a:lnTo>
                  <a:lnTo>
                    <a:pt x="17745" y="19733"/>
                  </a:lnTo>
                  <a:lnTo>
                    <a:pt x="16798" y="20754"/>
                  </a:lnTo>
                  <a:lnTo>
                    <a:pt x="15864" y="21809"/>
                  </a:lnTo>
                  <a:lnTo>
                    <a:pt x="14964" y="22883"/>
                  </a:lnTo>
                  <a:lnTo>
                    <a:pt x="14084" y="23965"/>
                  </a:lnTo>
                  <a:lnTo>
                    <a:pt x="13218" y="25073"/>
                  </a:lnTo>
                  <a:lnTo>
                    <a:pt x="12392" y="26215"/>
                  </a:lnTo>
                  <a:lnTo>
                    <a:pt x="11592" y="27370"/>
                  </a:lnTo>
                  <a:lnTo>
                    <a:pt x="10820" y="28545"/>
                  </a:lnTo>
                  <a:lnTo>
                    <a:pt x="10075" y="29741"/>
                  </a:lnTo>
                  <a:lnTo>
                    <a:pt x="9369" y="30950"/>
                  </a:lnTo>
                  <a:lnTo>
                    <a:pt x="8677" y="32179"/>
                  </a:lnTo>
                  <a:lnTo>
                    <a:pt x="7999" y="33435"/>
                  </a:lnTo>
                  <a:lnTo>
                    <a:pt x="7374" y="34698"/>
                  </a:lnTo>
                  <a:lnTo>
                    <a:pt x="6777" y="35981"/>
                  </a:lnTo>
                  <a:lnTo>
                    <a:pt x="6206" y="37290"/>
                  </a:lnTo>
                  <a:lnTo>
                    <a:pt x="5668" y="38607"/>
                  </a:lnTo>
                  <a:lnTo>
                    <a:pt x="5165" y="39937"/>
                  </a:lnTo>
                  <a:lnTo>
                    <a:pt x="4681" y="41287"/>
                  </a:lnTo>
                  <a:lnTo>
                    <a:pt x="4231" y="42650"/>
                  </a:lnTo>
                  <a:lnTo>
                    <a:pt x="3835" y="44034"/>
                  </a:lnTo>
                  <a:lnTo>
                    <a:pt x="3459" y="45418"/>
                  </a:lnTo>
                  <a:lnTo>
                    <a:pt x="3109" y="46828"/>
                  </a:lnTo>
                  <a:lnTo>
                    <a:pt x="2800" y="48245"/>
                  </a:lnTo>
                  <a:lnTo>
                    <a:pt x="2525" y="49669"/>
                  </a:lnTo>
                  <a:lnTo>
                    <a:pt x="2283" y="51120"/>
                  </a:lnTo>
                  <a:lnTo>
                    <a:pt x="2075" y="52571"/>
                  </a:lnTo>
                  <a:lnTo>
                    <a:pt x="1920" y="54035"/>
                  </a:lnTo>
                  <a:lnTo>
                    <a:pt x="1779" y="55506"/>
                  </a:lnTo>
                  <a:lnTo>
                    <a:pt x="1692" y="56990"/>
                  </a:lnTo>
                  <a:lnTo>
                    <a:pt x="1625" y="58495"/>
                  </a:lnTo>
                  <a:lnTo>
                    <a:pt x="1605" y="60000"/>
                  </a:lnTo>
                  <a:lnTo>
                    <a:pt x="1605" y="60000"/>
                  </a:lnTo>
                  <a:lnTo>
                    <a:pt x="1625" y="61497"/>
                  </a:lnTo>
                  <a:lnTo>
                    <a:pt x="1692" y="62982"/>
                  </a:lnTo>
                  <a:lnTo>
                    <a:pt x="1779" y="64466"/>
                  </a:lnTo>
                  <a:lnTo>
                    <a:pt x="1920" y="65957"/>
                  </a:lnTo>
                  <a:lnTo>
                    <a:pt x="2075" y="67421"/>
                  </a:lnTo>
                  <a:lnTo>
                    <a:pt x="2283" y="68872"/>
                  </a:lnTo>
                  <a:lnTo>
                    <a:pt x="2525" y="70310"/>
                  </a:lnTo>
                  <a:lnTo>
                    <a:pt x="2800" y="71747"/>
                  </a:lnTo>
                  <a:lnTo>
                    <a:pt x="3109" y="73164"/>
                  </a:lnTo>
                  <a:lnTo>
                    <a:pt x="3459" y="74561"/>
                  </a:lnTo>
                  <a:lnTo>
                    <a:pt x="3835" y="75958"/>
                  </a:lnTo>
                  <a:lnTo>
                    <a:pt x="4231" y="77342"/>
                  </a:lnTo>
                  <a:lnTo>
                    <a:pt x="4681" y="78692"/>
                  </a:lnTo>
                  <a:lnTo>
                    <a:pt x="5165" y="80055"/>
                  </a:lnTo>
                  <a:lnTo>
                    <a:pt x="5668" y="81385"/>
                  </a:lnTo>
                  <a:lnTo>
                    <a:pt x="6206" y="82702"/>
                  </a:lnTo>
                  <a:lnTo>
                    <a:pt x="6777" y="83998"/>
                  </a:lnTo>
                  <a:lnTo>
                    <a:pt x="7374" y="85294"/>
                  </a:lnTo>
                  <a:lnTo>
                    <a:pt x="7999" y="86557"/>
                  </a:lnTo>
                  <a:lnTo>
                    <a:pt x="8677" y="87800"/>
                  </a:lnTo>
                  <a:lnTo>
                    <a:pt x="9369" y="89042"/>
                  </a:lnTo>
                  <a:lnTo>
                    <a:pt x="10075" y="90251"/>
                  </a:lnTo>
                  <a:lnTo>
                    <a:pt x="10820" y="91447"/>
                  </a:lnTo>
                  <a:lnTo>
                    <a:pt x="11592" y="92622"/>
                  </a:lnTo>
                  <a:lnTo>
                    <a:pt x="12392" y="93778"/>
                  </a:lnTo>
                  <a:lnTo>
                    <a:pt x="13218" y="94899"/>
                  </a:lnTo>
                  <a:lnTo>
                    <a:pt x="14084" y="96028"/>
                  </a:lnTo>
                  <a:lnTo>
                    <a:pt x="14964" y="97109"/>
                  </a:lnTo>
                  <a:lnTo>
                    <a:pt x="15864" y="98184"/>
                  </a:lnTo>
                  <a:lnTo>
                    <a:pt x="16798" y="99238"/>
                  </a:lnTo>
                  <a:lnTo>
                    <a:pt x="17745" y="100259"/>
                  </a:lnTo>
                  <a:lnTo>
                    <a:pt x="18732" y="101260"/>
                  </a:lnTo>
                  <a:lnTo>
                    <a:pt x="19733" y="102247"/>
                  </a:lnTo>
                  <a:lnTo>
                    <a:pt x="20754" y="103194"/>
                  </a:lnTo>
                  <a:lnTo>
                    <a:pt x="21809" y="104128"/>
                  </a:lnTo>
                  <a:lnTo>
                    <a:pt x="22883" y="105028"/>
                  </a:lnTo>
                  <a:lnTo>
                    <a:pt x="23965" y="105908"/>
                  </a:lnTo>
                  <a:lnTo>
                    <a:pt x="25093" y="106774"/>
                  </a:lnTo>
                  <a:lnTo>
                    <a:pt x="26235" y="107601"/>
                  </a:lnTo>
                  <a:lnTo>
                    <a:pt x="27370" y="108400"/>
                  </a:lnTo>
                  <a:lnTo>
                    <a:pt x="28545" y="109172"/>
                  </a:lnTo>
                  <a:lnTo>
                    <a:pt x="29741" y="109918"/>
                  </a:lnTo>
                  <a:lnTo>
                    <a:pt x="30970" y="110643"/>
                  </a:lnTo>
                  <a:lnTo>
                    <a:pt x="32192" y="111335"/>
                  </a:lnTo>
                  <a:lnTo>
                    <a:pt x="33435" y="111993"/>
                  </a:lnTo>
                  <a:lnTo>
                    <a:pt x="34718" y="112618"/>
                  </a:lnTo>
                  <a:lnTo>
                    <a:pt x="35994" y="113216"/>
                  </a:lnTo>
                  <a:lnTo>
                    <a:pt x="37290" y="113787"/>
                  </a:lnTo>
                  <a:lnTo>
                    <a:pt x="38620" y="114324"/>
                  </a:lnTo>
                  <a:lnTo>
                    <a:pt x="39950" y="114841"/>
                  </a:lnTo>
                  <a:lnTo>
                    <a:pt x="41300" y="115311"/>
                  </a:lnTo>
                  <a:lnTo>
                    <a:pt x="42664" y="115761"/>
                  </a:lnTo>
                  <a:lnTo>
                    <a:pt x="44034" y="116178"/>
                  </a:lnTo>
                  <a:lnTo>
                    <a:pt x="45431" y="116534"/>
                  </a:lnTo>
                  <a:lnTo>
                    <a:pt x="46828" y="116883"/>
                  </a:lnTo>
                  <a:lnTo>
                    <a:pt x="48245" y="117192"/>
                  </a:lnTo>
                  <a:lnTo>
                    <a:pt x="49683" y="117467"/>
                  </a:lnTo>
                  <a:lnTo>
                    <a:pt x="51120" y="117709"/>
                  </a:lnTo>
                  <a:lnTo>
                    <a:pt x="52584" y="117917"/>
                  </a:lnTo>
                  <a:lnTo>
                    <a:pt x="54035" y="118092"/>
                  </a:lnTo>
                  <a:lnTo>
                    <a:pt x="55526" y="118213"/>
                  </a:lnTo>
                  <a:lnTo>
                    <a:pt x="57011" y="118314"/>
                  </a:lnTo>
                  <a:lnTo>
                    <a:pt x="58495" y="118367"/>
                  </a:lnTo>
                  <a:lnTo>
                    <a:pt x="60000" y="118387"/>
                  </a:lnTo>
                  <a:lnTo>
                    <a:pt x="60000" y="118387"/>
                  </a:lnTo>
                  <a:lnTo>
                    <a:pt x="61497" y="118367"/>
                  </a:lnTo>
                  <a:lnTo>
                    <a:pt x="63002" y="118314"/>
                  </a:lnTo>
                  <a:lnTo>
                    <a:pt x="64486" y="118213"/>
                  </a:lnTo>
                  <a:lnTo>
                    <a:pt x="65957" y="118092"/>
                  </a:lnTo>
                  <a:lnTo>
                    <a:pt x="67421" y="117917"/>
                  </a:lnTo>
                  <a:lnTo>
                    <a:pt x="68872" y="117709"/>
                  </a:lnTo>
                  <a:lnTo>
                    <a:pt x="70323" y="117467"/>
                  </a:lnTo>
                  <a:lnTo>
                    <a:pt x="71760" y="117192"/>
                  </a:lnTo>
                  <a:lnTo>
                    <a:pt x="73178" y="116883"/>
                  </a:lnTo>
                  <a:lnTo>
                    <a:pt x="74575" y="116534"/>
                  </a:lnTo>
                  <a:lnTo>
                    <a:pt x="75958" y="116178"/>
                  </a:lnTo>
                  <a:lnTo>
                    <a:pt x="77342" y="115761"/>
                  </a:lnTo>
                  <a:lnTo>
                    <a:pt x="78705" y="115311"/>
                  </a:lnTo>
                  <a:lnTo>
                    <a:pt x="80055" y="114841"/>
                  </a:lnTo>
                  <a:lnTo>
                    <a:pt x="81385" y="114324"/>
                  </a:lnTo>
                  <a:lnTo>
                    <a:pt x="82702" y="113787"/>
                  </a:lnTo>
                  <a:lnTo>
                    <a:pt x="84012" y="113216"/>
                  </a:lnTo>
                  <a:lnTo>
                    <a:pt x="85294" y="112618"/>
                  </a:lnTo>
                  <a:lnTo>
                    <a:pt x="86557" y="111993"/>
                  </a:lnTo>
                  <a:lnTo>
                    <a:pt x="87813" y="111335"/>
                  </a:lnTo>
                  <a:lnTo>
                    <a:pt x="89042" y="110643"/>
                  </a:lnTo>
                  <a:lnTo>
                    <a:pt x="90251" y="109918"/>
                  </a:lnTo>
                  <a:lnTo>
                    <a:pt x="91447" y="109172"/>
                  </a:lnTo>
                  <a:lnTo>
                    <a:pt x="92622" y="108400"/>
                  </a:lnTo>
                  <a:lnTo>
                    <a:pt x="93778" y="107601"/>
                  </a:lnTo>
                  <a:lnTo>
                    <a:pt x="94919" y="106774"/>
                  </a:lnTo>
                  <a:lnTo>
                    <a:pt x="96028" y="105908"/>
                  </a:lnTo>
                  <a:lnTo>
                    <a:pt x="97129" y="105028"/>
                  </a:lnTo>
                  <a:lnTo>
                    <a:pt x="98204" y="104128"/>
                  </a:lnTo>
                  <a:lnTo>
                    <a:pt x="99238" y="103194"/>
                  </a:lnTo>
                  <a:lnTo>
                    <a:pt x="100273" y="102247"/>
                  </a:lnTo>
                  <a:lnTo>
                    <a:pt x="101280" y="101260"/>
                  </a:lnTo>
                  <a:lnTo>
                    <a:pt x="102247" y="100259"/>
                  </a:lnTo>
                  <a:lnTo>
                    <a:pt x="103215" y="99238"/>
                  </a:lnTo>
                  <a:lnTo>
                    <a:pt x="104148" y="98184"/>
                  </a:lnTo>
                  <a:lnTo>
                    <a:pt x="105041" y="97109"/>
                  </a:lnTo>
                  <a:lnTo>
                    <a:pt x="105928" y="96028"/>
                  </a:lnTo>
                  <a:lnTo>
                    <a:pt x="106774" y="94899"/>
                  </a:lnTo>
                  <a:lnTo>
                    <a:pt x="107601" y="93778"/>
                  </a:lnTo>
                  <a:lnTo>
                    <a:pt x="108413" y="92622"/>
                  </a:lnTo>
                  <a:lnTo>
                    <a:pt x="109172" y="91447"/>
                  </a:lnTo>
                  <a:lnTo>
                    <a:pt x="109931" y="90251"/>
                  </a:lnTo>
                  <a:lnTo>
                    <a:pt x="110643" y="89042"/>
                  </a:lnTo>
                  <a:lnTo>
                    <a:pt x="111335" y="87800"/>
                  </a:lnTo>
                  <a:lnTo>
                    <a:pt x="111993" y="86557"/>
                  </a:lnTo>
                  <a:lnTo>
                    <a:pt x="112631" y="85294"/>
                  </a:lnTo>
                  <a:lnTo>
                    <a:pt x="113236" y="83998"/>
                  </a:lnTo>
                  <a:lnTo>
                    <a:pt x="113807" y="82702"/>
                  </a:lnTo>
                  <a:lnTo>
                    <a:pt x="114344" y="81385"/>
                  </a:lnTo>
                  <a:lnTo>
                    <a:pt x="114841" y="80055"/>
                  </a:lnTo>
                  <a:lnTo>
                    <a:pt x="115325" y="78692"/>
                  </a:lnTo>
                  <a:lnTo>
                    <a:pt x="115761" y="77342"/>
                  </a:lnTo>
                  <a:lnTo>
                    <a:pt x="116178" y="75958"/>
                  </a:lnTo>
                  <a:lnTo>
                    <a:pt x="116554" y="74561"/>
                  </a:lnTo>
                  <a:lnTo>
                    <a:pt x="116896" y="73164"/>
                  </a:lnTo>
                  <a:lnTo>
                    <a:pt x="117212" y="71747"/>
                  </a:lnTo>
                  <a:lnTo>
                    <a:pt x="117487" y="70310"/>
                  </a:lnTo>
                  <a:lnTo>
                    <a:pt x="117729" y="68872"/>
                  </a:lnTo>
                  <a:lnTo>
                    <a:pt x="117917" y="67421"/>
                  </a:lnTo>
                  <a:lnTo>
                    <a:pt x="118092" y="65957"/>
                  </a:lnTo>
                  <a:lnTo>
                    <a:pt x="118226" y="64466"/>
                  </a:lnTo>
                  <a:lnTo>
                    <a:pt x="118314" y="62982"/>
                  </a:lnTo>
                  <a:lnTo>
                    <a:pt x="118367" y="61497"/>
                  </a:lnTo>
                  <a:lnTo>
                    <a:pt x="118401" y="60000"/>
                  </a:lnTo>
                  <a:lnTo>
                    <a:pt x="118401" y="60000"/>
                  </a:lnTo>
                  <a:lnTo>
                    <a:pt x="118367" y="58495"/>
                  </a:lnTo>
                  <a:lnTo>
                    <a:pt x="118314" y="56990"/>
                  </a:lnTo>
                  <a:lnTo>
                    <a:pt x="118226" y="55506"/>
                  </a:lnTo>
                  <a:lnTo>
                    <a:pt x="118092" y="54035"/>
                  </a:lnTo>
                  <a:lnTo>
                    <a:pt x="117917" y="52571"/>
                  </a:lnTo>
                  <a:lnTo>
                    <a:pt x="117729" y="51120"/>
                  </a:lnTo>
                  <a:lnTo>
                    <a:pt x="117487" y="49669"/>
                  </a:lnTo>
                  <a:lnTo>
                    <a:pt x="117212" y="48245"/>
                  </a:lnTo>
                  <a:lnTo>
                    <a:pt x="116896" y="46828"/>
                  </a:lnTo>
                  <a:lnTo>
                    <a:pt x="116554" y="45418"/>
                  </a:lnTo>
                  <a:lnTo>
                    <a:pt x="116178" y="44034"/>
                  </a:lnTo>
                  <a:lnTo>
                    <a:pt x="115761" y="42650"/>
                  </a:lnTo>
                  <a:lnTo>
                    <a:pt x="115325" y="41287"/>
                  </a:lnTo>
                  <a:lnTo>
                    <a:pt x="114841" y="39937"/>
                  </a:lnTo>
                  <a:lnTo>
                    <a:pt x="114344" y="38607"/>
                  </a:lnTo>
                  <a:lnTo>
                    <a:pt x="113807" y="37290"/>
                  </a:lnTo>
                  <a:lnTo>
                    <a:pt x="113236" y="35981"/>
                  </a:lnTo>
                  <a:lnTo>
                    <a:pt x="112631" y="34698"/>
                  </a:lnTo>
                  <a:lnTo>
                    <a:pt x="111993" y="33435"/>
                  </a:lnTo>
                  <a:lnTo>
                    <a:pt x="111335" y="32179"/>
                  </a:lnTo>
                  <a:lnTo>
                    <a:pt x="110643" y="30950"/>
                  </a:lnTo>
                  <a:lnTo>
                    <a:pt x="109931" y="29741"/>
                  </a:lnTo>
                  <a:lnTo>
                    <a:pt x="109172" y="28545"/>
                  </a:lnTo>
                  <a:lnTo>
                    <a:pt x="108413" y="27370"/>
                  </a:lnTo>
                  <a:lnTo>
                    <a:pt x="107601" y="26215"/>
                  </a:lnTo>
                  <a:lnTo>
                    <a:pt x="106774" y="25073"/>
                  </a:lnTo>
                  <a:lnTo>
                    <a:pt x="105928" y="23965"/>
                  </a:lnTo>
                  <a:lnTo>
                    <a:pt x="105041" y="22883"/>
                  </a:lnTo>
                  <a:lnTo>
                    <a:pt x="104148" y="21809"/>
                  </a:lnTo>
                  <a:lnTo>
                    <a:pt x="103215" y="20754"/>
                  </a:lnTo>
                  <a:lnTo>
                    <a:pt x="102247" y="19733"/>
                  </a:lnTo>
                  <a:lnTo>
                    <a:pt x="101280" y="18732"/>
                  </a:lnTo>
                  <a:lnTo>
                    <a:pt x="100273" y="17745"/>
                  </a:lnTo>
                  <a:lnTo>
                    <a:pt x="99238" y="16798"/>
                  </a:lnTo>
                  <a:lnTo>
                    <a:pt x="98204" y="15864"/>
                  </a:lnTo>
                  <a:lnTo>
                    <a:pt x="97129" y="14951"/>
                  </a:lnTo>
                  <a:lnTo>
                    <a:pt x="96028" y="14064"/>
                  </a:lnTo>
                  <a:lnTo>
                    <a:pt x="94919" y="13218"/>
                  </a:lnTo>
                  <a:lnTo>
                    <a:pt x="93778" y="12392"/>
                  </a:lnTo>
                  <a:lnTo>
                    <a:pt x="92622" y="11592"/>
                  </a:lnTo>
                  <a:lnTo>
                    <a:pt x="91447" y="10820"/>
                  </a:lnTo>
                  <a:lnTo>
                    <a:pt x="90251" y="10075"/>
                  </a:lnTo>
                  <a:lnTo>
                    <a:pt x="89042" y="9349"/>
                  </a:lnTo>
                  <a:lnTo>
                    <a:pt x="87813" y="8657"/>
                  </a:lnTo>
                  <a:lnTo>
                    <a:pt x="86557" y="7999"/>
                  </a:lnTo>
                  <a:lnTo>
                    <a:pt x="85294" y="7361"/>
                  </a:lnTo>
                  <a:lnTo>
                    <a:pt x="84012" y="6777"/>
                  </a:lnTo>
                  <a:lnTo>
                    <a:pt x="82702" y="6206"/>
                  </a:lnTo>
                  <a:lnTo>
                    <a:pt x="81385" y="5648"/>
                  </a:lnTo>
                  <a:lnTo>
                    <a:pt x="80055" y="5151"/>
                  </a:lnTo>
                  <a:lnTo>
                    <a:pt x="78705" y="4681"/>
                  </a:lnTo>
                  <a:lnTo>
                    <a:pt x="77342" y="4231"/>
                  </a:lnTo>
                  <a:lnTo>
                    <a:pt x="75958" y="3815"/>
                  </a:lnTo>
                  <a:lnTo>
                    <a:pt x="74575" y="3438"/>
                  </a:lnTo>
                  <a:lnTo>
                    <a:pt x="73178" y="3096"/>
                  </a:lnTo>
                  <a:lnTo>
                    <a:pt x="71760" y="2780"/>
                  </a:lnTo>
                  <a:lnTo>
                    <a:pt x="70323" y="2525"/>
                  </a:lnTo>
                  <a:lnTo>
                    <a:pt x="68872" y="2283"/>
                  </a:lnTo>
                  <a:lnTo>
                    <a:pt x="67421" y="2075"/>
                  </a:lnTo>
                  <a:lnTo>
                    <a:pt x="65957" y="1900"/>
                  </a:lnTo>
                  <a:lnTo>
                    <a:pt x="64486" y="1779"/>
                  </a:lnTo>
                  <a:lnTo>
                    <a:pt x="63002" y="1679"/>
                  </a:lnTo>
                  <a:lnTo>
                    <a:pt x="61497" y="1625"/>
                  </a:lnTo>
                  <a:lnTo>
                    <a:pt x="60000" y="1605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660650" y="2189163"/>
              <a:ext cx="3808500" cy="3808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559" y="119988"/>
                  </a:moveTo>
                  <a:lnTo>
                    <a:pt x="0" y="1429"/>
                  </a:lnTo>
                  <a:lnTo>
                    <a:pt x="1429" y="0"/>
                  </a:lnTo>
                  <a:lnTo>
                    <a:pt x="119988" y="118559"/>
                  </a:lnTo>
                  <a:lnTo>
                    <a:pt x="118559" y="119988"/>
                  </a:lnTo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660650" y="2189163"/>
              <a:ext cx="3808500" cy="3808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429" y="119988"/>
                  </a:moveTo>
                  <a:lnTo>
                    <a:pt x="0" y="118559"/>
                  </a:lnTo>
                  <a:lnTo>
                    <a:pt x="118559" y="0"/>
                  </a:lnTo>
                  <a:lnTo>
                    <a:pt x="119988" y="1429"/>
                  </a:lnTo>
                  <a:lnTo>
                    <a:pt x="1429" y="119988"/>
                  </a:lnTo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565400" y="3597275"/>
              <a:ext cx="731700" cy="876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3772" y="119950"/>
                  </a:moveTo>
                  <a:lnTo>
                    <a:pt x="53772" y="119950"/>
                  </a:lnTo>
                  <a:lnTo>
                    <a:pt x="41613" y="119802"/>
                  </a:lnTo>
                  <a:lnTo>
                    <a:pt x="28686" y="119556"/>
                  </a:lnTo>
                  <a:lnTo>
                    <a:pt x="14874" y="119013"/>
                  </a:lnTo>
                  <a:lnTo>
                    <a:pt x="0" y="118422"/>
                  </a:lnTo>
                  <a:lnTo>
                    <a:pt x="0" y="97863"/>
                  </a:lnTo>
                  <a:lnTo>
                    <a:pt x="8794" y="97074"/>
                  </a:lnTo>
                  <a:lnTo>
                    <a:pt x="8794" y="22925"/>
                  </a:lnTo>
                  <a:lnTo>
                    <a:pt x="0" y="22037"/>
                  </a:lnTo>
                  <a:lnTo>
                    <a:pt x="0" y="1626"/>
                  </a:lnTo>
                  <a:lnTo>
                    <a:pt x="0" y="1626"/>
                  </a:lnTo>
                  <a:lnTo>
                    <a:pt x="14874" y="887"/>
                  </a:lnTo>
                  <a:lnTo>
                    <a:pt x="28981" y="345"/>
                  </a:lnTo>
                  <a:lnTo>
                    <a:pt x="42203" y="98"/>
                  </a:lnTo>
                  <a:lnTo>
                    <a:pt x="54185" y="0"/>
                  </a:lnTo>
                  <a:lnTo>
                    <a:pt x="54185" y="0"/>
                  </a:lnTo>
                  <a:lnTo>
                    <a:pt x="61623" y="98"/>
                  </a:lnTo>
                  <a:lnTo>
                    <a:pt x="68765" y="345"/>
                  </a:lnTo>
                  <a:lnTo>
                    <a:pt x="75435" y="739"/>
                  </a:lnTo>
                  <a:lnTo>
                    <a:pt x="81692" y="1380"/>
                  </a:lnTo>
                  <a:lnTo>
                    <a:pt x="84702" y="1774"/>
                  </a:lnTo>
                  <a:lnTo>
                    <a:pt x="87476" y="2267"/>
                  </a:lnTo>
                  <a:lnTo>
                    <a:pt x="90191" y="2760"/>
                  </a:lnTo>
                  <a:lnTo>
                    <a:pt x="92788" y="3401"/>
                  </a:lnTo>
                  <a:lnTo>
                    <a:pt x="95386" y="4042"/>
                  </a:lnTo>
                  <a:lnTo>
                    <a:pt x="97806" y="4782"/>
                  </a:lnTo>
                  <a:lnTo>
                    <a:pt x="100049" y="5571"/>
                  </a:lnTo>
                  <a:lnTo>
                    <a:pt x="102174" y="6458"/>
                  </a:lnTo>
                  <a:lnTo>
                    <a:pt x="104181" y="7444"/>
                  </a:lnTo>
                  <a:lnTo>
                    <a:pt x="106128" y="8479"/>
                  </a:lnTo>
                  <a:lnTo>
                    <a:pt x="107840" y="9613"/>
                  </a:lnTo>
                  <a:lnTo>
                    <a:pt x="109493" y="10747"/>
                  </a:lnTo>
                  <a:lnTo>
                    <a:pt x="110969" y="12029"/>
                  </a:lnTo>
                  <a:lnTo>
                    <a:pt x="112503" y="13410"/>
                  </a:lnTo>
                  <a:lnTo>
                    <a:pt x="113743" y="14938"/>
                  </a:lnTo>
                  <a:lnTo>
                    <a:pt x="114805" y="16614"/>
                  </a:lnTo>
                  <a:lnTo>
                    <a:pt x="115868" y="18241"/>
                  </a:lnTo>
                  <a:lnTo>
                    <a:pt x="116753" y="20016"/>
                  </a:lnTo>
                  <a:lnTo>
                    <a:pt x="117520" y="21939"/>
                  </a:lnTo>
                  <a:lnTo>
                    <a:pt x="118170" y="23960"/>
                  </a:lnTo>
                  <a:lnTo>
                    <a:pt x="118583" y="25981"/>
                  </a:lnTo>
                  <a:lnTo>
                    <a:pt x="118878" y="28249"/>
                  </a:lnTo>
                  <a:lnTo>
                    <a:pt x="119173" y="30566"/>
                  </a:lnTo>
                  <a:lnTo>
                    <a:pt x="119173" y="33081"/>
                  </a:lnTo>
                  <a:lnTo>
                    <a:pt x="119173" y="34461"/>
                  </a:lnTo>
                  <a:lnTo>
                    <a:pt x="119173" y="34461"/>
                  </a:lnTo>
                  <a:lnTo>
                    <a:pt x="119173" y="36384"/>
                  </a:lnTo>
                  <a:lnTo>
                    <a:pt x="119055" y="38159"/>
                  </a:lnTo>
                  <a:lnTo>
                    <a:pt x="118760" y="39934"/>
                  </a:lnTo>
                  <a:lnTo>
                    <a:pt x="118288" y="41709"/>
                  </a:lnTo>
                  <a:lnTo>
                    <a:pt x="117816" y="43483"/>
                  </a:lnTo>
                  <a:lnTo>
                    <a:pt x="117048" y="45160"/>
                  </a:lnTo>
                  <a:lnTo>
                    <a:pt x="116340" y="46787"/>
                  </a:lnTo>
                  <a:lnTo>
                    <a:pt x="115395" y="48414"/>
                  </a:lnTo>
                  <a:lnTo>
                    <a:pt x="114333" y="49942"/>
                  </a:lnTo>
                  <a:lnTo>
                    <a:pt x="113152" y="51372"/>
                  </a:lnTo>
                  <a:lnTo>
                    <a:pt x="111913" y="52752"/>
                  </a:lnTo>
                  <a:lnTo>
                    <a:pt x="110378" y="54034"/>
                  </a:lnTo>
                  <a:lnTo>
                    <a:pt x="108726" y="55316"/>
                  </a:lnTo>
                  <a:lnTo>
                    <a:pt x="106896" y="56450"/>
                  </a:lnTo>
                  <a:lnTo>
                    <a:pt x="104948" y="57436"/>
                  </a:lnTo>
                  <a:lnTo>
                    <a:pt x="102941" y="58323"/>
                  </a:lnTo>
                  <a:lnTo>
                    <a:pt x="102941" y="58323"/>
                  </a:lnTo>
                  <a:lnTo>
                    <a:pt x="105066" y="59359"/>
                  </a:lnTo>
                  <a:lnTo>
                    <a:pt x="107191" y="60345"/>
                  </a:lnTo>
                  <a:lnTo>
                    <a:pt x="109021" y="61626"/>
                  </a:lnTo>
                  <a:lnTo>
                    <a:pt x="110850" y="62908"/>
                  </a:lnTo>
                  <a:lnTo>
                    <a:pt x="112385" y="64190"/>
                  </a:lnTo>
                  <a:lnTo>
                    <a:pt x="113743" y="65669"/>
                  </a:lnTo>
                  <a:lnTo>
                    <a:pt x="114923" y="67148"/>
                  </a:lnTo>
                  <a:lnTo>
                    <a:pt x="116163" y="68677"/>
                  </a:lnTo>
                  <a:lnTo>
                    <a:pt x="117048" y="70353"/>
                  </a:lnTo>
                  <a:lnTo>
                    <a:pt x="117816" y="71980"/>
                  </a:lnTo>
                  <a:lnTo>
                    <a:pt x="118583" y="73656"/>
                  </a:lnTo>
                  <a:lnTo>
                    <a:pt x="119055" y="75382"/>
                  </a:lnTo>
                  <a:lnTo>
                    <a:pt x="119527" y="77058"/>
                  </a:lnTo>
                  <a:lnTo>
                    <a:pt x="119822" y="78833"/>
                  </a:lnTo>
                  <a:lnTo>
                    <a:pt x="119940" y="80608"/>
                  </a:lnTo>
                  <a:lnTo>
                    <a:pt x="119940" y="82382"/>
                  </a:lnTo>
                  <a:lnTo>
                    <a:pt x="119940" y="83911"/>
                  </a:lnTo>
                  <a:lnTo>
                    <a:pt x="119940" y="83911"/>
                  </a:lnTo>
                  <a:lnTo>
                    <a:pt x="119940" y="86672"/>
                  </a:lnTo>
                  <a:lnTo>
                    <a:pt x="119645" y="89235"/>
                  </a:lnTo>
                  <a:lnTo>
                    <a:pt x="119350" y="91750"/>
                  </a:lnTo>
                  <a:lnTo>
                    <a:pt x="118760" y="94067"/>
                  </a:lnTo>
                  <a:lnTo>
                    <a:pt x="118170" y="96236"/>
                  </a:lnTo>
                  <a:lnTo>
                    <a:pt x="117225" y="98356"/>
                  </a:lnTo>
                  <a:lnTo>
                    <a:pt x="116340" y="100279"/>
                  </a:lnTo>
                  <a:lnTo>
                    <a:pt x="115100" y="102152"/>
                  </a:lnTo>
                  <a:lnTo>
                    <a:pt x="113920" y="103927"/>
                  </a:lnTo>
                  <a:lnTo>
                    <a:pt x="112503" y="105456"/>
                  </a:lnTo>
                  <a:lnTo>
                    <a:pt x="110969" y="106984"/>
                  </a:lnTo>
                  <a:lnTo>
                    <a:pt x="109316" y="108414"/>
                  </a:lnTo>
                  <a:lnTo>
                    <a:pt x="107663" y="109794"/>
                  </a:lnTo>
                  <a:lnTo>
                    <a:pt x="105656" y="110928"/>
                  </a:lnTo>
                  <a:lnTo>
                    <a:pt x="103708" y="112062"/>
                  </a:lnTo>
                  <a:lnTo>
                    <a:pt x="101583" y="113097"/>
                  </a:lnTo>
                  <a:lnTo>
                    <a:pt x="99281" y="114083"/>
                  </a:lnTo>
                  <a:lnTo>
                    <a:pt x="97038" y="114971"/>
                  </a:lnTo>
                  <a:lnTo>
                    <a:pt x="94441" y="115760"/>
                  </a:lnTo>
                  <a:lnTo>
                    <a:pt x="91844" y="116400"/>
                  </a:lnTo>
                  <a:lnTo>
                    <a:pt x="89306" y="116992"/>
                  </a:lnTo>
                  <a:lnTo>
                    <a:pt x="86414" y="117633"/>
                  </a:lnTo>
                  <a:lnTo>
                    <a:pt x="83639" y="118027"/>
                  </a:lnTo>
                  <a:lnTo>
                    <a:pt x="80629" y="118520"/>
                  </a:lnTo>
                  <a:lnTo>
                    <a:pt x="74372" y="119161"/>
                  </a:lnTo>
                  <a:lnTo>
                    <a:pt x="67879" y="119556"/>
                  </a:lnTo>
                  <a:lnTo>
                    <a:pt x="60855" y="119802"/>
                  </a:lnTo>
                  <a:lnTo>
                    <a:pt x="53772" y="119950"/>
                  </a:lnTo>
                  <a:close/>
                  <a:moveTo>
                    <a:pt x="85646" y="34363"/>
                  </a:moveTo>
                  <a:lnTo>
                    <a:pt x="85646" y="34363"/>
                  </a:lnTo>
                  <a:lnTo>
                    <a:pt x="85469" y="32341"/>
                  </a:lnTo>
                  <a:lnTo>
                    <a:pt x="85056" y="30566"/>
                  </a:lnTo>
                  <a:lnTo>
                    <a:pt x="84584" y="28890"/>
                  </a:lnTo>
                  <a:lnTo>
                    <a:pt x="83639" y="27510"/>
                  </a:lnTo>
                  <a:lnTo>
                    <a:pt x="82754" y="26376"/>
                  </a:lnTo>
                  <a:lnTo>
                    <a:pt x="81515" y="25341"/>
                  </a:lnTo>
                  <a:lnTo>
                    <a:pt x="80039" y="24453"/>
                  </a:lnTo>
                  <a:lnTo>
                    <a:pt x="78327" y="23714"/>
                  </a:lnTo>
                  <a:lnTo>
                    <a:pt x="76379" y="23073"/>
                  </a:lnTo>
                  <a:lnTo>
                    <a:pt x="74254" y="22580"/>
                  </a:lnTo>
                  <a:lnTo>
                    <a:pt x="71952" y="22185"/>
                  </a:lnTo>
                  <a:lnTo>
                    <a:pt x="69355" y="21939"/>
                  </a:lnTo>
                  <a:lnTo>
                    <a:pt x="66640" y="21791"/>
                  </a:lnTo>
                  <a:lnTo>
                    <a:pt x="63630" y="21692"/>
                  </a:lnTo>
                  <a:lnTo>
                    <a:pt x="56960" y="21544"/>
                  </a:lnTo>
                  <a:lnTo>
                    <a:pt x="56960" y="21544"/>
                  </a:lnTo>
                  <a:lnTo>
                    <a:pt x="49936" y="21544"/>
                  </a:lnTo>
                  <a:lnTo>
                    <a:pt x="42675" y="21692"/>
                  </a:lnTo>
                  <a:lnTo>
                    <a:pt x="42675" y="49449"/>
                  </a:lnTo>
                  <a:lnTo>
                    <a:pt x="62095" y="49449"/>
                  </a:lnTo>
                  <a:lnTo>
                    <a:pt x="62095" y="49449"/>
                  </a:lnTo>
                  <a:lnTo>
                    <a:pt x="65459" y="49301"/>
                  </a:lnTo>
                  <a:lnTo>
                    <a:pt x="68647" y="49202"/>
                  </a:lnTo>
                  <a:lnTo>
                    <a:pt x="71362" y="48956"/>
                  </a:lnTo>
                  <a:lnTo>
                    <a:pt x="73782" y="48414"/>
                  </a:lnTo>
                  <a:lnTo>
                    <a:pt x="76084" y="47921"/>
                  </a:lnTo>
                  <a:lnTo>
                    <a:pt x="77914" y="47428"/>
                  </a:lnTo>
                  <a:lnTo>
                    <a:pt x="79567" y="46688"/>
                  </a:lnTo>
                  <a:lnTo>
                    <a:pt x="80924" y="45751"/>
                  </a:lnTo>
                  <a:lnTo>
                    <a:pt x="82164" y="44864"/>
                  </a:lnTo>
                  <a:lnTo>
                    <a:pt x="83226" y="43878"/>
                  </a:lnTo>
                  <a:lnTo>
                    <a:pt x="83994" y="42744"/>
                  </a:lnTo>
                  <a:lnTo>
                    <a:pt x="84584" y="41462"/>
                  </a:lnTo>
                  <a:lnTo>
                    <a:pt x="85056" y="40180"/>
                  </a:lnTo>
                  <a:lnTo>
                    <a:pt x="85351" y="38652"/>
                  </a:lnTo>
                  <a:lnTo>
                    <a:pt x="85469" y="37124"/>
                  </a:lnTo>
                  <a:lnTo>
                    <a:pt x="85646" y="35497"/>
                  </a:lnTo>
                  <a:lnTo>
                    <a:pt x="85646" y="34363"/>
                  </a:lnTo>
                  <a:close/>
                  <a:moveTo>
                    <a:pt x="85941" y="81988"/>
                  </a:moveTo>
                  <a:lnTo>
                    <a:pt x="85941" y="81988"/>
                  </a:lnTo>
                  <a:lnTo>
                    <a:pt x="85941" y="80361"/>
                  </a:lnTo>
                  <a:lnTo>
                    <a:pt x="85646" y="78685"/>
                  </a:lnTo>
                  <a:lnTo>
                    <a:pt x="85351" y="77304"/>
                  </a:lnTo>
                  <a:lnTo>
                    <a:pt x="84879" y="75924"/>
                  </a:lnTo>
                  <a:lnTo>
                    <a:pt x="84289" y="74642"/>
                  </a:lnTo>
                  <a:lnTo>
                    <a:pt x="83344" y="73360"/>
                  </a:lnTo>
                  <a:lnTo>
                    <a:pt x="82282" y="72374"/>
                  </a:lnTo>
                  <a:lnTo>
                    <a:pt x="81101" y="71339"/>
                  </a:lnTo>
                  <a:lnTo>
                    <a:pt x="79744" y="70599"/>
                  </a:lnTo>
                  <a:lnTo>
                    <a:pt x="77914" y="69811"/>
                  </a:lnTo>
                  <a:lnTo>
                    <a:pt x="76084" y="69170"/>
                  </a:lnTo>
                  <a:lnTo>
                    <a:pt x="73959" y="68677"/>
                  </a:lnTo>
                  <a:lnTo>
                    <a:pt x="71362" y="68282"/>
                  </a:lnTo>
                  <a:lnTo>
                    <a:pt x="68765" y="67937"/>
                  </a:lnTo>
                  <a:lnTo>
                    <a:pt x="65755" y="67789"/>
                  </a:lnTo>
                  <a:lnTo>
                    <a:pt x="62390" y="67789"/>
                  </a:lnTo>
                  <a:lnTo>
                    <a:pt x="42675" y="67789"/>
                  </a:lnTo>
                  <a:lnTo>
                    <a:pt x="42675" y="98110"/>
                  </a:lnTo>
                  <a:lnTo>
                    <a:pt x="42675" y="98110"/>
                  </a:lnTo>
                  <a:lnTo>
                    <a:pt x="49522" y="98258"/>
                  </a:lnTo>
                  <a:lnTo>
                    <a:pt x="56606" y="98258"/>
                  </a:lnTo>
                  <a:lnTo>
                    <a:pt x="56606" y="98258"/>
                  </a:lnTo>
                  <a:lnTo>
                    <a:pt x="63630" y="98110"/>
                  </a:lnTo>
                  <a:lnTo>
                    <a:pt x="66640" y="97962"/>
                  </a:lnTo>
                  <a:lnTo>
                    <a:pt x="69532" y="97715"/>
                  </a:lnTo>
                  <a:lnTo>
                    <a:pt x="72247" y="97370"/>
                  </a:lnTo>
                  <a:lnTo>
                    <a:pt x="74727" y="96828"/>
                  </a:lnTo>
                  <a:lnTo>
                    <a:pt x="76851" y="96236"/>
                  </a:lnTo>
                  <a:lnTo>
                    <a:pt x="78799" y="95595"/>
                  </a:lnTo>
                  <a:lnTo>
                    <a:pt x="80452" y="94708"/>
                  </a:lnTo>
                  <a:lnTo>
                    <a:pt x="81869" y="93672"/>
                  </a:lnTo>
                  <a:lnTo>
                    <a:pt x="83226" y="92539"/>
                  </a:lnTo>
                  <a:lnTo>
                    <a:pt x="84112" y="91158"/>
                  </a:lnTo>
                  <a:lnTo>
                    <a:pt x="84879" y="89630"/>
                  </a:lnTo>
                  <a:lnTo>
                    <a:pt x="85469" y="87855"/>
                  </a:lnTo>
                  <a:lnTo>
                    <a:pt x="85764" y="85932"/>
                  </a:lnTo>
                  <a:lnTo>
                    <a:pt x="85941" y="83763"/>
                  </a:lnTo>
                  <a:lnTo>
                    <a:pt x="85941" y="8198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5822950" y="3597275"/>
              <a:ext cx="731700" cy="876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3746" y="119950"/>
                  </a:moveTo>
                  <a:lnTo>
                    <a:pt x="53746" y="119950"/>
                  </a:lnTo>
                  <a:lnTo>
                    <a:pt x="41592" y="119802"/>
                  </a:lnTo>
                  <a:lnTo>
                    <a:pt x="28731" y="119556"/>
                  </a:lnTo>
                  <a:lnTo>
                    <a:pt x="14867" y="119013"/>
                  </a:lnTo>
                  <a:lnTo>
                    <a:pt x="0" y="118422"/>
                  </a:lnTo>
                  <a:lnTo>
                    <a:pt x="0" y="97863"/>
                  </a:lnTo>
                  <a:lnTo>
                    <a:pt x="8790" y="97074"/>
                  </a:lnTo>
                  <a:lnTo>
                    <a:pt x="8790" y="22925"/>
                  </a:lnTo>
                  <a:lnTo>
                    <a:pt x="0" y="22037"/>
                  </a:lnTo>
                  <a:lnTo>
                    <a:pt x="0" y="1626"/>
                  </a:lnTo>
                  <a:lnTo>
                    <a:pt x="0" y="1626"/>
                  </a:lnTo>
                  <a:lnTo>
                    <a:pt x="14867" y="887"/>
                  </a:lnTo>
                  <a:lnTo>
                    <a:pt x="28967" y="345"/>
                  </a:lnTo>
                  <a:lnTo>
                    <a:pt x="42182" y="98"/>
                  </a:lnTo>
                  <a:lnTo>
                    <a:pt x="54041" y="0"/>
                  </a:lnTo>
                  <a:lnTo>
                    <a:pt x="54041" y="0"/>
                  </a:lnTo>
                  <a:lnTo>
                    <a:pt x="61651" y="98"/>
                  </a:lnTo>
                  <a:lnTo>
                    <a:pt x="68790" y="345"/>
                  </a:lnTo>
                  <a:lnTo>
                    <a:pt x="75457" y="739"/>
                  </a:lnTo>
                  <a:lnTo>
                    <a:pt x="81651" y="1380"/>
                  </a:lnTo>
                  <a:lnTo>
                    <a:pt x="84542" y="1774"/>
                  </a:lnTo>
                  <a:lnTo>
                    <a:pt x="87433" y="2267"/>
                  </a:lnTo>
                  <a:lnTo>
                    <a:pt x="90147" y="2760"/>
                  </a:lnTo>
                  <a:lnTo>
                    <a:pt x="92743" y="3401"/>
                  </a:lnTo>
                  <a:lnTo>
                    <a:pt x="95339" y="4042"/>
                  </a:lnTo>
                  <a:lnTo>
                    <a:pt x="97758" y="4782"/>
                  </a:lnTo>
                  <a:lnTo>
                    <a:pt x="99882" y="5571"/>
                  </a:lnTo>
                  <a:lnTo>
                    <a:pt x="102182" y="6458"/>
                  </a:lnTo>
                  <a:lnTo>
                    <a:pt x="104129" y="7444"/>
                  </a:lnTo>
                  <a:lnTo>
                    <a:pt x="105958" y="8479"/>
                  </a:lnTo>
                  <a:lnTo>
                    <a:pt x="107787" y="9613"/>
                  </a:lnTo>
                  <a:lnTo>
                    <a:pt x="109439" y="10747"/>
                  </a:lnTo>
                  <a:lnTo>
                    <a:pt x="110973" y="12029"/>
                  </a:lnTo>
                  <a:lnTo>
                    <a:pt x="112330" y="13410"/>
                  </a:lnTo>
                  <a:lnTo>
                    <a:pt x="113687" y="14938"/>
                  </a:lnTo>
                  <a:lnTo>
                    <a:pt x="114749" y="16614"/>
                  </a:lnTo>
                  <a:lnTo>
                    <a:pt x="115811" y="18241"/>
                  </a:lnTo>
                  <a:lnTo>
                    <a:pt x="116755" y="20016"/>
                  </a:lnTo>
                  <a:lnTo>
                    <a:pt x="117522" y="21939"/>
                  </a:lnTo>
                  <a:lnTo>
                    <a:pt x="118112" y="23960"/>
                  </a:lnTo>
                  <a:lnTo>
                    <a:pt x="118525" y="25981"/>
                  </a:lnTo>
                  <a:lnTo>
                    <a:pt x="118879" y="28249"/>
                  </a:lnTo>
                  <a:lnTo>
                    <a:pt x="119174" y="30566"/>
                  </a:lnTo>
                  <a:lnTo>
                    <a:pt x="119174" y="33081"/>
                  </a:lnTo>
                  <a:lnTo>
                    <a:pt x="119174" y="34461"/>
                  </a:lnTo>
                  <a:lnTo>
                    <a:pt x="119174" y="34461"/>
                  </a:lnTo>
                  <a:lnTo>
                    <a:pt x="119174" y="36384"/>
                  </a:lnTo>
                  <a:lnTo>
                    <a:pt x="118997" y="38159"/>
                  </a:lnTo>
                  <a:lnTo>
                    <a:pt x="118702" y="39934"/>
                  </a:lnTo>
                  <a:lnTo>
                    <a:pt x="118230" y="41709"/>
                  </a:lnTo>
                  <a:lnTo>
                    <a:pt x="117817" y="43483"/>
                  </a:lnTo>
                  <a:lnTo>
                    <a:pt x="117050" y="45160"/>
                  </a:lnTo>
                  <a:lnTo>
                    <a:pt x="116283" y="46787"/>
                  </a:lnTo>
                  <a:lnTo>
                    <a:pt x="115339" y="48414"/>
                  </a:lnTo>
                  <a:lnTo>
                    <a:pt x="114277" y="49942"/>
                  </a:lnTo>
                  <a:lnTo>
                    <a:pt x="113097" y="51372"/>
                  </a:lnTo>
                  <a:lnTo>
                    <a:pt x="111740" y="52752"/>
                  </a:lnTo>
                  <a:lnTo>
                    <a:pt x="110383" y="54034"/>
                  </a:lnTo>
                  <a:lnTo>
                    <a:pt x="108672" y="55316"/>
                  </a:lnTo>
                  <a:lnTo>
                    <a:pt x="106843" y="56450"/>
                  </a:lnTo>
                  <a:lnTo>
                    <a:pt x="104896" y="57436"/>
                  </a:lnTo>
                  <a:lnTo>
                    <a:pt x="102772" y="58323"/>
                  </a:lnTo>
                  <a:lnTo>
                    <a:pt x="102772" y="58323"/>
                  </a:lnTo>
                  <a:lnTo>
                    <a:pt x="105014" y="59359"/>
                  </a:lnTo>
                  <a:lnTo>
                    <a:pt x="107197" y="60345"/>
                  </a:lnTo>
                  <a:lnTo>
                    <a:pt x="109026" y="61626"/>
                  </a:lnTo>
                  <a:lnTo>
                    <a:pt x="110796" y="62908"/>
                  </a:lnTo>
                  <a:lnTo>
                    <a:pt x="112330" y="64190"/>
                  </a:lnTo>
                  <a:lnTo>
                    <a:pt x="113687" y="65669"/>
                  </a:lnTo>
                  <a:lnTo>
                    <a:pt x="114926" y="67148"/>
                  </a:lnTo>
                  <a:lnTo>
                    <a:pt x="115988" y="68677"/>
                  </a:lnTo>
                  <a:lnTo>
                    <a:pt x="117050" y="70353"/>
                  </a:lnTo>
                  <a:lnTo>
                    <a:pt x="117817" y="71980"/>
                  </a:lnTo>
                  <a:lnTo>
                    <a:pt x="118407" y="73656"/>
                  </a:lnTo>
                  <a:lnTo>
                    <a:pt x="118997" y="75382"/>
                  </a:lnTo>
                  <a:lnTo>
                    <a:pt x="119469" y="77058"/>
                  </a:lnTo>
                  <a:lnTo>
                    <a:pt x="119764" y="78833"/>
                  </a:lnTo>
                  <a:lnTo>
                    <a:pt x="119941" y="80608"/>
                  </a:lnTo>
                  <a:lnTo>
                    <a:pt x="119941" y="82382"/>
                  </a:lnTo>
                  <a:lnTo>
                    <a:pt x="119941" y="83911"/>
                  </a:lnTo>
                  <a:lnTo>
                    <a:pt x="119941" y="83911"/>
                  </a:lnTo>
                  <a:lnTo>
                    <a:pt x="119941" y="86672"/>
                  </a:lnTo>
                  <a:lnTo>
                    <a:pt x="119587" y="89235"/>
                  </a:lnTo>
                  <a:lnTo>
                    <a:pt x="119292" y="91750"/>
                  </a:lnTo>
                  <a:lnTo>
                    <a:pt x="118702" y="94067"/>
                  </a:lnTo>
                  <a:lnTo>
                    <a:pt x="117935" y="96236"/>
                  </a:lnTo>
                  <a:lnTo>
                    <a:pt x="117168" y="98356"/>
                  </a:lnTo>
                  <a:lnTo>
                    <a:pt x="116283" y="100279"/>
                  </a:lnTo>
                  <a:lnTo>
                    <a:pt x="115044" y="102152"/>
                  </a:lnTo>
                  <a:lnTo>
                    <a:pt x="113864" y="103927"/>
                  </a:lnTo>
                  <a:lnTo>
                    <a:pt x="112507" y="105456"/>
                  </a:lnTo>
                  <a:lnTo>
                    <a:pt x="110973" y="106984"/>
                  </a:lnTo>
                  <a:lnTo>
                    <a:pt x="109262" y="108414"/>
                  </a:lnTo>
                  <a:lnTo>
                    <a:pt x="107492" y="109794"/>
                  </a:lnTo>
                  <a:lnTo>
                    <a:pt x="105663" y="110928"/>
                  </a:lnTo>
                  <a:lnTo>
                    <a:pt x="103657" y="112062"/>
                  </a:lnTo>
                  <a:lnTo>
                    <a:pt x="101533" y="113097"/>
                  </a:lnTo>
                  <a:lnTo>
                    <a:pt x="99292" y="114083"/>
                  </a:lnTo>
                  <a:lnTo>
                    <a:pt x="96873" y="114971"/>
                  </a:lnTo>
                  <a:lnTo>
                    <a:pt x="94395" y="115760"/>
                  </a:lnTo>
                  <a:lnTo>
                    <a:pt x="91858" y="116400"/>
                  </a:lnTo>
                  <a:lnTo>
                    <a:pt x="89262" y="116992"/>
                  </a:lnTo>
                  <a:lnTo>
                    <a:pt x="86371" y="117633"/>
                  </a:lnTo>
                  <a:lnTo>
                    <a:pt x="83480" y="118027"/>
                  </a:lnTo>
                  <a:lnTo>
                    <a:pt x="80589" y="118520"/>
                  </a:lnTo>
                  <a:lnTo>
                    <a:pt x="74395" y="119161"/>
                  </a:lnTo>
                  <a:lnTo>
                    <a:pt x="67846" y="119556"/>
                  </a:lnTo>
                  <a:lnTo>
                    <a:pt x="60884" y="119802"/>
                  </a:lnTo>
                  <a:lnTo>
                    <a:pt x="53746" y="119950"/>
                  </a:lnTo>
                  <a:close/>
                  <a:moveTo>
                    <a:pt x="85486" y="34363"/>
                  </a:moveTo>
                  <a:lnTo>
                    <a:pt x="85486" y="34363"/>
                  </a:lnTo>
                  <a:lnTo>
                    <a:pt x="85486" y="32341"/>
                  </a:lnTo>
                  <a:lnTo>
                    <a:pt x="85014" y="30566"/>
                  </a:lnTo>
                  <a:lnTo>
                    <a:pt x="84542" y="28890"/>
                  </a:lnTo>
                  <a:lnTo>
                    <a:pt x="83657" y="27510"/>
                  </a:lnTo>
                  <a:lnTo>
                    <a:pt x="82713" y="26376"/>
                  </a:lnTo>
                  <a:lnTo>
                    <a:pt x="81356" y="25341"/>
                  </a:lnTo>
                  <a:lnTo>
                    <a:pt x="80000" y="24453"/>
                  </a:lnTo>
                  <a:lnTo>
                    <a:pt x="78348" y="23714"/>
                  </a:lnTo>
                  <a:lnTo>
                    <a:pt x="76342" y="23073"/>
                  </a:lnTo>
                  <a:lnTo>
                    <a:pt x="74218" y="22580"/>
                  </a:lnTo>
                  <a:lnTo>
                    <a:pt x="71976" y="22185"/>
                  </a:lnTo>
                  <a:lnTo>
                    <a:pt x="69380" y="21939"/>
                  </a:lnTo>
                  <a:lnTo>
                    <a:pt x="66489" y="21791"/>
                  </a:lnTo>
                  <a:lnTo>
                    <a:pt x="63598" y="21692"/>
                  </a:lnTo>
                  <a:lnTo>
                    <a:pt x="56932" y="21544"/>
                  </a:lnTo>
                  <a:lnTo>
                    <a:pt x="56932" y="21544"/>
                  </a:lnTo>
                  <a:lnTo>
                    <a:pt x="49793" y="21544"/>
                  </a:lnTo>
                  <a:lnTo>
                    <a:pt x="42654" y="21692"/>
                  </a:lnTo>
                  <a:lnTo>
                    <a:pt x="42654" y="49449"/>
                  </a:lnTo>
                  <a:lnTo>
                    <a:pt x="61946" y="49449"/>
                  </a:lnTo>
                  <a:lnTo>
                    <a:pt x="61946" y="49449"/>
                  </a:lnTo>
                  <a:lnTo>
                    <a:pt x="65427" y="49301"/>
                  </a:lnTo>
                  <a:lnTo>
                    <a:pt x="68495" y="49202"/>
                  </a:lnTo>
                  <a:lnTo>
                    <a:pt x="71327" y="48956"/>
                  </a:lnTo>
                  <a:lnTo>
                    <a:pt x="73746" y="48414"/>
                  </a:lnTo>
                  <a:lnTo>
                    <a:pt x="75929" y="47921"/>
                  </a:lnTo>
                  <a:lnTo>
                    <a:pt x="77876" y="47428"/>
                  </a:lnTo>
                  <a:lnTo>
                    <a:pt x="79528" y="46688"/>
                  </a:lnTo>
                  <a:lnTo>
                    <a:pt x="80884" y="45751"/>
                  </a:lnTo>
                  <a:lnTo>
                    <a:pt x="82123" y="44864"/>
                  </a:lnTo>
                  <a:lnTo>
                    <a:pt x="83185" y="43878"/>
                  </a:lnTo>
                  <a:lnTo>
                    <a:pt x="83952" y="42744"/>
                  </a:lnTo>
                  <a:lnTo>
                    <a:pt x="84542" y="41462"/>
                  </a:lnTo>
                  <a:lnTo>
                    <a:pt x="85014" y="40180"/>
                  </a:lnTo>
                  <a:lnTo>
                    <a:pt x="85309" y="38652"/>
                  </a:lnTo>
                  <a:lnTo>
                    <a:pt x="85486" y="37124"/>
                  </a:lnTo>
                  <a:lnTo>
                    <a:pt x="85486" y="35497"/>
                  </a:lnTo>
                  <a:lnTo>
                    <a:pt x="85486" y="34363"/>
                  </a:lnTo>
                  <a:close/>
                  <a:moveTo>
                    <a:pt x="85899" y="81988"/>
                  </a:moveTo>
                  <a:lnTo>
                    <a:pt x="85899" y="81988"/>
                  </a:lnTo>
                  <a:lnTo>
                    <a:pt x="85781" y="80361"/>
                  </a:lnTo>
                  <a:lnTo>
                    <a:pt x="85604" y="78685"/>
                  </a:lnTo>
                  <a:lnTo>
                    <a:pt x="85309" y="77304"/>
                  </a:lnTo>
                  <a:lnTo>
                    <a:pt x="84837" y="75924"/>
                  </a:lnTo>
                  <a:lnTo>
                    <a:pt x="84070" y="74642"/>
                  </a:lnTo>
                  <a:lnTo>
                    <a:pt x="83362" y="73360"/>
                  </a:lnTo>
                  <a:lnTo>
                    <a:pt x="82300" y="72374"/>
                  </a:lnTo>
                  <a:lnTo>
                    <a:pt x="81061" y="71339"/>
                  </a:lnTo>
                  <a:lnTo>
                    <a:pt x="79528" y="70599"/>
                  </a:lnTo>
                  <a:lnTo>
                    <a:pt x="77876" y="69811"/>
                  </a:lnTo>
                  <a:lnTo>
                    <a:pt x="76047" y="69170"/>
                  </a:lnTo>
                  <a:lnTo>
                    <a:pt x="73746" y="68677"/>
                  </a:lnTo>
                  <a:lnTo>
                    <a:pt x="71327" y="68282"/>
                  </a:lnTo>
                  <a:lnTo>
                    <a:pt x="68613" y="67937"/>
                  </a:lnTo>
                  <a:lnTo>
                    <a:pt x="65722" y="67789"/>
                  </a:lnTo>
                  <a:lnTo>
                    <a:pt x="62418" y="67789"/>
                  </a:lnTo>
                  <a:lnTo>
                    <a:pt x="42654" y="67789"/>
                  </a:lnTo>
                  <a:lnTo>
                    <a:pt x="42654" y="98110"/>
                  </a:lnTo>
                  <a:lnTo>
                    <a:pt x="42654" y="98110"/>
                  </a:lnTo>
                  <a:lnTo>
                    <a:pt x="49498" y="98258"/>
                  </a:lnTo>
                  <a:lnTo>
                    <a:pt x="56637" y="98258"/>
                  </a:lnTo>
                  <a:lnTo>
                    <a:pt x="56637" y="98258"/>
                  </a:lnTo>
                  <a:lnTo>
                    <a:pt x="63598" y="98110"/>
                  </a:lnTo>
                  <a:lnTo>
                    <a:pt x="66666" y="97962"/>
                  </a:lnTo>
                  <a:lnTo>
                    <a:pt x="69498" y="97715"/>
                  </a:lnTo>
                  <a:lnTo>
                    <a:pt x="72271" y="97370"/>
                  </a:lnTo>
                  <a:lnTo>
                    <a:pt x="74513" y="96828"/>
                  </a:lnTo>
                  <a:lnTo>
                    <a:pt x="76814" y="96236"/>
                  </a:lnTo>
                  <a:lnTo>
                    <a:pt x="78643" y="95595"/>
                  </a:lnTo>
                  <a:lnTo>
                    <a:pt x="80471" y="94708"/>
                  </a:lnTo>
                  <a:lnTo>
                    <a:pt x="81828" y="93672"/>
                  </a:lnTo>
                  <a:lnTo>
                    <a:pt x="83008" y="92539"/>
                  </a:lnTo>
                  <a:lnTo>
                    <a:pt x="84070" y="91158"/>
                  </a:lnTo>
                  <a:lnTo>
                    <a:pt x="84837" y="89630"/>
                  </a:lnTo>
                  <a:lnTo>
                    <a:pt x="85486" y="87855"/>
                  </a:lnTo>
                  <a:lnTo>
                    <a:pt x="85781" y="85932"/>
                  </a:lnTo>
                  <a:lnTo>
                    <a:pt x="85899" y="83763"/>
                  </a:lnTo>
                  <a:lnTo>
                    <a:pt x="85899" y="8198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873500" y="5695950"/>
              <a:ext cx="217500" cy="37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4" y="119884"/>
                  </a:moveTo>
                  <a:lnTo>
                    <a:pt x="594" y="107976"/>
                  </a:lnTo>
                  <a:lnTo>
                    <a:pt x="47920" y="107167"/>
                  </a:lnTo>
                  <a:lnTo>
                    <a:pt x="47920" y="15260"/>
                  </a:lnTo>
                  <a:lnTo>
                    <a:pt x="0" y="24161"/>
                  </a:lnTo>
                  <a:lnTo>
                    <a:pt x="0" y="11329"/>
                  </a:lnTo>
                  <a:lnTo>
                    <a:pt x="54653" y="0"/>
                  </a:lnTo>
                  <a:lnTo>
                    <a:pt x="72871" y="0"/>
                  </a:lnTo>
                  <a:lnTo>
                    <a:pt x="72871" y="107167"/>
                  </a:lnTo>
                  <a:lnTo>
                    <a:pt x="119801" y="107976"/>
                  </a:lnTo>
                  <a:lnTo>
                    <a:pt x="119801" y="119884"/>
                  </a:lnTo>
                  <a:lnTo>
                    <a:pt x="594" y="119884"/>
                  </a:lnTo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221162" y="5692775"/>
              <a:ext cx="257100" cy="384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4957" y="119887"/>
                  </a:moveTo>
                  <a:lnTo>
                    <a:pt x="54957" y="119887"/>
                  </a:lnTo>
                  <a:lnTo>
                    <a:pt x="47058" y="119887"/>
                  </a:lnTo>
                  <a:lnTo>
                    <a:pt x="39831" y="119662"/>
                  </a:lnTo>
                  <a:lnTo>
                    <a:pt x="25882" y="118761"/>
                  </a:lnTo>
                  <a:lnTo>
                    <a:pt x="15126" y="117636"/>
                  </a:lnTo>
                  <a:lnTo>
                    <a:pt x="7731" y="116735"/>
                  </a:lnTo>
                  <a:lnTo>
                    <a:pt x="7731" y="94446"/>
                  </a:lnTo>
                  <a:lnTo>
                    <a:pt x="23865" y="94446"/>
                  </a:lnTo>
                  <a:lnTo>
                    <a:pt x="26386" y="107166"/>
                  </a:lnTo>
                  <a:lnTo>
                    <a:pt x="26386" y="107166"/>
                  </a:lnTo>
                  <a:lnTo>
                    <a:pt x="40168" y="107504"/>
                  </a:lnTo>
                  <a:lnTo>
                    <a:pt x="54453" y="107729"/>
                  </a:lnTo>
                  <a:lnTo>
                    <a:pt x="54453" y="107729"/>
                  </a:lnTo>
                  <a:lnTo>
                    <a:pt x="61344" y="107504"/>
                  </a:lnTo>
                  <a:lnTo>
                    <a:pt x="67899" y="107166"/>
                  </a:lnTo>
                  <a:lnTo>
                    <a:pt x="73445" y="106266"/>
                  </a:lnTo>
                  <a:lnTo>
                    <a:pt x="78319" y="105478"/>
                  </a:lnTo>
                  <a:lnTo>
                    <a:pt x="82184" y="104240"/>
                  </a:lnTo>
                  <a:lnTo>
                    <a:pt x="86050" y="102776"/>
                  </a:lnTo>
                  <a:lnTo>
                    <a:pt x="89075" y="101088"/>
                  </a:lnTo>
                  <a:lnTo>
                    <a:pt x="91260" y="99061"/>
                  </a:lnTo>
                  <a:lnTo>
                    <a:pt x="93445" y="96697"/>
                  </a:lnTo>
                  <a:lnTo>
                    <a:pt x="95126" y="94446"/>
                  </a:lnTo>
                  <a:lnTo>
                    <a:pt x="95966" y="91857"/>
                  </a:lnTo>
                  <a:lnTo>
                    <a:pt x="96806" y="89268"/>
                  </a:lnTo>
                  <a:lnTo>
                    <a:pt x="97647" y="86003"/>
                  </a:lnTo>
                  <a:lnTo>
                    <a:pt x="98151" y="82851"/>
                  </a:lnTo>
                  <a:lnTo>
                    <a:pt x="98151" y="76210"/>
                  </a:lnTo>
                  <a:lnTo>
                    <a:pt x="98151" y="70694"/>
                  </a:lnTo>
                  <a:lnTo>
                    <a:pt x="98151" y="70694"/>
                  </a:lnTo>
                  <a:lnTo>
                    <a:pt x="88739" y="72157"/>
                  </a:lnTo>
                  <a:lnTo>
                    <a:pt x="77815" y="73283"/>
                  </a:lnTo>
                  <a:lnTo>
                    <a:pt x="67563" y="74183"/>
                  </a:lnTo>
                  <a:lnTo>
                    <a:pt x="57478" y="74409"/>
                  </a:lnTo>
                  <a:lnTo>
                    <a:pt x="57478" y="74409"/>
                  </a:lnTo>
                  <a:lnTo>
                    <a:pt x="47058" y="74183"/>
                  </a:lnTo>
                  <a:lnTo>
                    <a:pt x="41512" y="73846"/>
                  </a:lnTo>
                  <a:lnTo>
                    <a:pt x="36302" y="73283"/>
                  </a:lnTo>
                  <a:lnTo>
                    <a:pt x="31596" y="72720"/>
                  </a:lnTo>
                  <a:lnTo>
                    <a:pt x="26722" y="71594"/>
                  </a:lnTo>
                  <a:lnTo>
                    <a:pt x="22016" y="70356"/>
                  </a:lnTo>
                  <a:lnTo>
                    <a:pt x="18151" y="68893"/>
                  </a:lnTo>
                  <a:lnTo>
                    <a:pt x="14285" y="67204"/>
                  </a:lnTo>
                  <a:lnTo>
                    <a:pt x="10756" y="64840"/>
                  </a:lnTo>
                  <a:lnTo>
                    <a:pt x="7394" y="62589"/>
                  </a:lnTo>
                  <a:lnTo>
                    <a:pt x="4705" y="59662"/>
                  </a:lnTo>
                  <a:lnTo>
                    <a:pt x="2689" y="56172"/>
                  </a:lnTo>
                  <a:lnTo>
                    <a:pt x="1344" y="52457"/>
                  </a:lnTo>
                  <a:lnTo>
                    <a:pt x="504" y="48067"/>
                  </a:lnTo>
                  <a:lnTo>
                    <a:pt x="0" y="43114"/>
                  </a:lnTo>
                  <a:lnTo>
                    <a:pt x="0" y="36810"/>
                  </a:lnTo>
                  <a:lnTo>
                    <a:pt x="0" y="36810"/>
                  </a:lnTo>
                  <a:lnTo>
                    <a:pt x="504" y="30956"/>
                  </a:lnTo>
                  <a:lnTo>
                    <a:pt x="1680" y="26116"/>
                  </a:lnTo>
                  <a:lnTo>
                    <a:pt x="3529" y="21726"/>
                  </a:lnTo>
                  <a:lnTo>
                    <a:pt x="6050" y="17673"/>
                  </a:lnTo>
                  <a:lnTo>
                    <a:pt x="9579" y="14183"/>
                  </a:lnTo>
                  <a:lnTo>
                    <a:pt x="12941" y="11257"/>
                  </a:lnTo>
                  <a:lnTo>
                    <a:pt x="16974" y="8667"/>
                  </a:lnTo>
                  <a:lnTo>
                    <a:pt x="21176" y="6641"/>
                  </a:lnTo>
                  <a:lnTo>
                    <a:pt x="25882" y="4615"/>
                  </a:lnTo>
                  <a:lnTo>
                    <a:pt x="30756" y="3489"/>
                  </a:lnTo>
                  <a:lnTo>
                    <a:pt x="35462" y="2363"/>
                  </a:lnTo>
                  <a:lnTo>
                    <a:pt x="40168" y="1463"/>
                  </a:lnTo>
                  <a:lnTo>
                    <a:pt x="45042" y="900"/>
                  </a:lnTo>
                  <a:lnTo>
                    <a:pt x="49747" y="337"/>
                  </a:lnTo>
                  <a:lnTo>
                    <a:pt x="58319" y="0"/>
                  </a:lnTo>
                  <a:lnTo>
                    <a:pt x="58319" y="0"/>
                  </a:lnTo>
                  <a:lnTo>
                    <a:pt x="69579" y="337"/>
                  </a:lnTo>
                  <a:lnTo>
                    <a:pt x="75294" y="900"/>
                  </a:lnTo>
                  <a:lnTo>
                    <a:pt x="80840" y="1463"/>
                  </a:lnTo>
                  <a:lnTo>
                    <a:pt x="86050" y="2363"/>
                  </a:lnTo>
                  <a:lnTo>
                    <a:pt x="91260" y="3827"/>
                  </a:lnTo>
                  <a:lnTo>
                    <a:pt x="95966" y="5515"/>
                  </a:lnTo>
                  <a:lnTo>
                    <a:pt x="100336" y="7542"/>
                  </a:lnTo>
                  <a:lnTo>
                    <a:pt x="104705" y="10131"/>
                  </a:lnTo>
                  <a:lnTo>
                    <a:pt x="108571" y="13283"/>
                  </a:lnTo>
                  <a:lnTo>
                    <a:pt x="111596" y="17110"/>
                  </a:lnTo>
                  <a:lnTo>
                    <a:pt x="114621" y="21500"/>
                  </a:lnTo>
                  <a:lnTo>
                    <a:pt x="116806" y="26341"/>
                  </a:lnTo>
                  <a:lnTo>
                    <a:pt x="118151" y="32195"/>
                  </a:lnTo>
                  <a:lnTo>
                    <a:pt x="119327" y="38836"/>
                  </a:lnTo>
                  <a:lnTo>
                    <a:pt x="119831" y="46041"/>
                  </a:lnTo>
                  <a:lnTo>
                    <a:pt x="119831" y="76210"/>
                  </a:lnTo>
                  <a:lnTo>
                    <a:pt x="119831" y="76210"/>
                  </a:lnTo>
                  <a:lnTo>
                    <a:pt x="119327" y="81388"/>
                  </a:lnTo>
                  <a:lnTo>
                    <a:pt x="118991" y="86341"/>
                  </a:lnTo>
                  <a:lnTo>
                    <a:pt x="118151" y="90619"/>
                  </a:lnTo>
                  <a:lnTo>
                    <a:pt x="116302" y="95009"/>
                  </a:lnTo>
                  <a:lnTo>
                    <a:pt x="114621" y="99061"/>
                  </a:lnTo>
                  <a:lnTo>
                    <a:pt x="111932" y="102551"/>
                  </a:lnTo>
                  <a:lnTo>
                    <a:pt x="108907" y="105703"/>
                  </a:lnTo>
                  <a:lnTo>
                    <a:pt x="105546" y="108630"/>
                  </a:lnTo>
                  <a:lnTo>
                    <a:pt x="101680" y="111557"/>
                  </a:lnTo>
                  <a:lnTo>
                    <a:pt x="96806" y="113583"/>
                  </a:lnTo>
                  <a:lnTo>
                    <a:pt x="91764" y="115609"/>
                  </a:lnTo>
                  <a:lnTo>
                    <a:pt x="85546" y="117298"/>
                  </a:lnTo>
                  <a:lnTo>
                    <a:pt x="79159" y="118424"/>
                  </a:lnTo>
                  <a:lnTo>
                    <a:pt x="71764" y="119324"/>
                  </a:lnTo>
                  <a:lnTo>
                    <a:pt x="63529" y="119887"/>
                  </a:lnTo>
                  <a:lnTo>
                    <a:pt x="54957" y="119887"/>
                  </a:lnTo>
                  <a:close/>
                  <a:moveTo>
                    <a:pt x="98151" y="45140"/>
                  </a:moveTo>
                  <a:lnTo>
                    <a:pt x="98151" y="45140"/>
                  </a:lnTo>
                  <a:lnTo>
                    <a:pt x="98151" y="40525"/>
                  </a:lnTo>
                  <a:lnTo>
                    <a:pt x="97310" y="36247"/>
                  </a:lnTo>
                  <a:lnTo>
                    <a:pt x="96470" y="32195"/>
                  </a:lnTo>
                  <a:lnTo>
                    <a:pt x="95630" y="28705"/>
                  </a:lnTo>
                  <a:lnTo>
                    <a:pt x="93781" y="25778"/>
                  </a:lnTo>
                  <a:lnTo>
                    <a:pt x="92100" y="23189"/>
                  </a:lnTo>
                  <a:lnTo>
                    <a:pt x="89915" y="20825"/>
                  </a:lnTo>
                  <a:lnTo>
                    <a:pt x="87394" y="18799"/>
                  </a:lnTo>
                  <a:lnTo>
                    <a:pt x="84705" y="17110"/>
                  </a:lnTo>
                  <a:lnTo>
                    <a:pt x="81680" y="15647"/>
                  </a:lnTo>
                  <a:lnTo>
                    <a:pt x="78319" y="14521"/>
                  </a:lnTo>
                  <a:lnTo>
                    <a:pt x="74789" y="13846"/>
                  </a:lnTo>
                  <a:lnTo>
                    <a:pt x="70924" y="13058"/>
                  </a:lnTo>
                  <a:lnTo>
                    <a:pt x="67058" y="12720"/>
                  </a:lnTo>
                  <a:lnTo>
                    <a:pt x="62689" y="12495"/>
                  </a:lnTo>
                  <a:lnTo>
                    <a:pt x="58319" y="12495"/>
                  </a:lnTo>
                  <a:lnTo>
                    <a:pt x="58319" y="12495"/>
                  </a:lnTo>
                  <a:lnTo>
                    <a:pt x="54453" y="12495"/>
                  </a:lnTo>
                  <a:lnTo>
                    <a:pt x="51092" y="12720"/>
                  </a:lnTo>
                  <a:lnTo>
                    <a:pt x="47563" y="13283"/>
                  </a:lnTo>
                  <a:lnTo>
                    <a:pt x="44033" y="13846"/>
                  </a:lnTo>
                  <a:lnTo>
                    <a:pt x="40672" y="14521"/>
                  </a:lnTo>
                  <a:lnTo>
                    <a:pt x="37647" y="15647"/>
                  </a:lnTo>
                  <a:lnTo>
                    <a:pt x="34957" y="16772"/>
                  </a:lnTo>
                  <a:lnTo>
                    <a:pt x="32436" y="18011"/>
                  </a:lnTo>
                  <a:lnTo>
                    <a:pt x="29915" y="19699"/>
                  </a:lnTo>
                  <a:lnTo>
                    <a:pt x="27731" y="21500"/>
                  </a:lnTo>
                  <a:lnTo>
                    <a:pt x="25882" y="23527"/>
                  </a:lnTo>
                  <a:lnTo>
                    <a:pt x="24201" y="25778"/>
                  </a:lnTo>
                  <a:lnTo>
                    <a:pt x="22857" y="28142"/>
                  </a:lnTo>
                  <a:lnTo>
                    <a:pt x="22016" y="30731"/>
                  </a:lnTo>
                  <a:lnTo>
                    <a:pt x="21680" y="33545"/>
                  </a:lnTo>
                  <a:lnTo>
                    <a:pt x="21176" y="36810"/>
                  </a:lnTo>
                  <a:lnTo>
                    <a:pt x="21176" y="42551"/>
                  </a:lnTo>
                  <a:lnTo>
                    <a:pt x="21176" y="42551"/>
                  </a:lnTo>
                  <a:lnTo>
                    <a:pt x="21680" y="45816"/>
                  </a:lnTo>
                  <a:lnTo>
                    <a:pt x="22016" y="48630"/>
                  </a:lnTo>
                  <a:lnTo>
                    <a:pt x="22857" y="50994"/>
                  </a:lnTo>
                  <a:lnTo>
                    <a:pt x="23865" y="53245"/>
                  </a:lnTo>
                  <a:lnTo>
                    <a:pt x="25546" y="55046"/>
                  </a:lnTo>
                  <a:lnTo>
                    <a:pt x="26722" y="56735"/>
                  </a:lnTo>
                  <a:lnTo>
                    <a:pt x="29075" y="58198"/>
                  </a:lnTo>
                  <a:lnTo>
                    <a:pt x="31092" y="59324"/>
                  </a:lnTo>
                  <a:lnTo>
                    <a:pt x="33781" y="60225"/>
                  </a:lnTo>
                  <a:lnTo>
                    <a:pt x="36806" y="61125"/>
                  </a:lnTo>
                  <a:lnTo>
                    <a:pt x="39831" y="61688"/>
                  </a:lnTo>
                  <a:lnTo>
                    <a:pt x="42857" y="62026"/>
                  </a:lnTo>
                  <a:lnTo>
                    <a:pt x="50252" y="62589"/>
                  </a:lnTo>
                  <a:lnTo>
                    <a:pt x="58823" y="62814"/>
                  </a:lnTo>
                  <a:lnTo>
                    <a:pt x="58823" y="62814"/>
                  </a:lnTo>
                  <a:lnTo>
                    <a:pt x="66554" y="62589"/>
                  </a:lnTo>
                  <a:lnTo>
                    <a:pt x="76470" y="62251"/>
                  </a:lnTo>
                  <a:lnTo>
                    <a:pt x="87394" y="61463"/>
                  </a:lnTo>
                  <a:lnTo>
                    <a:pt x="98151" y="60000"/>
                  </a:lnTo>
                  <a:lnTo>
                    <a:pt x="98151" y="4514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4606925" y="5694362"/>
              <a:ext cx="263400" cy="384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163" y="119887"/>
                  </a:moveTo>
                  <a:lnTo>
                    <a:pt x="59673" y="119887"/>
                  </a:lnTo>
                  <a:lnTo>
                    <a:pt x="59673" y="119887"/>
                  </a:lnTo>
                  <a:lnTo>
                    <a:pt x="48719" y="119549"/>
                  </a:lnTo>
                  <a:lnTo>
                    <a:pt x="43651" y="119549"/>
                  </a:lnTo>
                  <a:lnTo>
                    <a:pt x="38256" y="118986"/>
                  </a:lnTo>
                  <a:lnTo>
                    <a:pt x="33188" y="118424"/>
                  </a:lnTo>
                  <a:lnTo>
                    <a:pt x="28119" y="117523"/>
                  </a:lnTo>
                  <a:lnTo>
                    <a:pt x="23542" y="116397"/>
                  </a:lnTo>
                  <a:lnTo>
                    <a:pt x="19291" y="114934"/>
                  </a:lnTo>
                  <a:lnTo>
                    <a:pt x="15040" y="112908"/>
                  </a:lnTo>
                  <a:lnTo>
                    <a:pt x="11280" y="110544"/>
                  </a:lnTo>
                  <a:lnTo>
                    <a:pt x="8010" y="107729"/>
                  </a:lnTo>
                  <a:lnTo>
                    <a:pt x="5395" y="104240"/>
                  </a:lnTo>
                  <a:lnTo>
                    <a:pt x="2942" y="100187"/>
                  </a:lnTo>
                  <a:lnTo>
                    <a:pt x="1307" y="95572"/>
                  </a:lnTo>
                  <a:lnTo>
                    <a:pt x="490" y="90281"/>
                  </a:lnTo>
                  <a:lnTo>
                    <a:pt x="0" y="84202"/>
                  </a:lnTo>
                  <a:lnTo>
                    <a:pt x="0" y="83076"/>
                  </a:lnTo>
                  <a:lnTo>
                    <a:pt x="0" y="83076"/>
                  </a:lnTo>
                  <a:lnTo>
                    <a:pt x="490" y="78461"/>
                  </a:lnTo>
                  <a:lnTo>
                    <a:pt x="1307" y="74409"/>
                  </a:lnTo>
                  <a:lnTo>
                    <a:pt x="2452" y="70581"/>
                  </a:lnTo>
                  <a:lnTo>
                    <a:pt x="4577" y="67429"/>
                  </a:lnTo>
                  <a:lnTo>
                    <a:pt x="7193" y="64502"/>
                  </a:lnTo>
                  <a:lnTo>
                    <a:pt x="10463" y="61913"/>
                  </a:lnTo>
                  <a:lnTo>
                    <a:pt x="14223" y="59662"/>
                  </a:lnTo>
                  <a:lnTo>
                    <a:pt x="18474" y="57636"/>
                  </a:lnTo>
                  <a:lnTo>
                    <a:pt x="18474" y="57636"/>
                  </a:lnTo>
                  <a:lnTo>
                    <a:pt x="14713" y="55609"/>
                  </a:lnTo>
                  <a:lnTo>
                    <a:pt x="10953" y="53583"/>
                  </a:lnTo>
                  <a:lnTo>
                    <a:pt x="8010" y="50881"/>
                  </a:lnTo>
                  <a:lnTo>
                    <a:pt x="5395" y="48067"/>
                  </a:lnTo>
                  <a:lnTo>
                    <a:pt x="3269" y="44803"/>
                  </a:lnTo>
                  <a:lnTo>
                    <a:pt x="2125" y="41313"/>
                  </a:lnTo>
                  <a:lnTo>
                    <a:pt x="1307" y="37598"/>
                  </a:lnTo>
                  <a:lnTo>
                    <a:pt x="817" y="33208"/>
                  </a:lnTo>
                  <a:lnTo>
                    <a:pt x="817" y="31519"/>
                  </a:lnTo>
                  <a:lnTo>
                    <a:pt x="817" y="31519"/>
                  </a:lnTo>
                  <a:lnTo>
                    <a:pt x="1307" y="26566"/>
                  </a:lnTo>
                  <a:lnTo>
                    <a:pt x="2125" y="22514"/>
                  </a:lnTo>
                  <a:lnTo>
                    <a:pt x="3760" y="18461"/>
                  </a:lnTo>
                  <a:lnTo>
                    <a:pt x="5885" y="15309"/>
                  </a:lnTo>
                  <a:lnTo>
                    <a:pt x="8828" y="12382"/>
                  </a:lnTo>
                  <a:lnTo>
                    <a:pt x="11771" y="9793"/>
                  </a:lnTo>
                  <a:lnTo>
                    <a:pt x="15531" y="7429"/>
                  </a:lnTo>
                  <a:lnTo>
                    <a:pt x="19291" y="5741"/>
                  </a:lnTo>
                  <a:lnTo>
                    <a:pt x="24032" y="4052"/>
                  </a:lnTo>
                  <a:lnTo>
                    <a:pt x="28610" y="2814"/>
                  </a:lnTo>
                  <a:lnTo>
                    <a:pt x="33188" y="2026"/>
                  </a:lnTo>
                  <a:lnTo>
                    <a:pt x="38256" y="1125"/>
                  </a:lnTo>
                  <a:lnTo>
                    <a:pt x="43651" y="562"/>
                  </a:lnTo>
                  <a:lnTo>
                    <a:pt x="48719" y="225"/>
                  </a:lnTo>
                  <a:lnTo>
                    <a:pt x="59673" y="0"/>
                  </a:lnTo>
                  <a:lnTo>
                    <a:pt x="60163" y="0"/>
                  </a:lnTo>
                  <a:lnTo>
                    <a:pt x="60163" y="0"/>
                  </a:lnTo>
                  <a:lnTo>
                    <a:pt x="71117" y="225"/>
                  </a:lnTo>
                  <a:lnTo>
                    <a:pt x="76512" y="562"/>
                  </a:lnTo>
                  <a:lnTo>
                    <a:pt x="81580" y="1125"/>
                  </a:lnTo>
                  <a:lnTo>
                    <a:pt x="86648" y="2026"/>
                  </a:lnTo>
                  <a:lnTo>
                    <a:pt x="91716" y="2814"/>
                  </a:lnTo>
                  <a:lnTo>
                    <a:pt x="96294" y="4052"/>
                  </a:lnTo>
                  <a:lnTo>
                    <a:pt x="100544" y="5741"/>
                  </a:lnTo>
                  <a:lnTo>
                    <a:pt x="104305" y="7429"/>
                  </a:lnTo>
                  <a:lnTo>
                    <a:pt x="108065" y="9793"/>
                  </a:lnTo>
                  <a:lnTo>
                    <a:pt x="111498" y="12382"/>
                  </a:lnTo>
                  <a:lnTo>
                    <a:pt x="113950" y="15309"/>
                  </a:lnTo>
                  <a:lnTo>
                    <a:pt x="116076" y="18461"/>
                  </a:lnTo>
                  <a:lnTo>
                    <a:pt x="117711" y="22514"/>
                  </a:lnTo>
                  <a:lnTo>
                    <a:pt x="119019" y="26566"/>
                  </a:lnTo>
                  <a:lnTo>
                    <a:pt x="119019" y="31519"/>
                  </a:lnTo>
                  <a:lnTo>
                    <a:pt x="119019" y="33208"/>
                  </a:lnTo>
                  <a:lnTo>
                    <a:pt x="119019" y="33208"/>
                  </a:lnTo>
                  <a:lnTo>
                    <a:pt x="119019" y="37598"/>
                  </a:lnTo>
                  <a:lnTo>
                    <a:pt x="117711" y="41313"/>
                  </a:lnTo>
                  <a:lnTo>
                    <a:pt x="116566" y="44803"/>
                  </a:lnTo>
                  <a:lnTo>
                    <a:pt x="114441" y="48067"/>
                  </a:lnTo>
                  <a:lnTo>
                    <a:pt x="111825" y="50881"/>
                  </a:lnTo>
                  <a:lnTo>
                    <a:pt x="108882" y="53583"/>
                  </a:lnTo>
                  <a:lnTo>
                    <a:pt x="105613" y="55609"/>
                  </a:lnTo>
                  <a:lnTo>
                    <a:pt x="101362" y="57636"/>
                  </a:lnTo>
                  <a:lnTo>
                    <a:pt x="101362" y="57636"/>
                  </a:lnTo>
                  <a:lnTo>
                    <a:pt x="105613" y="59662"/>
                  </a:lnTo>
                  <a:lnTo>
                    <a:pt x="109373" y="61913"/>
                  </a:lnTo>
                  <a:lnTo>
                    <a:pt x="112806" y="64502"/>
                  </a:lnTo>
                  <a:lnTo>
                    <a:pt x="115258" y="67429"/>
                  </a:lnTo>
                  <a:lnTo>
                    <a:pt x="117384" y="70581"/>
                  </a:lnTo>
                  <a:lnTo>
                    <a:pt x="118528" y="74409"/>
                  </a:lnTo>
                  <a:lnTo>
                    <a:pt x="119509" y="78461"/>
                  </a:lnTo>
                  <a:lnTo>
                    <a:pt x="119836" y="83076"/>
                  </a:lnTo>
                  <a:lnTo>
                    <a:pt x="119836" y="84202"/>
                  </a:lnTo>
                  <a:lnTo>
                    <a:pt x="119836" y="84202"/>
                  </a:lnTo>
                  <a:lnTo>
                    <a:pt x="119509" y="90281"/>
                  </a:lnTo>
                  <a:lnTo>
                    <a:pt x="118528" y="95572"/>
                  </a:lnTo>
                  <a:lnTo>
                    <a:pt x="116893" y="100187"/>
                  </a:lnTo>
                  <a:lnTo>
                    <a:pt x="114441" y="104240"/>
                  </a:lnTo>
                  <a:lnTo>
                    <a:pt x="111825" y="107729"/>
                  </a:lnTo>
                  <a:lnTo>
                    <a:pt x="108555" y="110544"/>
                  </a:lnTo>
                  <a:lnTo>
                    <a:pt x="104795" y="112908"/>
                  </a:lnTo>
                  <a:lnTo>
                    <a:pt x="100871" y="114934"/>
                  </a:lnTo>
                  <a:lnTo>
                    <a:pt x="96294" y="116397"/>
                  </a:lnTo>
                  <a:lnTo>
                    <a:pt x="91716" y="117523"/>
                  </a:lnTo>
                  <a:lnTo>
                    <a:pt x="86648" y="118424"/>
                  </a:lnTo>
                  <a:lnTo>
                    <a:pt x="81580" y="118986"/>
                  </a:lnTo>
                  <a:lnTo>
                    <a:pt x="76512" y="119549"/>
                  </a:lnTo>
                  <a:lnTo>
                    <a:pt x="71117" y="119549"/>
                  </a:lnTo>
                  <a:lnTo>
                    <a:pt x="60163" y="119887"/>
                  </a:lnTo>
                  <a:close/>
                  <a:moveTo>
                    <a:pt x="98910" y="83076"/>
                  </a:moveTo>
                  <a:lnTo>
                    <a:pt x="98910" y="83076"/>
                  </a:lnTo>
                  <a:lnTo>
                    <a:pt x="98910" y="78461"/>
                  </a:lnTo>
                  <a:lnTo>
                    <a:pt x="97929" y="74409"/>
                  </a:lnTo>
                  <a:lnTo>
                    <a:pt x="96294" y="70919"/>
                  </a:lnTo>
                  <a:lnTo>
                    <a:pt x="94986" y="69455"/>
                  </a:lnTo>
                  <a:lnTo>
                    <a:pt x="93841" y="68330"/>
                  </a:lnTo>
                  <a:lnTo>
                    <a:pt x="92534" y="67091"/>
                  </a:lnTo>
                  <a:lnTo>
                    <a:pt x="90899" y="66303"/>
                  </a:lnTo>
                  <a:lnTo>
                    <a:pt x="88773" y="65403"/>
                  </a:lnTo>
                  <a:lnTo>
                    <a:pt x="86648" y="64840"/>
                  </a:lnTo>
                  <a:lnTo>
                    <a:pt x="84196" y="64277"/>
                  </a:lnTo>
                  <a:lnTo>
                    <a:pt x="81580" y="63939"/>
                  </a:lnTo>
                  <a:lnTo>
                    <a:pt x="75367" y="63714"/>
                  </a:lnTo>
                  <a:lnTo>
                    <a:pt x="44632" y="63714"/>
                  </a:lnTo>
                  <a:lnTo>
                    <a:pt x="44632" y="63714"/>
                  </a:lnTo>
                  <a:lnTo>
                    <a:pt x="38256" y="63939"/>
                  </a:lnTo>
                  <a:lnTo>
                    <a:pt x="35803" y="64277"/>
                  </a:lnTo>
                  <a:lnTo>
                    <a:pt x="33188" y="64840"/>
                  </a:lnTo>
                  <a:lnTo>
                    <a:pt x="31062" y="65403"/>
                  </a:lnTo>
                  <a:lnTo>
                    <a:pt x="28937" y="66303"/>
                  </a:lnTo>
                  <a:lnTo>
                    <a:pt x="27302" y="67091"/>
                  </a:lnTo>
                  <a:lnTo>
                    <a:pt x="26158" y="68330"/>
                  </a:lnTo>
                  <a:lnTo>
                    <a:pt x="24850" y="69455"/>
                  </a:lnTo>
                  <a:lnTo>
                    <a:pt x="23542" y="70919"/>
                  </a:lnTo>
                  <a:lnTo>
                    <a:pt x="21907" y="74409"/>
                  </a:lnTo>
                  <a:lnTo>
                    <a:pt x="21089" y="78461"/>
                  </a:lnTo>
                  <a:lnTo>
                    <a:pt x="21089" y="83076"/>
                  </a:lnTo>
                  <a:lnTo>
                    <a:pt x="21089" y="84202"/>
                  </a:lnTo>
                  <a:lnTo>
                    <a:pt x="21089" y="84202"/>
                  </a:lnTo>
                  <a:lnTo>
                    <a:pt x="21089" y="88030"/>
                  </a:lnTo>
                  <a:lnTo>
                    <a:pt x="21416" y="91181"/>
                  </a:lnTo>
                  <a:lnTo>
                    <a:pt x="22724" y="94333"/>
                  </a:lnTo>
                  <a:lnTo>
                    <a:pt x="24032" y="96697"/>
                  </a:lnTo>
                  <a:lnTo>
                    <a:pt x="25177" y="99061"/>
                  </a:lnTo>
                  <a:lnTo>
                    <a:pt x="27302" y="100975"/>
                  </a:lnTo>
                  <a:lnTo>
                    <a:pt x="29427" y="102439"/>
                  </a:lnTo>
                  <a:lnTo>
                    <a:pt x="31880" y="103902"/>
                  </a:lnTo>
                  <a:lnTo>
                    <a:pt x="34495" y="104803"/>
                  </a:lnTo>
                  <a:lnTo>
                    <a:pt x="37438" y="105703"/>
                  </a:lnTo>
                  <a:lnTo>
                    <a:pt x="40708" y="106266"/>
                  </a:lnTo>
                  <a:lnTo>
                    <a:pt x="44141" y="106829"/>
                  </a:lnTo>
                  <a:lnTo>
                    <a:pt x="51335" y="107392"/>
                  </a:lnTo>
                  <a:lnTo>
                    <a:pt x="59673" y="107392"/>
                  </a:lnTo>
                  <a:lnTo>
                    <a:pt x="60163" y="107392"/>
                  </a:lnTo>
                  <a:lnTo>
                    <a:pt x="60163" y="107392"/>
                  </a:lnTo>
                  <a:lnTo>
                    <a:pt x="68501" y="107392"/>
                  </a:lnTo>
                  <a:lnTo>
                    <a:pt x="76185" y="106829"/>
                  </a:lnTo>
                  <a:lnTo>
                    <a:pt x="79455" y="106266"/>
                  </a:lnTo>
                  <a:lnTo>
                    <a:pt x="82397" y="105703"/>
                  </a:lnTo>
                  <a:lnTo>
                    <a:pt x="85340" y="104803"/>
                  </a:lnTo>
                  <a:lnTo>
                    <a:pt x="88283" y="103902"/>
                  </a:lnTo>
                  <a:lnTo>
                    <a:pt x="90408" y="102439"/>
                  </a:lnTo>
                  <a:lnTo>
                    <a:pt x="92861" y="100975"/>
                  </a:lnTo>
                  <a:lnTo>
                    <a:pt x="94659" y="99061"/>
                  </a:lnTo>
                  <a:lnTo>
                    <a:pt x="96294" y="96697"/>
                  </a:lnTo>
                  <a:lnTo>
                    <a:pt x="97602" y="94333"/>
                  </a:lnTo>
                  <a:lnTo>
                    <a:pt x="98419" y="91181"/>
                  </a:lnTo>
                  <a:lnTo>
                    <a:pt x="98910" y="88030"/>
                  </a:lnTo>
                  <a:lnTo>
                    <a:pt x="98910" y="84202"/>
                  </a:lnTo>
                  <a:lnTo>
                    <a:pt x="98910" y="83076"/>
                  </a:lnTo>
                  <a:close/>
                  <a:moveTo>
                    <a:pt x="98419" y="31519"/>
                  </a:moveTo>
                  <a:lnTo>
                    <a:pt x="98419" y="31519"/>
                  </a:lnTo>
                  <a:lnTo>
                    <a:pt x="98419" y="28367"/>
                  </a:lnTo>
                  <a:lnTo>
                    <a:pt x="97929" y="25778"/>
                  </a:lnTo>
                  <a:lnTo>
                    <a:pt x="97111" y="23414"/>
                  </a:lnTo>
                  <a:lnTo>
                    <a:pt x="95967" y="21388"/>
                  </a:lnTo>
                  <a:lnTo>
                    <a:pt x="94168" y="19699"/>
                  </a:lnTo>
                  <a:lnTo>
                    <a:pt x="92207" y="17898"/>
                  </a:lnTo>
                  <a:lnTo>
                    <a:pt x="89918" y="16772"/>
                  </a:lnTo>
                  <a:lnTo>
                    <a:pt x="87956" y="15647"/>
                  </a:lnTo>
                  <a:lnTo>
                    <a:pt x="85013" y="14746"/>
                  </a:lnTo>
                  <a:lnTo>
                    <a:pt x="82070" y="13846"/>
                  </a:lnTo>
                  <a:lnTo>
                    <a:pt x="79128" y="13283"/>
                  </a:lnTo>
                  <a:lnTo>
                    <a:pt x="75694" y="12945"/>
                  </a:lnTo>
                  <a:lnTo>
                    <a:pt x="68174" y="12382"/>
                  </a:lnTo>
                  <a:lnTo>
                    <a:pt x="60163" y="12157"/>
                  </a:lnTo>
                  <a:lnTo>
                    <a:pt x="59673" y="12157"/>
                  </a:lnTo>
                  <a:lnTo>
                    <a:pt x="59673" y="12157"/>
                  </a:lnTo>
                  <a:lnTo>
                    <a:pt x="51662" y="12382"/>
                  </a:lnTo>
                  <a:lnTo>
                    <a:pt x="44632" y="12945"/>
                  </a:lnTo>
                  <a:lnTo>
                    <a:pt x="41198" y="13283"/>
                  </a:lnTo>
                  <a:lnTo>
                    <a:pt x="37929" y="13846"/>
                  </a:lnTo>
                  <a:lnTo>
                    <a:pt x="34986" y="14746"/>
                  </a:lnTo>
                  <a:lnTo>
                    <a:pt x="32370" y="15647"/>
                  </a:lnTo>
                  <a:lnTo>
                    <a:pt x="29918" y="16772"/>
                  </a:lnTo>
                  <a:lnTo>
                    <a:pt x="27792" y="17898"/>
                  </a:lnTo>
                  <a:lnTo>
                    <a:pt x="25667" y="19699"/>
                  </a:lnTo>
                  <a:lnTo>
                    <a:pt x="24359" y="21388"/>
                  </a:lnTo>
                  <a:lnTo>
                    <a:pt x="23051" y="23414"/>
                  </a:lnTo>
                  <a:lnTo>
                    <a:pt x="22234" y="25778"/>
                  </a:lnTo>
                  <a:lnTo>
                    <a:pt x="21416" y="28367"/>
                  </a:lnTo>
                  <a:lnTo>
                    <a:pt x="21416" y="31519"/>
                  </a:lnTo>
                  <a:lnTo>
                    <a:pt x="21416" y="33208"/>
                  </a:lnTo>
                  <a:lnTo>
                    <a:pt x="21416" y="33208"/>
                  </a:lnTo>
                  <a:lnTo>
                    <a:pt x="21416" y="37373"/>
                  </a:lnTo>
                  <a:lnTo>
                    <a:pt x="22234" y="40863"/>
                  </a:lnTo>
                  <a:lnTo>
                    <a:pt x="24032" y="44015"/>
                  </a:lnTo>
                  <a:lnTo>
                    <a:pt x="24850" y="45478"/>
                  </a:lnTo>
                  <a:lnTo>
                    <a:pt x="26158" y="46604"/>
                  </a:lnTo>
                  <a:lnTo>
                    <a:pt x="27792" y="47729"/>
                  </a:lnTo>
                  <a:lnTo>
                    <a:pt x="29427" y="48630"/>
                  </a:lnTo>
                  <a:lnTo>
                    <a:pt x="31062" y="49530"/>
                  </a:lnTo>
                  <a:lnTo>
                    <a:pt x="33188" y="50093"/>
                  </a:lnTo>
                  <a:lnTo>
                    <a:pt x="35803" y="50656"/>
                  </a:lnTo>
                  <a:lnTo>
                    <a:pt x="38746" y="50881"/>
                  </a:lnTo>
                  <a:lnTo>
                    <a:pt x="44632" y="51557"/>
                  </a:lnTo>
                  <a:lnTo>
                    <a:pt x="75367" y="51557"/>
                  </a:lnTo>
                  <a:lnTo>
                    <a:pt x="75367" y="51557"/>
                  </a:lnTo>
                  <a:lnTo>
                    <a:pt x="81580" y="50881"/>
                  </a:lnTo>
                  <a:lnTo>
                    <a:pt x="84196" y="50656"/>
                  </a:lnTo>
                  <a:lnTo>
                    <a:pt x="86648" y="50093"/>
                  </a:lnTo>
                  <a:lnTo>
                    <a:pt x="88773" y="49530"/>
                  </a:lnTo>
                  <a:lnTo>
                    <a:pt x="90408" y="48630"/>
                  </a:lnTo>
                  <a:lnTo>
                    <a:pt x="92207" y="47729"/>
                  </a:lnTo>
                  <a:lnTo>
                    <a:pt x="93841" y="46604"/>
                  </a:lnTo>
                  <a:lnTo>
                    <a:pt x="94986" y="45478"/>
                  </a:lnTo>
                  <a:lnTo>
                    <a:pt x="95967" y="44015"/>
                  </a:lnTo>
                  <a:lnTo>
                    <a:pt x="97602" y="40863"/>
                  </a:lnTo>
                  <a:lnTo>
                    <a:pt x="98419" y="37373"/>
                  </a:lnTo>
                  <a:lnTo>
                    <a:pt x="98419" y="33208"/>
                  </a:lnTo>
                  <a:lnTo>
                    <a:pt x="98419" y="3151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5000625" y="5694362"/>
              <a:ext cx="260400" cy="384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668" y="119887"/>
                  </a:moveTo>
                  <a:lnTo>
                    <a:pt x="59668" y="119887"/>
                  </a:lnTo>
                  <a:lnTo>
                    <a:pt x="52872" y="119549"/>
                  </a:lnTo>
                  <a:lnTo>
                    <a:pt x="46077" y="118986"/>
                  </a:lnTo>
                  <a:lnTo>
                    <a:pt x="40110" y="118086"/>
                  </a:lnTo>
                  <a:lnTo>
                    <a:pt x="34143" y="116735"/>
                  </a:lnTo>
                  <a:lnTo>
                    <a:pt x="29005" y="114934"/>
                  </a:lnTo>
                  <a:lnTo>
                    <a:pt x="23867" y="112908"/>
                  </a:lnTo>
                  <a:lnTo>
                    <a:pt x="19558" y="110318"/>
                  </a:lnTo>
                  <a:lnTo>
                    <a:pt x="15414" y="107392"/>
                  </a:lnTo>
                  <a:lnTo>
                    <a:pt x="11933" y="104240"/>
                  </a:lnTo>
                  <a:lnTo>
                    <a:pt x="8453" y="100750"/>
                  </a:lnTo>
                  <a:lnTo>
                    <a:pt x="5966" y="96697"/>
                  </a:lnTo>
                  <a:lnTo>
                    <a:pt x="3812" y="92307"/>
                  </a:lnTo>
                  <a:lnTo>
                    <a:pt x="2154" y="87467"/>
                  </a:lnTo>
                  <a:lnTo>
                    <a:pt x="828" y="82514"/>
                  </a:lnTo>
                  <a:lnTo>
                    <a:pt x="0" y="76998"/>
                  </a:lnTo>
                  <a:lnTo>
                    <a:pt x="0" y="70919"/>
                  </a:lnTo>
                  <a:lnTo>
                    <a:pt x="0" y="48630"/>
                  </a:lnTo>
                  <a:lnTo>
                    <a:pt x="0" y="48630"/>
                  </a:lnTo>
                  <a:lnTo>
                    <a:pt x="0" y="42776"/>
                  </a:lnTo>
                  <a:lnTo>
                    <a:pt x="828" y="37373"/>
                  </a:lnTo>
                  <a:lnTo>
                    <a:pt x="2154" y="32082"/>
                  </a:lnTo>
                  <a:lnTo>
                    <a:pt x="3812" y="27467"/>
                  </a:lnTo>
                  <a:lnTo>
                    <a:pt x="5966" y="23189"/>
                  </a:lnTo>
                  <a:lnTo>
                    <a:pt x="8453" y="19024"/>
                  </a:lnTo>
                  <a:lnTo>
                    <a:pt x="11933" y="15309"/>
                  </a:lnTo>
                  <a:lnTo>
                    <a:pt x="15414" y="12157"/>
                  </a:lnTo>
                  <a:lnTo>
                    <a:pt x="19558" y="9230"/>
                  </a:lnTo>
                  <a:lnTo>
                    <a:pt x="23867" y="6979"/>
                  </a:lnTo>
                  <a:lnTo>
                    <a:pt x="29005" y="4615"/>
                  </a:lnTo>
                  <a:lnTo>
                    <a:pt x="34143" y="2814"/>
                  </a:lnTo>
                  <a:lnTo>
                    <a:pt x="40110" y="1688"/>
                  </a:lnTo>
                  <a:lnTo>
                    <a:pt x="46077" y="787"/>
                  </a:lnTo>
                  <a:lnTo>
                    <a:pt x="52872" y="225"/>
                  </a:lnTo>
                  <a:lnTo>
                    <a:pt x="59668" y="0"/>
                  </a:lnTo>
                  <a:lnTo>
                    <a:pt x="59668" y="0"/>
                  </a:lnTo>
                  <a:lnTo>
                    <a:pt x="66464" y="225"/>
                  </a:lnTo>
                  <a:lnTo>
                    <a:pt x="73425" y="787"/>
                  </a:lnTo>
                  <a:lnTo>
                    <a:pt x="79392" y="1688"/>
                  </a:lnTo>
                  <a:lnTo>
                    <a:pt x="85359" y="2814"/>
                  </a:lnTo>
                  <a:lnTo>
                    <a:pt x="90331" y="4615"/>
                  </a:lnTo>
                  <a:lnTo>
                    <a:pt x="95469" y="6979"/>
                  </a:lnTo>
                  <a:lnTo>
                    <a:pt x="99779" y="9230"/>
                  </a:lnTo>
                  <a:lnTo>
                    <a:pt x="104088" y="12157"/>
                  </a:lnTo>
                  <a:lnTo>
                    <a:pt x="107403" y="15309"/>
                  </a:lnTo>
                  <a:lnTo>
                    <a:pt x="110883" y="19024"/>
                  </a:lnTo>
                  <a:lnTo>
                    <a:pt x="113370" y="23189"/>
                  </a:lnTo>
                  <a:lnTo>
                    <a:pt x="115524" y="27467"/>
                  </a:lnTo>
                  <a:lnTo>
                    <a:pt x="117182" y="32082"/>
                  </a:lnTo>
                  <a:lnTo>
                    <a:pt x="118508" y="37373"/>
                  </a:lnTo>
                  <a:lnTo>
                    <a:pt x="119337" y="42776"/>
                  </a:lnTo>
                  <a:lnTo>
                    <a:pt x="119834" y="48630"/>
                  </a:lnTo>
                  <a:lnTo>
                    <a:pt x="119834" y="70919"/>
                  </a:lnTo>
                  <a:lnTo>
                    <a:pt x="119834" y="70919"/>
                  </a:lnTo>
                  <a:lnTo>
                    <a:pt x="119337" y="76998"/>
                  </a:lnTo>
                  <a:lnTo>
                    <a:pt x="118508" y="82514"/>
                  </a:lnTo>
                  <a:lnTo>
                    <a:pt x="117182" y="87467"/>
                  </a:lnTo>
                  <a:lnTo>
                    <a:pt x="115524" y="92307"/>
                  </a:lnTo>
                  <a:lnTo>
                    <a:pt x="113370" y="96697"/>
                  </a:lnTo>
                  <a:lnTo>
                    <a:pt x="110883" y="100750"/>
                  </a:lnTo>
                  <a:lnTo>
                    <a:pt x="107403" y="104240"/>
                  </a:lnTo>
                  <a:lnTo>
                    <a:pt x="104088" y="107392"/>
                  </a:lnTo>
                  <a:lnTo>
                    <a:pt x="99779" y="110318"/>
                  </a:lnTo>
                  <a:lnTo>
                    <a:pt x="95469" y="112908"/>
                  </a:lnTo>
                  <a:lnTo>
                    <a:pt x="90331" y="114934"/>
                  </a:lnTo>
                  <a:lnTo>
                    <a:pt x="85359" y="116735"/>
                  </a:lnTo>
                  <a:lnTo>
                    <a:pt x="79392" y="118086"/>
                  </a:lnTo>
                  <a:lnTo>
                    <a:pt x="73425" y="118986"/>
                  </a:lnTo>
                  <a:lnTo>
                    <a:pt x="66464" y="119549"/>
                  </a:lnTo>
                  <a:lnTo>
                    <a:pt x="59668" y="119887"/>
                  </a:lnTo>
                  <a:close/>
                  <a:moveTo>
                    <a:pt x="98453" y="48630"/>
                  </a:moveTo>
                  <a:lnTo>
                    <a:pt x="98453" y="48630"/>
                  </a:lnTo>
                  <a:lnTo>
                    <a:pt x="98453" y="43677"/>
                  </a:lnTo>
                  <a:lnTo>
                    <a:pt x="97624" y="39399"/>
                  </a:lnTo>
                  <a:lnTo>
                    <a:pt x="96795" y="35347"/>
                  </a:lnTo>
                  <a:lnTo>
                    <a:pt x="95469" y="31519"/>
                  </a:lnTo>
                  <a:lnTo>
                    <a:pt x="94309" y="28030"/>
                  </a:lnTo>
                  <a:lnTo>
                    <a:pt x="92154" y="25103"/>
                  </a:lnTo>
                  <a:lnTo>
                    <a:pt x="90000" y="22514"/>
                  </a:lnTo>
                  <a:lnTo>
                    <a:pt x="87513" y="20262"/>
                  </a:lnTo>
                  <a:lnTo>
                    <a:pt x="84861" y="18236"/>
                  </a:lnTo>
                  <a:lnTo>
                    <a:pt x="81878" y="16435"/>
                  </a:lnTo>
                  <a:lnTo>
                    <a:pt x="78895" y="15309"/>
                  </a:lnTo>
                  <a:lnTo>
                    <a:pt x="75414" y="14183"/>
                  </a:lnTo>
                  <a:lnTo>
                    <a:pt x="71602" y="13283"/>
                  </a:lnTo>
                  <a:lnTo>
                    <a:pt x="67790" y="12720"/>
                  </a:lnTo>
                  <a:lnTo>
                    <a:pt x="63977" y="12382"/>
                  </a:lnTo>
                  <a:lnTo>
                    <a:pt x="59668" y="12157"/>
                  </a:lnTo>
                  <a:lnTo>
                    <a:pt x="59668" y="12157"/>
                  </a:lnTo>
                  <a:lnTo>
                    <a:pt x="55359" y="12382"/>
                  </a:lnTo>
                  <a:lnTo>
                    <a:pt x="51546" y="12720"/>
                  </a:lnTo>
                  <a:lnTo>
                    <a:pt x="47734" y="13283"/>
                  </a:lnTo>
                  <a:lnTo>
                    <a:pt x="44419" y="14183"/>
                  </a:lnTo>
                  <a:lnTo>
                    <a:pt x="40939" y="15309"/>
                  </a:lnTo>
                  <a:lnTo>
                    <a:pt x="37458" y="16435"/>
                  </a:lnTo>
                  <a:lnTo>
                    <a:pt x="34475" y="18236"/>
                  </a:lnTo>
                  <a:lnTo>
                    <a:pt x="31988" y="20262"/>
                  </a:lnTo>
                  <a:lnTo>
                    <a:pt x="29337" y="22514"/>
                  </a:lnTo>
                  <a:lnTo>
                    <a:pt x="27348" y="25103"/>
                  </a:lnTo>
                  <a:lnTo>
                    <a:pt x="25524" y="28030"/>
                  </a:lnTo>
                  <a:lnTo>
                    <a:pt x="23867" y="31519"/>
                  </a:lnTo>
                  <a:lnTo>
                    <a:pt x="22541" y="35347"/>
                  </a:lnTo>
                  <a:lnTo>
                    <a:pt x="21712" y="39399"/>
                  </a:lnTo>
                  <a:lnTo>
                    <a:pt x="21215" y="43677"/>
                  </a:lnTo>
                  <a:lnTo>
                    <a:pt x="20883" y="48630"/>
                  </a:lnTo>
                  <a:lnTo>
                    <a:pt x="20883" y="70919"/>
                  </a:lnTo>
                  <a:lnTo>
                    <a:pt x="20883" y="70919"/>
                  </a:lnTo>
                  <a:lnTo>
                    <a:pt x="21215" y="75872"/>
                  </a:lnTo>
                  <a:lnTo>
                    <a:pt x="21712" y="80487"/>
                  </a:lnTo>
                  <a:lnTo>
                    <a:pt x="22541" y="84540"/>
                  </a:lnTo>
                  <a:lnTo>
                    <a:pt x="23867" y="88255"/>
                  </a:lnTo>
                  <a:lnTo>
                    <a:pt x="25524" y="91744"/>
                  </a:lnTo>
                  <a:lnTo>
                    <a:pt x="27348" y="94671"/>
                  </a:lnTo>
                  <a:lnTo>
                    <a:pt x="29337" y="97260"/>
                  </a:lnTo>
                  <a:lnTo>
                    <a:pt x="31988" y="99624"/>
                  </a:lnTo>
                  <a:lnTo>
                    <a:pt x="34475" y="101651"/>
                  </a:lnTo>
                  <a:lnTo>
                    <a:pt x="37458" y="103339"/>
                  </a:lnTo>
                  <a:lnTo>
                    <a:pt x="40939" y="104465"/>
                  </a:lnTo>
                  <a:lnTo>
                    <a:pt x="44419" y="105703"/>
                  </a:lnTo>
                  <a:lnTo>
                    <a:pt x="47734" y="106491"/>
                  </a:lnTo>
                  <a:lnTo>
                    <a:pt x="51546" y="107166"/>
                  </a:lnTo>
                  <a:lnTo>
                    <a:pt x="55359" y="107392"/>
                  </a:lnTo>
                  <a:lnTo>
                    <a:pt x="59668" y="107392"/>
                  </a:lnTo>
                  <a:lnTo>
                    <a:pt x="59668" y="107392"/>
                  </a:lnTo>
                  <a:lnTo>
                    <a:pt x="63977" y="107392"/>
                  </a:lnTo>
                  <a:lnTo>
                    <a:pt x="67790" y="107166"/>
                  </a:lnTo>
                  <a:lnTo>
                    <a:pt x="71602" y="106491"/>
                  </a:lnTo>
                  <a:lnTo>
                    <a:pt x="75414" y="105703"/>
                  </a:lnTo>
                  <a:lnTo>
                    <a:pt x="78895" y="104465"/>
                  </a:lnTo>
                  <a:lnTo>
                    <a:pt x="81878" y="103339"/>
                  </a:lnTo>
                  <a:lnTo>
                    <a:pt x="84861" y="101651"/>
                  </a:lnTo>
                  <a:lnTo>
                    <a:pt x="87513" y="99624"/>
                  </a:lnTo>
                  <a:lnTo>
                    <a:pt x="90000" y="97260"/>
                  </a:lnTo>
                  <a:lnTo>
                    <a:pt x="92154" y="94671"/>
                  </a:lnTo>
                  <a:lnTo>
                    <a:pt x="94309" y="91744"/>
                  </a:lnTo>
                  <a:lnTo>
                    <a:pt x="95469" y="88255"/>
                  </a:lnTo>
                  <a:lnTo>
                    <a:pt x="96795" y="84540"/>
                  </a:lnTo>
                  <a:lnTo>
                    <a:pt x="97624" y="80487"/>
                  </a:lnTo>
                  <a:lnTo>
                    <a:pt x="98453" y="75872"/>
                  </a:lnTo>
                  <a:lnTo>
                    <a:pt x="98453" y="70919"/>
                  </a:lnTo>
                  <a:lnTo>
                    <a:pt x="98453" y="4863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3906837" y="2133600"/>
              <a:ext cx="1316100" cy="39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193" y="118928"/>
                  </a:moveTo>
                  <a:lnTo>
                    <a:pt x="1773" y="118928"/>
                  </a:lnTo>
                  <a:lnTo>
                    <a:pt x="1773" y="118928"/>
                  </a:lnTo>
                  <a:lnTo>
                    <a:pt x="1444" y="115714"/>
                  </a:lnTo>
                  <a:lnTo>
                    <a:pt x="1116" y="112499"/>
                  </a:lnTo>
                  <a:lnTo>
                    <a:pt x="788" y="107142"/>
                  </a:lnTo>
                  <a:lnTo>
                    <a:pt x="525" y="101785"/>
                  </a:lnTo>
                  <a:lnTo>
                    <a:pt x="361" y="93214"/>
                  </a:lnTo>
                  <a:lnTo>
                    <a:pt x="197" y="82499"/>
                  </a:lnTo>
                  <a:lnTo>
                    <a:pt x="0" y="71785"/>
                  </a:lnTo>
                  <a:lnTo>
                    <a:pt x="0" y="59999"/>
                  </a:lnTo>
                  <a:lnTo>
                    <a:pt x="0" y="59999"/>
                  </a:lnTo>
                  <a:lnTo>
                    <a:pt x="0" y="47142"/>
                  </a:lnTo>
                  <a:lnTo>
                    <a:pt x="197" y="35357"/>
                  </a:lnTo>
                  <a:lnTo>
                    <a:pt x="361" y="27857"/>
                  </a:lnTo>
                  <a:lnTo>
                    <a:pt x="525" y="19285"/>
                  </a:lnTo>
                  <a:lnTo>
                    <a:pt x="788" y="10714"/>
                  </a:lnTo>
                  <a:lnTo>
                    <a:pt x="1116" y="5357"/>
                  </a:lnTo>
                  <a:lnTo>
                    <a:pt x="1444" y="3214"/>
                  </a:lnTo>
                  <a:lnTo>
                    <a:pt x="1773" y="0"/>
                  </a:lnTo>
                  <a:lnTo>
                    <a:pt x="118193" y="0"/>
                  </a:lnTo>
                  <a:lnTo>
                    <a:pt x="118193" y="0"/>
                  </a:lnTo>
                  <a:lnTo>
                    <a:pt x="118522" y="3214"/>
                  </a:lnTo>
                  <a:lnTo>
                    <a:pt x="118850" y="5357"/>
                  </a:lnTo>
                  <a:lnTo>
                    <a:pt x="119211" y="10714"/>
                  </a:lnTo>
                  <a:lnTo>
                    <a:pt x="119474" y="19285"/>
                  </a:lnTo>
                  <a:lnTo>
                    <a:pt x="119638" y="27857"/>
                  </a:lnTo>
                  <a:lnTo>
                    <a:pt x="119802" y="35357"/>
                  </a:lnTo>
                  <a:lnTo>
                    <a:pt x="119868" y="47142"/>
                  </a:lnTo>
                  <a:lnTo>
                    <a:pt x="119967" y="59999"/>
                  </a:lnTo>
                  <a:lnTo>
                    <a:pt x="119967" y="59999"/>
                  </a:lnTo>
                  <a:lnTo>
                    <a:pt x="119868" y="71785"/>
                  </a:lnTo>
                  <a:lnTo>
                    <a:pt x="119802" y="82499"/>
                  </a:lnTo>
                  <a:lnTo>
                    <a:pt x="119638" y="93214"/>
                  </a:lnTo>
                  <a:lnTo>
                    <a:pt x="119474" y="101785"/>
                  </a:lnTo>
                  <a:lnTo>
                    <a:pt x="119211" y="107142"/>
                  </a:lnTo>
                  <a:lnTo>
                    <a:pt x="118850" y="112499"/>
                  </a:lnTo>
                  <a:lnTo>
                    <a:pt x="118522" y="115714"/>
                  </a:lnTo>
                  <a:lnTo>
                    <a:pt x="118193" y="118928"/>
                  </a:lnTo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906837" y="1836738"/>
              <a:ext cx="1316100" cy="995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967" y="119956"/>
                  </a:moveTo>
                  <a:lnTo>
                    <a:pt x="59967" y="119956"/>
                  </a:lnTo>
                  <a:lnTo>
                    <a:pt x="59638" y="119956"/>
                  </a:lnTo>
                  <a:lnTo>
                    <a:pt x="59277" y="119826"/>
                  </a:lnTo>
                  <a:lnTo>
                    <a:pt x="58981" y="119609"/>
                  </a:lnTo>
                  <a:lnTo>
                    <a:pt x="58752" y="119262"/>
                  </a:lnTo>
                  <a:lnTo>
                    <a:pt x="525" y="39725"/>
                  </a:lnTo>
                  <a:lnTo>
                    <a:pt x="525" y="39725"/>
                  </a:lnTo>
                  <a:lnTo>
                    <a:pt x="262" y="39378"/>
                  </a:lnTo>
                  <a:lnTo>
                    <a:pt x="197" y="38944"/>
                  </a:lnTo>
                  <a:lnTo>
                    <a:pt x="0" y="38597"/>
                  </a:lnTo>
                  <a:lnTo>
                    <a:pt x="0" y="38120"/>
                  </a:lnTo>
                  <a:lnTo>
                    <a:pt x="0" y="37687"/>
                  </a:lnTo>
                  <a:lnTo>
                    <a:pt x="197" y="37253"/>
                  </a:lnTo>
                  <a:lnTo>
                    <a:pt x="262" y="36819"/>
                  </a:lnTo>
                  <a:lnTo>
                    <a:pt x="525" y="36472"/>
                  </a:lnTo>
                  <a:lnTo>
                    <a:pt x="26633" y="650"/>
                  </a:lnTo>
                  <a:lnTo>
                    <a:pt x="26633" y="650"/>
                  </a:lnTo>
                  <a:lnTo>
                    <a:pt x="26896" y="303"/>
                  </a:lnTo>
                  <a:lnTo>
                    <a:pt x="27224" y="86"/>
                  </a:lnTo>
                  <a:lnTo>
                    <a:pt x="27553" y="0"/>
                  </a:lnTo>
                  <a:lnTo>
                    <a:pt x="27881" y="0"/>
                  </a:lnTo>
                  <a:lnTo>
                    <a:pt x="92085" y="0"/>
                  </a:lnTo>
                  <a:lnTo>
                    <a:pt x="92085" y="0"/>
                  </a:lnTo>
                  <a:lnTo>
                    <a:pt x="92413" y="0"/>
                  </a:lnTo>
                  <a:lnTo>
                    <a:pt x="92742" y="86"/>
                  </a:lnTo>
                  <a:lnTo>
                    <a:pt x="93103" y="303"/>
                  </a:lnTo>
                  <a:lnTo>
                    <a:pt x="93333" y="650"/>
                  </a:lnTo>
                  <a:lnTo>
                    <a:pt x="119474" y="36472"/>
                  </a:lnTo>
                  <a:lnTo>
                    <a:pt x="119474" y="36472"/>
                  </a:lnTo>
                  <a:lnTo>
                    <a:pt x="119704" y="36819"/>
                  </a:lnTo>
                  <a:lnTo>
                    <a:pt x="119802" y="37253"/>
                  </a:lnTo>
                  <a:lnTo>
                    <a:pt x="119967" y="37687"/>
                  </a:lnTo>
                  <a:lnTo>
                    <a:pt x="119967" y="38120"/>
                  </a:lnTo>
                  <a:lnTo>
                    <a:pt x="119967" y="38597"/>
                  </a:lnTo>
                  <a:lnTo>
                    <a:pt x="119802" y="38944"/>
                  </a:lnTo>
                  <a:lnTo>
                    <a:pt x="119704" y="39378"/>
                  </a:lnTo>
                  <a:lnTo>
                    <a:pt x="119474" y="39725"/>
                  </a:lnTo>
                  <a:lnTo>
                    <a:pt x="61247" y="119262"/>
                  </a:lnTo>
                  <a:lnTo>
                    <a:pt x="61247" y="119262"/>
                  </a:lnTo>
                  <a:lnTo>
                    <a:pt x="60985" y="119609"/>
                  </a:lnTo>
                  <a:lnTo>
                    <a:pt x="60656" y="119826"/>
                  </a:lnTo>
                  <a:lnTo>
                    <a:pt x="60295" y="119956"/>
                  </a:lnTo>
                  <a:lnTo>
                    <a:pt x="59967" y="119956"/>
                  </a:lnTo>
                  <a:close/>
                  <a:moveTo>
                    <a:pt x="4334" y="38120"/>
                  </a:moveTo>
                  <a:lnTo>
                    <a:pt x="59967" y="114145"/>
                  </a:lnTo>
                  <a:lnTo>
                    <a:pt x="115665" y="38120"/>
                  </a:lnTo>
                  <a:lnTo>
                    <a:pt x="91330" y="4683"/>
                  </a:lnTo>
                  <a:lnTo>
                    <a:pt x="28669" y="4683"/>
                  </a:lnTo>
                  <a:lnTo>
                    <a:pt x="4334" y="3812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4303712" y="1836738"/>
              <a:ext cx="522300" cy="995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917" y="119956"/>
                  </a:moveTo>
                  <a:lnTo>
                    <a:pt x="59917" y="119956"/>
                  </a:lnTo>
                  <a:lnTo>
                    <a:pt x="58677" y="119826"/>
                  </a:lnTo>
                  <a:lnTo>
                    <a:pt x="57438" y="119479"/>
                  </a:lnTo>
                  <a:lnTo>
                    <a:pt x="56363" y="119045"/>
                  </a:lnTo>
                  <a:lnTo>
                    <a:pt x="55785" y="118352"/>
                  </a:lnTo>
                  <a:lnTo>
                    <a:pt x="247" y="38944"/>
                  </a:lnTo>
                  <a:lnTo>
                    <a:pt x="247" y="38944"/>
                  </a:lnTo>
                  <a:lnTo>
                    <a:pt x="0" y="38380"/>
                  </a:lnTo>
                  <a:lnTo>
                    <a:pt x="0" y="37687"/>
                  </a:lnTo>
                  <a:lnTo>
                    <a:pt x="247" y="37123"/>
                  </a:lnTo>
                  <a:lnTo>
                    <a:pt x="909" y="36602"/>
                  </a:lnTo>
                  <a:lnTo>
                    <a:pt x="56363" y="867"/>
                  </a:lnTo>
                  <a:lnTo>
                    <a:pt x="56363" y="867"/>
                  </a:lnTo>
                  <a:lnTo>
                    <a:pt x="57272" y="433"/>
                  </a:lnTo>
                  <a:lnTo>
                    <a:pt x="58099" y="216"/>
                  </a:lnTo>
                  <a:lnTo>
                    <a:pt x="58842" y="0"/>
                  </a:lnTo>
                  <a:lnTo>
                    <a:pt x="59917" y="0"/>
                  </a:lnTo>
                  <a:lnTo>
                    <a:pt x="59917" y="0"/>
                  </a:lnTo>
                  <a:lnTo>
                    <a:pt x="59917" y="0"/>
                  </a:lnTo>
                  <a:lnTo>
                    <a:pt x="60991" y="0"/>
                  </a:lnTo>
                  <a:lnTo>
                    <a:pt x="61818" y="216"/>
                  </a:lnTo>
                  <a:lnTo>
                    <a:pt x="62727" y="433"/>
                  </a:lnTo>
                  <a:lnTo>
                    <a:pt x="63305" y="867"/>
                  </a:lnTo>
                  <a:lnTo>
                    <a:pt x="119008" y="36602"/>
                  </a:lnTo>
                  <a:lnTo>
                    <a:pt x="119008" y="36602"/>
                  </a:lnTo>
                  <a:lnTo>
                    <a:pt x="119669" y="37123"/>
                  </a:lnTo>
                  <a:lnTo>
                    <a:pt x="119917" y="37687"/>
                  </a:lnTo>
                  <a:lnTo>
                    <a:pt x="119917" y="38380"/>
                  </a:lnTo>
                  <a:lnTo>
                    <a:pt x="119669" y="38944"/>
                  </a:lnTo>
                  <a:lnTo>
                    <a:pt x="64214" y="118352"/>
                  </a:lnTo>
                  <a:lnTo>
                    <a:pt x="64214" y="118352"/>
                  </a:lnTo>
                  <a:lnTo>
                    <a:pt x="63553" y="119045"/>
                  </a:lnTo>
                  <a:lnTo>
                    <a:pt x="62479" y="119479"/>
                  </a:lnTo>
                  <a:lnTo>
                    <a:pt x="61239" y="119826"/>
                  </a:lnTo>
                  <a:lnTo>
                    <a:pt x="59917" y="119956"/>
                  </a:lnTo>
                  <a:close/>
                  <a:moveTo>
                    <a:pt x="9586" y="38597"/>
                  </a:moveTo>
                  <a:lnTo>
                    <a:pt x="59917" y="110675"/>
                  </a:lnTo>
                  <a:lnTo>
                    <a:pt x="110330" y="38597"/>
                  </a:lnTo>
                  <a:lnTo>
                    <a:pt x="59917" y="6114"/>
                  </a:lnTo>
                  <a:lnTo>
                    <a:pt x="9586" y="3859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194175" y="1836738"/>
              <a:ext cx="149100" cy="336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134" y="119871"/>
                  </a:moveTo>
                  <a:lnTo>
                    <a:pt x="104134" y="119871"/>
                  </a:lnTo>
                  <a:lnTo>
                    <a:pt x="98942" y="119486"/>
                  </a:lnTo>
                  <a:lnTo>
                    <a:pt x="95192" y="118459"/>
                  </a:lnTo>
                  <a:lnTo>
                    <a:pt x="91442" y="117176"/>
                  </a:lnTo>
                  <a:lnTo>
                    <a:pt x="89134" y="115251"/>
                  </a:lnTo>
                  <a:lnTo>
                    <a:pt x="865" y="9240"/>
                  </a:lnTo>
                  <a:lnTo>
                    <a:pt x="865" y="9240"/>
                  </a:lnTo>
                  <a:lnTo>
                    <a:pt x="0" y="7828"/>
                  </a:lnTo>
                  <a:lnTo>
                    <a:pt x="0" y="6545"/>
                  </a:lnTo>
                  <a:lnTo>
                    <a:pt x="0" y="5262"/>
                  </a:lnTo>
                  <a:lnTo>
                    <a:pt x="1442" y="3850"/>
                  </a:lnTo>
                  <a:lnTo>
                    <a:pt x="3173" y="2951"/>
                  </a:lnTo>
                  <a:lnTo>
                    <a:pt x="4615" y="1668"/>
                  </a:lnTo>
                  <a:lnTo>
                    <a:pt x="7500" y="898"/>
                  </a:lnTo>
                  <a:lnTo>
                    <a:pt x="10384" y="256"/>
                  </a:lnTo>
                  <a:lnTo>
                    <a:pt x="10384" y="256"/>
                  </a:lnTo>
                  <a:lnTo>
                    <a:pt x="13557" y="0"/>
                  </a:lnTo>
                  <a:lnTo>
                    <a:pt x="16442" y="0"/>
                  </a:lnTo>
                  <a:lnTo>
                    <a:pt x="19326" y="0"/>
                  </a:lnTo>
                  <a:lnTo>
                    <a:pt x="22500" y="641"/>
                  </a:lnTo>
                  <a:lnTo>
                    <a:pt x="24519" y="1283"/>
                  </a:lnTo>
                  <a:lnTo>
                    <a:pt x="27692" y="1925"/>
                  </a:lnTo>
                  <a:lnTo>
                    <a:pt x="29134" y="3208"/>
                  </a:lnTo>
                  <a:lnTo>
                    <a:pt x="30576" y="4620"/>
                  </a:lnTo>
                  <a:lnTo>
                    <a:pt x="118846" y="110245"/>
                  </a:lnTo>
                  <a:lnTo>
                    <a:pt x="118846" y="110245"/>
                  </a:lnTo>
                  <a:lnTo>
                    <a:pt x="119711" y="111529"/>
                  </a:lnTo>
                  <a:lnTo>
                    <a:pt x="119711" y="113197"/>
                  </a:lnTo>
                  <a:lnTo>
                    <a:pt x="118846" y="114481"/>
                  </a:lnTo>
                  <a:lnTo>
                    <a:pt x="117980" y="115508"/>
                  </a:lnTo>
                  <a:lnTo>
                    <a:pt x="116538" y="116791"/>
                  </a:lnTo>
                  <a:lnTo>
                    <a:pt x="114519" y="117818"/>
                  </a:lnTo>
                  <a:lnTo>
                    <a:pt x="112211" y="118844"/>
                  </a:lnTo>
                  <a:lnTo>
                    <a:pt x="109326" y="119486"/>
                  </a:lnTo>
                  <a:lnTo>
                    <a:pt x="109326" y="119486"/>
                  </a:lnTo>
                  <a:lnTo>
                    <a:pt x="106153" y="119871"/>
                  </a:lnTo>
                  <a:lnTo>
                    <a:pt x="104134" y="119871"/>
                  </a:lnTo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787900" y="1836738"/>
              <a:ext cx="149100" cy="336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614" y="119871"/>
                  </a:moveTo>
                  <a:lnTo>
                    <a:pt x="15614" y="119871"/>
                  </a:lnTo>
                  <a:lnTo>
                    <a:pt x="12433" y="119871"/>
                  </a:lnTo>
                  <a:lnTo>
                    <a:pt x="10409" y="119486"/>
                  </a:lnTo>
                  <a:lnTo>
                    <a:pt x="10409" y="119486"/>
                  </a:lnTo>
                  <a:lnTo>
                    <a:pt x="7228" y="118844"/>
                  </a:lnTo>
                  <a:lnTo>
                    <a:pt x="5204" y="117818"/>
                  </a:lnTo>
                  <a:lnTo>
                    <a:pt x="2891" y="116791"/>
                  </a:lnTo>
                  <a:lnTo>
                    <a:pt x="1445" y="115508"/>
                  </a:lnTo>
                  <a:lnTo>
                    <a:pt x="0" y="114481"/>
                  </a:lnTo>
                  <a:lnTo>
                    <a:pt x="0" y="113197"/>
                  </a:lnTo>
                  <a:lnTo>
                    <a:pt x="0" y="111529"/>
                  </a:lnTo>
                  <a:lnTo>
                    <a:pt x="578" y="110245"/>
                  </a:lnTo>
                  <a:lnTo>
                    <a:pt x="89060" y="4620"/>
                  </a:lnTo>
                  <a:lnTo>
                    <a:pt x="89060" y="4620"/>
                  </a:lnTo>
                  <a:lnTo>
                    <a:pt x="90795" y="3208"/>
                  </a:lnTo>
                  <a:lnTo>
                    <a:pt x="92240" y="1925"/>
                  </a:lnTo>
                  <a:lnTo>
                    <a:pt x="94265" y="1283"/>
                  </a:lnTo>
                  <a:lnTo>
                    <a:pt x="97445" y="641"/>
                  </a:lnTo>
                  <a:lnTo>
                    <a:pt x="100337" y="0"/>
                  </a:lnTo>
                  <a:lnTo>
                    <a:pt x="103228" y="0"/>
                  </a:lnTo>
                  <a:lnTo>
                    <a:pt x="106409" y="0"/>
                  </a:lnTo>
                  <a:lnTo>
                    <a:pt x="109301" y="256"/>
                  </a:lnTo>
                  <a:lnTo>
                    <a:pt x="109301" y="256"/>
                  </a:lnTo>
                  <a:lnTo>
                    <a:pt x="112192" y="898"/>
                  </a:lnTo>
                  <a:lnTo>
                    <a:pt x="115084" y="1668"/>
                  </a:lnTo>
                  <a:lnTo>
                    <a:pt x="116819" y="2951"/>
                  </a:lnTo>
                  <a:lnTo>
                    <a:pt x="118265" y="3850"/>
                  </a:lnTo>
                  <a:lnTo>
                    <a:pt x="119710" y="5262"/>
                  </a:lnTo>
                  <a:lnTo>
                    <a:pt x="119710" y="6545"/>
                  </a:lnTo>
                  <a:lnTo>
                    <a:pt x="119710" y="7828"/>
                  </a:lnTo>
                  <a:lnTo>
                    <a:pt x="118843" y="9240"/>
                  </a:lnTo>
                  <a:lnTo>
                    <a:pt x="30361" y="115251"/>
                  </a:lnTo>
                  <a:lnTo>
                    <a:pt x="30361" y="115251"/>
                  </a:lnTo>
                  <a:lnTo>
                    <a:pt x="28048" y="117176"/>
                  </a:lnTo>
                  <a:lnTo>
                    <a:pt x="24578" y="118459"/>
                  </a:lnTo>
                  <a:lnTo>
                    <a:pt x="19951" y="119486"/>
                  </a:lnTo>
                  <a:lnTo>
                    <a:pt x="15614" y="119871"/>
                  </a:lnTo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" name="Google Shape;24;p1"/>
          <p:cNvSpPr txBox="1"/>
          <p:nvPr/>
        </p:nvSpPr>
        <p:spPr>
          <a:xfrm>
            <a:off x="445927" y="6549537"/>
            <a:ext cx="1914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BRAUM</a:t>
            </a:r>
            <a:r>
              <a:rPr lang="en-US" sz="1200" b="0" i="0" u="none" strike="noStrike" cap="none">
                <a:solidFill>
                  <a:srgbClr val="D8D8D8"/>
                </a:solidFill>
                <a:latin typeface="Open Sans"/>
                <a:ea typeface="Open Sans"/>
                <a:cs typeface="Open Sans"/>
                <a:sym typeface="Open Sans"/>
              </a:rPr>
              <a:t>Group</a:t>
            </a:r>
            <a:endParaRPr sz="1500"/>
          </a:p>
        </p:txBody>
      </p:sp>
      <p:sp>
        <p:nvSpPr>
          <p:cNvPr id="25" name="Google Shape;25;p1"/>
          <p:cNvSpPr txBox="1"/>
          <p:nvPr/>
        </p:nvSpPr>
        <p:spPr>
          <a:xfrm>
            <a:off x="11827392" y="6493392"/>
            <a:ext cx="36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fld id="{00000000-1234-1234-1234-123412341234}" type="slidenum">
              <a:rPr lang="en-US" sz="11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5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21"/>
          <p:cNvGrpSpPr/>
          <p:nvPr/>
        </p:nvGrpSpPr>
        <p:grpSpPr>
          <a:xfrm>
            <a:off x="620786" y="4623608"/>
            <a:ext cx="6593746" cy="1293068"/>
            <a:chOff x="620786" y="4623608"/>
            <a:chExt cx="6593746" cy="1293068"/>
          </a:xfrm>
        </p:grpSpPr>
        <p:sp>
          <p:nvSpPr>
            <p:cNvPr id="199" name="Google Shape;199;p21"/>
            <p:cNvSpPr txBox="1"/>
            <p:nvPr/>
          </p:nvSpPr>
          <p:spPr>
            <a:xfrm>
              <a:off x="620786" y="4808772"/>
              <a:ext cx="6593746" cy="8617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0" b="1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ST662 </a:t>
              </a:r>
              <a:r>
                <a:rPr lang="en-US" sz="5000" b="1" dirty="0">
                  <a:solidFill>
                    <a:srgbClr val="8B90A2"/>
                  </a:solidFill>
                  <a:latin typeface="Open Sans"/>
                  <a:ea typeface="Open Sans"/>
                  <a:cs typeface="Open Sans"/>
                  <a:sym typeface="Open Sans"/>
                </a:rPr>
                <a:t>Chapter 9</a:t>
              </a:r>
              <a:endParaRPr sz="5000" dirty="0">
                <a:solidFill>
                  <a:srgbClr val="8B90A2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0" name="Google Shape;200;p21"/>
            <p:cNvSpPr txBox="1"/>
            <p:nvPr/>
          </p:nvSpPr>
          <p:spPr>
            <a:xfrm>
              <a:off x="654342" y="5547344"/>
              <a:ext cx="45614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Binomial GLM’s - Link Function Selection</a:t>
              </a:r>
              <a:endParaRPr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1" name="Google Shape;201;p21"/>
            <p:cNvSpPr/>
            <p:nvPr/>
          </p:nvSpPr>
          <p:spPr>
            <a:xfrm>
              <a:off x="750647" y="4623608"/>
              <a:ext cx="51206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" name="Google Shape;202;p21"/>
          <p:cNvSpPr/>
          <p:nvPr/>
        </p:nvSpPr>
        <p:spPr>
          <a:xfrm>
            <a:off x="5351301" y="-4796825"/>
            <a:ext cx="11967802" cy="1035795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89756" y="46216"/>
                </a:moveTo>
                <a:lnTo>
                  <a:pt x="89756" y="56188"/>
                </a:lnTo>
                <a:lnTo>
                  <a:pt x="9757" y="120000"/>
                </a:lnTo>
                <a:lnTo>
                  <a:pt x="9757" y="110065"/>
                </a:lnTo>
                <a:lnTo>
                  <a:pt x="89756" y="46216"/>
                </a:lnTo>
                <a:close/>
                <a:moveTo>
                  <a:pt x="120000" y="45240"/>
                </a:moveTo>
                <a:lnTo>
                  <a:pt x="120000" y="55212"/>
                </a:lnTo>
                <a:lnTo>
                  <a:pt x="40001" y="119023"/>
                </a:lnTo>
                <a:lnTo>
                  <a:pt x="40001" y="109088"/>
                </a:lnTo>
                <a:lnTo>
                  <a:pt x="120000" y="45240"/>
                </a:lnTo>
                <a:close/>
                <a:moveTo>
                  <a:pt x="107588" y="43495"/>
                </a:moveTo>
                <a:lnTo>
                  <a:pt x="107588" y="53467"/>
                </a:lnTo>
                <a:lnTo>
                  <a:pt x="27589" y="117278"/>
                </a:lnTo>
                <a:lnTo>
                  <a:pt x="27589" y="107344"/>
                </a:lnTo>
                <a:lnTo>
                  <a:pt x="107588" y="43495"/>
                </a:lnTo>
                <a:close/>
                <a:moveTo>
                  <a:pt x="79998" y="31055"/>
                </a:moveTo>
                <a:lnTo>
                  <a:pt x="79998" y="41027"/>
                </a:lnTo>
                <a:lnTo>
                  <a:pt x="0" y="104838"/>
                </a:lnTo>
                <a:lnTo>
                  <a:pt x="0" y="94903"/>
                </a:lnTo>
                <a:lnTo>
                  <a:pt x="79998" y="31055"/>
                </a:lnTo>
                <a:close/>
                <a:moveTo>
                  <a:pt x="97831" y="28334"/>
                </a:moveTo>
                <a:lnTo>
                  <a:pt x="97831" y="38306"/>
                </a:lnTo>
                <a:lnTo>
                  <a:pt x="17832" y="102117"/>
                </a:lnTo>
                <a:lnTo>
                  <a:pt x="17832" y="92182"/>
                </a:lnTo>
                <a:lnTo>
                  <a:pt x="97831" y="28334"/>
                </a:lnTo>
                <a:close/>
                <a:moveTo>
                  <a:pt x="104644" y="0"/>
                </a:moveTo>
                <a:lnTo>
                  <a:pt x="104562" y="9876"/>
                </a:lnTo>
                <a:lnTo>
                  <a:pt x="24645" y="73592"/>
                </a:lnTo>
                <a:lnTo>
                  <a:pt x="24645" y="63848"/>
                </a:lnTo>
                <a:lnTo>
                  <a:pt x="104644" y="0"/>
                </a:lnTo>
                <a:close/>
              </a:path>
            </a:pathLst>
          </a:custGeom>
          <a:solidFill>
            <a:srgbClr val="E7E7E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3" name="Google Shape;203;p21"/>
          <p:cNvCxnSpPr/>
          <p:nvPr/>
        </p:nvCxnSpPr>
        <p:spPr>
          <a:xfrm flipH="1">
            <a:off x="5578679" y="-1917477"/>
            <a:ext cx="6333688" cy="437066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04" name="Google Shape;204;p21"/>
          <p:cNvCxnSpPr/>
          <p:nvPr/>
        </p:nvCxnSpPr>
        <p:spPr>
          <a:xfrm flipH="1">
            <a:off x="8800052" y="775389"/>
            <a:ext cx="6333688" cy="437066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05" name="Google Shape;205;p21"/>
          <p:cNvCxnSpPr/>
          <p:nvPr/>
        </p:nvCxnSpPr>
        <p:spPr>
          <a:xfrm flipH="1">
            <a:off x="10521938" y="983732"/>
            <a:ext cx="6333688" cy="437066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06" name="Google Shape;206;p21"/>
          <p:cNvCxnSpPr/>
          <p:nvPr/>
        </p:nvCxnSpPr>
        <p:spPr>
          <a:xfrm flipH="1">
            <a:off x="6769916" y="-3895272"/>
            <a:ext cx="6333688" cy="437066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07" name="Google Shape;207;p21"/>
          <p:cNvCxnSpPr/>
          <p:nvPr/>
        </p:nvCxnSpPr>
        <p:spPr>
          <a:xfrm flipH="1">
            <a:off x="9085277" y="-2332552"/>
            <a:ext cx="6333688" cy="437066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08" name="Google Shape;208;p21"/>
          <p:cNvSpPr/>
          <p:nvPr/>
        </p:nvSpPr>
        <p:spPr>
          <a:xfrm>
            <a:off x="0" y="6531425"/>
            <a:ext cx="1974900" cy="326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680388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6"/>
          <p:cNvPicPr preferRelativeResize="0"/>
          <p:nvPr/>
        </p:nvPicPr>
        <p:blipFill rotWithShape="1">
          <a:blip r:embed="rId3">
            <a:alphaModFix/>
          </a:blip>
          <a:srcRect t="38948" b="38949"/>
          <a:stretch/>
        </p:blipFill>
        <p:spPr>
          <a:xfrm>
            <a:off x="0" y="0"/>
            <a:ext cx="12192000" cy="15157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6" name="Google Shape;276;p26"/>
          <p:cNvGrpSpPr/>
          <p:nvPr/>
        </p:nvGrpSpPr>
        <p:grpSpPr>
          <a:xfrm>
            <a:off x="0" y="2023570"/>
            <a:ext cx="12192000" cy="3779700"/>
            <a:chOff x="0" y="2023567"/>
            <a:chExt cx="12192000" cy="1326789"/>
          </a:xfrm>
        </p:grpSpPr>
        <p:sp>
          <p:nvSpPr>
            <p:cNvPr id="277" name="Google Shape;277;p26"/>
            <p:cNvSpPr txBox="1"/>
            <p:nvPr/>
          </p:nvSpPr>
          <p:spPr>
            <a:xfrm>
              <a:off x="0" y="2023567"/>
              <a:ext cx="12192000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Situations where Binomial GLMs arise</a:t>
              </a:r>
              <a:endParaRPr sz="2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8" name="Google Shape;278;p26"/>
            <p:cNvSpPr txBox="1"/>
            <p:nvPr/>
          </p:nvSpPr>
          <p:spPr>
            <a:xfrm>
              <a:off x="3088315" y="2276275"/>
              <a:ext cx="6342078" cy="10740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1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317F3C4-2B7E-4E87-99AF-A64FF563932C}"/>
              </a:ext>
            </a:extLst>
          </p:cNvPr>
          <p:cNvSpPr/>
          <p:nvPr/>
        </p:nvSpPr>
        <p:spPr>
          <a:xfrm>
            <a:off x="0" y="0"/>
            <a:ext cx="12192000" cy="1515762"/>
          </a:xfrm>
          <a:prstGeom prst="rect">
            <a:avLst/>
          </a:prstGeom>
          <a:solidFill>
            <a:srgbClr val="313131"/>
          </a:solidFill>
          <a:ln>
            <a:solidFill>
              <a:srgbClr val="31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0" name="Google Shape;280;p26"/>
          <p:cNvGrpSpPr/>
          <p:nvPr/>
        </p:nvGrpSpPr>
        <p:grpSpPr>
          <a:xfrm>
            <a:off x="0" y="253209"/>
            <a:ext cx="12192000" cy="932104"/>
            <a:chOff x="0" y="253209"/>
            <a:chExt cx="12192000" cy="932104"/>
          </a:xfrm>
        </p:grpSpPr>
        <p:sp>
          <p:nvSpPr>
            <p:cNvPr id="281" name="Google Shape;281;p26"/>
            <p:cNvSpPr txBox="1"/>
            <p:nvPr/>
          </p:nvSpPr>
          <p:spPr>
            <a:xfrm>
              <a:off x="0" y="253209"/>
              <a:ext cx="12192000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b="1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The Case for </a:t>
              </a:r>
              <a:r>
                <a:rPr lang="en-US" sz="4200" dirty="0">
                  <a:solidFill>
                    <a:srgbClr val="E7E7EC"/>
                  </a:solidFill>
                  <a:latin typeface="Open Sans"/>
                  <a:ea typeface="Open Sans"/>
                  <a:cs typeface="Open Sans"/>
                  <a:sym typeface="Open Sans"/>
                </a:rPr>
                <a:t>Binomial GLM’s</a:t>
              </a:r>
              <a:endParaRPr sz="42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2" name="Google Shape;282;p26"/>
            <p:cNvSpPr txBox="1"/>
            <p:nvPr/>
          </p:nvSpPr>
          <p:spPr>
            <a:xfrm>
              <a:off x="0" y="892925"/>
              <a:ext cx="12192000" cy="292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dirty="0">
                  <a:solidFill>
                    <a:srgbClr val="E7E7EC"/>
                  </a:solidFill>
                  <a:latin typeface="Open Sans"/>
                  <a:ea typeface="Open Sans"/>
                  <a:cs typeface="Open Sans"/>
                  <a:sym typeface="Open Sans"/>
                </a:rPr>
                <a:t>Why we might utilize a binomial GLM</a:t>
              </a:r>
              <a:endParaRPr sz="13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" name="Google Shape;208;p21">
            <a:extLst>
              <a:ext uri="{FF2B5EF4-FFF2-40B4-BE49-F238E27FC236}">
                <a16:creationId xmlns:a16="http://schemas.microsoft.com/office/drawing/2014/main" id="{33769E1F-CF08-4FB5-8F87-2554D8C60F82}"/>
              </a:ext>
            </a:extLst>
          </p:cNvPr>
          <p:cNvSpPr/>
          <p:nvPr/>
        </p:nvSpPr>
        <p:spPr>
          <a:xfrm>
            <a:off x="0" y="6531425"/>
            <a:ext cx="1974900" cy="326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79;p26">
            <a:extLst>
              <a:ext uri="{FF2B5EF4-FFF2-40B4-BE49-F238E27FC236}">
                <a16:creationId xmlns:a16="http://schemas.microsoft.com/office/drawing/2014/main" id="{5B9FDB51-B89D-454B-9E60-15D641B79360}"/>
              </a:ext>
            </a:extLst>
          </p:cNvPr>
          <p:cNvSpPr/>
          <p:nvPr/>
        </p:nvSpPr>
        <p:spPr>
          <a:xfrm>
            <a:off x="5851153" y="2615548"/>
            <a:ext cx="512064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BBAA445-ED49-41E6-93CC-43EA2B431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026" y="2743474"/>
            <a:ext cx="4584237" cy="3515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56731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6"/>
          <p:cNvPicPr preferRelativeResize="0"/>
          <p:nvPr/>
        </p:nvPicPr>
        <p:blipFill rotWithShape="1">
          <a:blip r:embed="rId3">
            <a:alphaModFix/>
          </a:blip>
          <a:srcRect t="38948" b="38949"/>
          <a:stretch/>
        </p:blipFill>
        <p:spPr>
          <a:xfrm>
            <a:off x="0" y="0"/>
            <a:ext cx="12192000" cy="15157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6" name="Google Shape;276;p26"/>
          <p:cNvGrpSpPr/>
          <p:nvPr/>
        </p:nvGrpSpPr>
        <p:grpSpPr>
          <a:xfrm>
            <a:off x="0" y="2023570"/>
            <a:ext cx="12192000" cy="3779700"/>
            <a:chOff x="0" y="2023567"/>
            <a:chExt cx="12192000" cy="1326789"/>
          </a:xfrm>
        </p:grpSpPr>
        <p:sp>
          <p:nvSpPr>
            <p:cNvPr id="277" name="Google Shape;277;p26"/>
            <p:cNvSpPr txBox="1"/>
            <p:nvPr/>
          </p:nvSpPr>
          <p:spPr>
            <a:xfrm>
              <a:off x="0" y="2023567"/>
              <a:ext cx="12192000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Mathematical Support</a:t>
              </a:r>
              <a:endParaRPr sz="2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8" name="Google Shape;278;p26"/>
            <p:cNvSpPr txBox="1"/>
            <p:nvPr/>
          </p:nvSpPr>
          <p:spPr>
            <a:xfrm>
              <a:off x="3088315" y="2276275"/>
              <a:ext cx="6342078" cy="10740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Consider some theoretical binary data. Examining under a basic linear model, we have:</a:t>
              </a: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E[Y] = β</a:t>
              </a:r>
              <a:r>
                <a:rPr lang="fr-FR" sz="1100" baseline="300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T</a:t>
              </a:r>
              <a:r>
                <a:rPr lang="fr-FR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X</a:t>
              </a: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We would find our expected value of Y for binary data to be:</a:t>
              </a: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E[Y] = P(Y = 1)(1) + P(Y = 0)(0)</a:t>
              </a:r>
            </a:p>
            <a:p>
              <a:pPr marL="0" marR="0" lvl="0" indent="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                                                     E[Y] = P(Y = 1)</a:t>
              </a: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However, our variance would be:</a:t>
              </a: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Var[Y] = E[Y](1 − E[Y])</a:t>
              </a: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Var[Y] = β</a:t>
              </a:r>
              <a:r>
                <a:rPr lang="es-ES" sz="1100" baseline="300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T</a:t>
              </a:r>
              <a:r>
                <a:rPr lang="es-E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X(1 − β</a:t>
              </a:r>
              <a:r>
                <a:rPr lang="es-ES" sz="1100" baseline="300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T</a:t>
              </a:r>
              <a:r>
                <a:rPr lang="es-E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X)</a:t>
              </a: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And so, our variance is clearly not Homoscedastic as it depends on X.</a:t>
              </a: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Similarly for our error terms, as the data is binary, they cannot be normally distributed.</a:t>
              </a: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Thus, our assumptions for a basic linear model fail.</a:t>
              </a:r>
              <a:b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endParaRPr lang="en-US" sz="11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We assume our Y|X follows some binomial distribution, but what about our error terms?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317F3C4-2B7E-4E87-99AF-A64FF563932C}"/>
              </a:ext>
            </a:extLst>
          </p:cNvPr>
          <p:cNvSpPr/>
          <p:nvPr/>
        </p:nvSpPr>
        <p:spPr>
          <a:xfrm>
            <a:off x="0" y="0"/>
            <a:ext cx="12192000" cy="1515762"/>
          </a:xfrm>
          <a:prstGeom prst="rect">
            <a:avLst/>
          </a:prstGeom>
          <a:solidFill>
            <a:srgbClr val="313131"/>
          </a:solidFill>
          <a:ln>
            <a:solidFill>
              <a:srgbClr val="31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0" name="Google Shape;280;p26"/>
          <p:cNvGrpSpPr/>
          <p:nvPr/>
        </p:nvGrpSpPr>
        <p:grpSpPr>
          <a:xfrm>
            <a:off x="0" y="253209"/>
            <a:ext cx="12192000" cy="932104"/>
            <a:chOff x="0" y="253209"/>
            <a:chExt cx="12192000" cy="932104"/>
          </a:xfrm>
        </p:grpSpPr>
        <p:sp>
          <p:nvSpPr>
            <p:cNvPr id="281" name="Google Shape;281;p26"/>
            <p:cNvSpPr txBox="1"/>
            <p:nvPr/>
          </p:nvSpPr>
          <p:spPr>
            <a:xfrm>
              <a:off x="0" y="253209"/>
              <a:ext cx="12192000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b="1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The Case for </a:t>
              </a:r>
              <a:r>
                <a:rPr lang="en-US" sz="4200" dirty="0">
                  <a:solidFill>
                    <a:srgbClr val="E7E7EC"/>
                  </a:solidFill>
                  <a:latin typeface="Open Sans"/>
                  <a:ea typeface="Open Sans"/>
                  <a:cs typeface="Open Sans"/>
                  <a:sym typeface="Open Sans"/>
                </a:rPr>
                <a:t>Binomial GLM’s</a:t>
              </a:r>
              <a:endParaRPr sz="42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2" name="Google Shape;282;p26"/>
            <p:cNvSpPr txBox="1"/>
            <p:nvPr/>
          </p:nvSpPr>
          <p:spPr>
            <a:xfrm>
              <a:off x="0" y="892925"/>
              <a:ext cx="12192000" cy="292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dirty="0">
                  <a:solidFill>
                    <a:srgbClr val="E7E7EC"/>
                  </a:solidFill>
                  <a:latin typeface="Open Sans"/>
                  <a:ea typeface="Open Sans"/>
                  <a:cs typeface="Open Sans"/>
                  <a:sym typeface="Open Sans"/>
                </a:rPr>
                <a:t>Why we might utilize a binomial GLM</a:t>
              </a:r>
              <a:endParaRPr sz="13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" name="Google Shape;208;p21">
            <a:extLst>
              <a:ext uri="{FF2B5EF4-FFF2-40B4-BE49-F238E27FC236}">
                <a16:creationId xmlns:a16="http://schemas.microsoft.com/office/drawing/2014/main" id="{33769E1F-CF08-4FB5-8F87-2554D8C60F82}"/>
              </a:ext>
            </a:extLst>
          </p:cNvPr>
          <p:cNvSpPr/>
          <p:nvPr/>
        </p:nvSpPr>
        <p:spPr>
          <a:xfrm>
            <a:off x="0" y="6531425"/>
            <a:ext cx="1974900" cy="326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79;p26">
            <a:extLst>
              <a:ext uri="{FF2B5EF4-FFF2-40B4-BE49-F238E27FC236}">
                <a16:creationId xmlns:a16="http://schemas.microsoft.com/office/drawing/2014/main" id="{5B9FDB51-B89D-454B-9E60-15D641B79360}"/>
              </a:ext>
            </a:extLst>
          </p:cNvPr>
          <p:cNvSpPr/>
          <p:nvPr/>
        </p:nvSpPr>
        <p:spPr>
          <a:xfrm>
            <a:off x="5851153" y="2615548"/>
            <a:ext cx="512064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745126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6"/>
          <p:cNvPicPr preferRelativeResize="0"/>
          <p:nvPr/>
        </p:nvPicPr>
        <p:blipFill rotWithShape="1">
          <a:blip r:embed="rId3">
            <a:alphaModFix/>
          </a:blip>
          <a:srcRect t="38948" b="38949"/>
          <a:stretch/>
        </p:blipFill>
        <p:spPr>
          <a:xfrm>
            <a:off x="0" y="0"/>
            <a:ext cx="12192000" cy="15157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6" name="Google Shape;276;p26"/>
          <p:cNvGrpSpPr/>
          <p:nvPr/>
        </p:nvGrpSpPr>
        <p:grpSpPr>
          <a:xfrm>
            <a:off x="0" y="2023570"/>
            <a:ext cx="12192000" cy="3779700"/>
            <a:chOff x="0" y="2023567"/>
            <a:chExt cx="12192000" cy="1326789"/>
          </a:xfrm>
        </p:grpSpPr>
        <p:sp>
          <p:nvSpPr>
            <p:cNvPr id="277" name="Google Shape;277;p26"/>
            <p:cNvSpPr txBox="1"/>
            <p:nvPr/>
          </p:nvSpPr>
          <p:spPr>
            <a:xfrm>
              <a:off x="0" y="2023567"/>
              <a:ext cx="12192000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Link Function Options</a:t>
              </a:r>
              <a:endParaRPr sz="2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8" name="Google Shape;278;p26"/>
            <p:cNvSpPr txBox="1"/>
            <p:nvPr/>
          </p:nvSpPr>
          <p:spPr>
            <a:xfrm>
              <a:off x="3088315" y="2276275"/>
              <a:ext cx="6342078" cy="10740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For proportions or binary data, we want our Y∈[0,1].</a:t>
              </a: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And so, we must determine a link function to map Y from the reals to this boundary.</a:t>
              </a: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1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1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1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1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1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1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1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1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1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Each of the above has a different use case and can be derived from an assumed error term distribution.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317F3C4-2B7E-4E87-99AF-A64FF563932C}"/>
              </a:ext>
            </a:extLst>
          </p:cNvPr>
          <p:cNvSpPr/>
          <p:nvPr/>
        </p:nvSpPr>
        <p:spPr>
          <a:xfrm>
            <a:off x="0" y="0"/>
            <a:ext cx="12192000" cy="1515762"/>
          </a:xfrm>
          <a:prstGeom prst="rect">
            <a:avLst/>
          </a:prstGeom>
          <a:solidFill>
            <a:srgbClr val="313131"/>
          </a:solidFill>
          <a:ln>
            <a:solidFill>
              <a:srgbClr val="31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0" name="Google Shape;280;p26"/>
          <p:cNvGrpSpPr/>
          <p:nvPr/>
        </p:nvGrpSpPr>
        <p:grpSpPr>
          <a:xfrm>
            <a:off x="0" y="253209"/>
            <a:ext cx="12192000" cy="932104"/>
            <a:chOff x="0" y="253209"/>
            <a:chExt cx="12192000" cy="932104"/>
          </a:xfrm>
        </p:grpSpPr>
        <p:sp>
          <p:nvSpPr>
            <p:cNvPr id="281" name="Google Shape;281;p26"/>
            <p:cNvSpPr txBox="1"/>
            <p:nvPr/>
          </p:nvSpPr>
          <p:spPr>
            <a:xfrm>
              <a:off x="0" y="253209"/>
              <a:ext cx="12192000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b="1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Link Functions for </a:t>
              </a:r>
              <a:r>
                <a:rPr lang="en-US" sz="4200" dirty="0">
                  <a:solidFill>
                    <a:srgbClr val="E7E7EC"/>
                  </a:solidFill>
                  <a:latin typeface="Open Sans"/>
                  <a:ea typeface="Open Sans"/>
                  <a:cs typeface="Open Sans"/>
                  <a:sym typeface="Open Sans"/>
                </a:rPr>
                <a:t>Binomial GLM’s</a:t>
              </a:r>
              <a:endParaRPr sz="42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2" name="Google Shape;282;p26"/>
            <p:cNvSpPr txBox="1"/>
            <p:nvPr/>
          </p:nvSpPr>
          <p:spPr>
            <a:xfrm>
              <a:off x="0" y="892925"/>
              <a:ext cx="12192000" cy="292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dirty="0">
                  <a:solidFill>
                    <a:srgbClr val="E7E7EC"/>
                  </a:solidFill>
                  <a:latin typeface="Open Sans"/>
                  <a:ea typeface="Open Sans"/>
                  <a:cs typeface="Open Sans"/>
                  <a:sym typeface="Open Sans"/>
                </a:rPr>
                <a:t>The Different Links &amp; How They’re Derived</a:t>
              </a:r>
              <a:endParaRPr sz="13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" name="Google Shape;208;p21">
            <a:extLst>
              <a:ext uri="{FF2B5EF4-FFF2-40B4-BE49-F238E27FC236}">
                <a16:creationId xmlns:a16="http://schemas.microsoft.com/office/drawing/2014/main" id="{33769E1F-CF08-4FB5-8F87-2554D8C60F82}"/>
              </a:ext>
            </a:extLst>
          </p:cNvPr>
          <p:cNvSpPr/>
          <p:nvPr/>
        </p:nvSpPr>
        <p:spPr>
          <a:xfrm>
            <a:off x="0" y="6531425"/>
            <a:ext cx="1974900" cy="326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79;p26">
            <a:extLst>
              <a:ext uri="{FF2B5EF4-FFF2-40B4-BE49-F238E27FC236}">
                <a16:creationId xmlns:a16="http://schemas.microsoft.com/office/drawing/2014/main" id="{5B9FDB51-B89D-454B-9E60-15D641B79360}"/>
              </a:ext>
            </a:extLst>
          </p:cNvPr>
          <p:cNvSpPr/>
          <p:nvPr/>
        </p:nvSpPr>
        <p:spPr>
          <a:xfrm>
            <a:off x="5851153" y="2615548"/>
            <a:ext cx="512064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82EF3EE-9B80-49DA-903C-AE859ED87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315" y="3426421"/>
            <a:ext cx="3971925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21422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6"/>
          <p:cNvPicPr preferRelativeResize="0"/>
          <p:nvPr/>
        </p:nvPicPr>
        <p:blipFill rotWithShape="1">
          <a:blip r:embed="rId3">
            <a:alphaModFix/>
          </a:blip>
          <a:srcRect t="38948" b="38949"/>
          <a:stretch/>
        </p:blipFill>
        <p:spPr>
          <a:xfrm>
            <a:off x="0" y="0"/>
            <a:ext cx="12192000" cy="15157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6" name="Google Shape;276;p26"/>
          <p:cNvGrpSpPr/>
          <p:nvPr/>
        </p:nvGrpSpPr>
        <p:grpSpPr>
          <a:xfrm>
            <a:off x="0" y="2023570"/>
            <a:ext cx="12192000" cy="3779700"/>
            <a:chOff x="0" y="2023567"/>
            <a:chExt cx="12192000" cy="1326789"/>
          </a:xfrm>
        </p:grpSpPr>
        <p:sp>
          <p:nvSpPr>
            <p:cNvPr id="277" name="Google Shape;277;p26"/>
            <p:cNvSpPr txBox="1"/>
            <p:nvPr/>
          </p:nvSpPr>
          <p:spPr>
            <a:xfrm>
              <a:off x="0" y="2023567"/>
              <a:ext cx="12192000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The </a:t>
              </a:r>
              <a:r>
                <a:rPr lang="en-US" sz="2600" b="1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Logit</a:t>
              </a:r>
              <a:r>
                <a:rPr lang="en-US" sz="26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 Link Function</a:t>
              </a:r>
              <a:endParaRPr sz="2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8" name="Google Shape;278;p26"/>
            <p:cNvSpPr txBox="1"/>
            <p:nvPr/>
          </p:nvSpPr>
          <p:spPr>
            <a:xfrm>
              <a:off x="3088315" y="2276275"/>
              <a:ext cx="6342078" cy="10740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171450" marR="0" lvl="0" indent="-1714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Is the default link function and generally works well for most data.</a:t>
              </a:r>
            </a:p>
            <a:p>
              <a:pPr marL="171450" marR="0" lvl="0" indent="-1714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Arises from the fact that error terms will not be normally distributed nor constant across X.</a:t>
              </a: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1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So, what distribution does our error term follow? Often, we might need to make an assumption for this based on the underlying data.</a:t>
              </a: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1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The </a:t>
              </a:r>
              <a:r>
                <a:rPr lang="en-US" sz="1100" b="1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Logit Link</a:t>
              </a: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 is utilized when we assume the error terms follow a </a:t>
              </a:r>
              <a:r>
                <a:rPr lang="en-US" sz="1100" b="1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logistic distribution</a:t>
              </a: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.</a:t>
              </a: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1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Is also called the </a:t>
              </a:r>
              <a:r>
                <a:rPr lang="en-US" sz="1100" b="1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Log-Odds Ratio </a:t>
              </a: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and is one of the easier link functions to understand predictor impact (more interpretable).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317F3C4-2B7E-4E87-99AF-A64FF563932C}"/>
              </a:ext>
            </a:extLst>
          </p:cNvPr>
          <p:cNvSpPr/>
          <p:nvPr/>
        </p:nvSpPr>
        <p:spPr>
          <a:xfrm>
            <a:off x="0" y="0"/>
            <a:ext cx="12192000" cy="1515762"/>
          </a:xfrm>
          <a:prstGeom prst="rect">
            <a:avLst/>
          </a:prstGeom>
          <a:solidFill>
            <a:srgbClr val="313131"/>
          </a:solidFill>
          <a:ln>
            <a:solidFill>
              <a:srgbClr val="31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0" name="Google Shape;280;p26"/>
          <p:cNvGrpSpPr/>
          <p:nvPr/>
        </p:nvGrpSpPr>
        <p:grpSpPr>
          <a:xfrm>
            <a:off x="0" y="253209"/>
            <a:ext cx="12192000" cy="932104"/>
            <a:chOff x="0" y="253209"/>
            <a:chExt cx="12192000" cy="932104"/>
          </a:xfrm>
        </p:grpSpPr>
        <p:sp>
          <p:nvSpPr>
            <p:cNvPr id="281" name="Google Shape;281;p26"/>
            <p:cNvSpPr txBox="1"/>
            <p:nvPr/>
          </p:nvSpPr>
          <p:spPr>
            <a:xfrm>
              <a:off x="0" y="253209"/>
              <a:ext cx="12192000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b="1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Link Functions for </a:t>
              </a:r>
              <a:r>
                <a:rPr lang="en-US" sz="4200" dirty="0">
                  <a:solidFill>
                    <a:srgbClr val="E7E7EC"/>
                  </a:solidFill>
                  <a:latin typeface="Open Sans"/>
                  <a:ea typeface="Open Sans"/>
                  <a:cs typeface="Open Sans"/>
                  <a:sym typeface="Open Sans"/>
                </a:rPr>
                <a:t>Binomial GLM’s</a:t>
              </a:r>
              <a:endParaRPr sz="42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2" name="Google Shape;282;p26"/>
            <p:cNvSpPr txBox="1"/>
            <p:nvPr/>
          </p:nvSpPr>
          <p:spPr>
            <a:xfrm>
              <a:off x="0" y="892925"/>
              <a:ext cx="12192000" cy="292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dirty="0">
                  <a:solidFill>
                    <a:srgbClr val="E7E7EC"/>
                  </a:solidFill>
                  <a:latin typeface="Open Sans"/>
                  <a:ea typeface="Open Sans"/>
                  <a:cs typeface="Open Sans"/>
                  <a:sym typeface="Open Sans"/>
                </a:rPr>
                <a:t>The Different Links &amp; How They’re Derived</a:t>
              </a:r>
              <a:endParaRPr sz="13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" name="Google Shape;208;p21">
            <a:extLst>
              <a:ext uri="{FF2B5EF4-FFF2-40B4-BE49-F238E27FC236}">
                <a16:creationId xmlns:a16="http://schemas.microsoft.com/office/drawing/2014/main" id="{33769E1F-CF08-4FB5-8F87-2554D8C60F82}"/>
              </a:ext>
            </a:extLst>
          </p:cNvPr>
          <p:cNvSpPr/>
          <p:nvPr/>
        </p:nvSpPr>
        <p:spPr>
          <a:xfrm>
            <a:off x="0" y="6531425"/>
            <a:ext cx="1974900" cy="326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79;p26">
            <a:extLst>
              <a:ext uri="{FF2B5EF4-FFF2-40B4-BE49-F238E27FC236}">
                <a16:creationId xmlns:a16="http://schemas.microsoft.com/office/drawing/2014/main" id="{5B9FDB51-B89D-454B-9E60-15D641B79360}"/>
              </a:ext>
            </a:extLst>
          </p:cNvPr>
          <p:cNvSpPr/>
          <p:nvPr/>
        </p:nvSpPr>
        <p:spPr>
          <a:xfrm>
            <a:off x="5851153" y="2615548"/>
            <a:ext cx="512064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644200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6"/>
          <p:cNvPicPr preferRelativeResize="0"/>
          <p:nvPr/>
        </p:nvPicPr>
        <p:blipFill rotWithShape="1">
          <a:blip r:embed="rId3">
            <a:alphaModFix/>
          </a:blip>
          <a:srcRect t="38948" b="38949"/>
          <a:stretch/>
        </p:blipFill>
        <p:spPr>
          <a:xfrm>
            <a:off x="0" y="0"/>
            <a:ext cx="12192000" cy="15157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6" name="Google Shape;276;p26"/>
          <p:cNvGrpSpPr/>
          <p:nvPr/>
        </p:nvGrpSpPr>
        <p:grpSpPr>
          <a:xfrm>
            <a:off x="0" y="2023570"/>
            <a:ext cx="12192000" cy="3779700"/>
            <a:chOff x="0" y="2023567"/>
            <a:chExt cx="12192000" cy="1326789"/>
          </a:xfrm>
        </p:grpSpPr>
        <p:sp>
          <p:nvSpPr>
            <p:cNvPr id="277" name="Google Shape;277;p26"/>
            <p:cNvSpPr txBox="1"/>
            <p:nvPr/>
          </p:nvSpPr>
          <p:spPr>
            <a:xfrm>
              <a:off x="0" y="2023567"/>
              <a:ext cx="12192000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The </a:t>
              </a:r>
              <a:r>
                <a:rPr lang="en-US" sz="2600" b="1" dirty="0" err="1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Probit</a:t>
              </a:r>
              <a:r>
                <a:rPr lang="en-US" sz="26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 Link Function</a:t>
              </a:r>
              <a:endParaRPr sz="2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8" name="Google Shape;278;p26"/>
            <p:cNvSpPr txBox="1"/>
            <p:nvPr/>
          </p:nvSpPr>
          <p:spPr>
            <a:xfrm>
              <a:off x="3088315" y="2276275"/>
              <a:ext cx="6342078" cy="10740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171450" marR="0" lvl="0" indent="-1714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Is similar to the Logit link.</a:t>
              </a: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1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The </a:t>
              </a:r>
              <a:r>
                <a:rPr lang="en-US" sz="1100" b="1" dirty="0" err="1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Probit</a:t>
              </a:r>
              <a:r>
                <a:rPr lang="en-US" sz="1100" b="1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 Link</a:t>
              </a: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 is utilized when we assume the error terms follow a </a:t>
              </a:r>
              <a:r>
                <a:rPr lang="en-US" sz="1100" b="1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normal distribution</a:t>
              </a: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.</a:t>
              </a: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1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This may sound contradictory as it's previously been emphasized that error terms do not follow normal distributions for our data.</a:t>
              </a:r>
              <a:b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endParaRPr lang="en-US" sz="11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However, consider taking some data and dichotomizing it. We lose some information in the process. This new dichotomized data is derived from some </a:t>
              </a:r>
              <a:r>
                <a:rPr lang="en-US" sz="1100" b="1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latent variable</a:t>
              </a: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.</a:t>
              </a: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1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The underlying data may have originally been continuous in nature and as a result we could in fact assume the error terms are also normally distributed in this case.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317F3C4-2B7E-4E87-99AF-A64FF563932C}"/>
              </a:ext>
            </a:extLst>
          </p:cNvPr>
          <p:cNvSpPr/>
          <p:nvPr/>
        </p:nvSpPr>
        <p:spPr>
          <a:xfrm>
            <a:off x="0" y="0"/>
            <a:ext cx="12192000" cy="1515762"/>
          </a:xfrm>
          <a:prstGeom prst="rect">
            <a:avLst/>
          </a:prstGeom>
          <a:solidFill>
            <a:srgbClr val="313131"/>
          </a:solidFill>
          <a:ln>
            <a:solidFill>
              <a:srgbClr val="31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0" name="Google Shape;280;p26"/>
          <p:cNvGrpSpPr/>
          <p:nvPr/>
        </p:nvGrpSpPr>
        <p:grpSpPr>
          <a:xfrm>
            <a:off x="0" y="253209"/>
            <a:ext cx="12192000" cy="932104"/>
            <a:chOff x="0" y="253209"/>
            <a:chExt cx="12192000" cy="932104"/>
          </a:xfrm>
        </p:grpSpPr>
        <p:sp>
          <p:nvSpPr>
            <p:cNvPr id="281" name="Google Shape;281;p26"/>
            <p:cNvSpPr txBox="1"/>
            <p:nvPr/>
          </p:nvSpPr>
          <p:spPr>
            <a:xfrm>
              <a:off x="0" y="253209"/>
              <a:ext cx="12192000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b="1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Link Functions for </a:t>
              </a:r>
              <a:r>
                <a:rPr lang="en-US" sz="4200" dirty="0">
                  <a:solidFill>
                    <a:srgbClr val="E7E7EC"/>
                  </a:solidFill>
                  <a:latin typeface="Open Sans"/>
                  <a:ea typeface="Open Sans"/>
                  <a:cs typeface="Open Sans"/>
                  <a:sym typeface="Open Sans"/>
                </a:rPr>
                <a:t>Binomial GLM’s</a:t>
              </a:r>
              <a:endParaRPr sz="42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2" name="Google Shape;282;p26"/>
            <p:cNvSpPr txBox="1"/>
            <p:nvPr/>
          </p:nvSpPr>
          <p:spPr>
            <a:xfrm>
              <a:off x="0" y="892925"/>
              <a:ext cx="12192000" cy="292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dirty="0">
                  <a:solidFill>
                    <a:srgbClr val="E7E7EC"/>
                  </a:solidFill>
                  <a:latin typeface="Open Sans"/>
                  <a:ea typeface="Open Sans"/>
                  <a:cs typeface="Open Sans"/>
                  <a:sym typeface="Open Sans"/>
                </a:rPr>
                <a:t>The Different Links &amp; How They’re Derived</a:t>
              </a:r>
              <a:endParaRPr sz="13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" name="Google Shape;208;p21">
            <a:extLst>
              <a:ext uri="{FF2B5EF4-FFF2-40B4-BE49-F238E27FC236}">
                <a16:creationId xmlns:a16="http://schemas.microsoft.com/office/drawing/2014/main" id="{33769E1F-CF08-4FB5-8F87-2554D8C60F82}"/>
              </a:ext>
            </a:extLst>
          </p:cNvPr>
          <p:cNvSpPr/>
          <p:nvPr/>
        </p:nvSpPr>
        <p:spPr>
          <a:xfrm>
            <a:off x="0" y="6531425"/>
            <a:ext cx="1974900" cy="326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79;p26">
            <a:extLst>
              <a:ext uri="{FF2B5EF4-FFF2-40B4-BE49-F238E27FC236}">
                <a16:creationId xmlns:a16="http://schemas.microsoft.com/office/drawing/2014/main" id="{5B9FDB51-B89D-454B-9E60-15D641B79360}"/>
              </a:ext>
            </a:extLst>
          </p:cNvPr>
          <p:cNvSpPr/>
          <p:nvPr/>
        </p:nvSpPr>
        <p:spPr>
          <a:xfrm>
            <a:off x="5851153" y="2615548"/>
            <a:ext cx="512064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799565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6"/>
          <p:cNvPicPr preferRelativeResize="0"/>
          <p:nvPr/>
        </p:nvPicPr>
        <p:blipFill rotWithShape="1">
          <a:blip r:embed="rId3">
            <a:alphaModFix/>
          </a:blip>
          <a:srcRect t="38948" b="38949"/>
          <a:stretch/>
        </p:blipFill>
        <p:spPr>
          <a:xfrm>
            <a:off x="0" y="0"/>
            <a:ext cx="12192000" cy="15157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6" name="Google Shape;276;p26"/>
          <p:cNvGrpSpPr/>
          <p:nvPr/>
        </p:nvGrpSpPr>
        <p:grpSpPr>
          <a:xfrm>
            <a:off x="0" y="2023570"/>
            <a:ext cx="12192000" cy="3779700"/>
            <a:chOff x="0" y="2023567"/>
            <a:chExt cx="12192000" cy="1326789"/>
          </a:xfrm>
        </p:grpSpPr>
        <p:sp>
          <p:nvSpPr>
            <p:cNvPr id="277" name="Google Shape;277;p26"/>
            <p:cNvSpPr txBox="1"/>
            <p:nvPr/>
          </p:nvSpPr>
          <p:spPr>
            <a:xfrm>
              <a:off x="0" y="2023567"/>
              <a:ext cx="12192000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The </a:t>
              </a:r>
              <a:r>
                <a:rPr lang="en-US" sz="2600" b="1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Complementary Log-Log</a:t>
              </a:r>
              <a:r>
                <a:rPr lang="en-US" sz="26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 Link Function</a:t>
              </a:r>
              <a:endParaRPr sz="2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8" name="Google Shape;278;p26"/>
            <p:cNvSpPr txBox="1"/>
            <p:nvPr/>
          </p:nvSpPr>
          <p:spPr>
            <a:xfrm>
              <a:off x="3088315" y="2276275"/>
              <a:ext cx="6342078" cy="10740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The </a:t>
              </a:r>
              <a:r>
                <a:rPr lang="en-US" sz="1100" b="1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Complementary Log-Log (</a:t>
              </a:r>
              <a:r>
                <a:rPr lang="en-US" sz="1100" b="1" dirty="0" err="1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cloglog</a:t>
              </a:r>
              <a:r>
                <a:rPr lang="en-US" sz="1100" b="1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) Link</a:t>
              </a: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 is utilized when we assume the error terms follow an </a:t>
              </a:r>
              <a:r>
                <a:rPr lang="en-US" sz="1100" b="1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extreme value distribution </a:t>
              </a: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(e.g. Weibull, </a:t>
              </a:r>
              <a:r>
                <a:rPr lang="en-US" sz="1100" dirty="0" err="1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Gumbal</a:t>
              </a: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).</a:t>
              </a: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1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However, it is somewhat different in nature as when compared to the Logit and </a:t>
              </a:r>
              <a:r>
                <a:rPr lang="en-US" sz="1100" dirty="0" err="1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Probit</a:t>
              </a: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 links.</a:t>
              </a: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1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As an illustrating example, take the injection of some chemical into an animal for testing purposes. Examine the latent variable of if the animal survives or not.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317F3C4-2B7E-4E87-99AF-A64FF563932C}"/>
              </a:ext>
            </a:extLst>
          </p:cNvPr>
          <p:cNvSpPr/>
          <p:nvPr/>
        </p:nvSpPr>
        <p:spPr>
          <a:xfrm>
            <a:off x="0" y="0"/>
            <a:ext cx="12192000" cy="1515762"/>
          </a:xfrm>
          <a:prstGeom prst="rect">
            <a:avLst/>
          </a:prstGeom>
          <a:solidFill>
            <a:srgbClr val="313131"/>
          </a:solidFill>
          <a:ln>
            <a:solidFill>
              <a:srgbClr val="31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0" name="Google Shape;280;p26"/>
          <p:cNvGrpSpPr/>
          <p:nvPr/>
        </p:nvGrpSpPr>
        <p:grpSpPr>
          <a:xfrm>
            <a:off x="0" y="253209"/>
            <a:ext cx="12192000" cy="932104"/>
            <a:chOff x="0" y="253209"/>
            <a:chExt cx="12192000" cy="932104"/>
          </a:xfrm>
        </p:grpSpPr>
        <p:sp>
          <p:nvSpPr>
            <p:cNvPr id="281" name="Google Shape;281;p26"/>
            <p:cNvSpPr txBox="1"/>
            <p:nvPr/>
          </p:nvSpPr>
          <p:spPr>
            <a:xfrm>
              <a:off x="0" y="253209"/>
              <a:ext cx="12192000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b="1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Link Functions for </a:t>
              </a:r>
              <a:r>
                <a:rPr lang="en-US" sz="4200" dirty="0">
                  <a:solidFill>
                    <a:srgbClr val="E7E7EC"/>
                  </a:solidFill>
                  <a:latin typeface="Open Sans"/>
                  <a:ea typeface="Open Sans"/>
                  <a:cs typeface="Open Sans"/>
                  <a:sym typeface="Open Sans"/>
                </a:rPr>
                <a:t>Binomial GLM’s</a:t>
              </a:r>
              <a:endParaRPr sz="42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2" name="Google Shape;282;p26"/>
            <p:cNvSpPr txBox="1"/>
            <p:nvPr/>
          </p:nvSpPr>
          <p:spPr>
            <a:xfrm>
              <a:off x="0" y="892925"/>
              <a:ext cx="12192000" cy="292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dirty="0">
                  <a:solidFill>
                    <a:srgbClr val="E7E7EC"/>
                  </a:solidFill>
                  <a:latin typeface="Open Sans"/>
                  <a:ea typeface="Open Sans"/>
                  <a:cs typeface="Open Sans"/>
                  <a:sym typeface="Open Sans"/>
                </a:rPr>
                <a:t>The Different Links &amp; How They’re Derived</a:t>
              </a:r>
              <a:endParaRPr sz="13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" name="Google Shape;208;p21">
            <a:extLst>
              <a:ext uri="{FF2B5EF4-FFF2-40B4-BE49-F238E27FC236}">
                <a16:creationId xmlns:a16="http://schemas.microsoft.com/office/drawing/2014/main" id="{33769E1F-CF08-4FB5-8F87-2554D8C60F82}"/>
              </a:ext>
            </a:extLst>
          </p:cNvPr>
          <p:cNvSpPr/>
          <p:nvPr/>
        </p:nvSpPr>
        <p:spPr>
          <a:xfrm>
            <a:off x="0" y="6531425"/>
            <a:ext cx="1974900" cy="326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79;p26">
            <a:extLst>
              <a:ext uri="{FF2B5EF4-FFF2-40B4-BE49-F238E27FC236}">
                <a16:creationId xmlns:a16="http://schemas.microsoft.com/office/drawing/2014/main" id="{5B9FDB51-B89D-454B-9E60-15D641B79360}"/>
              </a:ext>
            </a:extLst>
          </p:cNvPr>
          <p:cNvSpPr/>
          <p:nvPr/>
        </p:nvSpPr>
        <p:spPr>
          <a:xfrm>
            <a:off x="5851153" y="2615548"/>
            <a:ext cx="512064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248708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6"/>
          <p:cNvPicPr preferRelativeResize="0"/>
          <p:nvPr/>
        </p:nvPicPr>
        <p:blipFill rotWithShape="1">
          <a:blip r:embed="rId3">
            <a:alphaModFix/>
          </a:blip>
          <a:srcRect t="38948" b="38949"/>
          <a:stretch/>
        </p:blipFill>
        <p:spPr>
          <a:xfrm>
            <a:off x="0" y="0"/>
            <a:ext cx="12192000" cy="15157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6" name="Google Shape;276;p26"/>
          <p:cNvGrpSpPr/>
          <p:nvPr/>
        </p:nvGrpSpPr>
        <p:grpSpPr>
          <a:xfrm>
            <a:off x="0" y="2023570"/>
            <a:ext cx="12192000" cy="3779700"/>
            <a:chOff x="0" y="2023567"/>
            <a:chExt cx="12192000" cy="1326789"/>
          </a:xfrm>
        </p:grpSpPr>
        <p:sp>
          <p:nvSpPr>
            <p:cNvPr id="277" name="Google Shape;277;p26"/>
            <p:cNvSpPr txBox="1"/>
            <p:nvPr/>
          </p:nvSpPr>
          <p:spPr>
            <a:xfrm>
              <a:off x="0" y="2023567"/>
              <a:ext cx="12192000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The </a:t>
              </a:r>
              <a:r>
                <a:rPr lang="en-US" sz="2600" b="1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Complementary Log-Log</a:t>
              </a:r>
              <a:r>
                <a:rPr lang="en-US" sz="26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 Link Function</a:t>
              </a:r>
              <a:endParaRPr sz="2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8" name="Google Shape;278;p26"/>
            <p:cNvSpPr txBox="1"/>
            <p:nvPr/>
          </p:nvSpPr>
          <p:spPr>
            <a:xfrm>
              <a:off x="3088315" y="2276275"/>
              <a:ext cx="6342078" cy="10740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The </a:t>
              </a:r>
              <a:r>
                <a:rPr lang="en-US" sz="1100" b="1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Complementary Log-Log (</a:t>
              </a:r>
              <a:r>
                <a:rPr lang="en-US" sz="1100" b="1" dirty="0" err="1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cloglog</a:t>
              </a:r>
              <a:r>
                <a:rPr lang="en-US" sz="1100" b="1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) Link</a:t>
              </a: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 is utilized when we assume the error terms follow an </a:t>
              </a:r>
              <a:r>
                <a:rPr lang="en-US" sz="1100" b="1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extreme value distribution </a:t>
              </a: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(e.g., Weibull, </a:t>
              </a:r>
              <a:r>
                <a:rPr lang="en-US" sz="1100" dirty="0" err="1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Gumbal</a:t>
              </a: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).</a:t>
              </a: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1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However, it is somewhat different in nature as when compared to the Logit and </a:t>
              </a:r>
              <a:r>
                <a:rPr lang="en-US" sz="1100" dirty="0" err="1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Probit</a:t>
              </a: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 links.</a:t>
              </a: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1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As an illustrating example, take the injection of some chemical into an animal for testing purposes. Examine the latent variable of if the animal survives or not.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317F3C4-2B7E-4E87-99AF-A64FF563932C}"/>
              </a:ext>
            </a:extLst>
          </p:cNvPr>
          <p:cNvSpPr/>
          <p:nvPr/>
        </p:nvSpPr>
        <p:spPr>
          <a:xfrm>
            <a:off x="0" y="0"/>
            <a:ext cx="12192000" cy="1515762"/>
          </a:xfrm>
          <a:prstGeom prst="rect">
            <a:avLst/>
          </a:prstGeom>
          <a:solidFill>
            <a:srgbClr val="313131"/>
          </a:solidFill>
          <a:ln>
            <a:solidFill>
              <a:srgbClr val="31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0" name="Google Shape;280;p26"/>
          <p:cNvGrpSpPr/>
          <p:nvPr/>
        </p:nvGrpSpPr>
        <p:grpSpPr>
          <a:xfrm>
            <a:off x="0" y="253209"/>
            <a:ext cx="12192000" cy="932104"/>
            <a:chOff x="0" y="253209"/>
            <a:chExt cx="12192000" cy="932104"/>
          </a:xfrm>
        </p:grpSpPr>
        <p:sp>
          <p:nvSpPr>
            <p:cNvPr id="281" name="Google Shape;281;p26"/>
            <p:cNvSpPr txBox="1"/>
            <p:nvPr/>
          </p:nvSpPr>
          <p:spPr>
            <a:xfrm>
              <a:off x="0" y="253209"/>
              <a:ext cx="12192000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b="1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Link Functions for </a:t>
              </a:r>
              <a:r>
                <a:rPr lang="en-US" sz="4200" dirty="0">
                  <a:solidFill>
                    <a:srgbClr val="E7E7EC"/>
                  </a:solidFill>
                  <a:latin typeface="Open Sans"/>
                  <a:ea typeface="Open Sans"/>
                  <a:cs typeface="Open Sans"/>
                  <a:sym typeface="Open Sans"/>
                </a:rPr>
                <a:t>Binomial GLM’s</a:t>
              </a:r>
              <a:endParaRPr sz="42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2" name="Google Shape;282;p26"/>
            <p:cNvSpPr txBox="1"/>
            <p:nvPr/>
          </p:nvSpPr>
          <p:spPr>
            <a:xfrm>
              <a:off x="0" y="892925"/>
              <a:ext cx="12192000" cy="292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dirty="0">
                  <a:solidFill>
                    <a:srgbClr val="E7E7EC"/>
                  </a:solidFill>
                  <a:latin typeface="Open Sans"/>
                  <a:ea typeface="Open Sans"/>
                  <a:cs typeface="Open Sans"/>
                  <a:sym typeface="Open Sans"/>
                </a:rPr>
                <a:t>The Different Links &amp; How They’re Derived</a:t>
              </a:r>
              <a:endParaRPr sz="13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" name="Google Shape;208;p21">
            <a:extLst>
              <a:ext uri="{FF2B5EF4-FFF2-40B4-BE49-F238E27FC236}">
                <a16:creationId xmlns:a16="http://schemas.microsoft.com/office/drawing/2014/main" id="{33769E1F-CF08-4FB5-8F87-2554D8C60F82}"/>
              </a:ext>
            </a:extLst>
          </p:cNvPr>
          <p:cNvSpPr/>
          <p:nvPr/>
        </p:nvSpPr>
        <p:spPr>
          <a:xfrm>
            <a:off x="0" y="6531425"/>
            <a:ext cx="1974900" cy="326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79;p26">
            <a:extLst>
              <a:ext uri="{FF2B5EF4-FFF2-40B4-BE49-F238E27FC236}">
                <a16:creationId xmlns:a16="http://schemas.microsoft.com/office/drawing/2014/main" id="{5B9FDB51-B89D-454B-9E60-15D641B79360}"/>
              </a:ext>
            </a:extLst>
          </p:cNvPr>
          <p:cNvSpPr/>
          <p:nvPr/>
        </p:nvSpPr>
        <p:spPr>
          <a:xfrm>
            <a:off x="5851153" y="2615548"/>
            <a:ext cx="512064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22" name="Picture 6">
            <a:extLst>
              <a:ext uri="{FF2B5EF4-FFF2-40B4-BE49-F238E27FC236}">
                <a16:creationId xmlns:a16="http://schemas.microsoft.com/office/drawing/2014/main" id="{FE77F1AD-6377-4B37-B3C5-08BC88E4C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3362884"/>
            <a:ext cx="720090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276727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6"/>
          <p:cNvPicPr preferRelativeResize="0"/>
          <p:nvPr/>
        </p:nvPicPr>
        <p:blipFill rotWithShape="1">
          <a:blip r:embed="rId3">
            <a:alphaModFix/>
          </a:blip>
          <a:srcRect t="38948" b="38949"/>
          <a:stretch/>
        </p:blipFill>
        <p:spPr>
          <a:xfrm>
            <a:off x="0" y="0"/>
            <a:ext cx="12192000" cy="15157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6" name="Google Shape;276;p26"/>
          <p:cNvGrpSpPr/>
          <p:nvPr/>
        </p:nvGrpSpPr>
        <p:grpSpPr>
          <a:xfrm>
            <a:off x="0" y="2023570"/>
            <a:ext cx="12192000" cy="3779700"/>
            <a:chOff x="0" y="2023567"/>
            <a:chExt cx="12192000" cy="1326789"/>
          </a:xfrm>
        </p:grpSpPr>
        <p:sp>
          <p:nvSpPr>
            <p:cNvPr id="277" name="Google Shape;277;p26"/>
            <p:cNvSpPr txBox="1"/>
            <p:nvPr/>
          </p:nvSpPr>
          <p:spPr>
            <a:xfrm>
              <a:off x="0" y="2023567"/>
              <a:ext cx="12192000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Threshold/Tolerance Distributions</a:t>
              </a:r>
              <a:endParaRPr sz="2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8" name="Google Shape;278;p26"/>
            <p:cNvSpPr txBox="1"/>
            <p:nvPr/>
          </p:nvSpPr>
          <p:spPr>
            <a:xfrm>
              <a:off x="3088315" y="2276275"/>
              <a:ext cx="6342078" cy="10740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These link functions can be derived in a more mathematical way utilizing </a:t>
              </a:r>
              <a:r>
                <a:rPr lang="en-US" sz="1100" b="1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tolerance distributions</a:t>
              </a: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.</a:t>
              </a: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1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It is the distribution that one believes a </a:t>
              </a:r>
              <a:r>
                <a:rPr lang="en-US" sz="1100" b="1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latent variable </a:t>
              </a: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may conform to and thus impacts the error term.</a:t>
              </a: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1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We utilize the </a:t>
              </a:r>
              <a:r>
                <a:rPr lang="en-US" sz="1100" b="1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Turbine</a:t>
              </a: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 dataset from the textbook.</a:t>
              </a: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1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1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1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1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…………………….………………………………………………………………………….…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317F3C4-2B7E-4E87-99AF-A64FF563932C}"/>
              </a:ext>
            </a:extLst>
          </p:cNvPr>
          <p:cNvSpPr/>
          <p:nvPr/>
        </p:nvSpPr>
        <p:spPr>
          <a:xfrm>
            <a:off x="0" y="0"/>
            <a:ext cx="12192000" cy="1515762"/>
          </a:xfrm>
          <a:prstGeom prst="rect">
            <a:avLst/>
          </a:prstGeom>
          <a:solidFill>
            <a:srgbClr val="313131"/>
          </a:solidFill>
          <a:ln>
            <a:solidFill>
              <a:srgbClr val="31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0" name="Google Shape;280;p26"/>
          <p:cNvGrpSpPr/>
          <p:nvPr/>
        </p:nvGrpSpPr>
        <p:grpSpPr>
          <a:xfrm>
            <a:off x="0" y="253209"/>
            <a:ext cx="12192000" cy="932104"/>
            <a:chOff x="0" y="253209"/>
            <a:chExt cx="12192000" cy="932104"/>
          </a:xfrm>
        </p:grpSpPr>
        <p:sp>
          <p:nvSpPr>
            <p:cNvPr id="281" name="Google Shape;281;p26"/>
            <p:cNvSpPr txBox="1"/>
            <p:nvPr/>
          </p:nvSpPr>
          <p:spPr>
            <a:xfrm>
              <a:off x="0" y="253209"/>
              <a:ext cx="12192000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b="1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Link Functions for </a:t>
              </a:r>
              <a:r>
                <a:rPr lang="en-US" sz="4200" dirty="0">
                  <a:solidFill>
                    <a:srgbClr val="E7E7EC"/>
                  </a:solidFill>
                  <a:latin typeface="Open Sans"/>
                  <a:ea typeface="Open Sans"/>
                  <a:cs typeface="Open Sans"/>
                  <a:sym typeface="Open Sans"/>
                </a:rPr>
                <a:t>Binomial GLM’s</a:t>
              </a:r>
              <a:endParaRPr sz="42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2" name="Google Shape;282;p26"/>
            <p:cNvSpPr txBox="1"/>
            <p:nvPr/>
          </p:nvSpPr>
          <p:spPr>
            <a:xfrm>
              <a:off x="0" y="892925"/>
              <a:ext cx="12192000" cy="292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dirty="0">
                  <a:solidFill>
                    <a:srgbClr val="E7E7EC"/>
                  </a:solidFill>
                  <a:latin typeface="Open Sans"/>
                  <a:ea typeface="Open Sans"/>
                  <a:cs typeface="Open Sans"/>
                  <a:sym typeface="Open Sans"/>
                </a:rPr>
                <a:t>The Different Links &amp; How They’re Derived</a:t>
              </a:r>
              <a:endParaRPr sz="13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" name="Google Shape;208;p21">
            <a:extLst>
              <a:ext uri="{FF2B5EF4-FFF2-40B4-BE49-F238E27FC236}">
                <a16:creationId xmlns:a16="http://schemas.microsoft.com/office/drawing/2014/main" id="{33769E1F-CF08-4FB5-8F87-2554D8C60F82}"/>
              </a:ext>
            </a:extLst>
          </p:cNvPr>
          <p:cNvSpPr/>
          <p:nvPr/>
        </p:nvSpPr>
        <p:spPr>
          <a:xfrm>
            <a:off x="0" y="6531425"/>
            <a:ext cx="1974900" cy="326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79;p26">
            <a:extLst>
              <a:ext uri="{FF2B5EF4-FFF2-40B4-BE49-F238E27FC236}">
                <a16:creationId xmlns:a16="http://schemas.microsoft.com/office/drawing/2014/main" id="{5B9FDB51-B89D-454B-9E60-15D641B79360}"/>
              </a:ext>
            </a:extLst>
          </p:cNvPr>
          <p:cNvSpPr/>
          <p:nvPr/>
        </p:nvSpPr>
        <p:spPr>
          <a:xfrm>
            <a:off x="5851153" y="2615548"/>
            <a:ext cx="512064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46545055-C884-4855-BB1F-BF2946473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591" y="4615711"/>
            <a:ext cx="4581525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32479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6"/>
          <p:cNvPicPr preferRelativeResize="0"/>
          <p:nvPr/>
        </p:nvPicPr>
        <p:blipFill rotWithShape="1">
          <a:blip r:embed="rId3">
            <a:alphaModFix/>
          </a:blip>
          <a:srcRect t="38948" b="38949"/>
          <a:stretch/>
        </p:blipFill>
        <p:spPr>
          <a:xfrm>
            <a:off x="0" y="0"/>
            <a:ext cx="12192000" cy="15157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6" name="Google Shape;276;p26"/>
          <p:cNvGrpSpPr/>
          <p:nvPr/>
        </p:nvGrpSpPr>
        <p:grpSpPr>
          <a:xfrm>
            <a:off x="0" y="2023570"/>
            <a:ext cx="12192000" cy="3779700"/>
            <a:chOff x="0" y="2023567"/>
            <a:chExt cx="12192000" cy="1326789"/>
          </a:xfrm>
        </p:grpSpPr>
        <p:sp>
          <p:nvSpPr>
            <p:cNvPr id="277" name="Google Shape;277;p26"/>
            <p:cNvSpPr txBox="1"/>
            <p:nvPr/>
          </p:nvSpPr>
          <p:spPr>
            <a:xfrm>
              <a:off x="0" y="2023567"/>
              <a:ext cx="12192000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Threshold/Tolerance Distributions</a:t>
              </a:r>
              <a:endParaRPr sz="2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8" name="Google Shape;278;p26"/>
            <p:cNvSpPr txBox="1"/>
            <p:nvPr/>
          </p:nvSpPr>
          <p:spPr>
            <a:xfrm>
              <a:off x="3088315" y="2276275"/>
              <a:ext cx="6342078" cy="10740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Let us now assume that turbines have some tolerance (</a:t>
              </a:r>
              <a:r>
                <a:rPr lang="en-US" sz="1100" dirty="0" err="1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t</a:t>
              </a:r>
              <a:r>
                <a:rPr lang="en-US" sz="1100" baseline="-25000" dirty="0" err="1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i</a:t>
              </a: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) for hours used, and when this tolerance is below a certain threshold T, fissures develop. Assume this tolerance follows a normal distribution with mean tolerance </a:t>
              </a:r>
              <a:r>
                <a:rPr lang="en-US" sz="1100" dirty="0" err="1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τ</a:t>
              </a:r>
              <a:r>
                <a:rPr lang="en-US" sz="1100" baseline="-25000" dirty="0" err="1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i</a:t>
              </a: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. With this in mind, we have:</a:t>
              </a: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1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1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And we can write a turbine developing fissures or not as:</a:t>
              </a: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1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1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And so, the probability of developing a fissure is: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317F3C4-2B7E-4E87-99AF-A64FF563932C}"/>
              </a:ext>
            </a:extLst>
          </p:cNvPr>
          <p:cNvSpPr/>
          <p:nvPr/>
        </p:nvSpPr>
        <p:spPr>
          <a:xfrm>
            <a:off x="0" y="0"/>
            <a:ext cx="12192000" cy="1515762"/>
          </a:xfrm>
          <a:prstGeom prst="rect">
            <a:avLst/>
          </a:prstGeom>
          <a:solidFill>
            <a:srgbClr val="313131"/>
          </a:solidFill>
          <a:ln>
            <a:solidFill>
              <a:srgbClr val="31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0" name="Google Shape;280;p26"/>
          <p:cNvGrpSpPr/>
          <p:nvPr/>
        </p:nvGrpSpPr>
        <p:grpSpPr>
          <a:xfrm>
            <a:off x="0" y="253209"/>
            <a:ext cx="12192000" cy="932104"/>
            <a:chOff x="0" y="253209"/>
            <a:chExt cx="12192000" cy="932104"/>
          </a:xfrm>
        </p:grpSpPr>
        <p:sp>
          <p:nvSpPr>
            <p:cNvPr id="281" name="Google Shape;281;p26"/>
            <p:cNvSpPr txBox="1"/>
            <p:nvPr/>
          </p:nvSpPr>
          <p:spPr>
            <a:xfrm>
              <a:off x="0" y="253209"/>
              <a:ext cx="12192000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b="1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Link Functions for </a:t>
              </a:r>
              <a:r>
                <a:rPr lang="en-US" sz="4200" dirty="0">
                  <a:solidFill>
                    <a:srgbClr val="E7E7EC"/>
                  </a:solidFill>
                  <a:latin typeface="Open Sans"/>
                  <a:ea typeface="Open Sans"/>
                  <a:cs typeface="Open Sans"/>
                  <a:sym typeface="Open Sans"/>
                </a:rPr>
                <a:t>Binomial GLM’s</a:t>
              </a:r>
              <a:endParaRPr sz="42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2" name="Google Shape;282;p26"/>
            <p:cNvSpPr txBox="1"/>
            <p:nvPr/>
          </p:nvSpPr>
          <p:spPr>
            <a:xfrm>
              <a:off x="0" y="892925"/>
              <a:ext cx="12192000" cy="292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dirty="0">
                  <a:solidFill>
                    <a:srgbClr val="E7E7EC"/>
                  </a:solidFill>
                  <a:latin typeface="Open Sans"/>
                  <a:ea typeface="Open Sans"/>
                  <a:cs typeface="Open Sans"/>
                  <a:sym typeface="Open Sans"/>
                </a:rPr>
                <a:t>The Different Links &amp; How They’re Derived</a:t>
              </a:r>
              <a:endParaRPr sz="13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" name="Google Shape;208;p21">
            <a:extLst>
              <a:ext uri="{FF2B5EF4-FFF2-40B4-BE49-F238E27FC236}">
                <a16:creationId xmlns:a16="http://schemas.microsoft.com/office/drawing/2014/main" id="{33769E1F-CF08-4FB5-8F87-2554D8C60F82}"/>
              </a:ext>
            </a:extLst>
          </p:cNvPr>
          <p:cNvSpPr/>
          <p:nvPr/>
        </p:nvSpPr>
        <p:spPr>
          <a:xfrm>
            <a:off x="0" y="6531425"/>
            <a:ext cx="1974900" cy="326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79;p26">
            <a:extLst>
              <a:ext uri="{FF2B5EF4-FFF2-40B4-BE49-F238E27FC236}">
                <a16:creationId xmlns:a16="http://schemas.microsoft.com/office/drawing/2014/main" id="{5B9FDB51-B89D-454B-9E60-15D641B79360}"/>
              </a:ext>
            </a:extLst>
          </p:cNvPr>
          <p:cNvSpPr/>
          <p:nvPr/>
        </p:nvSpPr>
        <p:spPr>
          <a:xfrm>
            <a:off x="5851153" y="2615548"/>
            <a:ext cx="512064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87FA9737-0295-42A6-A661-33810DD1D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416" y="4280012"/>
            <a:ext cx="357187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>
            <a:extLst>
              <a:ext uri="{FF2B5EF4-FFF2-40B4-BE49-F238E27FC236}">
                <a16:creationId xmlns:a16="http://schemas.microsoft.com/office/drawing/2014/main" id="{429ADE0C-1EBB-4F0E-9AB7-DCC297B85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75" y="5123741"/>
            <a:ext cx="352425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4" name="Picture 8">
            <a:extLst>
              <a:ext uri="{FF2B5EF4-FFF2-40B4-BE49-F238E27FC236}">
                <a16:creationId xmlns:a16="http://schemas.microsoft.com/office/drawing/2014/main" id="{4E224890-A350-4B8A-B8BF-B10CC5F65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090" y="3526915"/>
            <a:ext cx="1152525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0569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6"/>
          <p:cNvPicPr preferRelativeResize="0"/>
          <p:nvPr/>
        </p:nvPicPr>
        <p:blipFill rotWithShape="1">
          <a:blip r:embed="rId3">
            <a:alphaModFix/>
          </a:blip>
          <a:srcRect t="38948" b="38949"/>
          <a:stretch/>
        </p:blipFill>
        <p:spPr>
          <a:xfrm>
            <a:off x="0" y="0"/>
            <a:ext cx="12192000" cy="15157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6" name="Google Shape;276;p26"/>
          <p:cNvGrpSpPr/>
          <p:nvPr/>
        </p:nvGrpSpPr>
        <p:grpSpPr>
          <a:xfrm>
            <a:off x="0" y="2023570"/>
            <a:ext cx="12192000" cy="3779700"/>
            <a:chOff x="0" y="2023567"/>
            <a:chExt cx="12192000" cy="1326789"/>
          </a:xfrm>
        </p:grpSpPr>
        <p:sp>
          <p:nvSpPr>
            <p:cNvPr id="277" name="Google Shape;277;p26"/>
            <p:cNvSpPr txBox="1"/>
            <p:nvPr/>
          </p:nvSpPr>
          <p:spPr>
            <a:xfrm>
              <a:off x="0" y="2023567"/>
              <a:ext cx="12192000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Threshold/Tolerance Distributions</a:t>
              </a:r>
              <a:endParaRPr sz="2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8" name="Google Shape;278;p26"/>
            <p:cNvSpPr txBox="1"/>
            <p:nvPr/>
          </p:nvSpPr>
          <p:spPr>
            <a:xfrm>
              <a:off x="3088315" y="2276275"/>
              <a:ext cx="6342078" cy="10740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If we now plug in our </a:t>
              </a:r>
              <a:r>
                <a:rPr lang="en-US" sz="1100" dirty="0" err="1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τ</a:t>
              </a:r>
              <a:r>
                <a:rPr lang="en-US" sz="1100" baseline="-25000" dirty="0" err="1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i</a:t>
              </a: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, we find:</a:t>
              </a: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1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1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Lastly, if we replace our terms with beta’ as some beta, we can find:</a:t>
              </a: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1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Which gives us our link function: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317F3C4-2B7E-4E87-99AF-A64FF563932C}"/>
              </a:ext>
            </a:extLst>
          </p:cNvPr>
          <p:cNvSpPr/>
          <p:nvPr/>
        </p:nvSpPr>
        <p:spPr>
          <a:xfrm>
            <a:off x="0" y="0"/>
            <a:ext cx="12192000" cy="1515762"/>
          </a:xfrm>
          <a:prstGeom prst="rect">
            <a:avLst/>
          </a:prstGeom>
          <a:solidFill>
            <a:srgbClr val="313131"/>
          </a:solidFill>
          <a:ln>
            <a:solidFill>
              <a:srgbClr val="31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0" name="Google Shape;280;p26"/>
          <p:cNvGrpSpPr/>
          <p:nvPr/>
        </p:nvGrpSpPr>
        <p:grpSpPr>
          <a:xfrm>
            <a:off x="0" y="253209"/>
            <a:ext cx="12192000" cy="932104"/>
            <a:chOff x="0" y="253209"/>
            <a:chExt cx="12192000" cy="932104"/>
          </a:xfrm>
        </p:grpSpPr>
        <p:sp>
          <p:nvSpPr>
            <p:cNvPr id="281" name="Google Shape;281;p26"/>
            <p:cNvSpPr txBox="1"/>
            <p:nvPr/>
          </p:nvSpPr>
          <p:spPr>
            <a:xfrm>
              <a:off x="0" y="253209"/>
              <a:ext cx="12192000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b="1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Link Functions for </a:t>
              </a:r>
              <a:r>
                <a:rPr lang="en-US" sz="4200" dirty="0">
                  <a:solidFill>
                    <a:srgbClr val="E7E7EC"/>
                  </a:solidFill>
                  <a:latin typeface="Open Sans"/>
                  <a:ea typeface="Open Sans"/>
                  <a:cs typeface="Open Sans"/>
                  <a:sym typeface="Open Sans"/>
                </a:rPr>
                <a:t>Binomial GLM’s</a:t>
              </a:r>
              <a:endParaRPr sz="42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2" name="Google Shape;282;p26"/>
            <p:cNvSpPr txBox="1"/>
            <p:nvPr/>
          </p:nvSpPr>
          <p:spPr>
            <a:xfrm>
              <a:off x="0" y="892925"/>
              <a:ext cx="12192000" cy="292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dirty="0">
                  <a:solidFill>
                    <a:srgbClr val="E7E7EC"/>
                  </a:solidFill>
                  <a:latin typeface="Open Sans"/>
                  <a:ea typeface="Open Sans"/>
                  <a:cs typeface="Open Sans"/>
                  <a:sym typeface="Open Sans"/>
                </a:rPr>
                <a:t>The Different Links &amp; How They’re Derived</a:t>
              </a:r>
              <a:endParaRPr sz="13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" name="Google Shape;208;p21">
            <a:extLst>
              <a:ext uri="{FF2B5EF4-FFF2-40B4-BE49-F238E27FC236}">
                <a16:creationId xmlns:a16="http://schemas.microsoft.com/office/drawing/2014/main" id="{33769E1F-CF08-4FB5-8F87-2554D8C60F82}"/>
              </a:ext>
            </a:extLst>
          </p:cNvPr>
          <p:cNvSpPr/>
          <p:nvPr/>
        </p:nvSpPr>
        <p:spPr>
          <a:xfrm>
            <a:off x="0" y="6531425"/>
            <a:ext cx="1974900" cy="326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79;p26">
            <a:extLst>
              <a:ext uri="{FF2B5EF4-FFF2-40B4-BE49-F238E27FC236}">
                <a16:creationId xmlns:a16="http://schemas.microsoft.com/office/drawing/2014/main" id="{5B9FDB51-B89D-454B-9E60-15D641B79360}"/>
              </a:ext>
            </a:extLst>
          </p:cNvPr>
          <p:cNvSpPr/>
          <p:nvPr/>
        </p:nvSpPr>
        <p:spPr>
          <a:xfrm>
            <a:off x="5851153" y="2615548"/>
            <a:ext cx="512064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14B81179-BE60-481E-BEAF-9A1A6CAB7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685" y="3124759"/>
            <a:ext cx="2667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825560DE-EDC0-41DB-8B00-DC6B2CF18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475" y="3784048"/>
            <a:ext cx="15430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>
            <a:extLst>
              <a:ext uri="{FF2B5EF4-FFF2-40B4-BE49-F238E27FC236}">
                <a16:creationId xmlns:a16="http://schemas.microsoft.com/office/drawing/2014/main" id="{8E652A58-E53A-4F0F-BD24-732E374B7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550" y="4329095"/>
            <a:ext cx="1323975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05675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9"/>
          <p:cNvPicPr preferRelativeResize="0"/>
          <p:nvPr/>
        </p:nvPicPr>
        <p:blipFill rotWithShape="1">
          <a:blip r:embed="rId3">
            <a:alphaModFix/>
          </a:blip>
          <a:srcRect l="17313" r="17312"/>
          <a:stretch/>
        </p:blipFill>
        <p:spPr>
          <a:xfrm>
            <a:off x="4664278" y="0"/>
            <a:ext cx="7527721" cy="647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" name="Google Shape;149;p19"/>
          <p:cNvGrpSpPr/>
          <p:nvPr/>
        </p:nvGrpSpPr>
        <p:grpSpPr>
          <a:xfrm>
            <a:off x="427840" y="660048"/>
            <a:ext cx="3961556" cy="3210919"/>
            <a:chOff x="427840" y="2208184"/>
            <a:chExt cx="3961556" cy="3210919"/>
          </a:xfrm>
        </p:grpSpPr>
        <p:sp>
          <p:nvSpPr>
            <p:cNvPr id="150" name="Google Shape;150;p19"/>
            <p:cNvSpPr txBox="1"/>
            <p:nvPr/>
          </p:nvSpPr>
          <p:spPr>
            <a:xfrm>
              <a:off x="427840" y="2208184"/>
              <a:ext cx="3961556" cy="769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b="1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Road</a:t>
              </a:r>
              <a:r>
                <a:rPr lang="en-US" sz="4400" dirty="0">
                  <a:solidFill>
                    <a:srgbClr val="8B90A2"/>
                  </a:solidFill>
                  <a:latin typeface="Open Sans"/>
                  <a:ea typeface="Open Sans"/>
                  <a:cs typeface="Open Sans"/>
                  <a:sym typeface="Open Sans"/>
                </a:rPr>
                <a:t>Map</a:t>
              </a:r>
              <a:endParaRPr sz="4400" dirty="0">
                <a:solidFill>
                  <a:srgbClr val="8B90A2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1" name="Google Shape;151;p19"/>
            <p:cNvSpPr txBox="1"/>
            <p:nvPr/>
          </p:nvSpPr>
          <p:spPr>
            <a:xfrm>
              <a:off x="461395" y="3549360"/>
              <a:ext cx="3355596" cy="18697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171450" marR="0" lvl="0" indent="-1714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Theory Refresher (SLR vs GLM)</a:t>
              </a:r>
            </a:p>
            <a:p>
              <a:pPr marL="171450" lvl="2" indent="-171450">
                <a:lnSpc>
                  <a:spcPct val="150000"/>
                </a:lnSpc>
                <a:buFontTx/>
                <a:buChar char="-"/>
              </a:pP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Theory Refresher (GLM Components)</a:t>
              </a:r>
            </a:p>
            <a:p>
              <a:pPr marL="171450" marR="0" lvl="0" indent="-1714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Theory Refresher (EDMs)</a:t>
              </a:r>
            </a:p>
            <a:p>
              <a:pPr marL="171450" marR="0" lvl="0" indent="-1714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Binomial GLMs</a:t>
              </a:r>
            </a:p>
            <a:p>
              <a:pPr marL="171450" marR="0" lvl="0" indent="-1714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Binomial GLMs (Mathematical Support)</a:t>
              </a:r>
            </a:p>
            <a:p>
              <a:pPr marL="171450" marR="0" lvl="0" indent="-1714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Binomial GLMs (Link Function Derivation)</a:t>
              </a:r>
            </a:p>
            <a:p>
              <a:pPr marL="171450" marR="0" lvl="0" indent="-1714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Data Analysis (Diabetes)</a:t>
              </a:r>
            </a:p>
            <a:p>
              <a:pPr marL="171450" marR="0" lvl="0" indent="-1714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Data Analysis (TBD)</a:t>
              </a:r>
            </a:p>
            <a:p>
              <a:pPr marL="171450" marR="0" lvl="0" indent="-1714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Part G</a:t>
              </a:r>
              <a:endParaRPr sz="11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2" name="Google Shape;152;p19"/>
            <p:cNvSpPr txBox="1"/>
            <p:nvPr/>
          </p:nvSpPr>
          <p:spPr>
            <a:xfrm>
              <a:off x="461396" y="2871255"/>
              <a:ext cx="38673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Quick Outline</a:t>
              </a:r>
              <a:endParaRPr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557700" y="3373286"/>
              <a:ext cx="51206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" name="Google Shape;208;p21">
            <a:extLst>
              <a:ext uri="{FF2B5EF4-FFF2-40B4-BE49-F238E27FC236}">
                <a16:creationId xmlns:a16="http://schemas.microsoft.com/office/drawing/2014/main" id="{951167DC-66AE-49B5-8ED3-D4564071E763}"/>
              </a:ext>
            </a:extLst>
          </p:cNvPr>
          <p:cNvSpPr/>
          <p:nvPr/>
        </p:nvSpPr>
        <p:spPr>
          <a:xfrm>
            <a:off x="0" y="6531425"/>
            <a:ext cx="1974900" cy="326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BC9AD5-57F6-48B7-9685-31F63E307A2C}"/>
              </a:ext>
            </a:extLst>
          </p:cNvPr>
          <p:cNvSpPr/>
          <p:nvPr/>
        </p:nvSpPr>
        <p:spPr>
          <a:xfrm>
            <a:off x="4664278" y="0"/>
            <a:ext cx="7527721" cy="6477000"/>
          </a:xfrm>
          <a:prstGeom prst="rect">
            <a:avLst/>
          </a:prstGeom>
          <a:solidFill>
            <a:srgbClr val="313131"/>
          </a:solidFill>
          <a:ln>
            <a:solidFill>
              <a:srgbClr val="31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5275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6"/>
          <p:cNvPicPr preferRelativeResize="0"/>
          <p:nvPr/>
        </p:nvPicPr>
        <p:blipFill rotWithShape="1">
          <a:blip r:embed="rId3">
            <a:alphaModFix/>
          </a:blip>
          <a:srcRect t="38948" b="38949"/>
          <a:stretch/>
        </p:blipFill>
        <p:spPr>
          <a:xfrm>
            <a:off x="0" y="0"/>
            <a:ext cx="12192000" cy="15157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6" name="Google Shape;276;p26"/>
          <p:cNvGrpSpPr/>
          <p:nvPr/>
        </p:nvGrpSpPr>
        <p:grpSpPr>
          <a:xfrm>
            <a:off x="0" y="2023570"/>
            <a:ext cx="12192000" cy="3779700"/>
            <a:chOff x="0" y="2023567"/>
            <a:chExt cx="12192000" cy="1326789"/>
          </a:xfrm>
        </p:grpSpPr>
        <p:sp>
          <p:nvSpPr>
            <p:cNvPr id="277" name="Google Shape;277;p26"/>
            <p:cNvSpPr txBox="1"/>
            <p:nvPr/>
          </p:nvSpPr>
          <p:spPr>
            <a:xfrm>
              <a:off x="0" y="2023567"/>
              <a:ext cx="12192000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Turbine Example</a:t>
              </a:r>
              <a:endParaRPr sz="2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8" name="Google Shape;278;p26"/>
            <p:cNvSpPr txBox="1"/>
            <p:nvPr/>
          </p:nvSpPr>
          <p:spPr>
            <a:xfrm>
              <a:off x="3088315" y="2276275"/>
              <a:ext cx="6342078" cy="10740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1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317F3C4-2B7E-4E87-99AF-A64FF563932C}"/>
              </a:ext>
            </a:extLst>
          </p:cNvPr>
          <p:cNvSpPr/>
          <p:nvPr/>
        </p:nvSpPr>
        <p:spPr>
          <a:xfrm>
            <a:off x="0" y="0"/>
            <a:ext cx="12192000" cy="1515762"/>
          </a:xfrm>
          <a:prstGeom prst="rect">
            <a:avLst/>
          </a:prstGeom>
          <a:solidFill>
            <a:srgbClr val="313131"/>
          </a:solidFill>
          <a:ln>
            <a:solidFill>
              <a:srgbClr val="31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0" name="Google Shape;280;p26"/>
          <p:cNvGrpSpPr/>
          <p:nvPr/>
        </p:nvGrpSpPr>
        <p:grpSpPr>
          <a:xfrm>
            <a:off x="0" y="253209"/>
            <a:ext cx="12192000" cy="932104"/>
            <a:chOff x="0" y="253209"/>
            <a:chExt cx="12192000" cy="932104"/>
          </a:xfrm>
        </p:grpSpPr>
        <p:sp>
          <p:nvSpPr>
            <p:cNvPr id="281" name="Google Shape;281;p26"/>
            <p:cNvSpPr txBox="1"/>
            <p:nvPr/>
          </p:nvSpPr>
          <p:spPr>
            <a:xfrm>
              <a:off x="0" y="253209"/>
              <a:ext cx="12192000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b="1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Link Functions for </a:t>
              </a:r>
              <a:r>
                <a:rPr lang="en-US" sz="4200" dirty="0">
                  <a:solidFill>
                    <a:srgbClr val="E7E7EC"/>
                  </a:solidFill>
                  <a:latin typeface="Open Sans"/>
                  <a:ea typeface="Open Sans"/>
                  <a:cs typeface="Open Sans"/>
                  <a:sym typeface="Open Sans"/>
                </a:rPr>
                <a:t>Binomial GLM’s</a:t>
              </a:r>
              <a:endParaRPr sz="42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2" name="Google Shape;282;p26"/>
            <p:cNvSpPr txBox="1"/>
            <p:nvPr/>
          </p:nvSpPr>
          <p:spPr>
            <a:xfrm>
              <a:off x="0" y="892925"/>
              <a:ext cx="12192000" cy="292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dirty="0">
                  <a:solidFill>
                    <a:srgbClr val="E7E7EC"/>
                  </a:solidFill>
                  <a:latin typeface="Open Sans"/>
                  <a:ea typeface="Open Sans"/>
                  <a:cs typeface="Open Sans"/>
                  <a:sym typeface="Open Sans"/>
                </a:rPr>
                <a:t>The Different Links &amp; How They’re Derived</a:t>
              </a:r>
              <a:endParaRPr sz="13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" name="Google Shape;208;p21">
            <a:extLst>
              <a:ext uri="{FF2B5EF4-FFF2-40B4-BE49-F238E27FC236}">
                <a16:creationId xmlns:a16="http://schemas.microsoft.com/office/drawing/2014/main" id="{33769E1F-CF08-4FB5-8F87-2554D8C60F82}"/>
              </a:ext>
            </a:extLst>
          </p:cNvPr>
          <p:cNvSpPr/>
          <p:nvPr/>
        </p:nvSpPr>
        <p:spPr>
          <a:xfrm>
            <a:off x="0" y="6531425"/>
            <a:ext cx="1974900" cy="326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79;p26">
            <a:extLst>
              <a:ext uri="{FF2B5EF4-FFF2-40B4-BE49-F238E27FC236}">
                <a16:creationId xmlns:a16="http://schemas.microsoft.com/office/drawing/2014/main" id="{5B9FDB51-B89D-454B-9E60-15D641B79360}"/>
              </a:ext>
            </a:extLst>
          </p:cNvPr>
          <p:cNvSpPr/>
          <p:nvPr/>
        </p:nvSpPr>
        <p:spPr>
          <a:xfrm>
            <a:off x="5851153" y="2615548"/>
            <a:ext cx="512064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79B88357-979A-45ED-9754-8FF46E3D5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237" y="2834112"/>
            <a:ext cx="5109832" cy="3289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78229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6"/>
          <p:cNvPicPr preferRelativeResize="0"/>
          <p:nvPr/>
        </p:nvPicPr>
        <p:blipFill rotWithShape="1">
          <a:blip r:embed="rId3">
            <a:alphaModFix/>
          </a:blip>
          <a:srcRect t="38948" b="38949"/>
          <a:stretch/>
        </p:blipFill>
        <p:spPr>
          <a:xfrm>
            <a:off x="0" y="0"/>
            <a:ext cx="12192000" cy="15157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6" name="Google Shape;276;p26"/>
          <p:cNvGrpSpPr/>
          <p:nvPr/>
        </p:nvGrpSpPr>
        <p:grpSpPr>
          <a:xfrm>
            <a:off x="0" y="2023570"/>
            <a:ext cx="12192000" cy="3779700"/>
            <a:chOff x="0" y="2023567"/>
            <a:chExt cx="12192000" cy="1326789"/>
          </a:xfrm>
        </p:grpSpPr>
        <p:sp>
          <p:nvSpPr>
            <p:cNvPr id="277" name="Google Shape;277;p26"/>
            <p:cNvSpPr txBox="1"/>
            <p:nvPr/>
          </p:nvSpPr>
          <p:spPr>
            <a:xfrm>
              <a:off x="0" y="2023567"/>
              <a:ext cx="12192000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Summary</a:t>
              </a:r>
              <a:endParaRPr sz="2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8" name="Google Shape;278;p26"/>
            <p:cNvSpPr txBox="1"/>
            <p:nvPr/>
          </p:nvSpPr>
          <p:spPr>
            <a:xfrm>
              <a:off x="3088315" y="2276275"/>
              <a:ext cx="6342078" cy="10740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1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317F3C4-2B7E-4E87-99AF-A64FF563932C}"/>
              </a:ext>
            </a:extLst>
          </p:cNvPr>
          <p:cNvSpPr/>
          <p:nvPr/>
        </p:nvSpPr>
        <p:spPr>
          <a:xfrm>
            <a:off x="0" y="0"/>
            <a:ext cx="12192000" cy="1515762"/>
          </a:xfrm>
          <a:prstGeom prst="rect">
            <a:avLst/>
          </a:prstGeom>
          <a:solidFill>
            <a:srgbClr val="313131"/>
          </a:solidFill>
          <a:ln>
            <a:solidFill>
              <a:srgbClr val="31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0" name="Google Shape;280;p26"/>
          <p:cNvGrpSpPr/>
          <p:nvPr/>
        </p:nvGrpSpPr>
        <p:grpSpPr>
          <a:xfrm>
            <a:off x="0" y="253209"/>
            <a:ext cx="12192000" cy="932104"/>
            <a:chOff x="0" y="253209"/>
            <a:chExt cx="12192000" cy="932104"/>
          </a:xfrm>
        </p:grpSpPr>
        <p:sp>
          <p:nvSpPr>
            <p:cNvPr id="281" name="Google Shape;281;p26"/>
            <p:cNvSpPr txBox="1"/>
            <p:nvPr/>
          </p:nvSpPr>
          <p:spPr>
            <a:xfrm>
              <a:off x="0" y="253209"/>
              <a:ext cx="12192000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b="1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Link Functions for </a:t>
              </a:r>
              <a:r>
                <a:rPr lang="en-US" sz="4200" dirty="0">
                  <a:solidFill>
                    <a:srgbClr val="E7E7EC"/>
                  </a:solidFill>
                  <a:latin typeface="Open Sans"/>
                  <a:ea typeface="Open Sans"/>
                  <a:cs typeface="Open Sans"/>
                  <a:sym typeface="Open Sans"/>
                </a:rPr>
                <a:t>Binomial GLM’s</a:t>
              </a:r>
              <a:endParaRPr sz="42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2" name="Google Shape;282;p26"/>
            <p:cNvSpPr txBox="1"/>
            <p:nvPr/>
          </p:nvSpPr>
          <p:spPr>
            <a:xfrm>
              <a:off x="0" y="892925"/>
              <a:ext cx="12192000" cy="292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dirty="0">
                  <a:solidFill>
                    <a:srgbClr val="E7E7EC"/>
                  </a:solidFill>
                  <a:latin typeface="Open Sans"/>
                  <a:ea typeface="Open Sans"/>
                  <a:cs typeface="Open Sans"/>
                  <a:sym typeface="Open Sans"/>
                </a:rPr>
                <a:t>The Different Links &amp; How They’re Derived</a:t>
              </a:r>
              <a:endParaRPr sz="13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" name="Google Shape;208;p21">
            <a:extLst>
              <a:ext uri="{FF2B5EF4-FFF2-40B4-BE49-F238E27FC236}">
                <a16:creationId xmlns:a16="http://schemas.microsoft.com/office/drawing/2014/main" id="{33769E1F-CF08-4FB5-8F87-2554D8C60F82}"/>
              </a:ext>
            </a:extLst>
          </p:cNvPr>
          <p:cNvSpPr/>
          <p:nvPr/>
        </p:nvSpPr>
        <p:spPr>
          <a:xfrm>
            <a:off x="0" y="6531425"/>
            <a:ext cx="1974900" cy="326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79;p26">
            <a:extLst>
              <a:ext uri="{FF2B5EF4-FFF2-40B4-BE49-F238E27FC236}">
                <a16:creationId xmlns:a16="http://schemas.microsoft.com/office/drawing/2014/main" id="{5B9FDB51-B89D-454B-9E60-15D641B79360}"/>
              </a:ext>
            </a:extLst>
          </p:cNvPr>
          <p:cNvSpPr/>
          <p:nvPr/>
        </p:nvSpPr>
        <p:spPr>
          <a:xfrm>
            <a:off x="5851153" y="2615548"/>
            <a:ext cx="512064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5FF5D035-5F36-45BD-A264-A76A45C34C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980"/>
          <a:stretch/>
        </p:blipFill>
        <p:spPr bwMode="auto">
          <a:xfrm>
            <a:off x="3294135" y="2788495"/>
            <a:ext cx="5626100" cy="89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01D3A8EC-F04C-45DA-93BE-BDBA4946F8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172"/>
          <a:stretch/>
        </p:blipFill>
        <p:spPr bwMode="auto">
          <a:xfrm>
            <a:off x="3282950" y="3703136"/>
            <a:ext cx="5626100" cy="163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55318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6"/>
          <p:cNvPicPr preferRelativeResize="0"/>
          <p:nvPr/>
        </p:nvPicPr>
        <p:blipFill rotWithShape="1">
          <a:blip r:embed="rId3">
            <a:alphaModFix/>
          </a:blip>
          <a:srcRect t="38948" b="38949"/>
          <a:stretch/>
        </p:blipFill>
        <p:spPr>
          <a:xfrm>
            <a:off x="0" y="0"/>
            <a:ext cx="12192000" cy="15157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6" name="Google Shape;276;p26"/>
          <p:cNvGrpSpPr/>
          <p:nvPr/>
        </p:nvGrpSpPr>
        <p:grpSpPr>
          <a:xfrm>
            <a:off x="0" y="2023570"/>
            <a:ext cx="12192000" cy="3779700"/>
            <a:chOff x="0" y="2023567"/>
            <a:chExt cx="12192000" cy="1326789"/>
          </a:xfrm>
        </p:grpSpPr>
        <p:sp>
          <p:nvSpPr>
            <p:cNvPr id="277" name="Google Shape;277;p26"/>
            <p:cNvSpPr txBox="1"/>
            <p:nvPr/>
          </p:nvSpPr>
          <p:spPr>
            <a:xfrm>
              <a:off x="0" y="2023567"/>
              <a:ext cx="12192000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Summary</a:t>
              </a:r>
              <a:endParaRPr sz="2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8" name="Google Shape;278;p26"/>
            <p:cNvSpPr txBox="1"/>
            <p:nvPr/>
          </p:nvSpPr>
          <p:spPr>
            <a:xfrm>
              <a:off x="3088315" y="2276275"/>
              <a:ext cx="6342078" cy="10740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1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317F3C4-2B7E-4E87-99AF-A64FF563932C}"/>
              </a:ext>
            </a:extLst>
          </p:cNvPr>
          <p:cNvSpPr/>
          <p:nvPr/>
        </p:nvSpPr>
        <p:spPr>
          <a:xfrm>
            <a:off x="0" y="0"/>
            <a:ext cx="12192000" cy="1515762"/>
          </a:xfrm>
          <a:prstGeom prst="rect">
            <a:avLst/>
          </a:prstGeom>
          <a:solidFill>
            <a:srgbClr val="313131"/>
          </a:solidFill>
          <a:ln>
            <a:solidFill>
              <a:srgbClr val="31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0" name="Google Shape;280;p26"/>
          <p:cNvGrpSpPr/>
          <p:nvPr/>
        </p:nvGrpSpPr>
        <p:grpSpPr>
          <a:xfrm>
            <a:off x="0" y="253209"/>
            <a:ext cx="12192000" cy="932104"/>
            <a:chOff x="0" y="253209"/>
            <a:chExt cx="12192000" cy="932104"/>
          </a:xfrm>
        </p:grpSpPr>
        <p:sp>
          <p:nvSpPr>
            <p:cNvPr id="281" name="Google Shape;281;p26"/>
            <p:cNvSpPr txBox="1"/>
            <p:nvPr/>
          </p:nvSpPr>
          <p:spPr>
            <a:xfrm>
              <a:off x="0" y="253209"/>
              <a:ext cx="12192000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b="1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Link Functions for </a:t>
              </a:r>
              <a:r>
                <a:rPr lang="en-US" sz="4200" dirty="0">
                  <a:solidFill>
                    <a:srgbClr val="E7E7EC"/>
                  </a:solidFill>
                  <a:latin typeface="Open Sans"/>
                  <a:ea typeface="Open Sans"/>
                  <a:cs typeface="Open Sans"/>
                  <a:sym typeface="Open Sans"/>
                </a:rPr>
                <a:t>Binomial GLM’s</a:t>
              </a:r>
              <a:endParaRPr sz="42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2" name="Google Shape;282;p26"/>
            <p:cNvSpPr txBox="1"/>
            <p:nvPr/>
          </p:nvSpPr>
          <p:spPr>
            <a:xfrm>
              <a:off x="0" y="892925"/>
              <a:ext cx="12192000" cy="292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dirty="0">
                  <a:solidFill>
                    <a:srgbClr val="E7E7EC"/>
                  </a:solidFill>
                  <a:latin typeface="Open Sans"/>
                  <a:ea typeface="Open Sans"/>
                  <a:cs typeface="Open Sans"/>
                  <a:sym typeface="Open Sans"/>
                </a:rPr>
                <a:t>The Different Links &amp; How They’re Derived</a:t>
              </a:r>
              <a:endParaRPr sz="13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" name="Google Shape;208;p21">
            <a:extLst>
              <a:ext uri="{FF2B5EF4-FFF2-40B4-BE49-F238E27FC236}">
                <a16:creationId xmlns:a16="http://schemas.microsoft.com/office/drawing/2014/main" id="{33769E1F-CF08-4FB5-8F87-2554D8C60F82}"/>
              </a:ext>
            </a:extLst>
          </p:cNvPr>
          <p:cNvSpPr/>
          <p:nvPr/>
        </p:nvSpPr>
        <p:spPr>
          <a:xfrm>
            <a:off x="0" y="6531425"/>
            <a:ext cx="1974900" cy="326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79;p26">
            <a:extLst>
              <a:ext uri="{FF2B5EF4-FFF2-40B4-BE49-F238E27FC236}">
                <a16:creationId xmlns:a16="http://schemas.microsoft.com/office/drawing/2014/main" id="{5B9FDB51-B89D-454B-9E60-15D641B79360}"/>
              </a:ext>
            </a:extLst>
          </p:cNvPr>
          <p:cNvSpPr/>
          <p:nvPr/>
        </p:nvSpPr>
        <p:spPr>
          <a:xfrm>
            <a:off x="5851153" y="2615548"/>
            <a:ext cx="512064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5FF5D035-5F36-45BD-A264-A76A45C34C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22" b="28845"/>
          <a:stretch/>
        </p:blipFill>
        <p:spPr bwMode="auto">
          <a:xfrm>
            <a:off x="3282950" y="2752365"/>
            <a:ext cx="5626100" cy="3431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367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5"/>
          <p:cNvSpPr/>
          <p:nvPr/>
        </p:nvSpPr>
        <p:spPr>
          <a:xfrm>
            <a:off x="0" y="1"/>
            <a:ext cx="12192000" cy="6477000"/>
          </a:xfrm>
          <a:prstGeom prst="rect">
            <a:avLst/>
          </a:prstGeom>
          <a:solidFill>
            <a:srgbClr val="3B40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45"/>
          <p:cNvSpPr/>
          <p:nvPr/>
        </p:nvSpPr>
        <p:spPr>
          <a:xfrm>
            <a:off x="8844999" y="1"/>
            <a:ext cx="3347001" cy="647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35" name="Google Shape;635;p45"/>
          <p:cNvGrpSpPr/>
          <p:nvPr/>
        </p:nvGrpSpPr>
        <p:grpSpPr>
          <a:xfrm>
            <a:off x="815011" y="3347339"/>
            <a:ext cx="5070887" cy="1990127"/>
            <a:chOff x="815011" y="3347339"/>
            <a:chExt cx="5070887" cy="1990127"/>
          </a:xfrm>
        </p:grpSpPr>
        <p:sp>
          <p:nvSpPr>
            <p:cNvPr id="636" name="Google Shape;636;p45"/>
            <p:cNvSpPr txBox="1"/>
            <p:nvPr/>
          </p:nvSpPr>
          <p:spPr>
            <a:xfrm>
              <a:off x="832767" y="3347339"/>
              <a:ext cx="5053131" cy="1169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0" b="1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Diabetes</a:t>
              </a:r>
              <a:endParaRPr sz="70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37" name="Google Shape;637;p45"/>
            <p:cNvSpPr txBox="1"/>
            <p:nvPr/>
          </p:nvSpPr>
          <p:spPr>
            <a:xfrm>
              <a:off x="815011" y="4167915"/>
              <a:ext cx="5053131" cy="1169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0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Dataset</a:t>
              </a:r>
              <a:endParaRPr dirty="0"/>
            </a:p>
          </p:txBody>
        </p:sp>
      </p:grpSp>
      <p:pic>
        <p:nvPicPr>
          <p:cNvPr id="638" name="Google Shape;638;p45"/>
          <p:cNvPicPr preferRelativeResize="0"/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469" r="9469"/>
          <a:stretch/>
        </p:blipFill>
        <p:spPr>
          <a:xfrm>
            <a:off x="5557420" y="0"/>
            <a:ext cx="6096000" cy="6477000"/>
          </a:xfrm>
          <a:prstGeom prst="parallelogram">
            <a:avLst>
              <a:gd name="adj" fmla="val 25000"/>
            </a:avLst>
          </a:prstGeom>
          <a:noFill/>
          <a:ln>
            <a:noFill/>
          </a:ln>
        </p:spPr>
      </p:pic>
      <p:sp>
        <p:nvSpPr>
          <p:cNvPr id="639" name="Google Shape;639;p45"/>
          <p:cNvSpPr/>
          <p:nvPr/>
        </p:nvSpPr>
        <p:spPr>
          <a:xfrm>
            <a:off x="985421" y="5530795"/>
            <a:ext cx="11206579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08;p21">
            <a:extLst>
              <a:ext uri="{FF2B5EF4-FFF2-40B4-BE49-F238E27FC236}">
                <a16:creationId xmlns:a16="http://schemas.microsoft.com/office/drawing/2014/main" id="{E8159CA0-543F-4844-989D-D602FE8F147D}"/>
              </a:ext>
            </a:extLst>
          </p:cNvPr>
          <p:cNvSpPr/>
          <p:nvPr/>
        </p:nvSpPr>
        <p:spPr>
          <a:xfrm>
            <a:off x="0" y="6531425"/>
            <a:ext cx="1974900" cy="326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237784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6"/>
          <p:cNvPicPr preferRelativeResize="0"/>
          <p:nvPr/>
        </p:nvPicPr>
        <p:blipFill rotWithShape="1">
          <a:blip r:embed="rId3">
            <a:alphaModFix/>
          </a:blip>
          <a:srcRect t="38948" b="38949"/>
          <a:stretch/>
        </p:blipFill>
        <p:spPr>
          <a:xfrm>
            <a:off x="0" y="0"/>
            <a:ext cx="12192000" cy="15157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6" name="Google Shape;276;p26"/>
          <p:cNvGrpSpPr/>
          <p:nvPr/>
        </p:nvGrpSpPr>
        <p:grpSpPr>
          <a:xfrm>
            <a:off x="0" y="2023570"/>
            <a:ext cx="12192000" cy="3779700"/>
            <a:chOff x="0" y="2023567"/>
            <a:chExt cx="12192000" cy="1326789"/>
          </a:xfrm>
        </p:grpSpPr>
        <p:sp>
          <p:nvSpPr>
            <p:cNvPr id="277" name="Google Shape;277;p26"/>
            <p:cNvSpPr txBox="1"/>
            <p:nvPr/>
          </p:nvSpPr>
          <p:spPr>
            <a:xfrm>
              <a:off x="0" y="2023567"/>
              <a:ext cx="12192000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Characteristics</a:t>
              </a:r>
              <a:endParaRPr sz="2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8" name="Google Shape;278;p26"/>
            <p:cNvSpPr txBox="1"/>
            <p:nvPr/>
          </p:nvSpPr>
          <p:spPr>
            <a:xfrm>
              <a:off x="3088315" y="2276275"/>
              <a:ext cx="6342078" cy="10740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Our diabetes dataset has the following characteristics:</a:t>
              </a:r>
              <a:endParaRPr lang="en-US" sz="11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228600" marR="0" lvl="0" indent="-2286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AutoNum type="arabicParenR"/>
              </a:pP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403 African American individuals had medical metrics gathered for themselves.</a:t>
              </a:r>
            </a:p>
            <a:p>
              <a:pPr marL="228600" marR="0" lvl="0" indent="-2286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AutoNum type="arabicParenR"/>
              </a:pP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In total, 19 metrics were gathered, both a mix of discrete and continuous.</a:t>
              </a:r>
            </a:p>
            <a:p>
              <a:pPr marL="228600" marR="0" lvl="0" indent="-2286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AutoNum type="arabicParenR"/>
              </a:pPr>
              <a:endParaRPr lang="en-US" sz="11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R="0" lvl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A glycosylated hemoglobin greater than 7.0 is usually considered a positive diagnosis of diabetes. We will construct our dichotomized latent variable from this.</a:t>
              </a:r>
            </a:p>
            <a:p>
              <a:pPr marR="0" lvl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b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en-US" sz="1100" dirty="0" err="1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GlyHB</a:t>
              </a: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 &gt; 7 = +Diabetes</a:t>
              </a:r>
            </a:p>
            <a:p>
              <a:pPr marR="0" lvl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 err="1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GlyHB</a:t>
              </a: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1100" u="sng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&lt;</a:t>
              </a: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 7 = -Diabetes</a:t>
              </a:r>
            </a:p>
            <a:p>
              <a:pPr marR="0" lvl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1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R="0" lvl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We will call this “status”.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317F3C4-2B7E-4E87-99AF-A64FF563932C}"/>
              </a:ext>
            </a:extLst>
          </p:cNvPr>
          <p:cNvSpPr/>
          <p:nvPr/>
        </p:nvSpPr>
        <p:spPr>
          <a:xfrm>
            <a:off x="0" y="0"/>
            <a:ext cx="12192000" cy="1515762"/>
          </a:xfrm>
          <a:prstGeom prst="rect">
            <a:avLst/>
          </a:prstGeom>
          <a:solidFill>
            <a:srgbClr val="313131"/>
          </a:solidFill>
          <a:ln>
            <a:solidFill>
              <a:srgbClr val="31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0" name="Google Shape;280;p26"/>
          <p:cNvGrpSpPr/>
          <p:nvPr/>
        </p:nvGrpSpPr>
        <p:grpSpPr>
          <a:xfrm>
            <a:off x="0" y="253209"/>
            <a:ext cx="12192000" cy="932104"/>
            <a:chOff x="0" y="253209"/>
            <a:chExt cx="12192000" cy="932104"/>
          </a:xfrm>
        </p:grpSpPr>
        <p:sp>
          <p:nvSpPr>
            <p:cNvPr id="281" name="Google Shape;281;p26"/>
            <p:cNvSpPr txBox="1"/>
            <p:nvPr/>
          </p:nvSpPr>
          <p:spPr>
            <a:xfrm>
              <a:off x="0" y="253209"/>
              <a:ext cx="12192000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b="1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Data </a:t>
              </a:r>
              <a:r>
                <a:rPr lang="en-US" sz="4200" dirty="0">
                  <a:solidFill>
                    <a:srgbClr val="E7E7EC"/>
                  </a:solidFill>
                  <a:latin typeface="Open Sans"/>
                  <a:ea typeface="Open Sans"/>
                  <a:cs typeface="Open Sans"/>
                  <a:sym typeface="Open Sans"/>
                </a:rPr>
                <a:t>Cleaning &amp; Adjustments</a:t>
              </a:r>
              <a:endParaRPr sz="42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2" name="Google Shape;282;p26"/>
            <p:cNvSpPr txBox="1"/>
            <p:nvPr/>
          </p:nvSpPr>
          <p:spPr>
            <a:xfrm>
              <a:off x="0" y="892925"/>
              <a:ext cx="12192000" cy="292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dirty="0">
                  <a:solidFill>
                    <a:srgbClr val="E7E7EC"/>
                  </a:solidFill>
                  <a:latin typeface="Open Sans"/>
                  <a:ea typeface="Open Sans"/>
                  <a:cs typeface="Open Sans"/>
                  <a:sym typeface="Open Sans"/>
                </a:rPr>
                <a:t>Examining &amp; Preparing our Data</a:t>
              </a:r>
              <a:endParaRPr sz="13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" name="Google Shape;208;p21">
            <a:extLst>
              <a:ext uri="{FF2B5EF4-FFF2-40B4-BE49-F238E27FC236}">
                <a16:creationId xmlns:a16="http://schemas.microsoft.com/office/drawing/2014/main" id="{33769E1F-CF08-4FB5-8F87-2554D8C60F82}"/>
              </a:ext>
            </a:extLst>
          </p:cNvPr>
          <p:cNvSpPr/>
          <p:nvPr/>
        </p:nvSpPr>
        <p:spPr>
          <a:xfrm>
            <a:off x="0" y="6531425"/>
            <a:ext cx="1974900" cy="326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79;p26">
            <a:extLst>
              <a:ext uri="{FF2B5EF4-FFF2-40B4-BE49-F238E27FC236}">
                <a16:creationId xmlns:a16="http://schemas.microsoft.com/office/drawing/2014/main" id="{5B9FDB51-B89D-454B-9E60-15D641B79360}"/>
              </a:ext>
            </a:extLst>
          </p:cNvPr>
          <p:cNvSpPr/>
          <p:nvPr/>
        </p:nvSpPr>
        <p:spPr>
          <a:xfrm>
            <a:off x="5851153" y="2615548"/>
            <a:ext cx="512064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145275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6"/>
          <p:cNvPicPr preferRelativeResize="0"/>
          <p:nvPr/>
        </p:nvPicPr>
        <p:blipFill rotWithShape="1">
          <a:blip r:embed="rId3">
            <a:alphaModFix/>
          </a:blip>
          <a:srcRect t="38948" b="38949"/>
          <a:stretch/>
        </p:blipFill>
        <p:spPr>
          <a:xfrm>
            <a:off x="0" y="0"/>
            <a:ext cx="12192000" cy="15157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6" name="Google Shape;276;p26"/>
          <p:cNvGrpSpPr/>
          <p:nvPr/>
        </p:nvGrpSpPr>
        <p:grpSpPr>
          <a:xfrm>
            <a:off x="0" y="2023570"/>
            <a:ext cx="12192000" cy="3779700"/>
            <a:chOff x="0" y="2023567"/>
            <a:chExt cx="12192000" cy="1326789"/>
          </a:xfrm>
        </p:grpSpPr>
        <p:sp>
          <p:nvSpPr>
            <p:cNvPr id="277" name="Google Shape;277;p26"/>
            <p:cNvSpPr txBox="1"/>
            <p:nvPr/>
          </p:nvSpPr>
          <p:spPr>
            <a:xfrm>
              <a:off x="0" y="2023567"/>
              <a:ext cx="12192000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Characteristics</a:t>
              </a:r>
              <a:endParaRPr sz="2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8" name="Google Shape;278;p26"/>
            <p:cNvSpPr txBox="1"/>
            <p:nvPr/>
          </p:nvSpPr>
          <p:spPr>
            <a:xfrm>
              <a:off x="3088315" y="2276275"/>
              <a:ext cx="6342078" cy="10740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R="0" lvl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1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317F3C4-2B7E-4E87-99AF-A64FF563932C}"/>
              </a:ext>
            </a:extLst>
          </p:cNvPr>
          <p:cNvSpPr/>
          <p:nvPr/>
        </p:nvSpPr>
        <p:spPr>
          <a:xfrm>
            <a:off x="0" y="0"/>
            <a:ext cx="12192000" cy="1515762"/>
          </a:xfrm>
          <a:prstGeom prst="rect">
            <a:avLst/>
          </a:prstGeom>
          <a:solidFill>
            <a:srgbClr val="313131"/>
          </a:solidFill>
          <a:ln>
            <a:solidFill>
              <a:srgbClr val="31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0" name="Google Shape;280;p26"/>
          <p:cNvGrpSpPr/>
          <p:nvPr/>
        </p:nvGrpSpPr>
        <p:grpSpPr>
          <a:xfrm>
            <a:off x="0" y="253209"/>
            <a:ext cx="12192000" cy="932104"/>
            <a:chOff x="0" y="253209"/>
            <a:chExt cx="12192000" cy="932104"/>
          </a:xfrm>
        </p:grpSpPr>
        <p:sp>
          <p:nvSpPr>
            <p:cNvPr id="281" name="Google Shape;281;p26"/>
            <p:cNvSpPr txBox="1"/>
            <p:nvPr/>
          </p:nvSpPr>
          <p:spPr>
            <a:xfrm>
              <a:off x="0" y="253209"/>
              <a:ext cx="12192000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b="1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Data </a:t>
              </a:r>
              <a:r>
                <a:rPr lang="en-US" sz="4200" dirty="0">
                  <a:solidFill>
                    <a:srgbClr val="E7E7EC"/>
                  </a:solidFill>
                  <a:latin typeface="Open Sans"/>
                  <a:ea typeface="Open Sans"/>
                  <a:cs typeface="Open Sans"/>
                  <a:sym typeface="Open Sans"/>
                </a:rPr>
                <a:t>Cleaning &amp; Adjustments</a:t>
              </a:r>
              <a:endParaRPr sz="42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2" name="Google Shape;282;p26"/>
            <p:cNvSpPr txBox="1"/>
            <p:nvPr/>
          </p:nvSpPr>
          <p:spPr>
            <a:xfrm>
              <a:off x="0" y="892925"/>
              <a:ext cx="12192000" cy="292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dirty="0">
                  <a:solidFill>
                    <a:srgbClr val="E7E7EC"/>
                  </a:solidFill>
                  <a:latin typeface="Open Sans"/>
                  <a:ea typeface="Open Sans"/>
                  <a:cs typeface="Open Sans"/>
                  <a:sym typeface="Open Sans"/>
                </a:rPr>
                <a:t>Examining &amp; Preparing our Data</a:t>
              </a:r>
              <a:endParaRPr sz="13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" name="Google Shape;208;p21">
            <a:extLst>
              <a:ext uri="{FF2B5EF4-FFF2-40B4-BE49-F238E27FC236}">
                <a16:creationId xmlns:a16="http://schemas.microsoft.com/office/drawing/2014/main" id="{33769E1F-CF08-4FB5-8F87-2554D8C60F82}"/>
              </a:ext>
            </a:extLst>
          </p:cNvPr>
          <p:cNvSpPr/>
          <p:nvPr/>
        </p:nvSpPr>
        <p:spPr>
          <a:xfrm>
            <a:off x="0" y="6531425"/>
            <a:ext cx="1974900" cy="326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79;p26">
            <a:extLst>
              <a:ext uri="{FF2B5EF4-FFF2-40B4-BE49-F238E27FC236}">
                <a16:creationId xmlns:a16="http://schemas.microsoft.com/office/drawing/2014/main" id="{5B9FDB51-B89D-454B-9E60-15D641B79360}"/>
              </a:ext>
            </a:extLst>
          </p:cNvPr>
          <p:cNvSpPr/>
          <p:nvPr/>
        </p:nvSpPr>
        <p:spPr>
          <a:xfrm>
            <a:off x="5851153" y="2615548"/>
            <a:ext cx="512064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35AF25A8-7396-4991-B83C-43BAA2500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413" y="2724995"/>
            <a:ext cx="6031543" cy="355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25336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6"/>
          <p:cNvPicPr preferRelativeResize="0"/>
          <p:nvPr/>
        </p:nvPicPr>
        <p:blipFill rotWithShape="1">
          <a:blip r:embed="rId3">
            <a:alphaModFix/>
          </a:blip>
          <a:srcRect t="38948" b="38949"/>
          <a:stretch/>
        </p:blipFill>
        <p:spPr>
          <a:xfrm>
            <a:off x="0" y="0"/>
            <a:ext cx="12192000" cy="15157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6" name="Google Shape;276;p26"/>
          <p:cNvGrpSpPr/>
          <p:nvPr/>
        </p:nvGrpSpPr>
        <p:grpSpPr>
          <a:xfrm>
            <a:off x="0" y="2023570"/>
            <a:ext cx="12192000" cy="3779700"/>
            <a:chOff x="0" y="2023567"/>
            <a:chExt cx="12192000" cy="1326789"/>
          </a:xfrm>
        </p:grpSpPr>
        <p:sp>
          <p:nvSpPr>
            <p:cNvPr id="277" name="Google Shape;277;p26"/>
            <p:cNvSpPr txBox="1"/>
            <p:nvPr/>
          </p:nvSpPr>
          <p:spPr>
            <a:xfrm>
              <a:off x="0" y="2023567"/>
              <a:ext cx="12192000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Cleaning</a:t>
              </a:r>
              <a:endParaRPr sz="2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8" name="Google Shape;278;p26"/>
            <p:cNvSpPr txBox="1"/>
            <p:nvPr/>
          </p:nvSpPr>
          <p:spPr>
            <a:xfrm>
              <a:off x="3088315" y="2276275"/>
              <a:ext cx="6342078" cy="10740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R="0" lvl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We first examine the dataset for NA entries.</a:t>
              </a:r>
            </a:p>
            <a:p>
              <a:pPr marR="0" lvl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1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R="0" lvl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As a result of this analysis:</a:t>
              </a:r>
            </a:p>
            <a:p>
              <a:pPr marL="171450" marR="0" lvl="0" indent="-1714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3 columns are removed (ID, BP.2S, BP.2D)</a:t>
              </a:r>
            </a:p>
            <a:p>
              <a:pPr marL="171450" marR="0" lvl="0" indent="-1714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13 rows are removed (no </a:t>
              </a:r>
              <a:r>
                <a:rPr lang="en-US" sz="1100" dirty="0" err="1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glyHB</a:t>
              </a: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 present)</a:t>
              </a:r>
            </a:p>
            <a:p>
              <a:pPr marL="171450" marR="0" lvl="0" indent="-1714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endParaRPr lang="en-US" sz="11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R="0" lvl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The remaining rows have some NA values but nothing significant.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317F3C4-2B7E-4E87-99AF-A64FF563932C}"/>
              </a:ext>
            </a:extLst>
          </p:cNvPr>
          <p:cNvSpPr/>
          <p:nvPr/>
        </p:nvSpPr>
        <p:spPr>
          <a:xfrm>
            <a:off x="0" y="0"/>
            <a:ext cx="12192000" cy="1515762"/>
          </a:xfrm>
          <a:prstGeom prst="rect">
            <a:avLst/>
          </a:prstGeom>
          <a:solidFill>
            <a:srgbClr val="313131"/>
          </a:solidFill>
          <a:ln>
            <a:solidFill>
              <a:srgbClr val="31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0" name="Google Shape;280;p26"/>
          <p:cNvGrpSpPr/>
          <p:nvPr/>
        </p:nvGrpSpPr>
        <p:grpSpPr>
          <a:xfrm>
            <a:off x="0" y="253209"/>
            <a:ext cx="12192000" cy="932104"/>
            <a:chOff x="0" y="253209"/>
            <a:chExt cx="12192000" cy="932104"/>
          </a:xfrm>
        </p:grpSpPr>
        <p:sp>
          <p:nvSpPr>
            <p:cNvPr id="281" name="Google Shape;281;p26"/>
            <p:cNvSpPr txBox="1"/>
            <p:nvPr/>
          </p:nvSpPr>
          <p:spPr>
            <a:xfrm>
              <a:off x="0" y="253209"/>
              <a:ext cx="12192000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b="1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Data </a:t>
              </a:r>
              <a:r>
                <a:rPr lang="en-US" sz="4200" dirty="0">
                  <a:solidFill>
                    <a:srgbClr val="E7E7EC"/>
                  </a:solidFill>
                  <a:latin typeface="Open Sans"/>
                  <a:ea typeface="Open Sans"/>
                  <a:cs typeface="Open Sans"/>
                  <a:sym typeface="Open Sans"/>
                </a:rPr>
                <a:t>Cleaning &amp; Adjustments</a:t>
              </a:r>
              <a:endParaRPr sz="42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2" name="Google Shape;282;p26"/>
            <p:cNvSpPr txBox="1"/>
            <p:nvPr/>
          </p:nvSpPr>
          <p:spPr>
            <a:xfrm>
              <a:off x="0" y="892925"/>
              <a:ext cx="12192000" cy="292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dirty="0">
                  <a:solidFill>
                    <a:srgbClr val="E7E7EC"/>
                  </a:solidFill>
                  <a:latin typeface="Open Sans"/>
                  <a:ea typeface="Open Sans"/>
                  <a:cs typeface="Open Sans"/>
                  <a:sym typeface="Open Sans"/>
                </a:rPr>
                <a:t>Examining &amp; Preparing our Data</a:t>
              </a:r>
              <a:endParaRPr sz="13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" name="Google Shape;208;p21">
            <a:extLst>
              <a:ext uri="{FF2B5EF4-FFF2-40B4-BE49-F238E27FC236}">
                <a16:creationId xmlns:a16="http://schemas.microsoft.com/office/drawing/2014/main" id="{33769E1F-CF08-4FB5-8F87-2554D8C60F82}"/>
              </a:ext>
            </a:extLst>
          </p:cNvPr>
          <p:cNvSpPr/>
          <p:nvPr/>
        </p:nvSpPr>
        <p:spPr>
          <a:xfrm>
            <a:off x="0" y="6531425"/>
            <a:ext cx="1974900" cy="326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79;p26">
            <a:extLst>
              <a:ext uri="{FF2B5EF4-FFF2-40B4-BE49-F238E27FC236}">
                <a16:creationId xmlns:a16="http://schemas.microsoft.com/office/drawing/2014/main" id="{5B9FDB51-B89D-454B-9E60-15D641B79360}"/>
              </a:ext>
            </a:extLst>
          </p:cNvPr>
          <p:cNvSpPr/>
          <p:nvPr/>
        </p:nvSpPr>
        <p:spPr>
          <a:xfrm>
            <a:off x="5851153" y="2615548"/>
            <a:ext cx="512064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728242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6"/>
          <p:cNvPicPr preferRelativeResize="0"/>
          <p:nvPr/>
        </p:nvPicPr>
        <p:blipFill rotWithShape="1">
          <a:blip r:embed="rId3">
            <a:alphaModFix/>
          </a:blip>
          <a:srcRect t="38948" b="38949"/>
          <a:stretch/>
        </p:blipFill>
        <p:spPr>
          <a:xfrm>
            <a:off x="0" y="0"/>
            <a:ext cx="12192000" cy="15157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6" name="Google Shape;276;p26"/>
          <p:cNvGrpSpPr/>
          <p:nvPr/>
        </p:nvGrpSpPr>
        <p:grpSpPr>
          <a:xfrm>
            <a:off x="0" y="2023570"/>
            <a:ext cx="12192000" cy="3779700"/>
            <a:chOff x="0" y="2023567"/>
            <a:chExt cx="12192000" cy="1326789"/>
          </a:xfrm>
        </p:grpSpPr>
        <p:sp>
          <p:nvSpPr>
            <p:cNvPr id="277" name="Google Shape;277;p26"/>
            <p:cNvSpPr txBox="1"/>
            <p:nvPr/>
          </p:nvSpPr>
          <p:spPr>
            <a:xfrm>
              <a:off x="0" y="2023567"/>
              <a:ext cx="12192000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Underlying Vs. Latent Variable</a:t>
              </a:r>
              <a:endParaRPr sz="2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8" name="Google Shape;278;p26"/>
            <p:cNvSpPr txBox="1"/>
            <p:nvPr/>
          </p:nvSpPr>
          <p:spPr>
            <a:xfrm>
              <a:off x="3088315" y="2276275"/>
              <a:ext cx="6342078" cy="10740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R="0" lvl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1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317F3C4-2B7E-4E87-99AF-A64FF563932C}"/>
              </a:ext>
            </a:extLst>
          </p:cNvPr>
          <p:cNvSpPr/>
          <p:nvPr/>
        </p:nvSpPr>
        <p:spPr>
          <a:xfrm>
            <a:off x="0" y="0"/>
            <a:ext cx="12192000" cy="1515762"/>
          </a:xfrm>
          <a:prstGeom prst="rect">
            <a:avLst/>
          </a:prstGeom>
          <a:solidFill>
            <a:srgbClr val="313131"/>
          </a:solidFill>
          <a:ln>
            <a:solidFill>
              <a:srgbClr val="31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0" name="Google Shape;280;p26"/>
          <p:cNvGrpSpPr/>
          <p:nvPr/>
        </p:nvGrpSpPr>
        <p:grpSpPr>
          <a:xfrm>
            <a:off x="0" y="253209"/>
            <a:ext cx="12192000" cy="932104"/>
            <a:chOff x="0" y="253209"/>
            <a:chExt cx="12192000" cy="932104"/>
          </a:xfrm>
        </p:grpSpPr>
        <p:sp>
          <p:nvSpPr>
            <p:cNvPr id="281" name="Google Shape;281;p26"/>
            <p:cNvSpPr txBox="1"/>
            <p:nvPr/>
          </p:nvSpPr>
          <p:spPr>
            <a:xfrm>
              <a:off x="0" y="253209"/>
              <a:ext cx="12192000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b="1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GLM Model </a:t>
              </a:r>
              <a:r>
                <a:rPr lang="en-US" sz="4200" dirty="0">
                  <a:solidFill>
                    <a:srgbClr val="E7E7EC"/>
                  </a:solidFill>
                  <a:latin typeface="Open Sans"/>
                  <a:ea typeface="Open Sans"/>
                  <a:cs typeface="Open Sans"/>
                  <a:sym typeface="Open Sans"/>
                </a:rPr>
                <a:t>Examination</a:t>
              </a:r>
            </a:p>
          </p:txBody>
        </p:sp>
        <p:sp>
          <p:nvSpPr>
            <p:cNvPr id="282" name="Google Shape;282;p26"/>
            <p:cNvSpPr txBox="1"/>
            <p:nvPr/>
          </p:nvSpPr>
          <p:spPr>
            <a:xfrm>
              <a:off x="0" y="892925"/>
              <a:ext cx="12192000" cy="292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dirty="0">
                  <a:solidFill>
                    <a:srgbClr val="E7E7EC"/>
                  </a:solidFill>
                  <a:latin typeface="Open Sans"/>
                  <a:ea typeface="Open Sans"/>
                  <a:cs typeface="Open Sans"/>
                  <a:sym typeface="Open Sans"/>
                </a:rPr>
                <a:t>Deciding on Appropriate Models</a:t>
              </a:r>
            </a:p>
          </p:txBody>
        </p:sp>
      </p:grpSp>
      <p:sp>
        <p:nvSpPr>
          <p:cNvPr id="10" name="Google Shape;208;p21">
            <a:extLst>
              <a:ext uri="{FF2B5EF4-FFF2-40B4-BE49-F238E27FC236}">
                <a16:creationId xmlns:a16="http://schemas.microsoft.com/office/drawing/2014/main" id="{33769E1F-CF08-4FB5-8F87-2554D8C60F82}"/>
              </a:ext>
            </a:extLst>
          </p:cNvPr>
          <p:cNvSpPr/>
          <p:nvPr/>
        </p:nvSpPr>
        <p:spPr>
          <a:xfrm>
            <a:off x="0" y="6531425"/>
            <a:ext cx="1974900" cy="326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79;p26">
            <a:extLst>
              <a:ext uri="{FF2B5EF4-FFF2-40B4-BE49-F238E27FC236}">
                <a16:creationId xmlns:a16="http://schemas.microsoft.com/office/drawing/2014/main" id="{5B9FDB51-B89D-454B-9E60-15D641B79360}"/>
              </a:ext>
            </a:extLst>
          </p:cNvPr>
          <p:cNvSpPr/>
          <p:nvPr/>
        </p:nvSpPr>
        <p:spPr>
          <a:xfrm>
            <a:off x="5851153" y="2615548"/>
            <a:ext cx="512064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1F4C8F39-9702-4E26-9F6E-FD974EEAB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365" y="2893864"/>
            <a:ext cx="7267575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62936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5"/>
          <p:cNvSpPr/>
          <p:nvPr/>
        </p:nvSpPr>
        <p:spPr>
          <a:xfrm>
            <a:off x="0" y="1"/>
            <a:ext cx="12192000" cy="6477000"/>
          </a:xfrm>
          <a:prstGeom prst="rect">
            <a:avLst/>
          </a:prstGeom>
          <a:solidFill>
            <a:srgbClr val="3B40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45"/>
          <p:cNvSpPr/>
          <p:nvPr/>
        </p:nvSpPr>
        <p:spPr>
          <a:xfrm>
            <a:off x="8844999" y="1"/>
            <a:ext cx="3347001" cy="647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35" name="Google Shape;635;p45"/>
          <p:cNvGrpSpPr/>
          <p:nvPr/>
        </p:nvGrpSpPr>
        <p:grpSpPr>
          <a:xfrm>
            <a:off x="815011" y="3347339"/>
            <a:ext cx="5070887" cy="1990127"/>
            <a:chOff x="815011" y="3347339"/>
            <a:chExt cx="5070887" cy="1990127"/>
          </a:xfrm>
        </p:grpSpPr>
        <p:sp>
          <p:nvSpPr>
            <p:cNvPr id="636" name="Google Shape;636;p45"/>
            <p:cNvSpPr txBox="1"/>
            <p:nvPr/>
          </p:nvSpPr>
          <p:spPr>
            <a:xfrm>
              <a:off x="832767" y="3347339"/>
              <a:ext cx="5053131" cy="1169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0" b="1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GLM</a:t>
              </a:r>
              <a:endParaRPr sz="70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37" name="Google Shape;637;p45"/>
            <p:cNvSpPr txBox="1"/>
            <p:nvPr/>
          </p:nvSpPr>
          <p:spPr>
            <a:xfrm>
              <a:off x="815011" y="4167915"/>
              <a:ext cx="5053131" cy="1169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0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Models</a:t>
              </a:r>
              <a:endParaRPr dirty="0"/>
            </a:p>
          </p:txBody>
        </p:sp>
      </p:grpSp>
      <p:pic>
        <p:nvPicPr>
          <p:cNvPr id="638" name="Google Shape;638;p45"/>
          <p:cNvPicPr preferRelativeResize="0"/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469" r="9469"/>
          <a:stretch/>
        </p:blipFill>
        <p:spPr>
          <a:xfrm>
            <a:off x="5557420" y="0"/>
            <a:ext cx="6096000" cy="6477000"/>
          </a:xfrm>
          <a:prstGeom prst="parallelogram">
            <a:avLst>
              <a:gd name="adj" fmla="val 25000"/>
            </a:avLst>
          </a:prstGeom>
          <a:noFill/>
          <a:ln>
            <a:noFill/>
          </a:ln>
        </p:spPr>
      </p:pic>
      <p:sp>
        <p:nvSpPr>
          <p:cNvPr id="639" name="Google Shape;639;p45"/>
          <p:cNvSpPr/>
          <p:nvPr/>
        </p:nvSpPr>
        <p:spPr>
          <a:xfrm>
            <a:off x="985421" y="5530795"/>
            <a:ext cx="11206579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08;p21">
            <a:extLst>
              <a:ext uri="{FF2B5EF4-FFF2-40B4-BE49-F238E27FC236}">
                <a16:creationId xmlns:a16="http://schemas.microsoft.com/office/drawing/2014/main" id="{E8159CA0-543F-4844-989D-D602FE8F147D}"/>
              </a:ext>
            </a:extLst>
          </p:cNvPr>
          <p:cNvSpPr/>
          <p:nvPr/>
        </p:nvSpPr>
        <p:spPr>
          <a:xfrm>
            <a:off x="0" y="6531425"/>
            <a:ext cx="1974900" cy="326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455052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6"/>
          <p:cNvPicPr preferRelativeResize="0"/>
          <p:nvPr/>
        </p:nvPicPr>
        <p:blipFill rotWithShape="1">
          <a:blip r:embed="rId3">
            <a:alphaModFix/>
          </a:blip>
          <a:srcRect t="38948" b="38949"/>
          <a:stretch/>
        </p:blipFill>
        <p:spPr>
          <a:xfrm>
            <a:off x="0" y="0"/>
            <a:ext cx="12192000" cy="15157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6" name="Google Shape;276;p26"/>
          <p:cNvGrpSpPr/>
          <p:nvPr/>
        </p:nvGrpSpPr>
        <p:grpSpPr>
          <a:xfrm>
            <a:off x="0" y="2023570"/>
            <a:ext cx="12192000" cy="3779700"/>
            <a:chOff x="0" y="2023567"/>
            <a:chExt cx="12192000" cy="1326789"/>
          </a:xfrm>
        </p:grpSpPr>
        <p:sp>
          <p:nvSpPr>
            <p:cNvPr id="277" name="Google Shape;277;p26"/>
            <p:cNvSpPr txBox="1"/>
            <p:nvPr/>
          </p:nvSpPr>
          <p:spPr>
            <a:xfrm>
              <a:off x="0" y="2023567"/>
              <a:ext cx="12192000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Maximal </a:t>
              </a:r>
              <a:r>
                <a:rPr lang="en-US" sz="2600" b="1" dirty="0" err="1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Probit</a:t>
              </a:r>
              <a:r>
                <a:rPr lang="en-US" sz="26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 Model</a:t>
              </a:r>
              <a:endParaRPr sz="2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8" name="Google Shape;278;p26"/>
            <p:cNvSpPr txBox="1"/>
            <p:nvPr/>
          </p:nvSpPr>
          <p:spPr>
            <a:xfrm>
              <a:off x="3088315" y="2276275"/>
              <a:ext cx="6342078" cy="10740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R="0" lvl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1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317F3C4-2B7E-4E87-99AF-A64FF563932C}"/>
              </a:ext>
            </a:extLst>
          </p:cNvPr>
          <p:cNvSpPr/>
          <p:nvPr/>
        </p:nvSpPr>
        <p:spPr>
          <a:xfrm>
            <a:off x="0" y="0"/>
            <a:ext cx="12192000" cy="1515762"/>
          </a:xfrm>
          <a:prstGeom prst="rect">
            <a:avLst/>
          </a:prstGeom>
          <a:solidFill>
            <a:srgbClr val="313131"/>
          </a:solidFill>
          <a:ln>
            <a:solidFill>
              <a:srgbClr val="31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0" name="Google Shape;280;p26"/>
          <p:cNvGrpSpPr/>
          <p:nvPr/>
        </p:nvGrpSpPr>
        <p:grpSpPr>
          <a:xfrm>
            <a:off x="0" y="253209"/>
            <a:ext cx="12192000" cy="932104"/>
            <a:chOff x="0" y="253209"/>
            <a:chExt cx="12192000" cy="932104"/>
          </a:xfrm>
        </p:grpSpPr>
        <p:sp>
          <p:nvSpPr>
            <p:cNvPr id="281" name="Google Shape;281;p26"/>
            <p:cNvSpPr txBox="1"/>
            <p:nvPr/>
          </p:nvSpPr>
          <p:spPr>
            <a:xfrm>
              <a:off x="0" y="253209"/>
              <a:ext cx="12192000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b="1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GLM Model </a:t>
              </a:r>
              <a:r>
                <a:rPr lang="en-US" sz="4200" dirty="0">
                  <a:solidFill>
                    <a:srgbClr val="E7E7EC"/>
                  </a:solidFill>
                  <a:latin typeface="Open Sans"/>
                  <a:ea typeface="Open Sans"/>
                  <a:cs typeface="Open Sans"/>
                  <a:sym typeface="Open Sans"/>
                </a:rPr>
                <a:t>Examination</a:t>
              </a:r>
              <a:endParaRPr sz="42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2" name="Google Shape;282;p26"/>
            <p:cNvSpPr txBox="1"/>
            <p:nvPr/>
          </p:nvSpPr>
          <p:spPr>
            <a:xfrm>
              <a:off x="0" y="892925"/>
              <a:ext cx="12192000" cy="292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dirty="0">
                  <a:solidFill>
                    <a:srgbClr val="E7E7EC"/>
                  </a:solidFill>
                  <a:latin typeface="Open Sans"/>
                  <a:ea typeface="Open Sans"/>
                  <a:cs typeface="Open Sans"/>
                  <a:sym typeface="Open Sans"/>
                </a:rPr>
                <a:t>Deciding on Appropriate Models</a:t>
              </a:r>
              <a:endParaRPr sz="13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" name="Google Shape;208;p21">
            <a:extLst>
              <a:ext uri="{FF2B5EF4-FFF2-40B4-BE49-F238E27FC236}">
                <a16:creationId xmlns:a16="http://schemas.microsoft.com/office/drawing/2014/main" id="{33769E1F-CF08-4FB5-8F87-2554D8C60F82}"/>
              </a:ext>
            </a:extLst>
          </p:cNvPr>
          <p:cNvSpPr/>
          <p:nvPr/>
        </p:nvSpPr>
        <p:spPr>
          <a:xfrm>
            <a:off x="0" y="6531425"/>
            <a:ext cx="1974900" cy="326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79;p26">
            <a:extLst>
              <a:ext uri="{FF2B5EF4-FFF2-40B4-BE49-F238E27FC236}">
                <a16:creationId xmlns:a16="http://schemas.microsoft.com/office/drawing/2014/main" id="{5B9FDB51-B89D-454B-9E60-15D641B79360}"/>
              </a:ext>
            </a:extLst>
          </p:cNvPr>
          <p:cNvSpPr/>
          <p:nvPr/>
        </p:nvSpPr>
        <p:spPr>
          <a:xfrm>
            <a:off x="5851153" y="2615548"/>
            <a:ext cx="512064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56" name="Picture 4">
            <a:extLst>
              <a:ext uri="{FF2B5EF4-FFF2-40B4-BE49-F238E27FC236}">
                <a16:creationId xmlns:a16="http://schemas.microsoft.com/office/drawing/2014/main" id="{B0DC4192-CEF0-432F-B674-5DA419FF6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675" y="2911297"/>
            <a:ext cx="443865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40200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5"/>
          <p:cNvSpPr/>
          <p:nvPr/>
        </p:nvSpPr>
        <p:spPr>
          <a:xfrm>
            <a:off x="0" y="1"/>
            <a:ext cx="12192000" cy="6477000"/>
          </a:xfrm>
          <a:prstGeom prst="rect">
            <a:avLst/>
          </a:prstGeom>
          <a:solidFill>
            <a:srgbClr val="3B40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45"/>
          <p:cNvSpPr/>
          <p:nvPr/>
        </p:nvSpPr>
        <p:spPr>
          <a:xfrm>
            <a:off x="8844999" y="1"/>
            <a:ext cx="3347001" cy="647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35" name="Google Shape;635;p45"/>
          <p:cNvGrpSpPr/>
          <p:nvPr/>
        </p:nvGrpSpPr>
        <p:grpSpPr>
          <a:xfrm>
            <a:off x="815011" y="3347339"/>
            <a:ext cx="5070887" cy="1990127"/>
            <a:chOff x="815011" y="3347339"/>
            <a:chExt cx="5070887" cy="1990127"/>
          </a:xfrm>
        </p:grpSpPr>
        <p:sp>
          <p:nvSpPr>
            <p:cNvPr id="636" name="Google Shape;636;p45"/>
            <p:cNvSpPr txBox="1"/>
            <p:nvPr/>
          </p:nvSpPr>
          <p:spPr>
            <a:xfrm>
              <a:off x="832767" y="3347339"/>
              <a:ext cx="5053131" cy="1169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0" b="1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Theory</a:t>
              </a:r>
              <a:endParaRPr sz="70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37" name="Google Shape;637;p45"/>
            <p:cNvSpPr txBox="1"/>
            <p:nvPr/>
          </p:nvSpPr>
          <p:spPr>
            <a:xfrm>
              <a:off x="815011" y="4167915"/>
              <a:ext cx="5053131" cy="1169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0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Refresher</a:t>
              </a:r>
              <a:endParaRPr dirty="0"/>
            </a:p>
          </p:txBody>
        </p:sp>
      </p:grpSp>
      <p:pic>
        <p:nvPicPr>
          <p:cNvPr id="638" name="Google Shape;638;p45"/>
          <p:cNvPicPr preferRelativeResize="0"/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469" r="9469"/>
          <a:stretch/>
        </p:blipFill>
        <p:spPr>
          <a:xfrm>
            <a:off x="5557420" y="0"/>
            <a:ext cx="6096000" cy="6477000"/>
          </a:xfrm>
          <a:prstGeom prst="parallelogram">
            <a:avLst>
              <a:gd name="adj" fmla="val 25000"/>
            </a:avLst>
          </a:prstGeom>
          <a:noFill/>
          <a:ln>
            <a:noFill/>
          </a:ln>
        </p:spPr>
      </p:pic>
      <p:sp>
        <p:nvSpPr>
          <p:cNvPr id="639" name="Google Shape;639;p45"/>
          <p:cNvSpPr/>
          <p:nvPr/>
        </p:nvSpPr>
        <p:spPr>
          <a:xfrm>
            <a:off x="985421" y="5530795"/>
            <a:ext cx="11206579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08;p21">
            <a:extLst>
              <a:ext uri="{FF2B5EF4-FFF2-40B4-BE49-F238E27FC236}">
                <a16:creationId xmlns:a16="http://schemas.microsoft.com/office/drawing/2014/main" id="{E8159CA0-543F-4844-989D-D602FE8F147D}"/>
              </a:ext>
            </a:extLst>
          </p:cNvPr>
          <p:cNvSpPr/>
          <p:nvPr/>
        </p:nvSpPr>
        <p:spPr>
          <a:xfrm>
            <a:off x="0" y="6531425"/>
            <a:ext cx="1974900" cy="326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33723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6"/>
          <p:cNvPicPr preferRelativeResize="0"/>
          <p:nvPr/>
        </p:nvPicPr>
        <p:blipFill rotWithShape="1">
          <a:blip r:embed="rId3">
            <a:alphaModFix/>
          </a:blip>
          <a:srcRect t="38948" b="38949"/>
          <a:stretch/>
        </p:blipFill>
        <p:spPr>
          <a:xfrm>
            <a:off x="0" y="0"/>
            <a:ext cx="12192000" cy="15157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6" name="Google Shape;276;p26"/>
          <p:cNvGrpSpPr/>
          <p:nvPr/>
        </p:nvGrpSpPr>
        <p:grpSpPr>
          <a:xfrm>
            <a:off x="0" y="2023570"/>
            <a:ext cx="12192000" cy="3779700"/>
            <a:chOff x="0" y="2023567"/>
            <a:chExt cx="12192000" cy="1326789"/>
          </a:xfrm>
        </p:grpSpPr>
        <p:sp>
          <p:nvSpPr>
            <p:cNvPr id="277" name="Google Shape;277;p26"/>
            <p:cNvSpPr txBox="1"/>
            <p:nvPr/>
          </p:nvSpPr>
          <p:spPr>
            <a:xfrm>
              <a:off x="0" y="2023567"/>
              <a:ext cx="12192000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Maximal </a:t>
              </a:r>
              <a:r>
                <a:rPr lang="en-US" sz="2600" b="1" dirty="0" err="1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CLogLog</a:t>
              </a:r>
              <a:r>
                <a:rPr lang="en-US" sz="26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 Model</a:t>
              </a:r>
              <a:endParaRPr sz="2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8" name="Google Shape;278;p26"/>
            <p:cNvSpPr txBox="1"/>
            <p:nvPr/>
          </p:nvSpPr>
          <p:spPr>
            <a:xfrm>
              <a:off x="3088315" y="2276275"/>
              <a:ext cx="6342078" cy="10740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R="0" lvl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1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317F3C4-2B7E-4E87-99AF-A64FF563932C}"/>
              </a:ext>
            </a:extLst>
          </p:cNvPr>
          <p:cNvSpPr/>
          <p:nvPr/>
        </p:nvSpPr>
        <p:spPr>
          <a:xfrm>
            <a:off x="0" y="0"/>
            <a:ext cx="12192000" cy="1515762"/>
          </a:xfrm>
          <a:prstGeom prst="rect">
            <a:avLst/>
          </a:prstGeom>
          <a:solidFill>
            <a:srgbClr val="313131"/>
          </a:solidFill>
          <a:ln>
            <a:solidFill>
              <a:srgbClr val="31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0" name="Google Shape;280;p26"/>
          <p:cNvGrpSpPr/>
          <p:nvPr/>
        </p:nvGrpSpPr>
        <p:grpSpPr>
          <a:xfrm>
            <a:off x="0" y="253209"/>
            <a:ext cx="12192000" cy="932104"/>
            <a:chOff x="0" y="253209"/>
            <a:chExt cx="12192000" cy="932104"/>
          </a:xfrm>
        </p:grpSpPr>
        <p:sp>
          <p:nvSpPr>
            <p:cNvPr id="281" name="Google Shape;281;p26"/>
            <p:cNvSpPr txBox="1"/>
            <p:nvPr/>
          </p:nvSpPr>
          <p:spPr>
            <a:xfrm>
              <a:off x="0" y="253209"/>
              <a:ext cx="12192000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b="1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GLM Model </a:t>
              </a:r>
              <a:r>
                <a:rPr lang="en-US" sz="4200" dirty="0">
                  <a:solidFill>
                    <a:srgbClr val="E7E7EC"/>
                  </a:solidFill>
                  <a:latin typeface="Open Sans"/>
                  <a:ea typeface="Open Sans"/>
                  <a:cs typeface="Open Sans"/>
                  <a:sym typeface="Open Sans"/>
                </a:rPr>
                <a:t>Examination</a:t>
              </a:r>
              <a:endParaRPr sz="42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2" name="Google Shape;282;p26"/>
            <p:cNvSpPr txBox="1"/>
            <p:nvPr/>
          </p:nvSpPr>
          <p:spPr>
            <a:xfrm>
              <a:off x="0" y="892925"/>
              <a:ext cx="12192000" cy="292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dirty="0">
                  <a:solidFill>
                    <a:srgbClr val="E7E7EC"/>
                  </a:solidFill>
                  <a:latin typeface="Open Sans"/>
                  <a:ea typeface="Open Sans"/>
                  <a:cs typeface="Open Sans"/>
                  <a:sym typeface="Open Sans"/>
                </a:rPr>
                <a:t>Deciding on Appropriate Models</a:t>
              </a:r>
              <a:endParaRPr sz="13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" name="Google Shape;208;p21">
            <a:extLst>
              <a:ext uri="{FF2B5EF4-FFF2-40B4-BE49-F238E27FC236}">
                <a16:creationId xmlns:a16="http://schemas.microsoft.com/office/drawing/2014/main" id="{33769E1F-CF08-4FB5-8F87-2554D8C60F82}"/>
              </a:ext>
            </a:extLst>
          </p:cNvPr>
          <p:cNvSpPr/>
          <p:nvPr/>
        </p:nvSpPr>
        <p:spPr>
          <a:xfrm>
            <a:off x="0" y="6531425"/>
            <a:ext cx="1974900" cy="326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79;p26">
            <a:extLst>
              <a:ext uri="{FF2B5EF4-FFF2-40B4-BE49-F238E27FC236}">
                <a16:creationId xmlns:a16="http://schemas.microsoft.com/office/drawing/2014/main" id="{5B9FDB51-B89D-454B-9E60-15D641B79360}"/>
              </a:ext>
            </a:extLst>
          </p:cNvPr>
          <p:cNvSpPr/>
          <p:nvPr/>
        </p:nvSpPr>
        <p:spPr>
          <a:xfrm>
            <a:off x="5851153" y="2615548"/>
            <a:ext cx="512064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C40B4635-F47F-4310-B303-D96F74248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912" y="2906534"/>
            <a:ext cx="4448175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96766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6" name="Picture 6">
            <a:extLst>
              <a:ext uri="{FF2B5EF4-FFF2-40B4-BE49-F238E27FC236}">
                <a16:creationId xmlns:a16="http://schemas.microsoft.com/office/drawing/2014/main" id="{352F4A63-BBE1-49E5-9D8C-A91248BFD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084" y="2804858"/>
            <a:ext cx="6913830" cy="345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5" name="Google Shape;275;p26"/>
          <p:cNvPicPr preferRelativeResize="0"/>
          <p:nvPr/>
        </p:nvPicPr>
        <p:blipFill rotWithShape="1">
          <a:blip r:embed="rId4">
            <a:alphaModFix/>
          </a:blip>
          <a:srcRect t="38948" b="38949"/>
          <a:stretch/>
        </p:blipFill>
        <p:spPr>
          <a:xfrm>
            <a:off x="0" y="0"/>
            <a:ext cx="12192000" cy="15157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6" name="Google Shape;276;p26"/>
          <p:cNvGrpSpPr/>
          <p:nvPr/>
        </p:nvGrpSpPr>
        <p:grpSpPr>
          <a:xfrm>
            <a:off x="0" y="2023570"/>
            <a:ext cx="12192000" cy="3779700"/>
            <a:chOff x="0" y="2023567"/>
            <a:chExt cx="12192000" cy="1326789"/>
          </a:xfrm>
        </p:grpSpPr>
        <p:sp>
          <p:nvSpPr>
            <p:cNvPr id="277" name="Google Shape;277;p26"/>
            <p:cNvSpPr txBox="1"/>
            <p:nvPr/>
          </p:nvSpPr>
          <p:spPr>
            <a:xfrm>
              <a:off x="0" y="2023567"/>
              <a:ext cx="12192000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b="1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Quick Residual Check</a:t>
              </a:r>
              <a:endParaRPr sz="26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8" name="Google Shape;278;p26"/>
            <p:cNvSpPr txBox="1"/>
            <p:nvPr/>
          </p:nvSpPr>
          <p:spPr>
            <a:xfrm>
              <a:off x="3088315" y="2276275"/>
              <a:ext cx="6342078" cy="10740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R="0" lvl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1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317F3C4-2B7E-4E87-99AF-A64FF563932C}"/>
              </a:ext>
            </a:extLst>
          </p:cNvPr>
          <p:cNvSpPr/>
          <p:nvPr/>
        </p:nvSpPr>
        <p:spPr>
          <a:xfrm>
            <a:off x="0" y="0"/>
            <a:ext cx="12192000" cy="1515762"/>
          </a:xfrm>
          <a:prstGeom prst="rect">
            <a:avLst/>
          </a:prstGeom>
          <a:solidFill>
            <a:srgbClr val="313131"/>
          </a:solidFill>
          <a:ln>
            <a:solidFill>
              <a:srgbClr val="31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0" name="Google Shape;280;p26"/>
          <p:cNvGrpSpPr/>
          <p:nvPr/>
        </p:nvGrpSpPr>
        <p:grpSpPr>
          <a:xfrm>
            <a:off x="0" y="253209"/>
            <a:ext cx="12192000" cy="932104"/>
            <a:chOff x="0" y="253209"/>
            <a:chExt cx="12192000" cy="932104"/>
          </a:xfrm>
        </p:grpSpPr>
        <p:sp>
          <p:nvSpPr>
            <p:cNvPr id="281" name="Google Shape;281;p26"/>
            <p:cNvSpPr txBox="1"/>
            <p:nvPr/>
          </p:nvSpPr>
          <p:spPr>
            <a:xfrm>
              <a:off x="0" y="253209"/>
              <a:ext cx="12192000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b="1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GLM Model </a:t>
              </a:r>
              <a:r>
                <a:rPr lang="en-US" sz="4200" dirty="0">
                  <a:solidFill>
                    <a:srgbClr val="E7E7EC"/>
                  </a:solidFill>
                  <a:latin typeface="Open Sans"/>
                  <a:ea typeface="Open Sans"/>
                  <a:cs typeface="Open Sans"/>
                  <a:sym typeface="Open Sans"/>
                </a:rPr>
                <a:t>Examination</a:t>
              </a:r>
              <a:endParaRPr sz="42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2" name="Google Shape;282;p26"/>
            <p:cNvSpPr txBox="1"/>
            <p:nvPr/>
          </p:nvSpPr>
          <p:spPr>
            <a:xfrm>
              <a:off x="0" y="892925"/>
              <a:ext cx="12192000" cy="292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dirty="0">
                  <a:solidFill>
                    <a:srgbClr val="E7E7EC"/>
                  </a:solidFill>
                  <a:latin typeface="Open Sans"/>
                  <a:ea typeface="Open Sans"/>
                  <a:cs typeface="Open Sans"/>
                  <a:sym typeface="Open Sans"/>
                </a:rPr>
                <a:t>Deciding on Appropriate Models</a:t>
              </a:r>
              <a:endParaRPr sz="13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" name="Google Shape;208;p21">
            <a:extLst>
              <a:ext uri="{FF2B5EF4-FFF2-40B4-BE49-F238E27FC236}">
                <a16:creationId xmlns:a16="http://schemas.microsoft.com/office/drawing/2014/main" id="{33769E1F-CF08-4FB5-8F87-2554D8C60F82}"/>
              </a:ext>
            </a:extLst>
          </p:cNvPr>
          <p:cNvSpPr/>
          <p:nvPr/>
        </p:nvSpPr>
        <p:spPr>
          <a:xfrm>
            <a:off x="0" y="6531425"/>
            <a:ext cx="1974900" cy="326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79;p26">
            <a:extLst>
              <a:ext uri="{FF2B5EF4-FFF2-40B4-BE49-F238E27FC236}">
                <a16:creationId xmlns:a16="http://schemas.microsoft.com/office/drawing/2014/main" id="{5B9FDB51-B89D-454B-9E60-15D641B79360}"/>
              </a:ext>
            </a:extLst>
          </p:cNvPr>
          <p:cNvSpPr/>
          <p:nvPr/>
        </p:nvSpPr>
        <p:spPr>
          <a:xfrm>
            <a:off x="5851153" y="2615548"/>
            <a:ext cx="512064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AF334119-0A0B-46D2-87A4-A264D0737D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4A435AF-CC0F-44AC-9F84-FAA0186F49C0}"/>
              </a:ext>
            </a:extLst>
          </p:cNvPr>
          <p:cNvSpPr/>
          <p:nvPr/>
        </p:nvSpPr>
        <p:spPr>
          <a:xfrm>
            <a:off x="4309450" y="5631256"/>
            <a:ext cx="162962" cy="1629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19BE333-E7F5-4A55-A8D9-C791BD770C9E}"/>
              </a:ext>
            </a:extLst>
          </p:cNvPr>
          <p:cNvSpPr/>
          <p:nvPr/>
        </p:nvSpPr>
        <p:spPr>
          <a:xfrm>
            <a:off x="7766366" y="5635094"/>
            <a:ext cx="162962" cy="1629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05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6" name="Picture 6">
            <a:extLst>
              <a:ext uri="{FF2B5EF4-FFF2-40B4-BE49-F238E27FC236}">
                <a16:creationId xmlns:a16="http://schemas.microsoft.com/office/drawing/2014/main" id="{352F4A63-BBE1-49E5-9D8C-A91248BFD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2639084" y="2804858"/>
            <a:ext cx="6913829" cy="345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5" name="Google Shape;275;p26"/>
          <p:cNvPicPr preferRelativeResize="0"/>
          <p:nvPr/>
        </p:nvPicPr>
        <p:blipFill rotWithShape="1">
          <a:blip r:embed="rId4">
            <a:alphaModFix/>
          </a:blip>
          <a:srcRect t="38948" b="38949"/>
          <a:stretch/>
        </p:blipFill>
        <p:spPr>
          <a:xfrm>
            <a:off x="0" y="0"/>
            <a:ext cx="12192000" cy="15157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6" name="Google Shape;276;p26"/>
          <p:cNvGrpSpPr/>
          <p:nvPr/>
        </p:nvGrpSpPr>
        <p:grpSpPr>
          <a:xfrm>
            <a:off x="0" y="2023570"/>
            <a:ext cx="12192000" cy="3779700"/>
            <a:chOff x="0" y="2023567"/>
            <a:chExt cx="12192000" cy="1326789"/>
          </a:xfrm>
        </p:grpSpPr>
        <p:sp>
          <p:nvSpPr>
            <p:cNvPr id="277" name="Google Shape;277;p26"/>
            <p:cNvSpPr txBox="1"/>
            <p:nvPr/>
          </p:nvSpPr>
          <p:spPr>
            <a:xfrm>
              <a:off x="0" y="2023567"/>
              <a:ext cx="12192000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b="1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Quick Residual Check</a:t>
              </a:r>
              <a:endParaRPr sz="26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8" name="Google Shape;278;p26"/>
            <p:cNvSpPr txBox="1"/>
            <p:nvPr/>
          </p:nvSpPr>
          <p:spPr>
            <a:xfrm>
              <a:off x="3088315" y="2276275"/>
              <a:ext cx="6342078" cy="10740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R="0" lvl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1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317F3C4-2B7E-4E87-99AF-A64FF563932C}"/>
              </a:ext>
            </a:extLst>
          </p:cNvPr>
          <p:cNvSpPr/>
          <p:nvPr/>
        </p:nvSpPr>
        <p:spPr>
          <a:xfrm>
            <a:off x="0" y="0"/>
            <a:ext cx="12192000" cy="1515762"/>
          </a:xfrm>
          <a:prstGeom prst="rect">
            <a:avLst/>
          </a:prstGeom>
          <a:solidFill>
            <a:srgbClr val="313131"/>
          </a:solidFill>
          <a:ln>
            <a:solidFill>
              <a:srgbClr val="31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0" name="Google Shape;280;p26"/>
          <p:cNvGrpSpPr/>
          <p:nvPr/>
        </p:nvGrpSpPr>
        <p:grpSpPr>
          <a:xfrm>
            <a:off x="0" y="253209"/>
            <a:ext cx="12192000" cy="932104"/>
            <a:chOff x="0" y="253209"/>
            <a:chExt cx="12192000" cy="932104"/>
          </a:xfrm>
        </p:grpSpPr>
        <p:sp>
          <p:nvSpPr>
            <p:cNvPr id="281" name="Google Shape;281;p26"/>
            <p:cNvSpPr txBox="1"/>
            <p:nvPr/>
          </p:nvSpPr>
          <p:spPr>
            <a:xfrm>
              <a:off x="0" y="253209"/>
              <a:ext cx="12192000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b="1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GLM Model </a:t>
              </a:r>
              <a:r>
                <a:rPr lang="en-US" sz="4200" dirty="0">
                  <a:solidFill>
                    <a:srgbClr val="E7E7EC"/>
                  </a:solidFill>
                  <a:latin typeface="Open Sans"/>
                  <a:ea typeface="Open Sans"/>
                  <a:cs typeface="Open Sans"/>
                  <a:sym typeface="Open Sans"/>
                </a:rPr>
                <a:t>Examination</a:t>
              </a:r>
              <a:endParaRPr sz="42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2" name="Google Shape;282;p26"/>
            <p:cNvSpPr txBox="1"/>
            <p:nvPr/>
          </p:nvSpPr>
          <p:spPr>
            <a:xfrm>
              <a:off x="0" y="892925"/>
              <a:ext cx="12192000" cy="292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dirty="0">
                  <a:solidFill>
                    <a:srgbClr val="E7E7EC"/>
                  </a:solidFill>
                  <a:latin typeface="Open Sans"/>
                  <a:ea typeface="Open Sans"/>
                  <a:cs typeface="Open Sans"/>
                  <a:sym typeface="Open Sans"/>
                </a:rPr>
                <a:t>Deciding on Appropriate Models</a:t>
              </a:r>
              <a:endParaRPr sz="13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" name="Google Shape;208;p21">
            <a:extLst>
              <a:ext uri="{FF2B5EF4-FFF2-40B4-BE49-F238E27FC236}">
                <a16:creationId xmlns:a16="http://schemas.microsoft.com/office/drawing/2014/main" id="{33769E1F-CF08-4FB5-8F87-2554D8C60F82}"/>
              </a:ext>
            </a:extLst>
          </p:cNvPr>
          <p:cNvSpPr/>
          <p:nvPr/>
        </p:nvSpPr>
        <p:spPr>
          <a:xfrm>
            <a:off x="0" y="6531425"/>
            <a:ext cx="1974900" cy="326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79;p26">
            <a:extLst>
              <a:ext uri="{FF2B5EF4-FFF2-40B4-BE49-F238E27FC236}">
                <a16:creationId xmlns:a16="http://schemas.microsoft.com/office/drawing/2014/main" id="{5B9FDB51-B89D-454B-9E60-15D641B79360}"/>
              </a:ext>
            </a:extLst>
          </p:cNvPr>
          <p:cNvSpPr/>
          <p:nvPr/>
        </p:nvSpPr>
        <p:spPr>
          <a:xfrm>
            <a:off x="5851153" y="2615548"/>
            <a:ext cx="512064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AF334119-0A0B-46D2-87A4-A264D0737D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0620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>
            <a:extLst>
              <a:ext uri="{FF2B5EF4-FFF2-40B4-BE49-F238E27FC236}">
                <a16:creationId xmlns:a16="http://schemas.microsoft.com/office/drawing/2014/main" id="{B239463C-CC6E-47F8-94BE-A38F59CEE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7" y="5531679"/>
            <a:ext cx="4200525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5" name="Google Shape;275;p26"/>
          <p:cNvPicPr preferRelativeResize="0"/>
          <p:nvPr/>
        </p:nvPicPr>
        <p:blipFill rotWithShape="1">
          <a:blip r:embed="rId4">
            <a:alphaModFix/>
          </a:blip>
          <a:srcRect t="38948" b="38949"/>
          <a:stretch/>
        </p:blipFill>
        <p:spPr>
          <a:xfrm>
            <a:off x="0" y="0"/>
            <a:ext cx="12192000" cy="15157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6" name="Google Shape;276;p26"/>
          <p:cNvGrpSpPr/>
          <p:nvPr/>
        </p:nvGrpSpPr>
        <p:grpSpPr>
          <a:xfrm>
            <a:off x="0" y="2023570"/>
            <a:ext cx="12192000" cy="3779700"/>
            <a:chOff x="0" y="2023567"/>
            <a:chExt cx="12192000" cy="1326789"/>
          </a:xfrm>
        </p:grpSpPr>
        <p:sp>
          <p:nvSpPr>
            <p:cNvPr id="277" name="Google Shape;277;p26"/>
            <p:cNvSpPr txBox="1"/>
            <p:nvPr/>
          </p:nvSpPr>
          <p:spPr>
            <a:xfrm>
              <a:off x="0" y="2023567"/>
              <a:ext cx="12192000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Updated Maximal </a:t>
              </a:r>
              <a:r>
                <a:rPr lang="en-US" sz="2600" b="1" dirty="0" err="1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CLogLog</a:t>
              </a:r>
              <a:r>
                <a:rPr lang="en-US" sz="26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 Model</a:t>
              </a:r>
              <a:endParaRPr sz="2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8" name="Google Shape;278;p26"/>
            <p:cNvSpPr txBox="1"/>
            <p:nvPr/>
          </p:nvSpPr>
          <p:spPr>
            <a:xfrm>
              <a:off x="3088315" y="2276275"/>
              <a:ext cx="6342078" cy="10740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R="0" lvl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1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317F3C4-2B7E-4E87-99AF-A64FF563932C}"/>
              </a:ext>
            </a:extLst>
          </p:cNvPr>
          <p:cNvSpPr/>
          <p:nvPr/>
        </p:nvSpPr>
        <p:spPr>
          <a:xfrm>
            <a:off x="0" y="0"/>
            <a:ext cx="12192000" cy="1515762"/>
          </a:xfrm>
          <a:prstGeom prst="rect">
            <a:avLst/>
          </a:prstGeom>
          <a:solidFill>
            <a:srgbClr val="313131"/>
          </a:solidFill>
          <a:ln>
            <a:solidFill>
              <a:srgbClr val="31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0" name="Google Shape;280;p26"/>
          <p:cNvGrpSpPr/>
          <p:nvPr/>
        </p:nvGrpSpPr>
        <p:grpSpPr>
          <a:xfrm>
            <a:off x="0" y="253209"/>
            <a:ext cx="12192000" cy="932104"/>
            <a:chOff x="0" y="253209"/>
            <a:chExt cx="12192000" cy="932104"/>
          </a:xfrm>
        </p:grpSpPr>
        <p:sp>
          <p:nvSpPr>
            <p:cNvPr id="281" name="Google Shape;281;p26"/>
            <p:cNvSpPr txBox="1"/>
            <p:nvPr/>
          </p:nvSpPr>
          <p:spPr>
            <a:xfrm>
              <a:off x="0" y="253209"/>
              <a:ext cx="12192000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b="1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GLM Model </a:t>
              </a:r>
              <a:r>
                <a:rPr lang="en-US" sz="4200" dirty="0">
                  <a:solidFill>
                    <a:srgbClr val="E7E7EC"/>
                  </a:solidFill>
                  <a:latin typeface="Open Sans"/>
                  <a:ea typeface="Open Sans"/>
                  <a:cs typeface="Open Sans"/>
                  <a:sym typeface="Open Sans"/>
                </a:rPr>
                <a:t>Examination</a:t>
              </a:r>
              <a:endParaRPr sz="42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2" name="Google Shape;282;p26"/>
            <p:cNvSpPr txBox="1"/>
            <p:nvPr/>
          </p:nvSpPr>
          <p:spPr>
            <a:xfrm>
              <a:off x="0" y="892925"/>
              <a:ext cx="12192000" cy="292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dirty="0">
                  <a:solidFill>
                    <a:srgbClr val="E7E7EC"/>
                  </a:solidFill>
                  <a:latin typeface="Open Sans"/>
                  <a:ea typeface="Open Sans"/>
                  <a:cs typeface="Open Sans"/>
                  <a:sym typeface="Open Sans"/>
                </a:rPr>
                <a:t>Deciding on Appropriate Models</a:t>
              </a:r>
              <a:endParaRPr sz="13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" name="Google Shape;208;p21">
            <a:extLst>
              <a:ext uri="{FF2B5EF4-FFF2-40B4-BE49-F238E27FC236}">
                <a16:creationId xmlns:a16="http://schemas.microsoft.com/office/drawing/2014/main" id="{33769E1F-CF08-4FB5-8F87-2554D8C60F82}"/>
              </a:ext>
            </a:extLst>
          </p:cNvPr>
          <p:cNvSpPr/>
          <p:nvPr/>
        </p:nvSpPr>
        <p:spPr>
          <a:xfrm>
            <a:off x="0" y="6531425"/>
            <a:ext cx="1974900" cy="326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79;p26">
            <a:extLst>
              <a:ext uri="{FF2B5EF4-FFF2-40B4-BE49-F238E27FC236}">
                <a16:creationId xmlns:a16="http://schemas.microsoft.com/office/drawing/2014/main" id="{5B9FDB51-B89D-454B-9E60-15D641B79360}"/>
              </a:ext>
            </a:extLst>
          </p:cNvPr>
          <p:cNvSpPr/>
          <p:nvPr/>
        </p:nvSpPr>
        <p:spPr>
          <a:xfrm>
            <a:off x="5851153" y="2615548"/>
            <a:ext cx="512064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C40B4635-F47F-4310-B303-D96F74248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3871912" y="2755554"/>
            <a:ext cx="4448175" cy="2727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AEBEF430-EE45-4E1B-9A79-E44E18278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499" y="5432372"/>
            <a:ext cx="1905000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4850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6"/>
          <p:cNvPicPr preferRelativeResize="0"/>
          <p:nvPr/>
        </p:nvPicPr>
        <p:blipFill rotWithShape="1">
          <a:blip r:embed="rId3">
            <a:alphaModFix/>
          </a:blip>
          <a:srcRect t="38948" b="38949"/>
          <a:stretch/>
        </p:blipFill>
        <p:spPr>
          <a:xfrm>
            <a:off x="0" y="0"/>
            <a:ext cx="12192000" cy="15157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6" name="Google Shape;276;p26"/>
          <p:cNvGrpSpPr/>
          <p:nvPr/>
        </p:nvGrpSpPr>
        <p:grpSpPr>
          <a:xfrm>
            <a:off x="0" y="2023570"/>
            <a:ext cx="12192000" cy="3779700"/>
            <a:chOff x="0" y="2023567"/>
            <a:chExt cx="12192000" cy="1326789"/>
          </a:xfrm>
        </p:grpSpPr>
        <p:sp>
          <p:nvSpPr>
            <p:cNvPr id="277" name="Google Shape;277;p26"/>
            <p:cNvSpPr txBox="1"/>
            <p:nvPr/>
          </p:nvSpPr>
          <p:spPr>
            <a:xfrm>
              <a:off x="0" y="2023567"/>
              <a:ext cx="12192000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Comparing Models</a:t>
              </a:r>
              <a:endParaRPr sz="2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8" name="Google Shape;278;p26"/>
            <p:cNvSpPr txBox="1"/>
            <p:nvPr/>
          </p:nvSpPr>
          <p:spPr>
            <a:xfrm>
              <a:off x="3088315" y="2276275"/>
              <a:ext cx="6342078" cy="10740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R="0" lvl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For binary data, residual deviance &amp; </a:t>
              </a:r>
              <a:r>
                <a:rPr lang="en-US" sz="1100" dirty="0" err="1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pearson</a:t>
              </a: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 goodness-of-fit statistics are determined entirely by the fitted values and hence are not meaningful.</a:t>
              </a:r>
            </a:p>
            <a:p>
              <a:pPr marR="0" lvl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b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Instead, we utilize a Likelihood Ratio Test:</a:t>
              </a:r>
            </a:p>
            <a:p>
              <a:pPr marR="0" lvl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1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R="0" lvl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And test the hypothesis:</a:t>
              </a:r>
            </a:p>
            <a:p>
              <a:pPr marR="0" lvl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1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R="0" lvl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1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R="0" lvl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We utilize a X</a:t>
              </a:r>
              <a:r>
                <a:rPr lang="en-US" sz="1100" baseline="300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 test with </a:t>
              </a:r>
              <a:r>
                <a:rPr lang="en-US" sz="1100" dirty="0" err="1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df</a:t>
              </a: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=(17-4) and the likelihood ratio, giving a p-value of 0.98.</a:t>
              </a:r>
            </a:p>
            <a:p>
              <a:pPr marR="0" lvl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1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R="0" lvl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Thus, </a:t>
              </a:r>
              <a:r>
                <a:rPr lang="en-US" sz="1100" b="1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we fail to reject the null hypothesis</a:t>
              </a: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 and use the </a:t>
              </a:r>
              <a:r>
                <a:rPr lang="en-US" sz="1100" b="1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nested model:</a:t>
              </a:r>
              <a:endParaRPr lang="en-US" sz="11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R="0" lvl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1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317F3C4-2B7E-4E87-99AF-A64FF563932C}"/>
              </a:ext>
            </a:extLst>
          </p:cNvPr>
          <p:cNvSpPr/>
          <p:nvPr/>
        </p:nvSpPr>
        <p:spPr>
          <a:xfrm>
            <a:off x="0" y="0"/>
            <a:ext cx="12192000" cy="1515762"/>
          </a:xfrm>
          <a:prstGeom prst="rect">
            <a:avLst/>
          </a:prstGeom>
          <a:solidFill>
            <a:srgbClr val="313131"/>
          </a:solidFill>
          <a:ln>
            <a:solidFill>
              <a:srgbClr val="31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0" name="Google Shape;280;p26"/>
          <p:cNvGrpSpPr/>
          <p:nvPr/>
        </p:nvGrpSpPr>
        <p:grpSpPr>
          <a:xfrm>
            <a:off x="0" y="253209"/>
            <a:ext cx="12192000" cy="932104"/>
            <a:chOff x="0" y="253209"/>
            <a:chExt cx="12192000" cy="932104"/>
          </a:xfrm>
        </p:grpSpPr>
        <p:sp>
          <p:nvSpPr>
            <p:cNvPr id="281" name="Google Shape;281;p26"/>
            <p:cNvSpPr txBox="1"/>
            <p:nvPr/>
          </p:nvSpPr>
          <p:spPr>
            <a:xfrm>
              <a:off x="0" y="253209"/>
              <a:ext cx="12192000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b="1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GLM Model </a:t>
              </a:r>
              <a:r>
                <a:rPr lang="en-US" sz="4200" dirty="0">
                  <a:solidFill>
                    <a:srgbClr val="E7E7EC"/>
                  </a:solidFill>
                  <a:latin typeface="Open Sans"/>
                  <a:ea typeface="Open Sans"/>
                  <a:cs typeface="Open Sans"/>
                  <a:sym typeface="Open Sans"/>
                </a:rPr>
                <a:t>Examination</a:t>
              </a:r>
              <a:endParaRPr sz="42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2" name="Google Shape;282;p26"/>
            <p:cNvSpPr txBox="1"/>
            <p:nvPr/>
          </p:nvSpPr>
          <p:spPr>
            <a:xfrm>
              <a:off x="0" y="892925"/>
              <a:ext cx="12192000" cy="292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dirty="0">
                  <a:solidFill>
                    <a:srgbClr val="E7E7EC"/>
                  </a:solidFill>
                  <a:latin typeface="Open Sans"/>
                  <a:ea typeface="Open Sans"/>
                  <a:cs typeface="Open Sans"/>
                  <a:sym typeface="Open Sans"/>
                </a:rPr>
                <a:t>Deciding on Appropriate Models</a:t>
              </a:r>
              <a:endParaRPr sz="13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" name="Google Shape;208;p21">
            <a:extLst>
              <a:ext uri="{FF2B5EF4-FFF2-40B4-BE49-F238E27FC236}">
                <a16:creationId xmlns:a16="http://schemas.microsoft.com/office/drawing/2014/main" id="{33769E1F-CF08-4FB5-8F87-2554D8C60F82}"/>
              </a:ext>
            </a:extLst>
          </p:cNvPr>
          <p:cNvSpPr/>
          <p:nvPr/>
        </p:nvSpPr>
        <p:spPr>
          <a:xfrm>
            <a:off x="0" y="6531425"/>
            <a:ext cx="1974900" cy="326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79;p26">
            <a:extLst>
              <a:ext uri="{FF2B5EF4-FFF2-40B4-BE49-F238E27FC236}">
                <a16:creationId xmlns:a16="http://schemas.microsoft.com/office/drawing/2014/main" id="{5B9FDB51-B89D-454B-9E60-15D641B79360}"/>
              </a:ext>
            </a:extLst>
          </p:cNvPr>
          <p:cNvSpPr/>
          <p:nvPr/>
        </p:nvSpPr>
        <p:spPr>
          <a:xfrm>
            <a:off x="5851153" y="2615548"/>
            <a:ext cx="512064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698" name="Picture 2">
            <a:extLst>
              <a:ext uri="{FF2B5EF4-FFF2-40B4-BE49-F238E27FC236}">
                <a16:creationId xmlns:a16="http://schemas.microsoft.com/office/drawing/2014/main" id="{B17AED53-90B4-4C39-AE4E-E46D583F9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137" y="3777210"/>
            <a:ext cx="389572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00" name="Picture 4">
            <a:extLst>
              <a:ext uri="{FF2B5EF4-FFF2-40B4-BE49-F238E27FC236}">
                <a16:creationId xmlns:a16="http://schemas.microsoft.com/office/drawing/2014/main" id="{EE1DF135-10FF-49C8-80D1-4A673B18B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486" y="4410575"/>
            <a:ext cx="4391025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02" name="Picture 6">
            <a:extLst>
              <a:ext uri="{FF2B5EF4-FFF2-40B4-BE49-F238E27FC236}">
                <a16:creationId xmlns:a16="http://schemas.microsoft.com/office/drawing/2014/main" id="{AC1DF580-558C-484C-B1E3-AFBF73260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315" y="5638940"/>
            <a:ext cx="451763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9785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5"/>
          <p:cNvSpPr/>
          <p:nvPr/>
        </p:nvSpPr>
        <p:spPr>
          <a:xfrm>
            <a:off x="0" y="1"/>
            <a:ext cx="12192000" cy="6477000"/>
          </a:xfrm>
          <a:prstGeom prst="rect">
            <a:avLst/>
          </a:prstGeom>
          <a:solidFill>
            <a:srgbClr val="3B40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45"/>
          <p:cNvSpPr/>
          <p:nvPr/>
        </p:nvSpPr>
        <p:spPr>
          <a:xfrm>
            <a:off x="8844999" y="1"/>
            <a:ext cx="3347001" cy="647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35" name="Google Shape;635;p45"/>
          <p:cNvGrpSpPr/>
          <p:nvPr/>
        </p:nvGrpSpPr>
        <p:grpSpPr>
          <a:xfrm>
            <a:off x="815011" y="3347339"/>
            <a:ext cx="5070887" cy="1990127"/>
            <a:chOff x="815011" y="3347339"/>
            <a:chExt cx="5070887" cy="1990127"/>
          </a:xfrm>
        </p:grpSpPr>
        <p:sp>
          <p:nvSpPr>
            <p:cNvPr id="636" name="Google Shape;636;p45"/>
            <p:cNvSpPr txBox="1"/>
            <p:nvPr/>
          </p:nvSpPr>
          <p:spPr>
            <a:xfrm>
              <a:off x="832767" y="3347339"/>
              <a:ext cx="5053131" cy="1169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0" b="1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GAM</a:t>
              </a:r>
              <a:endParaRPr sz="70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37" name="Google Shape;637;p45"/>
            <p:cNvSpPr txBox="1"/>
            <p:nvPr/>
          </p:nvSpPr>
          <p:spPr>
            <a:xfrm>
              <a:off x="815011" y="4167915"/>
              <a:ext cx="5053131" cy="1169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0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Models</a:t>
              </a:r>
              <a:endParaRPr dirty="0"/>
            </a:p>
          </p:txBody>
        </p:sp>
      </p:grpSp>
      <p:pic>
        <p:nvPicPr>
          <p:cNvPr id="638" name="Google Shape;638;p45"/>
          <p:cNvPicPr preferRelativeResize="0"/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469" r="9469"/>
          <a:stretch/>
        </p:blipFill>
        <p:spPr>
          <a:xfrm>
            <a:off x="5557420" y="0"/>
            <a:ext cx="6096000" cy="6477000"/>
          </a:xfrm>
          <a:prstGeom prst="parallelogram">
            <a:avLst>
              <a:gd name="adj" fmla="val 25000"/>
            </a:avLst>
          </a:prstGeom>
          <a:noFill/>
          <a:ln>
            <a:noFill/>
          </a:ln>
        </p:spPr>
      </p:pic>
      <p:sp>
        <p:nvSpPr>
          <p:cNvPr id="639" name="Google Shape;639;p45"/>
          <p:cNvSpPr/>
          <p:nvPr/>
        </p:nvSpPr>
        <p:spPr>
          <a:xfrm>
            <a:off x="985421" y="5530795"/>
            <a:ext cx="11206579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08;p21">
            <a:extLst>
              <a:ext uri="{FF2B5EF4-FFF2-40B4-BE49-F238E27FC236}">
                <a16:creationId xmlns:a16="http://schemas.microsoft.com/office/drawing/2014/main" id="{E8159CA0-543F-4844-989D-D602FE8F147D}"/>
              </a:ext>
            </a:extLst>
          </p:cNvPr>
          <p:cNvSpPr/>
          <p:nvPr/>
        </p:nvSpPr>
        <p:spPr>
          <a:xfrm>
            <a:off x="0" y="6531425"/>
            <a:ext cx="1974900" cy="326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447532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6"/>
          <p:cNvPicPr preferRelativeResize="0"/>
          <p:nvPr/>
        </p:nvPicPr>
        <p:blipFill rotWithShape="1">
          <a:blip r:embed="rId3">
            <a:alphaModFix/>
          </a:blip>
          <a:srcRect t="38948" b="38949"/>
          <a:stretch/>
        </p:blipFill>
        <p:spPr>
          <a:xfrm>
            <a:off x="0" y="0"/>
            <a:ext cx="12192000" cy="15157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6" name="Google Shape;276;p26"/>
          <p:cNvGrpSpPr/>
          <p:nvPr/>
        </p:nvGrpSpPr>
        <p:grpSpPr>
          <a:xfrm>
            <a:off x="0" y="2023570"/>
            <a:ext cx="12192000" cy="3779700"/>
            <a:chOff x="0" y="2023567"/>
            <a:chExt cx="12192000" cy="1326789"/>
          </a:xfrm>
        </p:grpSpPr>
        <p:sp>
          <p:nvSpPr>
            <p:cNvPr id="277" name="Google Shape;277;p26"/>
            <p:cNvSpPr txBox="1"/>
            <p:nvPr/>
          </p:nvSpPr>
          <p:spPr>
            <a:xfrm>
              <a:off x="0" y="2023567"/>
              <a:ext cx="12192000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Initial </a:t>
              </a:r>
              <a:r>
                <a:rPr lang="en-US" sz="2600" b="1" dirty="0" err="1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CLogLog</a:t>
              </a:r>
              <a:r>
                <a:rPr lang="en-US" sz="26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 Model</a:t>
              </a:r>
              <a:endParaRPr sz="2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8" name="Google Shape;278;p26"/>
            <p:cNvSpPr txBox="1"/>
            <p:nvPr/>
          </p:nvSpPr>
          <p:spPr>
            <a:xfrm>
              <a:off x="3088315" y="2276275"/>
              <a:ext cx="6342078" cy="10740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R="0" lvl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1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317F3C4-2B7E-4E87-99AF-A64FF563932C}"/>
              </a:ext>
            </a:extLst>
          </p:cNvPr>
          <p:cNvSpPr/>
          <p:nvPr/>
        </p:nvSpPr>
        <p:spPr>
          <a:xfrm>
            <a:off x="0" y="0"/>
            <a:ext cx="12192000" cy="1515762"/>
          </a:xfrm>
          <a:prstGeom prst="rect">
            <a:avLst/>
          </a:prstGeom>
          <a:solidFill>
            <a:srgbClr val="313131"/>
          </a:solidFill>
          <a:ln>
            <a:solidFill>
              <a:srgbClr val="31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0" name="Google Shape;280;p26"/>
          <p:cNvGrpSpPr/>
          <p:nvPr/>
        </p:nvGrpSpPr>
        <p:grpSpPr>
          <a:xfrm>
            <a:off x="0" y="253209"/>
            <a:ext cx="12192000" cy="932104"/>
            <a:chOff x="0" y="253209"/>
            <a:chExt cx="12192000" cy="932104"/>
          </a:xfrm>
        </p:grpSpPr>
        <p:sp>
          <p:nvSpPr>
            <p:cNvPr id="281" name="Google Shape;281;p26"/>
            <p:cNvSpPr txBox="1"/>
            <p:nvPr/>
          </p:nvSpPr>
          <p:spPr>
            <a:xfrm>
              <a:off x="0" y="253209"/>
              <a:ext cx="12192000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b="1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GAM Model </a:t>
              </a:r>
              <a:r>
                <a:rPr lang="en-US" sz="4200" dirty="0">
                  <a:solidFill>
                    <a:srgbClr val="E7E7EC"/>
                  </a:solidFill>
                  <a:latin typeface="Open Sans"/>
                  <a:ea typeface="Open Sans"/>
                  <a:cs typeface="Open Sans"/>
                  <a:sym typeface="Open Sans"/>
                </a:rPr>
                <a:t>Examination</a:t>
              </a:r>
              <a:endParaRPr sz="42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2" name="Google Shape;282;p26"/>
            <p:cNvSpPr txBox="1"/>
            <p:nvPr/>
          </p:nvSpPr>
          <p:spPr>
            <a:xfrm>
              <a:off x="0" y="892925"/>
              <a:ext cx="12192000" cy="292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dirty="0">
                  <a:solidFill>
                    <a:srgbClr val="E7E7EC"/>
                  </a:solidFill>
                  <a:latin typeface="Open Sans"/>
                  <a:ea typeface="Open Sans"/>
                  <a:cs typeface="Open Sans"/>
                  <a:sym typeface="Open Sans"/>
                </a:rPr>
                <a:t>Deciding on Appropriate Models</a:t>
              </a:r>
              <a:endParaRPr sz="13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" name="Google Shape;208;p21">
            <a:extLst>
              <a:ext uri="{FF2B5EF4-FFF2-40B4-BE49-F238E27FC236}">
                <a16:creationId xmlns:a16="http://schemas.microsoft.com/office/drawing/2014/main" id="{33769E1F-CF08-4FB5-8F87-2554D8C60F82}"/>
              </a:ext>
            </a:extLst>
          </p:cNvPr>
          <p:cNvSpPr/>
          <p:nvPr/>
        </p:nvSpPr>
        <p:spPr>
          <a:xfrm>
            <a:off x="0" y="6531425"/>
            <a:ext cx="1974900" cy="326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79;p26">
            <a:extLst>
              <a:ext uri="{FF2B5EF4-FFF2-40B4-BE49-F238E27FC236}">
                <a16:creationId xmlns:a16="http://schemas.microsoft.com/office/drawing/2014/main" id="{5B9FDB51-B89D-454B-9E60-15D641B79360}"/>
              </a:ext>
            </a:extLst>
          </p:cNvPr>
          <p:cNvSpPr/>
          <p:nvPr/>
        </p:nvSpPr>
        <p:spPr>
          <a:xfrm>
            <a:off x="5851153" y="2615548"/>
            <a:ext cx="512064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56" name="Picture 4">
            <a:extLst>
              <a:ext uri="{FF2B5EF4-FFF2-40B4-BE49-F238E27FC236}">
                <a16:creationId xmlns:a16="http://schemas.microsoft.com/office/drawing/2014/main" id="{B0DC4192-CEF0-432F-B674-5DA419FF6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3876675" y="2887497"/>
            <a:ext cx="4438650" cy="2536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66402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6"/>
          <p:cNvPicPr preferRelativeResize="0"/>
          <p:nvPr/>
        </p:nvPicPr>
        <p:blipFill rotWithShape="1">
          <a:blip r:embed="rId3">
            <a:alphaModFix/>
          </a:blip>
          <a:srcRect t="38948" b="38949"/>
          <a:stretch/>
        </p:blipFill>
        <p:spPr>
          <a:xfrm>
            <a:off x="0" y="0"/>
            <a:ext cx="12192000" cy="15157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6" name="Google Shape;276;p26"/>
          <p:cNvGrpSpPr/>
          <p:nvPr/>
        </p:nvGrpSpPr>
        <p:grpSpPr>
          <a:xfrm>
            <a:off x="0" y="2023570"/>
            <a:ext cx="12192000" cy="3779700"/>
            <a:chOff x="0" y="2023567"/>
            <a:chExt cx="12192000" cy="1326789"/>
          </a:xfrm>
        </p:grpSpPr>
        <p:sp>
          <p:nvSpPr>
            <p:cNvPr id="277" name="Google Shape;277;p26"/>
            <p:cNvSpPr txBox="1"/>
            <p:nvPr/>
          </p:nvSpPr>
          <p:spPr>
            <a:xfrm>
              <a:off x="0" y="2023567"/>
              <a:ext cx="12192000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Nested </a:t>
              </a:r>
              <a:r>
                <a:rPr lang="en-US" sz="2600" b="1" dirty="0" err="1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CLogLog</a:t>
              </a:r>
              <a:r>
                <a:rPr lang="en-US" sz="26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 Model</a:t>
              </a:r>
              <a:endParaRPr sz="2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8" name="Google Shape;278;p26"/>
            <p:cNvSpPr txBox="1"/>
            <p:nvPr/>
          </p:nvSpPr>
          <p:spPr>
            <a:xfrm>
              <a:off x="3088315" y="2276275"/>
              <a:ext cx="6342078" cy="10740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R="0" lvl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1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317F3C4-2B7E-4E87-99AF-A64FF563932C}"/>
              </a:ext>
            </a:extLst>
          </p:cNvPr>
          <p:cNvSpPr/>
          <p:nvPr/>
        </p:nvSpPr>
        <p:spPr>
          <a:xfrm>
            <a:off x="0" y="0"/>
            <a:ext cx="12192000" cy="1515762"/>
          </a:xfrm>
          <a:prstGeom prst="rect">
            <a:avLst/>
          </a:prstGeom>
          <a:solidFill>
            <a:srgbClr val="313131"/>
          </a:solidFill>
          <a:ln>
            <a:solidFill>
              <a:srgbClr val="31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0" name="Google Shape;280;p26"/>
          <p:cNvGrpSpPr/>
          <p:nvPr/>
        </p:nvGrpSpPr>
        <p:grpSpPr>
          <a:xfrm>
            <a:off x="0" y="253209"/>
            <a:ext cx="12192000" cy="932104"/>
            <a:chOff x="0" y="253209"/>
            <a:chExt cx="12192000" cy="932104"/>
          </a:xfrm>
        </p:grpSpPr>
        <p:sp>
          <p:nvSpPr>
            <p:cNvPr id="281" name="Google Shape;281;p26"/>
            <p:cNvSpPr txBox="1"/>
            <p:nvPr/>
          </p:nvSpPr>
          <p:spPr>
            <a:xfrm>
              <a:off x="0" y="253209"/>
              <a:ext cx="12192000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b="1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GAM Model </a:t>
              </a:r>
              <a:r>
                <a:rPr lang="en-US" sz="4200" dirty="0">
                  <a:solidFill>
                    <a:srgbClr val="E7E7EC"/>
                  </a:solidFill>
                  <a:latin typeface="Open Sans"/>
                  <a:ea typeface="Open Sans"/>
                  <a:cs typeface="Open Sans"/>
                  <a:sym typeface="Open Sans"/>
                </a:rPr>
                <a:t>Examination</a:t>
              </a:r>
              <a:endParaRPr sz="42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2" name="Google Shape;282;p26"/>
            <p:cNvSpPr txBox="1"/>
            <p:nvPr/>
          </p:nvSpPr>
          <p:spPr>
            <a:xfrm>
              <a:off x="0" y="892925"/>
              <a:ext cx="12192000" cy="292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dirty="0">
                  <a:solidFill>
                    <a:srgbClr val="E7E7EC"/>
                  </a:solidFill>
                  <a:latin typeface="Open Sans"/>
                  <a:ea typeface="Open Sans"/>
                  <a:cs typeface="Open Sans"/>
                  <a:sym typeface="Open Sans"/>
                </a:rPr>
                <a:t>Deciding on Appropriate Models</a:t>
              </a:r>
              <a:endParaRPr sz="13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" name="Google Shape;208;p21">
            <a:extLst>
              <a:ext uri="{FF2B5EF4-FFF2-40B4-BE49-F238E27FC236}">
                <a16:creationId xmlns:a16="http://schemas.microsoft.com/office/drawing/2014/main" id="{33769E1F-CF08-4FB5-8F87-2554D8C60F82}"/>
              </a:ext>
            </a:extLst>
          </p:cNvPr>
          <p:cNvSpPr/>
          <p:nvPr/>
        </p:nvSpPr>
        <p:spPr>
          <a:xfrm>
            <a:off x="0" y="6531425"/>
            <a:ext cx="1974900" cy="326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79;p26">
            <a:extLst>
              <a:ext uri="{FF2B5EF4-FFF2-40B4-BE49-F238E27FC236}">
                <a16:creationId xmlns:a16="http://schemas.microsoft.com/office/drawing/2014/main" id="{5B9FDB51-B89D-454B-9E60-15D641B79360}"/>
              </a:ext>
            </a:extLst>
          </p:cNvPr>
          <p:cNvSpPr/>
          <p:nvPr/>
        </p:nvSpPr>
        <p:spPr>
          <a:xfrm>
            <a:off x="5851153" y="2615548"/>
            <a:ext cx="512064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56" name="Picture 4">
            <a:extLst>
              <a:ext uri="{FF2B5EF4-FFF2-40B4-BE49-F238E27FC236}">
                <a16:creationId xmlns:a16="http://schemas.microsoft.com/office/drawing/2014/main" id="{B0DC4192-CEF0-432F-B674-5DA419FF6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3887860" y="2929943"/>
            <a:ext cx="4438650" cy="1763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83629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6"/>
          <p:cNvPicPr preferRelativeResize="0"/>
          <p:nvPr/>
        </p:nvPicPr>
        <p:blipFill rotWithShape="1">
          <a:blip r:embed="rId3">
            <a:alphaModFix/>
          </a:blip>
          <a:srcRect t="38948" b="38949"/>
          <a:stretch/>
        </p:blipFill>
        <p:spPr>
          <a:xfrm>
            <a:off x="0" y="0"/>
            <a:ext cx="12192000" cy="15157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6" name="Google Shape;276;p26"/>
          <p:cNvGrpSpPr/>
          <p:nvPr/>
        </p:nvGrpSpPr>
        <p:grpSpPr>
          <a:xfrm>
            <a:off x="0" y="2023570"/>
            <a:ext cx="12192000" cy="3779700"/>
            <a:chOff x="0" y="2023567"/>
            <a:chExt cx="12192000" cy="1326789"/>
          </a:xfrm>
        </p:grpSpPr>
        <p:sp>
          <p:nvSpPr>
            <p:cNvPr id="277" name="Google Shape;277;p26"/>
            <p:cNvSpPr txBox="1"/>
            <p:nvPr/>
          </p:nvSpPr>
          <p:spPr>
            <a:xfrm>
              <a:off x="0" y="2023567"/>
              <a:ext cx="12192000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Nested </a:t>
              </a:r>
              <a:r>
                <a:rPr lang="en-US" sz="2600" b="1" dirty="0" err="1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CLogLog</a:t>
              </a:r>
              <a:r>
                <a:rPr lang="en-US" sz="26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 Model</a:t>
              </a:r>
              <a:endParaRPr sz="2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8" name="Google Shape;278;p26"/>
            <p:cNvSpPr txBox="1"/>
            <p:nvPr/>
          </p:nvSpPr>
          <p:spPr>
            <a:xfrm>
              <a:off x="3088315" y="2276275"/>
              <a:ext cx="6342078" cy="10740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R="0" lvl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1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317F3C4-2B7E-4E87-99AF-A64FF563932C}"/>
              </a:ext>
            </a:extLst>
          </p:cNvPr>
          <p:cNvSpPr/>
          <p:nvPr/>
        </p:nvSpPr>
        <p:spPr>
          <a:xfrm>
            <a:off x="0" y="0"/>
            <a:ext cx="12192000" cy="1515762"/>
          </a:xfrm>
          <a:prstGeom prst="rect">
            <a:avLst/>
          </a:prstGeom>
          <a:solidFill>
            <a:srgbClr val="313131"/>
          </a:solidFill>
          <a:ln>
            <a:solidFill>
              <a:srgbClr val="31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0" name="Google Shape;280;p26"/>
          <p:cNvGrpSpPr/>
          <p:nvPr/>
        </p:nvGrpSpPr>
        <p:grpSpPr>
          <a:xfrm>
            <a:off x="0" y="253209"/>
            <a:ext cx="12192000" cy="932104"/>
            <a:chOff x="0" y="253209"/>
            <a:chExt cx="12192000" cy="932104"/>
          </a:xfrm>
        </p:grpSpPr>
        <p:sp>
          <p:nvSpPr>
            <p:cNvPr id="281" name="Google Shape;281;p26"/>
            <p:cNvSpPr txBox="1"/>
            <p:nvPr/>
          </p:nvSpPr>
          <p:spPr>
            <a:xfrm>
              <a:off x="0" y="253209"/>
              <a:ext cx="12192000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b="1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GAM Model </a:t>
              </a:r>
              <a:r>
                <a:rPr lang="en-US" sz="4200" dirty="0">
                  <a:solidFill>
                    <a:srgbClr val="E7E7EC"/>
                  </a:solidFill>
                  <a:latin typeface="Open Sans"/>
                  <a:ea typeface="Open Sans"/>
                  <a:cs typeface="Open Sans"/>
                  <a:sym typeface="Open Sans"/>
                </a:rPr>
                <a:t>Examination</a:t>
              </a:r>
              <a:endParaRPr sz="42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2" name="Google Shape;282;p26"/>
            <p:cNvSpPr txBox="1"/>
            <p:nvPr/>
          </p:nvSpPr>
          <p:spPr>
            <a:xfrm>
              <a:off x="0" y="892925"/>
              <a:ext cx="12192000" cy="292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dirty="0">
                  <a:solidFill>
                    <a:srgbClr val="E7E7EC"/>
                  </a:solidFill>
                  <a:latin typeface="Open Sans"/>
                  <a:ea typeface="Open Sans"/>
                  <a:cs typeface="Open Sans"/>
                  <a:sym typeface="Open Sans"/>
                </a:rPr>
                <a:t>Deciding on Appropriate Models</a:t>
              </a:r>
              <a:endParaRPr sz="13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" name="Google Shape;208;p21">
            <a:extLst>
              <a:ext uri="{FF2B5EF4-FFF2-40B4-BE49-F238E27FC236}">
                <a16:creationId xmlns:a16="http://schemas.microsoft.com/office/drawing/2014/main" id="{33769E1F-CF08-4FB5-8F87-2554D8C60F82}"/>
              </a:ext>
            </a:extLst>
          </p:cNvPr>
          <p:cNvSpPr/>
          <p:nvPr/>
        </p:nvSpPr>
        <p:spPr>
          <a:xfrm>
            <a:off x="0" y="6531425"/>
            <a:ext cx="1974900" cy="326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79;p26">
            <a:extLst>
              <a:ext uri="{FF2B5EF4-FFF2-40B4-BE49-F238E27FC236}">
                <a16:creationId xmlns:a16="http://schemas.microsoft.com/office/drawing/2014/main" id="{5B9FDB51-B89D-454B-9E60-15D641B79360}"/>
              </a:ext>
            </a:extLst>
          </p:cNvPr>
          <p:cNvSpPr/>
          <p:nvPr/>
        </p:nvSpPr>
        <p:spPr>
          <a:xfrm>
            <a:off x="5851153" y="2615548"/>
            <a:ext cx="512064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56" name="Picture 4">
            <a:extLst>
              <a:ext uri="{FF2B5EF4-FFF2-40B4-BE49-F238E27FC236}">
                <a16:creationId xmlns:a16="http://schemas.microsoft.com/office/drawing/2014/main" id="{B0DC4192-CEF0-432F-B674-5DA419FF6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3876675" y="2887497"/>
            <a:ext cx="4438650" cy="2536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6" name="Picture 2">
            <a:extLst>
              <a:ext uri="{FF2B5EF4-FFF2-40B4-BE49-F238E27FC236}">
                <a16:creationId xmlns:a16="http://schemas.microsoft.com/office/drawing/2014/main" id="{873075A5-B9D5-4BAA-AC26-C1FA7841B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72" y="2887497"/>
            <a:ext cx="11858625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Left Brace 1">
            <a:extLst>
              <a:ext uri="{FF2B5EF4-FFF2-40B4-BE49-F238E27FC236}">
                <a16:creationId xmlns:a16="http://schemas.microsoft.com/office/drawing/2014/main" id="{97468FB2-3AB5-40D1-A8A2-4E6F90FCFAF6}"/>
              </a:ext>
            </a:extLst>
          </p:cNvPr>
          <p:cNvSpPr/>
          <p:nvPr/>
        </p:nvSpPr>
        <p:spPr>
          <a:xfrm rot="16200000">
            <a:off x="3709186" y="5304392"/>
            <a:ext cx="334978" cy="66277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BAF05863-5226-4F47-858C-3A1F841B3EA9}"/>
              </a:ext>
            </a:extLst>
          </p:cNvPr>
          <p:cNvSpPr/>
          <p:nvPr/>
        </p:nvSpPr>
        <p:spPr>
          <a:xfrm rot="16200000">
            <a:off x="6091865" y="5304392"/>
            <a:ext cx="334978" cy="66277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Google Shape;278;p26">
            <a:extLst>
              <a:ext uri="{FF2B5EF4-FFF2-40B4-BE49-F238E27FC236}">
                <a16:creationId xmlns:a16="http://schemas.microsoft.com/office/drawing/2014/main" id="{A669B0F2-B658-490B-8A50-1911E9B3E4AD}"/>
              </a:ext>
            </a:extLst>
          </p:cNvPr>
          <p:cNvSpPr txBox="1"/>
          <p:nvPr/>
        </p:nvSpPr>
        <p:spPr>
          <a:xfrm>
            <a:off x="3557530" y="5742505"/>
            <a:ext cx="65053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Linear</a:t>
            </a:r>
            <a:endParaRPr sz="11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" name="Google Shape;278;p26">
            <a:extLst>
              <a:ext uri="{FF2B5EF4-FFF2-40B4-BE49-F238E27FC236}">
                <a16:creationId xmlns:a16="http://schemas.microsoft.com/office/drawing/2014/main" id="{2D0BE0FF-1F7C-401D-BB57-F9C82DA27B89}"/>
              </a:ext>
            </a:extLst>
          </p:cNvPr>
          <p:cNvSpPr txBox="1"/>
          <p:nvPr/>
        </p:nvSpPr>
        <p:spPr>
          <a:xfrm>
            <a:off x="5941604" y="5712801"/>
            <a:ext cx="65053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Linear</a:t>
            </a:r>
            <a:endParaRPr sz="11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72251793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6"/>
          <p:cNvPicPr preferRelativeResize="0"/>
          <p:nvPr/>
        </p:nvPicPr>
        <p:blipFill rotWithShape="1">
          <a:blip r:embed="rId3">
            <a:alphaModFix/>
          </a:blip>
          <a:srcRect t="38948" b="38949"/>
          <a:stretch/>
        </p:blipFill>
        <p:spPr>
          <a:xfrm>
            <a:off x="0" y="0"/>
            <a:ext cx="12192000" cy="15157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6" name="Google Shape;276;p26"/>
          <p:cNvGrpSpPr/>
          <p:nvPr/>
        </p:nvGrpSpPr>
        <p:grpSpPr>
          <a:xfrm>
            <a:off x="0" y="2023570"/>
            <a:ext cx="12192000" cy="3779700"/>
            <a:chOff x="0" y="2023567"/>
            <a:chExt cx="12192000" cy="1326789"/>
          </a:xfrm>
        </p:grpSpPr>
        <p:sp>
          <p:nvSpPr>
            <p:cNvPr id="277" name="Google Shape;277;p26"/>
            <p:cNvSpPr txBox="1"/>
            <p:nvPr/>
          </p:nvSpPr>
          <p:spPr>
            <a:xfrm>
              <a:off x="0" y="2023567"/>
              <a:ext cx="12192000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Non-Smooth Nested </a:t>
              </a:r>
              <a:r>
                <a:rPr lang="en-US" sz="2600" b="1" dirty="0" err="1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CLogLog</a:t>
              </a:r>
              <a:r>
                <a:rPr lang="en-US" sz="26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 Model</a:t>
              </a:r>
              <a:endParaRPr sz="2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8" name="Google Shape;278;p26"/>
            <p:cNvSpPr txBox="1"/>
            <p:nvPr/>
          </p:nvSpPr>
          <p:spPr>
            <a:xfrm>
              <a:off x="3088315" y="2276275"/>
              <a:ext cx="6342078" cy="10740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R="0" lvl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1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R="0" lvl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1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R="0" lvl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1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R="0" lvl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1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R="0" lvl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1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R="0" lvl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1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R="0" lvl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1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R="0" lvl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1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R="0" lvl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In comparing this model to the initial model via LRT, we found a p-value of 0.003 and hence reject the nested model in favor of the “maximal” (initial) model.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317F3C4-2B7E-4E87-99AF-A64FF563932C}"/>
              </a:ext>
            </a:extLst>
          </p:cNvPr>
          <p:cNvSpPr/>
          <p:nvPr/>
        </p:nvSpPr>
        <p:spPr>
          <a:xfrm>
            <a:off x="0" y="0"/>
            <a:ext cx="12192000" cy="1515762"/>
          </a:xfrm>
          <a:prstGeom prst="rect">
            <a:avLst/>
          </a:prstGeom>
          <a:solidFill>
            <a:srgbClr val="313131"/>
          </a:solidFill>
          <a:ln>
            <a:solidFill>
              <a:srgbClr val="31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0" name="Google Shape;280;p26"/>
          <p:cNvGrpSpPr/>
          <p:nvPr/>
        </p:nvGrpSpPr>
        <p:grpSpPr>
          <a:xfrm>
            <a:off x="0" y="253209"/>
            <a:ext cx="12192000" cy="932104"/>
            <a:chOff x="0" y="253209"/>
            <a:chExt cx="12192000" cy="932104"/>
          </a:xfrm>
        </p:grpSpPr>
        <p:sp>
          <p:nvSpPr>
            <p:cNvPr id="281" name="Google Shape;281;p26"/>
            <p:cNvSpPr txBox="1"/>
            <p:nvPr/>
          </p:nvSpPr>
          <p:spPr>
            <a:xfrm>
              <a:off x="0" y="253209"/>
              <a:ext cx="12192000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b="1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GAM Model </a:t>
              </a:r>
              <a:r>
                <a:rPr lang="en-US" sz="4200" dirty="0">
                  <a:solidFill>
                    <a:srgbClr val="E7E7EC"/>
                  </a:solidFill>
                  <a:latin typeface="Open Sans"/>
                  <a:ea typeface="Open Sans"/>
                  <a:cs typeface="Open Sans"/>
                  <a:sym typeface="Open Sans"/>
                </a:rPr>
                <a:t>Examination</a:t>
              </a:r>
              <a:endParaRPr sz="42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2" name="Google Shape;282;p26"/>
            <p:cNvSpPr txBox="1"/>
            <p:nvPr/>
          </p:nvSpPr>
          <p:spPr>
            <a:xfrm>
              <a:off x="0" y="892925"/>
              <a:ext cx="12192000" cy="292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dirty="0">
                  <a:solidFill>
                    <a:srgbClr val="E7E7EC"/>
                  </a:solidFill>
                  <a:latin typeface="Open Sans"/>
                  <a:ea typeface="Open Sans"/>
                  <a:cs typeface="Open Sans"/>
                  <a:sym typeface="Open Sans"/>
                </a:rPr>
                <a:t>Deciding on Appropriate Models</a:t>
              </a:r>
              <a:endParaRPr sz="13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" name="Google Shape;208;p21">
            <a:extLst>
              <a:ext uri="{FF2B5EF4-FFF2-40B4-BE49-F238E27FC236}">
                <a16:creationId xmlns:a16="http://schemas.microsoft.com/office/drawing/2014/main" id="{33769E1F-CF08-4FB5-8F87-2554D8C60F82}"/>
              </a:ext>
            </a:extLst>
          </p:cNvPr>
          <p:cNvSpPr/>
          <p:nvPr/>
        </p:nvSpPr>
        <p:spPr>
          <a:xfrm>
            <a:off x="0" y="6531425"/>
            <a:ext cx="1974900" cy="326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79;p26">
            <a:extLst>
              <a:ext uri="{FF2B5EF4-FFF2-40B4-BE49-F238E27FC236}">
                <a16:creationId xmlns:a16="http://schemas.microsoft.com/office/drawing/2014/main" id="{5B9FDB51-B89D-454B-9E60-15D641B79360}"/>
              </a:ext>
            </a:extLst>
          </p:cNvPr>
          <p:cNvSpPr/>
          <p:nvPr/>
        </p:nvSpPr>
        <p:spPr>
          <a:xfrm>
            <a:off x="5851153" y="2615548"/>
            <a:ext cx="512064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56" name="Picture 4">
            <a:extLst>
              <a:ext uri="{FF2B5EF4-FFF2-40B4-BE49-F238E27FC236}">
                <a16:creationId xmlns:a16="http://schemas.microsoft.com/office/drawing/2014/main" id="{B0DC4192-CEF0-432F-B674-5DA419FF6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3887860" y="2936178"/>
            <a:ext cx="4438650" cy="1750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70332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6"/>
          <p:cNvPicPr preferRelativeResize="0"/>
          <p:nvPr/>
        </p:nvPicPr>
        <p:blipFill rotWithShape="1">
          <a:blip r:embed="rId3">
            <a:alphaModFix/>
          </a:blip>
          <a:srcRect t="38948" b="38949"/>
          <a:stretch/>
        </p:blipFill>
        <p:spPr>
          <a:xfrm>
            <a:off x="0" y="0"/>
            <a:ext cx="12192000" cy="15157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6" name="Google Shape;276;p26"/>
          <p:cNvGrpSpPr/>
          <p:nvPr/>
        </p:nvGrpSpPr>
        <p:grpSpPr>
          <a:xfrm>
            <a:off x="0" y="2023570"/>
            <a:ext cx="12192000" cy="2120843"/>
            <a:chOff x="0" y="2023567"/>
            <a:chExt cx="12192000" cy="744480"/>
          </a:xfrm>
        </p:grpSpPr>
        <p:sp>
          <p:nvSpPr>
            <p:cNvPr id="277" name="Google Shape;277;p26"/>
            <p:cNvSpPr txBox="1"/>
            <p:nvPr/>
          </p:nvSpPr>
          <p:spPr>
            <a:xfrm>
              <a:off x="0" y="2023567"/>
              <a:ext cx="12192000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Linear Regression Formula</a:t>
              </a:r>
              <a:endParaRPr sz="2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8" name="Google Shape;278;p26"/>
            <p:cNvSpPr txBox="1"/>
            <p:nvPr/>
          </p:nvSpPr>
          <p:spPr>
            <a:xfrm>
              <a:off x="3088315" y="2558256"/>
              <a:ext cx="6342078" cy="2097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If we take the expected value of Y conditional on X, we can rewrite this as a combination of vectors:</a:t>
              </a: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1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We have the following unknowns:</a:t>
              </a: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Our error term varies randomly according to the normal distribution, but no matter what value our X takes on, the variance of said error term will not change. It is constant.</a:t>
              </a: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6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Assumptions:</a:t>
              </a:r>
              <a:endParaRPr lang="en-US" sz="11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228600" marR="0" lvl="0" indent="-2286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AutoNum type="arabicParenR"/>
              </a:pPr>
              <a:r>
                <a:rPr lang="en-US" sz="1100" b="1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Linearity</a:t>
              </a:r>
            </a:p>
            <a:p>
              <a:pPr marL="228600" marR="0" lvl="0" indent="-2286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AutoNum type="arabicParenR"/>
              </a:pPr>
              <a:r>
                <a:rPr lang="en-US" sz="1100" b="1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Normality of Error Terms</a:t>
              </a:r>
            </a:p>
            <a:p>
              <a:pPr marL="228600" marR="0" lvl="0" indent="-2286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AutoNum type="arabicParenR"/>
              </a:pPr>
              <a:r>
                <a:rPr lang="en-US" sz="1100" b="1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Homoscedasticity</a:t>
              </a:r>
              <a:endParaRPr sz="11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317F3C4-2B7E-4E87-99AF-A64FF563932C}"/>
              </a:ext>
            </a:extLst>
          </p:cNvPr>
          <p:cNvSpPr/>
          <p:nvPr/>
        </p:nvSpPr>
        <p:spPr>
          <a:xfrm>
            <a:off x="0" y="0"/>
            <a:ext cx="12192000" cy="1515762"/>
          </a:xfrm>
          <a:prstGeom prst="rect">
            <a:avLst/>
          </a:prstGeom>
          <a:solidFill>
            <a:srgbClr val="313131"/>
          </a:solidFill>
          <a:ln>
            <a:solidFill>
              <a:srgbClr val="31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0" name="Google Shape;280;p26"/>
          <p:cNvGrpSpPr/>
          <p:nvPr/>
        </p:nvGrpSpPr>
        <p:grpSpPr>
          <a:xfrm>
            <a:off x="0" y="253209"/>
            <a:ext cx="12192000" cy="932104"/>
            <a:chOff x="0" y="253209"/>
            <a:chExt cx="12192000" cy="932104"/>
          </a:xfrm>
        </p:grpSpPr>
        <p:sp>
          <p:nvSpPr>
            <p:cNvPr id="281" name="Google Shape;281;p26"/>
            <p:cNvSpPr txBox="1"/>
            <p:nvPr/>
          </p:nvSpPr>
          <p:spPr>
            <a:xfrm>
              <a:off x="0" y="253209"/>
              <a:ext cx="12192000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b="1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Linear </a:t>
              </a:r>
              <a:r>
                <a:rPr lang="en-US" sz="4200" dirty="0">
                  <a:solidFill>
                    <a:srgbClr val="E7E7EC"/>
                  </a:solidFill>
                  <a:latin typeface="Open Sans"/>
                  <a:ea typeface="Open Sans"/>
                  <a:cs typeface="Open Sans"/>
                  <a:sym typeface="Open Sans"/>
                </a:rPr>
                <a:t>Regression Model</a:t>
              </a:r>
              <a:endParaRPr sz="42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2" name="Google Shape;282;p26"/>
            <p:cNvSpPr txBox="1"/>
            <p:nvPr/>
          </p:nvSpPr>
          <p:spPr>
            <a:xfrm>
              <a:off x="0" y="892925"/>
              <a:ext cx="12192000" cy="292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dirty="0">
                  <a:solidFill>
                    <a:srgbClr val="E7E7EC"/>
                  </a:solidFill>
                  <a:latin typeface="Open Sans"/>
                  <a:ea typeface="Open Sans"/>
                  <a:cs typeface="Open Sans"/>
                  <a:sym typeface="Open Sans"/>
                </a:rPr>
                <a:t>A quick refresher</a:t>
              </a:r>
              <a:endParaRPr sz="13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" name="Google Shape;208;p21">
            <a:extLst>
              <a:ext uri="{FF2B5EF4-FFF2-40B4-BE49-F238E27FC236}">
                <a16:creationId xmlns:a16="http://schemas.microsoft.com/office/drawing/2014/main" id="{33769E1F-CF08-4FB5-8F87-2554D8C60F82}"/>
              </a:ext>
            </a:extLst>
          </p:cNvPr>
          <p:cNvSpPr/>
          <p:nvPr/>
        </p:nvSpPr>
        <p:spPr>
          <a:xfrm>
            <a:off x="0" y="6531425"/>
            <a:ext cx="1974900" cy="326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4B4C9D5-22CB-4A12-96AA-554454668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635" y="2741562"/>
            <a:ext cx="422910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Left Brace 1">
            <a:extLst>
              <a:ext uri="{FF2B5EF4-FFF2-40B4-BE49-F238E27FC236}">
                <a16:creationId xmlns:a16="http://schemas.microsoft.com/office/drawing/2014/main" id="{4AD7ACE9-F44A-4315-83DC-645028D15127}"/>
              </a:ext>
            </a:extLst>
          </p:cNvPr>
          <p:cNvSpPr/>
          <p:nvPr/>
        </p:nvSpPr>
        <p:spPr>
          <a:xfrm rot="16200000">
            <a:off x="4772422" y="2824879"/>
            <a:ext cx="206985" cy="8020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AA5BC115-7BCF-4C28-8A17-E61DB73B7ED4}"/>
              </a:ext>
            </a:extLst>
          </p:cNvPr>
          <p:cNvSpPr/>
          <p:nvPr/>
        </p:nvSpPr>
        <p:spPr>
          <a:xfrm rot="16200000">
            <a:off x="5754818" y="2824878"/>
            <a:ext cx="206985" cy="8020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Google Shape;278;p26">
            <a:extLst>
              <a:ext uri="{FF2B5EF4-FFF2-40B4-BE49-F238E27FC236}">
                <a16:creationId xmlns:a16="http://schemas.microsoft.com/office/drawing/2014/main" id="{ED4E1DF4-1A77-4BB2-8048-C05DC72923B5}"/>
              </a:ext>
            </a:extLst>
          </p:cNvPr>
          <p:cNvSpPr txBox="1"/>
          <p:nvPr/>
        </p:nvSpPr>
        <p:spPr>
          <a:xfrm>
            <a:off x="4550646" y="3271487"/>
            <a:ext cx="65053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Simple</a:t>
            </a:r>
            <a:endParaRPr sz="11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" name="Google Shape;278;p26">
            <a:extLst>
              <a:ext uri="{FF2B5EF4-FFF2-40B4-BE49-F238E27FC236}">
                <a16:creationId xmlns:a16="http://schemas.microsoft.com/office/drawing/2014/main" id="{C77C57C4-E8E1-45FB-8540-BA0929483025}"/>
              </a:ext>
            </a:extLst>
          </p:cNvPr>
          <p:cNvSpPr txBox="1"/>
          <p:nvPr/>
        </p:nvSpPr>
        <p:spPr>
          <a:xfrm>
            <a:off x="5533042" y="3271486"/>
            <a:ext cx="65053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Multi</a:t>
            </a:r>
            <a:endParaRPr sz="11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" name="Google Shape;279;p26">
            <a:extLst>
              <a:ext uri="{FF2B5EF4-FFF2-40B4-BE49-F238E27FC236}">
                <a16:creationId xmlns:a16="http://schemas.microsoft.com/office/drawing/2014/main" id="{5B9FDB51-B89D-454B-9E60-15D641B79360}"/>
              </a:ext>
            </a:extLst>
          </p:cNvPr>
          <p:cNvSpPr/>
          <p:nvPr/>
        </p:nvSpPr>
        <p:spPr>
          <a:xfrm>
            <a:off x="5851153" y="2615548"/>
            <a:ext cx="512064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DD7DEDD-630C-4D73-B5D3-3ABA0B837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650" y="3934229"/>
            <a:ext cx="33147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CD71A21-3FA3-470A-9CED-163C4645D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546" y="4305704"/>
            <a:ext cx="59055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97645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5"/>
          <p:cNvSpPr/>
          <p:nvPr/>
        </p:nvSpPr>
        <p:spPr>
          <a:xfrm>
            <a:off x="0" y="1"/>
            <a:ext cx="12192000" cy="6477000"/>
          </a:xfrm>
          <a:prstGeom prst="rect">
            <a:avLst/>
          </a:prstGeom>
          <a:solidFill>
            <a:srgbClr val="3B40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45"/>
          <p:cNvSpPr/>
          <p:nvPr/>
        </p:nvSpPr>
        <p:spPr>
          <a:xfrm>
            <a:off x="8844999" y="1"/>
            <a:ext cx="3347001" cy="647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35" name="Google Shape;635;p45"/>
          <p:cNvGrpSpPr/>
          <p:nvPr/>
        </p:nvGrpSpPr>
        <p:grpSpPr>
          <a:xfrm>
            <a:off x="815011" y="3347339"/>
            <a:ext cx="5070887" cy="1990127"/>
            <a:chOff x="815011" y="3347339"/>
            <a:chExt cx="5070887" cy="1990127"/>
          </a:xfrm>
        </p:grpSpPr>
        <p:sp>
          <p:nvSpPr>
            <p:cNvPr id="636" name="Google Shape;636;p45"/>
            <p:cNvSpPr txBox="1"/>
            <p:nvPr/>
          </p:nvSpPr>
          <p:spPr>
            <a:xfrm>
              <a:off x="832767" y="3347339"/>
              <a:ext cx="5053131" cy="1169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37" name="Google Shape;637;p45"/>
            <p:cNvSpPr txBox="1"/>
            <p:nvPr/>
          </p:nvSpPr>
          <p:spPr>
            <a:xfrm>
              <a:off x="815011" y="4167915"/>
              <a:ext cx="5053131" cy="1169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0" b="1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Results</a:t>
              </a:r>
              <a:endParaRPr b="1" dirty="0"/>
            </a:p>
          </p:txBody>
        </p:sp>
      </p:grpSp>
      <p:pic>
        <p:nvPicPr>
          <p:cNvPr id="638" name="Google Shape;638;p45"/>
          <p:cNvPicPr preferRelativeResize="0"/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469" r="9469"/>
          <a:stretch/>
        </p:blipFill>
        <p:spPr>
          <a:xfrm>
            <a:off x="5557420" y="0"/>
            <a:ext cx="6096000" cy="6477000"/>
          </a:xfrm>
          <a:prstGeom prst="parallelogram">
            <a:avLst>
              <a:gd name="adj" fmla="val 25000"/>
            </a:avLst>
          </a:prstGeom>
          <a:noFill/>
          <a:ln>
            <a:noFill/>
          </a:ln>
        </p:spPr>
      </p:pic>
      <p:sp>
        <p:nvSpPr>
          <p:cNvPr id="639" name="Google Shape;639;p45"/>
          <p:cNvSpPr/>
          <p:nvPr/>
        </p:nvSpPr>
        <p:spPr>
          <a:xfrm>
            <a:off x="985421" y="5530795"/>
            <a:ext cx="11206579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08;p21">
            <a:extLst>
              <a:ext uri="{FF2B5EF4-FFF2-40B4-BE49-F238E27FC236}">
                <a16:creationId xmlns:a16="http://schemas.microsoft.com/office/drawing/2014/main" id="{E8159CA0-543F-4844-989D-D602FE8F147D}"/>
              </a:ext>
            </a:extLst>
          </p:cNvPr>
          <p:cNvSpPr/>
          <p:nvPr/>
        </p:nvSpPr>
        <p:spPr>
          <a:xfrm>
            <a:off x="0" y="6531425"/>
            <a:ext cx="1974900" cy="326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635741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6"/>
          <p:cNvPicPr preferRelativeResize="0"/>
          <p:nvPr/>
        </p:nvPicPr>
        <p:blipFill rotWithShape="1">
          <a:blip r:embed="rId3">
            <a:alphaModFix/>
          </a:blip>
          <a:srcRect t="38948" b="38949"/>
          <a:stretch/>
        </p:blipFill>
        <p:spPr>
          <a:xfrm>
            <a:off x="0" y="0"/>
            <a:ext cx="12192000" cy="15157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6" name="Google Shape;276;p26"/>
          <p:cNvGrpSpPr/>
          <p:nvPr/>
        </p:nvGrpSpPr>
        <p:grpSpPr>
          <a:xfrm>
            <a:off x="0" y="2023570"/>
            <a:ext cx="12192000" cy="3779700"/>
            <a:chOff x="0" y="2023567"/>
            <a:chExt cx="12192000" cy="1326789"/>
          </a:xfrm>
        </p:grpSpPr>
        <p:sp>
          <p:nvSpPr>
            <p:cNvPr id="277" name="Google Shape;277;p26"/>
            <p:cNvSpPr txBox="1"/>
            <p:nvPr/>
          </p:nvSpPr>
          <p:spPr>
            <a:xfrm>
              <a:off x="0" y="2023567"/>
              <a:ext cx="12192000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Non-Nested Models &amp; AIC/BIC</a:t>
              </a:r>
              <a:endParaRPr sz="2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8" name="Google Shape;278;p26"/>
            <p:cNvSpPr txBox="1"/>
            <p:nvPr/>
          </p:nvSpPr>
          <p:spPr>
            <a:xfrm>
              <a:off x="3088315" y="2276275"/>
              <a:ext cx="6342078" cy="10740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R="0" lvl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1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317F3C4-2B7E-4E87-99AF-A64FF563932C}"/>
              </a:ext>
            </a:extLst>
          </p:cNvPr>
          <p:cNvSpPr/>
          <p:nvPr/>
        </p:nvSpPr>
        <p:spPr>
          <a:xfrm>
            <a:off x="0" y="0"/>
            <a:ext cx="12192000" cy="1515762"/>
          </a:xfrm>
          <a:prstGeom prst="rect">
            <a:avLst/>
          </a:prstGeom>
          <a:solidFill>
            <a:srgbClr val="313131"/>
          </a:solidFill>
          <a:ln>
            <a:solidFill>
              <a:srgbClr val="31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0" name="Google Shape;280;p26"/>
          <p:cNvGrpSpPr/>
          <p:nvPr/>
        </p:nvGrpSpPr>
        <p:grpSpPr>
          <a:xfrm>
            <a:off x="0" y="253209"/>
            <a:ext cx="12192000" cy="932104"/>
            <a:chOff x="0" y="253209"/>
            <a:chExt cx="12192000" cy="932104"/>
          </a:xfrm>
        </p:grpSpPr>
        <p:sp>
          <p:nvSpPr>
            <p:cNvPr id="281" name="Google Shape;281;p26"/>
            <p:cNvSpPr txBox="1"/>
            <p:nvPr/>
          </p:nvSpPr>
          <p:spPr>
            <a:xfrm>
              <a:off x="0" y="253209"/>
              <a:ext cx="12192000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b="1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Final Model </a:t>
              </a:r>
              <a:r>
                <a:rPr lang="en-US" sz="4200" dirty="0">
                  <a:solidFill>
                    <a:srgbClr val="E7E7EC"/>
                  </a:solidFill>
                  <a:latin typeface="Open Sans"/>
                  <a:ea typeface="Open Sans"/>
                  <a:cs typeface="Open Sans"/>
                  <a:sym typeface="Open Sans"/>
                </a:rPr>
                <a:t>Selection</a:t>
              </a:r>
              <a:endParaRPr sz="42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2" name="Google Shape;282;p26"/>
            <p:cNvSpPr txBox="1"/>
            <p:nvPr/>
          </p:nvSpPr>
          <p:spPr>
            <a:xfrm>
              <a:off x="0" y="892925"/>
              <a:ext cx="12192000" cy="292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dirty="0">
                  <a:solidFill>
                    <a:srgbClr val="E7E7EC"/>
                  </a:solidFill>
                  <a:latin typeface="Open Sans"/>
                  <a:ea typeface="Open Sans"/>
                  <a:cs typeface="Open Sans"/>
                  <a:sym typeface="Open Sans"/>
                </a:rPr>
                <a:t>Deciding a Final Model</a:t>
              </a:r>
              <a:endParaRPr sz="13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" name="Google Shape;208;p21">
            <a:extLst>
              <a:ext uri="{FF2B5EF4-FFF2-40B4-BE49-F238E27FC236}">
                <a16:creationId xmlns:a16="http://schemas.microsoft.com/office/drawing/2014/main" id="{33769E1F-CF08-4FB5-8F87-2554D8C60F82}"/>
              </a:ext>
            </a:extLst>
          </p:cNvPr>
          <p:cNvSpPr/>
          <p:nvPr/>
        </p:nvSpPr>
        <p:spPr>
          <a:xfrm>
            <a:off x="0" y="6531425"/>
            <a:ext cx="1974900" cy="326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79;p26">
            <a:extLst>
              <a:ext uri="{FF2B5EF4-FFF2-40B4-BE49-F238E27FC236}">
                <a16:creationId xmlns:a16="http://schemas.microsoft.com/office/drawing/2014/main" id="{5B9FDB51-B89D-454B-9E60-15D641B79360}"/>
              </a:ext>
            </a:extLst>
          </p:cNvPr>
          <p:cNvSpPr/>
          <p:nvPr/>
        </p:nvSpPr>
        <p:spPr>
          <a:xfrm>
            <a:off x="5851153" y="2615548"/>
            <a:ext cx="512064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770" name="Picture 2" descr="No description available.">
            <a:extLst>
              <a:ext uri="{FF2B5EF4-FFF2-40B4-BE49-F238E27FC236}">
                <a16:creationId xmlns:a16="http://schemas.microsoft.com/office/drawing/2014/main" id="{8BA5401A-06B2-40B5-9CDA-6C5282149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315" y="2832841"/>
            <a:ext cx="6452103" cy="143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74" name="Picture 6">
            <a:extLst>
              <a:ext uri="{FF2B5EF4-FFF2-40B4-BE49-F238E27FC236}">
                <a16:creationId xmlns:a16="http://schemas.microsoft.com/office/drawing/2014/main" id="{1839A7A0-ECBA-46A4-B007-C28EAA43F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807" y="4273372"/>
            <a:ext cx="3953346" cy="1976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>
            <a:extLst>
              <a:ext uri="{FF2B5EF4-FFF2-40B4-BE49-F238E27FC236}">
                <a16:creationId xmlns:a16="http://schemas.microsoft.com/office/drawing/2014/main" id="{79EC3EFB-E35A-4CD5-931F-37591800F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6363217" y="4263562"/>
            <a:ext cx="3953345" cy="1976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88420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5"/>
          <p:cNvSpPr/>
          <p:nvPr/>
        </p:nvSpPr>
        <p:spPr>
          <a:xfrm>
            <a:off x="0" y="1"/>
            <a:ext cx="12192000" cy="6477000"/>
          </a:xfrm>
          <a:prstGeom prst="rect">
            <a:avLst/>
          </a:prstGeom>
          <a:solidFill>
            <a:srgbClr val="3B40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45"/>
          <p:cNvSpPr/>
          <p:nvPr/>
        </p:nvSpPr>
        <p:spPr>
          <a:xfrm>
            <a:off x="8844999" y="1"/>
            <a:ext cx="3347001" cy="647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8" name="Google Shape;638;p45"/>
          <p:cNvPicPr preferRelativeResize="0"/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469" r="9469"/>
          <a:stretch/>
        </p:blipFill>
        <p:spPr>
          <a:xfrm>
            <a:off x="5557420" y="0"/>
            <a:ext cx="6096000" cy="6477000"/>
          </a:xfrm>
          <a:prstGeom prst="parallelogram">
            <a:avLst>
              <a:gd name="adj" fmla="val 25000"/>
            </a:avLst>
          </a:prstGeom>
          <a:noFill/>
          <a:ln>
            <a:noFill/>
          </a:ln>
        </p:spPr>
      </p:pic>
      <p:sp>
        <p:nvSpPr>
          <p:cNvPr id="639" name="Google Shape;639;p45"/>
          <p:cNvSpPr/>
          <p:nvPr/>
        </p:nvSpPr>
        <p:spPr>
          <a:xfrm>
            <a:off x="985421" y="5530795"/>
            <a:ext cx="11206579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08;p21">
            <a:extLst>
              <a:ext uri="{FF2B5EF4-FFF2-40B4-BE49-F238E27FC236}">
                <a16:creationId xmlns:a16="http://schemas.microsoft.com/office/drawing/2014/main" id="{E8159CA0-543F-4844-989D-D602FE8F147D}"/>
              </a:ext>
            </a:extLst>
          </p:cNvPr>
          <p:cNvSpPr/>
          <p:nvPr/>
        </p:nvSpPr>
        <p:spPr>
          <a:xfrm>
            <a:off x="0" y="6531425"/>
            <a:ext cx="1974900" cy="326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5" name="Google Shape;635;p45"/>
          <p:cNvGrpSpPr/>
          <p:nvPr/>
        </p:nvGrpSpPr>
        <p:grpSpPr>
          <a:xfrm>
            <a:off x="815011" y="3347339"/>
            <a:ext cx="5739698" cy="1990127"/>
            <a:chOff x="815011" y="3347339"/>
            <a:chExt cx="5739698" cy="1990127"/>
          </a:xfrm>
        </p:grpSpPr>
        <p:sp>
          <p:nvSpPr>
            <p:cNvPr id="636" name="Google Shape;636;p45"/>
            <p:cNvSpPr txBox="1"/>
            <p:nvPr/>
          </p:nvSpPr>
          <p:spPr>
            <a:xfrm>
              <a:off x="832767" y="3347339"/>
              <a:ext cx="5053131" cy="1169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37" name="Google Shape;637;p45"/>
            <p:cNvSpPr txBox="1"/>
            <p:nvPr/>
          </p:nvSpPr>
          <p:spPr>
            <a:xfrm>
              <a:off x="815011" y="4167915"/>
              <a:ext cx="5739698" cy="1169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0" b="1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Questions </a:t>
              </a:r>
              <a:r>
                <a:rPr lang="en-US" sz="7000" b="1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Wingdings" panose="05000000000000000000" pitchFamily="2" charset="2"/>
                </a:rPr>
                <a:t></a:t>
              </a:r>
              <a:endParaRPr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8507832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6"/>
          <p:cNvPicPr preferRelativeResize="0"/>
          <p:nvPr/>
        </p:nvPicPr>
        <p:blipFill rotWithShape="1">
          <a:blip r:embed="rId3">
            <a:alphaModFix/>
          </a:blip>
          <a:srcRect t="38948" b="38949"/>
          <a:stretch/>
        </p:blipFill>
        <p:spPr>
          <a:xfrm>
            <a:off x="0" y="0"/>
            <a:ext cx="12192000" cy="15157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6" name="Google Shape;276;p26"/>
          <p:cNvGrpSpPr/>
          <p:nvPr/>
        </p:nvGrpSpPr>
        <p:grpSpPr>
          <a:xfrm>
            <a:off x="0" y="2023570"/>
            <a:ext cx="12192000" cy="2120843"/>
            <a:chOff x="0" y="2023567"/>
            <a:chExt cx="12192000" cy="744480"/>
          </a:xfrm>
        </p:grpSpPr>
        <p:sp>
          <p:nvSpPr>
            <p:cNvPr id="277" name="Google Shape;277;p26"/>
            <p:cNvSpPr txBox="1"/>
            <p:nvPr/>
          </p:nvSpPr>
          <p:spPr>
            <a:xfrm>
              <a:off x="0" y="2023567"/>
              <a:ext cx="12192000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Generalized Linear Model Formula</a:t>
              </a:r>
              <a:endParaRPr sz="2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8" name="Google Shape;278;p26"/>
            <p:cNvSpPr txBox="1"/>
            <p:nvPr/>
          </p:nvSpPr>
          <p:spPr>
            <a:xfrm>
              <a:off x="3088315" y="2448801"/>
              <a:ext cx="6342078" cy="3192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We have our X ∈ R and some Y. This formula has three key components:</a:t>
              </a:r>
            </a:p>
            <a:p>
              <a:pPr marL="228600" marR="0" lvl="0" indent="-2286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AutoNum type="arabicParenR"/>
              </a:pPr>
              <a:r>
                <a:rPr lang="en-US" sz="1100" b="1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Random Component </a:t>
              </a: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- Distribution for Y conditional on X, or Y|X</a:t>
              </a:r>
            </a:p>
            <a:p>
              <a:pPr marL="228600" marR="0" lvl="0" indent="-2286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AutoNum type="arabicParenR"/>
              </a:pPr>
              <a:r>
                <a:rPr lang="en-US" sz="1100" b="1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Systematic Component </a:t>
              </a: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- Relates some parameter η to our X’s</a:t>
              </a:r>
            </a:p>
            <a:p>
              <a:pPr marL="228600" marR="0" lvl="0" indent="-2286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AutoNum type="arabicParenR"/>
              </a:pPr>
              <a:r>
                <a:rPr lang="en-US" sz="1100" b="1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Link Component</a:t>
              </a: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 - Connects the random and systematic components together (g(u) = η)</a:t>
              </a:r>
            </a:p>
            <a:p>
              <a:pPr marR="0" lvl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b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Our link component (function) allows us to map a non-linear relationship to a linear one. In the case of our linear model:</a:t>
              </a:r>
            </a:p>
            <a:p>
              <a:pPr marL="228600" marR="0" lvl="0" indent="-2286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AutoNum type="arabicParenR"/>
              </a:pPr>
              <a:r>
                <a:rPr lang="en-US" sz="1100" b="1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Random Component </a:t>
              </a: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- Y|X ≈ N(µ,</a:t>
              </a:r>
              <a:r>
                <a:rPr lang="el-GR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σ</a:t>
              </a:r>
              <a:r>
                <a:rPr lang="el-GR" sz="1100" baseline="300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r>
                <a:rPr lang="el-GR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)</a:t>
              </a:r>
              <a:endParaRPr lang="en-US" sz="11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228600" marR="0" lvl="0" indent="-2286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AutoNum type="arabicParenR"/>
              </a:pPr>
              <a:r>
                <a:rPr lang="en-US" sz="1100" b="1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Systematic Component </a:t>
              </a: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- </a:t>
              </a:r>
              <a:r>
                <a:rPr lang="el-GR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η = β</a:t>
              </a:r>
              <a:r>
                <a:rPr lang="en-US" sz="1100" baseline="300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T</a:t>
              </a: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X</a:t>
              </a:r>
            </a:p>
            <a:p>
              <a:pPr marL="228600" marR="0" lvl="0" indent="-2286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AutoNum type="arabicParenR"/>
              </a:pPr>
              <a:r>
                <a:rPr lang="en-US" sz="1100" b="1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Link Component</a:t>
              </a: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 - g(µ) = µ</a:t>
              </a:r>
            </a:p>
            <a:p>
              <a:pPr marR="0" lvl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1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R="0" lvl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And thus, we see η = g(µ) = β</a:t>
              </a:r>
              <a:r>
                <a:rPr lang="en-US" sz="1100" baseline="300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T</a:t>
              </a: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X becomes µ = β</a:t>
              </a:r>
              <a:r>
                <a:rPr lang="en-US" sz="1100" baseline="300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T</a:t>
              </a: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X or </a:t>
              </a:r>
              <a:r>
                <a:rPr lang="en-US" sz="1100" b="1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E[Y|X] = β</a:t>
              </a:r>
              <a:r>
                <a:rPr lang="en-US" sz="1100" b="1" baseline="300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T</a:t>
              </a:r>
              <a:r>
                <a:rPr lang="en-US" sz="1100" b="1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X </a:t>
              </a: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as shown previously.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317F3C4-2B7E-4E87-99AF-A64FF563932C}"/>
              </a:ext>
            </a:extLst>
          </p:cNvPr>
          <p:cNvSpPr/>
          <p:nvPr/>
        </p:nvSpPr>
        <p:spPr>
          <a:xfrm>
            <a:off x="0" y="0"/>
            <a:ext cx="12192000" cy="1515762"/>
          </a:xfrm>
          <a:prstGeom prst="rect">
            <a:avLst/>
          </a:prstGeom>
          <a:solidFill>
            <a:srgbClr val="313131"/>
          </a:solidFill>
          <a:ln>
            <a:solidFill>
              <a:srgbClr val="31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0" name="Google Shape;280;p26"/>
          <p:cNvGrpSpPr/>
          <p:nvPr/>
        </p:nvGrpSpPr>
        <p:grpSpPr>
          <a:xfrm>
            <a:off x="0" y="253209"/>
            <a:ext cx="12192000" cy="932104"/>
            <a:chOff x="0" y="253209"/>
            <a:chExt cx="12192000" cy="932104"/>
          </a:xfrm>
        </p:grpSpPr>
        <p:sp>
          <p:nvSpPr>
            <p:cNvPr id="281" name="Google Shape;281;p26"/>
            <p:cNvSpPr txBox="1"/>
            <p:nvPr/>
          </p:nvSpPr>
          <p:spPr>
            <a:xfrm>
              <a:off x="0" y="253209"/>
              <a:ext cx="12192000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b="1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Generalized Linear </a:t>
              </a:r>
              <a:r>
                <a:rPr lang="en-US" sz="4200" dirty="0">
                  <a:solidFill>
                    <a:srgbClr val="E7E7EC"/>
                  </a:solidFill>
                  <a:latin typeface="Open Sans"/>
                  <a:ea typeface="Open Sans"/>
                  <a:cs typeface="Open Sans"/>
                  <a:sym typeface="Open Sans"/>
                </a:rPr>
                <a:t>Regression Model</a:t>
              </a:r>
              <a:endParaRPr sz="42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2" name="Google Shape;282;p26"/>
            <p:cNvSpPr txBox="1"/>
            <p:nvPr/>
          </p:nvSpPr>
          <p:spPr>
            <a:xfrm>
              <a:off x="0" y="892925"/>
              <a:ext cx="12192000" cy="292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dirty="0">
                  <a:solidFill>
                    <a:srgbClr val="E7E7EC"/>
                  </a:solidFill>
                  <a:latin typeface="Open Sans"/>
                  <a:ea typeface="Open Sans"/>
                  <a:cs typeface="Open Sans"/>
                  <a:sym typeface="Open Sans"/>
                </a:rPr>
                <a:t>A quick refresher</a:t>
              </a:r>
              <a:endParaRPr sz="13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" name="Google Shape;208;p21">
            <a:extLst>
              <a:ext uri="{FF2B5EF4-FFF2-40B4-BE49-F238E27FC236}">
                <a16:creationId xmlns:a16="http://schemas.microsoft.com/office/drawing/2014/main" id="{33769E1F-CF08-4FB5-8F87-2554D8C60F82}"/>
              </a:ext>
            </a:extLst>
          </p:cNvPr>
          <p:cNvSpPr/>
          <p:nvPr/>
        </p:nvSpPr>
        <p:spPr>
          <a:xfrm>
            <a:off x="0" y="6531425"/>
            <a:ext cx="1974900" cy="326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79;p26">
            <a:extLst>
              <a:ext uri="{FF2B5EF4-FFF2-40B4-BE49-F238E27FC236}">
                <a16:creationId xmlns:a16="http://schemas.microsoft.com/office/drawing/2014/main" id="{5B9FDB51-B89D-454B-9E60-15D641B79360}"/>
              </a:ext>
            </a:extLst>
          </p:cNvPr>
          <p:cNvSpPr/>
          <p:nvPr/>
        </p:nvSpPr>
        <p:spPr>
          <a:xfrm>
            <a:off x="5851153" y="2615548"/>
            <a:ext cx="512064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948475E-B149-44C1-B72C-6E865B7C1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460" y="2738816"/>
            <a:ext cx="321945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137755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6"/>
          <p:cNvPicPr preferRelativeResize="0"/>
          <p:nvPr/>
        </p:nvPicPr>
        <p:blipFill rotWithShape="1">
          <a:blip r:embed="rId3">
            <a:alphaModFix/>
          </a:blip>
          <a:srcRect t="38948" b="38949"/>
          <a:stretch/>
        </p:blipFill>
        <p:spPr>
          <a:xfrm>
            <a:off x="0" y="0"/>
            <a:ext cx="12192000" cy="15157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6" name="Google Shape;276;p26"/>
          <p:cNvGrpSpPr/>
          <p:nvPr/>
        </p:nvGrpSpPr>
        <p:grpSpPr>
          <a:xfrm>
            <a:off x="0" y="2023570"/>
            <a:ext cx="12192000" cy="3779700"/>
            <a:chOff x="0" y="2023567"/>
            <a:chExt cx="12192000" cy="1326789"/>
          </a:xfrm>
        </p:grpSpPr>
        <p:sp>
          <p:nvSpPr>
            <p:cNvPr id="277" name="Google Shape;277;p26"/>
            <p:cNvSpPr txBox="1"/>
            <p:nvPr/>
          </p:nvSpPr>
          <p:spPr>
            <a:xfrm>
              <a:off x="0" y="2023567"/>
              <a:ext cx="12192000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The Exponential Family / Exponential Dispersion Models</a:t>
              </a:r>
              <a:endParaRPr sz="2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8" name="Google Shape;278;p26"/>
            <p:cNvSpPr txBox="1"/>
            <p:nvPr/>
          </p:nvSpPr>
          <p:spPr>
            <a:xfrm>
              <a:off x="3088315" y="2646071"/>
              <a:ext cx="6342078" cy="7042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1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An important assumption for our Generalized Linear Models (GLMs) is that our random component Y|X is assumed to have a probability density/mass function of the above form.</a:t>
              </a: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1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The expectation and variance of said distribution, E[Y|X] &amp; Var[Y|X] respectively, can be found:</a:t>
              </a:r>
            </a:p>
            <a:p>
              <a:pPr marL="171450" marR="0" lvl="0" indent="-1714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s-E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E[Y|X] = µ = b’(θ)</a:t>
              </a:r>
            </a:p>
            <a:p>
              <a:pPr marL="171450" marR="0" lvl="0" indent="-1714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Var[Y|X] = b’’(</a:t>
              </a:r>
              <a:r>
                <a:rPr lang="el-GR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θ)</a:t>
              </a: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 a(</a:t>
              </a:r>
              <a:r>
                <a:rPr lang="el-GR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φ)</a:t>
              </a:r>
              <a:endParaRPr lang="en-US" sz="11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317F3C4-2B7E-4E87-99AF-A64FF563932C}"/>
              </a:ext>
            </a:extLst>
          </p:cNvPr>
          <p:cNvSpPr/>
          <p:nvPr/>
        </p:nvSpPr>
        <p:spPr>
          <a:xfrm>
            <a:off x="0" y="0"/>
            <a:ext cx="12192000" cy="1515762"/>
          </a:xfrm>
          <a:prstGeom prst="rect">
            <a:avLst/>
          </a:prstGeom>
          <a:solidFill>
            <a:srgbClr val="313131"/>
          </a:solidFill>
          <a:ln>
            <a:solidFill>
              <a:srgbClr val="31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0" name="Google Shape;280;p26"/>
          <p:cNvGrpSpPr/>
          <p:nvPr/>
        </p:nvGrpSpPr>
        <p:grpSpPr>
          <a:xfrm>
            <a:off x="0" y="253209"/>
            <a:ext cx="12192000" cy="932104"/>
            <a:chOff x="0" y="253209"/>
            <a:chExt cx="12192000" cy="932104"/>
          </a:xfrm>
        </p:grpSpPr>
        <p:sp>
          <p:nvSpPr>
            <p:cNvPr id="281" name="Google Shape;281;p26"/>
            <p:cNvSpPr txBox="1"/>
            <p:nvPr/>
          </p:nvSpPr>
          <p:spPr>
            <a:xfrm>
              <a:off x="0" y="253209"/>
              <a:ext cx="12192000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b="1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Acceptable </a:t>
              </a:r>
              <a:r>
                <a:rPr lang="en-US" sz="4200" dirty="0">
                  <a:solidFill>
                    <a:srgbClr val="E7E7EC"/>
                  </a:solidFill>
                  <a:latin typeface="Open Sans"/>
                  <a:ea typeface="Open Sans"/>
                  <a:cs typeface="Open Sans"/>
                  <a:sym typeface="Open Sans"/>
                </a:rPr>
                <a:t>Density Functions</a:t>
              </a:r>
              <a:endParaRPr sz="42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2" name="Google Shape;282;p26"/>
            <p:cNvSpPr txBox="1"/>
            <p:nvPr/>
          </p:nvSpPr>
          <p:spPr>
            <a:xfrm>
              <a:off x="0" y="892925"/>
              <a:ext cx="12192000" cy="292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dirty="0">
                  <a:solidFill>
                    <a:srgbClr val="E7E7EC"/>
                  </a:solidFill>
                  <a:latin typeface="Open Sans"/>
                  <a:ea typeface="Open Sans"/>
                  <a:cs typeface="Open Sans"/>
                  <a:sym typeface="Open Sans"/>
                </a:rPr>
                <a:t>A quick refresher</a:t>
              </a:r>
              <a:endParaRPr sz="13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" name="Google Shape;208;p21">
            <a:extLst>
              <a:ext uri="{FF2B5EF4-FFF2-40B4-BE49-F238E27FC236}">
                <a16:creationId xmlns:a16="http://schemas.microsoft.com/office/drawing/2014/main" id="{33769E1F-CF08-4FB5-8F87-2554D8C60F82}"/>
              </a:ext>
            </a:extLst>
          </p:cNvPr>
          <p:cNvSpPr/>
          <p:nvPr/>
        </p:nvSpPr>
        <p:spPr>
          <a:xfrm>
            <a:off x="0" y="6531425"/>
            <a:ext cx="1974900" cy="326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79;p26">
            <a:extLst>
              <a:ext uri="{FF2B5EF4-FFF2-40B4-BE49-F238E27FC236}">
                <a16:creationId xmlns:a16="http://schemas.microsoft.com/office/drawing/2014/main" id="{5B9FDB51-B89D-454B-9E60-15D641B79360}"/>
              </a:ext>
            </a:extLst>
          </p:cNvPr>
          <p:cNvSpPr/>
          <p:nvPr/>
        </p:nvSpPr>
        <p:spPr>
          <a:xfrm>
            <a:off x="5851153" y="2615548"/>
            <a:ext cx="512064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2ED0447-FD7A-45BA-9576-BF9E3E890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810" y="2672983"/>
            <a:ext cx="600075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69538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6"/>
          <p:cNvPicPr preferRelativeResize="0"/>
          <p:nvPr/>
        </p:nvPicPr>
        <p:blipFill rotWithShape="1">
          <a:blip r:embed="rId3">
            <a:alphaModFix/>
          </a:blip>
          <a:srcRect t="38948" b="38949"/>
          <a:stretch/>
        </p:blipFill>
        <p:spPr>
          <a:xfrm>
            <a:off x="0" y="0"/>
            <a:ext cx="12192000" cy="15157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6" name="Google Shape;276;p26"/>
          <p:cNvGrpSpPr/>
          <p:nvPr/>
        </p:nvGrpSpPr>
        <p:grpSpPr>
          <a:xfrm>
            <a:off x="0" y="2023570"/>
            <a:ext cx="12192000" cy="3779700"/>
            <a:chOff x="0" y="2023567"/>
            <a:chExt cx="12192000" cy="1326789"/>
          </a:xfrm>
        </p:grpSpPr>
        <p:sp>
          <p:nvSpPr>
            <p:cNvPr id="277" name="Google Shape;277;p26"/>
            <p:cNvSpPr txBox="1"/>
            <p:nvPr/>
          </p:nvSpPr>
          <p:spPr>
            <a:xfrm>
              <a:off x="0" y="2023567"/>
              <a:ext cx="12192000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Linear Model Vs. Generalized Linear Model</a:t>
              </a:r>
              <a:endParaRPr sz="2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8" name="Google Shape;278;p26"/>
            <p:cNvSpPr txBox="1"/>
            <p:nvPr/>
          </p:nvSpPr>
          <p:spPr>
            <a:xfrm>
              <a:off x="3088315" y="2276275"/>
              <a:ext cx="6342078" cy="10740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For basic linear regression, we assume Homoscedasticity &amp; Normality of our error terms.</a:t>
              </a: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When these assumptions change, we utilize a more generalized model, the generalized linear model (GLM).</a:t>
              </a: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1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η = g(E[Y|X]) = g(µ) = β</a:t>
              </a:r>
              <a:r>
                <a:rPr lang="en-US" sz="1100" baseline="300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T</a:t>
              </a: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X</a:t>
              </a: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1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To summarize some notational aspects, we have:</a:t>
              </a:r>
            </a:p>
            <a:p>
              <a:pPr marL="171450" marR="0" lvl="0" indent="-1714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E[Y|X] is what we want to estimate.</a:t>
              </a:r>
            </a:p>
            <a:p>
              <a:pPr marL="171450" marR="0" lvl="0" indent="-1714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θ determines the shape of our density for Y|X.</a:t>
              </a:r>
            </a:p>
            <a:p>
              <a:pPr marL="171450" marR="0" lvl="0" indent="-1714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φ is our dispersion parameter for the density of Y|X.</a:t>
              </a:r>
            </a:p>
            <a:p>
              <a:pPr marL="171450" marR="0" lvl="0" indent="-1714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g(.) is our link function that maps a non-linear relationship to a linear one.</a:t>
              </a:r>
            </a:p>
            <a:p>
              <a:pPr marL="171450" marR="0" lvl="0" indent="-1714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η is our parameter used to model our transformation of E[Y|X] by a function X (for GLM this is simply η = β</a:t>
              </a:r>
              <a:r>
                <a:rPr lang="en-US" sz="1100" baseline="300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T</a:t>
              </a: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X, a linear transformation).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317F3C4-2B7E-4E87-99AF-A64FF563932C}"/>
              </a:ext>
            </a:extLst>
          </p:cNvPr>
          <p:cNvSpPr/>
          <p:nvPr/>
        </p:nvSpPr>
        <p:spPr>
          <a:xfrm>
            <a:off x="0" y="0"/>
            <a:ext cx="12192000" cy="1515762"/>
          </a:xfrm>
          <a:prstGeom prst="rect">
            <a:avLst/>
          </a:prstGeom>
          <a:solidFill>
            <a:srgbClr val="313131"/>
          </a:solidFill>
          <a:ln>
            <a:solidFill>
              <a:srgbClr val="31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0" name="Google Shape;280;p26"/>
          <p:cNvGrpSpPr/>
          <p:nvPr/>
        </p:nvGrpSpPr>
        <p:grpSpPr>
          <a:xfrm>
            <a:off x="0" y="253209"/>
            <a:ext cx="12192000" cy="932104"/>
            <a:chOff x="0" y="253209"/>
            <a:chExt cx="12192000" cy="932104"/>
          </a:xfrm>
        </p:grpSpPr>
        <p:sp>
          <p:nvSpPr>
            <p:cNvPr id="281" name="Google Shape;281;p26"/>
            <p:cNvSpPr txBox="1"/>
            <p:nvPr/>
          </p:nvSpPr>
          <p:spPr>
            <a:xfrm>
              <a:off x="0" y="253209"/>
              <a:ext cx="12192000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b="1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Background Theory </a:t>
              </a:r>
              <a:r>
                <a:rPr lang="en-US" sz="4200" dirty="0">
                  <a:solidFill>
                    <a:srgbClr val="E7E7EC"/>
                  </a:solidFill>
                  <a:latin typeface="Open Sans"/>
                  <a:ea typeface="Open Sans"/>
                  <a:cs typeface="Open Sans"/>
                  <a:sym typeface="Open Sans"/>
                </a:rPr>
                <a:t>Wrap-Up</a:t>
              </a:r>
              <a:endParaRPr sz="42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2" name="Google Shape;282;p26"/>
            <p:cNvSpPr txBox="1"/>
            <p:nvPr/>
          </p:nvSpPr>
          <p:spPr>
            <a:xfrm>
              <a:off x="0" y="892925"/>
              <a:ext cx="12192000" cy="292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dirty="0">
                  <a:solidFill>
                    <a:srgbClr val="E7E7EC"/>
                  </a:solidFill>
                  <a:latin typeface="Open Sans"/>
                  <a:ea typeface="Open Sans"/>
                  <a:cs typeface="Open Sans"/>
                  <a:sym typeface="Open Sans"/>
                </a:rPr>
                <a:t>A quick refresher</a:t>
              </a:r>
              <a:endParaRPr sz="13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" name="Google Shape;208;p21">
            <a:extLst>
              <a:ext uri="{FF2B5EF4-FFF2-40B4-BE49-F238E27FC236}">
                <a16:creationId xmlns:a16="http://schemas.microsoft.com/office/drawing/2014/main" id="{33769E1F-CF08-4FB5-8F87-2554D8C60F82}"/>
              </a:ext>
            </a:extLst>
          </p:cNvPr>
          <p:cNvSpPr/>
          <p:nvPr/>
        </p:nvSpPr>
        <p:spPr>
          <a:xfrm>
            <a:off x="0" y="6531425"/>
            <a:ext cx="1974900" cy="326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79;p26">
            <a:extLst>
              <a:ext uri="{FF2B5EF4-FFF2-40B4-BE49-F238E27FC236}">
                <a16:creationId xmlns:a16="http://schemas.microsoft.com/office/drawing/2014/main" id="{5B9FDB51-B89D-454B-9E60-15D641B79360}"/>
              </a:ext>
            </a:extLst>
          </p:cNvPr>
          <p:cNvSpPr/>
          <p:nvPr/>
        </p:nvSpPr>
        <p:spPr>
          <a:xfrm>
            <a:off x="5851153" y="2615548"/>
            <a:ext cx="512064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444778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5"/>
          <p:cNvSpPr/>
          <p:nvPr/>
        </p:nvSpPr>
        <p:spPr>
          <a:xfrm>
            <a:off x="0" y="1"/>
            <a:ext cx="12192000" cy="6477000"/>
          </a:xfrm>
          <a:prstGeom prst="rect">
            <a:avLst/>
          </a:prstGeom>
          <a:solidFill>
            <a:srgbClr val="3B40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45"/>
          <p:cNvSpPr/>
          <p:nvPr/>
        </p:nvSpPr>
        <p:spPr>
          <a:xfrm>
            <a:off x="8844999" y="1"/>
            <a:ext cx="3347001" cy="647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35" name="Google Shape;635;p45"/>
          <p:cNvGrpSpPr/>
          <p:nvPr/>
        </p:nvGrpSpPr>
        <p:grpSpPr>
          <a:xfrm>
            <a:off x="815011" y="3347339"/>
            <a:ext cx="5070887" cy="1990127"/>
            <a:chOff x="815011" y="3347339"/>
            <a:chExt cx="5070887" cy="1990127"/>
          </a:xfrm>
        </p:grpSpPr>
        <p:sp>
          <p:nvSpPr>
            <p:cNvPr id="636" name="Google Shape;636;p45"/>
            <p:cNvSpPr txBox="1"/>
            <p:nvPr/>
          </p:nvSpPr>
          <p:spPr>
            <a:xfrm>
              <a:off x="832767" y="3347339"/>
              <a:ext cx="5053131" cy="1169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0" b="1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Binomial</a:t>
              </a:r>
              <a:endParaRPr sz="70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37" name="Google Shape;637;p45"/>
            <p:cNvSpPr txBox="1"/>
            <p:nvPr/>
          </p:nvSpPr>
          <p:spPr>
            <a:xfrm>
              <a:off x="815011" y="4167915"/>
              <a:ext cx="5053131" cy="1169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0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GLMs</a:t>
              </a:r>
              <a:endParaRPr dirty="0"/>
            </a:p>
          </p:txBody>
        </p:sp>
      </p:grpSp>
      <p:pic>
        <p:nvPicPr>
          <p:cNvPr id="638" name="Google Shape;638;p45"/>
          <p:cNvPicPr preferRelativeResize="0"/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469" r="9469"/>
          <a:stretch/>
        </p:blipFill>
        <p:spPr>
          <a:xfrm>
            <a:off x="5557420" y="0"/>
            <a:ext cx="6096000" cy="6477000"/>
          </a:xfrm>
          <a:prstGeom prst="parallelogram">
            <a:avLst>
              <a:gd name="adj" fmla="val 25000"/>
            </a:avLst>
          </a:prstGeom>
          <a:noFill/>
          <a:ln>
            <a:noFill/>
          </a:ln>
        </p:spPr>
      </p:pic>
      <p:sp>
        <p:nvSpPr>
          <p:cNvPr id="639" name="Google Shape;639;p45"/>
          <p:cNvSpPr/>
          <p:nvPr/>
        </p:nvSpPr>
        <p:spPr>
          <a:xfrm>
            <a:off x="985421" y="5530795"/>
            <a:ext cx="11206579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08;p21">
            <a:extLst>
              <a:ext uri="{FF2B5EF4-FFF2-40B4-BE49-F238E27FC236}">
                <a16:creationId xmlns:a16="http://schemas.microsoft.com/office/drawing/2014/main" id="{E8159CA0-543F-4844-989D-D602FE8F147D}"/>
              </a:ext>
            </a:extLst>
          </p:cNvPr>
          <p:cNvSpPr/>
          <p:nvPr/>
        </p:nvSpPr>
        <p:spPr>
          <a:xfrm>
            <a:off x="0" y="6531425"/>
            <a:ext cx="1974900" cy="326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409249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6"/>
          <p:cNvPicPr preferRelativeResize="0"/>
          <p:nvPr/>
        </p:nvPicPr>
        <p:blipFill rotWithShape="1">
          <a:blip r:embed="rId3">
            <a:alphaModFix/>
          </a:blip>
          <a:srcRect t="38948" b="38949"/>
          <a:stretch/>
        </p:blipFill>
        <p:spPr>
          <a:xfrm>
            <a:off x="0" y="0"/>
            <a:ext cx="12192000" cy="15157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6" name="Google Shape;276;p26"/>
          <p:cNvGrpSpPr/>
          <p:nvPr/>
        </p:nvGrpSpPr>
        <p:grpSpPr>
          <a:xfrm>
            <a:off x="0" y="2023570"/>
            <a:ext cx="12192000" cy="3779700"/>
            <a:chOff x="0" y="2023567"/>
            <a:chExt cx="12192000" cy="1326789"/>
          </a:xfrm>
        </p:grpSpPr>
        <p:sp>
          <p:nvSpPr>
            <p:cNvPr id="277" name="Google Shape;277;p26"/>
            <p:cNvSpPr txBox="1"/>
            <p:nvPr/>
          </p:nvSpPr>
          <p:spPr>
            <a:xfrm>
              <a:off x="0" y="2023567"/>
              <a:ext cx="12192000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Situations where Binomial GLMs arise</a:t>
              </a:r>
              <a:endParaRPr sz="2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8" name="Google Shape;278;p26"/>
            <p:cNvSpPr txBox="1"/>
            <p:nvPr/>
          </p:nvSpPr>
          <p:spPr>
            <a:xfrm>
              <a:off x="3088315" y="2276275"/>
              <a:ext cx="6342078" cy="10740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There are two cases in which our variance is not constant with respect to the binomial GLM. In both cases, Y ∈ [0,1].</a:t>
              </a:r>
            </a:p>
            <a:p>
              <a:pPr marL="228600" marR="0" lvl="0" indent="-2286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AutoNum type="arabicParenR"/>
              </a:pP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Y might be a proportion (such as a total number of counts).</a:t>
              </a:r>
            </a:p>
            <a:p>
              <a:pPr marL="228600" marR="0" lvl="0" indent="-2286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AutoNum type="arabicParenR"/>
              </a:pP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Y might be a binary value (0 for false, 1 for true).</a:t>
              </a:r>
            </a:p>
            <a:p>
              <a:pPr marR="0" lvl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1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Why not use a Linear Model?</a:t>
              </a:r>
              <a:endParaRPr lang="en-US" sz="11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marR="0" lvl="0" indent="-1714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Y is bounded by [0,1], thus our assumptions of Homoscedasticity and Normality fail.</a:t>
              </a:r>
            </a:p>
            <a:p>
              <a:pPr marL="171450" marR="0" lvl="0" indent="-1714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As our main assumptions for utilizing a basic linear model fail, we utilize a GLM.</a:t>
              </a:r>
            </a:p>
            <a:p>
              <a:pPr marL="171450" marR="0" lvl="0" indent="-1714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We must now map some </a:t>
              </a:r>
              <a:r>
                <a:rPr lang="es-E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Y∈R </a:t>
              </a: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to</a:t>
              </a:r>
              <a:r>
                <a:rPr lang="es-E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 Y∈[0,1].</a:t>
              </a:r>
            </a:p>
            <a:p>
              <a:pPr marL="171450" marR="0" lvl="0" indent="-1714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en-US" sz="11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We could utilize basic linear regression if so chosen, but it would likely provide poor results.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317F3C4-2B7E-4E87-99AF-A64FF563932C}"/>
              </a:ext>
            </a:extLst>
          </p:cNvPr>
          <p:cNvSpPr/>
          <p:nvPr/>
        </p:nvSpPr>
        <p:spPr>
          <a:xfrm>
            <a:off x="0" y="0"/>
            <a:ext cx="12192000" cy="1515762"/>
          </a:xfrm>
          <a:prstGeom prst="rect">
            <a:avLst/>
          </a:prstGeom>
          <a:solidFill>
            <a:srgbClr val="313131"/>
          </a:solidFill>
          <a:ln>
            <a:solidFill>
              <a:srgbClr val="31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0" name="Google Shape;280;p26"/>
          <p:cNvGrpSpPr/>
          <p:nvPr/>
        </p:nvGrpSpPr>
        <p:grpSpPr>
          <a:xfrm>
            <a:off x="0" y="253209"/>
            <a:ext cx="12192000" cy="932104"/>
            <a:chOff x="0" y="253209"/>
            <a:chExt cx="12192000" cy="932104"/>
          </a:xfrm>
        </p:grpSpPr>
        <p:sp>
          <p:nvSpPr>
            <p:cNvPr id="281" name="Google Shape;281;p26"/>
            <p:cNvSpPr txBox="1"/>
            <p:nvPr/>
          </p:nvSpPr>
          <p:spPr>
            <a:xfrm>
              <a:off x="0" y="253209"/>
              <a:ext cx="12192000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b="1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The Case for </a:t>
              </a:r>
              <a:r>
                <a:rPr lang="en-US" sz="4200" dirty="0">
                  <a:solidFill>
                    <a:srgbClr val="E7E7EC"/>
                  </a:solidFill>
                  <a:latin typeface="Open Sans"/>
                  <a:ea typeface="Open Sans"/>
                  <a:cs typeface="Open Sans"/>
                  <a:sym typeface="Open Sans"/>
                </a:rPr>
                <a:t>Binomial GLM’s</a:t>
              </a:r>
              <a:endParaRPr sz="42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2" name="Google Shape;282;p26"/>
            <p:cNvSpPr txBox="1"/>
            <p:nvPr/>
          </p:nvSpPr>
          <p:spPr>
            <a:xfrm>
              <a:off x="0" y="892925"/>
              <a:ext cx="12192000" cy="292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dirty="0">
                  <a:solidFill>
                    <a:srgbClr val="E7E7EC"/>
                  </a:solidFill>
                  <a:latin typeface="Open Sans"/>
                  <a:ea typeface="Open Sans"/>
                  <a:cs typeface="Open Sans"/>
                  <a:sym typeface="Open Sans"/>
                </a:rPr>
                <a:t>Why we might utilize a binomial GLM</a:t>
              </a:r>
              <a:endParaRPr sz="13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" name="Google Shape;208;p21">
            <a:extLst>
              <a:ext uri="{FF2B5EF4-FFF2-40B4-BE49-F238E27FC236}">
                <a16:creationId xmlns:a16="http://schemas.microsoft.com/office/drawing/2014/main" id="{33769E1F-CF08-4FB5-8F87-2554D8C60F82}"/>
              </a:ext>
            </a:extLst>
          </p:cNvPr>
          <p:cNvSpPr/>
          <p:nvPr/>
        </p:nvSpPr>
        <p:spPr>
          <a:xfrm>
            <a:off x="0" y="6531425"/>
            <a:ext cx="1974900" cy="326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79;p26">
            <a:extLst>
              <a:ext uri="{FF2B5EF4-FFF2-40B4-BE49-F238E27FC236}">
                <a16:creationId xmlns:a16="http://schemas.microsoft.com/office/drawing/2014/main" id="{5B9FDB51-B89D-454B-9E60-15D641B79360}"/>
              </a:ext>
            </a:extLst>
          </p:cNvPr>
          <p:cNvSpPr/>
          <p:nvPr/>
        </p:nvSpPr>
        <p:spPr>
          <a:xfrm>
            <a:off x="5851153" y="2615548"/>
            <a:ext cx="512064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153245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2A2D34"/>
      </a:dk1>
      <a:lt1>
        <a:srgbClr val="FFFFFF"/>
      </a:lt1>
      <a:dk2>
        <a:srgbClr val="2A2D34"/>
      </a:dk2>
      <a:lt2>
        <a:srgbClr val="FFFFFF"/>
      </a:lt2>
      <a:accent1>
        <a:srgbClr val="F15555"/>
      </a:accent1>
      <a:accent2>
        <a:srgbClr val="D04E5A"/>
      </a:accent2>
      <a:accent3>
        <a:srgbClr val="AF475F"/>
      </a:accent3>
      <a:accent4>
        <a:srgbClr val="8D3F63"/>
      </a:accent4>
      <a:accent5>
        <a:srgbClr val="6C3868"/>
      </a:accent5>
      <a:accent6>
        <a:srgbClr val="4B316D"/>
      </a:accent6>
      <a:hlink>
        <a:srgbClr val="F15555"/>
      </a:hlink>
      <a:folHlink>
        <a:srgbClr val="F1555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2076</Words>
  <Application>Microsoft Office PowerPoint</Application>
  <PresentationFormat>Widescreen</PresentationFormat>
  <Paragraphs>292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Open Sans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Douglas Bowen</cp:lastModifiedBy>
  <cp:revision>28</cp:revision>
  <dcterms:modified xsi:type="dcterms:W3CDTF">2023-11-03T06:37:11Z</dcterms:modified>
</cp:coreProperties>
</file>