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357" r:id="rId2"/>
    <p:sldId id="269" r:id="rId3"/>
    <p:sldId id="401" r:id="rId4"/>
    <p:sldId id="358" r:id="rId5"/>
    <p:sldId id="360" r:id="rId6"/>
    <p:sldId id="402" r:id="rId7"/>
    <p:sldId id="359" r:id="rId8"/>
    <p:sldId id="361" r:id="rId9"/>
    <p:sldId id="403" r:id="rId10"/>
    <p:sldId id="367" r:id="rId11"/>
    <p:sldId id="375" r:id="rId12"/>
    <p:sldId id="376" r:id="rId13"/>
    <p:sldId id="377" r:id="rId14"/>
    <p:sldId id="378" r:id="rId15"/>
    <p:sldId id="380" r:id="rId16"/>
    <p:sldId id="381" r:id="rId17"/>
    <p:sldId id="382" r:id="rId18"/>
    <p:sldId id="383" r:id="rId19"/>
    <p:sldId id="396" r:id="rId20"/>
    <p:sldId id="385" r:id="rId21"/>
    <p:sldId id="386" r:id="rId22"/>
    <p:sldId id="282" r:id="rId23"/>
    <p:sldId id="387" r:id="rId24"/>
    <p:sldId id="388" r:id="rId25"/>
    <p:sldId id="389" r:id="rId26"/>
    <p:sldId id="391" r:id="rId27"/>
    <p:sldId id="392" r:id="rId28"/>
    <p:sldId id="393" r:id="rId29"/>
    <p:sldId id="374" r:id="rId30"/>
    <p:sldId id="399" r:id="rId31"/>
    <p:sldId id="394" r:id="rId32"/>
    <p:sldId id="400" r:id="rId33"/>
    <p:sldId id="397" r:id="rId34"/>
    <p:sldId id="398" r:id="rId35"/>
    <p:sldId id="404" r:id="rId36"/>
    <p:sldId id="406" r:id="rId37"/>
    <p:sldId id="372" r:id="rId38"/>
    <p:sldId id="370" r:id="rId39"/>
    <p:sldId id="405" r:id="rId40"/>
    <p:sldId id="395" r:id="rId41"/>
    <p:sldId id="368" r:id="rId42"/>
    <p:sldId id="369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Open Sans" panose="020B0606030504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557F4C5-6F65-797E-43A9-30BE9B341953}" name="Douglas Bowen" initials="DB" userId="76803f7421550ec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B72DF3-42AE-402C-8F5B-69DFA6DE6AEC}">
  <a:tblStyle styleId="{FEB72DF3-42AE-402C-8F5B-69DFA6DE6AE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9F4"/>
          </a:solidFill>
        </a:fill>
      </a:tcStyle>
    </a:wholeTbl>
    <a:band1H>
      <a:tcTxStyle/>
      <a:tcStyle>
        <a:tcBdr/>
        <a:fill>
          <a:solidFill>
            <a:srgbClr val="CEF3E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F3E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 autoAdjust="0"/>
    <p:restoredTop sz="94672"/>
  </p:normalViewPr>
  <p:slideViewPr>
    <p:cSldViewPr snapToGrid="0">
      <p:cViewPr varScale="1">
        <p:scale>
          <a:sx n="86" d="100"/>
          <a:sy n="86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microsoft.com/office/2018/10/relationships/authors" Target="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120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364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huggingface.co</a:t>
            </a:r>
            <a:r>
              <a:rPr lang="en-CA" dirty="0"/>
              <a:t>/transformers/v2.9.1/</a:t>
            </a:r>
            <a:r>
              <a:rPr lang="en-CA" dirty="0" err="1"/>
              <a:t>main_classes</a:t>
            </a:r>
            <a:r>
              <a:rPr lang="en-CA" dirty="0"/>
              <a:t>/</a:t>
            </a:r>
            <a:r>
              <a:rPr lang="en-CA" dirty="0" err="1"/>
              <a:t>model.html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853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#A43838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#F84E4E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#FF8989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415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huggingface.co</a:t>
            </a:r>
            <a:r>
              <a:rPr lang="en-CA" dirty="0"/>
              <a:t>/transformers/v2.9.1/</a:t>
            </a:r>
            <a:r>
              <a:rPr lang="en-CA" dirty="0" err="1"/>
              <a:t>main_classes</a:t>
            </a:r>
            <a:r>
              <a:rPr lang="en-CA" dirty="0"/>
              <a:t>/</a:t>
            </a:r>
            <a:r>
              <a:rPr lang="en-CA" dirty="0" err="1"/>
              <a:t>model.html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8614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huggingface.co</a:t>
            </a:r>
            <a:r>
              <a:rPr lang="en-CA" dirty="0"/>
              <a:t>/transformers/v2.9.1/</a:t>
            </a:r>
            <a:r>
              <a:rPr lang="en-CA" dirty="0" err="1"/>
              <a:t>main_classes</a:t>
            </a:r>
            <a:r>
              <a:rPr lang="en-CA" dirty="0"/>
              <a:t>/</a:t>
            </a:r>
            <a:r>
              <a:rPr lang="en-CA" dirty="0" err="1"/>
              <a:t>model.html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1926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huggingface.co</a:t>
            </a:r>
            <a:r>
              <a:rPr lang="en-CA" dirty="0"/>
              <a:t>/transformers/v2.9.1/</a:t>
            </a:r>
            <a:r>
              <a:rPr lang="en-CA" dirty="0" err="1"/>
              <a:t>main_classes</a:t>
            </a:r>
            <a:r>
              <a:rPr lang="en-CA" dirty="0"/>
              <a:t>/</a:t>
            </a:r>
            <a:r>
              <a:rPr lang="en-CA" dirty="0" err="1"/>
              <a:t>model.html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2550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huggingface.co</a:t>
            </a:r>
            <a:r>
              <a:rPr lang="en-CA" dirty="0"/>
              <a:t>/transformers/v2.9.1/</a:t>
            </a:r>
            <a:r>
              <a:rPr lang="en-CA" dirty="0" err="1"/>
              <a:t>main_classes</a:t>
            </a:r>
            <a:r>
              <a:rPr lang="en-CA" dirty="0"/>
              <a:t>/</a:t>
            </a:r>
            <a:r>
              <a:rPr lang="en-CA" dirty="0" err="1"/>
              <a:t>model.html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3763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huggingface.co</a:t>
            </a:r>
            <a:r>
              <a:rPr lang="en-CA" dirty="0"/>
              <a:t>/transformers/v2.9.1/</a:t>
            </a:r>
            <a:r>
              <a:rPr lang="en-CA" dirty="0" err="1"/>
              <a:t>main_classes</a:t>
            </a:r>
            <a:r>
              <a:rPr lang="en-CA" dirty="0"/>
              <a:t>/</a:t>
            </a:r>
            <a:r>
              <a:rPr lang="en-CA" dirty="0" err="1"/>
              <a:t>model.html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689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huggingface.co</a:t>
            </a:r>
            <a:r>
              <a:rPr lang="en-CA" dirty="0"/>
              <a:t>/transformers/v2.9.1/</a:t>
            </a:r>
            <a:r>
              <a:rPr lang="en-CA" dirty="0" err="1"/>
              <a:t>main_classes</a:t>
            </a:r>
            <a:r>
              <a:rPr lang="en-CA" dirty="0"/>
              <a:t>/</a:t>
            </a:r>
            <a:r>
              <a:rPr lang="en-CA" dirty="0" err="1"/>
              <a:t>model.html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44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794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huggingface.co</a:t>
            </a:r>
            <a:r>
              <a:rPr lang="en-CA" dirty="0"/>
              <a:t>/transformers/v2.9.1/</a:t>
            </a:r>
            <a:r>
              <a:rPr lang="en-CA" dirty="0" err="1"/>
              <a:t>main_classes</a:t>
            </a:r>
            <a:r>
              <a:rPr lang="en-CA" dirty="0"/>
              <a:t>/</a:t>
            </a:r>
            <a:r>
              <a:rPr lang="en-CA" dirty="0" err="1"/>
              <a:t>model.html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0889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huggingface.co</a:t>
            </a:r>
            <a:r>
              <a:rPr lang="en-CA" dirty="0"/>
              <a:t>/transformers/v2.9.1/</a:t>
            </a:r>
            <a:r>
              <a:rPr lang="en-CA" dirty="0" err="1"/>
              <a:t>main_classes</a:t>
            </a:r>
            <a:r>
              <a:rPr lang="en-CA" dirty="0"/>
              <a:t>/</a:t>
            </a:r>
            <a:r>
              <a:rPr lang="en-CA" dirty="0" err="1"/>
              <a:t>model.html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9739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Selection Choice Discussed at ROUGE Filtering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754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huggingface.co</a:t>
            </a:r>
            <a:r>
              <a:rPr lang="en-CA" dirty="0"/>
              <a:t>/transformers/v2.9.1/</a:t>
            </a:r>
            <a:r>
              <a:rPr lang="en-CA" dirty="0" err="1"/>
              <a:t>main_classes</a:t>
            </a:r>
            <a:r>
              <a:rPr lang="en-CA" dirty="0"/>
              <a:t>/</a:t>
            </a:r>
            <a:r>
              <a:rPr lang="en-CA" dirty="0" err="1"/>
              <a:t>model.html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6224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huggingface.co</a:t>
            </a:r>
            <a:r>
              <a:rPr lang="en-CA" dirty="0"/>
              <a:t>/transformers/v2.9.1/</a:t>
            </a:r>
            <a:r>
              <a:rPr lang="en-CA" dirty="0" err="1"/>
              <a:t>main_classes</a:t>
            </a:r>
            <a:r>
              <a:rPr lang="en-CA" dirty="0"/>
              <a:t>/</a:t>
            </a:r>
            <a:r>
              <a:rPr lang="en-CA" dirty="0" err="1"/>
              <a:t>model.html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223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huggingface.co</a:t>
            </a:r>
            <a:r>
              <a:rPr lang="en-CA" dirty="0"/>
              <a:t>/transformers/v2.9.1/</a:t>
            </a:r>
            <a:r>
              <a:rPr lang="en-CA" dirty="0" err="1"/>
              <a:t>main_classes</a:t>
            </a:r>
            <a:r>
              <a:rPr lang="en-CA" dirty="0"/>
              <a:t>/</a:t>
            </a:r>
            <a:r>
              <a:rPr lang="en-CA" dirty="0" err="1"/>
              <a:t>model.html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61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huggingface.co</a:t>
            </a:r>
            <a:r>
              <a:rPr lang="en-CA" dirty="0"/>
              <a:t>/transformers/v2.9.1/</a:t>
            </a:r>
            <a:r>
              <a:rPr lang="en-CA" dirty="0" err="1"/>
              <a:t>main_classes</a:t>
            </a:r>
            <a:r>
              <a:rPr lang="en-CA" dirty="0"/>
              <a:t>/</a:t>
            </a:r>
            <a:r>
              <a:rPr lang="en-CA" dirty="0" err="1"/>
              <a:t>model.html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156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into two slides, one for baseline testing, one for summarization approach (Give a sentence on what each method does high-level), indicate function creation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Summarization Approach FIRST, THEN baseline mention for validating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807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57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897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Make into two slides, one for baseline testing, one for summarization approach (Give a sentence on what each method does high-level), indicate function creation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Summarization Approach FIRST, THEN baseline mention for validating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8108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5682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huggingface.co</a:t>
            </a:r>
            <a:r>
              <a:rPr lang="en-CA" dirty="0"/>
              <a:t>/transformers/v2.9.1/</a:t>
            </a:r>
            <a:r>
              <a:rPr lang="en-CA" dirty="0" err="1"/>
              <a:t>main_classes</a:t>
            </a:r>
            <a:r>
              <a:rPr lang="en-CA" dirty="0"/>
              <a:t>/</a:t>
            </a:r>
            <a:r>
              <a:rPr lang="en-CA" dirty="0" err="1"/>
              <a:t>model.html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4018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huggingface.co</a:t>
            </a:r>
            <a:r>
              <a:rPr lang="en-CA" dirty="0"/>
              <a:t>/transformers/v2.9.1/</a:t>
            </a:r>
            <a:r>
              <a:rPr lang="en-CA" dirty="0" err="1"/>
              <a:t>main_classes</a:t>
            </a:r>
            <a:r>
              <a:rPr lang="en-CA" dirty="0"/>
              <a:t>/</a:t>
            </a:r>
            <a:r>
              <a:rPr lang="en-CA" dirty="0" err="1"/>
              <a:t>model.html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3603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7459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huggingface.co</a:t>
            </a:r>
            <a:r>
              <a:rPr lang="en-CA" dirty="0"/>
              <a:t>/transformers/v2.9.1/</a:t>
            </a:r>
            <a:r>
              <a:rPr lang="en-CA" dirty="0" err="1"/>
              <a:t>main_classes</a:t>
            </a:r>
            <a:r>
              <a:rPr lang="en-CA" dirty="0"/>
              <a:t>/</a:t>
            </a:r>
            <a:r>
              <a:rPr lang="en-CA" dirty="0" err="1"/>
              <a:t>model.html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35617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3610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" name="Google Shape;2777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9957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166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can encoder achieves vs decoder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45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9625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can encoder achieves vs decoder</a:t>
            </a:r>
            <a:endParaRPr dirty="0"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150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2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398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29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662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33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460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811000" y="6477000"/>
            <a:ext cx="381300" cy="38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6477000"/>
            <a:ext cx="11810700" cy="38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4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9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9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9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9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9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9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9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  <a:defRPr sz="1900"/>
            </a:lvl9pPr>
          </a:lstStyle>
          <a:p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200413" y="6549389"/>
            <a:ext cx="250228" cy="250228"/>
            <a:chOff x="1341437" y="868362"/>
            <a:chExt cx="6432600" cy="6432600"/>
          </a:xfrm>
        </p:grpSpPr>
        <p:sp>
          <p:nvSpPr>
            <p:cNvPr id="10" name="Google Shape;10;p1"/>
            <p:cNvSpPr/>
            <p:nvPr/>
          </p:nvSpPr>
          <p:spPr>
            <a:xfrm>
              <a:off x="1341437" y="868362"/>
              <a:ext cx="6432600" cy="6432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19993"/>
                  </a:moveTo>
                  <a:lnTo>
                    <a:pt x="60000" y="119993"/>
                  </a:lnTo>
                  <a:lnTo>
                    <a:pt x="58461" y="119973"/>
                  </a:lnTo>
                  <a:lnTo>
                    <a:pt x="56923" y="119905"/>
                  </a:lnTo>
                  <a:lnTo>
                    <a:pt x="55405" y="119818"/>
                  </a:lnTo>
                  <a:lnTo>
                    <a:pt x="53881" y="119684"/>
                  </a:lnTo>
                  <a:lnTo>
                    <a:pt x="52376" y="119509"/>
                  </a:lnTo>
                  <a:lnTo>
                    <a:pt x="50872" y="119301"/>
                  </a:lnTo>
                  <a:lnTo>
                    <a:pt x="49407" y="119046"/>
                  </a:lnTo>
                  <a:lnTo>
                    <a:pt x="47936" y="118764"/>
                  </a:lnTo>
                  <a:lnTo>
                    <a:pt x="46465" y="118455"/>
                  </a:lnTo>
                  <a:lnTo>
                    <a:pt x="45035" y="118092"/>
                  </a:lnTo>
                  <a:lnTo>
                    <a:pt x="43597" y="117709"/>
                  </a:lnTo>
                  <a:lnTo>
                    <a:pt x="42180" y="117279"/>
                  </a:lnTo>
                  <a:lnTo>
                    <a:pt x="40783" y="116829"/>
                  </a:lnTo>
                  <a:lnTo>
                    <a:pt x="39399" y="116346"/>
                  </a:lnTo>
                  <a:lnTo>
                    <a:pt x="38036" y="115828"/>
                  </a:lnTo>
                  <a:lnTo>
                    <a:pt x="36673" y="115258"/>
                  </a:lnTo>
                  <a:lnTo>
                    <a:pt x="35336" y="114687"/>
                  </a:lnTo>
                  <a:lnTo>
                    <a:pt x="34006" y="114062"/>
                  </a:lnTo>
                  <a:lnTo>
                    <a:pt x="32716" y="113410"/>
                  </a:lnTo>
                  <a:lnTo>
                    <a:pt x="31434" y="112732"/>
                  </a:lnTo>
                  <a:lnTo>
                    <a:pt x="30171" y="112027"/>
                  </a:lnTo>
                  <a:lnTo>
                    <a:pt x="28908" y="111281"/>
                  </a:lnTo>
                  <a:lnTo>
                    <a:pt x="27686" y="110522"/>
                  </a:lnTo>
                  <a:lnTo>
                    <a:pt x="26490" y="109730"/>
                  </a:lnTo>
                  <a:lnTo>
                    <a:pt x="25301" y="108897"/>
                  </a:lnTo>
                  <a:lnTo>
                    <a:pt x="24126" y="108051"/>
                  </a:lnTo>
                  <a:lnTo>
                    <a:pt x="22984" y="107171"/>
                  </a:lnTo>
                  <a:lnTo>
                    <a:pt x="21862" y="106271"/>
                  </a:lnTo>
                  <a:lnTo>
                    <a:pt x="20767" y="105337"/>
                  </a:lnTo>
                  <a:lnTo>
                    <a:pt x="19686" y="104390"/>
                  </a:lnTo>
                  <a:lnTo>
                    <a:pt x="18632" y="103403"/>
                  </a:lnTo>
                  <a:lnTo>
                    <a:pt x="17611" y="102402"/>
                  </a:lnTo>
                  <a:lnTo>
                    <a:pt x="16590" y="101361"/>
                  </a:lnTo>
                  <a:lnTo>
                    <a:pt x="15602" y="100306"/>
                  </a:lnTo>
                  <a:lnTo>
                    <a:pt x="14655" y="99238"/>
                  </a:lnTo>
                  <a:lnTo>
                    <a:pt x="13722" y="98130"/>
                  </a:lnTo>
                  <a:lnTo>
                    <a:pt x="12822" y="97008"/>
                  </a:lnTo>
                  <a:lnTo>
                    <a:pt x="11942" y="95867"/>
                  </a:lnTo>
                  <a:lnTo>
                    <a:pt x="11095" y="94691"/>
                  </a:lnTo>
                  <a:lnTo>
                    <a:pt x="10263" y="93516"/>
                  </a:lnTo>
                  <a:lnTo>
                    <a:pt x="9470" y="92307"/>
                  </a:lnTo>
                  <a:lnTo>
                    <a:pt x="8711" y="91084"/>
                  </a:lnTo>
                  <a:lnTo>
                    <a:pt x="7965" y="89835"/>
                  </a:lnTo>
                  <a:lnTo>
                    <a:pt x="7260" y="88559"/>
                  </a:lnTo>
                  <a:lnTo>
                    <a:pt x="6582" y="87276"/>
                  </a:lnTo>
                  <a:lnTo>
                    <a:pt x="5930" y="85986"/>
                  </a:lnTo>
                  <a:lnTo>
                    <a:pt x="5326" y="84656"/>
                  </a:lnTo>
                  <a:lnTo>
                    <a:pt x="4735" y="83320"/>
                  </a:lnTo>
                  <a:lnTo>
                    <a:pt x="4184" y="81976"/>
                  </a:lnTo>
                  <a:lnTo>
                    <a:pt x="3647" y="80593"/>
                  </a:lnTo>
                  <a:lnTo>
                    <a:pt x="3163" y="79209"/>
                  </a:lnTo>
                  <a:lnTo>
                    <a:pt x="2713" y="77812"/>
                  </a:lnTo>
                  <a:lnTo>
                    <a:pt x="2283" y="76395"/>
                  </a:lnTo>
                  <a:lnTo>
                    <a:pt x="1900" y="74958"/>
                  </a:lnTo>
                  <a:lnTo>
                    <a:pt x="1558" y="73527"/>
                  </a:lnTo>
                  <a:lnTo>
                    <a:pt x="1229" y="72069"/>
                  </a:lnTo>
                  <a:lnTo>
                    <a:pt x="947" y="70605"/>
                  </a:lnTo>
                  <a:lnTo>
                    <a:pt x="711" y="69121"/>
                  </a:lnTo>
                  <a:lnTo>
                    <a:pt x="483" y="67616"/>
                  </a:lnTo>
                  <a:lnTo>
                    <a:pt x="308" y="66112"/>
                  </a:lnTo>
                  <a:lnTo>
                    <a:pt x="188" y="64607"/>
                  </a:lnTo>
                  <a:lnTo>
                    <a:pt x="87" y="63069"/>
                  </a:lnTo>
                  <a:lnTo>
                    <a:pt x="33" y="61531"/>
                  </a:lnTo>
                  <a:lnTo>
                    <a:pt x="0" y="60000"/>
                  </a:lnTo>
                  <a:lnTo>
                    <a:pt x="0" y="60000"/>
                  </a:lnTo>
                  <a:lnTo>
                    <a:pt x="33" y="58448"/>
                  </a:lnTo>
                  <a:lnTo>
                    <a:pt x="87" y="56910"/>
                  </a:lnTo>
                  <a:lnTo>
                    <a:pt x="188" y="55385"/>
                  </a:lnTo>
                  <a:lnTo>
                    <a:pt x="308" y="53867"/>
                  </a:lnTo>
                  <a:lnTo>
                    <a:pt x="483" y="52363"/>
                  </a:lnTo>
                  <a:lnTo>
                    <a:pt x="711" y="50872"/>
                  </a:lnTo>
                  <a:lnTo>
                    <a:pt x="947" y="49387"/>
                  </a:lnTo>
                  <a:lnTo>
                    <a:pt x="1229" y="47923"/>
                  </a:lnTo>
                  <a:lnTo>
                    <a:pt x="1558" y="46465"/>
                  </a:lnTo>
                  <a:lnTo>
                    <a:pt x="1900" y="45015"/>
                  </a:lnTo>
                  <a:lnTo>
                    <a:pt x="2283" y="43584"/>
                  </a:lnTo>
                  <a:lnTo>
                    <a:pt x="2713" y="42180"/>
                  </a:lnTo>
                  <a:lnTo>
                    <a:pt x="3163" y="40763"/>
                  </a:lnTo>
                  <a:lnTo>
                    <a:pt x="3647" y="39379"/>
                  </a:lnTo>
                  <a:lnTo>
                    <a:pt x="4184" y="38016"/>
                  </a:lnTo>
                  <a:lnTo>
                    <a:pt x="4735" y="36673"/>
                  </a:lnTo>
                  <a:lnTo>
                    <a:pt x="5326" y="35322"/>
                  </a:lnTo>
                  <a:lnTo>
                    <a:pt x="5930" y="34006"/>
                  </a:lnTo>
                  <a:lnTo>
                    <a:pt x="6582" y="32716"/>
                  </a:lnTo>
                  <a:lnTo>
                    <a:pt x="7260" y="31413"/>
                  </a:lnTo>
                  <a:lnTo>
                    <a:pt x="7965" y="30157"/>
                  </a:lnTo>
                  <a:lnTo>
                    <a:pt x="8711" y="28908"/>
                  </a:lnTo>
                  <a:lnTo>
                    <a:pt x="9470" y="27686"/>
                  </a:lnTo>
                  <a:lnTo>
                    <a:pt x="10263" y="26477"/>
                  </a:lnTo>
                  <a:lnTo>
                    <a:pt x="11095" y="25281"/>
                  </a:lnTo>
                  <a:lnTo>
                    <a:pt x="11942" y="24126"/>
                  </a:lnTo>
                  <a:lnTo>
                    <a:pt x="12822" y="22984"/>
                  </a:lnTo>
                  <a:lnTo>
                    <a:pt x="13722" y="21862"/>
                  </a:lnTo>
                  <a:lnTo>
                    <a:pt x="14655" y="20754"/>
                  </a:lnTo>
                  <a:lnTo>
                    <a:pt x="15602" y="19686"/>
                  </a:lnTo>
                  <a:lnTo>
                    <a:pt x="16590" y="18632"/>
                  </a:lnTo>
                  <a:lnTo>
                    <a:pt x="17611" y="17590"/>
                  </a:lnTo>
                  <a:lnTo>
                    <a:pt x="18632" y="16590"/>
                  </a:lnTo>
                  <a:lnTo>
                    <a:pt x="19686" y="15602"/>
                  </a:lnTo>
                  <a:lnTo>
                    <a:pt x="20767" y="14655"/>
                  </a:lnTo>
                  <a:lnTo>
                    <a:pt x="21862" y="13722"/>
                  </a:lnTo>
                  <a:lnTo>
                    <a:pt x="22984" y="12801"/>
                  </a:lnTo>
                  <a:lnTo>
                    <a:pt x="24126" y="11942"/>
                  </a:lnTo>
                  <a:lnTo>
                    <a:pt x="25301" y="11075"/>
                  </a:lnTo>
                  <a:lnTo>
                    <a:pt x="26490" y="10263"/>
                  </a:lnTo>
                  <a:lnTo>
                    <a:pt x="27686" y="9470"/>
                  </a:lnTo>
                  <a:lnTo>
                    <a:pt x="28908" y="8691"/>
                  </a:lnTo>
                  <a:lnTo>
                    <a:pt x="30171" y="7965"/>
                  </a:lnTo>
                  <a:lnTo>
                    <a:pt x="31434" y="7260"/>
                  </a:lnTo>
                  <a:lnTo>
                    <a:pt x="32716" y="6568"/>
                  </a:lnTo>
                  <a:lnTo>
                    <a:pt x="34006" y="5930"/>
                  </a:lnTo>
                  <a:lnTo>
                    <a:pt x="35336" y="5306"/>
                  </a:lnTo>
                  <a:lnTo>
                    <a:pt x="36673" y="4715"/>
                  </a:lnTo>
                  <a:lnTo>
                    <a:pt x="38036" y="4164"/>
                  </a:lnTo>
                  <a:lnTo>
                    <a:pt x="39399" y="3647"/>
                  </a:lnTo>
                  <a:lnTo>
                    <a:pt x="40783" y="3163"/>
                  </a:lnTo>
                  <a:lnTo>
                    <a:pt x="42180" y="2693"/>
                  </a:lnTo>
                  <a:lnTo>
                    <a:pt x="43597" y="2283"/>
                  </a:lnTo>
                  <a:lnTo>
                    <a:pt x="45035" y="1880"/>
                  </a:lnTo>
                  <a:lnTo>
                    <a:pt x="46465" y="1538"/>
                  </a:lnTo>
                  <a:lnTo>
                    <a:pt x="47936" y="1229"/>
                  </a:lnTo>
                  <a:lnTo>
                    <a:pt x="49407" y="933"/>
                  </a:lnTo>
                  <a:lnTo>
                    <a:pt x="50872" y="691"/>
                  </a:lnTo>
                  <a:lnTo>
                    <a:pt x="52376" y="483"/>
                  </a:lnTo>
                  <a:lnTo>
                    <a:pt x="53881" y="308"/>
                  </a:lnTo>
                  <a:lnTo>
                    <a:pt x="55405" y="174"/>
                  </a:lnTo>
                  <a:lnTo>
                    <a:pt x="56923" y="67"/>
                  </a:lnTo>
                  <a:lnTo>
                    <a:pt x="58461" y="20"/>
                  </a:lnTo>
                  <a:lnTo>
                    <a:pt x="60000" y="0"/>
                  </a:lnTo>
                  <a:lnTo>
                    <a:pt x="60000" y="0"/>
                  </a:lnTo>
                  <a:lnTo>
                    <a:pt x="61544" y="20"/>
                  </a:lnTo>
                  <a:lnTo>
                    <a:pt x="63082" y="67"/>
                  </a:lnTo>
                  <a:lnTo>
                    <a:pt x="64607" y="174"/>
                  </a:lnTo>
                  <a:lnTo>
                    <a:pt x="66125" y="308"/>
                  </a:lnTo>
                  <a:lnTo>
                    <a:pt x="67630" y="483"/>
                  </a:lnTo>
                  <a:lnTo>
                    <a:pt x="69121" y="691"/>
                  </a:lnTo>
                  <a:lnTo>
                    <a:pt x="70605" y="933"/>
                  </a:lnTo>
                  <a:lnTo>
                    <a:pt x="72069" y="1229"/>
                  </a:lnTo>
                  <a:lnTo>
                    <a:pt x="73527" y="1538"/>
                  </a:lnTo>
                  <a:lnTo>
                    <a:pt x="74978" y="1880"/>
                  </a:lnTo>
                  <a:lnTo>
                    <a:pt x="76408" y="2283"/>
                  </a:lnTo>
                  <a:lnTo>
                    <a:pt x="77826" y="2693"/>
                  </a:lnTo>
                  <a:lnTo>
                    <a:pt x="79229" y="3163"/>
                  </a:lnTo>
                  <a:lnTo>
                    <a:pt x="80613" y="3647"/>
                  </a:lnTo>
                  <a:lnTo>
                    <a:pt x="81976" y="4164"/>
                  </a:lnTo>
                  <a:lnTo>
                    <a:pt x="83320" y="4715"/>
                  </a:lnTo>
                  <a:lnTo>
                    <a:pt x="84670" y="5306"/>
                  </a:lnTo>
                  <a:lnTo>
                    <a:pt x="85986" y="5930"/>
                  </a:lnTo>
                  <a:lnTo>
                    <a:pt x="87296" y="6568"/>
                  </a:lnTo>
                  <a:lnTo>
                    <a:pt x="88579" y="7260"/>
                  </a:lnTo>
                  <a:lnTo>
                    <a:pt x="89835" y="7965"/>
                  </a:lnTo>
                  <a:lnTo>
                    <a:pt x="91084" y="8691"/>
                  </a:lnTo>
                  <a:lnTo>
                    <a:pt x="92307" y="9470"/>
                  </a:lnTo>
                  <a:lnTo>
                    <a:pt x="93516" y="10263"/>
                  </a:lnTo>
                  <a:lnTo>
                    <a:pt x="94711" y="11075"/>
                  </a:lnTo>
                  <a:lnTo>
                    <a:pt x="95867" y="11942"/>
                  </a:lnTo>
                  <a:lnTo>
                    <a:pt x="97028" y="12801"/>
                  </a:lnTo>
                  <a:lnTo>
                    <a:pt x="98150" y="13722"/>
                  </a:lnTo>
                  <a:lnTo>
                    <a:pt x="99238" y="14655"/>
                  </a:lnTo>
                  <a:lnTo>
                    <a:pt x="100326" y="15602"/>
                  </a:lnTo>
                  <a:lnTo>
                    <a:pt x="101381" y="16590"/>
                  </a:lnTo>
                  <a:lnTo>
                    <a:pt x="102402" y="17590"/>
                  </a:lnTo>
                  <a:lnTo>
                    <a:pt x="103403" y="18632"/>
                  </a:lnTo>
                  <a:lnTo>
                    <a:pt x="104390" y="19686"/>
                  </a:lnTo>
                  <a:lnTo>
                    <a:pt x="105357" y="20754"/>
                  </a:lnTo>
                  <a:lnTo>
                    <a:pt x="106271" y="21862"/>
                  </a:lnTo>
                  <a:lnTo>
                    <a:pt x="107191" y="22984"/>
                  </a:lnTo>
                  <a:lnTo>
                    <a:pt x="108071" y="24126"/>
                  </a:lnTo>
                  <a:lnTo>
                    <a:pt x="108917" y="25281"/>
                  </a:lnTo>
                  <a:lnTo>
                    <a:pt x="109743" y="26477"/>
                  </a:lnTo>
                  <a:lnTo>
                    <a:pt x="110542" y="27686"/>
                  </a:lnTo>
                  <a:lnTo>
                    <a:pt x="111301" y="28908"/>
                  </a:lnTo>
                  <a:lnTo>
                    <a:pt x="112040" y="30157"/>
                  </a:lnTo>
                  <a:lnTo>
                    <a:pt x="112752" y="31413"/>
                  </a:lnTo>
                  <a:lnTo>
                    <a:pt x="113424" y="32716"/>
                  </a:lnTo>
                  <a:lnTo>
                    <a:pt x="114062" y="34006"/>
                  </a:lnTo>
                  <a:lnTo>
                    <a:pt x="114687" y="35322"/>
                  </a:lnTo>
                  <a:lnTo>
                    <a:pt x="115278" y="36673"/>
                  </a:lnTo>
                  <a:lnTo>
                    <a:pt x="115828" y="38016"/>
                  </a:lnTo>
                  <a:lnTo>
                    <a:pt x="116346" y="39379"/>
                  </a:lnTo>
                  <a:lnTo>
                    <a:pt x="116849" y="40763"/>
                  </a:lnTo>
                  <a:lnTo>
                    <a:pt x="117299" y="42180"/>
                  </a:lnTo>
                  <a:lnTo>
                    <a:pt x="117709" y="43584"/>
                  </a:lnTo>
                  <a:lnTo>
                    <a:pt x="118112" y="45015"/>
                  </a:lnTo>
                  <a:lnTo>
                    <a:pt x="118455" y="46465"/>
                  </a:lnTo>
                  <a:lnTo>
                    <a:pt x="118784" y="47923"/>
                  </a:lnTo>
                  <a:lnTo>
                    <a:pt x="119059" y="49387"/>
                  </a:lnTo>
                  <a:lnTo>
                    <a:pt x="119301" y="50872"/>
                  </a:lnTo>
                  <a:lnTo>
                    <a:pt x="119509" y="52363"/>
                  </a:lnTo>
                  <a:lnTo>
                    <a:pt x="119684" y="53867"/>
                  </a:lnTo>
                  <a:lnTo>
                    <a:pt x="119818" y="55385"/>
                  </a:lnTo>
                  <a:lnTo>
                    <a:pt x="119926" y="56910"/>
                  </a:lnTo>
                  <a:lnTo>
                    <a:pt x="119973" y="58448"/>
                  </a:lnTo>
                  <a:lnTo>
                    <a:pt x="119993" y="60000"/>
                  </a:lnTo>
                  <a:lnTo>
                    <a:pt x="119993" y="60000"/>
                  </a:lnTo>
                  <a:lnTo>
                    <a:pt x="119973" y="61531"/>
                  </a:lnTo>
                  <a:lnTo>
                    <a:pt x="119926" y="63069"/>
                  </a:lnTo>
                  <a:lnTo>
                    <a:pt x="119818" y="64607"/>
                  </a:lnTo>
                  <a:lnTo>
                    <a:pt x="119684" y="66112"/>
                  </a:lnTo>
                  <a:lnTo>
                    <a:pt x="119509" y="67616"/>
                  </a:lnTo>
                  <a:lnTo>
                    <a:pt x="119301" y="69121"/>
                  </a:lnTo>
                  <a:lnTo>
                    <a:pt x="119059" y="70605"/>
                  </a:lnTo>
                  <a:lnTo>
                    <a:pt x="118784" y="72069"/>
                  </a:lnTo>
                  <a:lnTo>
                    <a:pt x="118455" y="73527"/>
                  </a:lnTo>
                  <a:lnTo>
                    <a:pt x="118112" y="74958"/>
                  </a:lnTo>
                  <a:lnTo>
                    <a:pt x="117709" y="76395"/>
                  </a:lnTo>
                  <a:lnTo>
                    <a:pt x="117299" y="77812"/>
                  </a:lnTo>
                  <a:lnTo>
                    <a:pt x="116849" y="79209"/>
                  </a:lnTo>
                  <a:lnTo>
                    <a:pt x="116346" y="80593"/>
                  </a:lnTo>
                  <a:lnTo>
                    <a:pt x="115828" y="81976"/>
                  </a:lnTo>
                  <a:lnTo>
                    <a:pt x="115278" y="83320"/>
                  </a:lnTo>
                  <a:lnTo>
                    <a:pt x="114687" y="84656"/>
                  </a:lnTo>
                  <a:lnTo>
                    <a:pt x="114062" y="85986"/>
                  </a:lnTo>
                  <a:lnTo>
                    <a:pt x="113424" y="87276"/>
                  </a:lnTo>
                  <a:lnTo>
                    <a:pt x="112752" y="88559"/>
                  </a:lnTo>
                  <a:lnTo>
                    <a:pt x="112040" y="89835"/>
                  </a:lnTo>
                  <a:lnTo>
                    <a:pt x="111301" y="91084"/>
                  </a:lnTo>
                  <a:lnTo>
                    <a:pt x="110542" y="92307"/>
                  </a:lnTo>
                  <a:lnTo>
                    <a:pt x="109743" y="93516"/>
                  </a:lnTo>
                  <a:lnTo>
                    <a:pt x="108917" y="94691"/>
                  </a:lnTo>
                  <a:lnTo>
                    <a:pt x="108071" y="95867"/>
                  </a:lnTo>
                  <a:lnTo>
                    <a:pt x="107191" y="97008"/>
                  </a:lnTo>
                  <a:lnTo>
                    <a:pt x="106271" y="98130"/>
                  </a:lnTo>
                  <a:lnTo>
                    <a:pt x="105357" y="99238"/>
                  </a:lnTo>
                  <a:lnTo>
                    <a:pt x="104390" y="100306"/>
                  </a:lnTo>
                  <a:lnTo>
                    <a:pt x="103403" y="101361"/>
                  </a:lnTo>
                  <a:lnTo>
                    <a:pt x="102402" y="102402"/>
                  </a:lnTo>
                  <a:lnTo>
                    <a:pt x="101381" y="103403"/>
                  </a:lnTo>
                  <a:lnTo>
                    <a:pt x="100326" y="104390"/>
                  </a:lnTo>
                  <a:lnTo>
                    <a:pt x="99238" y="105337"/>
                  </a:lnTo>
                  <a:lnTo>
                    <a:pt x="98150" y="106271"/>
                  </a:lnTo>
                  <a:lnTo>
                    <a:pt x="97028" y="107171"/>
                  </a:lnTo>
                  <a:lnTo>
                    <a:pt x="95867" y="108051"/>
                  </a:lnTo>
                  <a:lnTo>
                    <a:pt x="94711" y="108897"/>
                  </a:lnTo>
                  <a:lnTo>
                    <a:pt x="93516" y="109730"/>
                  </a:lnTo>
                  <a:lnTo>
                    <a:pt x="92307" y="110522"/>
                  </a:lnTo>
                  <a:lnTo>
                    <a:pt x="91084" y="111281"/>
                  </a:lnTo>
                  <a:lnTo>
                    <a:pt x="89835" y="112027"/>
                  </a:lnTo>
                  <a:lnTo>
                    <a:pt x="88579" y="112732"/>
                  </a:lnTo>
                  <a:lnTo>
                    <a:pt x="87296" y="113410"/>
                  </a:lnTo>
                  <a:lnTo>
                    <a:pt x="85986" y="114062"/>
                  </a:lnTo>
                  <a:lnTo>
                    <a:pt x="84670" y="114687"/>
                  </a:lnTo>
                  <a:lnTo>
                    <a:pt x="83320" y="115258"/>
                  </a:lnTo>
                  <a:lnTo>
                    <a:pt x="81976" y="115828"/>
                  </a:lnTo>
                  <a:lnTo>
                    <a:pt x="80613" y="116346"/>
                  </a:lnTo>
                  <a:lnTo>
                    <a:pt x="79229" y="116829"/>
                  </a:lnTo>
                  <a:lnTo>
                    <a:pt x="77826" y="117279"/>
                  </a:lnTo>
                  <a:lnTo>
                    <a:pt x="76408" y="117709"/>
                  </a:lnTo>
                  <a:lnTo>
                    <a:pt x="74978" y="118092"/>
                  </a:lnTo>
                  <a:lnTo>
                    <a:pt x="73527" y="118455"/>
                  </a:lnTo>
                  <a:lnTo>
                    <a:pt x="72069" y="118764"/>
                  </a:lnTo>
                  <a:lnTo>
                    <a:pt x="70605" y="119046"/>
                  </a:lnTo>
                  <a:lnTo>
                    <a:pt x="69121" y="119301"/>
                  </a:lnTo>
                  <a:lnTo>
                    <a:pt x="67630" y="119509"/>
                  </a:lnTo>
                  <a:lnTo>
                    <a:pt x="66125" y="119684"/>
                  </a:lnTo>
                  <a:lnTo>
                    <a:pt x="64607" y="119818"/>
                  </a:lnTo>
                  <a:lnTo>
                    <a:pt x="63082" y="119905"/>
                  </a:lnTo>
                  <a:lnTo>
                    <a:pt x="61544" y="119973"/>
                  </a:lnTo>
                  <a:lnTo>
                    <a:pt x="60000" y="119993"/>
                  </a:lnTo>
                  <a:close/>
                  <a:moveTo>
                    <a:pt x="60000" y="1605"/>
                  </a:moveTo>
                  <a:lnTo>
                    <a:pt x="60000" y="1605"/>
                  </a:lnTo>
                  <a:lnTo>
                    <a:pt x="58495" y="1625"/>
                  </a:lnTo>
                  <a:lnTo>
                    <a:pt x="57011" y="1679"/>
                  </a:lnTo>
                  <a:lnTo>
                    <a:pt x="55526" y="1779"/>
                  </a:lnTo>
                  <a:lnTo>
                    <a:pt x="54035" y="1900"/>
                  </a:lnTo>
                  <a:lnTo>
                    <a:pt x="52584" y="2075"/>
                  </a:lnTo>
                  <a:lnTo>
                    <a:pt x="51120" y="2283"/>
                  </a:lnTo>
                  <a:lnTo>
                    <a:pt x="49683" y="2525"/>
                  </a:lnTo>
                  <a:lnTo>
                    <a:pt x="48245" y="2780"/>
                  </a:lnTo>
                  <a:lnTo>
                    <a:pt x="46828" y="3096"/>
                  </a:lnTo>
                  <a:lnTo>
                    <a:pt x="45431" y="3438"/>
                  </a:lnTo>
                  <a:lnTo>
                    <a:pt x="44034" y="3815"/>
                  </a:lnTo>
                  <a:lnTo>
                    <a:pt x="42664" y="4231"/>
                  </a:lnTo>
                  <a:lnTo>
                    <a:pt x="41300" y="4681"/>
                  </a:lnTo>
                  <a:lnTo>
                    <a:pt x="39950" y="5151"/>
                  </a:lnTo>
                  <a:lnTo>
                    <a:pt x="38620" y="5648"/>
                  </a:lnTo>
                  <a:lnTo>
                    <a:pt x="37290" y="6206"/>
                  </a:lnTo>
                  <a:lnTo>
                    <a:pt x="35994" y="6777"/>
                  </a:lnTo>
                  <a:lnTo>
                    <a:pt x="34718" y="7361"/>
                  </a:lnTo>
                  <a:lnTo>
                    <a:pt x="33435" y="7999"/>
                  </a:lnTo>
                  <a:lnTo>
                    <a:pt x="32192" y="8657"/>
                  </a:lnTo>
                  <a:lnTo>
                    <a:pt x="30970" y="9349"/>
                  </a:lnTo>
                  <a:lnTo>
                    <a:pt x="29741" y="10075"/>
                  </a:lnTo>
                  <a:lnTo>
                    <a:pt x="28545" y="10820"/>
                  </a:lnTo>
                  <a:lnTo>
                    <a:pt x="27370" y="11592"/>
                  </a:lnTo>
                  <a:lnTo>
                    <a:pt x="26235" y="12392"/>
                  </a:lnTo>
                  <a:lnTo>
                    <a:pt x="25093" y="13218"/>
                  </a:lnTo>
                  <a:lnTo>
                    <a:pt x="23965" y="14064"/>
                  </a:lnTo>
                  <a:lnTo>
                    <a:pt x="22883" y="14951"/>
                  </a:lnTo>
                  <a:lnTo>
                    <a:pt x="21809" y="15864"/>
                  </a:lnTo>
                  <a:lnTo>
                    <a:pt x="20754" y="16798"/>
                  </a:lnTo>
                  <a:lnTo>
                    <a:pt x="19733" y="17745"/>
                  </a:lnTo>
                  <a:lnTo>
                    <a:pt x="18732" y="18732"/>
                  </a:lnTo>
                  <a:lnTo>
                    <a:pt x="17745" y="19733"/>
                  </a:lnTo>
                  <a:lnTo>
                    <a:pt x="16798" y="20754"/>
                  </a:lnTo>
                  <a:lnTo>
                    <a:pt x="15864" y="21809"/>
                  </a:lnTo>
                  <a:lnTo>
                    <a:pt x="14964" y="22883"/>
                  </a:lnTo>
                  <a:lnTo>
                    <a:pt x="14084" y="23965"/>
                  </a:lnTo>
                  <a:lnTo>
                    <a:pt x="13218" y="25073"/>
                  </a:lnTo>
                  <a:lnTo>
                    <a:pt x="12392" y="26215"/>
                  </a:lnTo>
                  <a:lnTo>
                    <a:pt x="11592" y="27370"/>
                  </a:lnTo>
                  <a:lnTo>
                    <a:pt x="10820" y="28545"/>
                  </a:lnTo>
                  <a:lnTo>
                    <a:pt x="10075" y="29741"/>
                  </a:lnTo>
                  <a:lnTo>
                    <a:pt x="9369" y="30950"/>
                  </a:lnTo>
                  <a:lnTo>
                    <a:pt x="8677" y="32179"/>
                  </a:lnTo>
                  <a:lnTo>
                    <a:pt x="7999" y="33435"/>
                  </a:lnTo>
                  <a:lnTo>
                    <a:pt x="7374" y="34698"/>
                  </a:lnTo>
                  <a:lnTo>
                    <a:pt x="6777" y="35981"/>
                  </a:lnTo>
                  <a:lnTo>
                    <a:pt x="6206" y="37290"/>
                  </a:lnTo>
                  <a:lnTo>
                    <a:pt x="5668" y="38607"/>
                  </a:lnTo>
                  <a:lnTo>
                    <a:pt x="5165" y="39937"/>
                  </a:lnTo>
                  <a:lnTo>
                    <a:pt x="4681" y="41287"/>
                  </a:lnTo>
                  <a:lnTo>
                    <a:pt x="4231" y="42650"/>
                  </a:lnTo>
                  <a:lnTo>
                    <a:pt x="3835" y="44034"/>
                  </a:lnTo>
                  <a:lnTo>
                    <a:pt x="3459" y="45418"/>
                  </a:lnTo>
                  <a:lnTo>
                    <a:pt x="3109" y="46828"/>
                  </a:lnTo>
                  <a:lnTo>
                    <a:pt x="2800" y="48245"/>
                  </a:lnTo>
                  <a:lnTo>
                    <a:pt x="2525" y="49669"/>
                  </a:lnTo>
                  <a:lnTo>
                    <a:pt x="2283" y="51120"/>
                  </a:lnTo>
                  <a:lnTo>
                    <a:pt x="2075" y="52571"/>
                  </a:lnTo>
                  <a:lnTo>
                    <a:pt x="1920" y="54035"/>
                  </a:lnTo>
                  <a:lnTo>
                    <a:pt x="1779" y="55506"/>
                  </a:lnTo>
                  <a:lnTo>
                    <a:pt x="1692" y="56990"/>
                  </a:lnTo>
                  <a:lnTo>
                    <a:pt x="1625" y="58495"/>
                  </a:lnTo>
                  <a:lnTo>
                    <a:pt x="1605" y="60000"/>
                  </a:lnTo>
                  <a:lnTo>
                    <a:pt x="1605" y="60000"/>
                  </a:lnTo>
                  <a:lnTo>
                    <a:pt x="1625" y="61497"/>
                  </a:lnTo>
                  <a:lnTo>
                    <a:pt x="1692" y="62982"/>
                  </a:lnTo>
                  <a:lnTo>
                    <a:pt x="1779" y="64466"/>
                  </a:lnTo>
                  <a:lnTo>
                    <a:pt x="1920" y="65957"/>
                  </a:lnTo>
                  <a:lnTo>
                    <a:pt x="2075" y="67421"/>
                  </a:lnTo>
                  <a:lnTo>
                    <a:pt x="2283" y="68872"/>
                  </a:lnTo>
                  <a:lnTo>
                    <a:pt x="2525" y="70310"/>
                  </a:lnTo>
                  <a:lnTo>
                    <a:pt x="2800" y="71747"/>
                  </a:lnTo>
                  <a:lnTo>
                    <a:pt x="3109" y="73164"/>
                  </a:lnTo>
                  <a:lnTo>
                    <a:pt x="3459" y="74561"/>
                  </a:lnTo>
                  <a:lnTo>
                    <a:pt x="3835" y="75958"/>
                  </a:lnTo>
                  <a:lnTo>
                    <a:pt x="4231" y="77342"/>
                  </a:lnTo>
                  <a:lnTo>
                    <a:pt x="4681" y="78692"/>
                  </a:lnTo>
                  <a:lnTo>
                    <a:pt x="5165" y="80055"/>
                  </a:lnTo>
                  <a:lnTo>
                    <a:pt x="5668" y="81385"/>
                  </a:lnTo>
                  <a:lnTo>
                    <a:pt x="6206" y="82702"/>
                  </a:lnTo>
                  <a:lnTo>
                    <a:pt x="6777" y="83998"/>
                  </a:lnTo>
                  <a:lnTo>
                    <a:pt x="7374" y="85294"/>
                  </a:lnTo>
                  <a:lnTo>
                    <a:pt x="7999" y="86557"/>
                  </a:lnTo>
                  <a:lnTo>
                    <a:pt x="8677" y="87800"/>
                  </a:lnTo>
                  <a:lnTo>
                    <a:pt x="9369" y="89042"/>
                  </a:lnTo>
                  <a:lnTo>
                    <a:pt x="10075" y="90251"/>
                  </a:lnTo>
                  <a:lnTo>
                    <a:pt x="10820" y="91447"/>
                  </a:lnTo>
                  <a:lnTo>
                    <a:pt x="11592" y="92622"/>
                  </a:lnTo>
                  <a:lnTo>
                    <a:pt x="12392" y="93778"/>
                  </a:lnTo>
                  <a:lnTo>
                    <a:pt x="13218" y="94899"/>
                  </a:lnTo>
                  <a:lnTo>
                    <a:pt x="14084" y="96028"/>
                  </a:lnTo>
                  <a:lnTo>
                    <a:pt x="14964" y="97109"/>
                  </a:lnTo>
                  <a:lnTo>
                    <a:pt x="15864" y="98184"/>
                  </a:lnTo>
                  <a:lnTo>
                    <a:pt x="16798" y="99238"/>
                  </a:lnTo>
                  <a:lnTo>
                    <a:pt x="17745" y="100259"/>
                  </a:lnTo>
                  <a:lnTo>
                    <a:pt x="18732" y="101260"/>
                  </a:lnTo>
                  <a:lnTo>
                    <a:pt x="19733" y="102247"/>
                  </a:lnTo>
                  <a:lnTo>
                    <a:pt x="20754" y="103194"/>
                  </a:lnTo>
                  <a:lnTo>
                    <a:pt x="21809" y="104128"/>
                  </a:lnTo>
                  <a:lnTo>
                    <a:pt x="22883" y="105028"/>
                  </a:lnTo>
                  <a:lnTo>
                    <a:pt x="23965" y="105908"/>
                  </a:lnTo>
                  <a:lnTo>
                    <a:pt x="25093" y="106774"/>
                  </a:lnTo>
                  <a:lnTo>
                    <a:pt x="26235" y="107601"/>
                  </a:lnTo>
                  <a:lnTo>
                    <a:pt x="27370" y="108400"/>
                  </a:lnTo>
                  <a:lnTo>
                    <a:pt x="28545" y="109172"/>
                  </a:lnTo>
                  <a:lnTo>
                    <a:pt x="29741" y="109918"/>
                  </a:lnTo>
                  <a:lnTo>
                    <a:pt x="30970" y="110643"/>
                  </a:lnTo>
                  <a:lnTo>
                    <a:pt x="32192" y="111335"/>
                  </a:lnTo>
                  <a:lnTo>
                    <a:pt x="33435" y="111993"/>
                  </a:lnTo>
                  <a:lnTo>
                    <a:pt x="34718" y="112618"/>
                  </a:lnTo>
                  <a:lnTo>
                    <a:pt x="35994" y="113216"/>
                  </a:lnTo>
                  <a:lnTo>
                    <a:pt x="37290" y="113787"/>
                  </a:lnTo>
                  <a:lnTo>
                    <a:pt x="38620" y="114324"/>
                  </a:lnTo>
                  <a:lnTo>
                    <a:pt x="39950" y="114841"/>
                  </a:lnTo>
                  <a:lnTo>
                    <a:pt x="41300" y="115311"/>
                  </a:lnTo>
                  <a:lnTo>
                    <a:pt x="42664" y="115761"/>
                  </a:lnTo>
                  <a:lnTo>
                    <a:pt x="44034" y="116178"/>
                  </a:lnTo>
                  <a:lnTo>
                    <a:pt x="45431" y="116534"/>
                  </a:lnTo>
                  <a:lnTo>
                    <a:pt x="46828" y="116883"/>
                  </a:lnTo>
                  <a:lnTo>
                    <a:pt x="48245" y="117192"/>
                  </a:lnTo>
                  <a:lnTo>
                    <a:pt x="49683" y="117467"/>
                  </a:lnTo>
                  <a:lnTo>
                    <a:pt x="51120" y="117709"/>
                  </a:lnTo>
                  <a:lnTo>
                    <a:pt x="52584" y="117917"/>
                  </a:lnTo>
                  <a:lnTo>
                    <a:pt x="54035" y="118092"/>
                  </a:lnTo>
                  <a:lnTo>
                    <a:pt x="55526" y="118213"/>
                  </a:lnTo>
                  <a:lnTo>
                    <a:pt x="57011" y="118314"/>
                  </a:lnTo>
                  <a:lnTo>
                    <a:pt x="58495" y="118367"/>
                  </a:lnTo>
                  <a:lnTo>
                    <a:pt x="60000" y="118387"/>
                  </a:lnTo>
                  <a:lnTo>
                    <a:pt x="60000" y="118387"/>
                  </a:lnTo>
                  <a:lnTo>
                    <a:pt x="61497" y="118367"/>
                  </a:lnTo>
                  <a:lnTo>
                    <a:pt x="63002" y="118314"/>
                  </a:lnTo>
                  <a:lnTo>
                    <a:pt x="64486" y="118213"/>
                  </a:lnTo>
                  <a:lnTo>
                    <a:pt x="65957" y="118092"/>
                  </a:lnTo>
                  <a:lnTo>
                    <a:pt x="67421" y="117917"/>
                  </a:lnTo>
                  <a:lnTo>
                    <a:pt x="68872" y="117709"/>
                  </a:lnTo>
                  <a:lnTo>
                    <a:pt x="70323" y="117467"/>
                  </a:lnTo>
                  <a:lnTo>
                    <a:pt x="71760" y="117192"/>
                  </a:lnTo>
                  <a:lnTo>
                    <a:pt x="73178" y="116883"/>
                  </a:lnTo>
                  <a:lnTo>
                    <a:pt x="74575" y="116534"/>
                  </a:lnTo>
                  <a:lnTo>
                    <a:pt x="75958" y="116178"/>
                  </a:lnTo>
                  <a:lnTo>
                    <a:pt x="77342" y="115761"/>
                  </a:lnTo>
                  <a:lnTo>
                    <a:pt x="78705" y="115311"/>
                  </a:lnTo>
                  <a:lnTo>
                    <a:pt x="80055" y="114841"/>
                  </a:lnTo>
                  <a:lnTo>
                    <a:pt x="81385" y="114324"/>
                  </a:lnTo>
                  <a:lnTo>
                    <a:pt x="82702" y="113787"/>
                  </a:lnTo>
                  <a:lnTo>
                    <a:pt x="84012" y="113216"/>
                  </a:lnTo>
                  <a:lnTo>
                    <a:pt x="85294" y="112618"/>
                  </a:lnTo>
                  <a:lnTo>
                    <a:pt x="86557" y="111993"/>
                  </a:lnTo>
                  <a:lnTo>
                    <a:pt x="87813" y="111335"/>
                  </a:lnTo>
                  <a:lnTo>
                    <a:pt x="89042" y="110643"/>
                  </a:lnTo>
                  <a:lnTo>
                    <a:pt x="90251" y="109918"/>
                  </a:lnTo>
                  <a:lnTo>
                    <a:pt x="91447" y="109172"/>
                  </a:lnTo>
                  <a:lnTo>
                    <a:pt x="92622" y="108400"/>
                  </a:lnTo>
                  <a:lnTo>
                    <a:pt x="93778" y="107601"/>
                  </a:lnTo>
                  <a:lnTo>
                    <a:pt x="94919" y="106774"/>
                  </a:lnTo>
                  <a:lnTo>
                    <a:pt x="96028" y="105908"/>
                  </a:lnTo>
                  <a:lnTo>
                    <a:pt x="97129" y="105028"/>
                  </a:lnTo>
                  <a:lnTo>
                    <a:pt x="98204" y="104128"/>
                  </a:lnTo>
                  <a:lnTo>
                    <a:pt x="99238" y="103194"/>
                  </a:lnTo>
                  <a:lnTo>
                    <a:pt x="100273" y="102247"/>
                  </a:lnTo>
                  <a:lnTo>
                    <a:pt x="101280" y="101260"/>
                  </a:lnTo>
                  <a:lnTo>
                    <a:pt x="102247" y="100259"/>
                  </a:lnTo>
                  <a:lnTo>
                    <a:pt x="103215" y="99238"/>
                  </a:lnTo>
                  <a:lnTo>
                    <a:pt x="104148" y="98184"/>
                  </a:lnTo>
                  <a:lnTo>
                    <a:pt x="105041" y="97109"/>
                  </a:lnTo>
                  <a:lnTo>
                    <a:pt x="105928" y="96028"/>
                  </a:lnTo>
                  <a:lnTo>
                    <a:pt x="106774" y="94899"/>
                  </a:lnTo>
                  <a:lnTo>
                    <a:pt x="107601" y="93778"/>
                  </a:lnTo>
                  <a:lnTo>
                    <a:pt x="108413" y="92622"/>
                  </a:lnTo>
                  <a:lnTo>
                    <a:pt x="109172" y="91447"/>
                  </a:lnTo>
                  <a:lnTo>
                    <a:pt x="109931" y="90251"/>
                  </a:lnTo>
                  <a:lnTo>
                    <a:pt x="110643" y="89042"/>
                  </a:lnTo>
                  <a:lnTo>
                    <a:pt x="111335" y="87800"/>
                  </a:lnTo>
                  <a:lnTo>
                    <a:pt x="111993" y="86557"/>
                  </a:lnTo>
                  <a:lnTo>
                    <a:pt x="112631" y="85294"/>
                  </a:lnTo>
                  <a:lnTo>
                    <a:pt x="113236" y="83998"/>
                  </a:lnTo>
                  <a:lnTo>
                    <a:pt x="113807" y="82702"/>
                  </a:lnTo>
                  <a:lnTo>
                    <a:pt x="114344" y="81385"/>
                  </a:lnTo>
                  <a:lnTo>
                    <a:pt x="114841" y="80055"/>
                  </a:lnTo>
                  <a:lnTo>
                    <a:pt x="115325" y="78692"/>
                  </a:lnTo>
                  <a:lnTo>
                    <a:pt x="115761" y="77342"/>
                  </a:lnTo>
                  <a:lnTo>
                    <a:pt x="116178" y="75958"/>
                  </a:lnTo>
                  <a:lnTo>
                    <a:pt x="116554" y="74561"/>
                  </a:lnTo>
                  <a:lnTo>
                    <a:pt x="116896" y="73164"/>
                  </a:lnTo>
                  <a:lnTo>
                    <a:pt x="117212" y="71747"/>
                  </a:lnTo>
                  <a:lnTo>
                    <a:pt x="117487" y="70310"/>
                  </a:lnTo>
                  <a:lnTo>
                    <a:pt x="117729" y="68872"/>
                  </a:lnTo>
                  <a:lnTo>
                    <a:pt x="117917" y="67421"/>
                  </a:lnTo>
                  <a:lnTo>
                    <a:pt x="118092" y="65957"/>
                  </a:lnTo>
                  <a:lnTo>
                    <a:pt x="118226" y="64466"/>
                  </a:lnTo>
                  <a:lnTo>
                    <a:pt x="118314" y="62982"/>
                  </a:lnTo>
                  <a:lnTo>
                    <a:pt x="118367" y="61497"/>
                  </a:lnTo>
                  <a:lnTo>
                    <a:pt x="118401" y="60000"/>
                  </a:lnTo>
                  <a:lnTo>
                    <a:pt x="118401" y="60000"/>
                  </a:lnTo>
                  <a:lnTo>
                    <a:pt x="118367" y="58495"/>
                  </a:lnTo>
                  <a:lnTo>
                    <a:pt x="118314" y="56990"/>
                  </a:lnTo>
                  <a:lnTo>
                    <a:pt x="118226" y="55506"/>
                  </a:lnTo>
                  <a:lnTo>
                    <a:pt x="118092" y="54035"/>
                  </a:lnTo>
                  <a:lnTo>
                    <a:pt x="117917" y="52571"/>
                  </a:lnTo>
                  <a:lnTo>
                    <a:pt x="117729" y="51120"/>
                  </a:lnTo>
                  <a:lnTo>
                    <a:pt x="117487" y="49669"/>
                  </a:lnTo>
                  <a:lnTo>
                    <a:pt x="117212" y="48245"/>
                  </a:lnTo>
                  <a:lnTo>
                    <a:pt x="116896" y="46828"/>
                  </a:lnTo>
                  <a:lnTo>
                    <a:pt x="116554" y="45418"/>
                  </a:lnTo>
                  <a:lnTo>
                    <a:pt x="116178" y="44034"/>
                  </a:lnTo>
                  <a:lnTo>
                    <a:pt x="115761" y="42650"/>
                  </a:lnTo>
                  <a:lnTo>
                    <a:pt x="115325" y="41287"/>
                  </a:lnTo>
                  <a:lnTo>
                    <a:pt x="114841" y="39937"/>
                  </a:lnTo>
                  <a:lnTo>
                    <a:pt x="114344" y="38607"/>
                  </a:lnTo>
                  <a:lnTo>
                    <a:pt x="113807" y="37290"/>
                  </a:lnTo>
                  <a:lnTo>
                    <a:pt x="113236" y="35981"/>
                  </a:lnTo>
                  <a:lnTo>
                    <a:pt x="112631" y="34698"/>
                  </a:lnTo>
                  <a:lnTo>
                    <a:pt x="111993" y="33435"/>
                  </a:lnTo>
                  <a:lnTo>
                    <a:pt x="111335" y="32179"/>
                  </a:lnTo>
                  <a:lnTo>
                    <a:pt x="110643" y="30950"/>
                  </a:lnTo>
                  <a:lnTo>
                    <a:pt x="109931" y="29741"/>
                  </a:lnTo>
                  <a:lnTo>
                    <a:pt x="109172" y="28545"/>
                  </a:lnTo>
                  <a:lnTo>
                    <a:pt x="108413" y="27370"/>
                  </a:lnTo>
                  <a:lnTo>
                    <a:pt x="107601" y="26215"/>
                  </a:lnTo>
                  <a:lnTo>
                    <a:pt x="106774" y="25073"/>
                  </a:lnTo>
                  <a:lnTo>
                    <a:pt x="105928" y="23965"/>
                  </a:lnTo>
                  <a:lnTo>
                    <a:pt x="105041" y="22883"/>
                  </a:lnTo>
                  <a:lnTo>
                    <a:pt x="104148" y="21809"/>
                  </a:lnTo>
                  <a:lnTo>
                    <a:pt x="103215" y="20754"/>
                  </a:lnTo>
                  <a:lnTo>
                    <a:pt x="102247" y="19733"/>
                  </a:lnTo>
                  <a:lnTo>
                    <a:pt x="101280" y="18732"/>
                  </a:lnTo>
                  <a:lnTo>
                    <a:pt x="100273" y="17745"/>
                  </a:lnTo>
                  <a:lnTo>
                    <a:pt x="99238" y="16798"/>
                  </a:lnTo>
                  <a:lnTo>
                    <a:pt x="98204" y="15864"/>
                  </a:lnTo>
                  <a:lnTo>
                    <a:pt x="97129" y="14951"/>
                  </a:lnTo>
                  <a:lnTo>
                    <a:pt x="96028" y="14064"/>
                  </a:lnTo>
                  <a:lnTo>
                    <a:pt x="94919" y="13218"/>
                  </a:lnTo>
                  <a:lnTo>
                    <a:pt x="93778" y="12392"/>
                  </a:lnTo>
                  <a:lnTo>
                    <a:pt x="92622" y="11592"/>
                  </a:lnTo>
                  <a:lnTo>
                    <a:pt x="91447" y="10820"/>
                  </a:lnTo>
                  <a:lnTo>
                    <a:pt x="90251" y="10075"/>
                  </a:lnTo>
                  <a:lnTo>
                    <a:pt x="89042" y="9349"/>
                  </a:lnTo>
                  <a:lnTo>
                    <a:pt x="87813" y="8657"/>
                  </a:lnTo>
                  <a:lnTo>
                    <a:pt x="86557" y="7999"/>
                  </a:lnTo>
                  <a:lnTo>
                    <a:pt x="85294" y="7361"/>
                  </a:lnTo>
                  <a:lnTo>
                    <a:pt x="84012" y="6777"/>
                  </a:lnTo>
                  <a:lnTo>
                    <a:pt x="82702" y="6206"/>
                  </a:lnTo>
                  <a:lnTo>
                    <a:pt x="81385" y="5648"/>
                  </a:lnTo>
                  <a:lnTo>
                    <a:pt x="80055" y="5151"/>
                  </a:lnTo>
                  <a:lnTo>
                    <a:pt x="78705" y="4681"/>
                  </a:lnTo>
                  <a:lnTo>
                    <a:pt x="77342" y="4231"/>
                  </a:lnTo>
                  <a:lnTo>
                    <a:pt x="75958" y="3815"/>
                  </a:lnTo>
                  <a:lnTo>
                    <a:pt x="74575" y="3438"/>
                  </a:lnTo>
                  <a:lnTo>
                    <a:pt x="73178" y="3096"/>
                  </a:lnTo>
                  <a:lnTo>
                    <a:pt x="71760" y="2780"/>
                  </a:lnTo>
                  <a:lnTo>
                    <a:pt x="70323" y="2525"/>
                  </a:lnTo>
                  <a:lnTo>
                    <a:pt x="68872" y="2283"/>
                  </a:lnTo>
                  <a:lnTo>
                    <a:pt x="67421" y="2075"/>
                  </a:lnTo>
                  <a:lnTo>
                    <a:pt x="65957" y="1900"/>
                  </a:lnTo>
                  <a:lnTo>
                    <a:pt x="64486" y="1779"/>
                  </a:lnTo>
                  <a:lnTo>
                    <a:pt x="63002" y="1679"/>
                  </a:lnTo>
                  <a:lnTo>
                    <a:pt x="61497" y="1625"/>
                  </a:lnTo>
                  <a:lnTo>
                    <a:pt x="60000" y="160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660650" y="2189163"/>
              <a:ext cx="3808500" cy="380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559" y="119988"/>
                  </a:moveTo>
                  <a:lnTo>
                    <a:pt x="0" y="1429"/>
                  </a:lnTo>
                  <a:lnTo>
                    <a:pt x="1429" y="0"/>
                  </a:lnTo>
                  <a:lnTo>
                    <a:pt x="119988" y="118559"/>
                  </a:lnTo>
                  <a:lnTo>
                    <a:pt x="118559" y="119988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660650" y="2189163"/>
              <a:ext cx="3808500" cy="3808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29" y="119988"/>
                  </a:moveTo>
                  <a:lnTo>
                    <a:pt x="0" y="118559"/>
                  </a:lnTo>
                  <a:lnTo>
                    <a:pt x="118559" y="0"/>
                  </a:lnTo>
                  <a:lnTo>
                    <a:pt x="119988" y="1429"/>
                  </a:lnTo>
                  <a:lnTo>
                    <a:pt x="1429" y="119988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65400" y="3597275"/>
              <a:ext cx="731700" cy="87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772" y="119950"/>
                  </a:moveTo>
                  <a:lnTo>
                    <a:pt x="53772" y="119950"/>
                  </a:lnTo>
                  <a:lnTo>
                    <a:pt x="41613" y="119802"/>
                  </a:lnTo>
                  <a:lnTo>
                    <a:pt x="28686" y="119556"/>
                  </a:lnTo>
                  <a:lnTo>
                    <a:pt x="14874" y="119013"/>
                  </a:lnTo>
                  <a:lnTo>
                    <a:pt x="0" y="118422"/>
                  </a:lnTo>
                  <a:lnTo>
                    <a:pt x="0" y="97863"/>
                  </a:lnTo>
                  <a:lnTo>
                    <a:pt x="8794" y="97074"/>
                  </a:lnTo>
                  <a:lnTo>
                    <a:pt x="8794" y="22925"/>
                  </a:lnTo>
                  <a:lnTo>
                    <a:pt x="0" y="22037"/>
                  </a:lnTo>
                  <a:lnTo>
                    <a:pt x="0" y="1626"/>
                  </a:lnTo>
                  <a:lnTo>
                    <a:pt x="0" y="1626"/>
                  </a:lnTo>
                  <a:lnTo>
                    <a:pt x="14874" y="887"/>
                  </a:lnTo>
                  <a:lnTo>
                    <a:pt x="28981" y="345"/>
                  </a:lnTo>
                  <a:lnTo>
                    <a:pt x="42203" y="98"/>
                  </a:lnTo>
                  <a:lnTo>
                    <a:pt x="54185" y="0"/>
                  </a:lnTo>
                  <a:lnTo>
                    <a:pt x="54185" y="0"/>
                  </a:lnTo>
                  <a:lnTo>
                    <a:pt x="61623" y="98"/>
                  </a:lnTo>
                  <a:lnTo>
                    <a:pt x="68765" y="345"/>
                  </a:lnTo>
                  <a:lnTo>
                    <a:pt x="75435" y="739"/>
                  </a:lnTo>
                  <a:lnTo>
                    <a:pt x="81692" y="1380"/>
                  </a:lnTo>
                  <a:lnTo>
                    <a:pt x="84702" y="1774"/>
                  </a:lnTo>
                  <a:lnTo>
                    <a:pt x="87476" y="2267"/>
                  </a:lnTo>
                  <a:lnTo>
                    <a:pt x="90191" y="2760"/>
                  </a:lnTo>
                  <a:lnTo>
                    <a:pt x="92788" y="3401"/>
                  </a:lnTo>
                  <a:lnTo>
                    <a:pt x="95386" y="4042"/>
                  </a:lnTo>
                  <a:lnTo>
                    <a:pt x="97806" y="4782"/>
                  </a:lnTo>
                  <a:lnTo>
                    <a:pt x="100049" y="5571"/>
                  </a:lnTo>
                  <a:lnTo>
                    <a:pt x="102174" y="6458"/>
                  </a:lnTo>
                  <a:lnTo>
                    <a:pt x="104181" y="7444"/>
                  </a:lnTo>
                  <a:lnTo>
                    <a:pt x="106128" y="8479"/>
                  </a:lnTo>
                  <a:lnTo>
                    <a:pt x="107840" y="9613"/>
                  </a:lnTo>
                  <a:lnTo>
                    <a:pt x="109493" y="10747"/>
                  </a:lnTo>
                  <a:lnTo>
                    <a:pt x="110969" y="12029"/>
                  </a:lnTo>
                  <a:lnTo>
                    <a:pt x="112503" y="13410"/>
                  </a:lnTo>
                  <a:lnTo>
                    <a:pt x="113743" y="14938"/>
                  </a:lnTo>
                  <a:lnTo>
                    <a:pt x="114805" y="16614"/>
                  </a:lnTo>
                  <a:lnTo>
                    <a:pt x="115868" y="18241"/>
                  </a:lnTo>
                  <a:lnTo>
                    <a:pt x="116753" y="20016"/>
                  </a:lnTo>
                  <a:lnTo>
                    <a:pt x="117520" y="21939"/>
                  </a:lnTo>
                  <a:lnTo>
                    <a:pt x="118170" y="23960"/>
                  </a:lnTo>
                  <a:lnTo>
                    <a:pt x="118583" y="25981"/>
                  </a:lnTo>
                  <a:lnTo>
                    <a:pt x="118878" y="28249"/>
                  </a:lnTo>
                  <a:lnTo>
                    <a:pt x="119173" y="30566"/>
                  </a:lnTo>
                  <a:lnTo>
                    <a:pt x="119173" y="33081"/>
                  </a:lnTo>
                  <a:lnTo>
                    <a:pt x="119173" y="34461"/>
                  </a:lnTo>
                  <a:lnTo>
                    <a:pt x="119173" y="34461"/>
                  </a:lnTo>
                  <a:lnTo>
                    <a:pt x="119173" y="36384"/>
                  </a:lnTo>
                  <a:lnTo>
                    <a:pt x="119055" y="38159"/>
                  </a:lnTo>
                  <a:lnTo>
                    <a:pt x="118760" y="39934"/>
                  </a:lnTo>
                  <a:lnTo>
                    <a:pt x="118288" y="41709"/>
                  </a:lnTo>
                  <a:lnTo>
                    <a:pt x="117816" y="43483"/>
                  </a:lnTo>
                  <a:lnTo>
                    <a:pt x="117048" y="45160"/>
                  </a:lnTo>
                  <a:lnTo>
                    <a:pt x="116340" y="46787"/>
                  </a:lnTo>
                  <a:lnTo>
                    <a:pt x="115395" y="48414"/>
                  </a:lnTo>
                  <a:lnTo>
                    <a:pt x="114333" y="49942"/>
                  </a:lnTo>
                  <a:lnTo>
                    <a:pt x="113152" y="51372"/>
                  </a:lnTo>
                  <a:lnTo>
                    <a:pt x="111913" y="52752"/>
                  </a:lnTo>
                  <a:lnTo>
                    <a:pt x="110378" y="54034"/>
                  </a:lnTo>
                  <a:lnTo>
                    <a:pt x="108726" y="55316"/>
                  </a:lnTo>
                  <a:lnTo>
                    <a:pt x="106896" y="56450"/>
                  </a:lnTo>
                  <a:lnTo>
                    <a:pt x="104948" y="57436"/>
                  </a:lnTo>
                  <a:lnTo>
                    <a:pt x="102941" y="58323"/>
                  </a:lnTo>
                  <a:lnTo>
                    <a:pt x="102941" y="58323"/>
                  </a:lnTo>
                  <a:lnTo>
                    <a:pt x="105066" y="59359"/>
                  </a:lnTo>
                  <a:lnTo>
                    <a:pt x="107191" y="60345"/>
                  </a:lnTo>
                  <a:lnTo>
                    <a:pt x="109021" y="61626"/>
                  </a:lnTo>
                  <a:lnTo>
                    <a:pt x="110850" y="62908"/>
                  </a:lnTo>
                  <a:lnTo>
                    <a:pt x="112385" y="64190"/>
                  </a:lnTo>
                  <a:lnTo>
                    <a:pt x="113743" y="65669"/>
                  </a:lnTo>
                  <a:lnTo>
                    <a:pt x="114923" y="67148"/>
                  </a:lnTo>
                  <a:lnTo>
                    <a:pt x="116163" y="68677"/>
                  </a:lnTo>
                  <a:lnTo>
                    <a:pt x="117048" y="70353"/>
                  </a:lnTo>
                  <a:lnTo>
                    <a:pt x="117816" y="71980"/>
                  </a:lnTo>
                  <a:lnTo>
                    <a:pt x="118583" y="73656"/>
                  </a:lnTo>
                  <a:lnTo>
                    <a:pt x="119055" y="75382"/>
                  </a:lnTo>
                  <a:lnTo>
                    <a:pt x="119527" y="77058"/>
                  </a:lnTo>
                  <a:lnTo>
                    <a:pt x="119822" y="78833"/>
                  </a:lnTo>
                  <a:lnTo>
                    <a:pt x="119940" y="80608"/>
                  </a:lnTo>
                  <a:lnTo>
                    <a:pt x="119940" y="82382"/>
                  </a:lnTo>
                  <a:lnTo>
                    <a:pt x="119940" y="83911"/>
                  </a:lnTo>
                  <a:lnTo>
                    <a:pt x="119940" y="83911"/>
                  </a:lnTo>
                  <a:lnTo>
                    <a:pt x="119940" y="86672"/>
                  </a:lnTo>
                  <a:lnTo>
                    <a:pt x="119645" y="89235"/>
                  </a:lnTo>
                  <a:lnTo>
                    <a:pt x="119350" y="91750"/>
                  </a:lnTo>
                  <a:lnTo>
                    <a:pt x="118760" y="94067"/>
                  </a:lnTo>
                  <a:lnTo>
                    <a:pt x="118170" y="96236"/>
                  </a:lnTo>
                  <a:lnTo>
                    <a:pt x="117225" y="98356"/>
                  </a:lnTo>
                  <a:lnTo>
                    <a:pt x="116340" y="100279"/>
                  </a:lnTo>
                  <a:lnTo>
                    <a:pt x="115100" y="102152"/>
                  </a:lnTo>
                  <a:lnTo>
                    <a:pt x="113920" y="103927"/>
                  </a:lnTo>
                  <a:lnTo>
                    <a:pt x="112503" y="105456"/>
                  </a:lnTo>
                  <a:lnTo>
                    <a:pt x="110969" y="106984"/>
                  </a:lnTo>
                  <a:lnTo>
                    <a:pt x="109316" y="108414"/>
                  </a:lnTo>
                  <a:lnTo>
                    <a:pt x="107663" y="109794"/>
                  </a:lnTo>
                  <a:lnTo>
                    <a:pt x="105656" y="110928"/>
                  </a:lnTo>
                  <a:lnTo>
                    <a:pt x="103708" y="112062"/>
                  </a:lnTo>
                  <a:lnTo>
                    <a:pt x="101583" y="113097"/>
                  </a:lnTo>
                  <a:lnTo>
                    <a:pt x="99281" y="114083"/>
                  </a:lnTo>
                  <a:lnTo>
                    <a:pt x="97038" y="114971"/>
                  </a:lnTo>
                  <a:lnTo>
                    <a:pt x="94441" y="115760"/>
                  </a:lnTo>
                  <a:lnTo>
                    <a:pt x="91844" y="116400"/>
                  </a:lnTo>
                  <a:lnTo>
                    <a:pt x="89306" y="116992"/>
                  </a:lnTo>
                  <a:lnTo>
                    <a:pt x="86414" y="117633"/>
                  </a:lnTo>
                  <a:lnTo>
                    <a:pt x="83639" y="118027"/>
                  </a:lnTo>
                  <a:lnTo>
                    <a:pt x="80629" y="118520"/>
                  </a:lnTo>
                  <a:lnTo>
                    <a:pt x="74372" y="119161"/>
                  </a:lnTo>
                  <a:lnTo>
                    <a:pt x="67879" y="119556"/>
                  </a:lnTo>
                  <a:lnTo>
                    <a:pt x="60855" y="119802"/>
                  </a:lnTo>
                  <a:lnTo>
                    <a:pt x="53772" y="119950"/>
                  </a:lnTo>
                  <a:close/>
                  <a:moveTo>
                    <a:pt x="85646" y="34363"/>
                  </a:moveTo>
                  <a:lnTo>
                    <a:pt x="85646" y="34363"/>
                  </a:lnTo>
                  <a:lnTo>
                    <a:pt x="85469" y="32341"/>
                  </a:lnTo>
                  <a:lnTo>
                    <a:pt x="85056" y="30566"/>
                  </a:lnTo>
                  <a:lnTo>
                    <a:pt x="84584" y="28890"/>
                  </a:lnTo>
                  <a:lnTo>
                    <a:pt x="83639" y="27510"/>
                  </a:lnTo>
                  <a:lnTo>
                    <a:pt x="82754" y="26376"/>
                  </a:lnTo>
                  <a:lnTo>
                    <a:pt x="81515" y="25341"/>
                  </a:lnTo>
                  <a:lnTo>
                    <a:pt x="80039" y="24453"/>
                  </a:lnTo>
                  <a:lnTo>
                    <a:pt x="78327" y="23714"/>
                  </a:lnTo>
                  <a:lnTo>
                    <a:pt x="76379" y="23073"/>
                  </a:lnTo>
                  <a:lnTo>
                    <a:pt x="74254" y="22580"/>
                  </a:lnTo>
                  <a:lnTo>
                    <a:pt x="71952" y="22185"/>
                  </a:lnTo>
                  <a:lnTo>
                    <a:pt x="69355" y="21939"/>
                  </a:lnTo>
                  <a:lnTo>
                    <a:pt x="66640" y="21791"/>
                  </a:lnTo>
                  <a:lnTo>
                    <a:pt x="63630" y="21692"/>
                  </a:lnTo>
                  <a:lnTo>
                    <a:pt x="56960" y="21544"/>
                  </a:lnTo>
                  <a:lnTo>
                    <a:pt x="56960" y="21544"/>
                  </a:lnTo>
                  <a:lnTo>
                    <a:pt x="49936" y="21544"/>
                  </a:lnTo>
                  <a:lnTo>
                    <a:pt x="42675" y="21692"/>
                  </a:lnTo>
                  <a:lnTo>
                    <a:pt x="42675" y="49449"/>
                  </a:lnTo>
                  <a:lnTo>
                    <a:pt x="62095" y="49449"/>
                  </a:lnTo>
                  <a:lnTo>
                    <a:pt x="62095" y="49449"/>
                  </a:lnTo>
                  <a:lnTo>
                    <a:pt x="65459" y="49301"/>
                  </a:lnTo>
                  <a:lnTo>
                    <a:pt x="68647" y="49202"/>
                  </a:lnTo>
                  <a:lnTo>
                    <a:pt x="71362" y="48956"/>
                  </a:lnTo>
                  <a:lnTo>
                    <a:pt x="73782" y="48414"/>
                  </a:lnTo>
                  <a:lnTo>
                    <a:pt x="76084" y="47921"/>
                  </a:lnTo>
                  <a:lnTo>
                    <a:pt x="77914" y="47428"/>
                  </a:lnTo>
                  <a:lnTo>
                    <a:pt x="79567" y="46688"/>
                  </a:lnTo>
                  <a:lnTo>
                    <a:pt x="80924" y="45751"/>
                  </a:lnTo>
                  <a:lnTo>
                    <a:pt x="82164" y="44864"/>
                  </a:lnTo>
                  <a:lnTo>
                    <a:pt x="83226" y="43878"/>
                  </a:lnTo>
                  <a:lnTo>
                    <a:pt x="83994" y="42744"/>
                  </a:lnTo>
                  <a:lnTo>
                    <a:pt x="84584" y="41462"/>
                  </a:lnTo>
                  <a:lnTo>
                    <a:pt x="85056" y="40180"/>
                  </a:lnTo>
                  <a:lnTo>
                    <a:pt x="85351" y="38652"/>
                  </a:lnTo>
                  <a:lnTo>
                    <a:pt x="85469" y="37124"/>
                  </a:lnTo>
                  <a:lnTo>
                    <a:pt x="85646" y="35497"/>
                  </a:lnTo>
                  <a:lnTo>
                    <a:pt x="85646" y="34363"/>
                  </a:lnTo>
                  <a:close/>
                  <a:moveTo>
                    <a:pt x="85941" y="81988"/>
                  </a:moveTo>
                  <a:lnTo>
                    <a:pt x="85941" y="81988"/>
                  </a:lnTo>
                  <a:lnTo>
                    <a:pt x="85941" y="80361"/>
                  </a:lnTo>
                  <a:lnTo>
                    <a:pt x="85646" y="78685"/>
                  </a:lnTo>
                  <a:lnTo>
                    <a:pt x="85351" y="77304"/>
                  </a:lnTo>
                  <a:lnTo>
                    <a:pt x="84879" y="75924"/>
                  </a:lnTo>
                  <a:lnTo>
                    <a:pt x="84289" y="74642"/>
                  </a:lnTo>
                  <a:lnTo>
                    <a:pt x="83344" y="73360"/>
                  </a:lnTo>
                  <a:lnTo>
                    <a:pt x="82282" y="72374"/>
                  </a:lnTo>
                  <a:lnTo>
                    <a:pt x="81101" y="71339"/>
                  </a:lnTo>
                  <a:lnTo>
                    <a:pt x="79744" y="70599"/>
                  </a:lnTo>
                  <a:lnTo>
                    <a:pt x="77914" y="69811"/>
                  </a:lnTo>
                  <a:lnTo>
                    <a:pt x="76084" y="69170"/>
                  </a:lnTo>
                  <a:lnTo>
                    <a:pt x="73959" y="68677"/>
                  </a:lnTo>
                  <a:lnTo>
                    <a:pt x="71362" y="68282"/>
                  </a:lnTo>
                  <a:lnTo>
                    <a:pt x="68765" y="67937"/>
                  </a:lnTo>
                  <a:lnTo>
                    <a:pt x="65755" y="67789"/>
                  </a:lnTo>
                  <a:lnTo>
                    <a:pt x="62390" y="67789"/>
                  </a:lnTo>
                  <a:lnTo>
                    <a:pt x="42675" y="67789"/>
                  </a:lnTo>
                  <a:lnTo>
                    <a:pt x="42675" y="98110"/>
                  </a:lnTo>
                  <a:lnTo>
                    <a:pt x="42675" y="98110"/>
                  </a:lnTo>
                  <a:lnTo>
                    <a:pt x="49522" y="98258"/>
                  </a:lnTo>
                  <a:lnTo>
                    <a:pt x="56606" y="98258"/>
                  </a:lnTo>
                  <a:lnTo>
                    <a:pt x="56606" y="98258"/>
                  </a:lnTo>
                  <a:lnTo>
                    <a:pt x="63630" y="98110"/>
                  </a:lnTo>
                  <a:lnTo>
                    <a:pt x="66640" y="97962"/>
                  </a:lnTo>
                  <a:lnTo>
                    <a:pt x="69532" y="97715"/>
                  </a:lnTo>
                  <a:lnTo>
                    <a:pt x="72247" y="97370"/>
                  </a:lnTo>
                  <a:lnTo>
                    <a:pt x="74727" y="96828"/>
                  </a:lnTo>
                  <a:lnTo>
                    <a:pt x="76851" y="96236"/>
                  </a:lnTo>
                  <a:lnTo>
                    <a:pt x="78799" y="95595"/>
                  </a:lnTo>
                  <a:lnTo>
                    <a:pt x="80452" y="94708"/>
                  </a:lnTo>
                  <a:lnTo>
                    <a:pt x="81869" y="93672"/>
                  </a:lnTo>
                  <a:lnTo>
                    <a:pt x="83226" y="92539"/>
                  </a:lnTo>
                  <a:lnTo>
                    <a:pt x="84112" y="91158"/>
                  </a:lnTo>
                  <a:lnTo>
                    <a:pt x="84879" y="89630"/>
                  </a:lnTo>
                  <a:lnTo>
                    <a:pt x="85469" y="87855"/>
                  </a:lnTo>
                  <a:lnTo>
                    <a:pt x="85764" y="85932"/>
                  </a:lnTo>
                  <a:lnTo>
                    <a:pt x="85941" y="83763"/>
                  </a:lnTo>
                  <a:lnTo>
                    <a:pt x="85941" y="8198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5822950" y="3597275"/>
              <a:ext cx="731700" cy="876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746" y="119950"/>
                  </a:moveTo>
                  <a:lnTo>
                    <a:pt x="53746" y="119950"/>
                  </a:lnTo>
                  <a:lnTo>
                    <a:pt x="41592" y="119802"/>
                  </a:lnTo>
                  <a:lnTo>
                    <a:pt x="28731" y="119556"/>
                  </a:lnTo>
                  <a:lnTo>
                    <a:pt x="14867" y="119013"/>
                  </a:lnTo>
                  <a:lnTo>
                    <a:pt x="0" y="118422"/>
                  </a:lnTo>
                  <a:lnTo>
                    <a:pt x="0" y="97863"/>
                  </a:lnTo>
                  <a:lnTo>
                    <a:pt x="8790" y="97074"/>
                  </a:lnTo>
                  <a:lnTo>
                    <a:pt x="8790" y="22925"/>
                  </a:lnTo>
                  <a:lnTo>
                    <a:pt x="0" y="22037"/>
                  </a:lnTo>
                  <a:lnTo>
                    <a:pt x="0" y="1626"/>
                  </a:lnTo>
                  <a:lnTo>
                    <a:pt x="0" y="1626"/>
                  </a:lnTo>
                  <a:lnTo>
                    <a:pt x="14867" y="887"/>
                  </a:lnTo>
                  <a:lnTo>
                    <a:pt x="28967" y="345"/>
                  </a:lnTo>
                  <a:lnTo>
                    <a:pt x="42182" y="98"/>
                  </a:lnTo>
                  <a:lnTo>
                    <a:pt x="54041" y="0"/>
                  </a:lnTo>
                  <a:lnTo>
                    <a:pt x="54041" y="0"/>
                  </a:lnTo>
                  <a:lnTo>
                    <a:pt x="61651" y="98"/>
                  </a:lnTo>
                  <a:lnTo>
                    <a:pt x="68790" y="345"/>
                  </a:lnTo>
                  <a:lnTo>
                    <a:pt x="75457" y="739"/>
                  </a:lnTo>
                  <a:lnTo>
                    <a:pt x="81651" y="1380"/>
                  </a:lnTo>
                  <a:lnTo>
                    <a:pt x="84542" y="1774"/>
                  </a:lnTo>
                  <a:lnTo>
                    <a:pt x="87433" y="2267"/>
                  </a:lnTo>
                  <a:lnTo>
                    <a:pt x="90147" y="2760"/>
                  </a:lnTo>
                  <a:lnTo>
                    <a:pt x="92743" y="3401"/>
                  </a:lnTo>
                  <a:lnTo>
                    <a:pt x="95339" y="4042"/>
                  </a:lnTo>
                  <a:lnTo>
                    <a:pt x="97758" y="4782"/>
                  </a:lnTo>
                  <a:lnTo>
                    <a:pt x="99882" y="5571"/>
                  </a:lnTo>
                  <a:lnTo>
                    <a:pt x="102182" y="6458"/>
                  </a:lnTo>
                  <a:lnTo>
                    <a:pt x="104129" y="7444"/>
                  </a:lnTo>
                  <a:lnTo>
                    <a:pt x="105958" y="8479"/>
                  </a:lnTo>
                  <a:lnTo>
                    <a:pt x="107787" y="9613"/>
                  </a:lnTo>
                  <a:lnTo>
                    <a:pt x="109439" y="10747"/>
                  </a:lnTo>
                  <a:lnTo>
                    <a:pt x="110973" y="12029"/>
                  </a:lnTo>
                  <a:lnTo>
                    <a:pt x="112330" y="13410"/>
                  </a:lnTo>
                  <a:lnTo>
                    <a:pt x="113687" y="14938"/>
                  </a:lnTo>
                  <a:lnTo>
                    <a:pt x="114749" y="16614"/>
                  </a:lnTo>
                  <a:lnTo>
                    <a:pt x="115811" y="18241"/>
                  </a:lnTo>
                  <a:lnTo>
                    <a:pt x="116755" y="20016"/>
                  </a:lnTo>
                  <a:lnTo>
                    <a:pt x="117522" y="21939"/>
                  </a:lnTo>
                  <a:lnTo>
                    <a:pt x="118112" y="23960"/>
                  </a:lnTo>
                  <a:lnTo>
                    <a:pt x="118525" y="25981"/>
                  </a:lnTo>
                  <a:lnTo>
                    <a:pt x="118879" y="28249"/>
                  </a:lnTo>
                  <a:lnTo>
                    <a:pt x="119174" y="30566"/>
                  </a:lnTo>
                  <a:lnTo>
                    <a:pt x="119174" y="33081"/>
                  </a:lnTo>
                  <a:lnTo>
                    <a:pt x="119174" y="34461"/>
                  </a:lnTo>
                  <a:lnTo>
                    <a:pt x="119174" y="34461"/>
                  </a:lnTo>
                  <a:lnTo>
                    <a:pt x="119174" y="36384"/>
                  </a:lnTo>
                  <a:lnTo>
                    <a:pt x="118997" y="38159"/>
                  </a:lnTo>
                  <a:lnTo>
                    <a:pt x="118702" y="39934"/>
                  </a:lnTo>
                  <a:lnTo>
                    <a:pt x="118230" y="41709"/>
                  </a:lnTo>
                  <a:lnTo>
                    <a:pt x="117817" y="43483"/>
                  </a:lnTo>
                  <a:lnTo>
                    <a:pt x="117050" y="45160"/>
                  </a:lnTo>
                  <a:lnTo>
                    <a:pt x="116283" y="46787"/>
                  </a:lnTo>
                  <a:lnTo>
                    <a:pt x="115339" y="48414"/>
                  </a:lnTo>
                  <a:lnTo>
                    <a:pt x="114277" y="49942"/>
                  </a:lnTo>
                  <a:lnTo>
                    <a:pt x="113097" y="51372"/>
                  </a:lnTo>
                  <a:lnTo>
                    <a:pt x="111740" y="52752"/>
                  </a:lnTo>
                  <a:lnTo>
                    <a:pt x="110383" y="54034"/>
                  </a:lnTo>
                  <a:lnTo>
                    <a:pt x="108672" y="55316"/>
                  </a:lnTo>
                  <a:lnTo>
                    <a:pt x="106843" y="56450"/>
                  </a:lnTo>
                  <a:lnTo>
                    <a:pt x="104896" y="57436"/>
                  </a:lnTo>
                  <a:lnTo>
                    <a:pt x="102772" y="58323"/>
                  </a:lnTo>
                  <a:lnTo>
                    <a:pt x="102772" y="58323"/>
                  </a:lnTo>
                  <a:lnTo>
                    <a:pt x="105014" y="59359"/>
                  </a:lnTo>
                  <a:lnTo>
                    <a:pt x="107197" y="60345"/>
                  </a:lnTo>
                  <a:lnTo>
                    <a:pt x="109026" y="61626"/>
                  </a:lnTo>
                  <a:lnTo>
                    <a:pt x="110796" y="62908"/>
                  </a:lnTo>
                  <a:lnTo>
                    <a:pt x="112330" y="64190"/>
                  </a:lnTo>
                  <a:lnTo>
                    <a:pt x="113687" y="65669"/>
                  </a:lnTo>
                  <a:lnTo>
                    <a:pt x="114926" y="67148"/>
                  </a:lnTo>
                  <a:lnTo>
                    <a:pt x="115988" y="68677"/>
                  </a:lnTo>
                  <a:lnTo>
                    <a:pt x="117050" y="70353"/>
                  </a:lnTo>
                  <a:lnTo>
                    <a:pt x="117817" y="71980"/>
                  </a:lnTo>
                  <a:lnTo>
                    <a:pt x="118407" y="73656"/>
                  </a:lnTo>
                  <a:lnTo>
                    <a:pt x="118997" y="75382"/>
                  </a:lnTo>
                  <a:lnTo>
                    <a:pt x="119469" y="77058"/>
                  </a:lnTo>
                  <a:lnTo>
                    <a:pt x="119764" y="78833"/>
                  </a:lnTo>
                  <a:lnTo>
                    <a:pt x="119941" y="80608"/>
                  </a:lnTo>
                  <a:lnTo>
                    <a:pt x="119941" y="82382"/>
                  </a:lnTo>
                  <a:lnTo>
                    <a:pt x="119941" y="83911"/>
                  </a:lnTo>
                  <a:lnTo>
                    <a:pt x="119941" y="83911"/>
                  </a:lnTo>
                  <a:lnTo>
                    <a:pt x="119941" y="86672"/>
                  </a:lnTo>
                  <a:lnTo>
                    <a:pt x="119587" y="89235"/>
                  </a:lnTo>
                  <a:lnTo>
                    <a:pt x="119292" y="91750"/>
                  </a:lnTo>
                  <a:lnTo>
                    <a:pt x="118702" y="94067"/>
                  </a:lnTo>
                  <a:lnTo>
                    <a:pt x="117935" y="96236"/>
                  </a:lnTo>
                  <a:lnTo>
                    <a:pt x="117168" y="98356"/>
                  </a:lnTo>
                  <a:lnTo>
                    <a:pt x="116283" y="100279"/>
                  </a:lnTo>
                  <a:lnTo>
                    <a:pt x="115044" y="102152"/>
                  </a:lnTo>
                  <a:lnTo>
                    <a:pt x="113864" y="103927"/>
                  </a:lnTo>
                  <a:lnTo>
                    <a:pt x="112507" y="105456"/>
                  </a:lnTo>
                  <a:lnTo>
                    <a:pt x="110973" y="106984"/>
                  </a:lnTo>
                  <a:lnTo>
                    <a:pt x="109262" y="108414"/>
                  </a:lnTo>
                  <a:lnTo>
                    <a:pt x="107492" y="109794"/>
                  </a:lnTo>
                  <a:lnTo>
                    <a:pt x="105663" y="110928"/>
                  </a:lnTo>
                  <a:lnTo>
                    <a:pt x="103657" y="112062"/>
                  </a:lnTo>
                  <a:lnTo>
                    <a:pt x="101533" y="113097"/>
                  </a:lnTo>
                  <a:lnTo>
                    <a:pt x="99292" y="114083"/>
                  </a:lnTo>
                  <a:lnTo>
                    <a:pt x="96873" y="114971"/>
                  </a:lnTo>
                  <a:lnTo>
                    <a:pt x="94395" y="115760"/>
                  </a:lnTo>
                  <a:lnTo>
                    <a:pt x="91858" y="116400"/>
                  </a:lnTo>
                  <a:lnTo>
                    <a:pt x="89262" y="116992"/>
                  </a:lnTo>
                  <a:lnTo>
                    <a:pt x="86371" y="117633"/>
                  </a:lnTo>
                  <a:lnTo>
                    <a:pt x="83480" y="118027"/>
                  </a:lnTo>
                  <a:lnTo>
                    <a:pt x="80589" y="118520"/>
                  </a:lnTo>
                  <a:lnTo>
                    <a:pt x="74395" y="119161"/>
                  </a:lnTo>
                  <a:lnTo>
                    <a:pt x="67846" y="119556"/>
                  </a:lnTo>
                  <a:lnTo>
                    <a:pt x="60884" y="119802"/>
                  </a:lnTo>
                  <a:lnTo>
                    <a:pt x="53746" y="119950"/>
                  </a:lnTo>
                  <a:close/>
                  <a:moveTo>
                    <a:pt x="85486" y="34363"/>
                  </a:moveTo>
                  <a:lnTo>
                    <a:pt x="85486" y="34363"/>
                  </a:lnTo>
                  <a:lnTo>
                    <a:pt x="85486" y="32341"/>
                  </a:lnTo>
                  <a:lnTo>
                    <a:pt x="85014" y="30566"/>
                  </a:lnTo>
                  <a:lnTo>
                    <a:pt x="84542" y="28890"/>
                  </a:lnTo>
                  <a:lnTo>
                    <a:pt x="83657" y="27510"/>
                  </a:lnTo>
                  <a:lnTo>
                    <a:pt x="82713" y="26376"/>
                  </a:lnTo>
                  <a:lnTo>
                    <a:pt x="81356" y="25341"/>
                  </a:lnTo>
                  <a:lnTo>
                    <a:pt x="80000" y="24453"/>
                  </a:lnTo>
                  <a:lnTo>
                    <a:pt x="78348" y="23714"/>
                  </a:lnTo>
                  <a:lnTo>
                    <a:pt x="76342" y="23073"/>
                  </a:lnTo>
                  <a:lnTo>
                    <a:pt x="74218" y="22580"/>
                  </a:lnTo>
                  <a:lnTo>
                    <a:pt x="71976" y="22185"/>
                  </a:lnTo>
                  <a:lnTo>
                    <a:pt x="69380" y="21939"/>
                  </a:lnTo>
                  <a:lnTo>
                    <a:pt x="66489" y="21791"/>
                  </a:lnTo>
                  <a:lnTo>
                    <a:pt x="63598" y="21692"/>
                  </a:lnTo>
                  <a:lnTo>
                    <a:pt x="56932" y="21544"/>
                  </a:lnTo>
                  <a:lnTo>
                    <a:pt x="56932" y="21544"/>
                  </a:lnTo>
                  <a:lnTo>
                    <a:pt x="49793" y="21544"/>
                  </a:lnTo>
                  <a:lnTo>
                    <a:pt x="42654" y="21692"/>
                  </a:lnTo>
                  <a:lnTo>
                    <a:pt x="42654" y="49449"/>
                  </a:lnTo>
                  <a:lnTo>
                    <a:pt x="61946" y="49449"/>
                  </a:lnTo>
                  <a:lnTo>
                    <a:pt x="61946" y="49449"/>
                  </a:lnTo>
                  <a:lnTo>
                    <a:pt x="65427" y="49301"/>
                  </a:lnTo>
                  <a:lnTo>
                    <a:pt x="68495" y="49202"/>
                  </a:lnTo>
                  <a:lnTo>
                    <a:pt x="71327" y="48956"/>
                  </a:lnTo>
                  <a:lnTo>
                    <a:pt x="73746" y="48414"/>
                  </a:lnTo>
                  <a:lnTo>
                    <a:pt x="75929" y="47921"/>
                  </a:lnTo>
                  <a:lnTo>
                    <a:pt x="77876" y="47428"/>
                  </a:lnTo>
                  <a:lnTo>
                    <a:pt x="79528" y="46688"/>
                  </a:lnTo>
                  <a:lnTo>
                    <a:pt x="80884" y="45751"/>
                  </a:lnTo>
                  <a:lnTo>
                    <a:pt x="82123" y="44864"/>
                  </a:lnTo>
                  <a:lnTo>
                    <a:pt x="83185" y="43878"/>
                  </a:lnTo>
                  <a:lnTo>
                    <a:pt x="83952" y="42744"/>
                  </a:lnTo>
                  <a:lnTo>
                    <a:pt x="84542" y="41462"/>
                  </a:lnTo>
                  <a:lnTo>
                    <a:pt x="85014" y="40180"/>
                  </a:lnTo>
                  <a:lnTo>
                    <a:pt x="85309" y="38652"/>
                  </a:lnTo>
                  <a:lnTo>
                    <a:pt x="85486" y="37124"/>
                  </a:lnTo>
                  <a:lnTo>
                    <a:pt x="85486" y="35497"/>
                  </a:lnTo>
                  <a:lnTo>
                    <a:pt x="85486" y="34363"/>
                  </a:lnTo>
                  <a:close/>
                  <a:moveTo>
                    <a:pt x="85899" y="81988"/>
                  </a:moveTo>
                  <a:lnTo>
                    <a:pt x="85899" y="81988"/>
                  </a:lnTo>
                  <a:lnTo>
                    <a:pt x="85781" y="80361"/>
                  </a:lnTo>
                  <a:lnTo>
                    <a:pt x="85604" y="78685"/>
                  </a:lnTo>
                  <a:lnTo>
                    <a:pt x="85309" y="77304"/>
                  </a:lnTo>
                  <a:lnTo>
                    <a:pt x="84837" y="75924"/>
                  </a:lnTo>
                  <a:lnTo>
                    <a:pt x="84070" y="74642"/>
                  </a:lnTo>
                  <a:lnTo>
                    <a:pt x="83362" y="73360"/>
                  </a:lnTo>
                  <a:lnTo>
                    <a:pt x="82300" y="72374"/>
                  </a:lnTo>
                  <a:lnTo>
                    <a:pt x="81061" y="71339"/>
                  </a:lnTo>
                  <a:lnTo>
                    <a:pt x="79528" y="70599"/>
                  </a:lnTo>
                  <a:lnTo>
                    <a:pt x="77876" y="69811"/>
                  </a:lnTo>
                  <a:lnTo>
                    <a:pt x="76047" y="69170"/>
                  </a:lnTo>
                  <a:lnTo>
                    <a:pt x="73746" y="68677"/>
                  </a:lnTo>
                  <a:lnTo>
                    <a:pt x="71327" y="68282"/>
                  </a:lnTo>
                  <a:lnTo>
                    <a:pt x="68613" y="67937"/>
                  </a:lnTo>
                  <a:lnTo>
                    <a:pt x="65722" y="67789"/>
                  </a:lnTo>
                  <a:lnTo>
                    <a:pt x="62418" y="67789"/>
                  </a:lnTo>
                  <a:lnTo>
                    <a:pt x="42654" y="67789"/>
                  </a:lnTo>
                  <a:lnTo>
                    <a:pt x="42654" y="98110"/>
                  </a:lnTo>
                  <a:lnTo>
                    <a:pt x="42654" y="98110"/>
                  </a:lnTo>
                  <a:lnTo>
                    <a:pt x="49498" y="98258"/>
                  </a:lnTo>
                  <a:lnTo>
                    <a:pt x="56637" y="98258"/>
                  </a:lnTo>
                  <a:lnTo>
                    <a:pt x="56637" y="98258"/>
                  </a:lnTo>
                  <a:lnTo>
                    <a:pt x="63598" y="98110"/>
                  </a:lnTo>
                  <a:lnTo>
                    <a:pt x="66666" y="97962"/>
                  </a:lnTo>
                  <a:lnTo>
                    <a:pt x="69498" y="97715"/>
                  </a:lnTo>
                  <a:lnTo>
                    <a:pt x="72271" y="97370"/>
                  </a:lnTo>
                  <a:lnTo>
                    <a:pt x="74513" y="96828"/>
                  </a:lnTo>
                  <a:lnTo>
                    <a:pt x="76814" y="96236"/>
                  </a:lnTo>
                  <a:lnTo>
                    <a:pt x="78643" y="95595"/>
                  </a:lnTo>
                  <a:lnTo>
                    <a:pt x="80471" y="94708"/>
                  </a:lnTo>
                  <a:lnTo>
                    <a:pt x="81828" y="93672"/>
                  </a:lnTo>
                  <a:lnTo>
                    <a:pt x="83008" y="92539"/>
                  </a:lnTo>
                  <a:lnTo>
                    <a:pt x="84070" y="91158"/>
                  </a:lnTo>
                  <a:lnTo>
                    <a:pt x="84837" y="89630"/>
                  </a:lnTo>
                  <a:lnTo>
                    <a:pt x="85486" y="87855"/>
                  </a:lnTo>
                  <a:lnTo>
                    <a:pt x="85781" y="85932"/>
                  </a:lnTo>
                  <a:lnTo>
                    <a:pt x="85899" y="83763"/>
                  </a:lnTo>
                  <a:lnTo>
                    <a:pt x="85899" y="8198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873500" y="5695950"/>
              <a:ext cx="217500" cy="37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4" y="119884"/>
                  </a:moveTo>
                  <a:lnTo>
                    <a:pt x="594" y="107976"/>
                  </a:lnTo>
                  <a:lnTo>
                    <a:pt x="47920" y="107167"/>
                  </a:lnTo>
                  <a:lnTo>
                    <a:pt x="47920" y="15260"/>
                  </a:lnTo>
                  <a:lnTo>
                    <a:pt x="0" y="24161"/>
                  </a:lnTo>
                  <a:lnTo>
                    <a:pt x="0" y="11329"/>
                  </a:lnTo>
                  <a:lnTo>
                    <a:pt x="54653" y="0"/>
                  </a:lnTo>
                  <a:lnTo>
                    <a:pt x="72871" y="0"/>
                  </a:lnTo>
                  <a:lnTo>
                    <a:pt x="72871" y="107167"/>
                  </a:lnTo>
                  <a:lnTo>
                    <a:pt x="119801" y="107976"/>
                  </a:lnTo>
                  <a:lnTo>
                    <a:pt x="119801" y="119884"/>
                  </a:lnTo>
                  <a:lnTo>
                    <a:pt x="594" y="119884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221162" y="5692775"/>
              <a:ext cx="257100" cy="38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957" y="119887"/>
                  </a:moveTo>
                  <a:lnTo>
                    <a:pt x="54957" y="119887"/>
                  </a:lnTo>
                  <a:lnTo>
                    <a:pt x="47058" y="119887"/>
                  </a:lnTo>
                  <a:lnTo>
                    <a:pt x="39831" y="119662"/>
                  </a:lnTo>
                  <a:lnTo>
                    <a:pt x="25882" y="118761"/>
                  </a:lnTo>
                  <a:lnTo>
                    <a:pt x="15126" y="117636"/>
                  </a:lnTo>
                  <a:lnTo>
                    <a:pt x="7731" y="116735"/>
                  </a:lnTo>
                  <a:lnTo>
                    <a:pt x="7731" y="94446"/>
                  </a:lnTo>
                  <a:lnTo>
                    <a:pt x="23865" y="94446"/>
                  </a:lnTo>
                  <a:lnTo>
                    <a:pt x="26386" y="107166"/>
                  </a:lnTo>
                  <a:lnTo>
                    <a:pt x="26386" y="107166"/>
                  </a:lnTo>
                  <a:lnTo>
                    <a:pt x="40168" y="107504"/>
                  </a:lnTo>
                  <a:lnTo>
                    <a:pt x="54453" y="107729"/>
                  </a:lnTo>
                  <a:lnTo>
                    <a:pt x="54453" y="107729"/>
                  </a:lnTo>
                  <a:lnTo>
                    <a:pt x="61344" y="107504"/>
                  </a:lnTo>
                  <a:lnTo>
                    <a:pt x="67899" y="107166"/>
                  </a:lnTo>
                  <a:lnTo>
                    <a:pt x="73445" y="106266"/>
                  </a:lnTo>
                  <a:lnTo>
                    <a:pt x="78319" y="105478"/>
                  </a:lnTo>
                  <a:lnTo>
                    <a:pt x="82184" y="104240"/>
                  </a:lnTo>
                  <a:lnTo>
                    <a:pt x="86050" y="102776"/>
                  </a:lnTo>
                  <a:lnTo>
                    <a:pt x="89075" y="101088"/>
                  </a:lnTo>
                  <a:lnTo>
                    <a:pt x="91260" y="99061"/>
                  </a:lnTo>
                  <a:lnTo>
                    <a:pt x="93445" y="96697"/>
                  </a:lnTo>
                  <a:lnTo>
                    <a:pt x="95126" y="94446"/>
                  </a:lnTo>
                  <a:lnTo>
                    <a:pt x="95966" y="91857"/>
                  </a:lnTo>
                  <a:lnTo>
                    <a:pt x="96806" y="89268"/>
                  </a:lnTo>
                  <a:lnTo>
                    <a:pt x="97647" y="86003"/>
                  </a:lnTo>
                  <a:lnTo>
                    <a:pt x="98151" y="82851"/>
                  </a:lnTo>
                  <a:lnTo>
                    <a:pt x="98151" y="76210"/>
                  </a:lnTo>
                  <a:lnTo>
                    <a:pt x="98151" y="70694"/>
                  </a:lnTo>
                  <a:lnTo>
                    <a:pt x="98151" y="70694"/>
                  </a:lnTo>
                  <a:lnTo>
                    <a:pt x="88739" y="72157"/>
                  </a:lnTo>
                  <a:lnTo>
                    <a:pt x="77815" y="73283"/>
                  </a:lnTo>
                  <a:lnTo>
                    <a:pt x="67563" y="74183"/>
                  </a:lnTo>
                  <a:lnTo>
                    <a:pt x="57478" y="74409"/>
                  </a:lnTo>
                  <a:lnTo>
                    <a:pt x="57478" y="74409"/>
                  </a:lnTo>
                  <a:lnTo>
                    <a:pt x="47058" y="74183"/>
                  </a:lnTo>
                  <a:lnTo>
                    <a:pt x="41512" y="73846"/>
                  </a:lnTo>
                  <a:lnTo>
                    <a:pt x="36302" y="73283"/>
                  </a:lnTo>
                  <a:lnTo>
                    <a:pt x="31596" y="72720"/>
                  </a:lnTo>
                  <a:lnTo>
                    <a:pt x="26722" y="71594"/>
                  </a:lnTo>
                  <a:lnTo>
                    <a:pt x="22016" y="70356"/>
                  </a:lnTo>
                  <a:lnTo>
                    <a:pt x="18151" y="68893"/>
                  </a:lnTo>
                  <a:lnTo>
                    <a:pt x="14285" y="67204"/>
                  </a:lnTo>
                  <a:lnTo>
                    <a:pt x="10756" y="64840"/>
                  </a:lnTo>
                  <a:lnTo>
                    <a:pt x="7394" y="62589"/>
                  </a:lnTo>
                  <a:lnTo>
                    <a:pt x="4705" y="59662"/>
                  </a:lnTo>
                  <a:lnTo>
                    <a:pt x="2689" y="56172"/>
                  </a:lnTo>
                  <a:lnTo>
                    <a:pt x="1344" y="52457"/>
                  </a:lnTo>
                  <a:lnTo>
                    <a:pt x="504" y="48067"/>
                  </a:lnTo>
                  <a:lnTo>
                    <a:pt x="0" y="43114"/>
                  </a:lnTo>
                  <a:lnTo>
                    <a:pt x="0" y="36810"/>
                  </a:lnTo>
                  <a:lnTo>
                    <a:pt x="0" y="36810"/>
                  </a:lnTo>
                  <a:lnTo>
                    <a:pt x="504" y="30956"/>
                  </a:lnTo>
                  <a:lnTo>
                    <a:pt x="1680" y="26116"/>
                  </a:lnTo>
                  <a:lnTo>
                    <a:pt x="3529" y="21726"/>
                  </a:lnTo>
                  <a:lnTo>
                    <a:pt x="6050" y="17673"/>
                  </a:lnTo>
                  <a:lnTo>
                    <a:pt x="9579" y="14183"/>
                  </a:lnTo>
                  <a:lnTo>
                    <a:pt x="12941" y="11257"/>
                  </a:lnTo>
                  <a:lnTo>
                    <a:pt x="16974" y="8667"/>
                  </a:lnTo>
                  <a:lnTo>
                    <a:pt x="21176" y="6641"/>
                  </a:lnTo>
                  <a:lnTo>
                    <a:pt x="25882" y="4615"/>
                  </a:lnTo>
                  <a:lnTo>
                    <a:pt x="30756" y="3489"/>
                  </a:lnTo>
                  <a:lnTo>
                    <a:pt x="35462" y="2363"/>
                  </a:lnTo>
                  <a:lnTo>
                    <a:pt x="40168" y="1463"/>
                  </a:lnTo>
                  <a:lnTo>
                    <a:pt x="45042" y="900"/>
                  </a:lnTo>
                  <a:lnTo>
                    <a:pt x="49747" y="337"/>
                  </a:lnTo>
                  <a:lnTo>
                    <a:pt x="58319" y="0"/>
                  </a:lnTo>
                  <a:lnTo>
                    <a:pt x="58319" y="0"/>
                  </a:lnTo>
                  <a:lnTo>
                    <a:pt x="69579" y="337"/>
                  </a:lnTo>
                  <a:lnTo>
                    <a:pt x="75294" y="900"/>
                  </a:lnTo>
                  <a:lnTo>
                    <a:pt x="80840" y="1463"/>
                  </a:lnTo>
                  <a:lnTo>
                    <a:pt x="86050" y="2363"/>
                  </a:lnTo>
                  <a:lnTo>
                    <a:pt x="91260" y="3827"/>
                  </a:lnTo>
                  <a:lnTo>
                    <a:pt x="95966" y="5515"/>
                  </a:lnTo>
                  <a:lnTo>
                    <a:pt x="100336" y="7542"/>
                  </a:lnTo>
                  <a:lnTo>
                    <a:pt x="104705" y="10131"/>
                  </a:lnTo>
                  <a:lnTo>
                    <a:pt x="108571" y="13283"/>
                  </a:lnTo>
                  <a:lnTo>
                    <a:pt x="111596" y="17110"/>
                  </a:lnTo>
                  <a:lnTo>
                    <a:pt x="114621" y="21500"/>
                  </a:lnTo>
                  <a:lnTo>
                    <a:pt x="116806" y="26341"/>
                  </a:lnTo>
                  <a:lnTo>
                    <a:pt x="118151" y="32195"/>
                  </a:lnTo>
                  <a:lnTo>
                    <a:pt x="119327" y="38836"/>
                  </a:lnTo>
                  <a:lnTo>
                    <a:pt x="119831" y="46041"/>
                  </a:lnTo>
                  <a:lnTo>
                    <a:pt x="119831" y="76210"/>
                  </a:lnTo>
                  <a:lnTo>
                    <a:pt x="119831" y="76210"/>
                  </a:lnTo>
                  <a:lnTo>
                    <a:pt x="119327" y="81388"/>
                  </a:lnTo>
                  <a:lnTo>
                    <a:pt x="118991" y="86341"/>
                  </a:lnTo>
                  <a:lnTo>
                    <a:pt x="118151" y="90619"/>
                  </a:lnTo>
                  <a:lnTo>
                    <a:pt x="116302" y="95009"/>
                  </a:lnTo>
                  <a:lnTo>
                    <a:pt x="114621" y="99061"/>
                  </a:lnTo>
                  <a:lnTo>
                    <a:pt x="111932" y="102551"/>
                  </a:lnTo>
                  <a:lnTo>
                    <a:pt x="108907" y="105703"/>
                  </a:lnTo>
                  <a:lnTo>
                    <a:pt x="105546" y="108630"/>
                  </a:lnTo>
                  <a:lnTo>
                    <a:pt x="101680" y="111557"/>
                  </a:lnTo>
                  <a:lnTo>
                    <a:pt x="96806" y="113583"/>
                  </a:lnTo>
                  <a:lnTo>
                    <a:pt x="91764" y="115609"/>
                  </a:lnTo>
                  <a:lnTo>
                    <a:pt x="85546" y="117298"/>
                  </a:lnTo>
                  <a:lnTo>
                    <a:pt x="79159" y="118424"/>
                  </a:lnTo>
                  <a:lnTo>
                    <a:pt x="71764" y="119324"/>
                  </a:lnTo>
                  <a:lnTo>
                    <a:pt x="63529" y="119887"/>
                  </a:lnTo>
                  <a:lnTo>
                    <a:pt x="54957" y="119887"/>
                  </a:lnTo>
                  <a:close/>
                  <a:moveTo>
                    <a:pt x="98151" y="45140"/>
                  </a:moveTo>
                  <a:lnTo>
                    <a:pt x="98151" y="45140"/>
                  </a:lnTo>
                  <a:lnTo>
                    <a:pt x="98151" y="40525"/>
                  </a:lnTo>
                  <a:lnTo>
                    <a:pt x="97310" y="36247"/>
                  </a:lnTo>
                  <a:lnTo>
                    <a:pt x="96470" y="32195"/>
                  </a:lnTo>
                  <a:lnTo>
                    <a:pt x="95630" y="28705"/>
                  </a:lnTo>
                  <a:lnTo>
                    <a:pt x="93781" y="25778"/>
                  </a:lnTo>
                  <a:lnTo>
                    <a:pt x="92100" y="23189"/>
                  </a:lnTo>
                  <a:lnTo>
                    <a:pt x="89915" y="20825"/>
                  </a:lnTo>
                  <a:lnTo>
                    <a:pt x="87394" y="18799"/>
                  </a:lnTo>
                  <a:lnTo>
                    <a:pt x="84705" y="17110"/>
                  </a:lnTo>
                  <a:lnTo>
                    <a:pt x="81680" y="15647"/>
                  </a:lnTo>
                  <a:lnTo>
                    <a:pt x="78319" y="14521"/>
                  </a:lnTo>
                  <a:lnTo>
                    <a:pt x="74789" y="13846"/>
                  </a:lnTo>
                  <a:lnTo>
                    <a:pt x="70924" y="13058"/>
                  </a:lnTo>
                  <a:lnTo>
                    <a:pt x="67058" y="12720"/>
                  </a:lnTo>
                  <a:lnTo>
                    <a:pt x="62689" y="12495"/>
                  </a:lnTo>
                  <a:lnTo>
                    <a:pt x="58319" y="12495"/>
                  </a:lnTo>
                  <a:lnTo>
                    <a:pt x="58319" y="12495"/>
                  </a:lnTo>
                  <a:lnTo>
                    <a:pt x="54453" y="12495"/>
                  </a:lnTo>
                  <a:lnTo>
                    <a:pt x="51092" y="12720"/>
                  </a:lnTo>
                  <a:lnTo>
                    <a:pt x="47563" y="13283"/>
                  </a:lnTo>
                  <a:lnTo>
                    <a:pt x="44033" y="13846"/>
                  </a:lnTo>
                  <a:lnTo>
                    <a:pt x="40672" y="14521"/>
                  </a:lnTo>
                  <a:lnTo>
                    <a:pt x="37647" y="15647"/>
                  </a:lnTo>
                  <a:lnTo>
                    <a:pt x="34957" y="16772"/>
                  </a:lnTo>
                  <a:lnTo>
                    <a:pt x="32436" y="18011"/>
                  </a:lnTo>
                  <a:lnTo>
                    <a:pt x="29915" y="19699"/>
                  </a:lnTo>
                  <a:lnTo>
                    <a:pt x="27731" y="21500"/>
                  </a:lnTo>
                  <a:lnTo>
                    <a:pt x="25882" y="23527"/>
                  </a:lnTo>
                  <a:lnTo>
                    <a:pt x="24201" y="25778"/>
                  </a:lnTo>
                  <a:lnTo>
                    <a:pt x="22857" y="28142"/>
                  </a:lnTo>
                  <a:lnTo>
                    <a:pt x="22016" y="30731"/>
                  </a:lnTo>
                  <a:lnTo>
                    <a:pt x="21680" y="33545"/>
                  </a:lnTo>
                  <a:lnTo>
                    <a:pt x="21176" y="36810"/>
                  </a:lnTo>
                  <a:lnTo>
                    <a:pt x="21176" y="42551"/>
                  </a:lnTo>
                  <a:lnTo>
                    <a:pt x="21176" y="42551"/>
                  </a:lnTo>
                  <a:lnTo>
                    <a:pt x="21680" y="45816"/>
                  </a:lnTo>
                  <a:lnTo>
                    <a:pt x="22016" y="48630"/>
                  </a:lnTo>
                  <a:lnTo>
                    <a:pt x="22857" y="50994"/>
                  </a:lnTo>
                  <a:lnTo>
                    <a:pt x="23865" y="53245"/>
                  </a:lnTo>
                  <a:lnTo>
                    <a:pt x="25546" y="55046"/>
                  </a:lnTo>
                  <a:lnTo>
                    <a:pt x="26722" y="56735"/>
                  </a:lnTo>
                  <a:lnTo>
                    <a:pt x="29075" y="58198"/>
                  </a:lnTo>
                  <a:lnTo>
                    <a:pt x="31092" y="59324"/>
                  </a:lnTo>
                  <a:lnTo>
                    <a:pt x="33781" y="60225"/>
                  </a:lnTo>
                  <a:lnTo>
                    <a:pt x="36806" y="61125"/>
                  </a:lnTo>
                  <a:lnTo>
                    <a:pt x="39831" y="61688"/>
                  </a:lnTo>
                  <a:lnTo>
                    <a:pt x="42857" y="62026"/>
                  </a:lnTo>
                  <a:lnTo>
                    <a:pt x="50252" y="62589"/>
                  </a:lnTo>
                  <a:lnTo>
                    <a:pt x="58823" y="62814"/>
                  </a:lnTo>
                  <a:lnTo>
                    <a:pt x="58823" y="62814"/>
                  </a:lnTo>
                  <a:lnTo>
                    <a:pt x="66554" y="62589"/>
                  </a:lnTo>
                  <a:lnTo>
                    <a:pt x="76470" y="62251"/>
                  </a:lnTo>
                  <a:lnTo>
                    <a:pt x="87394" y="61463"/>
                  </a:lnTo>
                  <a:lnTo>
                    <a:pt x="98151" y="60000"/>
                  </a:lnTo>
                  <a:lnTo>
                    <a:pt x="98151" y="4514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4606925" y="5694362"/>
              <a:ext cx="263400" cy="38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163" y="119887"/>
                  </a:moveTo>
                  <a:lnTo>
                    <a:pt x="59673" y="119887"/>
                  </a:lnTo>
                  <a:lnTo>
                    <a:pt x="59673" y="119887"/>
                  </a:lnTo>
                  <a:lnTo>
                    <a:pt x="48719" y="119549"/>
                  </a:lnTo>
                  <a:lnTo>
                    <a:pt x="43651" y="119549"/>
                  </a:lnTo>
                  <a:lnTo>
                    <a:pt x="38256" y="118986"/>
                  </a:lnTo>
                  <a:lnTo>
                    <a:pt x="33188" y="118424"/>
                  </a:lnTo>
                  <a:lnTo>
                    <a:pt x="28119" y="117523"/>
                  </a:lnTo>
                  <a:lnTo>
                    <a:pt x="23542" y="116397"/>
                  </a:lnTo>
                  <a:lnTo>
                    <a:pt x="19291" y="114934"/>
                  </a:lnTo>
                  <a:lnTo>
                    <a:pt x="15040" y="112908"/>
                  </a:lnTo>
                  <a:lnTo>
                    <a:pt x="11280" y="110544"/>
                  </a:lnTo>
                  <a:lnTo>
                    <a:pt x="8010" y="107729"/>
                  </a:lnTo>
                  <a:lnTo>
                    <a:pt x="5395" y="104240"/>
                  </a:lnTo>
                  <a:lnTo>
                    <a:pt x="2942" y="100187"/>
                  </a:lnTo>
                  <a:lnTo>
                    <a:pt x="1307" y="95572"/>
                  </a:lnTo>
                  <a:lnTo>
                    <a:pt x="490" y="90281"/>
                  </a:lnTo>
                  <a:lnTo>
                    <a:pt x="0" y="84202"/>
                  </a:lnTo>
                  <a:lnTo>
                    <a:pt x="0" y="83076"/>
                  </a:lnTo>
                  <a:lnTo>
                    <a:pt x="0" y="83076"/>
                  </a:lnTo>
                  <a:lnTo>
                    <a:pt x="490" y="78461"/>
                  </a:lnTo>
                  <a:lnTo>
                    <a:pt x="1307" y="74409"/>
                  </a:lnTo>
                  <a:lnTo>
                    <a:pt x="2452" y="70581"/>
                  </a:lnTo>
                  <a:lnTo>
                    <a:pt x="4577" y="67429"/>
                  </a:lnTo>
                  <a:lnTo>
                    <a:pt x="7193" y="64502"/>
                  </a:lnTo>
                  <a:lnTo>
                    <a:pt x="10463" y="61913"/>
                  </a:lnTo>
                  <a:lnTo>
                    <a:pt x="14223" y="59662"/>
                  </a:lnTo>
                  <a:lnTo>
                    <a:pt x="18474" y="57636"/>
                  </a:lnTo>
                  <a:lnTo>
                    <a:pt x="18474" y="57636"/>
                  </a:lnTo>
                  <a:lnTo>
                    <a:pt x="14713" y="55609"/>
                  </a:lnTo>
                  <a:lnTo>
                    <a:pt x="10953" y="53583"/>
                  </a:lnTo>
                  <a:lnTo>
                    <a:pt x="8010" y="50881"/>
                  </a:lnTo>
                  <a:lnTo>
                    <a:pt x="5395" y="48067"/>
                  </a:lnTo>
                  <a:lnTo>
                    <a:pt x="3269" y="44803"/>
                  </a:lnTo>
                  <a:lnTo>
                    <a:pt x="2125" y="41313"/>
                  </a:lnTo>
                  <a:lnTo>
                    <a:pt x="1307" y="37598"/>
                  </a:lnTo>
                  <a:lnTo>
                    <a:pt x="817" y="33208"/>
                  </a:lnTo>
                  <a:lnTo>
                    <a:pt x="817" y="31519"/>
                  </a:lnTo>
                  <a:lnTo>
                    <a:pt x="817" y="31519"/>
                  </a:lnTo>
                  <a:lnTo>
                    <a:pt x="1307" y="26566"/>
                  </a:lnTo>
                  <a:lnTo>
                    <a:pt x="2125" y="22514"/>
                  </a:lnTo>
                  <a:lnTo>
                    <a:pt x="3760" y="18461"/>
                  </a:lnTo>
                  <a:lnTo>
                    <a:pt x="5885" y="15309"/>
                  </a:lnTo>
                  <a:lnTo>
                    <a:pt x="8828" y="12382"/>
                  </a:lnTo>
                  <a:lnTo>
                    <a:pt x="11771" y="9793"/>
                  </a:lnTo>
                  <a:lnTo>
                    <a:pt x="15531" y="7429"/>
                  </a:lnTo>
                  <a:lnTo>
                    <a:pt x="19291" y="5741"/>
                  </a:lnTo>
                  <a:lnTo>
                    <a:pt x="24032" y="4052"/>
                  </a:lnTo>
                  <a:lnTo>
                    <a:pt x="28610" y="2814"/>
                  </a:lnTo>
                  <a:lnTo>
                    <a:pt x="33188" y="2026"/>
                  </a:lnTo>
                  <a:lnTo>
                    <a:pt x="38256" y="1125"/>
                  </a:lnTo>
                  <a:lnTo>
                    <a:pt x="43651" y="562"/>
                  </a:lnTo>
                  <a:lnTo>
                    <a:pt x="48719" y="225"/>
                  </a:lnTo>
                  <a:lnTo>
                    <a:pt x="59673" y="0"/>
                  </a:lnTo>
                  <a:lnTo>
                    <a:pt x="60163" y="0"/>
                  </a:lnTo>
                  <a:lnTo>
                    <a:pt x="60163" y="0"/>
                  </a:lnTo>
                  <a:lnTo>
                    <a:pt x="71117" y="225"/>
                  </a:lnTo>
                  <a:lnTo>
                    <a:pt x="76512" y="562"/>
                  </a:lnTo>
                  <a:lnTo>
                    <a:pt x="81580" y="1125"/>
                  </a:lnTo>
                  <a:lnTo>
                    <a:pt x="86648" y="2026"/>
                  </a:lnTo>
                  <a:lnTo>
                    <a:pt x="91716" y="2814"/>
                  </a:lnTo>
                  <a:lnTo>
                    <a:pt x="96294" y="4052"/>
                  </a:lnTo>
                  <a:lnTo>
                    <a:pt x="100544" y="5741"/>
                  </a:lnTo>
                  <a:lnTo>
                    <a:pt x="104305" y="7429"/>
                  </a:lnTo>
                  <a:lnTo>
                    <a:pt x="108065" y="9793"/>
                  </a:lnTo>
                  <a:lnTo>
                    <a:pt x="111498" y="12382"/>
                  </a:lnTo>
                  <a:lnTo>
                    <a:pt x="113950" y="15309"/>
                  </a:lnTo>
                  <a:lnTo>
                    <a:pt x="116076" y="18461"/>
                  </a:lnTo>
                  <a:lnTo>
                    <a:pt x="117711" y="22514"/>
                  </a:lnTo>
                  <a:lnTo>
                    <a:pt x="119019" y="26566"/>
                  </a:lnTo>
                  <a:lnTo>
                    <a:pt x="119019" y="31519"/>
                  </a:lnTo>
                  <a:lnTo>
                    <a:pt x="119019" y="33208"/>
                  </a:lnTo>
                  <a:lnTo>
                    <a:pt x="119019" y="33208"/>
                  </a:lnTo>
                  <a:lnTo>
                    <a:pt x="119019" y="37598"/>
                  </a:lnTo>
                  <a:lnTo>
                    <a:pt x="117711" y="41313"/>
                  </a:lnTo>
                  <a:lnTo>
                    <a:pt x="116566" y="44803"/>
                  </a:lnTo>
                  <a:lnTo>
                    <a:pt x="114441" y="48067"/>
                  </a:lnTo>
                  <a:lnTo>
                    <a:pt x="111825" y="50881"/>
                  </a:lnTo>
                  <a:lnTo>
                    <a:pt x="108882" y="53583"/>
                  </a:lnTo>
                  <a:lnTo>
                    <a:pt x="105613" y="55609"/>
                  </a:lnTo>
                  <a:lnTo>
                    <a:pt x="101362" y="57636"/>
                  </a:lnTo>
                  <a:lnTo>
                    <a:pt x="101362" y="57636"/>
                  </a:lnTo>
                  <a:lnTo>
                    <a:pt x="105613" y="59662"/>
                  </a:lnTo>
                  <a:lnTo>
                    <a:pt x="109373" y="61913"/>
                  </a:lnTo>
                  <a:lnTo>
                    <a:pt x="112806" y="64502"/>
                  </a:lnTo>
                  <a:lnTo>
                    <a:pt x="115258" y="67429"/>
                  </a:lnTo>
                  <a:lnTo>
                    <a:pt x="117384" y="70581"/>
                  </a:lnTo>
                  <a:lnTo>
                    <a:pt x="118528" y="74409"/>
                  </a:lnTo>
                  <a:lnTo>
                    <a:pt x="119509" y="78461"/>
                  </a:lnTo>
                  <a:lnTo>
                    <a:pt x="119836" y="83076"/>
                  </a:lnTo>
                  <a:lnTo>
                    <a:pt x="119836" y="84202"/>
                  </a:lnTo>
                  <a:lnTo>
                    <a:pt x="119836" y="84202"/>
                  </a:lnTo>
                  <a:lnTo>
                    <a:pt x="119509" y="90281"/>
                  </a:lnTo>
                  <a:lnTo>
                    <a:pt x="118528" y="95572"/>
                  </a:lnTo>
                  <a:lnTo>
                    <a:pt x="116893" y="100187"/>
                  </a:lnTo>
                  <a:lnTo>
                    <a:pt x="114441" y="104240"/>
                  </a:lnTo>
                  <a:lnTo>
                    <a:pt x="111825" y="107729"/>
                  </a:lnTo>
                  <a:lnTo>
                    <a:pt x="108555" y="110544"/>
                  </a:lnTo>
                  <a:lnTo>
                    <a:pt x="104795" y="112908"/>
                  </a:lnTo>
                  <a:lnTo>
                    <a:pt x="100871" y="114934"/>
                  </a:lnTo>
                  <a:lnTo>
                    <a:pt x="96294" y="116397"/>
                  </a:lnTo>
                  <a:lnTo>
                    <a:pt x="91716" y="117523"/>
                  </a:lnTo>
                  <a:lnTo>
                    <a:pt x="86648" y="118424"/>
                  </a:lnTo>
                  <a:lnTo>
                    <a:pt x="81580" y="118986"/>
                  </a:lnTo>
                  <a:lnTo>
                    <a:pt x="76512" y="119549"/>
                  </a:lnTo>
                  <a:lnTo>
                    <a:pt x="71117" y="119549"/>
                  </a:lnTo>
                  <a:lnTo>
                    <a:pt x="60163" y="119887"/>
                  </a:lnTo>
                  <a:close/>
                  <a:moveTo>
                    <a:pt x="98910" y="83076"/>
                  </a:moveTo>
                  <a:lnTo>
                    <a:pt x="98910" y="83076"/>
                  </a:lnTo>
                  <a:lnTo>
                    <a:pt x="98910" y="78461"/>
                  </a:lnTo>
                  <a:lnTo>
                    <a:pt x="97929" y="74409"/>
                  </a:lnTo>
                  <a:lnTo>
                    <a:pt x="96294" y="70919"/>
                  </a:lnTo>
                  <a:lnTo>
                    <a:pt x="94986" y="69455"/>
                  </a:lnTo>
                  <a:lnTo>
                    <a:pt x="93841" y="68330"/>
                  </a:lnTo>
                  <a:lnTo>
                    <a:pt x="92534" y="67091"/>
                  </a:lnTo>
                  <a:lnTo>
                    <a:pt x="90899" y="66303"/>
                  </a:lnTo>
                  <a:lnTo>
                    <a:pt x="88773" y="65403"/>
                  </a:lnTo>
                  <a:lnTo>
                    <a:pt x="86648" y="64840"/>
                  </a:lnTo>
                  <a:lnTo>
                    <a:pt x="84196" y="64277"/>
                  </a:lnTo>
                  <a:lnTo>
                    <a:pt x="81580" y="63939"/>
                  </a:lnTo>
                  <a:lnTo>
                    <a:pt x="75367" y="63714"/>
                  </a:lnTo>
                  <a:lnTo>
                    <a:pt x="44632" y="63714"/>
                  </a:lnTo>
                  <a:lnTo>
                    <a:pt x="44632" y="63714"/>
                  </a:lnTo>
                  <a:lnTo>
                    <a:pt x="38256" y="63939"/>
                  </a:lnTo>
                  <a:lnTo>
                    <a:pt x="35803" y="64277"/>
                  </a:lnTo>
                  <a:lnTo>
                    <a:pt x="33188" y="64840"/>
                  </a:lnTo>
                  <a:lnTo>
                    <a:pt x="31062" y="65403"/>
                  </a:lnTo>
                  <a:lnTo>
                    <a:pt x="28937" y="66303"/>
                  </a:lnTo>
                  <a:lnTo>
                    <a:pt x="27302" y="67091"/>
                  </a:lnTo>
                  <a:lnTo>
                    <a:pt x="26158" y="68330"/>
                  </a:lnTo>
                  <a:lnTo>
                    <a:pt x="24850" y="69455"/>
                  </a:lnTo>
                  <a:lnTo>
                    <a:pt x="23542" y="70919"/>
                  </a:lnTo>
                  <a:lnTo>
                    <a:pt x="21907" y="74409"/>
                  </a:lnTo>
                  <a:lnTo>
                    <a:pt x="21089" y="78461"/>
                  </a:lnTo>
                  <a:lnTo>
                    <a:pt x="21089" y="83076"/>
                  </a:lnTo>
                  <a:lnTo>
                    <a:pt x="21089" y="84202"/>
                  </a:lnTo>
                  <a:lnTo>
                    <a:pt x="21089" y="84202"/>
                  </a:lnTo>
                  <a:lnTo>
                    <a:pt x="21089" y="88030"/>
                  </a:lnTo>
                  <a:lnTo>
                    <a:pt x="21416" y="91181"/>
                  </a:lnTo>
                  <a:lnTo>
                    <a:pt x="22724" y="94333"/>
                  </a:lnTo>
                  <a:lnTo>
                    <a:pt x="24032" y="96697"/>
                  </a:lnTo>
                  <a:lnTo>
                    <a:pt x="25177" y="99061"/>
                  </a:lnTo>
                  <a:lnTo>
                    <a:pt x="27302" y="100975"/>
                  </a:lnTo>
                  <a:lnTo>
                    <a:pt x="29427" y="102439"/>
                  </a:lnTo>
                  <a:lnTo>
                    <a:pt x="31880" y="103902"/>
                  </a:lnTo>
                  <a:lnTo>
                    <a:pt x="34495" y="104803"/>
                  </a:lnTo>
                  <a:lnTo>
                    <a:pt x="37438" y="105703"/>
                  </a:lnTo>
                  <a:lnTo>
                    <a:pt x="40708" y="106266"/>
                  </a:lnTo>
                  <a:lnTo>
                    <a:pt x="44141" y="106829"/>
                  </a:lnTo>
                  <a:lnTo>
                    <a:pt x="51335" y="107392"/>
                  </a:lnTo>
                  <a:lnTo>
                    <a:pt x="59673" y="107392"/>
                  </a:lnTo>
                  <a:lnTo>
                    <a:pt x="60163" y="107392"/>
                  </a:lnTo>
                  <a:lnTo>
                    <a:pt x="60163" y="107392"/>
                  </a:lnTo>
                  <a:lnTo>
                    <a:pt x="68501" y="107392"/>
                  </a:lnTo>
                  <a:lnTo>
                    <a:pt x="76185" y="106829"/>
                  </a:lnTo>
                  <a:lnTo>
                    <a:pt x="79455" y="106266"/>
                  </a:lnTo>
                  <a:lnTo>
                    <a:pt x="82397" y="105703"/>
                  </a:lnTo>
                  <a:lnTo>
                    <a:pt x="85340" y="104803"/>
                  </a:lnTo>
                  <a:lnTo>
                    <a:pt x="88283" y="103902"/>
                  </a:lnTo>
                  <a:lnTo>
                    <a:pt x="90408" y="102439"/>
                  </a:lnTo>
                  <a:lnTo>
                    <a:pt x="92861" y="100975"/>
                  </a:lnTo>
                  <a:lnTo>
                    <a:pt x="94659" y="99061"/>
                  </a:lnTo>
                  <a:lnTo>
                    <a:pt x="96294" y="96697"/>
                  </a:lnTo>
                  <a:lnTo>
                    <a:pt x="97602" y="94333"/>
                  </a:lnTo>
                  <a:lnTo>
                    <a:pt x="98419" y="91181"/>
                  </a:lnTo>
                  <a:lnTo>
                    <a:pt x="98910" y="88030"/>
                  </a:lnTo>
                  <a:lnTo>
                    <a:pt x="98910" y="84202"/>
                  </a:lnTo>
                  <a:lnTo>
                    <a:pt x="98910" y="83076"/>
                  </a:lnTo>
                  <a:close/>
                  <a:moveTo>
                    <a:pt x="98419" y="31519"/>
                  </a:moveTo>
                  <a:lnTo>
                    <a:pt x="98419" y="31519"/>
                  </a:lnTo>
                  <a:lnTo>
                    <a:pt x="98419" y="28367"/>
                  </a:lnTo>
                  <a:lnTo>
                    <a:pt x="97929" y="25778"/>
                  </a:lnTo>
                  <a:lnTo>
                    <a:pt x="97111" y="23414"/>
                  </a:lnTo>
                  <a:lnTo>
                    <a:pt x="95967" y="21388"/>
                  </a:lnTo>
                  <a:lnTo>
                    <a:pt x="94168" y="19699"/>
                  </a:lnTo>
                  <a:lnTo>
                    <a:pt x="92207" y="17898"/>
                  </a:lnTo>
                  <a:lnTo>
                    <a:pt x="89918" y="16772"/>
                  </a:lnTo>
                  <a:lnTo>
                    <a:pt x="87956" y="15647"/>
                  </a:lnTo>
                  <a:lnTo>
                    <a:pt x="85013" y="14746"/>
                  </a:lnTo>
                  <a:lnTo>
                    <a:pt x="82070" y="13846"/>
                  </a:lnTo>
                  <a:lnTo>
                    <a:pt x="79128" y="13283"/>
                  </a:lnTo>
                  <a:lnTo>
                    <a:pt x="75694" y="12945"/>
                  </a:lnTo>
                  <a:lnTo>
                    <a:pt x="68174" y="12382"/>
                  </a:lnTo>
                  <a:lnTo>
                    <a:pt x="60163" y="12157"/>
                  </a:lnTo>
                  <a:lnTo>
                    <a:pt x="59673" y="12157"/>
                  </a:lnTo>
                  <a:lnTo>
                    <a:pt x="59673" y="12157"/>
                  </a:lnTo>
                  <a:lnTo>
                    <a:pt x="51662" y="12382"/>
                  </a:lnTo>
                  <a:lnTo>
                    <a:pt x="44632" y="12945"/>
                  </a:lnTo>
                  <a:lnTo>
                    <a:pt x="41198" y="13283"/>
                  </a:lnTo>
                  <a:lnTo>
                    <a:pt x="37929" y="13846"/>
                  </a:lnTo>
                  <a:lnTo>
                    <a:pt x="34986" y="14746"/>
                  </a:lnTo>
                  <a:lnTo>
                    <a:pt x="32370" y="15647"/>
                  </a:lnTo>
                  <a:lnTo>
                    <a:pt x="29918" y="16772"/>
                  </a:lnTo>
                  <a:lnTo>
                    <a:pt x="27792" y="17898"/>
                  </a:lnTo>
                  <a:lnTo>
                    <a:pt x="25667" y="19699"/>
                  </a:lnTo>
                  <a:lnTo>
                    <a:pt x="24359" y="21388"/>
                  </a:lnTo>
                  <a:lnTo>
                    <a:pt x="23051" y="23414"/>
                  </a:lnTo>
                  <a:lnTo>
                    <a:pt x="22234" y="25778"/>
                  </a:lnTo>
                  <a:lnTo>
                    <a:pt x="21416" y="28367"/>
                  </a:lnTo>
                  <a:lnTo>
                    <a:pt x="21416" y="31519"/>
                  </a:lnTo>
                  <a:lnTo>
                    <a:pt x="21416" y="33208"/>
                  </a:lnTo>
                  <a:lnTo>
                    <a:pt x="21416" y="33208"/>
                  </a:lnTo>
                  <a:lnTo>
                    <a:pt x="21416" y="37373"/>
                  </a:lnTo>
                  <a:lnTo>
                    <a:pt x="22234" y="40863"/>
                  </a:lnTo>
                  <a:lnTo>
                    <a:pt x="24032" y="44015"/>
                  </a:lnTo>
                  <a:lnTo>
                    <a:pt x="24850" y="45478"/>
                  </a:lnTo>
                  <a:lnTo>
                    <a:pt x="26158" y="46604"/>
                  </a:lnTo>
                  <a:lnTo>
                    <a:pt x="27792" y="47729"/>
                  </a:lnTo>
                  <a:lnTo>
                    <a:pt x="29427" y="48630"/>
                  </a:lnTo>
                  <a:lnTo>
                    <a:pt x="31062" y="49530"/>
                  </a:lnTo>
                  <a:lnTo>
                    <a:pt x="33188" y="50093"/>
                  </a:lnTo>
                  <a:lnTo>
                    <a:pt x="35803" y="50656"/>
                  </a:lnTo>
                  <a:lnTo>
                    <a:pt x="38746" y="50881"/>
                  </a:lnTo>
                  <a:lnTo>
                    <a:pt x="44632" y="51557"/>
                  </a:lnTo>
                  <a:lnTo>
                    <a:pt x="75367" y="51557"/>
                  </a:lnTo>
                  <a:lnTo>
                    <a:pt x="75367" y="51557"/>
                  </a:lnTo>
                  <a:lnTo>
                    <a:pt x="81580" y="50881"/>
                  </a:lnTo>
                  <a:lnTo>
                    <a:pt x="84196" y="50656"/>
                  </a:lnTo>
                  <a:lnTo>
                    <a:pt x="86648" y="50093"/>
                  </a:lnTo>
                  <a:lnTo>
                    <a:pt x="88773" y="49530"/>
                  </a:lnTo>
                  <a:lnTo>
                    <a:pt x="90408" y="48630"/>
                  </a:lnTo>
                  <a:lnTo>
                    <a:pt x="92207" y="47729"/>
                  </a:lnTo>
                  <a:lnTo>
                    <a:pt x="93841" y="46604"/>
                  </a:lnTo>
                  <a:lnTo>
                    <a:pt x="94986" y="45478"/>
                  </a:lnTo>
                  <a:lnTo>
                    <a:pt x="95967" y="44015"/>
                  </a:lnTo>
                  <a:lnTo>
                    <a:pt x="97602" y="40863"/>
                  </a:lnTo>
                  <a:lnTo>
                    <a:pt x="98419" y="37373"/>
                  </a:lnTo>
                  <a:lnTo>
                    <a:pt x="98419" y="33208"/>
                  </a:lnTo>
                  <a:lnTo>
                    <a:pt x="98419" y="3151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000625" y="5694362"/>
              <a:ext cx="260400" cy="384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668" y="119887"/>
                  </a:moveTo>
                  <a:lnTo>
                    <a:pt x="59668" y="119887"/>
                  </a:lnTo>
                  <a:lnTo>
                    <a:pt x="52872" y="119549"/>
                  </a:lnTo>
                  <a:lnTo>
                    <a:pt x="46077" y="118986"/>
                  </a:lnTo>
                  <a:lnTo>
                    <a:pt x="40110" y="118086"/>
                  </a:lnTo>
                  <a:lnTo>
                    <a:pt x="34143" y="116735"/>
                  </a:lnTo>
                  <a:lnTo>
                    <a:pt x="29005" y="114934"/>
                  </a:lnTo>
                  <a:lnTo>
                    <a:pt x="23867" y="112908"/>
                  </a:lnTo>
                  <a:lnTo>
                    <a:pt x="19558" y="110318"/>
                  </a:lnTo>
                  <a:lnTo>
                    <a:pt x="15414" y="107392"/>
                  </a:lnTo>
                  <a:lnTo>
                    <a:pt x="11933" y="104240"/>
                  </a:lnTo>
                  <a:lnTo>
                    <a:pt x="8453" y="100750"/>
                  </a:lnTo>
                  <a:lnTo>
                    <a:pt x="5966" y="96697"/>
                  </a:lnTo>
                  <a:lnTo>
                    <a:pt x="3812" y="92307"/>
                  </a:lnTo>
                  <a:lnTo>
                    <a:pt x="2154" y="87467"/>
                  </a:lnTo>
                  <a:lnTo>
                    <a:pt x="828" y="82514"/>
                  </a:lnTo>
                  <a:lnTo>
                    <a:pt x="0" y="76998"/>
                  </a:lnTo>
                  <a:lnTo>
                    <a:pt x="0" y="70919"/>
                  </a:lnTo>
                  <a:lnTo>
                    <a:pt x="0" y="48630"/>
                  </a:lnTo>
                  <a:lnTo>
                    <a:pt x="0" y="48630"/>
                  </a:lnTo>
                  <a:lnTo>
                    <a:pt x="0" y="42776"/>
                  </a:lnTo>
                  <a:lnTo>
                    <a:pt x="828" y="37373"/>
                  </a:lnTo>
                  <a:lnTo>
                    <a:pt x="2154" y="32082"/>
                  </a:lnTo>
                  <a:lnTo>
                    <a:pt x="3812" y="27467"/>
                  </a:lnTo>
                  <a:lnTo>
                    <a:pt x="5966" y="23189"/>
                  </a:lnTo>
                  <a:lnTo>
                    <a:pt x="8453" y="19024"/>
                  </a:lnTo>
                  <a:lnTo>
                    <a:pt x="11933" y="15309"/>
                  </a:lnTo>
                  <a:lnTo>
                    <a:pt x="15414" y="12157"/>
                  </a:lnTo>
                  <a:lnTo>
                    <a:pt x="19558" y="9230"/>
                  </a:lnTo>
                  <a:lnTo>
                    <a:pt x="23867" y="6979"/>
                  </a:lnTo>
                  <a:lnTo>
                    <a:pt x="29005" y="4615"/>
                  </a:lnTo>
                  <a:lnTo>
                    <a:pt x="34143" y="2814"/>
                  </a:lnTo>
                  <a:lnTo>
                    <a:pt x="40110" y="1688"/>
                  </a:lnTo>
                  <a:lnTo>
                    <a:pt x="46077" y="787"/>
                  </a:lnTo>
                  <a:lnTo>
                    <a:pt x="52872" y="225"/>
                  </a:lnTo>
                  <a:lnTo>
                    <a:pt x="59668" y="0"/>
                  </a:lnTo>
                  <a:lnTo>
                    <a:pt x="59668" y="0"/>
                  </a:lnTo>
                  <a:lnTo>
                    <a:pt x="66464" y="225"/>
                  </a:lnTo>
                  <a:lnTo>
                    <a:pt x="73425" y="787"/>
                  </a:lnTo>
                  <a:lnTo>
                    <a:pt x="79392" y="1688"/>
                  </a:lnTo>
                  <a:lnTo>
                    <a:pt x="85359" y="2814"/>
                  </a:lnTo>
                  <a:lnTo>
                    <a:pt x="90331" y="4615"/>
                  </a:lnTo>
                  <a:lnTo>
                    <a:pt x="95469" y="6979"/>
                  </a:lnTo>
                  <a:lnTo>
                    <a:pt x="99779" y="9230"/>
                  </a:lnTo>
                  <a:lnTo>
                    <a:pt x="104088" y="12157"/>
                  </a:lnTo>
                  <a:lnTo>
                    <a:pt x="107403" y="15309"/>
                  </a:lnTo>
                  <a:lnTo>
                    <a:pt x="110883" y="19024"/>
                  </a:lnTo>
                  <a:lnTo>
                    <a:pt x="113370" y="23189"/>
                  </a:lnTo>
                  <a:lnTo>
                    <a:pt x="115524" y="27467"/>
                  </a:lnTo>
                  <a:lnTo>
                    <a:pt x="117182" y="32082"/>
                  </a:lnTo>
                  <a:lnTo>
                    <a:pt x="118508" y="37373"/>
                  </a:lnTo>
                  <a:lnTo>
                    <a:pt x="119337" y="42776"/>
                  </a:lnTo>
                  <a:lnTo>
                    <a:pt x="119834" y="48630"/>
                  </a:lnTo>
                  <a:lnTo>
                    <a:pt x="119834" y="70919"/>
                  </a:lnTo>
                  <a:lnTo>
                    <a:pt x="119834" y="70919"/>
                  </a:lnTo>
                  <a:lnTo>
                    <a:pt x="119337" y="76998"/>
                  </a:lnTo>
                  <a:lnTo>
                    <a:pt x="118508" y="82514"/>
                  </a:lnTo>
                  <a:lnTo>
                    <a:pt x="117182" y="87467"/>
                  </a:lnTo>
                  <a:lnTo>
                    <a:pt x="115524" y="92307"/>
                  </a:lnTo>
                  <a:lnTo>
                    <a:pt x="113370" y="96697"/>
                  </a:lnTo>
                  <a:lnTo>
                    <a:pt x="110883" y="100750"/>
                  </a:lnTo>
                  <a:lnTo>
                    <a:pt x="107403" y="104240"/>
                  </a:lnTo>
                  <a:lnTo>
                    <a:pt x="104088" y="107392"/>
                  </a:lnTo>
                  <a:lnTo>
                    <a:pt x="99779" y="110318"/>
                  </a:lnTo>
                  <a:lnTo>
                    <a:pt x="95469" y="112908"/>
                  </a:lnTo>
                  <a:lnTo>
                    <a:pt x="90331" y="114934"/>
                  </a:lnTo>
                  <a:lnTo>
                    <a:pt x="85359" y="116735"/>
                  </a:lnTo>
                  <a:lnTo>
                    <a:pt x="79392" y="118086"/>
                  </a:lnTo>
                  <a:lnTo>
                    <a:pt x="73425" y="118986"/>
                  </a:lnTo>
                  <a:lnTo>
                    <a:pt x="66464" y="119549"/>
                  </a:lnTo>
                  <a:lnTo>
                    <a:pt x="59668" y="119887"/>
                  </a:lnTo>
                  <a:close/>
                  <a:moveTo>
                    <a:pt x="98453" y="48630"/>
                  </a:moveTo>
                  <a:lnTo>
                    <a:pt x="98453" y="48630"/>
                  </a:lnTo>
                  <a:lnTo>
                    <a:pt x="98453" y="43677"/>
                  </a:lnTo>
                  <a:lnTo>
                    <a:pt x="97624" y="39399"/>
                  </a:lnTo>
                  <a:lnTo>
                    <a:pt x="96795" y="35347"/>
                  </a:lnTo>
                  <a:lnTo>
                    <a:pt x="95469" y="31519"/>
                  </a:lnTo>
                  <a:lnTo>
                    <a:pt x="94309" y="28030"/>
                  </a:lnTo>
                  <a:lnTo>
                    <a:pt x="92154" y="25103"/>
                  </a:lnTo>
                  <a:lnTo>
                    <a:pt x="90000" y="22514"/>
                  </a:lnTo>
                  <a:lnTo>
                    <a:pt x="87513" y="20262"/>
                  </a:lnTo>
                  <a:lnTo>
                    <a:pt x="84861" y="18236"/>
                  </a:lnTo>
                  <a:lnTo>
                    <a:pt x="81878" y="16435"/>
                  </a:lnTo>
                  <a:lnTo>
                    <a:pt x="78895" y="15309"/>
                  </a:lnTo>
                  <a:lnTo>
                    <a:pt x="75414" y="14183"/>
                  </a:lnTo>
                  <a:lnTo>
                    <a:pt x="71602" y="13283"/>
                  </a:lnTo>
                  <a:lnTo>
                    <a:pt x="67790" y="12720"/>
                  </a:lnTo>
                  <a:lnTo>
                    <a:pt x="63977" y="12382"/>
                  </a:lnTo>
                  <a:lnTo>
                    <a:pt x="59668" y="12157"/>
                  </a:lnTo>
                  <a:lnTo>
                    <a:pt x="59668" y="12157"/>
                  </a:lnTo>
                  <a:lnTo>
                    <a:pt x="55359" y="12382"/>
                  </a:lnTo>
                  <a:lnTo>
                    <a:pt x="51546" y="12720"/>
                  </a:lnTo>
                  <a:lnTo>
                    <a:pt x="47734" y="13283"/>
                  </a:lnTo>
                  <a:lnTo>
                    <a:pt x="44419" y="14183"/>
                  </a:lnTo>
                  <a:lnTo>
                    <a:pt x="40939" y="15309"/>
                  </a:lnTo>
                  <a:lnTo>
                    <a:pt x="37458" y="16435"/>
                  </a:lnTo>
                  <a:lnTo>
                    <a:pt x="34475" y="18236"/>
                  </a:lnTo>
                  <a:lnTo>
                    <a:pt x="31988" y="20262"/>
                  </a:lnTo>
                  <a:lnTo>
                    <a:pt x="29337" y="22514"/>
                  </a:lnTo>
                  <a:lnTo>
                    <a:pt x="27348" y="25103"/>
                  </a:lnTo>
                  <a:lnTo>
                    <a:pt x="25524" y="28030"/>
                  </a:lnTo>
                  <a:lnTo>
                    <a:pt x="23867" y="31519"/>
                  </a:lnTo>
                  <a:lnTo>
                    <a:pt x="22541" y="35347"/>
                  </a:lnTo>
                  <a:lnTo>
                    <a:pt x="21712" y="39399"/>
                  </a:lnTo>
                  <a:lnTo>
                    <a:pt x="21215" y="43677"/>
                  </a:lnTo>
                  <a:lnTo>
                    <a:pt x="20883" y="48630"/>
                  </a:lnTo>
                  <a:lnTo>
                    <a:pt x="20883" y="70919"/>
                  </a:lnTo>
                  <a:lnTo>
                    <a:pt x="20883" y="70919"/>
                  </a:lnTo>
                  <a:lnTo>
                    <a:pt x="21215" y="75872"/>
                  </a:lnTo>
                  <a:lnTo>
                    <a:pt x="21712" y="80487"/>
                  </a:lnTo>
                  <a:lnTo>
                    <a:pt x="22541" y="84540"/>
                  </a:lnTo>
                  <a:lnTo>
                    <a:pt x="23867" y="88255"/>
                  </a:lnTo>
                  <a:lnTo>
                    <a:pt x="25524" y="91744"/>
                  </a:lnTo>
                  <a:lnTo>
                    <a:pt x="27348" y="94671"/>
                  </a:lnTo>
                  <a:lnTo>
                    <a:pt x="29337" y="97260"/>
                  </a:lnTo>
                  <a:lnTo>
                    <a:pt x="31988" y="99624"/>
                  </a:lnTo>
                  <a:lnTo>
                    <a:pt x="34475" y="101651"/>
                  </a:lnTo>
                  <a:lnTo>
                    <a:pt x="37458" y="103339"/>
                  </a:lnTo>
                  <a:lnTo>
                    <a:pt x="40939" y="104465"/>
                  </a:lnTo>
                  <a:lnTo>
                    <a:pt x="44419" y="105703"/>
                  </a:lnTo>
                  <a:lnTo>
                    <a:pt x="47734" y="106491"/>
                  </a:lnTo>
                  <a:lnTo>
                    <a:pt x="51546" y="107166"/>
                  </a:lnTo>
                  <a:lnTo>
                    <a:pt x="55359" y="107392"/>
                  </a:lnTo>
                  <a:lnTo>
                    <a:pt x="59668" y="107392"/>
                  </a:lnTo>
                  <a:lnTo>
                    <a:pt x="59668" y="107392"/>
                  </a:lnTo>
                  <a:lnTo>
                    <a:pt x="63977" y="107392"/>
                  </a:lnTo>
                  <a:lnTo>
                    <a:pt x="67790" y="107166"/>
                  </a:lnTo>
                  <a:lnTo>
                    <a:pt x="71602" y="106491"/>
                  </a:lnTo>
                  <a:lnTo>
                    <a:pt x="75414" y="105703"/>
                  </a:lnTo>
                  <a:lnTo>
                    <a:pt x="78895" y="104465"/>
                  </a:lnTo>
                  <a:lnTo>
                    <a:pt x="81878" y="103339"/>
                  </a:lnTo>
                  <a:lnTo>
                    <a:pt x="84861" y="101651"/>
                  </a:lnTo>
                  <a:lnTo>
                    <a:pt x="87513" y="99624"/>
                  </a:lnTo>
                  <a:lnTo>
                    <a:pt x="90000" y="97260"/>
                  </a:lnTo>
                  <a:lnTo>
                    <a:pt x="92154" y="94671"/>
                  </a:lnTo>
                  <a:lnTo>
                    <a:pt x="94309" y="91744"/>
                  </a:lnTo>
                  <a:lnTo>
                    <a:pt x="95469" y="88255"/>
                  </a:lnTo>
                  <a:lnTo>
                    <a:pt x="96795" y="84540"/>
                  </a:lnTo>
                  <a:lnTo>
                    <a:pt x="97624" y="80487"/>
                  </a:lnTo>
                  <a:lnTo>
                    <a:pt x="98453" y="75872"/>
                  </a:lnTo>
                  <a:lnTo>
                    <a:pt x="98453" y="70919"/>
                  </a:lnTo>
                  <a:lnTo>
                    <a:pt x="98453" y="4863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906837" y="2133600"/>
              <a:ext cx="1316100" cy="39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193" y="118928"/>
                  </a:moveTo>
                  <a:lnTo>
                    <a:pt x="1773" y="118928"/>
                  </a:lnTo>
                  <a:lnTo>
                    <a:pt x="1773" y="118928"/>
                  </a:lnTo>
                  <a:lnTo>
                    <a:pt x="1444" y="115714"/>
                  </a:lnTo>
                  <a:lnTo>
                    <a:pt x="1116" y="112499"/>
                  </a:lnTo>
                  <a:lnTo>
                    <a:pt x="788" y="107142"/>
                  </a:lnTo>
                  <a:lnTo>
                    <a:pt x="525" y="101785"/>
                  </a:lnTo>
                  <a:lnTo>
                    <a:pt x="361" y="93214"/>
                  </a:lnTo>
                  <a:lnTo>
                    <a:pt x="197" y="82499"/>
                  </a:lnTo>
                  <a:lnTo>
                    <a:pt x="0" y="71785"/>
                  </a:lnTo>
                  <a:lnTo>
                    <a:pt x="0" y="59999"/>
                  </a:lnTo>
                  <a:lnTo>
                    <a:pt x="0" y="59999"/>
                  </a:lnTo>
                  <a:lnTo>
                    <a:pt x="0" y="47142"/>
                  </a:lnTo>
                  <a:lnTo>
                    <a:pt x="197" y="35357"/>
                  </a:lnTo>
                  <a:lnTo>
                    <a:pt x="361" y="27857"/>
                  </a:lnTo>
                  <a:lnTo>
                    <a:pt x="525" y="19285"/>
                  </a:lnTo>
                  <a:lnTo>
                    <a:pt x="788" y="10714"/>
                  </a:lnTo>
                  <a:lnTo>
                    <a:pt x="1116" y="5357"/>
                  </a:lnTo>
                  <a:lnTo>
                    <a:pt x="1444" y="3214"/>
                  </a:lnTo>
                  <a:lnTo>
                    <a:pt x="1773" y="0"/>
                  </a:lnTo>
                  <a:lnTo>
                    <a:pt x="118193" y="0"/>
                  </a:lnTo>
                  <a:lnTo>
                    <a:pt x="118193" y="0"/>
                  </a:lnTo>
                  <a:lnTo>
                    <a:pt x="118522" y="3214"/>
                  </a:lnTo>
                  <a:lnTo>
                    <a:pt x="118850" y="5357"/>
                  </a:lnTo>
                  <a:lnTo>
                    <a:pt x="119211" y="10714"/>
                  </a:lnTo>
                  <a:lnTo>
                    <a:pt x="119474" y="19285"/>
                  </a:lnTo>
                  <a:lnTo>
                    <a:pt x="119638" y="27857"/>
                  </a:lnTo>
                  <a:lnTo>
                    <a:pt x="119802" y="35357"/>
                  </a:lnTo>
                  <a:lnTo>
                    <a:pt x="119868" y="47142"/>
                  </a:lnTo>
                  <a:lnTo>
                    <a:pt x="119967" y="59999"/>
                  </a:lnTo>
                  <a:lnTo>
                    <a:pt x="119967" y="59999"/>
                  </a:lnTo>
                  <a:lnTo>
                    <a:pt x="119868" y="71785"/>
                  </a:lnTo>
                  <a:lnTo>
                    <a:pt x="119802" y="82499"/>
                  </a:lnTo>
                  <a:lnTo>
                    <a:pt x="119638" y="93214"/>
                  </a:lnTo>
                  <a:lnTo>
                    <a:pt x="119474" y="101785"/>
                  </a:lnTo>
                  <a:lnTo>
                    <a:pt x="119211" y="107142"/>
                  </a:lnTo>
                  <a:lnTo>
                    <a:pt x="118850" y="112499"/>
                  </a:lnTo>
                  <a:lnTo>
                    <a:pt x="118522" y="115714"/>
                  </a:lnTo>
                  <a:lnTo>
                    <a:pt x="118193" y="118928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906837" y="1836738"/>
              <a:ext cx="1316100" cy="9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67" y="119956"/>
                  </a:moveTo>
                  <a:lnTo>
                    <a:pt x="59967" y="119956"/>
                  </a:lnTo>
                  <a:lnTo>
                    <a:pt x="59638" y="119956"/>
                  </a:lnTo>
                  <a:lnTo>
                    <a:pt x="59277" y="119826"/>
                  </a:lnTo>
                  <a:lnTo>
                    <a:pt x="58981" y="119609"/>
                  </a:lnTo>
                  <a:lnTo>
                    <a:pt x="58752" y="119262"/>
                  </a:lnTo>
                  <a:lnTo>
                    <a:pt x="525" y="39725"/>
                  </a:lnTo>
                  <a:lnTo>
                    <a:pt x="525" y="39725"/>
                  </a:lnTo>
                  <a:lnTo>
                    <a:pt x="262" y="39378"/>
                  </a:lnTo>
                  <a:lnTo>
                    <a:pt x="197" y="38944"/>
                  </a:lnTo>
                  <a:lnTo>
                    <a:pt x="0" y="38597"/>
                  </a:lnTo>
                  <a:lnTo>
                    <a:pt x="0" y="38120"/>
                  </a:lnTo>
                  <a:lnTo>
                    <a:pt x="0" y="37687"/>
                  </a:lnTo>
                  <a:lnTo>
                    <a:pt x="197" y="37253"/>
                  </a:lnTo>
                  <a:lnTo>
                    <a:pt x="262" y="36819"/>
                  </a:lnTo>
                  <a:lnTo>
                    <a:pt x="525" y="36472"/>
                  </a:lnTo>
                  <a:lnTo>
                    <a:pt x="26633" y="650"/>
                  </a:lnTo>
                  <a:lnTo>
                    <a:pt x="26633" y="650"/>
                  </a:lnTo>
                  <a:lnTo>
                    <a:pt x="26896" y="303"/>
                  </a:lnTo>
                  <a:lnTo>
                    <a:pt x="27224" y="86"/>
                  </a:lnTo>
                  <a:lnTo>
                    <a:pt x="27553" y="0"/>
                  </a:lnTo>
                  <a:lnTo>
                    <a:pt x="27881" y="0"/>
                  </a:lnTo>
                  <a:lnTo>
                    <a:pt x="92085" y="0"/>
                  </a:lnTo>
                  <a:lnTo>
                    <a:pt x="92085" y="0"/>
                  </a:lnTo>
                  <a:lnTo>
                    <a:pt x="92413" y="0"/>
                  </a:lnTo>
                  <a:lnTo>
                    <a:pt x="92742" y="86"/>
                  </a:lnTo>
                  <a:lnTo>
                    <a:pt x="93103" y="303"/>
                  </a:lnTo>
                  <a:lnTo>
                    <a:pt x="93333" y="650"/>
                  </a:lnTo>
                  <a:lnTo>
                    <a:pt x="119474" y="36472"/>
                  </a:lnTo>
                  <a:lnTo>
                    <a:pt x="119474" y="36472"/>
                  </a:lnTo>
                  <a:lnTo>
                    <a:pt x="119704" y="36819"/>
                  </a:lnTo>
                  <a:lnTo>
                    <a:pt x="119802" y="37253"/>
                  </a:lnTo>
                  <a:lnTo>
                    <a:pt x="119967" y="37687"/>
                  </a:lnTo>
                  <a:lnTo>
                    <a:pt x="119967" y="38120"/>
                  </a:lnTo>
                  <a:lnTo>
                    <a:pt x="119967" y="38597"/>
                  </a:lnTo>
                  <a:lnTo>
                    <a:pt x="119802" y="38944"/>
                  </a:lnTo>
                  <a:lnTo>
                    <a:pt x="119704" y="39378"/>
                  </a:lnTo>
                  <a:lnTo>
                    <a:pt x="119474" y="39725"/>
                  </a:lnTo>
                  <a:lnTo>
                    <a:pt x="61247" y="119262"/>
                  </a:lnTo>
                  <a:lnTo>
                    <a:pt x="61247" y="119262"/>
                  </a:lnTo>
                  <a:lnTo>
                    <a:pt x="60985" y="119609"/>
                  </a:lnTo>
                  <a:lnTo>
                    <a:pt x="60656" y="119826"/>
                  </a:lnTo>
                  <a:lnTo>
                    <a:pt x="60295" y="119956"/>
                  </a:lnTo>
                  <a:lnTo>
                    <a:pt x="59967" y="119956"/>
                  </a:lnTo>
                  <a:close/>
                  <a:moveTo>
                    <a:pt x="4334" y="38120"/>
                  </a:moveTo>
                  <a:lnTo>
                    <a:pt x="59967" y="114145"/>
                  </a:lnTo>
                  <a:lnTo>
                    <a:pt x="115665" y="38120"/>
                  </a:lnTo>
                  <a:lnTo>
                    <a:pt x="91330" y="4683"/>
                  </a:lnTo>
                  <a:lnTo>
                    <a:pt x="28669" y="4683"/>
                  </a:lnTo>
                  <a:lnTo>
                    <a:pt x="4334" y="3812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4303712" y="1836738"/>
              <a:ext cx="522300" cy="995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17" y="119956"/>
                  </a:moveTo>
                  <a:lnTo>
                    <a:pt x="59917" y="119956"/>
                  </a:lnTo>
                  <a:lnTo>
                    <a:pt x="58677" y="119826"/>
                  </a:lnTo>
                  <a:lnTo>
                    <a:pt x="57438" y="119479"/>
                  </a:lnTo>
                  <a:lnTo>
                    <a:pt x="56363" y="119045"/>
                  </a:lnTo>
                  <a:lnTo>
                    <a:pt x="55785" y="118352"/>
                  </a:lnTo>
                  <a:lnTo>
                    <a:pt x="247" y="38944"/>
                  </a:lnTo>
                  <a:lnTo>
                    <a:pt x="247" y="38944"/>
                  </a:lnTo>
                  <a:lnTo>
                    <a:pt x="0" y="38380"/>
                  </a:lnTo>
                  <a:lnTo>
                    <a:pt x="0" y="37687"/>
                  </a:lnTo>
                  <a:lnTo>
                    <a:pt x="247" y="37123"/>
                  </a:lnTo>
                  <a:lnTo>
                    <a:pt x="909" y="36602"/>
                  </a:lnTo>
                  <a:lnTo>
                    <a:pt x="56363" y="867"/>
                  </a:lnTo>
                  <a:lnTo>
                    <a:pt x="56363" y="867"/>
                  </a:lnTo>
                  <a:lnTo>
                    <a:pt x="57272" y="433"/>
                  </a:lnTo>
                  <a:lnTo>
                    <a:pt x="58099" y="216"/>
                  </a:lnTo>
                  <a:lnTo>
                    <a:pt x="58842" y="0"/>
                  </a:lnTo>
                  <a:lnTo>
                    <a:pt x="59917" y="0"/>
                  </a:lnTo>
                  <a:lnTo>
                    <a:pt x="59917" y="0"/>
                  </a:lnTo>
                  <a:lnTo>
                    <a:pt x="59917" y="0"/>
                  </a:lnTo>
                  <a:lnTo>
                    <a:pt x="60991" y="0"/>
                  </a:lnTo>
                  <a:lnTo>
                    <a:pt x="61818" y="216"/>
                  </a:lnTo>
                  <a:lnTo>
                    <a:pt x="62727" y="433"/>
                  </a:lnTo>
                  <a:lnTo>
                    <a:pt x="63305" y="867"/>
                  </a:lnTo>
                  <a:lnTo>
                    <a:pt x="119008" y="36602"/>
                  </a:lnTo>
                  <a:lnTo>
                    <a:pt x="119008" y="36602"/>
                  </a:lnTo>
                  <a:lnTo>
                    <a:pt x="119669" y="37123"/>
                  </a:lnTo>
                  <a:lnTo>
                    <a:pt x="119917" y="37687"/>
                  </a:lnTo>
                  <a:lnTo>
                    <a:pt x="119917" y="38380"/>
                  </a:lnTo>
                  <a:lnTo>
                    <a:pt x="119669" y="38944"/>
                  </a:lnTo>
                  <a:lnTo>
                    <a:pt x="64214" y="118352"/>
                  </a:lnTo>
                  <a:lnTo>
                    <a:pt x="64214" y="118352"/>
                  </a:lnTo>
                  <a:lnTo>
                    <a:pt x="63553" y="119045"/>
                  </a:lnTo>
                  <a:lnTo>
                    <a:pt x="62479" y="119479"/>
                  </a:lnTo>
                  <a:lnTo>
                    <a:pt x="61239" y="119826"/>
                  </a:lnTo>
                  <a:lnTo>
                    <a:pt x="59917" y="119956"/>
                  </a:lnTo>
                  <a:close/>
                  <a:moveTo>
                    <a:pt x="9586" y="38597"/>
                  </a:moveTo>
                  <a:lnTo>
                    <a:pt x="59917" y="110675"/>
                  </a:lnTo>
                  <a:lnTo>
                    <a:pt x="110330" y="38597"/>
                  </a:lnTo>
                  <a:lnTo>
                    <a:pt x="59917" y="6114"/>
                  </a:lnTo>
                  <a:lnTo>
                    <a:pt x="9586" y="38597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194175" y="1836738"/>
              <a:ext cx="149100" cy="336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134" y="119871"/>
                  </a:moveTo>
                  <a:lnTo>
                    <a:pt x="104134" y="119871"/>
                  </a:lnTo>
                  <a:lnTo>
                    <a:pt x="98942" y="119486"/>
                  </a:lnTo>
                  <a:lnTo>
                    <a:pt x="95192" y="118459"/>
                  </a:lnTo>
                  <a:lnTo>
                    <a:pt x="91442" y="117176"/>
                  </a:lnTo>
                  <a:lnTo>
                    <a:pt x="89134" y="115251"/>
                  </a:lnTo>
                  <a:lnTo>
                    <a:pt x="865" y="9240"/>
                  </a:lnTo>
                  <a:lnTo>
                    <a:pt x="865" y="9240"/>
                  </a:lnTo>
                  <a:lnTo>
                    <a:pt x="0" y="7828"/>
                  </a:lnTo>
                  <a:lnTo>
                    <a:pt x="0" y="6545"/>
                  </a:lnTo>
                  <a:lnTo>
                    <a:pt x="0" y="5262"/>
                  </a:lnTo>
                  <a:lnTo>
                    <a:pt x="1442" y="3850"/>
                  </a:lnTo>
                  <a:lnTo>
                    <a:pt x="3173" y="2951"/>
                  </a:lnTo>
                  <a:lnTo>
                    <a:pt x="4615" y="1668"/>
                  </a:lnTo>
                  <a:lnTo>
                    <a:pt x="7500" y="898"/>
                  </a:lnTo>
                  <a:lnTo>
                    <a:pt x="10384" y="256"/>
                  </a:lnTo>
                  <a:lnTo>
                    <a:pt x="10384" y="256"/>
                  </a:lnTo>
                  <a:lnTo>
                    <a:pt x="13557" y="0"/>
                  </a:lnTo>
                  <a:lnTo>
                    <a:pt x="16442" y="0"/>
                  </a:lnTo>
                  <a:lnTo>
                    <a:pt x="19326" y="0"/>
                  </a:lnTo>
                  <a:lnTo>
                    <a:pt x="22500" y="641"/>
                  </a:lnTo>
                  <a:lnTo>
                    <a:pt x="24519" y="1283"/>
                  </a:lnTo>
                  <a:lnTo>
                    <a:pt x="27692" y="1925"/>
                  </a:lnTo>
                  <a:lnTo>
                    <a:pt x="29134" y="3208"/>
                  </a:lnTo>
                  <a:lnTo>
                    <a:pt x="30576" y="4620"/>
                  </a:lnTo>
                  <a:lnTo>
                    <a:pt x="118846" y="110245"/>
                  </a:lnTo>
                  <a:lnTo>
                    <a:pt x="118846" y="110245"/>
                  </a:lnTo>
                  <a:lnTo>
                    <a:pt x="119711" y="111529"/>
                  </a:lnTo>
                  <a:lnTo>
                    <a:pt x="119711" y="113197"/>
                  </a:lnTo>
                  <a:lnTo>
                    <a:pt x="118846" y="114481"/>
                  </a:lnTo>
                  <a:lnTo>
                    <a:pt x="117980" y="115508"/>
                  </a:lnTo>
                  <a:lnTo>
                    <a:pt x="116538" y="116791"/>
                  </a:lnTo>
                  <a:lnTo>
                    <a:pt x="114519" y="117818"/>
                  </a:lnTo>
                  <a:lnTo>
                    <a:pt x="112211" y="118844"/>
                  </a:lnTo>
                  <a:lnTo>
                    <a:pt x="109326" y="119486"/>
                  </a:lnTo>
                  <a:lnTo>
                    <a:pt x="109326" y="119486"/>
                  </a:lnTo>
                  <a:lnTo>
                    <a:pt x="106153" y="119871"/>
                  </a:lnTo>
                  <a:lnTo>
                    <a:pt x="104134" y="119871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787900" y="1836738"/>
              <a:ext cx="149100" cy="336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614" y="119871"/>
                  </a:moveTo>
                  <a:lnTo>
                    <a:pt x="15614" y="119871"/>
                  </a:lnTo>
                  <a:lnTo>
                    <a:pt x="12433" y="119871"/>
                  </a:lnTo>
                  <a:lnTo>
                    <a:pt x="10409" y="119486"/>
                  </a:lnTo>
                  <a:lnTo>
                    <a:pt x="10409" y="119486"/>
                  </a:lnTo>
                  <a:lnTo>
                    <a:pt x="7228" y="118844"/>
                  </a:lnTo>
                  <a:lnTo>
                    <a:pt x="5204" y="117818"/>
                  </a:lnTo>
                  <a:lnTo>
                    <a:pt x="2891" y="116791"/>
                  </a:lnTo>
                  <a:lnTo>
                    <a:pt x="1445" y="115508"/>
                  </a:lnTo>
                  <a:lnTo>
                    <a:pt x="0" y="114481"/>
                  </a:lnTo>
                  <a:lnTo>
                    <a:pt x="0" y="113197"/>
                  </a:lnTo>
                  <a:lnTo>
                    <a:pt x="0" y="111529"/>
                  </a:lnTo>
                  <a:lnTo>
                    <a:pt x="578" y="110245"/>
                  </a:lnTo>
                  <a:lnTo>
                    <a:pt x="89060" y="4620"/>
                  </a:lnTo>
                  <a:lnTo>
                    <a:pt x="89060" y="4620"/>
                  </a:lnTo>
                  <a:lnTo>
                    <a:pt x="90795" y="3208"/>
                  </a:lnTo>
                  <a:lnTo>
                    <a:pt x="92240" y="1925"/>
                  </a:lnTo>
                  <a:lnTo>
                    <a:pt x="94265" y="1283"/>
                  </a:lnTo>
                  <a:lnTo>
                    <a:pt x="97445" y="641"/>
                  </a:lnTo>
                  <a:lnTo>
                    <a:pt x="100337" y="0"/>
                  </a:lnTo>
                  <a:lnTo>
                    <a:pt x="103228" y="0"/>
                  </a:lnTo>
                  <a:lnTo>
                    <a:pt x="106409" y="0"/>
                  </a:lnTo>
                  <a:lnTo>
                    <a:pt x="109301" y="256"/>
                  </a:lnTo>
                  <a:lnTo>
                    <a:pt x="109301" y="256"/>
                  </a:lnTo>
                  <a:lnTo>
                    <a:pt x="112192" y="898"/>
                  </a:lnTo>
                  <a:lnTo>
                    <a:pt x="115084" y="1668"/>
                  </a:lnTo>
                  <a:lnTo>
                    <a:pt x="116819" y="2951"/>
                  </a:lnTo>
                  <a:lnTo>
                    <a:pt x="118265" y="3850"/>
                  </a:lnTo>
                  <a:lnTo>
                    <a:pt x="119710" y="5262"/>
                  </a:lnTo>
                  <a:lnTo>
                    <a:pt x="119710" y="6545"/>
                  </a:lnTo>
                  <a:lnTo>
                    <a:pt x="119710" y="7828"/>
                  </a:lnTo>
                  <a:lnTo>
                    <a:pt x="118843" y="9240"/>
                  </a:lnTo>
                  <a:lnTo>
                    <a:pt x="30361" y="115251"/>
                  </a:lnTo>
                  <a:lnTo>
                    <a:pt x="30361" y="115251"/>
                  </a:lnTo>
                  <a:lnTo>
                    <a:pt x="28048" y="117176"/>
                  </a:lnTo>
                  <a:lnTo>
                    <a:pt x="24578" y="118459"/>
                  </a:lnTo>
                  <a:lnTo>
                    <a:pt x="19951" y="119486"/>
                  </a:lnTo>
                  <a:lnTo>
                    <a:pt x="15614" y="119871"/>
                  </a:lnTo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1"/>
          <p:cNvSpPr txBox="1"/>
          <p:nvPr/>
        </p:nvSpPr>
        <p:spPr>
          <a:xfrm>
            <a:off x="445927" y="6549537"/>
            <a:ext cx="1914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BRAUM</a:t>
            </a:r>
            <a:r>
              <a:rPr lang="en-US" sz="1200" b="0" i="0" u="none" strike="noStrike" cap="none">
                <a:solidFill>
                  <a:srgbClr val="D8D8D8"/>
                </a:solidFill>
                <a:latin typeface="Open Sans"/>
                <a:ea typeface="Open Sans"/>
                <a:cs typeface="Open Sans"/>
                <a:sym typeface="Open Sans"/>
              </a:rPr>
              <a:t>Group</a:t>
            </a:r>
            <a:endParaRPr sz="1500"/>
          </a:p>
        </p:txBody>
      </p:sp>
      <p:sp>
        <p:nvSpPr>
          <p:cNvPr id="25" name="Google Shape;25;p1"/>
          <p:cNvSpPr txBox="1"/>
          <p:nvPr/>
        </p:nvSpPr>
        <p:spPr>
          <a:xfrm>
            <a:off x="11827392" y="6493392"/>
            <a:ext cx="36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fld id="{00000000-1234-1234-1234-123412341234}" type="slidenum">
              <a:rPr lang="en-US" sz="11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5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q.opengenus.org/text-generation-lstm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amitness.com/back-translatio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9DC710-D4A6-79BF-EE42-4DAD5A406DCF}"/>
              </a:ext>
            </a:extLst>
          </p:cNvPr>
          <p:cNvSpPr/>
          <p:nvPr/>
        </p:nvSpPr>
        <p:spPr>
          <a:xfrm>
            <a:off x="9763125" y="0"/>
            <a:ext cx="2428874" cy="647700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459D7B-6541-448B-F731-D068AB4574A8}"/>
              </a:ext>
            </a:extLst>
          </p:cNvPr>
          <p:cNvSpPr/>
          <p:nvPr/>
        </p:nvSpPr>
        <p:spPr>
          <a:xfrm>
            <a:off x="1" y="-2"/>
            <a:ext cx="2428874" cy="6476998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208;p21">
            <a:extLst>
              <a:ext uri="{FF2B5EF4-FFF2-40B4-BE49-F238E27FC236}">
                <a16:creationId xmlns:a16="http://schemas.microsoft.com/office/drawing/2014/main" id="{2DA79E0F-28A1-26F7-5631-92021BB0AFF9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99;p21">
            <a:extLst>
              <a:ext uri="{FF2B5EF4-FFF2-40B4-BE49-F238E27FC236}">
                <a16:creationId xmlns:a16="http://schemas.microsoft.com/office/drawing/2014/main" id="{A6A33243-78C6-C8B5-B8E8-FE811B46E964}"/>
              </a:ext>
            </a:extLst>
          </p:cNvPr>
          <p:cNvSpPr txBox="1"/>
          <p:nvPr/>
        </p:nvSpPr>
        <p:spPr>
          <a:xfrm>
            <a:off x="2428875" y="2117763"/>
            <a:ext cx="7334250" cy="90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Major Research Project Presentation</a:t>
            </a:r>
          </a:p>
          <a:p>
            <a:pPr algn="ctr"/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Douglas Bowen</a:t>
            </a:r>
          </a:p>
          <a:p>
            <a:pPr algn="ctr"/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August 29</a:t>
            </a:r>
            <a:r>
              <a:rPr lang="en-US" baseline="30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2022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8B90A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200;p21">
            <a:extLst>
              <a:ext uri="{FF2B5EF4-FFF2-40B4-BE49-F238E27FC236}">
                <a16:creationId xmlns:a16="http://schemas.microsoft.com/office/drawing/2014/main" id="{B95A3156-6BA1-F8AA-2E82-F2252203E20D}"/>
              </a:ext>
            </a:extLst>
          </p:cNvPr>
          <p:cNvSpPr txBox="1"/>
          <p:nvPr/>
        </p:nvSpPr>
        <p:spPr>
          <a:xfrm>
            <a:off x="2885245" y="302387"/>
            <a:ext cx="6421510" cy="151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Enhancing Low-Resource Named Entity Recognition Results </a:t>
            </a:r>
            <a:r>
              <a:rPr lang="en-US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Augmentation </a:t>
            </a:r>
            <a:r>
              <a:rPr lang="en-US" sz="20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Abstractive Summarization</a:t>
            </a:r>
          </a:p>
        </p:txBody>
      </p:sp>
      <p:sp>
        <p:nvSpPr>
          <p:cNvPr id="8" name="Google Shape;201;p21">
            <a:extLst>
              <a:ext uri="{FF2B5EF4-FFF2-40B4-BE49-F238E27FC236}">
                <a16:creationId xmlns:a16="http://schemas.microsoft.com/office/drawing/2014/main" id="{FA969508-2001-2AC4-697D-F98324F65D44}"/>
              </a:ext>
            </a:extLst>
          </p:cNvPr>
          <p:cNvSpPr/>
          <p:nvPr/>
        </p:nvSpPr>
        <p:spPr>
          <a:xfrm>
            <a:off x="5839968" y="1735559"/>
            <a:ext cx="512064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6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6"/>
          <p:cNvSpPr txBox="1"/>
          <p:nvPr/>
        </p:nvSpPr>
        <p:spPr>
          <a:xfrm>
            <a:off x="3838574" y="2033069"/>
            <a:ext cx="5845071" cy="144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NER Standard Metrics:</a:t>
            </a:r>
            <a:endParaRPr lang="en-US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Precision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Recall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F1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Summary Standard Metrics: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ROUGE*-K</a:t>
            </a:r>
          </a:p>
          <a:p>
            <a:pPr>
              <a:lnSpc>
                <a:spcPct val="150000"/>
              </a:lnSpc>
            </a:pPr>
            <a:r>
              <a:rPr lang="en-US" sz="1800" i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*Recall Oriented Understudy for </a:t>
            </a:r>
            <a:r>
              <a:rPr lang="en-US" sz="1800" i="1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Gisting</a:t>
            </a:r>
            <a:r>
              <a:rPr lang="en-US" sz="1800" i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Evaluation</a:t>
            </a:r>
          </a:p>
        </p:txBody>
      </p: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Picture 4" descr="Precision vs Recall. In this blog, I will focus on the… | by shruti saxena  | Medium">
            <a:extLst>
              <a:ext uri="{FF2B5EF4-FFF2-40B4-BE49-F238E27FC236}">
                <a16:creationId xmlns:a16="http://schemas.microsoft.com/office/drawing/2014/main" id="{F90E3B47-C75D-1F8F-0F77-A6393C441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36" b="31156"/>
          <a:stretch/>
        </p:blipFill>
        <p:spPr bwMode="auto">
          <a:xfrm>
            <a:off x="7209178" y="1995520"/>
            <a:ext cx="4115722" cy="169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recision vs Recall. In this blog, I will focus on the… | by shruti saxena  | Medium">
            <a:extLst>
              <a:ext uri="{FF2B5EF4-FFF2-40B4-BE49-F238E27FC236}">
                <a16:creationId xmlns:a16="http://schemas.microsoft.com/office/drawing/2014/main" id="{8F958E36-98EF-3F22-7ACB-452AB6888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3" t="8869" r="5272" b="12520"/>
          <a:stretch/>
        </p:blipFill>
        <p:spPr bwMode="auto">
          <a:xfrm>
            <a:off x="312217" y="2004640"/>
            <a:ext cx="2507969" cy="245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81;p26">
            <a:extLst>
              <a:ext uri="{FF2B5EF4-FFF2-40B4-BE49-F238E27FC236}">
                <a16:creationId xmlns:a16="http://schemas.microsoft.com/office/drawing/2014/main" id="{FABA512D-477A-7933-D27A-B5458625F39E}"/>
              </a:ext>
            </a:extLst>
          </p:cNvPr>
          <p:cNvSpPr txBox="1"/>
          <p:nvPr/>
        </p:nvSpPr>
        <p:spPr>
          <a:xfrm>
            <a:off x="0" y="253209"/>
            <a:ext cx="121920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Background Information</a:t>
            </a:r>
            <a:endParaRPr sz="4200" dirty="0">
              <a:solidFill>
                <a:srgbClr val="E7E7E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282;p26">
            <a:extLst>
              <a:ext uri="{FF2B5EF4-FFF2-40B4-BE49-F238E27FC236}">
                <a16:creationId xmlns:a16="http://schemas.microsoft.com/office/drawing/2014/main" id="{67603CD8-8299-664A-D381-0C7048AF689B}"/>
              </a:ext>
            </a:extLst>
          </p:cNvPr>
          <p:cNvSpPr txBox="1"/>
          <p:nvPr/>
        </p:nvSpPr>
        <p:spPr>
          <a:xfrm>
            <a:off x="0" y="892925"/>
            <a:ext cx="1219200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CA"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rPr>
              <a:t>Important Concepts &amp; Information Required to Enhance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893487911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F9375-5B3C-DAFE-FC7D-CED5C420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79" y="2269788"/>
            <a:ext cx="6454321" cy="3134332"/>
          </a:xfrm>
          <a:prstGeom prst="rect">
            <a:avLst/>
          </a:prstGeom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452D990-9CC1-8BBB-9572-8C57262AF6AE}"/>
              </a:ext>
            </a:extLst>
          </p:cNvPr>
          <p:cNvGrpSpPr/>
          <p:nvPr/>
        </p:nvGrpSpPr>
        <p:grpSpPr>
          <a:xfrm>
            <a:off x="5850630" y="1768971"/>
            <a:ext cx="6341370" cy="3782440"/>
            <a:chOff x="5799562" y="1768971"/>
            <a:chExt cx="6261810" cy="38384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1721D3-06F4-FEA5-C44D-60BECA98E929}"/>
                </a:ext>
              </a:extLst>
            </p:cNvPr>
            <p:cNvSpPr/>
            <p:nvPr/>
          </p:nvSpPr>
          <p:spPr>
            <a:xfrm>
              <a:off x="5799562" y="1768971"/>
              <a:ext cx="6261810" cy="38384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EF1403-F27B-3824-8FE6-F921E1307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59655" y="2115293"/>
              <a:ext cx="3120712" cy="3318129"/>
            </a:xfrm>
            <a:prstGeom prst="rect">
              <a:avLst/>
            </a:prstGeom>
          </p:spPr>
        </p:pic>
      </p:grp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 Information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Important Concepts &amp; Information Required to Enhance Understanding</a:t>
              </a: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Seq2Seq Models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Also called Encoder-Decoder Models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Encoder takes an input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Encoder interprets and “understands” input, outputs “context vector”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Inputs context vector (and potentially other information) into Decoder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Decoder reads input(s), predicts an output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Often Recurrent Neural Network (RNN) Structured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4458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80CB6-A479-E0FB-EA8D-2BEF20F6B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6059" y="-1"/>
            <a:ext cx="4299480" cy="6476997"/>
          </a:xfrm>
          <a:prstGeom prst="rect">
            <a:avLst/>
          </a:prstGeom>
        </p:spPr>
      </p:pic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Transformer Models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Built with “attention” in mind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Encoders &amp; Decoders are only fed relevant inputs (via weighting)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Weights adjusted over time via feed-forward network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6" name="Google Shape;275;p26">
            <a:extLst>
              <a:ext uri="{FF2B5EF4-FFF2-40B4-BE49-F238E27FC236}">
                <a16:creationId xmlns:a16="http://schemas.microsoft.com/office/drawing/2014/main" id="{CD4DC375-B031-F9F5-FC00-B0BAE8B5B690}"/>
              </a:ext>
            </a:extLst>
          </p:cNvPr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7936060" y="-2"/>
            <a:ext cx="2180398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Important Concepts &amp; Information Required to Enhance Understanding</a:t>
              </a:r>
            </a:p>
          </p:txBody>
        </p:sp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 Information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16780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 Information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Important Concepts &amp; Information Required to Enhance Understanding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Hyper-Parameter Choices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Minimum &amp; Maximum Length:</a:t>
              </a: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Sets a minimum* and/or maximum length that the generated output can take.</a:t>
              </a:r>
            </a:p>
            <a:p>
              <a:pPr>
                <a:lnSpc>
                  <a:spcPct val="150000"/>
                </a:lnSpc>
              </a:pP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*Only reaches minimum length if more tokens exist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20146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4D2557-8C2A-0798-AE2F-34B2C997B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00458" y="1409579"/>
            <a:ext cx="8276782" cy="506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 Information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Important Concepts &amp; Information Required to Enhance Understanding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Hyper-Parameter Choices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Temperature:</a:t>
              </a: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Increases or decreases the confidence the model has in the most likely response.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940906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4D2557-8C2A-0798-AE2F-34B2C997B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100458" y="1409579"/>
            <a:ext cx="8276781" cy="506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 Information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Important Concepts &amp; Information Required to Enhance Understanding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Hyper-Parameter Choices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Temperature:</a:t>
              </a: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Increases or decreases the confidence the model has in the most likely response.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05805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E40438-6328-5C01-8C2B-1F214C6C6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840" y="1631589"/>
            <a:ext cx="4901779" cy="4796137"/>
          </a:xfrm>
          <a:prstGeom prst="rect">
            <a:avLst/>
          </a:prstGeom>
        </p:spPr>
      </p:pic>
      <p:pic>
        <p:nvPicPr>
          <p:cNvPr id="275" name="Google Shape;275;p26"/>
          <p:cNvPicPr preferRelativeResize="0"/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 Information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Important Concepts &amp; Information Required to Enhance Understanding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Hyper-Parameter Choices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Greedy Search:</a:t>
              </a: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Selects the next token with the highest probability.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60683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 Information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Important Concepts &amp; Information Required to Enhance Understanding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Hyper-Parameter Choices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Beam Search:</a:t>
              </a: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Selects the next token with the highest combined probability for an </a:t>
              </a:r>
              <a:r>
                <a:rPr lang="en-US" sz="1600" i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n</a:t>
              </a: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-beam chain.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C4EF58E-0E7E-10EF-3247-C20E8D75A9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881285" y="1631589"/>
            <a:ext cx="4846889" cy="47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6895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 Information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Important Concepts &amp; Information Required to Enhance Understanding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Hyper-Parameter Choices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407566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Sampling:</a:t>
              </a: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Randomly selects the next word based on the conditional probability distribution of the prior words.</a:t>
              </a:r>
            </a:p>
            <a:p>
              <a:pPr>
                <a:lnSpc>
                  <a:spcPct val="150000"/>
                </a:lnSpc>
              </a:pPr>
              <a:endParaRPr lang="en-US" sz="16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Top-K Sampling:</a:t>
              </a: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 </a:t>
              </a:r>
              <a:r>
                <a:rPr lang="en-US" sz="1600" i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K</a:t>
              </a: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most likely words are selected.</a:t>
              </a:r>
              <a:endParaRPr lang="en-US" sz="1600" i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9C2F79F-A24E-666A-9E47-2A8E77ED4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303" y="2687884"/>
            <a:ext cx="7177697" cy="315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3078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 Information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Important Concepts &amp; Information Required to Enhance Understanding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Hyper-Parameter Choices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407566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Sampling:</a:t>
              </a: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Randomly selects the next word based on the conditional probability distribution of the prior words.</a:t>
              </a:r>
              <a:endParaRPr lang="en-US" sz="16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endParaRPr lang="en-US" sz="16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Top-P Sampling:</a:t>
              </a: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 smallest group of words with total probability &gt; </a:t>
              </a:r>
              <a:r>
                <a:rPr lang="en-US" sz="1600" i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p</a:t>
              </a: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are selected.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9C2F79F-A24E-666A-9E47-2A8E77ED43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014303" y="2782364"/>
            <a:ext cx="7177697" cy="296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8916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67"/>
            <a:ext cx="12192000" cy="3416532"/>
            <a:chOff x="0" y="2023567"/>
            <a:chExt cx="12192000" cy="3416532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2936145" y="2046862"/>
              <a:ext cx="7798529" cy="3393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Problem Identification and Motivation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Literature Review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 Information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Methodology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Dataset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Research Results</a:t>
              </a:r>
            </a:p>
            <a:p>
              <a:pPr marL="228600" marR="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Future Work</a:t>
              </a: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Presentation Overview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Roadmap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 Information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Important Concepts &amp; Information Required to Enhance Understanding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Hyper-Parameter Choices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Repetition Penalty:</a:t>
              </a: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Reduces the value given to a token that has already appeared.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829323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 Information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Important Concepts &amp; Information Required to Enhance Understanding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Known Summary Generation Issues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Repetition Loops:</a:t>
              </a: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Often, generated outputs can get caught in a loop where it repeats the same sequence of tokens over and over again.</a:t>
              </a:r>
            </a:p>
            <a:p>
              <a:pPr>
                <a:lnSpc>
                  <a:spcPct val="150000"/>
                </a:lnSpc>
              </a:pP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Entity Hallucination:</a:t>
              </a: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Another issue is that generated outputs can sometimes create entities that do not exist in the original text due to model training data.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F8E5BD6-ACA6-99F6-34B7-CC1ABDC3EA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954"/>
          <a:stretch/>
        </p:blipFill>
        <p:spPr>
          <a:xfrm>
            <a:off x="7944786" y="1511066"/>
            <a:ext cx="4182437" cy="49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853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"/>
            <a:ext cx="7328344" cy="647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39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8460" b="28460"/>
          <a:stretch/>
        </p:blipFill>
        <p:spPr>
          <a:xfrm>
            <a:off x="6561186" y="0"/>
            <a:ext cx="5630814" cy="647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39"/>
          <p:cNvGrpSpPr/>
          <p:nvPr/>
        </p:nvGrpSpPr>
        <p:grpSpPr>
          <a:xfrm>
            <a:off x="486533" y="2529519"/>
            <a:ext cx="6095998" cy="3519931"/>
            <a:chOff x="486533" y="2529519"/>
            <a:chExt cx="5070887" cy="3519931"/>
          </a:xfrm>
        </p:grpSpPr>
        <p:sp>
          <p:nvSpPr>
            <p:cNvPr id="516" name="Google Shape;516;p39"/>
            <p:cNvSpPr txBox="1"/>
            <p:nvPr/>
          </p:nvSpPr>
          <p:spPr>
            <a:xfrm>
              <a:off x="504289" y="3162627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Google Shape;517;p39"/>
            <p:cNvSpPr txBox="1"/>
            <p:nvPr/>
          </p:nvSpPr>
          <p:spPr>
            <a:xfrm>
              <a:off x="559289" y="5126120"/>
              <a:ext cx="39061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Discussing the approach to be taken</a:t>
              </a:r>
              <a:endParaRPr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665823" y="2529519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9"/>
            <p:cNvSpPr txBox="1"/>
            <p:nvPr/>
          </p:nvSpPr>
          <p:spPr>
            <a:xfrm>
              <a:off x="486533" y="3983203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Methodology</a:t>
              </a:r>
              <a:endParaRPr lang="en-US"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520" name="Google Shape;520;p39"/>
          <p:cNvCxnSpPr/>
          <p:nvPr/>
        </p:nvCxnSpPr>
        <p:spPr>
          <a:xfrm rot="10800000">
            <a:off x="319595" y="763479"/>
            <a:ext cx="0" cy="5704643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1490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" name="Google Shape;208;p21">
            <a:extLst>
              <a:ext uri="{FF2B5EF4-FFF2-40B4-BE49-F238E27FC236}">
                <a16:creationId xmlns:a16="http://schemas.microsoft.com/office/drawing/2014/main" id="{5D1F139F-F224-E9E9-277B-5A59B256F91A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16;p39">
            <a:extLst>
              <a:ext uri="{FF2B5EF4-FFF2-40B4-BE49-F238E27FC236}">
                <a16:creationId xmlns:a16="http://schemas.microsoft.com/office/drawing/2014/main" id="{344546DF-9515-ECF7-AF69-C2E56DF19E78}"/>
              </a:ext>
            </a:extLst>
          </p:cNvPr>
          <p:cNvSpPr txBox="1"/>
          <p:nvPr/>
        </p:nvSpPr>
        <p:spPr>
          <a:xfrm>
            <a:off x="7146674" y="2188133"/>
            <a:ext cx="5226997" cy="248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Process Pipeline: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(1) Summarization Methods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(2) Pre-Trained Summarization Models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(3) NER Model Selection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(4) Increasing Named Entity Occurrence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(5) Output Generation &amp; Filtering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(6) Model Evaluation &amp; Comparison</a:t>
            </a:r>
            <a:endParaRPr sz="2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Summarization Method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Approach Taken to Utilize Summarization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Choice of Summarization Method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Extractive Summarization: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Concatenates sentences directly from articles.</a:t>
              </a:r>
            </a:p>
            <a:p>
              <a:pPr>
                <a:lnSpc>
                  <a:spcPct val="150000"/>
                </a:lnSpc>
              </a:pP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Abstractive Summarization:</a:t>
              </a: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Generates new sentences to form a summary.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C28AAFF-5EE2-66C4-E6F6-36552DE40C08}"/>
              </a:ext>
            </a:extLst>
          </p:cNvPr>
          <p:cNvSpPr txBox="1"/>
          <p:nvPr/>
        </p:nvSpPr>
        <p:spPr>
          <a:xfrm>
            <a:off x="6305550" y="1760845"/>
            <a:ext cx="57435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 Article: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2010, an earthquake of magnitude 7 hit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Haiti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dirty="0"/>
              <a:t>This toppled buildings, shut down essential services, and caused a large food and water shortage. The president, </a:t>
            </a:r>
            <a:r>
              <a:rPr lang="en-US" u="sng" dirty="0"/>
              <a:t>Rene Preval</a:t>
            </a:r>
            <a:r>
              <a:rPr lang="en-US" dirty="0"/>
              <a:t>, sent out an open request for aid. To support recovery efforts, </a:t>
            </a:r>
            <a:r>
              <a:rPr lang="en-US" u="sng" dirty="0"/>
              <a:t>Stephen Harper </a:t>
            </a:r>
            <a:r>
              <a:rPr lang="en-US" dirty="0"/>
              <a:t>signed off on official humanitarian efforts by </a:t>
            </a:r>
            <a:r>
              <a:rPr lang="en-US" u="sng" dirty="0"/>
              <a:t>Canada</a:t>
            </a:r>
            <a:r>
              <a:rPr lang="en-US" dirty="0"/>
              <a:t>.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Canada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pledged to supply approximately $5 million in supplies. This included medical equipment, food, water, and machinery. </a:t>
            </a:r>
          </a:p>
          <a:p>
            <a:endParaRPr lang="en-US" dirty="0"/>
          </a:p>
          <a:p>
            <a:r>
              <a:rPr lang="en-US" b="1" u="sng" dirty="0"/>
              <a:t>Extractive Summary:</a:t>
            </a:r>
            <a:endParaRPr lang="en-US" u="sng" dirty="0"/>
          </a:p>
          <a:p>
            <a:r>
              <a:rPr lang="en-US" dirty="0"/>
              <a:t>In 2010, an earthquake of magnitude 7 hit Haiti. Canada pledged to supply approximately $5 million in supplies. This included medical equipment, food, water, and machinery.</a:t>
            </a:r>
          </a:p>
          <a:p>
            <a:endParaRPr lang="en-US" dirty="0"/>
          </a:p>
          <a:p>
            <a:r>
              <a:rPr lang="en-US" b="1" u="sng" dirty="0"/>
              <a:t>Abstractive Summary:</a:t>
            </a:r>
          </a:p>
          <a:p>
            <a:r>
              <a:rPr lang="en-US" dirty="0"/>
              <a:t>Canada’s government sent $5M in humanitarian aid to Haiti after a 7.0 earthquake crippled infrastructure. This aid alleviated the food and water shortages and provided vital medical aid and machinery.</a:t>
            </a:r>
          </a:p>
        </p:txBody>
      </p:sp>
    </p:spTree>
    <p:extLst>
      <p:ext uri="{BB962C8B-B14F-4D97-AF65-F5344CB8AC3E}">
        <p14:creationId xmlns:p14="http://schemas.microsoft.com/office/powerpoint/2010/main" val="34221481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Available Summarization Models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Approach Taken to Utilize Summarization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Encoder &amp; Decoder Uses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Encoders: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Encoders are good at tasks requiring an understanding of the full sentence.</a:t>
              </a:r>
            </a:p>
            <a:p>
              <a:pPr>
                <a:lnSpc>
                  <a:spcPct val="150000"/>
                </a:lnSpc>
              </a:pP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Decoders: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Decoders are good at tasks requiring text generation (only see words prior to current word).</a:t>
              </a:r>
            </a:p>
          </p:txBody>
        </p:sp>
      </p:grpSp>
      <p:grpSp>
        <p:nvGrpSpPr>
          <p:cNvPr id="3" name="Google Shape;276;p26">
            <a:extLst>
              <a:ext uri="{FF2B5EF4-FFF2-40B4-BE49-F238E27FC236}">
                <a16:creationId xmlns:a16="http://schemas.microsoft.com/office/drawing/2014/main" id="{595BC903-17A9-AD2A-C596-A08B18D66B2F}"/>
              </a:ext>
            </a:extLst>
          </p:cNvPr>
          <p:cNvGrpSpPr/>
          <p:nvPr/>
        </p:nvGrpSpPr>
        <p:grpSpPr>
          <a:xfrm>
            <a:off x="6096000" y="2023567"/>
            <a:ext cx="6096000" cy="4291744"/>
            <a:chOff x="0" y="2023567"/>
            <a:chExt cx="5466476" cy="4291744"/>
          </a:xfrm>
        </p:grpSpPr>
        <p:sp>
          <p:nvSpPr>
            <p:cNvPr id="4" name="Google Shape;279;p26">
              <a:extLst>
                <a:ext uri="{FF2B5EF4-FFF2-40B4-BE49-F238E27FC236}">
                  <a16:creationId xmlns:a16="http://schemas.microsoft.com/office/drawing/2014/main" id="{31099489-6E7D-1899-EF57-E75E93B3DC81}"/>
                </a:ext>
              </a:extLst>
            </p:cNvPr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77;p26">
              <a:extLst>
                <a:ext uri="{FF2B5EF4-FFF2-40B4-BE49-F238E27FC236}">
                  <a16:creationId xmlns:a16="http://schemas.microsoft.com/office/drawing/2014/main" id="{968DABD4-05C8-BFC4-84CC-BB08EAF2344C}"/>
                </a:ext>
              </a:extLst>
            </p:cNvPr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Pre-Trained Models Available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" name="Google Shape;278;p26">
              <a:extLst>
                <a:ext uri="{FF2B5EF4-FFF2-40B4-BE49-F238E27FC236}">
                  <a16:creationId xmlns:a16="http://schemas.microsoft.com/office/drawing/2014/main" id="{00D3C198-2E24-B88C-1F86-CF13329B2CE5}"/>
                </a:ext>
              </a:extLst>
            </p:cNvPr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Name: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BART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T5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PEGASUS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20832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NER Model Choice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Approach Taken to Utilize Summarization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NER Models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Unlike summarization models, NER models perform consistently.</a:t>
              </a:r>
            </a:p>
            <a:p>
              <a:pPr>
                <a:lnSpc>
                  <a:spcPct val="150000"/>
                </a:lnSpc>
              </a:pP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 common choice for NER models is </a:t>
              </a:r>
              <a:r>
                <a:rPr lang="en-US" sz="1600" u="sng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BERT</a:t>
              </a: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, which also has two basic variants (among others):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BERT Cased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BERT Un-Cased</a:t>
              </a:r>
            </a:p>
            <a:p>
              <a:pPr>
                <a:lnSpc>
                  <a:spcPct val="150000"/>
                </a:lnSpc>
              </a:pP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" name="Google Shape;276;p26">
            <a:extLst>
              <a:ext uri="{FF2B5EF4-FFF2-40B4-BE49-F238E27FC236}">
                <a16:creationId xmlns:a16="http://schemas.microsoft.com/office/drawing/2014/main" id="{5D0868FA-6242-D84F-D69D-CA9D78B69021}"/>
              </a:ext>
            </a:extLst>
          </p:cNvPr>
          <p:cNvGrpSpPr/>
          <p:nvPr/>
        </p:nvGrpSpPr>
        <p:grpSpPr>
          <a:xfrm>
            <a:off x="5799561" y="2023567"/>
            <a:ext cx="6096000" cy="4291744"/>
            <a:chOff x="0" y="2023567"/>
            <a:chExt cx="5466476" cy="4291744"/>
          </a:xfrm>
        </p:grpSpPr>
        <p:sp>
          <p:nvSpPr>
            <p:cNvPr id="4" name="Google Shape;279;p26">
              <a:extLst>
                <a:ext uri="{FF2B5EF4-FFF2-40B4-BE49-F238E27FC236}">
                  <a16:creationId xmlns:a16="http://schemas.microsoft.com/office/drawing/2014/main" id="{AF46B21D-3B92-4EB8-0C41-9F7C968814B1}"/>
                </a:ext>
              </a:extLst>
            </p:cNvPr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77;p26">
              <a:extLst>
                <a:ext uri="{FF2B5EF4-FFF2-40B4-BE49-F238E27FC236}">
                  <a16:creationId xmlns:a16="http://schemas.microsoft.com/office/drawing/2014/main" id="{7D1A2BED-C788-376E-1563-87A5BDC45E31}"/>
                </a:ext>
              </a:extLst>
            </p:cNvPr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Details on BERT Structure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" name="Google Shape;278;p26">
              <a:extLst>
                <a:ext uri="{FF2B5EF4-FFF2-40B4-BE49-F238E27FC236}">
                  <a16:creationId xmlns:a16="http://schemas.microsoft.com/office/drawing/2014/main" id="{E52EDE17-AAA3-8DD9-F6A7-4A8864E2F0BC}"/>
                </a:ext>
              </a:extLst>
            </p:cNvPr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Pre-Trained on a large corpus of text data in the English language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Unsupervised (No Labels)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Masked Language Model (15%)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Bi-Directional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Training Tasks: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Word Detection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Sentence Continuity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367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Changes &amp; Mapping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Approach Taken to Utilize Summarization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Variations on Source Text &amp; Mapping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Variations: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Original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Linearized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Full Tag Replacement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One Tag Replacement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Unique Tag Replacement</a:t>
              </a:r>
            </a:p>
            <a:p>
              <a:pPr>
                <a:lnSpc>
                  <a:spcPct val="150000"/>
                </a:lnSpc>
              </a:pPr>
              <a:endParaRPr lang="en-US" sz="16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Entity Mapping Methods: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Sliding n-gram [OR] Substitution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E7E1357-2485-E13F-38E7-9257EA42DB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102"/>
          <a:stretch/>
        </p:blipFill>
        <p:spPr>
          <a:xfrm>
            <a:off x="4997964" y="2808976"/>
            <a:ext cx="6184900" cy="1515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ABA158-D883-5183-C5D6-80915C29C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5314" y="4740555"/>
            <a:ext cx="54102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28CAD8-E49F-03A0-0F33-608B2ABA0E19}"/>
              </a:ext>
            </a:extLst>
          </p:cNvPr>
          <p:cNvSpPr txBox="1"/>
          <p:nvPr/>
        </p:nvSpPr>
        <p:spPr>
          <a:xfrm>
            <a:off x="6764570" y="2508605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Variations on Original Article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B594B-3202-803F-9203-939DDBFD88AD}"/>
              </a:ext>
            </a:extLst>
          </p:cNvPr>
          <p:cNvSpPr txBox="1"/>
          <p:nvPr/>
        </p:nvSpPr>
        <p:spPr>
          <a:xfrm>
            <a:off x="6764570" y="4432778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Sliding N-Gram Mapping</a:t>
            </a:r>
          </a:p>
        </p:txBody>
      </p:sp>
    </p:spTree>
    <p:extLst>
      <p:ext uri="{BB962C8B-B14F-4D97-AF65-F5344CB8AC3E}">
        <p14:creationId xmlns:p14="http://schemas.microsoft.com/office/powerpoint/2010/main" val="428115416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Increasing NE Output Rate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Approach Taken to Utilize Summarization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Improving Named Entity Occurrence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Two approaches were taken in an attempt to increase the number of named entities in the generated summary: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Weighted Shuffling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Article Stemming</a:t>
              </a:r>
            </a:p>
            <a:p>
              <a:pPr>
                <a:lnSpc>
                  <a:spcPct val="150000"/>
                </a:lnSpc>
              </a:pPr>
              <a:endParaRPr lang="en-US" sz="16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06BD2F-0177-EA4C-DACA-7BE6F97C21B4}"/>
              </a:ext>
            </a:extLst>
          </p:cNvPr>
          <p:cNvSpPr txBox="1"/>
          <p:nvPr/>
        </p:nvSpPr>
        <p:spPr>
          <a:xfrm>
            <a:off x="5799561" y="2687884"/>
            <a:ext cx="67621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Quick Example:</a:t>
            </a:r>
          </a:p>
          <a:p>
            <a:pPr marL="342900" indent="-342900">
              <a:buAutoNum type="arabicParenR"/>
            </a:pPr>
            <a:r>
              <a:rPr lang="en-US" dirty="0"/>
              <a:t>John worked at Facebook for 3 years.		      	      [3/8]</a:t>
            </a:r>
          </a:p>
          <a:p>
            <a:pPr marL="342900" indent="-342900">
              <a:buAutoNum type="arabicParenR"/>
            </a:pPr>
            <a:r>
              <a:rPr lang="en-US" dirty="0"/>
              <a:t>While working at Facebook, he was promoted to senior developer.     [1/10]</a:t>
            </a:r>
          </a:p>
          <a:p>
            <a:pPr marL="342900" indent="-342900">
              <a:buAutoNum type="arabicParenR"/>
            </a:pPr>
            <a:r>
              <a:rPr lang="en-US" dirty="0"/>
              <a:t>John later worked at Google from home in Los Angeles.                      [4/10]</a:t>
            </a:r>
          </a:p>
          <a:p>
            <a:pPr marL="342900" indent="-342900">
              <a:buAutoNum type="arabicParenR"/>
            </a:pPr>
            <a:r>
              <a:rPr lang="en-US" dirty="0"/>
              <a:t>He enjoys his work very much.               			      [0/6]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b="1" dirty="0"/>
              <a:t>Weighted:</a:t>
            </a:r>
          </a:p>
          <a:p>
            <a:pPr marL="342900" indent="-342900">
              <a:buAutoNum type="arabicParenR"/>
            </a:pPr>
            <a:r>
              <a:rPr lang="en-US" dirty="0"/>
              <a:t>John later worked at Google from home in Los Angeles.</a:t>
            </a:r>
          </a:p>
          <a:p>
            <a:pPr marL="342900" indent="-342900">
              <a:buAutoNum type="arabicParenR"/>
            </a:pPr>
            <a:r>
              <a:rPr lang="en-US" dirty="0"/>
              <a:t>John worked at Facebook for 3 years.</a:t>
            </a:r>
          </a:p>
          <a:p>
            <a:pPr marL="342900" indent="-342900">
              <a:buAutoNum type="arabicParenR"/>
            </a:pPr>
            <a:r>
              <a:rPr lang="en-US" dirty="0"/>
              <a:t>While working at Facebook, he was promoted to senior developer.</a:t>
            </a:r>
          </a:p>
          <a:p>
            <a:pPr marL="342900" indent="-342900">
              <a:buAutoNum type="arabicParenR"/>
            </a:pPr>
            <a:r>
              <a:rPr lang="en-US" dirty="0"/>
              <a:t>He enjoys his work very much.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b="1" dirty="0"/>
              <a:t>Stemmed: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John worked at Facebook for 3 years.		      	    </a:t>
            </a:r>
          </a:p>
          <a:p>
            <a:pPr marL="342900" indent="-342900">
              <a:buAutoNum type="arabicParenR"/>
            </a:pPr>
            <a:r>
              <a:rPr lang="en-US" dirty="0"/>
              <a:t>While working at Facebook, he was promoted to senior developer.    </a:t>
            </a:r>
          </a:p>
          <a:p>
            <a:pPr marL="342900" indent="-342900">
              <a:buAutoNum type="arabicParenR"/>
            </a:pPr>
            <a:r>
              <a:rPr lang="en-US" dirty="0"/>
              <a:t>John later worked at Google from home in Los Angeles.</a:t>
            </a:r>
          </a:p>
        </p:txBody>
      </p:sp>
    </p:spTree>
    <p:extLst>
      <p:ext uri="{BB962C8B-B14F-4D97-AF65-F5344CB8AC3E}">
        <p14:creationId xmlns:p14="http://schemas.microsoft.com/office/powerpoint/2010/main" val="312383880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&amp; Filtering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Approach Taken to Utilize Summarization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Creating &amp; Filtering Poor Generations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Shuffling:</a:t>
              </a: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To create a sufficient number of augmented sentences from article summaries, shuffling is required.</a:t>
              </a:r>
            </a:p>
            <a:p>
              <a:pPr>
                <a:lnSpc>
                  <a:spcPct val="150000"/>
                </a:lnSpc>
              </a:pP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ROUGE Filtering:</a:t>
              </a: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Summaries are not perfect and are prone to hallucination and repetition. Low ROUGE scores can be used to filter exceedingly poor outputs.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3FDA1B-643B-52E4-EFA8-E2664D8EF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495" y="3014841"/>
            <a:ext cx="62103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57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 Evaluation and Comparison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Creating a Baseline</a:t>
              </a: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276;p26">
            <a:extLst>
              <a:ext uri="{FF2B5EF4-FFF2-40B4-BE49-F238E27FC236}">
                <a16:creationId xmlns:a16="http://schemas.microsoft.com/office/drawing/2014/main" id="{BE4890CC-2811-0576-E2F9-3F42A9E73105}"/>
              </a:ext>
            </a:extLst>
          </p:cNvPr>
          <p:cNvGrpSpPr/>
          <p:nvPr/>
        </p:nvGrpSpPr>
        <p:grpSpPr>
          <a:xfrm>
            <a:off x="-466725" y="1707803"/>
            <a:ext cx="6096000" cy="4112188"/>
            <a:chOff x="0" y="2023567"/>
            <a:chExt cx="12192000" cy="4112188"/>
          </a:xfrm>
        </p:grpSpPr>
        <p:sp>
          <p:nvSpPr>
            <p:cNvPr id="12" name="Google Shape;277;p26">
              <a:extLst>
                <a:ext uri="{FF2B5EF4-FFF2-40B4-BE49-F238E27FC236}">
                  <a16:creationId xmlns:a16="http://schemas.microsoft.com/office/drawing/2014/main" id="{F0299996-AC6D-4446-FCBE-311BBDAF3DAC}"/>
                </a:ext>
              </a:extLst>
            </p:cNvPr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Baseline Testing for Validation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278;p26">
              <a:extLst>
                <a:ext uri="{FF2B5EF4-FFF2-40B4-BE49-F238E27FC236}">
                  <a16:creationId xmlns:a16="http://schemas.microsoft.com/office/drawing/2014/main" id="{26EDE03D-84B5-9B38-6784-90166B1F6BF9}"/>
                </a:ext>
              </a:extLst>
            </p:cNvPr>
            <p:cNvSpPr txBox="1"/>
            <p:nvPr/>
          </p:nvSpPr>
          <p:spPr>
            <a:xfrm>
              <a:off x="2200344" y="2742518"/>
              <a:ext cx="9008204" cy="3393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Baseline Methods:</a:t>
              </a:r>
              <a:endPara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 previous methods found in literature can be utilized as a means of validating against and serving as a baseline.</a:t>
              </a:r>
            </a:p>
            <a:p>
              <a:pPr>
                <a:lnSpc>
                  <a:spcPct val="150000"/>
                </a:lnSpc>
              </a:pPr>
              <a:endPara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Rules-Based Approach Methods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Paraphrasing Method</a:t>
              </a:r>
            </a:p>
          </p:txBody>
        </p:sp>
        <p:sp>
          <p:nvSpPr>
            <p:cNvPr id="14" name="Google Shape;279;p26">
              <a:extLst>
                <a:ext uri="{FF2B5EF4-FFF2-40B4-BE49-F238E27FC236}">
                  <a16:creationId xmlns:a16="http://schemas.microsoft.com/office/drawing/2014/main" id="{03FAAC6D-CC28-536D-40D6-A03FE07FCCD8}"/>
                </a:ext>
              </a:extLst>
            </p:cNvPr>
            <p:cNvSpPr/>
            <p:nvPr/>
          </p:nvSpPr>
          <p:spPr>
            <a:xfrm>
              <a:off x="5851153" y="261554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BAEAB9A-84DA-AC15-5EC9-D27CA15ACB8B}"/>
              </a:ext>
            </a:extLst>
          </p:cNvPr>
          <p:cNvSpPr txBox="1"/>
          <p:nvPr/>
        </p:nvSpPr>
        <p:spPr>
          <a:xfrm>
            <a:off x="7060827" y="1760845"/>
            <a:ext cx="477874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Sample Sentence:</a:t>
            </a:r>
          </a:p>
          <a:p>
            <a:r>
              <a:rPr lang="en-US" dirty="0"/>
              <a:t>In the early 1930s the band moved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Grill Room </a:t>
            </a:r>
            <a:r>
              <a:rPr lang="en-US" dirty="0"/>
              <a:t>of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Taft Hotel </a:t>
            </a:r>
            <a:r>
              <a:rPr lang="en-US" dirty="0"/>
              <a:t>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York</a:t>
            </a:r>
            <a:r>
              <a:rPr lang="en-US" dirty="0"/>
              <a:t>; the band was renamed 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George Hall and his Hotel Taft Orchestra</a:t>
            </a:r>
            <a:r>
              <a:rPr lang="en-US" dirty="0"/>
              <a:t>".</a:t>
            </a:r>
          </a:p>
          <a:p>
            <a:endParaRPr lang="en-US" dirty="0"/>
          </a:p>
          <a:p>
            <a:r>
              <a:rPr lang="en-US" b="1" u="sng" dirty="0"/>
              <a:t>Shuffle Within Segment:</a:t>
            </a:r>
            <a:endParaRPr lang="en-US" dirty="0"/>
          </a:p>
          <a:p>
            <a:r>
              <a:rPr lang="en-US" dirty="0"/>
              <a:t>In early the 1930s band the moved the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Grill Room </a:t>
            </a:r>
            <a:r>
              <a:rPr lang="en-US" dirty="0"/>
              <a:t>of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Hotel Taft </a:t>
            </a:r>
            <a:r>
              <a:rPr lang="en-US" dirty="0"/>
              <a:t>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York</a:t>
            </a:r>
            <a:r>
              <a:rPr lang="en-US" dirty="0"/>
              <a:t>; renamed the band was “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George Hall and his Hotel Taft Orchestra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b="1" u="sng" dirty="0"/>
              <a:t>Synonym Replacement:</a:t>
            </a:r>
            <a:endParaRPr lang="en-US" dirty="0"/>
          </a:p>
          <a:p>
            <a:r>
              <a:rPr lang="en-US" dirty="0"/>
              <a:t>In the fresh 1930s the band lifted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Grill Room </a:t>
            </a:r>
            <a:r>
              <a:rPr lang="en-US" dirty="0"/>
              <a:t>about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Taft Hostel </a:t>
            </a:r>
            <a:r>
              <a:rPr lang="en-US" dirty="0"/>
              <a:t>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York</a:t>
            </a:r>
            <a:r>
              <a:rPr lang="en-US" dirty="0"/>
              <a:t>; the band abide renamed “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George Entrance and his Hostel Taft Band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b="1" u="sng" dirty="0"/>
              <a:t>Paraphrased Generation:</a:t>
            </a:r>
            <a:endParaRPr lang="en-US" dirty="0"/>
          </a:p>
          <a:p>
            <a:r>
              <a:rPr lang="en-US" dirty="0"/>
              <a:t>Early in the 1930s 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York</a:t>
            </a:r>
            <a:r>
              <a:rPr lang="en-US" dirty="0"/>
              <a:t>, the band moved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Taft Hotel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Grill Room</a:t>
            </a:r>
            <a:r>
              <a:rPr lang="en-US" dirty="0"/>
              <a:t>. They were renamed 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George Hall and his Hotel Taft Orchestra</a:t>
            </a:r>
            <a:r>
              <a:rPr lang="en-US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915093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"/>
            <a:ext cx="7328344" cy="647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39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8460" b="28460"/>
          <a:stretch/>
        </p:blipFill>
        <p:spPr>
          <a:xfrm>
            <a:off x="6561186" y="0"/>
            <a:ext cx="5630814" cy="647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39"/>
          <p:cNvGrpSpPr/>
          <p:nvPr/>
        </p:nvGrpSpPr>
        <p:grpSpPr>
          <a:xfrm>
            <a:off x="486533" y="2529519"/>
            <a:ext cx="6095998" cy="3519931"/>
            <a:chOff x="486533" y="2529519"/>
            <a:chExt cx="5070887" cy="3519931"/>
          </a:xfrm>
        </p:grpSpPr>
        <p:sp>
          <p:nvSpPr>
            <p:cNvPr id="516" name="Google Shape;516;p39"/>
            <p:cNvSpPr txBox="1"/>
            <p:nvPr/>
          </p:nvSpPr>
          <p:spPr>
            <a:xfrm>
              <a:off x="504289" y="3162627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The</a:t>
              </a: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Google Shape;517;p39"/>
            <p:cNvSpPr txBox="1"/>
            <p:nvPr/>
          </p:nvSpPr>
          <p:spPr>
            <a:xfrm>
              <a:off x="559289" y="5126120"/>
              <a:ext cx="39061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Identifying the problem that provides motivation for this research</a:t>
              </a:r>
              <a:endParaRPr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665823" y="2529519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9"/>
            <p:cNvSpPr txBox="1"/>
            <p:nvPr/>
          </p:nvSpPr>
          <p:spPr>
            <a:xfrm>
              <a:off x="486533" y="3983203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Problem</a:t>
              </a:r>
              <a:endParaRPr sz="7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520" name="Google Shape;520;p39"/>
          <p:cNvCxnSpPr/>
          <p:nvPr/>
        </p:nvCxnSpPr>
        <p:spPr>
          <a:xfrm rot="10800000">
            <a:off x="319595" y="763479"/>
            <a:ext cx="0" cy="5704643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1490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" name="Google Shape;208;p21">
            <a:extLst>
              <a:ext uri="{FF2B5EF4-FFF2-40B4-BE49-F238E27FC236}">
                <a16:creationId xmlns:a16="http://schemas.microsoft.com/office/drawing/2014/main" id="{5D1F139F-F224-E9E9-277B-5A59B256F91A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7745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"/>
            <a:ext cx="7328344" cy="647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39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8460" b="28460"/>
          <a:stretch/>
        </p:blipFill>
        <p:spPr>
          <a:xfrm>
            <a:off x="6561186" y="0"/>
            <a:ext cx="5630814" cy="647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39"/>
          <p:cNvGrpSpPr/>
          <p:nvPr/>
        </p:nvGrpSpPr>
        <p:grpSpPr>
          <a:xfrm>
            <a:off x="486533" y="2529519"/>
            <a:ext cx="6095998" cy="3519931"/>
            <a:chOff x="486533" y="2529519"/>
            <a:chExt cx="5070887" cy="3519931"/>
          </a:xfrm>
        </p:grpSpPr>
        <p:sp>
          <p:nvSpPr>
            <p:cNvPr id="516" name="Google Shape;516;p39"/>
            <p:cNvSpPr txBox="1"/>
            <p:nvPr/>
          </p:nvSpPr>
          <p:spPr>
            <a:xfrm>
              <a:off x="504289" y="3162627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Dataset</a:t>
              </a: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Google Shape;517;p39"/>
            <p:cNvSpPr txBox="1"/>
            <p:nvPr/>
          </p:nvSpPr>
          <p:spPr>
            <a:xfrm>
              <a:off x="559289" y="5126120"/>
              <a:ext cx="39061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Quick overview of dataset chosen</a:t>
              </a:r>
              <a:endParaRPr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665823" y="2529519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9"/>
            <p:cNvSpPr txBox="1"/>
            <p:nvPr/>
          </p:nvSpPr>
          <p:spPr>
            <a:xfrm>
              <a:off x="486533" y="3983203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Selection</a:t>
              </a: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520" name="Google Shape;520;p39"/>
          <p:cNvCxnSpPr/>
          <p:nvPr/>
        </p:nvCxnSpPr>
        <p:spPr>
          <a:xfrm rot="10800000">
            <a:off x="319595" y="763479"/>
            <a:ext cx="0" cy="5704643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1490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" name="Google Shape;208;p21">
            <a:extLst>
              <a:ext uri="{FF2B5EF4-FFF2-40B4-BE49-F238E27FC236}">
                <a16:creationId xmlns:a16="http://schemas.microsoft.com/office/drawing/2014/main" id="{5D1F139F-F224-E9E9-277B-5A59B256F91A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75728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The </a:t>
              </a:r>
              <a:r>
                <a:rPr lang="en-US" sz="4200" b="1" dirty="0" err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WikiGold</a:t>
              </a: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Dataset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276;p26">
            <a:extLst>
              <a:ext uri="{FF2B5EF4-FFF2-40B4-BE49-F238E27FC236}">
                <a16:creationId xmlns:a16="http://schemas.microsoft.com/office/drawing/2014/main" id="{BE4890CC-2811-0576-E2F9-3F42A9E73105}"/>
              </a:ext>
            </a:extLst>
          </p:cNvPr>
          <p:cNvGrpSpPr/>
          <p:nvPr/>
        </p:nvGrpSpPr>
        <p:grpSpPr>
          <a:xfrm>
            <a:off x="-466725" y="1707803"/>
            <a:ext cx="6096000" cy="4112188"/>
            <a:chOff x="0" y="2023567"/>
            <a:chExt cx="12192000" cy="4112188"/>
          </a:xfrm>
        </p:grpSpPr>
        <p:sp>
          <p:nvSpPr>
            <p:cNvPr id="12" name="Google Shape;277;p26">
              <a:extLst>
                <a:ext uri="{FF2B5EF4-FFF2-40B4-BE49-F238E27FC236}">
                  <a16:creationId xmlns:a16="http://schemas.microsoft.com/office/drawing/2014/main" id="{F0299996-AC6D-4446-FCBE-311BBDAF3DAC}"/>
                </a:ext>
              </a:extLst>
            </p:cNvPr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Basic Information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278;p26">
              <a:extLst>
                <a:ext uri="{FF2B5EF4-FFF2-40B4-BE49-F238E27FC236}">
                  <a16:creationId xmlns:a16="http://schemas.microsoft.com/office/drawing/2014/main" id="{26EDE03D-84B5-9B38-6784-90166B1F6BF9}"/>
                </a:ext>
              </a:extLst>
            </p:cNvPr>
            <p:cNvSpPr txBox="1"/>
            <p:nvPr/>
          </p:nvSpPr>
          <p:spPr>
            <a:xfrm>
              <a:off x="2200344" y="2742518"/>
              <a:ext cx="9008204" cy="3393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Requirements:</a:t>
              </a:r>
              <a:endPara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Named Entity Tags for Each Token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Organized Sentences creating an Paragraph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endPara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Characteristics:</a:t>
              </a:r>
              <a:endPara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# of Articles:			145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# of Sentences:			1,768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# of Tokens: 			39,007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# of Entities: 			6,431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Entity Categories:                   O, ORG, LOC, PER, MISC</a:t>
              </a:r>
            </a:p>
            <a:p>
              <a:pPr>
                <a:lnSpc>
                  <a:spcPct val="150000"/>
                </a:lnSpc>
              </a:pPr>
              <a:endParaRPr lang="en-US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279;p26">
              <a:extLst>
                <a:ext uri="{FF2B5EF4-FFF2-40B4-BE49-F238E27FC236}">
                  <a16:creationId xmlns:a16="http://schemas.microsoft.com/office/drawing/2014/main" id="{03FAAC6D-CC28-536D-40D6-A03FE07FCCD8}"/>
                </a:ext>
              </a:extLst>
            </p:cNvPr>
            <p:cNvSpPr/>
            <p:nvPr/>
          </p:nvSpPr>
          <p:spPr>
            <a:xfrm>
              <a:off x="5851153" y="261554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276;p26">
            <a:extLst>
              <a:ext uri="{FF2B5EF4-FFF2-40B4-BE49-F238E27FC236}">
                <a16:creationId xmlns:a16="http://schemas.microsoft.com/office/drawing/2014/main" id="{378F8807-4C4D-DE1D-85C5-75731B2099C7}"/>
              </a:ext>
            </a:extLst>
          </p:cNvPr>
          <p:cNvGrpSpPr/>
          <p:nvPr/>
        </p:nvGrpSpPr>
        <p:grpSpPr>
          <a:xfrm>
            <a:off x="6096000" y="1707803"/>
            <a:ext cx="6096000" cy="4112188"/>
            <a:chOff x="0" y="2023567"/>
            <a:chExt cx="12192000" cy="4112188"/>
          </a:xfrm>
        </p:grpSpPr>
        <p:sp>
          <p:nvSpPr>
            <p:cNvPr id="3" name="Google Shape;277;p26">
              <a:extLst>
                <a:ext uri="{FF2B5EF4-FFF2-40B4-BE49-F238E27FC236}">
                  <a16:creationId xmlns:a16="http://schemas.microsoft.com/office/drawing/2014/main" id="{7EBC6821-60D8-20A6-CEA7-70EF071D4CFA}"/>
                </a:ext>
              </a:extLst>
            </p:cNvPr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Batching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" name="Google Shape;278;p26">
              <a:extLst>
                <a:ext uri="{FF2B5EF4-FFF2-40B4-BE49-F238E27FC236}">
                  <a16:creationId xmlns:a16="http://schemas.microsoft.com/office/drawing/2014/main" id="{2C4CFFCA-6BDB-1187-C2B9-B42840A14BBF}"/>
                </a:ext>
              </a:extLst>
            </p:cNvPr>
            <p:cNvSpPr txBox="1"/>
            <p:nvPr/>
          </p:nvSpPr>
          <p:spPr>
            <a:xfrm>
              <a:off x="2200344" y="2742518"/>
              <a:ext cx="9008204" cy="3393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Method:</a:t>
              </a:r>
              <a:endPara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Count Sentences Per Article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Randomly select articles until batch size reached give or take 10%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Remainder left for testing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endParaRPr lang="en-US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Characteristics:</a:t>
              </a:r>
              <a:endParaRPr lang="en-US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Google Shape;279;p26">
              <a:extLst>
                <a:ext uri="{FF2B5EF4-FFF2-40B4-BE49-F238E27FC236}">
                  <a16:creationId xmlns:a16="http://schemas.microsoft.com/office/drawing/2014/main" id="{E824949C-655D-10B4-6229-8B50AB0CF1FD}"/>
                </a:ext>
              </a:extLst>
            </p:cNvPr>
            <p:cNvSpPr/>
            <p:nvPr/>
          </p:nvSpPr>
          <p:spPr>
            <a:xfrm>
              <a:off x="5851153" y="261554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FBFD48E-7A3D-EF83-9A5C-A7C0350AB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427" y="4717715"/>
            <a:ext cx="62103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0633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"/>
            <a:ext cx="7328344" cy="647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39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8460" b="28460"/>
          <a:stretch/>
        </p:blipFill>
        <p:spPr>
          <a:xfrm>
            <a:off x="6561186" y="0"/>
            <a:ext cx="5630814" cy="647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39"/>
          <p:cNvGrpSpPr/>
          <p:nvPr/>
        </p:nvGrpSpPr>
        <p:grpSpPr>
          <a:xfrm>
            <a:off x="486533" y="2529519"/>
            <a:ext cx="6095998" cy="3519931"/>
            <a:chOff x="486533" y="2529519"/>
            <a:chExt cx="5070887" cy="3519931"/>
          </a:xfrm>
        </p:grpSpPr>
        <p:sp>
          <p:nvSpPr>
            <p:cNvPr id="516" name="Google Shape;516;p39"/>
            <p:cNvSpPr txBox="1"/>
            <p:nvPr/>
          </p:nvSpPr>
          <p:spPr>
            <a:xfrm>
              <a:off x="504289" y="3162627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Google Shape;517;p39"/>
            <p:cNvSpPr txBox="1"/>
            <p:nvPr/>
          </p:nvSpPr>
          <p:spPr>
            <a:xfrm>
              <a:off x="559289" y="5126120"/>
              <a:ext cx="39061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Discussing the results of the research</a:t>
              </a:r>
              <a:endParaRPr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665823" y="2529519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9"/>
            <p:cNvSpPr txBox="1"/>
            <p:nvPr/>
          </p:nvSpPr>
          <p:spPr>
            <a:xfrm>
              <a:off x="486533" y="3983203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Results</a:t>
              </a: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520" name="Google Shape;520;p39"/>
          <p:cNvCxnSpPr/>
          <p:nvPr/>
        </p:nvCxnSpPr>
        <p:spPr>
          <a:xfrm rot="10800000">
            <a:off x="319595" y="763479"/>
            <a:ext cx="0" cy="5704643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1490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" name="Google Shape;208;p21">
            <a:extLst>
              <a:ext uri="{FF2B5EF4-FFF2-40B4-BE49-F238E27FC236}">
                <a16:creationId xmlns:a16="http://schemas.microsoft.com/office/drawing/2014/main" id="{5D1F139F-F224-E9E9-277B-5A59B256F91A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91537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Application of Methodology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Unsuccessful Methods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Linearization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Named Entity Weighting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Article Stemming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Full Tag Variant</a:t>
              </a:r>
            </a:p>
          </p:txBody>
        </p:sp>
      </p:grpSp>
      <p:grpSp>
        <p:nvGrpSpPr>
          <p:cNvPr id="2" name="Google Shape;276;p26">
            <a:extLst>
              <a:ext uri="{FF2B5EF4-FFF2-40B4-BE49-F238E27FC236}">
                <a16:creationId xmlns:a16="http://schemas.microsoft.com/office/drawing/2014/main" id="{BB4B978A-93D9-FDE7-5E36-11C80B57624E}"/>
              </a:ext>
            </a:extLst>
          </p:cNvPr>
          <p:cNvGrpSpPr/>
          <p:nvPr/>
        </p:nvGrpSpPr>
        <p:grpSpPr>
          <a:xfrm>
            <a:off x="6096000" y="2023567"/>
            <a:ext cx="6096000" cy="4291744"/>
            <a:chOff x="0" y="2023567"/>
            <a:chExt cx="5466476" cy="4291744"/>
          </a:xfrm>
        </p:grpSpPr>
        <p:sp>
          <p:nvSpPr>
            <p:cNvPr id="4" name="Google Shape;279;p26">
              <a:extLst>
                <a:ext uri="{FF2B5EF4-FFF2-40B4-BE49-F238E27FC236}">
                  <a16:creationId xmlns:a16="http://schemas.microsoft.com/office/drawing/2014/main" id="{9ED886E7-EF37-4984-E585-5AA76F34E7A4}"/>
                </a:ext>
              </a:extLst>
            </p:cNvPr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77;p26">
              <a:extLst>
                <a:ext uri="{FF2B5EF4-FFF2-40B4-BE49-F238E27FC236}">
                  <a16:creationId xmlns:a16="http://schemas.microsoft.com/office/drawing/2014/main" id="{B7BB5042-75E3-70D0-EFD3-E2E9B9F8599D}"/>
                </a:ext>
              </a:extLst>
            </p:cNvPr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NER Model Settings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" name="Google Shape;278;p26">
              <a:extLst>
                <a:ext uri="{FF2B5EF4-FFF2-40B4-BE49-F238E27FC236}">
                  <a16:creationId xmlns:a16="http://schemas.microsoft.com/office/drawing/2014/main" id="{6A992C4C-DEA1-D71F-82D0-A159092D217F}"/>
                </a:ext>
              </a:extLst>
            </p:cNvPr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Epochs = 3*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Learning Rate of 2e-5 (0.00002)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Weight Decay Rate of 0.01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With more time, higher epochs would be ideal.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6756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75;p26">
            <a:extLst>
              <a:ext uri="{FF2B5EF4-FFF2-40B4-BE49-F238E27FC236}">
                <a16:creationId xmlns:a16="http://schemas.microsoft.com/office/drawing/2014/main" id="{DA3C5657-7979-92A7-5AC5-F5455680D037}"/>
              </a:ext>
            </a:extLst>
          </p:cNvPr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909C0-BED0-A274-C4AC-8C6191F67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310" y="0"/>
            <a:ext cx="8115379" cy="68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06547"/>
      </p:ext>
    </p:extLst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"/>
            <a:ext cx="7328344" cy="647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39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8460" b="28460"/>
          <a:stretch/>
        </p:blipFill>
        <p:spPr>
          <a:xfrm>
            <a:off x="6561186" y="0"/>
            <a:ext cx="5630814" cy="647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39"/>
          <p:cNvGrpSpPr/>
          <p:nvPr/>
        </p:nvGrpSpPr>
        <p:grpSpPr>
          <a:xfrm>
            <a:off x="486533" y="2529519"/>
            <a:ext cx="6095998" cy="3519931"/>
            <a:chOff x="486533" y="2529519"/>
            <a:chExt cx="5070887" cy="3519931"/>
          </a:xfrm>
        </p:grpSpPr>
        <p:sp>
          <p:nvSpPr>
            <p:cNvPr id="516" name="Google Shape;516;p39"/>
            <p:cNvSpPr txBox="1"/>
            <p:nvPr/>
          </p:nvSpPr>
          <p:spPr>
            <a:xfrm>
              <a:off x="504289" y="3162627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Google Shape;517;p39"/>
            <p:cNvSpPr txBox="1"/>
            <p:nvPr/>
          </p:nvSpPr>
          <p:spPr>
            <a:xfrm>
              <a:off x="559289" y="5126120"/>
              <a:ext cx="39061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Potential routes to take for future work</a:t>
              </a:r>
              <a:endParaRPr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665823" y="2529519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9"/>
            <p:cNvSpPr txBox="1"/>
            <p:nvPr/>
          </p:nvSpPr>
          <p:spPr>
            <a:xfrm>
              <a:off x="486533" y="3983203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Future Work</a:t>
              </a: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520" name="Google Shape;520;p39"/>
          <p:cNvCxnSpPr/>
          <p:nvPr/>
        </p:nvCxnSpPr>
        <p:spPr>
          <a:xfrm rot="10800000">
            <a:off x="319595" y="763479"/>
            <a:ext cx="0" cy="5704643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1490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" name="Google Shape;208;p21">
            <a:extLst>
              <a:ext uri="{FF2B5EF4-FFF2-40B4-BE49-F238E27FC236}">
                <a16:creationId xmlns:a16="http://schemas.microsoft.com/office/drawing/2014/main" id="{5D1F139F-F224-E9E9-277B-5A59B256F91A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70086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 More Rigorous Examination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0" y="2023567"/>
            <a:ext cx="6096000" cy="4291744"/>
            <a:chOff x="0" y="2023567"/>
            <a:chExt cx="5466476" cy="4291744"/>
          </a:xfrm>
        </p:grpSpPr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Fine-Tuning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 Hyper-Parameters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Article Variations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Shuffle Variations</a:t>
              </a:r>
            </a:p>
          </p:txBody>
        </p:sp>
      </p:grpSp>
      <p:grpSp>
        <p:nvGrpSpPr>
          <p:cNvPr id="2" name="Google Shape;276;p26">
            <a:extLst>
              <a:ext uri="{FF2B5EF4-FFF2-40B4-BE49-F238E27FC236}">
                <a16:creationId xmlns:a16="http://schemas.microsoft.com/office/drawing/2014/main" id="{BB4B978A-93D9-FDE7-5E36-11C80B57624E}"/>
              </a:ext>
            </a:extLst>
          </p:cNvPr>
          <p:cNvGrpSpPr/>
          <p:nvPr/>
        </p:nvGrpSpPr>
        <p:grpSpPr>
          <a:xfrm>
            <a:off x="6096000" y="2023567"/>
            <a:ext cx="6096000" cy="4291744"/>
            <a:chOff x="0" y="2023567"/>
            <a:chExt cx="5466476" cy="4291744"/>
          </a:xfrm>
        </p:grpSpPr>
        <p:sp>
          <p:nvSpPr>
            <p:cNvPr id="4" name="Google Shape;279;p26">
              <a:extLst>
                <a:ext uri="{FF2B5EF4-FFF2-40B4-BE49-F238E27FC236}">
                  <a16:creationId xmlns:a16="http://schemas.microsoft.com/office/drawing/2014/main" id="{9ED886E7-EF37-4984-E585-5AA76F34E7A4}"/>
                </a:ext>
              </a:extLst>
            </p:cNvPr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77;p26">
              <a:extLst>
                <a:ext uri="{FF2B5EF4-FFF2-40B4-BE49-F238E27FC236}">
                  <a16:creationId xmlns:a16="http://schemas.microsoft.com/office/drawing/2014/main" id="{B7BB5042-75E3-70D0-EFD3-E2E9B9F8599D}"/>
                </a:ext>
              </a:extLst>
            </p:cNvPr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More Augmented Samples/Epochs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" name="Google Shape;278;p26">
              <a:extLst>
                <a:ext uri="{FF2B5EF4-FFF2-40B4-BE49-F238E27FC236}">
                  <a16:creationId xmlns:a16="http://schemas.microsoft.com/office/drawing/2014/main" id="{6A992C4C-DEA1-D71F-82D0-A159092D217F}"/>
                </a:ext>
              </a:extLst>
            </p:cNvPr>
            <p:cNvSpPr txBox="1"/>
            <p:nvPr/>
          </p:nvSpPr>
          <p:spPr>
            <a:xfrm>
              <a:off x="904924" y="2906284"/>
              <a:ext cx="4295726" cy="3409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Only 3 epochs were used for NER model.</a:t>
              </a:r>
            </a:p>
            <a:p>
              <a:pPr>
                <a:lnSpc>
                  <a:spcPct val="150000"/>
                </a:lnSpc>
              </a:pP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 multiple of 3 augmented sentences per original sentence was also used.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7409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Acknowledgements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FC7E2-66FD-D09B-BEA5-FB477A44CBC3}"/>
              </a:ext>
            </a:extLst>
          </p:cNvPr>
          <p:cNvSpPr txBox="1"/>
          <p:nvPr/>
        </p:nvSpPr>
        <p:spPr>
          <a:xfrm>
            <a:off x="2876550" y="1825029"/>
            <a:ext cx="6438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Fundings:</a:t>
            </a:r>
          </a:p>
          <a:p>
            <a:r>
              <a:rPr lang="en-US" sz="2000" dirty="0"/>
              <a:t>Natural Science and Engineering Research Council</a:t>
            </a:r>
          </a:p>
          <a:p>
            <a:r>
              <a:rPr lang="en-US" sz="2000" dirty="0"/>
              <a:t>MITACS Accelerate Program</a:t>
            </a:r>
          </a:p>
          <a:p>
            <a:r>
              <a:rPr lang="en-US" sz="2000" dirty="0"/>
              <a:t>The Quantum Insider (TQI)</a:t>
            </a:r>
          </a:p>
          <a:p>
            <a:endParaRPr lang="en-US" sz="2000" dirty="0"/>
          </a:p>
          <a:p>
            <a:r>
              <a:rPr lang="en-US" sz="2000" b="1" u="sng" dirty="0"/>
              <a:t>Advisors:</a:t>
            </a:r>
          </a:p>
          <a:p>
            <a:r>
              <a:rPr lang="en-US" sz="2000" dirty="0"/>
              <a:t>Dr. Yang Liu</a:t>
            </a:r>
          </a:p>
          <a:p>
            <a:r>
              <a:rPr lang="en-US" sz="2000" dirty="0"/>
              <a:t>Dr. Xu (Sunny) Wang</a:t>
            </a:r>
          </a:p>
          <a:p>
            <a:endParaRPr lang="en-US" sz="2000" dirty="0"/>
          </a:p>
          <a:p>
            <a:r>
              <a:rPr lang="en-US" sz="2000" b="1" u="sng" dirty="0"/>
              <a:t>Team:</a:t>
            </a:r>
            <a:endParaRPr lang="en-US" sz="2000" u="sng" dirty="0"/>
          </a:p>
          <a:p>
            <a:r>
              <a:rPr lang="en-US" sz="2000" dirty="0" err="1"/>
              <a:t>Yanan</a:t>
            </a:r>
            <a:r>
              <a:rPr lang="en-US" sz="2000" dirty="0"/>
              <a:t> Chen</a:t>
            </a:r>
          </a:p>
          <a:p>
            <a:r>
              <a:rPr lang="en-US" sz="2000" dirty="0"/>
              <a:t>Ian Fraser</a:t>
            </a:r>
          </a:p>
          <a:p>
            <a:r>
              <a:rPr lang="en-US" sz="2000" dirty="0"/>
              <a:t>Jason </a:t>
            </a:r>
            <a:r>
              <a:rPr lang="en-US" sz="2000" dirty="0" err="1"/>
              <a:t>Lechter</a:t>
            </a:r>
            <a:endParaRPr lang="en-US" sz="2000" dirty="0"/>
          </a:p>
          <a:p>
            <a:r>
              <a:rPr lang="en-US" sz="2000" dirty="0" err="1"/>
              <a:t>Herteg</a:t>
            </a:r>
            <a:r>
              <a:rPr lang="en-US" sz="2000" dirty="0"/>
              <a:t> </a:t>
            </a:r>
            <a:r>
              <a:rPr lang="en-US" sz="2000" dirty="0" err="1"/>
              <a:t>Kohar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173712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5" name="Google Shape;2795;p112"/>
          <p:cNvGrpSpPr/>
          <p:nvPr/>
        </p:nvGrpSpPr>
        <p:grpSpPr>
          <a:xfrm>
            <a:off x="616226" y="3547604"/>
            <a:ext cx="11426688" cy="2225075"/>
            <a:chOff x="616226" y="3547604"/>
            <a:chExt cx="11426688" cy="2225075"/>
          </a:xfrm>
        </p:grpSpPr>
        <p:sp>
          <p:nvSpPr>
            <p:cNvPr id="2796" name="Google Shape;2796;p112"/>
            <p:cNvSpPr txBox="1"/>
            <p:nvPr/>
          </p:nvSpPr>
          <p:spPr>
            <a:xfrm>
              <a:off x="616226" y="4233797"/>
              <a:ext cx="1142668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Thank you</a:t>
              </a:r>
              <a:endParaRPr sz="8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7" name="Google Shape;2797;p112"/>
            <p:cNvSpPr/>
            <p:nvPr/>
          </p:nvSpPr>
          <p:spPr>
            <a:xfrm>
              <a:off x="715618" y="3547604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112"/>
            <p:cNvSpPr txBox="1"/>
            <p:nvPr/>
          </p:nvSpPr>
          <p:spPr>
            <a:xfrm>
              <a:off x="616226" y="5341792"/>
              <a:ext cx="9468680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dirty="0">
                  <a:solidFill>
                    <a:srgbClr val="8B90A2"/>
                  </a:solidFill>
                  <a:latin typeface="Open Sans"/>
                  <a:ea typeface="Open Sans"/>
                  <a:cs typeface="Open Sans"/>
                  <a:sym typeface="Open Sans"/>
                </a:rPr>
                <a:t>Questions?</a:t>
              </a:r>
              <a:endParaRPr sz="2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" name="Google Shape;208;p21">
            <a:extLst>
              <a:ext uri="{FF2B5EF4-FFF2-40B4-BE49-F238E27FC236}">
                <a16:creationId xmlns:a16="http://schemas.microsoft.com/office/drawing/2014/main" id="{B858BDAC-29AD-8226-3698-E5DE2E0881E9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703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"/>
            <a:ext cx="7328344" cy="647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39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8460" b="28460"/>
          <a:stretch/>
        </p:blipFill>
        <p:spPr>
          <a:xfrm>
            <a:off x="6561186" y="0"/>
            <a:ext cx="5630814" cy="647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39"/>
          <p:cNvGrpSpPr/>
          <p:nvPr/>
        </p:nvGrpSpPr>
        <p:grpSpPr>
          <a:xfrm>
            <a:off x="486533" y="2529519"/>
            <a:ext cx="6095998" cy="3519931"/>
            <a:chOff x="486533" y="2529519"/>
            <a:chExt cx="5070887" cy="3519931"/>
          </a:xfrm>
        </p:grpSpPr>
        <p:sp>
          <p:nvSpPr>
            <p:cNvPr id="516" name="Google Shape;516;p39"/>
            <p:cNvSpPr txBox="1"/>
            <p:nvPr/>
          </p:nvSpPr>
          <p:spPr>
            <a:xfrm>
              <a:off x="504289" y="3162627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Google Shape;517;p39"/>
            <p:cNvSpPr txBox="1"/>
            <p:nvPr/>
          </p:nvSpPr>
          <p:spPr>
            <a:xfrm>
              <a:off x="559289" y="5126120"/>
              <a:ext cx="39061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665823" y="2529519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9"/>
            <p:cNvSpPr txBox="1"/>
            <p:nvPr/>
          </p:nvSpPr>
          <p:spPr>
            <a:xfrm>
              <a:off x="486533" y="3983203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Appendices</a:t>
              </a: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520" name="Google Shape;520;p39"/>
          <p:cNvCxnSpPr/>
          <p:nvPr/>
        </p:nvCxnSpPr>
        <p:spPr>
          <a:xfrm rot="10800000">
            <a:off x="319595" y="763479"/>
            <a:ext cx="0" cy="5704643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1490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" name="Google Shape;208;p21">
            <a:extLst>
              <a:ext uri="{FF2B5EF4-FFF2-40B4-BE49-F238E27FC236}">
                <a16:creationId xmlns:a16="http://schemas.microsoft.com/office/drawing/2014/main" id="{5D1F139F-F224-E9E9-277B-5A59B256F91A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68859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1780162"/>
            <a:ext cx="12192000" cy="3393237"/>
            <a:chOff x="0" y="1780162"/>
            <a:chExt cx="12192000" cy="3393237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3821971" y="1780162"/>
              <a:ext cx="6342078" cy="3393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For </a:t>
              </a: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Natural Language Processing (NLP)</a:t>
              </a: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tasks, models require large amounts of </a:t>
              </a: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diverse</a:t>
              </a: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data to train on to become sufficiently accurate.</a:t>
              </a:r>
            </a:p>
            <a:p>
              <a:pPr>
                <a:lnSpc>
                  <a:spcPct val="150000"/>
                </a:lnSpc>
              </a:pPr>
              <a:endParaRPr lang="en-US" sz="16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Creating Viable Training Data is: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Costly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Time-Consuming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Can Require a High Level of Domain Expertise</a:t>
              </a:r>
            </a:p>
            <a:p>
              <a:pPr>
                <a:lnSpc>
                  <a:spcPct val="150000"/>
                </a:lnSpc>
              </a:pPr>
              <a:endParaRPr lang="en-US" sz="16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As a result, research into </a:t>
              </a:r>
              <a:r>
                <a:rPr lang="en-US" sz="1600" b="1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Augmentation (DA)</a:t>
              </a:r>
              <a:r>
                <a:rPr lang="en-US" sz="16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aims to increase the amount of viable training data through artificial (non-human) means.</a:t>
              </a:r>
            </a:p>
          </p:txBody>
        </p:sp>
      </p:grp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Low-Resource Data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The Challenge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56C733-F9E7-DBF2-3FB3-EDD8A755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90162"/>
              </p:ext>
            </p:extLst>
          </p:nvPr>
        </p:nvGraphicFramePr>
        <p:xfrm>
          <a:off x="460373" y="2512763"/>
          <a:ext cx="2940051" cy="2595880"/>
        </p:xfrm>
        <a:graphic>
          <a:graphicData uri="http://schemas.openxmlformats.org/drawingml/2006/table">
            <a:tbl>
              <a:tblPr firstRow="1" bandCol="1">
                <a:tableStyleId>{FEB72DF3-42AE-402C-8F5B-69DFA6DE6AEC}</a:tableStyleId>
              </a:tblPr>
              <a:tblGrid>
                <a:gridCol w="2940051">
                  <a:extLst>
                    <a:ext uri="{9D8B030D-6E8A-4147-A177-3AD203B41FA5}">
                      <a16:colId xmlns:a16="http://schemas.microsoft.com/office/drawing/2014/main" val="1653318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NLP Task 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33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Topic Modelling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180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Summarization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6297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Translation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546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Generation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477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Sentiment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432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Named Entity Recognition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79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43504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67"/>
            <a:ext cx="12192000" cy="619413"/>
            <a:chOff x="0" y="2023567"/>
            <a:chExt cx="12192000" cy="619413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BART AND T5 STRUCTURE INFO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5851153" y="261554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Encoder-Decoder Structure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08980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67"/>
            <a:ext cx="12192000" cy="619413"/>
            <a:chOff x="0" y="2023567"/>
            <a:chExt cx="12192000" cy="619413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Recurrent Neural Networks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5851153" y="261554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Encoder-Decoder Structure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A6DC4-614B-53FA-959F-9940C3EE4F7C}"/>
              </a:ext>
            </a:extLst>
          </p:cNvPr>
          <p:cNvSpPr txBox="1"/>
          <p:nvPr/>
        </p:nvSpPr>
        <p:spPr>
          <a:xfrm>
            <a:off x="6698936" y="2886546"/>
            <a:ext cx="49890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Diagram from:</a:t>
            </a:r>
          </a:p>
          <a:p>
            <a:pPr lvl="1"/>
            <a:r>
              <a:rPr lang="en-US" dirty="0"/>
              <a:t>Simeon </a:t>
            </a:r>
            <a:r>
              <a:rPr lang="en-US" dirty="0" err="1"/>
              <a:t>Kostadinov</a:t>
            </a:r>
            <a:r>
              <a:rPr lang="en-US" dirty="0"/>
              <a:t>, “Understanding Encoder-Decoder Seq2Seq Model”, Towardsdatascience.com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Context Vectors:</a:t>
            </a:r>
          </a:p>
          <a:p>
            <a:pPr lvl="1"/>
            <a:r>
              <a:rPr lang="en-US" dirty="0"/>
              <a:t>A numerical output vector that quantifies a relationship/the “context” of words in a sentence. Long sentences are an issue.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Passes final hidden state to decoder.</a:t>
            </a:r>
          </a:p>
        </p:txBody>
      </p:sp>
      <p:pic>
        <p:nvPicPr>
          <p:cNvPr id="2050" name="Picture 2" descr="Understanding Encoder-Decoder Sequence to Sequence Model | by Simeon  Kostadinov | Towards Data Science">
            <a:extLst>
              <a:ext uri="{FF2B5EF4-FFF2-40B4-BE49-F238E27FC236}">
                <a16:creationId xmlns:a16="http://schemas.microsoft.com/office/drawing/2014/main" id="{6B310EE5-0F53-E0B3-4A81-4A249107E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21" y="3023815"/>
            <a:ext cx="4731944" cy="221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1131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67"/>
            <a:ext cx="12192000" cy="619413"/>
            <a:chOff x="0" y="2023567"/>
            <a:chExt cx="12192000" cy="619413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Transformers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5851153" y="261554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Encoder-Decoder Structure</a:t>
              </a:r>
              <a:endParaRPr lang="en-US"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2754C-5C74-4152-4DC8-310DA8A4A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14" y="1768971"/>
            <a:ext cx="3011646" cy="4555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30C19B-C780-EE85-A975-74216DFCDE36}"/>
              </a:ext>
            </a:extLst>
          </p:cNvPr>
          <p:cNvSpPr txBox="1"/>
          <p:nvPr/>
        </p:nvSpPr>
        <p:spPr>
          <a:xfrm>
            <a:off x="3973843" y="2886546"/>
            <a:ext cx="49890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Diagram from:</a:t>
            </a:r>
          </a:p>
          <a:p>
            <a:pPr lvl="1"/>
            <a:r>
              <a:rPr lang="en-US" dirty="0"/>
              <a:t>Vaswani et al, 2017, “Attention is all you need”, 1706.03762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Attention:</a:t>
            </a:r>
            <a:endParaRPr lang="en-US" dirty="0"/>
          </a:p>
          <a:p>
            <a:pPr lvl="1"/>
            <a:r>
              <a:rPr lang="en-US" dirty="0"/>
              <a:t>Inputs are assigned weightings where higher weights denote a higher importance. Prediction is attempted with higher weighted portions.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Hidden State:</a:t>
            </a:r>
            <a:endParaRPr lang="en-US" dirty="0"/>
          </a:p>
          <a:p>
            <a:pPr lvl="1"/>
            <a:r>
              <a:rPr lang="en-US" dirty="0"/>
              <a:t>Passes ALL hidden states to decoder. Each hidden state gives more attention to a different word.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Masking:</a:t>
            </a:r>
            <a:endParaRPr lang="en-US" dirty="0"/>
          </a:p>
          <a:p>
            <a:pPr lvl="1"/>
            <a:r>
              <a:rPr lang="en-US" dirty="0"/>
              <a:t>Prevents decoder from “looking ahead” and “cheating”.</a:t>
            </a:r>
          </a:p>
        </p:txBody>
      </p:sp>
    </p:spTree>
    <p:extLst>
      <p:ext uri="{BB962C8B-B14F-4D97-AF65-F5344CB8AC3E}">
        <p14:creationId xmlns:p14="http://schemas.microsoft.com/office/powerpoint/2010/main" val="154280686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67"/>
            <a:ext cx="12192000" cy="4140432"/>
            <a:chOff x="0" y="2023567"/>
            <a:chExt cx="12192000" cy="4140432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121920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Augmentation Considerations for NER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2936146" y="2770762"/>
              <a:ext cx="6342078" cy="33932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Sentence Structure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Words (Tokens) and Entity Status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BIO Labels</a:t>
              </a: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5851153" y="261554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NER Specifics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What does DA have to account for?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2A68FC19-79E3-ECBB-A0C3-9A491A4B9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57259"/>
              </p:ext>
            </p:extLst>
          </p:nvPr>
        </p:nvGraphicFramePr>
        <p:xfrm>
          <a:off x="1702341" y="4115930"/>
          <a:ext cx="9321752" cy="1483360"/>
        </p:xfrm>
        <a:graphic>
          <a:graphicData uri="http://schemas.openxmlformats.org/drawingml/2006/table">
            <a:tbl>
              <a:tblPr firstRow="1" bandRow="1">
                <a:tableStyleId>{FEB72DF3-42AE-402C-8F5B-69DFA6DE6AEC}</a:tableStyleId>
              </a:tblPr>
              <a:tblGrid>
                <a:gridCol w="1165219">
                  <a:extLst>
                    <a:ext uri="{9D8B030D-6E8A-4147-A177-3AD203B41FA5}">
                      <a16:colId xmlns:a16="http://schemas.microsoft.com/office/drawing/2014/main" val="96470573"/>
                    </a:ext>
                  </a:extLst>
                </a:gridCol>
                <a:gridCol w="1165219">
                  <a:extLst>
                    <a:ext uri="{9D8B030D-6E8A-4147-A177-3AD203B41FA5}">
                      <a16:colId xmlns:a16="http://schemas.microsoft.com/office/drawing/2014/main" val="2197392933"/>
                    </a:ext>
                  </a:extLst>
                </a:gridCol>
                <a:gridCol w="1165219">
                  <a:extLst>
                    <a:ext uri="{9D8B030D-6E8A-4147-A177-3AD203B41FA5}">
                      <a16:colId xmlns:a16="http://schemas.microsoft.com/office/drawing/2014/main" val="3768923696"/>
                    </a:ext>
                  </a:extLst>
                </a:gridCol>
                <a:gridCol w="1165219">
                  <a:extLst>
                    <a:ext uri="{9D8B030D-6E8A-4147-A177-3AD203B41FA5}">
                      <a16:colId xmlns:a16="http://schemas.microsoft.com/office/drawing/2014/main" val="2795911008"/>
                    </a:ext>
                  </a:extLst>
                </a:gridCol>
                <a:gridCol w="1165219">
                  <a:extLst>
                    <a:ext uri="{9D8B030D-6E8A-4147-A177-3AD203B41FA5}">
                      <a16:colId xmlns:a16="http://schemas.microsoft.com/office/drawing/2014/main" val="2219228414"/>
                    </a:ext>
                  </a:extLst>
                </a:gridCol>
                <a:gridCol w="1165219">
                  <a:extLst>
                    <a:ext uri="{9D8B030D-6E8A-4147-A177-3AD203B41FA5}">
                      <a16:colId xmlns:a16="http://schemas.microsoft.com/office/drawing/2014/main" val="3673591809"/>
                    </a:ext>
                  </a:extLst>
                </a:gridCol>
                <a:gridCol w="1165219">
                  <a:extLst>
                    <a:ext uri="{9D8B030D-6E8A-4147-A177-3AD203B41FA5}">
                      <a16:colId xmlns:a16="http://schemas.microsoft.com/office/drawing/2014/main" val="2889022510"/>
                    </a:ext>
                  </a:extLst>
                </a:gridCol>
                <a:gridCol w="1165219">
                  <a:extLst>
                    <a:ext uri="{9D8B030D-6E8A-4147-A177-3AD203B41FA5}">
                      <a16:colId xmlns:a16="http://schemas.microsoft.com/office/drawing/2014/main" val="555170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Mark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Zuckerberg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Is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The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Founder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Of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Facebook</a:t>
                      </a: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62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Entity Type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PER</a:t>
                      </a:r>
                      <a:r>
                        <a:rPr lang="en-US" b="0" dirty="0" err="1"/>
                        <a:t>son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PER</a:t>
                      </a:r>
                      <a:r>
                        <a:rPr lang="en-US" b="0" dirty="0" err="1"/>
                        <a:t>son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BUS</a:t>
                      </a:r>
                      <a:r>
                        <a:rPr lang="en-US" b="0" dirty="0" err="1"/>
                        <a:t>iness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8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BIO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dirty="0"/>
                        <a:t>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  <a:r>
                        <a:rPr lang="en-US" dirty="0"/>
                        <a:t>nside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  <a:r>
                        <a:rPr lang="en-US" dirty="0"/>
                        <a:t>utside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O</a:t>
                      </a:r>
                      <a:r>
                        <a:rPr lang="en-US" dirty="0"/>
                        <a:t>utside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O</a:t>
                      </a:r>
                      <a:r>
                        <a:rPr lang="en-US" dirty="0"/>
                        <a:t>utside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O</a:t>
                      </a:r>
                      <a:r>
                        <a:rPr lang="en-US" dirty="0"/>
                        <a:t>utside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0" dirty="0"/>
                        <a:t>eginning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1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BIO Label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B-PER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I-PER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B-BUS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143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21891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"/>
            <a:ext cx="7328344" cy="647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39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8460" b="28460"/>
          <a:stretch/>
        </p:blipFill>
        <p:spPr>
          <a:xfrm>
            <a:off x="6561186" y="0"/>
            <a:ext cx="5630814" cy="647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39"/>
          <p:cNvGrpSpPr/>
          <p:nvPr/>
        </p:nvGrpSpPr>
        <p:grpSpPr>
          <a:xfrm>
            <a:off x="486533" y="2529519"/>
            <a:ext cx="6095998" cy="3519931"/>
            <a:chOff x="486533" y="2529519"/>
            <a:chExt cx="5070887" cy="3519931"/>
          </a:xfrm>
        </p:grpSpPr>
        <p:sp>
          <p:nvSpPr>
            <p:cNvPr id="516" name="Google Shape;516;p39"/>
            <p:cNvSpPr txBox="1"/>
            <p:nvPr/>
          </p:nvSpPr>
          <p:spPr>
            <a:xfrm>
              <a:off x="504289" y="3162627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Literature</a:t>
              </a: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Google Shape;517;p39"/>
            <p:cNvSpPr txBox="1"/>
            <p:nvPr/>
          </p:nvSpPr>
          <p:spPr>
            <a:xfrm>
              <a:off x="559289" y="5126120"/>
              <a:ext cx="39061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8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Reviewing similar research into the same problem</a:t>
              </a:r>
              <a:endParaRPr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665823" y="2529519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9"/>
            <p:cNvSpPr txBox="1"/>
            <p:nvPr/>
          </p:nvSpPr>
          <p:spPr>
            <a:xfrm>
              <a:off x="486533" y="3983203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Review</a:t>
              </a: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520" name="Google Shape;520;p39"/>
          <p:cNvCxnSpPr/>
          <p:nvPr/>
        </p:nvCxnSpPr>
        <p:spPr>
          <a:xfrm rot="10800000">
            <a:off x="319595" y="763479"/>
            <a:ext cx="0" cy="5704643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1490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" name="Google Shape;208;p21">
            <a:extLst>
              <a:ext uri="{FF2B5EF4-FFF2-40B4-BE49-F238E27FC236}">
                <a16:creationId xmlns:a16="http://schemas.microsoft.com/office/drawing/2014/main" id="{5D1F139F-F224-E9E9-277B-5A59B256F91A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4477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-323850" y="2826512"/>
            <a:ext cx="5153025" cy="2345970"/>
            <a:chOff x="-323850" y="2826512"/>
            <a:chExt cx="5153025" cy="2345970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-323850" y="2826512"/>
              <a:ext cx="5153025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Rule-Based Approach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425085" y="3723669"/>
              <a:ext cx="3940904" cy="1448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8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Label-Wise Token Replacement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8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Synonym Replacement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8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Mention Replacement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8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Shuffle within Segment</a:t>
              </a: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1883473" y="3596623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Literature Review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Current Research into Data Augmentation for NER</a:t>
              </a: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11B78-EE68-A45A-7B6F-E164D1B4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779" y="3023815"/>
            <a:ext cx="7448402" cy="2553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B086D-D7A0-6B72-7A94-FC1AA217B0E3}"/>
              </a:ext>
            </a:extLst>
          </p:cNvPr>
          <p:cNvSpPr txBox="1"/>
          <p:nvPr/>
        </p:nvSpPr>
        <p:spPr>
          <a:xfrm>
            <a:off x="5851153" y="5638800"/>
            <a:ext cx="4778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Examples from:</a:t>
            </a:r>
          </a:p>
          <a:p>
            <a:pPr lvl="1"/>
            <a:r>
              <a:rPr lang="en-US" dirty="0"/>
              <a:t>Dai and Adel, 2020, “An Analysis of Simple Data Augmentation for Named Entity Recognition”, 2010.11683</a:t>
            </a:r>
          </a:p>
        </p:txBody>
      </p:sp>
    </p:spTree>
    <p:extLst>
      <p:ext uri="{BB962C8B-B14F-4D97-AF65-F5344CB8AC3E}">
        <p14:creationId xmlns:p14="http://schemas.microsoft.com/office/powerpoint/2010/main" val="23182130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26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7669" b="47669"/>
          <a:stretch/>
        </p:blipFill>
        <p:spPr>
          <a:xfrm>
            <a:off x="0" y="0"/>
            <a:ext cx="12192000" cy="1515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26"/>
          <p:cNvGrpSpPr/>
          <p:nvPr/>
        </p:nvGrpSpPr>
        <p:grpSpPr>
          <a:xfrm>
            <a:off x="0" y="2023567"/>
            <a:ext cx="5466476" cy="2130318"/>
            <a:chOff x="0" y="2023567"/>
            <a:chExt cx="5466476" cy="2130318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2023567"/>
              <a:ext cx="5466476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 Approach</a:t>
              </a:r>
              <a:endParaRPr sz="2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904924" y="2906284"/>
              <a:ext cx="4295726" cy="1247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8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Sequential Text Generation Model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8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Back-Translation Model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8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Paraphrasing Model</a:t>
              </a: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en-US" sz="1800" dirty="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Cross-Domain Model</a:t>
              </a: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2424082" y="2706978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26"/>
          <p:cNvGrpSpPr/>
          <p:nvPr/>
        </p:nvGrpSpPr>
        <p:grpSpPr>
          <a:xfrm>
            <a:off x="0" y="253209"/>
            <a:ext cx="12192000" cy="932104"/>
            <a:chOff x="0" y="253209"/>
            <a:chExt cx="12192000" cy="932104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253209"/>
              <a:ext cx="12192000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Literature Review</a:t>
              </a:r>
              <a:endParaRPr sz="42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892925"/>
              <a:ext cx="12192000" cy="292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dirty="0">
                  <a:solidFill>
                    <a:srgbClr val="E7E7EC"/>
                  </a:solidFill>
                  <a:latin typeface="Open Sans"/>
                  <a:ea typeface="Open Sans"/>
                  <a:cs typeface="Open Sans"/>
                  <a:sym typeface="Open Sans"/>
                </a:rPr>
                <a:t>Current Research into Data Augmentation for NER</a:t>
              </a:r>
              <a:endParaRPr sz="1300" dirty="0">
                <a:solidFill>
                  <a:srgbClr val="E7E7EC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Google Shape;208;p21">
            <a:extLst>
              <a:ext uri="{FF2B5EF4-FFF2-40B4-BE49-F238E27FC236}">
                <a16:creationId xmlns:a16="http://schemas.microsoft.com/office/drawing/2014/main" id="{D5B37045-9546-D382-9B45-5C7200947DB3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Text Generation using LSTM">
            <a:extLst>
              <a:ext uri="{FF2B5EF4-FFF2-40B4-BE49-F238E27FC236}">
                <a16:creationId xmlns:a16="http://schemas.microsoft.com/office/drawing/2014/main" id="{91A4F861-4027-98EE-A2DA-305D3A941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51" y="1803894"/>
            <a:ext cx="5655338" cy="194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xt Data Augmentation with MarianMT">
            <a:extLst>
              <a:ext uri="{FF2B5EF4-FFF2-40B4-BE49-F238E27FC236}">
                <a16:creationId xmlns:a16="http://schemas.microsoft.com/office/drawing/2014/main" id="{8A85EBE8-A12D-C2E5-9681-EE627846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51" y="4267727"/>
            <a:ext cx="4744324" cy="169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144752-C11D-28E8-D8BE-230FC040FACF}"/>
              </a:ext>
            </a:extLst>
          </p:cNvPr>
          <p:cNvSpPr txBox="1"/>
          <p:nvPr/>
        </p:nvSpPr>
        <p:spPr>
          <a:xfrm>
            <a:off x="5813053" y="5919875"/>
            <a:ext cx="477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Picture From:</a:t>
            </a:r>
          </a:p>
          <a:p>
            <a:r>
              <a:rPr lang="en-US" dirty="0"/>
              <a:t>Amit Chaudhary, </a:t>
            </a:r>
            <a:r>
              <a:rPr lang="en-US" dirty="0">
                <a:hlinkClick r:id="rId7"/>
              </a:rPr>
              <a:t>https://amitness.com/back-translation/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B2E12-C8B4-8067-ABC5-64A5B5CA865E}"/>
              </a:ext>
            </a:extLst>
          </p:cNvPr>
          <p:cNvSpPr txBox="1"/>
          <p:nvPr/>
        </p:nvSpPr>
        <p:spPr>
          <a:xfrm>
            <a:off x="5813053" y="3687721"/>
            <a:ext cx="477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Picture From:</a:t>
            </a:r>
          </a:p>
          <a:p>
            <a:r>
              <a:rPr lang="en-US" dirty="0" err="1">
                <a:hlinkClick r:id="rId8"/>
              </a:rPr>
              <a:t>IQ.OpenGenus.Org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4038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"/>
            <a:ext cx="7328344" cy="647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39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8460" b="28460"/>
          <a:stretch/>
        </p:blipFill>
        <p:spPr>
          <a:xfrm>
            <a:off x="6561186" y="0"/>
            <a:ext cx="5630814" cy="647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39"/>
          <p:cNvGrpSpPr/>
          <p:nvPr/>
        </p:nvGrpSpPr>
        <p:grpSpPr>
          <a:xfrm>
            <a:off x="486533" y="2529519"/>
            <a:ext cx="6095998" cy="3519931"/>
            <a:chOff x="486533" y="2529519"/>
            <a:chExt cx="5070887" cy="3519931"/>
          </a:xfrm>
        </p:grpSpPr>
        <p:sp>
          <p:nvSpPr>
            <p:cNvPr id="516" name="Google Shape;516;p39"/>
            <p:cNvSpPr txBox="1"/>
            <p:nvPr/>
          </p:nvSpPr>
          <p:spPr>
            <a:xfrm>
              <a:off x="504289" y="3162627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</a:t>
              </a: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Google Shape;517;p39"/>
            <p:cNvSpPr txBox="1"/>
            <p:nvPr/>
          </p:nvSpPr>
          <p:spPr>
            <a:xfrm>
              <a:off x="559289" y="5126120"/>
              <a:ext cx="390617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en-CA" sz="1800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Important Concepts &amp; Information Required to Enhance Understanding</a:t>
              </a: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665823" y="2529519"/>
              <a:ext cx="512064" cy="274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9"/>
            <p:cNvSpPr txBox="1"/>
            <p:nvPr/>
          </p:nvSpPr>
          <p:spPr>
            <a:xfrm>
              <a:off x="486533" y="3983203"/>
              <a:ext cx="5053131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0" b="1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Information</a:t>
              </a:r>
              <a:endParaRPr sz="7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520" name="Google Shape;520;p39"/>
          <p:cNvCxnSpPr/>
          <p:nvPr/>
        </p:nvCxnSpPr>
        <p:spPr>
          <a:xfrm rot="10800000">
            <a:off x="319595" y="763479"/>
            <a:ext cx="0" cy="5704643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1490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" name="Google Shape;208;p21">
            <a:extLst>
              <a:ext uri="{FF2B5EF4-FFF2-40B4-BE49-F238E27FC236}">
                <a16:creationId xmlns:a16="http://schemas.microsoft.com/office/drawing/2014/main" id="{5D1F139F-F224-E9E9-277B-5A59B256F91A}"/>
              </a:ext>
            </a:extLst>
          </p:cNvPr>
          <p:cNvSpPr/>
          <p:nvPr/>
        </p:nvSpPr>
        <p:spPr>
          <a:xfrm>
            <a:off x="0" y="6476997"/>
            <a:ext cx="1974900" cy="381003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17850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A2D34"/>
      </a:dk1>
      <a:lt1>
        <a:srgbClr val="FFFFFF"/>
      </a:lt1>
      <a:dk2>
        <a:srgbClr val="2A2D34"/>
      </a:dk2>
      <a:lt2>
        <a:srgbClr val="FFFFFF"/>
      </a:lt2>
      <a:accent1>
        <a:srgbClr val="F15555"/>
      </a:accent1>
      <a:accent2>
        <a:srgbClr val="D04E5A"/>
      </a:accent2>
      <a:accent3>
        <a:srgbClr val="AF475F"/>
      </a:accent3>
      <a:accent4>
        <a:srgbClr val="8D3F63"/>
      </a:accent4>
      <a:accent5>
        <a:srgbClr val="6C3868"/>
      </a:accent5>
      <a:accent6>
        <a:srgbClr val="4B316D"/>
      </a:accent6>
      <a:hlink>
        <a:srgbClr val="F15555"/>
      </a:hlink>
      <a:folHlink>
        <a:srgbClr val="F155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4812</TotalTime>
  <Words>2351</Words>
  <Application>Microsoft Macintosh PowerPoint</Application>
  <PresentationFormat>Widescreen</PresentationFormat>
  <Paragraphs>413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Open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Alison Bowen</cp:lastModifiedBy>
  <cp:revision>58</cp:revision>
  <dcterms:modified xsi:type="dcterms:W3CDTF">2022-08-28T23:01:30Z</dcterms:modified>
</cp:coreProperties>
</file>