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9" r:id="rId5"/>
    <p:sldId id="265" r:id="rId6"/>
    <p:sldId id="268" r:id="rId7"/>
    <p:sldId id="271" r:id="rId8"/>
    <p:sldId id="272" r:id="rId9"/>
    <p:sldId id="260" r:id="rId10"/>
    <p:sldId id="270" r:id="rId11"/>
    <p:sldId id="269" r:id="rId12"/>
    <p:sldId id="263" r:id="rId13"/>
    <p:sldId id="266" r:id="rId14"/>
    <p:sldId id="267" r:id="rId15"/>
    <p:sldId id="279" r:id="rId16"/>
    <p:sldId id="280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.lvov" initials="k" lastIdx="5" clrIdx="0">
    <p:extLst>
      <p:ext uri="{19B8F6BF-5375-455C-9EA6-DF929625EA0E}">
        <p15:presenceInfo xmlns:p15="http://schemas.microsoft.com/office/powerpoint/2012/main" userId="k.lvov" providerId="None"/>
      </p:ext>
    </p:extLst>
  </p:cmAuthor>
  <p:cmAuthor id="2" name="USER" initials="U" lastIdx="2" clrIdx="1">
    <p:extLst>
      <p:ext uri="{19B8F6BF-5375-455C-9EA6-DF929625EA0E}">
        <p15:presenceInfo xmlns:p15="http://schemas.microsoft.com/office/powerpoint/2012/main" userId="e418abc2d1943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4F5AE-A52A-401D-AB55-D3B7CD3115F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7B5719-6050-40B4-9481-D06ECE12E691}">
      <dgm:prSet phldrT="[Текст]" custT="1"/>
      <dgm:spPr/>
      <dgm:t>
        <a:bodyPr/>
        <a:lstStyle/>
        <a:p>
          <a:r>
            <a:rPr lang="ru-RU" sz="2800" dirty="0" smtClean="0"/>
            <a:t>Качественные (Категориальные)</a:t>
          </a:r>
        </a:p>
        <a:p>
          <a:r>
            <a:rPr lang="ru-RU" sz="2000" dirty="0" smtClean="0"/>
            <a:t>Применяются для описания объекта путем отнесения его к той или иной категории(классу)</a:t>
          </a:r>
        </a:p>
        <a:p>
          <a:endParaRPr lang="ru-RU" sz="2000" dirty="0"/>
        </a:p>
      </dgm:t>
    </dgm:pt>
    <dgm:pt modelId="{BB2DAF30-504A-4FF1-BE36-C5CBA67F846C}" type="parTrans" cxnId="{137F7DE6-2937-45BC-AA05-45728D011B67}">
      <dgm:prSet/>
      <dgm:spPr/>
      <dgm:t>
        <a:bodyPr/>
        <a:lstStyle/>
        <a:p>
          <a:endParaRPr lang="ru-RU"/>
        </a:p>
      </dgm:t>
    </dgm:pt>
    <dgm:pt modelId="{A67E2B1D-0507-4A97-80BE-5E7C4556DAAE}" type="sibTrans" cxnId="{137F7DE6-2937-45BC-AA05-45728D011B67}">
      <dgm:prSet/>
      <dgm:spPr/>
      <dgm:t>
        <a:bodyPr/>
        <a:lstStyle/>
        <a:p>
          <a:endParaRPr lang="ru-RU"/>
        </a:p>
      </dgm:t>
    </dgm:pt>
    <dgm:pt modelId="{C02B7FFF-8162-4185-AE59-AF62C4AAE6D7}">
      <dgm:prSet phldrT="[Текст]"/>
      <dgm:spPr/>
      <dgm:t>
        <a:bodyPr/>
        <a:lstStyle/>
        <a:p>
          <a:r>
            <a:rPr lang="ru-RU" u="sng" dirty="0" smtClean="0"/>
            <a:t>Номинальные</a:t>
          </a:r>
          <a:r>
            <a:rPr lang="ru-RU" dirty="0" smtClean="0"/>
            <a:t/>
          </a:r>
          <a:br>
            <a:rPr lang="ru-RU" dirty="0" smtClean="0"/>
          </a:br>
          <a:r>
            <a:rPr lang="ru-RU" dirty="0" smtClean="0"/>
            <a:t>    Не упорядоченные категории. Категория обозначает состояние объекта, но не упорядочивает его. </a:t>
          </a:r>
          <a:r>
            <a:rPr lang="ru-RU" dirty="0" smtClean="0">
              <a:solidFill>
                <a:srgbClr val="002060"/>
              </a:solidFill>
            </a:rPr>
            <a:t>(1 - работает, 0 – отказ) </a:t>
          </a:r>
          <a:endParaRPr lang="ru-RU" dirty="0">
            <a:solidFill>
              <a:srgbClr val="002060"/>
            </a:solidFill>
          </a:endParaRPr>
        </a:p>
      </dgm:t>
    </dgm:pt>
    <dgm:pt modelId="{4093E462-7A4A-4042-AC83-85547689C72F}" type="parTrans" cxnId="{FFD4E300-6D19-4525-841F-D9E8568483A7}">
      <dgm:prSet/>
      <dgm:spPr/>
      <dgm:t>
        <a:bodyPr/>
        <a:lstStyle/>
        <a:p>
          <a:endParaRPr lang="ru-RU"/>
        </a:p>
      </dgm:t>
    </dgm:pt>
    <dgm:pt modelId="{C52A7536-94FA-447E-9306-7DEE6C1E2F93}" type="sibTrans" cxnId="{FFD4E300-6D19-4525-841F-D9E8568483A7}">
      <dgm:prSet/>
      <dgm:spPr/>
      <dgm:t>
        <a:bodyPr/>
        <a:lstStyle/>
        <a:p>
          <a:endParaRPr lang="ru-RU"/>
        </a:p>
      </dgm:t>
    </dgm:pt>
    <dgm:pt modelId="{96A20B2D-E11A-419B-8302-F7F04BD088D2}">
      <dgm:prSet phldrT="[Текст]"/>
      <dgm:spPr/>
      <dgm:t>
        <a:bodyPr/>
        <a:lstStyle/>
        <a:p>
          <a:r>
            <a:rPr lang="ru-RU" u="sng" dirty="0" smtClean="0"/>
            <a:t>Ранговые</a:t>
          </a:r>
          <a:br>
            <a:rPr lang="ru-RU" u="sng" dirty="0" smtClean="0"/>
          </a:br>
          <a:r>
            <a:rPr lang="ru-RU" u="none" dirty="0" smtClean="0"/>
            <a:t>    Категории обозначают состояние объекта, могут быть упорядоченными. </a:t>
          </a:r>
          <a:r>
            <a:rPr lang="ru-RU" u="none" dirty="0" smtClean="0">
              <a:solidFill>
                <a:srgbClr val="002060"/>
              </a:solidFill>
            </a:rPr>
            <a:t>( Степень опасности: 1 - не опасна, 2- средне-опасно, 3 – очень опасно)</a:t>
          </a:r>
          <a:endParaRPr lang="ru-RU" u="none" dirty="0">
            <a:solidFill>
              <a:srgbClr val="002060"/>
            </a:solidFill>
          </a:endParaRPr>
        </a:p>
      </dgm:t>
    </dgm:pt>
    <dgm:pt modelId="{3D73380C-5C37-47A8-A3A2-22A02DAED38B}" type="parTrans" cxnId="{B62C7950-7C2C-44EF-9048-705F4102757F}">
      <dgm:prSet/>
      <dgm:spPr/>
      <dgm:t>
        <a:bodyPr/>
        <a:lstStyle/>
        <a:p>
          <a:endParaRPr lang="ru-RU"/>
        </a:p>
      </dgm:t>
    </dgm:pt>
    <dgm:pt modelId="{6E2BE1FE-FFB7-49CC-98D1-2BEF1CD30F47}" type="sibTrans" cxnId="{B62C7950-7C2C-44EF-9048-705F4102757F}">
      <dgm:prSet/>
      <dgm:spPr/>
      <dgm:t>
        <a:bodyPr/>
        <a:lstStyle/>
        <a:p>
          <a:endParaRPr lang="ru-RU"/>
        </a:p>
      </dgm:t>
    </dgm:pt>
    <dgm:pt modelId="{AEC92285-353A-481B-8838-AA83AD7011FA}">
      <dgm:prSet phldrT="[Текст]" custT="1"/>
      <dgm:spPr/>
      <dgm:t>
        <a:bodyPr/>
        <a:lstStyle/>
        <a:p>
          <a:r>
            <a:rPr lang="ru-RU" sz="3000" dirty="0" smtClean="0"/>
            <a:t>Количественные</a:t>
          </a:r>
          <a:r>
            <a:rPr lang="ru-RU" sz="2800" dirty="0" smtClean="0"/>
            <a:t> </a:t>
          </a:r>
        </a:p>
        <a:p>
          <a:r>
            <a:rPr lang="ru-RU" sz="2000" dirty="0" smtClean="0"/>
            <a:t>Имеют некоторое числовое значение. Несут значение какого то показателя.</a:t>
          </a:r>
          <a:endParaRPr lang="ru-RU" sz="2000" dirty="0"/>
        </a:p>
      </dgm:t>
    </dgm:pt>
    <dgm:pt modelId="{933C1FB0-1F4A-4977-9645-C60E37735290}" type="parTrans" cxnId="{972D1E08-222B-4160-8B5F-E501F3F9137B}">
      <dgm:prSet/>
      <dgm:spPr/>
      <dgm:t>
        <a:bodyPr/>
        <a:lstStyle/>
        <a:p>
          <a:endParaRPr lang="ru-RU"/>
        </a:p>
      </dgm:t>
    </dgm:pt>
    <dgm:pt modelId="{9C28ACE2-0974-4B3F-835B-C332F25E02F6}" type="sibTrans" cxnId="{972D1E08-222B-4160-8B5F-E501F3F9137B}">
      <dgm:prSet/>
      <dgm:spPr/>
      <dgm:t>
        <a:bodyPr/>
        <a:lstStyle/>
        <a:p>
          <a:endParaRPr lang="ru-RU"/>
        </a:p>
      </dgm:t>
    </dgm:pt>
    <dgm:pt modelId="{B9BF42CD-9D77-418E-9978-BADEE56D57AA}">
      <dgm:prSet phldrT="[Текст]"/>
      <dgm:spPr/>
      <dgm:t>
        <a:bodyPr/>
        <a:lstStyle/>
        <a:p>
          <a:r>
            <a:rPr lang="ru-RU" u="sng" dirty="0" smtClean="0"/>
            <a:t>Непрерывные</a:t>
          </a:r>
          <a:r>
            <a:rPr lang="ru-RU" dirty="0" smtClean="0"/>
            <a:t/>
          </a:r>
          <a:br>
            <a:rPr lang="ru-RU" dirty="0" smtClean="0"/>
          </a:br>
          <a:r>
            <a:rPr lang="ru-RU" dirty="0" smtClean="0"/>
            <a:t>    Данные могут быть представлены любым численным значением. (</a:t>
          </a:r>
          <a:r>
            <a:rPr lang="ru-RU" dirty="0" smtClean="0">
              <a:solidFill>
                <a:srgbClr val="002060"/>
              </a:solidFill>
            </a:rPr>
            <a:t>1,234; 30000,123)</a:t>
          </a:r>
          <a:endParaRPr lang="ru-RU" dirty="0">
            <a:solidFill>
              <a:srgbClr val="002060"/>
            </a:solidFill>
          </a:endParaRPr>
        </a:p>
      </dgm:t>
    </dgm:pt>
    <dgm:pt modelId="{9E88C977-E493-4620-8929-E0E8A92FE309}" type="parTrans" cxnId="{9327BA39-9EEA-41A1-B3AE-0BE4C31C96F1}">
      <dgm:prSet/>
      <dgm:spPr/>
      <dgm:t>
        <a:bodyPr/>
        <a:lstStyle/>
        <a:p>
          <a:endParaRPr lang="ru-RU"/>
        </a:p>
      </dgm:t>
    </dgm:pt>
    <dgm:pt modelId="{F1102532-6A02-4C8C-A296-E146F86F06D8}" type="sibTrans" cxnId="{9327BA39-9EEA-41A1-B3AE-0BE4C31C96F1}">
      <dgm:prSet/>
      <dgm:spPr/>
      <dgm:t>
        <a:bodyPr/>
        <a:lstStyle/>
        <a:p>
          <a:endParaRPr lang="ru-RU"/>
        </a:p>
      </dgm:t>
    </dgm:pt>
    <dgm:pt modelId="{BA931E3B-1FA1-4B30-8FC0-87A5BB8000F0}">
      <dgm:prSet phldrT="[Текст]"/>
      <dgm:spPr/>
      <dgm:t>
        <a:bodyPr/>
        <a:lstStyle/>
        <a:p>
          <a:r>
            <a:rPr lang="ru-RU" u="sng" dirty="0" smtClean="0">
              <a:solidFill>
                <a:schemeClr val="tx1"/>
              </a:solidFill>
            </a:rPr>
            <a:t>Дискретные</a:t>
          </a:r>
          <a:r>
            <a:rPr lang="ru-RU" dirty="0" smtClean="0"/>
            <a:t/>
          </a:r>
          <a:br>
            <a:rPr lang="ru-RU" dirty="0" smtClean="0"/>
          </a:br>
          <a:r>
            <a:rPr lang="ru-RU" dirty="0" smtClean="0"/>
            <a:t>    Принимают</a:t>
          </a:r>
          <a:r>
            <a:rPr lang="en-US" dirty="0" smtClean="0"/>
            <a:t> </a:t>
          </a:r>
          <a:r>
            <a:rPr lang="ru-RU" dirty="0" smtClean="0"/>
            <a:t>строго определенные, как правило, целочисленные значения. (</a:t>
          </a:r>
          <a:r>
            <a:rPr lang="ru-RU" dirty="0" smtClean="0">
              <a:solidFill>
                <a:srgbClr val="002060"/>
              </a:solidFill>
            </a:rPr>
            <a:t>1, 2, 100, 124)</a:t>
          </a:r>
          <a:endParaRPr lang="ru-RU" dirty="0">
            <a:solidFill>
              <a:srgbClr val="002060"/>
            </a:solidFill>
          </a:endParaRPr>
        </a:p>
      </dgm:t>
    </dgm:pt>
    <dgm:pt modelId="{99447A7F-257F-4539-9109-15DBF24C4935}" type="parTrans" cxnId="{D8566A9E-4460-4824-98C0-035C8FE71BA5}">
      <dgm:prSet/>
      <dgm:spPr/>
      <dgm:t>
        <a:bodyPr/>
        <a:lstStyle/>
        <a:p>
          <a:endParaRPr lang="ru-RU"/>
        </a:p>
      </dgm:t>
    </dgm:pt>
    <dgm:pt modelId="{03F81BD8-A740-48EA-8A43-4D57027A8FC5}" type="sibTrans" cxnId="{D8566A9E-4460-4824-98C0-035C8FE71BA5}">
      <dgm:prSet/>
      <dgm:spPr/>
      <dgm:t>
        <a:bodyPr/>
        <a:lstStyle/>
        <a:p>
          <a:endParaRPr lang="ru-RU"/>
        </a:p>
      </dgm:t>
    </dgm:pt>
    <dgm:pt modelId="{5910FC19-04BF-4412-83EF-292D99FCE700}" type="pres">
      <dgm:prSet presAssocID="{B4B4F5AE-A52A-401D-AB55-D3B7CD3115F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3515F18-BDD2-4EA4-A0BE-F1C2869016EB}" type="pres">
      <dgm:prSet presAssocID="{B77B5719-6050-40B4-9481-D06ECE12E691}" presName="linNode" presStyleCnt="0"/>
      <dgm:spPr/>
    </dgm:pt>
    <dgm:pt modelId="{545EB9E3-C816-45E4-AC73-BFAC3334E5BC}" type="pres">
      <dgm:prSet presAssocID="{B77B5719-6050-40B4-9481-D06ECE12E691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BCA1E-FD99-4DEF-AA36-9713E549A153}" type="pres">
      <dgm:prSet presAssocID="{B77B5719-6050-40B4-9481-D06ECE12E691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5D6EE9-C426-4BD5-A4FD-9E9E899DDB14}" type="pres">
      <dgm:prSet presAssocID="{A67E2B1D-0507-4A97-80BE-5E7C4556DAAE}" presName="spacing" presStyleCnt="0"/>
      <dgm:spPr/>
    </dgm:pt>
    <dgm:pt modelId="{E3A00121-A130-4D43-B7EC-F26FCD4C01C7}" type="pres">
      <dgm:prSet presAssocID="{AEC92285-353A-481B-8838-AA83AD7011FA}" presName="linNode" presStyleCnt="0"/>
      <dgm:spPr/>
    </dgm:pt>
    <dgm:pt modelId="{3112ED89-0D1A-4E28-BD99-BC48F270D85D}" type="pres">
      <dgm:prSet presAssocID="{AEC92285-353A-481B-8838-AA83AD7011FA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91ECBE-776C-4386-B8B2-53E806B02501}" type="pres">
      <dgm:prSet presAssocID="{AEC92285-353A-481B-8838-AA83AD7011F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4A063F-4CC5-4804-93E9-72883422EC17}" type="presOf" srcId="{B77B5719-6050-40B4-9481-D06ECE12E691}" destId="{545EB9E3-C816-45E4-AC73-BFAC3334E5BC}" srcOrd="0" destOrd="0" presId="urn:microsoft.com/office/officeart/2005/8/layout/vList6"/>
    <dgm:cxn modelId="{972D1E08-222B-4160-8B5F-E501F3F9137B}" srcId="{B4B4F5AE-A52A-401D-AB55-D3B7CD3115F6}" destId="{AEC92285-353A-481B-8838-AA83AD7011FA}" srcOrd="1" destOrd="0" parTransId="{933C1FB0-1F4A-4977-9645-C60E37735290}" sibTransId="{9C28ACE2-0974-4B3F-835B-C332F25E02F6}"/>
    <dgm:cxn modelId="{D8566A9E-4460-4824-98C0-035C8FE71BA5}" srcId="{AEC92285-353A-481B-8838-AA83AD7011FA}" destId="{BA931E3B-1FA1-4B30-8FC0-87A5BB8000F0}" srcOrd="1" destOrd="0" parTransId="{99447A7F-257F-4539-9109-15DBF24C4935}" sibTransId="{03F81BD8-A740-48EA-8A43-4D57027A8FC5}"/>
    <dgm:cxn modelId="{B62C7950-7C2C-44EF-9048-705F4102757F}" srcId="{B77B5719-6050-40B4-9481-D06ECE12E691}" destId="{96A20B2D-E11A-419B-8302-F7F04BD088D2}" srcOrd="1" destOrd="0" parTransId="{3D73380C-5C37-47A8-A3A2-22A02DAED38B}" sibTransId="{6E2BE1FE-FFB7-49CC-98D1-2BEF1CD30F47}"/>
    <dgm:cxn modelId="{EFC7319F-C0F6-4E5D-8F85-7A2383DCDD6C}" type="presOf" srcId="{C02B7FFF-8162-4185-AE59-AF62C4AAE6D7}" destId="{562BCA1E-FD99-4DEF-AA36-9713E549A153}" srcOrd="0" destOrd="0" presId="urn:microsoft.com/office/officeart/2005/8/layout/vList6"/>
    <dgm:cxn modelId="{1D5163FB-09D4-48BF-AFE2-D3B701E0131E}" type="presOf" srcId="{B9BF42CD-9D77-418E-9978-BADEE56D57AA}" destId="{3B91ECBE-776C-4386-B8B2-53E806B02501}" srcOrd="0" destOrd="0" presId="urn:microsoft.com/office/officeart/2005/8/layout/vList6"/>
    <dgm:cxn modelId="{FFD4E300-6D19-4525-841F-D9E8568483A7}" srcId="{B77B5719-6050-40B4-9481-D06ECE12E691}" destId="{C02B7FFF-8162-4185-AE59-AF62C4AAE6D7}" srcOrd="0" destOrd="0" parTransId="{4093E462-7A4A-4042-AC83-85547689C72F}" sibTransId="{C52A7536-94FA-447E-9306-7DEE6C1E2F93}"/>
    <dgm:cxn modelId="{3770338F-C0FB-4AE2-B753-9D0889623527}" type="presOf" srcId="{BA931E3B-1FA1-4B30-8FC0-87A5BB8000F0}" destId="{3B91ECBE-776C-4386-B8B2-53E806B02501}" srcOrd="0" destOrd="1" presId="urn:microsoft.com/office/officeart/2005/8/layout/vList6"/>
    <dgm:cxn modelId="{03652849-32F4-4549-B2BF-1FDEEEA3D987}" type="presOf" srcId="{AEC92285-353A-481B-8838-AA83AD7011FA}" destId="{3112ED89-0D1A-4E28-BD99-BC48F270D85D}" srcOrd="0" destOrd="0" presId="urn:microsoft.com/office/officeart/2005/8/layout/vList6"/>
    <dgm:cxn modelId="{4AC849E6-053C-48EA-A423-6E8C0F1A0E5B}" type="presOf" srcId="{B4B4F5AE-A52A-401D-AB55-D3B7CD3115F6}" destId="{5910FC19-04BF-4412-83EF-292D99FCE700}" srcOrd="0" destOrd="0" presId="urn:microsoft.com/office/officeart/2005/8/layout/vList6"/>
    <dgm:cxn modelId="{9327BA39-9EEA-41A1-B3AE-0BE4C31C96F1}" srcId="{AEC92285-353A-481B-8838-AA83AD7011FA}" destId="{B9BF42CD-9D77-418E-9978-BADEE56D57AA}" srcOrd="0" destOrd="0" parTransId="{9E88C977-E493-4620-8929-E0E8A92FE309}" sibTransId="{F1102532-6A02-4C8C-A296-E146F86F06D8}"/>
    <dgm:cxn modelId="{09E3B98F-1D03-4C1F-826B-F62B70194347}" type="presOf" srcId="{96A20B2D-E11A-419B-8302-F7F04BD088D2}" destId="{562BCA1E-FD99-4DEF-AA36-9713E549A153}" srcOrd="0" destOrd="1" presId="urn:microsoft.com/office/officeart/2005/8/layout/vList6"/>
    <dgm:cxn modelId="{137F7DE6-2937-45BC-AA05-45728D011B67}" srcId="{B4B4F5AE-A52A-401D-AB55-D3B7CD3115F6}" destId="{B77B5719-6050-40B4-9481-D06ECE12E691}" srcOrd="0" destOrd="0" parTransId="{BB2DAF30-504A-4FF1-BE36-C5CBA67F846C}" sibTransId="{A67E2B1D-0507-4A97-80BE-5E7C4556DAAE}"/>
    <dgm:cxn modelId="{A25C13FC-418B-409A-A699-891A18C4E3ED}" type="presParOf" srcId="{5910FC19-04BF-4412-83EF-292D99FCE700}" destId="{53515F18-BDD2-4EA4-A0BE-F1C2869016EB}" srcOrd="0" destOrd="0" presId="urn:microsoft.com/office/officeart/2005/8/layout/vList6"/>
    <dgm:cxn modelId="{1E5697D6-F64D-4273-8CE2-FD4349D238F6}" type="presParOf" srcId="{53515F18-BDD2-4EA4-A0BE-F1C2869016EB}" destId="{545EB9E3-C816-45E4-AC73-BFAC3334E5BC}" srcOrd="0" destOrd="0" presId="urn:microsoft.com/office/officeart/2005/8/layout/vList6"/>
    <dgm:cxn modelId="{55AA5E52-BFAF-4C6D-B299-AC0BC283CF8D}" type="presParOf" srcId="{53515F18-BDD2-4EA4-A0BE-F1C2869016EB}" destId="{562BCA1E-FD99-4DEF-AA36-9713E549A153}" srcOrd="1" destOrd="0" presId="urn:microsoft.com/office/officeart/2005/8/layout/vList6"/>
    <dgm:cxn modelId="{FB37B46D-E23F-468B-AD85-AF4DE54A23A4}" type="presParOf" srcId="{5910FC19-04BF-4412-83EF-292D99FCE700}" destId="{DA5D6EE9-C426-4BD5-A4FD-9E9E899DDB14}" srcOrd="1" destOrd="0" presId="urn:microsoft.com/office/officeart/2005/8/layout/vList6"/>
    <dgm:cxn modelId="{4A093519-90B7-420C-B151-2C77EAAF4527}" type="presParOf" srcId="{5910FC19-04BF-4412-83EF-292D99FCE700}" destId="{E3A00121-A130-4D43-B7EC-F26FCD4C01C7}" srcOrd="2" destOrd="0" presId="urn:microsoft.com/office/officeart/2005/8/layout/vList6"/>
    <dgm:cxn modelId="{AAA5612D-55D3-4D22-9EE5-17B0B5F1ADF6}" type="presParOf" srcId="{E3A00121-A130-4D43-B7EC-F26FCD4C01C7}" destId="{3112ED89-0D1A-4E28-BD99-BC48F270D85D}" srcOrd="0" destOrd="0" presId="urn:microsoft.com/office/officeart/2005/8/layout/vList6"/>
    <dgm:cxn modelId="{913CD803-5C3E-4366-B5DC-8A8069A9BC45}" type="presParOf" srcId="{E3A00121-A130-4D43-B7EC-F26FCD4C01C7}" destId="{3B91ECBE-776C-4386-B8B2-53E806B025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CA1E-FD99-4DEF-AA36-9713E549A153}">
      <dsp:nvSpPr>
        <dsp:cNvPr id="0" name=""/>
        <dsp:cNvSpPr/>
      </dsp:nvSpPr>
      <dsp:spPr>
        <a:xfrm>
          <a:off x="4669936" y="732"/>
          <a:ext cx="7004904" cy="28563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u="sng" kern="1200" dirty="0" smtClean="0"/>
            <a:t>Номинальные</a:t>
          </a:r>
          <a:r>
            <a:rPr lang="ru-RU" sz="1800" kern="1200" dirty="0" smtClean="0"/>
            <a:t/>
          </a:r>
          <a:br>
            <a:rPr lang="ru-RU" sz="1800" kern="1200" dirty="0" smtClean="0"/>
          </a:br>
          <a:r>
            <a:rPr lang="ru-RU" sz="1800" kern="1200" dirty="0" smtClean="0"/>
            <a:t>    Не упорядоченные категории. Категория обозначает состояние объекта, но не упорядочивает его. </a:t>
          </a:r>
          <a:r>
            <a:rPr lang="ru-RU" sz="1800" kern="1200" dirty="0" smtClean="0">
              <a:solidFill>
                <a:srgbClr val="002060"/>
              </a:solidFill>
            </a:rPr>
            <a:t>(1 - работает, 0 – отказ) </a:t>
          </a:r>
          <a:endParaRPr lang="ru-RU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u="sng" kern="1200" dirty="0" smtClean="0"/>
            <a:t>Ранговые</a:t>
          </a:r>
          <a:br>
            <a:rPr lang="ru-RU" sz="1800" u="sng" kern="1200" dirty="0" smtClean="0"/>
          </a:br>
          <a:r>
            <a:rPr lang="ru-RU" sz="1800" u="none" kern="1200" dirty="0" smtClean="0"/>
            <a:t>    Категории обозначают состояние объекта, могут быть упорядоченными. </a:t>
          </a:r>
          <a:r>
            <a:rPr lang="ru-RU" sz="1800" u="none" kern="1200" dirty="0" smtClean="0">
              <a:solidFill>
                <a:srgbClr val="002060"/>
              </a:solidFill>
            </a:rPr>
            <a:t>( Степень опасности: 1 - не опасна, 2- средне-опасно, 3 – очень опасно)</a:t>
          </a:r>
          <a:endParaRPr lang="ru-RU" sz="1800" u="none" kern="1200" dirty="0">
            <a:solidFill>
              <a:srgbClr val="002060"/>
            </a:solidFill>
          </a:endParaRPr>
        </a:p>
      </dsp:txBody>
      <dsp:txXfrm>
        <a:off x="4669936" y="357772"/>
        <a:ext cx="5933785" cy="2142238"/>
      </dsp:txXfrm>
    </dsp:sp>
    <dsp:sp modelId="{545EB9E3-C816-45E4-AC73-BFAC3334E5BC}">
      <dsp:nvSpPr>
        <dsp:cNvPr id="0" name=""/>
        <dsp:cNvSpPr/>
      </dsp:nvSpPr>
      <dsp:spPr>
        <a:xfrm>
          <a:off x="0" y="732"/>
          <a:ext cx="4669936" cy="2856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Качественные (Категориальные)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Применяются для описания объекта путем отнесения его к той или иной категории(классу)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/>
        </a:p>
      </dsp:txBody>
      <dsp:txXfrm>
        <a:off x="139434" y="140166"/>
        <a:ext cx="4391068" cy="2577450"/>
      </dsp:txXfrm>
    </dsp:sp>
    <dsp:sp modelId="{3B91ECBE-776C-4386-B8B2-53E806B02501}">
      <dsp:nvSpPr>
        <dsp:cNvPr id="0" name=""/>
        <dsp:cNvSpPr/>
      </dsp:nvSpPr>
      <dsp:spPr>
        <a:xfrm>
          <a:off x="4669936" y="3142682"/>
          <a:ext cx="7004904" cy="28563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u="sng" kern="1200" dirty="0" smtClean="0"/>
            <a:t>Непрерывные</a:t>
          </a:r>
          <a:r>
            <a:rPr lang="ru-RU" sz="1800" kern="1200" dirty="0" smtClean="0"/>
            <a:t/>
          </a:r>
          <a:br>
            <a:rPr lang="ru-RU" sz="1800" kern="1200" dirty="0" smtClean="0"/>
          </a:br>
          <a:r>
            <a:rPr lang="ru-RU" sz="1800" kern="1200" dirty="0" smtClean="0"/>
            <a:t>    Данные могут быть представлены любым численным значением. (</a:t>
          </a:r>
          <a:r>
            <a:rPr lang="ru-RU" sz="1800" kern="1200" dirty="0" smtClean="0">
              <a:solidFill>
                <a:srgbClr val="002060"/>
              </a:solidFill>
            </a:rPr>
            <a:t>1,234; 30000,123)</a:t>
          </a:r>
          <a:endParaRPr lang="ru-RU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u="sng" kern="1200" dirty="0" smtClean="0">
              <a:solidFill>
                <a:schemeClr val="tx1"/>
              </a:solidFill>
            </a:rPr>
            <a:t>Дискретные</a:t>
          </a:r>
          <a:r>
            <a:rPr lang="ru-RU" sz="1800" kern="1200" dirty="0" smtClean="0"/>
            <a:t/>
          </a:r>
          <a:br>
            <a:rPr lang="ru-RU" sz="1800" kern="1200" dirty="0" smtClean="0"/>
          </a:br>
          <a:r>
            <a:rPr lang="ru-RU" sz="1800" kern="1200" dirty="0" smtClean="0"/>
            <a:t>    Принимают</a:t>
          </a:r>
          <a:r>
            <a:rPr lang="en-US" sz="1800" kern="1200" dirty="0" smtClean="0"/>
            <a:t> </a:t>
          </a:r>
          <a:r>
            <a:rPr lang="ru-RU" sz="1800" kern="1200" dirty="0" smtClean="0"/>
            <a:t>строго определенные, как правило, целочисленные значения. (</a:t>
          </a:r>
          <a:r>
            <a:rPr lang="ru-RU" sz="1800" kern="1200" dirty="0" smtClean="0">
              <a:solidFill>
                <a:srgbClr val="002060"/>
              </a:solidFill>
            </a:rPr>
            <a:t>1, 2, 100, 124)</a:t>
          </a:r>
          <a:endParaRPr lang="ru-RU" sz="1800" kern="1200" dirty="0">
            <a:solidFill>
              <a:srgbClr val="002060"/>
            </a:solidFill>
          </a:endParaRPr>
        </a:p>
      </dsp:txBody>
      <dsp:txXfrm>
        <a:off x="4669936" y="3499722"/>
        <a:ext cx="5933785" cy="2142238"/>
      </dsp:txXfrm>
    </dsp:sp>
    <dsp:sp modelId="{3112ED89-0D1A-4E28-BD99-BC48F270D85D}">
      <dsp:nvSpPr>
        <dsp:cNvPr id="0" name=""/>
        <dsp:cNvSpPr/>
      </dsp:nvSpPr>
      <dsp:spPr>
        <a:xfrm>
          <a:off x="0" y="3142682"/>
          <a:ext cx="4669936" cy="2856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Количественные</a:t>
          </a:r>
          <a:r>
            <a:rPr lang="ru-RU" sz="2800" kern="1200" dirty="0" smtClean="0"/>
            <a:t> 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Имеют некоторое числовое значение. Несут значение какого то показателя.</a:t>
          </a:r>
          <a:endParaRPr lang="ru-RU" sz="2000" kern="1200" dirty="0"/>
        </a:p>
      </dsp:txBody>
      <dsp:txXfrm>
        <a:off x="139434" y="3282116"/>
        <a:ext cx="4391068" cy="257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101C-2F49-4EFA-B313-BCB2727F3B47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21DD-C1B4-4BBB-9AEE-53255A0A2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6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?</a:t>
            </a:r>
            <a:r>
              <a:rPr lang="ru-RU" baseline="0" dirty="0"/>
              <a:t> </a:t>
            </a:r>
            <a:r>
              <a:rPr lang="ru-RU" dirty="0"/>
              <a:t>Традиций или</a:t>
            </a:r>
            <a:r>
              <a:rPr lang="ru-RU" baseline="0" dirty="0"/>
              <a:t> </a:t>
            </a:r>
            <a:r>
              <a:rPr lang="ru-RU" dirty="0"/>
              <a:t> успешного опыта 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35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79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94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1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0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68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6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8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0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5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0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26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8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3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8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9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4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5D20-F3EC-4E60-A9E6-E032F9B1183C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74B1-33D8-487D-A573-DCF4F0214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karmageddon9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matplotlib.org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matplotlib/cheatsheets#cheatsheets" TargetMode="External"/><Relationship Id="rId5" Type="http://schemas.openxmlformats.org/officeDocument/2006/relationships/hyperlink" Target="https://matplotlib.org/stable/gallery/index.html" TargetMode="External"/><Relationship Id="rId4" Type="http://schemas.openxmlformats.org/officeDocument/2006/relationships/hyperlink" Target="https://matplotlib.org/stable/conten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5C995-916C-4562-B4C4-805D54F3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2"/>
          <a:stretch/>
        </p:blipFill>
        <p:spPr>
          <a:xfrm>
            <a:off x="1463177" y="294570"/>
            <a:ext cx="463008" cy="54214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12FAE2-CB42-4F68-8E53-5C7F52F2EE9A}"/>
              </a:ext>
            </a:extLst>
          </p:cNvPr>
          <p:cNvSpPr/>
          <p:nvPr/>
        </p:nvSpPr>
        <p:spPr>
          <a:xfrm>
            <a:off x="1933998" y="350198"/>
            <a:ext cx="60674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Национальный исследовательский университет «МИЭТ»</a:t>
            </a:r>
          </a:p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ИНСТИТУТ МИКРОПРИБОРОВ И СИСТЕМ УПРАВЛЕНИЯ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1463177" y="2060848"/>
            <a:ext cx="95858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Имитационное моделирование ИУС и анализ больших данных.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800" dirty="0" smtClean="0">
              <a:latin typeface="Segoe UI Semibold" panose="020B07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Лекция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2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. Описательный анализ данных.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04A17B-9115-4CDC-86AB-FF697702424A}"/>
              </a:ext>
            </a:extLst>
          </p:cNvPr>
          <p:cNvSpPr/>
          <p:nvPr/>
        </p:nvSpPr>
        <p:spPr>
          <a:xfrm>
            <a:off x="8112224" y="5500563"/>
            <a:ext cx="30950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Перлов Анатолий Юрьевич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ru-RU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Старший преподаватель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нститута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микроприборов и систем управления, к.т.н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karmageddon90@gmail.com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44624"/>
            <a:ext cx="1008288" cy="10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10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1705" y="-17893"/>
            <a:ext cx="9411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Графическое представление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273" y="689993"/>
            <a:ext cx="3588327" cy="37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Гистограмма</a:t>
            </a:r>
            <a:endParaRPr lang="ru-RU" b="1" dirty="0">
              <a:solidFill>
                <a:srgbClr val="FF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181600" y="2646218"/>
            <a:ext cx="7010400" cy="4211782"/>
            <a:chOff x="176645" y="1741356"/>
            <a:chExt cx="7683478" cy="4614994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t="1451"/>
            <a:stretch/>
          </p:blipFill>
          <p:spPr>
            <a:xfrm>
              <a:off x="176645" y="1741356"/>
              <a:ext cx="7683478" cy="4614994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2036618" y="5070764"/>
              <a:ext cx="1025237" cy="3879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09422"/>
            <a:ext cx="6317673" cy="35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11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1705" y="-17893"/>
            <a:ext cx="9411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Графическое представление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273" y="689993"/>
            <a:ext cx="3588327" cy="37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Ящик с усами или </a:t>
            </a:r>
            <a:r>
              <a:rPr lang="en-US" b="1" dirty="0" smtClean="0">
                <a:solidFill>
                  <a:srgbClr val="FF0000"/>
                </a:solidFill>
              </a:rPr>
              <a:t>Boxplot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s://upload.wikimedia.org/wikipedia/commons/3/32/Densityvs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5" y="1061373"/>
            <a:ext cx="6179649" cy="48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84072" y="1061373"/>
            <a:ext cx="8007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smtClean="0">
                <a:solidFill>
                  <a:srgbClr val="002060"/>
                </a:solidFill>
              </a:rPr>
              <a:t>   Ящик с усами </a:t>
            </a:r>
            <a:r>
              <a:rPr lang="ru-RU" dirty="0" smtClean="0"/>
              <a:t>в </a:t>
            </a:r>
            <a:r>
              <a:rPr lang="ru-RU" dirty="0"/>
              <a:t>удобной форме показывает </a:t>
            </a:r>
            <a:r>
              <a:rPr lang="ru-RU" dirty="0" smtClean="0"/>
              <a:t>медиану, нижний </a:t>
            </a:r>
            <a:r>
              <a:rPr lang="ru-RU" dirty="0"/>
              <a:t>и верхний квартили, минимальное и максимальное значение выборки и выбросы. </a:t>
            </a:r>
            <a:endParaRPr lang="ru-RU" dirty="0" smtClean="0"/>
          </a:p>
          <a:p>
            <a:r>
              <a:rPr lang="ru-RU" dirty="0" smtClean="0"/>
              <a:t>Расстояния </a:t>
            </a:r>
            <a:r>
              <a:rPr lang="ru-RU" dirty="0"/>
              <a:t>между различными частями ящика позволяют определить степень разброса (дисперсии) и асимметрии данных и выявить выбросы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24" y="3089565"/>
            <a:ext cx="5755180" cy="35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12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21672" y="-48494"/>
            <a:ext cx="1278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Корреляция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019" y="694805"/>
            <a:ext cx="11776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Изучение связей между переменными, интересует исследователя с точки зрения отражения соответствующих причинно-следственных отношений. 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Корреляционная </a:t>
            </a:r>
            <a:r>
              <a:rPr lang="ru-RU" b="1" dirty="0">
                <a:solidFill>
                  <a:srgbClr val="002060"/>
                </a:solidFill>
              </a:rPr>
              <a:t>зависимость </a:t>
            </a:r>
            <a:r>
              <a:rPr lang="ru-RU" dirty="0"/>
              <a:t>– это согласованные изменения двух (парная корреляционная связь) или большего количества признаков (множественная корреляционная связь). Суть ее заключается в том, что при изменении значения одной переменной происходит закономерное изменение (уменьшение или увеличение) другой(-их) переменной(-ых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Корреляционный </a:t>
            </a:r>
            <a:r>
              <a:rPr lang="ru-RU" b="1" dirty="0">
                <a:solidFill>
                  <a:srgbClr val="002060"/>
                </a:solidFill>
              </a:rPr>
              <a:t>анализ </a:t>
            </a:r>
            <a:r>
              <a:rPr lang="ru-RU" dirty="0"/>
              <a:t>– статистический метод, позволяющий с использованием коэффициентов корреляции определить, существует ли </a:t>
            </a:r>
            <a:r>
              <a:rPr lang="ru-RU" dirty="0" smtClean="0"/>
              <a:t>зависимость(линейная) </a:t>
            </a:r>
            <a:r>
              <a:rPr lang="ru-RU" dirty="0"/>
              <a:t>между переменными и насколько она сильна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Коэффициент корреляции Пирсона </a:t>
            </a:r>
            <a:r>
              <a:rPr lang="ru-RU" dirty="0"/>
              <a:t>– двумерная описательная статистика, количественная мера взаимосвязи (совместной изменчивости) двух переменных.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" y="4294381"/>
            <a:ext cx="3779618" cy="646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24" y="4406194"/>
            <a:ext cx="6664951" cy="509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117" y="4986303"/>
            <a:ext cx="7305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13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21671" y="-111879"/>
            <a:ext cx="1278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Примеры корреляции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5" y="605243"/>
            <a:ext cx="11227049" cy="4557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2836" y="5209146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  <a:r>
              <a:rPr lang="ru-RU" dirty="0" smtClean="0"/>
              <a:t>) Строгая положительная корреляция</a:t>
            </a:r>
          </a:p>
          <a:p>
            <a:r>
              <a:rPr lang="ru-RU" dirty="0"/>
              <a:t>б</a:t>
            </a:r>
            <a:r>
              <a:rPr lang="ru-RU" dirty="0" smtClean="0"/>
              <a:t>) Положительная корреляция</a:t>
            </a:r>
          </a:p>
          <a:p>
            <a:r>
              <a:rPr lang="ru-RU" dirty="0"/>
              <a:t>в</a:t>
            </a:r>
            <a:r>
              <a:rPr lang="ru-RU" dirty="0" smtClean="0"/>
              <a:t>) </a:t>
            </a:r>
            <a:r>
              <a:rPr lang="ru-RU" dirty="0"/>
              <a:t>С</a:t>
            </a:r>
            <a:r>
              <a:rPr lang="ru-RU" dirty="0" smtClean="0"/>
              <a:t>лабая </a:t>
            </a:r>
            <a:r>
              <a:rPr lang="ru-RU" dirty="0"/>
              <a:t>положительная корреляция</a:t>
            </a:r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) Нулевая корреляция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5209146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д) Отрицательная  корреляция</a:t>
            </a:r>
          </a:p>
          <a:p>
            <a:r>
              <a:rPr lang="ru-RU" dirty="0" smtClean="0"/>
              <a:t>е) Строго отрицательная корреляция</a:t>
            </a:r>
          </a:p>
          <a:p>
            <a:r>
              <a:rPr lang="ru-RU" dirty="0" smtClean="0"/>
              <a:t>ж) Нелинейная корреляция</a:t>
            </a:r>
          </a:p>
          <a:p>
            <a:r>
              <a:rPr lang="ru-RU" dirty="0" smtClean="0"/>
              <a:t>з) Нелинейная корреляция </a:t>
            </a:r>
          </a:p>
        </p:txBody>
      </p:sp>
    </p:spTree>
    <p:extLst>
      <p:ext uri="{BB962C8B-B14F-4D97-AF65-F5344CB8AC3E}">
        <p14:creationId xmlns:p14="http://schemas.microsoft.com/office/powerpoint/2010/main" val="27002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14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275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Корреляционная матрица Пирсона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 descr="pc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82" y="723828"/>
            <a:ext cx="6220459" cy="581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88629" y="2468163"/>
            <a:ext cx="5622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</a:rPr>
              <a:t>Общая классификация корреляционных связей</a:t>
            </a:r>
            <a:r>
              <a:rPr lang="ru-RU" sz="2000" dirty="0" smtClean="0">
                <a:solidFill>
                  <a:srgbClr val="002060"/>
                </a:solidFill>
              </a:rPr>
              <a:t>:</a:t>
            </a:r>
          </a:p>
          <a:p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896" y="2893521"/>
                <a:ext cx="4955972" cy="683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&gt;0,7 −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Сильная или тесная</m:t>
                      </m:r>
                    </m:oMath>
                  </m:oMathPara>
                </a14:m>
                <a:endParaRPr lang="ru-RU" sz="2400" b="0" dirty="0" smtClean="0"/>
              </a:p>
              <a:p>
                <a:endParaRPr lang="ru-RU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0,5&lt;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69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Средня</m:t>
                      </m:r>
                      <m:r>
                        <a:rPr lang="ru-RU" sz="2400" smtClean="0">
                          <a:latin typeface="Cambria Math" panose="02040503050406030204" pitchFamily="18" charset="0"/>
                        </a:rPr>
                        <m:t>я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0,3&lt;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−Умеренн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ая</m:t>
                      </m:r>
                    </m:oMath>
                  </m:oMathPara>
                </a14:m>
                <a:endParaRPr lang="ru-RU" sz="2400" dirty="0" smtClean="0"/>
              </a:p>
              <a:p>
                <a:endParaRPr lang="ru-RU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0,2&lt;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Слаба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я</m:t>
                      </m:r>
                    </m:oMath>
                  </m:oMathPara>
                </a14:m>
                <a:endParaRPr lang="ru-RU" sz="2400" dirty="0" smtClean="0"/>
              </a:p>
              <a:p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очень слабая</m:t>
                      </m:r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 smtClean="0"/>
              </a:p>
              <a:p>
                <a:endParaRPr lang="ru-RU" sz="2400" b="1" dirty="0" smtClean="0"/>
              </a:p>
              <a:p>
                <a:endParaRPr lang="ru-RU" sz="2400" dirty="0"/>
              </a:p>
              <a:p>
                <a:endParaRPr lang="ru-RU" sz="2400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96" y="2893521"/>
                <a:ext cx="4955972" cy="6833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771" y="1307589"/>
            <a:ext cx="2056166" cy="958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8629" y="790685"/>
            <a:ext cx="46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К</a:t>
            </a:r>
            <a:r>
              <a:rPr lang="ru-RU" b="1" dirty="0" smtClean="0">
                <a:solidFill>
                  <a:srgbClr val="002060"/>
                </a:solidFill>
              </a:rPr>
              <a:t>оэффициент корреляции Пирсона: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15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83125" y="2563091"/>
            <a:ext cx="12275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Работа с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CSV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545DE9-A246-4F42-8A67-E7EEC96B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548" y="1086488"/>
            <a:ext cx="830053" cy="10774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4799" y="1106176"/>
            <a:ext cx="9713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ru-RU" b="1" dirty="0" smtClean="0">
                <a:solidFill>
                  <a:srgbClr val="002060"/>
                </a:solidFill>
              </a:rPr>
              <a:t>CSV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/>
              <a:t>(от англ. </a:t>
            </a:r>
            <a:r>
              <a:rPr lang="ru-RU" b="1" dirty="0" err="1">
                <a:solidFill>
                  <a:srgbClr val="002060"/>
                </a:solidFill>
              </a:rPr>
              <a:t>Comma-Separated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Values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dirty="0"/>
              <a:t>— значения, разделённые запятыми) — текстовый формат, предназначенный для представления табличных данных. Строка таблицы соответствует строке текста, которая содержит одно или несколько полей, разделенных запятыми. 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2840181"/>
            <a:ext cx="11182709" cy="37545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69211"/>
            <a:ext cx="12275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CSV + Pandas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17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83125" y="2563091"/>
            <a:ext cx="12275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Matplotlib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1">
            <a:extLst>
              <a:ext uri="{FF2B5EF4-FFF2-40B4-BE49-F238E27FC236}">
                <a16:creationId xmlns:a16="http://schemas.microsoft.com/office/drawing/2014/main" id="{256D4241-E166-4244-A846-509D2E514DD5}"/>
              </a:ext>
            </a:extLst>
          </p:cNvPr>
          <p:cNvSpPr txBox="1">
            <a:spLocks/>
          </p:cNvSpPr>
          <p:nvPr/>
        </p:nvSpPr>
        <p:spPr>
          <a:xfrm>
            <a:off x="-1" y="118922"/>
            <a:ext cx="12358255" cy="66282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	</a:t>
            </a:r>
            <a:r>
              <a:rPr lang="ru-RU" sz="2600" b="1" dirty="0" err="1" smtClean="0">
                <a:solidFill>
                  <a:srgbClr val="002060"/>
                </a:solidFill>
              </a:rPr>
              <a:t>Matplotlib</a:t>
            </a:r>
            <a:r>
              <a:rPr lang="ru-RU" sz="2600" dirty="0" smtClean="0"/>
              <a:t> </a:t>
            </a:r>
            <a:r>
              <a:rPr lang="ru-RU" sz="2600" dirty="0"/>
              <a:t>— библиотека на языке программирования </a:t>
            </a:r>
            <a:r>
              <a:rPr lang="ru-RU" sz="2600" dirty="0" err="1"/>
              <a:t>Python</a:t>
            </a:r>
            <a:r>
              <a:rPr lang="ru-RU" sz="2600" dirty="0"/>
              <a:t> для визуализации данных двумерной 2D и трехмерной графики 3D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0" indent="0">
              <a:buNone/>
            </a:pPr>
            <a:endParaRPr lang="en-US" sz="2600" dirty="0">
              <a:hlinkClick r:id="rId2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hlinkClick r:id="rId3"/>
              </a:rPr>
              <a:t>https://matplotlib.org/</a:t>
            </a:r>
            <a:r>
              <a:rPr lang="en-US" sz="2200" dirty="0">
                <a:solidFill>
                  <a:srgbClr val="002060"/>
                </a:solidFill>
              </a:rPr>
              <a:t>  - </a:t>
            </a:r>
            <a:r>
              <a:rPr lang="ru-RU" sz="2200" dirty="0">
                <a:solidFill>
                  <a:srgbClr val="002060"/>
                </a:solidFill>
              </a:rPr>
              <a:t>Официальный сайт библиотеки </a:t>
            </a:r>
            <a:r>
              <a:rPr lang="en-US" sz="2200" dirty="0" err="1">
                <a:solidFill>
                  <a:srgbClr val="002060"/>
                </a:solidFill>
              </a:rPr>
              <a:t>Matplotlib</a:t>
            </a:r>
            <a:endParaRPr lang="en-US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hlinkClick r:id="rId4"/>
              </a:rPr>
              <a:t>https://matplotlib.org/stable/contents.html</a:t>
            </a:r>
            <a:r>
              <a:rPr lang="en-US" sz="2200" dirty="0">
                <a:solidFill>
                  <a:srgbClr val="002060"/>
                </a:solidFill>
              </a:rPr>
              <a:t> - </a:t>
            </a:r>
            <a:r>
              <a:rPr lang="ru-RU" dirty="0"/>
              <a:t>Руководство пользователя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sz="2200" dirty="0">
                <a:solidFill>
                  <a:srgbClr val="002060"/>
                </a:solidFill>
                <a:hlinkClick r:id="rId5"/>
              </a:rPr>
              <a:t>https://matplotlib.org/stable/gallery/index.html</a:t>
            </a:r>
            <a:r>
              <a:rPr lang="en-US" sz="2200" dirty="0">
                <a:solidFill>
                  <a:srgbClr val="002060"/>
                </a:solidFill>
              </a:rPr>
              <a:t> - </a:t>
            </a:r>
            <a:r>
              <a:rPr lang="ru-RU" sz="2200" dirty="0">
                <a:solidFill>
                  <a:srgbClr val="002060"/>
                </a:solidFill>
              </a:rPr>
              <a:t>Примеры графиков </a:t>
            </a:r>
            <a:r>
              <a:rPr lang="en-US" sz="2200" dirty="0" err="1">
                <a:solidFill>
                  <a:srgbClr val="002060"/>
                </a:solidFill>
              </a:rPr>
              <a:t>Matplotlib</a:t>
            </a:r>
            <a:endParaRPr lang="ru-RU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hlinkClick r:id="rId6"/>
              </a:rPr>
              <a:t>https://github.com/matplotlib/cheatsheets#cheatsheets</a:t>
            </a:r>
            <a:r>
              <a:rPr lang="ru-RU" sz="2200" dirty="0">
                <a:solidFill>
                  <a:srgbClr val="002060"/>
                </a:solidFill>
              </a:rPr>
              <a:t> – Шпаргалки по </a:t>
            </a:r>
            <a:r>
              <a:rPr lang="en-US" sz="2200" dirty="0" err="1" smtClean="0">
                <a:solidFill>
                  <a:srgbClr val="002060"/>
                </a:solidFill>
              </a:rPr>
              <a:t>Matplotlib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</a:p>
          <a:p>
            <a:pPr lvl="1"/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dirty="0" smtClean="0"/>
              <a:t>Пакет </a:t>
            </a:r>
            <a:r>
              <a:rPr lang="ru-RU" dirty="0"/>
              <a:t>поддерживает многие виды графиков и диаграмм:</a:t>
            </a:r>
          </a:p>
          <a:p>
            <a:pPr lvl="1"/>
            <a:r>
              <a:rPr lang="ru-RU" dirty="0">
                <a:solidFill>
                  <a:srgbClr val="002060"/>
                </a:solidFill>
              </a:rPr>
              <a:t>Графики (</a:t>
            </a:r>
            <a:r>
              <a:rPr lang="en-US" dirty="0">
                <a:solidFill>
                  <a:srgbClr val="002060"/>
                </a:solidFill>
              </a:rPr>
              <a:t>line plot)</a:t>
            </a:r>
          </a:p>
          <a:p>
            <a:pPr lvl="1"/>
            <a:r>
              <a:rPr lang="ru-RU" dirty="0"/>
              <a:t>Диаграммы разброса (</a:t>
            </a:r>
            <a:r>
              <a:rPr lang="en-US" dirty="0"/>
              <a:t>scatter plot)</a:t>
            </a:r>
          </a:p>
          <a:p>
            <a:pPr lvl="1"/>
            <a:r>
              <a:rPr lang="ru-RU" dirty="0">
                <a:solidFill>
                  <a:srgbClr val="002060"/>
                </a:solidFill>
              </a:rPr>
              <a:t>Столбчатые диаграммы (</a:t>
            </a:r>
            <a:r>
              <a:rPr lang="en-US" dirty="0">
                <a:solidFill>
                  <a:srgbClr val="002060"/>
                </a:solidFill>
              </a:rPr>
              <a:t>bar chart) </a:t>
            </a:r>
            <a:r>
              <a:rPr lang="ru-RU" dirty="0">
                <a:solidFill>
                  <a:srgbClr val="002060"/>
                </a:solidFill>
              </a:rPr>
              <a:t>и гистограммы (</a:t>
            </a:r>
            <a:r>
              <a:rPr lang="en-US" dirty="0">
                <a:solidFill>
                  <a:srgbClr val="002060"/>
                </a:solidFill>
              </a:rPr>
              <a:t>histogram)</a:t>
            </a:r>
          </a:p>
          <a:p>
            <a:pPr lvl="1"/>
            <a:r>
              <a:rPr lang="ru-RU" dirty="0"/>
              <a:t>Круговые диаграммы (</a:t>
            </a:r>
            <a:r>
              <a:rPr lang="en-US" dirty="0"/>
              <a:t>pie chart)</a:t>
            </a:r>
          </a:p>
          <a:p>
            <a:pPr lvl="1"/>
            <a:r>
              <a:rPr lang="ru-RU" dirty="0">
                <a:solidFill>
                  <a:srgbClr val="002060"/>
                </a:solidFill>
              </a:rPr>
              <a:t>Ствол-лист диаграммы (</a:t>
            </a:r>
            <a:r>
              <a:rPr lang="en-US" dirty="0">
                <a:solidFill>
                  <a:srgbClr val="002060"/>
                </a:solidFill>
              </a:rPr>
              <a:t>stem plot)</a:t>
            </a:r>
          </a:p>
          <a:p>
            <a:pPr lvl="1"/>
            <a:r>
              <a:rPr lang="ru-RU" dirty="0"/>
              <a:t>Контурные графики (</a:t>
            </a:r>
            <a:r>
              <a:rPr lang="en-US" dirty="0"/>
              <a:t>contour plot)</a:t>
            </a:r>
          </a:p>
          <a:p>
            <a:pPr lvl="1"/>
            <a:r>
              <a:rPr lang="ru-RU" dirty="0">
                <a:solidFill>
                  <a:srgbClr val="002060"/>
                </a:solidFill>
              </a:rPr>
              <a:t>Поля градиентов (</a:t>
            </a:r>
            <a:r>
              <a:rPr lang="en-US" dirty="0">
                <a:solidFill>
                  <a:srgbClr val="002060"/>
                </a:solidFill>
              </a:rPr>
              <a:t>quiver)</a:t>
            </a:r>
          </a:p>
          <a:p>
            <a:pPr lvl="1"/>
            <a:r>
              <a:rPr lang="ru-RU" dirty="0"/>
              <a:t>Спектральные диаграммы (</a:t>
            </a:r>
            <a:r>
              <a:rPr lang="en-US" dirty="0"/>
              <a:t>spectrogram)</a:t>
            </a:r>
            <a:endParaRPr lang="ru-RU" sz="1400" dirty="0"/>
          </a:p>
          <a:p>
            <a:pPr lvl="1"/>
            <a:endParaRPr lang="en-US" sz="2200" dirty="0" smtClean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B16889-94ED-48CE-A97D-B9C23A245E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000" y="4987769"/>
            <a:ext cx="4910050" cy="1178412"/>
          </a:xfrm>
          <a:prstGeom prst="rect">
            <a:avLst/>
          </a:prstGeom>
        </p:spPr>
      </p:pic>
      <p:sp>
        <p:nvSpPr>
          <p:cNvPr id="5" name="Объект 1">
            <a:extLst>
              <a:ext uri="{FF2B5EF4-FFF2-40B4-BE49-F238E27FC236}">
                <a16:creationId xmlns:a16="http://schemas.microsoft.com/office/drawing/2014/main" id="{256D4241-E166-4244-A846-509D2E514DD5}"/>
              </a:ext>
            </a:extLst>
          </p:cNvPr>
          <p:cNvSpPr txBox="1">
            <a:spLocks/>
          </p:cNvSpPr>
          <p:nvPr/>
        </p:nvSpPr>
        <p:spPr>
          <a:xfrm>
            <a:off x="116377" y="3117538"/>
            <a:ext cx="9332423" cy="37404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081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18652" y="152400"/>
            <a:ext cx="12275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Matplotlib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примеры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0A620FFF-2058-4781-8E3E-9BC69B41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286"/>
            <a:ext cx="7343775" cy="4714875"/>
          </a:xfrm>
          <a:prstGeom prst="rect">
            <a:avLst/>
          </a:prstGeom>
        </p:spPr>
      </p:pic>
      <p:pic>
        <p:nvPicPr>
          <p:cNvPr id="5" name="Объект 6">
            <a:extLst>
              <a:ext uri="{FF2B5EF4-FFF2-40B4-BE49-F238E27FC236}">
                <a16:creationId xmlns:a16="http://schemas.microsoft.com/office/drawing/2014/main" id="{DCDFDE26-04F4-4D9C-9F82-37A88459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648" y="2055451"/>
            <a:ext cx="736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2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42614" y="13855"/>
            <a:ext cx="3342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Содержание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18652" y="152400"/>
            <a:ext cx="12275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Matplotlib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. Основные элементы графика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40355BAD-3A29-4161-B54F-C4566047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19" y="987746"/>
            <a:ext cx="8279704" cy="53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3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3101" y="-56598"/>
            <a:ext cx="83808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Этапы анализа выборки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38" y="549164"/>
            <a:ext cx="12178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В рамках нашего курса, наиболее интересным представляется анализ временных рядов. В данной задаче можно выделить следующие основные этапы: </a:t>
            </a:r>
          </a:p>
          <a:p>
            <a:endParaRPr lang="ru-RU" dirty="0" smtClean="0"/>
          </a:p>
          <a:p>
            <a:pPr marL="1257300" lvl="2" indent="-342900">
              <a:buFont typeface="+mj-lt"/>
              <a:buAutoNum type="arabicPeriod"/>
            </a:pPr>
            <a:r>
              <a:rPr lang="ru-RU" b="1" dirty="0" smtClean="0">
                <a:solidFill>
                  <a:srgbClr val="002060"/>
                </a:solidFill>
              </a:rPr>
              <a:t>Описательный анализ </a:t>
            </a:r>
            <a:r>
              <a:rPr lang="ru-RU" dirty="0" smtClean="0"/>
              <a:t>– обеспечивает количественное описание набора данных. </a:t>
            </a:r>
            <a:br>
              <a:rPr lang="ru-RU" dirty="0" smtClean="0"/>
            </a:br>
            <a:r>
              <a:rPr lang="ru-RU" i="1" dirty="0" smtClean="0">
                <a:solidFill>
                  <a:srgbClr val="FF0000"/>
                </a:solidFill>
              </a:rPr>
              <a:t>Цель состоит</a:t>
            </a:r>
            <a:r>
              <a:rPr lang="ru-RU" dirty="0" smtClean="0"/>
              <a:t>  – в числовом описании основных характеристик выборки. Должен прояснить основные значения, отражающее распределение данных и описать взаимоотношение между переменными 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b="1" dirty="0" smtClean="0">
                <a:solidFill>
                  <a:srgbClr val="002060"/>
                </a:solidFill>
              </a:rPr>
              <a:t>Разведочный анализ </a:t>
            </a:r>
            <a:r>
              <a:rPr lang="ru-RU" dirty="0" smtClean="0"/>
              <a:t>– применение графиков для визуализации и изучения данных.</a:t>
            </a:r>
            <a:br>
              <a:rPr lang="ru-RU" dirty="0" smtClean="0"/>
            </a:br>
            <a:endParaRPr lang="ru-RU" dirty="0" smtClean="0"/>
          </a:p>
          <a:p>
            <a:pPr marL="1257300" lvl="2" indent="-342900">
              <a:buFont typeface="+mj-lt"/>
              <a:buAutoNum type="arabicPeriod"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Прогностический анализ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88" y="3120714"/>
            <a:ext cx="5884485" cy="37372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1577" y="4673078"/>
            <a:ext cx="418407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Представлена </a:t>
            </a:r>
            <a:r>
              <a:rPr lang="ru-RU" dirty="0"/>
              <a:t>таблица вариантов</a:t>
            </a:r>
            <a:br>
              <a:rPr lang="ru-RU" dirty="0"/>
            </a:br>
            <a:r>
              <a:rPr lang="ru-RU" dirty="0"/>
              <a:t>визуализации отношений между </a:t>
            </a:r>
            <a:br>
              <a:rPr lang="ru-RU" dirty="0"/>
            </a:br>
            <a:r>
              <a:rPr lang="ru-RU" dirty="0"/>
              <a:t>двумя </a:t>
            </a:r>
            <a:r>
              <a:rPr lang="ru-RU" dirty="0" smtClean="0"/>
              <a:t>переменными в </a:t>
            </a:r>
            <a:r>
              <a:rPr lang="ru-RU" dirty="0"/>
              <a:t>зависимости </a:t>
            </a:r>
            <a:br>
              <a:rPr lang="ru-RU" dirty="0"/>
            </a:br>
            <a:r>
              <a:rPr lang="ru-RU" dirty="0"/>
              <a:t>от их  типов</a:t>
            </a:r>
          </a:p>
        </p:txBody>
      </p:sp>
    </p:spTree>
    <p:extLst>
      <p:ext uri="{BB962C8B-B14F-4D97-AF65-F5344CB8AC3E}">
        <p14:creationId xmlns:p14="http://schemas.microsoft.com/office/powerpoint/2010/main" val="15129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4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42614" y="13855"/>
            <a:ext cx="35701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Типы данных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02323930"/>
              </p:ext>
            </p:extLst>
          </p:nvPr>
        </p:nvGraphicFramePr>
        <p:xfrm>
          <a:off x="378613" y="721742"/>
          <a:ext cx="11674841" cy="599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7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5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21671" y="-111879"/>
            <a:ext cx="1278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Статистический анализ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5854" y="596007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Центральная тенденция </a:t>
            </a: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6364" y="980728"/>
                <a:ext cx="11194472" cy="5601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    Нахождение центральной тенденции – дает понимание вокруг какого значения сосредоточенны данные. Для разных задач в виде центральной тенденции могут выступать разные статистические показатели: </a:t>
                </a:r>
              </a:p>
              <a:p>
                <a:endParaRPr lang="ru-RU" dirty="0" smtClean="0"/>
              </a:p>
              <a:p>
                <a:r>
                  <a:rPr lang="ru-RU" dirty="0"/>
                  <a:t>	</a:t>
                </a:r>
                <a:r>
                  <a:rPr lang="ru-RU" dirty="0" smtClean="0"/>
                  <a:t>1. </a:t>
                </a:r>
                <a:r>
                  <a:rPr lang="ru-RU" b="1" dirty="0" smtClean="0">
                    <a:solidFill>
                      <a:srgbClr val="002060"/>
                    </a:solidFill>
                  </a:rPr>
                  <a:t>Математическое ожидание  </a:t>
                </a:r>
                <a:r>
                  <a:rPr lang="ru-RU" b="1" dirty="0" smtClean="0"/>
                  <a:t>- </a:t>
                </a:r>
                <a:r>
                  <a:rPr lang="ru-RU" dirty="0" smtClean="0"/>
                  <a:t>если имеется выборка с конечным количеством значений, ее математическое ожидание заменяется средним арифметическим значением.</a:t>
                </a:r>
              </a:p>
              <a:p>
                <a:r>
                  <a:rPr lang="ru-RU" b="1" dirty="0"/>
                  <a:t>	</a:t>
                </a:r>
                <a:r>
                  <a:rPr lang="ru-RU" b="1" dirty="0" smtClean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sz="2400" b="1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1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1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b="1" dirty="0" smtClean="0"/>
              </a:p>
              <a:p>
                <a:endParaRPr lang="ru-RU" b="1" dirty="0" smtClean="0"/>
              </a:p>
              <a:p>
                <a:r>
                  <a:rPr lang="ru-RU" b="1" dirty="0"/>
                  <a:t>	</a:t>
                </a:r>
                <a:r>
                  <a:rPr lang="ru-RU" dirty="0" smtClean="0"/>
                  <a:t>2. </a:t>
                </a:r>
                <a:r>
                  <a:rPr lang="ru-RU" b="1" dirty="0" smtClean="0">
                    <a:solidFill>
                      <a:srgbClr val="002060"/>
                    </a:solidFill>
                  </a:rPr>
                  <a:t>Мода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- </a:t>
                </a:r>
                <a:r>
                  <a:rPr lang="ru-RU" dirty="0"/>
                  <a:t>это значение, которое встречается наиболее часто в наборе данных; если данные непрерывные, то </a:t>
                </a:r>
                <a:r>
                  <a:rPr lang="ru-RU" dirty="0" smtClean="0"/>
                  <a:t>следует сгруппировать </a:t>
                </a:r>
                <a:r>
                  <a:rPr lang="ru-RU" dirty="0"/>
                  <a:t>их и </a:t>
                </a:r>
                <a:r>
                  <a:rPr lang="ru-RU" dirty="0" smtClean="0"/>
                  <a:t>вычислить </a:t>
                </a:r>
                <a:r>
                  <a:rPr lang="ru-RU" dirty="0"/>
                  <a:t>модальную группу</a:t>
                </a:r>
                <a:r>
                  <a:rPr lang="ru-RU" dirty="0" smtClean="0"/>
                  <a:t>.</a:t>
                </a:r>
                <a:r>
                  <a:rPr lang="ru-RU" dirty="0" smtClean="0">
                    <a:solidFill>
                      <a:srgbClr val="002060"/>
                    </a:solidFill>
                  </a:rPr>
                  <a:t> </a:t>
                </a:r>
                <a:r>
                  <a:rPr lang="ru-RU" dirty="0"/>
                  <a:t>Некоторые наборы данных не имеют моды, потому что каждое значение встречается только 1 раз. Иногда бывает более одной моды; это происходит тогда, когда 2 значения или больше встречаются одинаковое число раз и встречаемость каждого из этих значений больше, чем любого другого значения</a:t>
                </a:r>
                <a:r>
                  <a:rPr lang="ru-RU" dirty="0" smtClean="0"/>
                  <a:t>.</a:t>
                </a:r>
              </a:p>
              <a:p>
                <a:endParaRPr lang="ru-RU" dirty="0" smtClean="0"/>
              </a:p>
              <a:p>
                <a:r>
                  <a:rPr lang="ru-RU" dirty="0"/>
                  <a:t>	</a:t>
                </a:r>
                <a:r>
                  <a:rPr lang="ru-RU" dirty="0" smtClean="0"/>
                  <a:t>3.</a:t>
                </a:r>
                <a:r>
                  <a:rPr lang="ru-RU" b="1" dirty="0" smtClean="0">
                    <a:solidFill>
                      <a:srgbClr val="002060"/>
                    </a:solidFill>
                  </a:rPr>
                  <a:t>Медиана </a:t>
                </a:r>
                <a:r>
                  <a:rPr lang="ru-RU" dirty="0"/>
                  <a:t>делит ряд упорядоченных значений пополам с равным числом этих значений как выше, так и ниже ее (левее и правее медианы на числовой оси</a:t>
                </a:r>
                <a:r>
                  <a:rPr lang="ru-RU" dirty="0" smtClean="0"/>
                  <a:t>).</a:t>
                </a:r>
              </a:p>
              <a:p>
                <a:endParaRPr lang="ru-RU" dirty="0" smtClean="0"/>
              </a:p>
              <a:p>
                <a:r>
                  <a:rPr lang="ru-RU" b="1" dirty="0">
                    <a:solidFill>
                      <a:srgbClr val="002060"/>
                    </a:solidFill>
                  </a:rPr>
                  <a:t>	</a:t>
                </a:r>
                <a:r>
                  <a:rPr lang="ru-RU" b="1" dirty="0" smtClean="0">
                    <a:solidFill>
                      <a:srgbClr val="002060"/>
                    </a:solidFill>
                  </a:rPr>
                  <a:t>	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n</a:t>
                </a:r>
                <a:r>
                  <a:rPr lang="en-US" dirty="0">
                    <a:solidFill>
                      <a:srgbClr val="002060"/>
                    </a:solidFill>
                  </a:rPr>
                  <a:t> </a:t>
                </a:r>
                <a:r>
                  <a:rPr lang="ru-RU" u="sng" dirty="0" smtClean="0">
                    <a:solidFill>
                      <a:srgbClr val="002060"/>
                    </a:solidFill>
                  </a:rPr>
                  <a:t>нечетное</a:t>
                </a:r>
                <a:r>
                  <a:rPr lang="ru-RU" dirty="0" smtClean="0">
                    <a:solidFill>
                      <a:srgbClr val="002060"/>
                    </a:solidFill>
                  </a:rPr>
                  <a:t> –  </a:t>
                </a:r>
                <a:r>
                  <a:rPr lang="ru-RU" dirty="0" smtClean="0"/>
                  <a:t>медиана</a:t>
                </a:r>
                <a:r>
                  <a:rPr lang="ru-RU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i="1" dirty="0" smtClean="0"/>
                  <a:t>(n </a:t>
                </a:r>
                <a:r>
                  <a:rPr lang="en-US" i="1" dirty="0"/>
                  <a:t>+ 1)/2</a:t>
                </a:r>
                <a:r>
                  <a:rPr lang="en-US" dirty="0"/>
                  <a:t> </a:t>
                </a:r>
                <a:endParaRPr lang="ru-RU" dirty="0" smtClean="0"/>
              </a:p>
              <a:p>
                <a:r>
                  <a:rPr lang="ru-RU" b="1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n</a:t>
                </a:r>
                <a:r>
                  <a:rPr lang="en-US" dirty="0">
                    <a:solidFill>
                      <a:srgbClr val="002060"/>
                    </a:solidFill>
                  </a:rPr>
                  <a:t> </a:t>
                </a:r>
                <a:r>
                  <a:rPr lang="ru-RU" u="sng" dirty="0" smtClean="0">
                    <a:solidFill>
                      <a:srgbClr val="002060"/>
                    </a:solidFill>
                  </a:rPr>
                  <a:t>четное</a:t>
                </a:r>
                <a:r>
                  <a:rPr lang="ru-RU" dirty="0" smtClean="0">
                    <a:solidFill>
                      <a:srgbClr val="002060"/>
                    </a:solidFill>
                  </a:rPr>
                  <a:t> -  </a:t>
                </a:r>
                <a:r>
                  <a:rPr lang="ru-RU" dirty="0"/>
                  <a:t> среднее арифметическое двух соседних средних наблюдений </a:t>
                </a:r>
                <a:r>
                  <a:rPr lang="ru-RU" dirty="0" smtClean="0"/>
                  <a:t>								в </a:t>
                </a:r>
                <a:r>
                  <a:rPr lang="ru-RU" dirty="0"/>
                  <a:t>упорядоченном наборе данных</a:t>
                </a:r>
                <a:endParaRPr lang="ru-RU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4" y="980728"/>
                <a:ext cx="11194472" cy="5601855"/>
              </a:xfrm>
              <a:prstGeom prst="rect">
                <a:avLst/>
              </a:prstGeom>
              <a:blipFill>
                <a:blip r:embed="rId3"/>
                <a:stretch>
                  <a:fillRect l="-490" t="-653" r="-490" b="-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6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21671" y="-111879"/>
            <a:ext cx="1278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Статистический анализ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5854" y="596007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Рассеяние данных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55" y="1080655"/>
            <a:ext cx="1172094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Помимо центральной тенденции данных, полезную для исследования информацию может предоставить рассеяние данных. Рассеяние данных показывает насколько широко от среднего значения разбросаны данные. </a:t>
            </a:r>
          </a:p>
          <a:p>
            <a:r>
              <a:rPr lang="ru-RU" dirty="0"/>
              <a:t>	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Выборочная Дисперсия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altLang="ru-RU" dirty="0"/>
              <a:t>Возьмем n наблюдений x1, x2, х3, ..., </a:t>
            </a:r>
            <a:r>
              <a:rPr lang="ru-RU" altLang="ru-RU" dirty="0" err="1"/>
              <a:t>xn</a:t>
            </a:r>
            <a:r>
              <a:rPr lang="ru-RU" altLang="ru-RU" dirty="0"/>
              <a:t>, среднее которых равняется </a:t>
            </a:r>
            <a:endParaRPr lang="ru-RU" altLang="ru-RU" dirty="0" smtClean="0"/>
          </a:p>
          <a:p>
            <a:endParaRPr lang="ru-RU" altLang="ru-RU" sz="4400" dirty="0">
              <a:latin typeface="Arial" panose="020B0604020202020204" pitchFamily="34" charset="0"/>
            </a:endParaRPr>
          </a:p>
          <a:p>
            <a:r>
              <a:rPr lang="ru-RU" dirty="0" smtClean="0"/>
              <a:t>Тогда выборочная дисперсия определяется следующим образом: 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Стандартное отклонение выборки</a:t>
            </a:r>
          </a:p>
          <a:p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/>
              <a:t>Определяется как корень из выборочной дисперсии: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  <a:p>
            <a:r>
              <a:rPr lang="ru-RU" dirty="0" smtClean="0"/>
              <a:t>    </a:t>
            </a:r>
          </a:p>
          <a:p>
            <a:r>
              <a:rPr lang="ru-RU" dirty="0"/>
              <a:t> </a:t>
            </a:r>
            <a:r>
              <a:rPr lang="ru-RU" dirty="0" smtClean="0"/>
              <a:t>    Мы </a:t>
            </a:r>
            <a:r>
              <a:rPr lang="ru-RU" dirty="0"/>
              <a:t>можем представить себе стандартное отклоне­ние как своего рода среднее отклонение наблюдений от среднего. Оно вычисляется в тех же единицах (размерностях), что и исходные данные.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028" name="Picture 4" descr="http://statistica.ru/upload/medialibrary/45b/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858" y="2312397"/>
            <a:ext cx="1032276" cy="6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ыборочное стандартное отклон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41" y="3173189"/>
            <a:ext cx="2027143" cy="63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istica.ru/upload/medialibrary/1b6/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3" y="4363314"/>
            <a:ext cx="2445726" cy="10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7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21671" y="-111879"/>
            <a:ext cx="1278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Статистический анализ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8091" y="502003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Доверительные интервалы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08" y="768139"/>
            <a:ext cx="12048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    Доверительный интервал </a:t>
            </a:r>
            <a:r>
              <a:rPr lang="ru-RU" dirty="0" smtClean="0"/>
              <a:t>– один из типов интервальной оценки, используемых в статистике, которые рассчитываются для конкретного уровня значимости. </a:t>
            </a:r>
            <a:r>
              <a:rPr lang="ru-RU" dirty="0"/>
              <a:t>Они позволяют сделать утверждение, что </a:t>
            </a:r>
            <a:r>
              <a:rPr lang="ru-RU" i="1" dirty="0">
                <a:solidFill>
                  <a:srgbClr val="002060"/>
                </a:solidFill>
              </a:rPr>
              <a:t>истинное значение </a:t>
            </a:r>
            <a:r>
              <a:rPr lang="ru-RU" dirty="0"/>
              <a:t>неизвестного статистического параметра генеральной совокупности </a:t>
            </a:r>
            <a:r>
              <a:rPr lang="ru-RU" i="1" dirty="0">
                <a:solidFill>
                  <a:srgbClr val="002060"/>
                </a:solidFill>
              </a:rPr>
              <a:t>находится в полученном диапазоне значений с вероятностью</a:t>
            </a:r>
            <a:r>
              <a:rPr lang="ru-RU" dirty="0"/>
              <a:t>, которая задана </a:t>
            </a:r>
            <a:r>
              <a:rPr lang="ru-RU" i="1" dirty="0">
                <a:solidFill>
                  <a:srgbClr val="002060"/>
                </a:solidFill>
              </a:rPr>
              <a:t>выбранным уровнем </a:t>
            </a:r>
            <a:r>
              <a:rPr lang="ru-RU" dirty="0"/>
              <a:t>статистической </a:t>
            </a:r>
            <a:r>
              <a:rPr lang="ru-RU" dirty="0">
                <a:solidFill>
                  <a:srgbClr val="002060"/>
                </a:solidFill>
              </a:rPr>
              <a:t>значимости</a:t>
            </a:r>
            <a:r>
              <a:rPr lang="ru-RU" dirty="0"/>
              <a:t>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0" y="4286904"/>
            <a:ext cx="6047508" cy="2571096"/>
            <a:chOff x="0" y="2653604"/>
            <a:chExt cx="6731578" cy="29146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53604"/>
              <a:ext cx="6724650" cy="291465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5955723" y="5221890"/>
              <a:ext cx="775855" cy="346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332" y="1968147"/>
                <a:ext cx="5846619" cy="224894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уровень значимости</m:t>
                      </m:r>
                    </m:oMath>
                  </m:oMathPara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−  Доверительный интервал  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Доверительный интервал с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оценкой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2" y="1968147"/>
                <a:ext cx="5846619" cy="2248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Рекомендации по выбору методики построения доверительных интервало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36" y="2891798"/>
            <a:ext cx="6120588" cy="32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89588" y="2245467"/>
            <a:ext cx="595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Рекомендации по выбору методики построения доверительных интервалов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16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О чем курс (по ФГОС)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8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49380" y="-159472"/>
            <a:ext cx="1278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Статистический анализ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818" y="426731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Понятие </a:t>
            </a:r>
            <a:r>
              <a:rPr lang="ru-RU" b="1" dirty="0" err="1" smtClean="0">
                <a:solidFill>
                  <a:srgbClr val="FF0000"/>
                </a:solidFill>
              </a:rPr>
              <a:t>процентиля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s://investprofit.info/wp-content/uploads/2020/06/ImageGaus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0" y="796063"/>
            <a:ext cx="5522441" cy="59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341" y="707168"/>
            <a:ext cx="630381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    </a:t>
            </a:r>
            <a:r>
              <a:rPr lang="ru-RU" b="1" dirty="0" err="1" smtClean="0">
                <a:solidFill>
                  <a:srgbClr val="002060"/>
                </a:solidFill>
              </a:rPr>
              <a:t>Процентиль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распределения </a:t>
            </a:r>
            <a:r>
              <a:rPr lang="ru-RU" dirty="0" smtClean="0"/>
              <a:t>- </a:t>
            </a:r>
            <a:r>
              <a:rPr lang="ru-RU" dirty="0"/>
              <a:t>это такое число </a:t>
            </a:r>
            <a:r>
              <a:rPr lang="ru-RU" sz="2400" dirty="0" err="1"/>
              <a:t>x</a:t>
            </a:r>
            <a:r>
              <a:rPr lang="ru-RU" sz="2400" baseline="-25000" dirty="0" err="1"/>
              <a:t>p</a:t>
            </a:r>
            <a:r>
              <a:rPr lang="ru-RU" dirty="0"/>
              <a:t>, что значения p-й части совокупности меньше или равны </a:t>
            </a:r>
            <a:r>
              <a:rPr lang="ru-RU" sz="2400" dirty="0" err="1"/>
              <a:t>x</a:t>
            </a:r>
            <a:r>
              <a:rPr lang="ru-RU" sz="2400" baseline="-25000" dirty="0" err="1"/>
              <a:t>p</a:t>
            </a:r>
            <a:r>
              <a:rPr lang="ru-RU" dirty="0"/>
              <a:t>. </a:t>
            </a:r>
            <a:endParaRPr lang="ru-RU" dirty="0" smtClean="0"/>
          </a:p>
          <a:p>
            <a:endParaRPr lang="ru-RU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Величина </a:t>
            </a:r>
            <a:r>
              <a:rPr lang="ru-RU" sz="1700" i="1" dirty="0"/>
              <a:t>X</a:t>
            </a:r>
            <a:r>
              <a:rPr lang="ru-RU" sz="1700" dirty="0"/>
              <a:t>, до которой расположен 1% наблюдений (и выше которой расположены 99% наблюдений), называется </a:t>
            </a:r>
            <a:r>
              <a:rPr lang="ru-RU" sz="1700" i="1" dirty="0">
                <a:solidFill>
                  <a:srgbClr val="002060"/>
                </a:solidFill>
              </a:rPr>
              <a:t>первым </a:t>
            </a:r>
            <a:r>
              <a:rPr lang="ru-RU" sz="1700" i="1" dirty="0" err="1">
                <a:solidFill>
                  <a:srgbClr val="002060"/>
                </a:solidFill>
              </a:rPr>
              <a:t>процентилем</a:t>
            </a:r>
            <a:r>
              <a:rPr lang="ru-RU" sz="1700" dirty="0" smtClean="0"/>
              <a:t>.</a:t>
            </a:r>
            <a:endParaRPr lang="ru-RU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Величина </a:t>
            </a:r>
            <a:r>
              <a:rPr lang="ru-RU" sz="1700" i="1" dirty="0"/>
              <a:t>X</a:t>
            </a:r>
            <a:r>
              <a:rPr lang="ru-RU" sz="1700" dirty="0"/>
              <a:t>, до которой находится 2% наблюдений, называется </a:t>
            </a:r>
            <a:r>
              <a:rPr lang="ru-RU" sz="1700" i="1" dirty="0"/>
              <a:t>2-м</a:t>
            </a:r>
            <a:r>
              <a:rPr lang="ru-RU" sz="1700" i="1" dirty="0">
                <a:solidFill>
                  <a:srgbClr val="002060"/>
                </a:solidFill>
              </a:rPr>
              <a:t> </a:t>
            </a:r>
            <a:r>
              <a:rPr lang="ru-RU" sz="1700" i="1" dirty="0" err="1">
                <a:solidFill>
                  <a:srgbClr val="002060"/>
                </a:solidFill>
              </a:rPr>
              <a:t>процентилем</a:t>
            </a:r>
            <a:r>
              <a:rPr lang="ru-RU" sz="1700" dirty="0"/>
              <a:t>, и т. д</a:t>
            </a:r>
            <a:r>
              <a:rPr lang="ru-RU" sz="1700" dirty="0" smtClean="0"/>
              <a:t>.</a:t>
            </a:r>
            <a:endParaRPr lang="ru-RU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Величины </a:t>
            </a:r>
            <a:r>
              <a:rPr lang="ru-RU" sz="1700" i="1" dirty="0"/>
              <a:t>X</a:t>
            </a:r>
            <a:r>
              <a:rPr lang="ru-RU" sz="1700" dirty="0"/>
              <a:t>, которые делят упорядоченный набор значений на 10 равных групп, т. е. 10-й, 20-й, 30-й,..., 90 и </a:t>
            </a:r>
            <a:r>
              <a:rPr lang="ru-RU" sz="1700" dirty="0" err="1"/>
              <a:t>процентили</a:t>
            </a:r>
            <a:r>
              <a:rPr lang="ru-RU" sz="1700" dirty="0"/>
              <a:t>, называются </a:t>
            </a:r>
            <a:r>
              <a:rPr lang="ru-RU" sz="1700" i="1" dirty="0">
                <a:solidFill>
                  <a:srgbClr val="002060"/>
                </a:solidFill>
              </a:rPr>
              <a:t>децилями</a:t>
            </a:r>
            <a:r>
              <a:rPr lang="ru-RU" sz="17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Величины</a:t>
            </a:r>
            <a:r>
              <a:rPr lang="ru-RU" sz="1700" dirty="0"/>
              <a:t> </a:t>
            </a:r>
            <a:r>
              <a:rPr lang="ru-RU" sz="1700" i="1" dirty="0"/>
              <a:t>X</a:t>
            </a:r>
            <a:r>
              <a:rPr lang="ru-RU" sz="1700" dirty="0"/>
              <a:t>, которые делят упорядоченный набор значений на 4 равные группы, т.е. 25-й, 50-й и 75-й </a:t>
            </a:r>
            <a:r>
              <a:rPr lang="ru-RU" sz="1700" dirty="0" err="1"/>
              <a:t>процентили</a:t>
            </a:r>
            <a:r>
              <a:rPr lang="ru-RU" sz="1700" dirty="0"/>
              <a:t>, называются </a:t>
            </a:r>
            <a:r>
              <a:rPr lang="ru-RU" sz="1700" i="1" dirty="0">
                <a:solidFill>
                  <a:srgbClr val="002060"/>
                </a:solidFill>
              </a:rPr>
              <a:t>квартилями</a:t>
            </a:r>
            <a:r>
              <a:rPr lang="ru-RU" sz="1700" dirty="0"/>
              <a:t>. </a:t>
            </a:r>
            <a:endParaRPr lang="ru-RU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50-й </a:t>
            </a:r>
            <a:r>
              <a:rPr lang="ru-RU" sz="1700" dirty="0" err="1"/>
              <a:t>процентиль</a:t>
            </a:r>
            <a:r>
              <a:rPr lang="ru-RU" sz="1700" dirty="0"/>
              <a:t> — это </a:t>
            </a:r>
            <a:r>
              <a:rPr lang="ru-RU" sz="1700" i="1" dirty="0">
                <a:solidFill>
                  <a:srgbClr val="002060"/>
                </a:solidFill>
              </a:rPr>
              <a:t>ме­диана</a:t>
            </a:r>
            <a:r>
              <a:rPr lang="ru-RU" sz="1700" dirty="0">
                <a:solidFill>
                  <a:srgbClr val="002060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49636" y="5016040"/>
            <a:ext cx="634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Применение </a:t>
            </a:r>
            <a:r>
              <a:rPr lang="ru-RU" b="1" dirty="0" err="1" smtClean="0">
                <a:solidFill>
                  <a:srgbClr val="002060"/>
                </a:solidFill>
              </a:rPr>
              <a:t>процентилей</a:t>
            </a:r>
            <a:r>
              <a:rPr lang="ru-RU" dirty="0" smtClean="0"/>
              <a:t>: </a:t>
            </a:r>
            <a:r>
              <a:rPr lang="ru-RU" dirty="0"/>
              <a:t>Мы можем добиться такой формы описания рас­сеяния, на которую не повлияет выброс (аномальное значение), исключая экстремальные величины и определяя размах остающихся наблюдений.</a:t>
            </a:r>
          </a:p>
        </p:txBody>
      </p:sp>
    </p:spTree>
    <p:extLst>
      <p:ext uri="{BB962C8B-B14F-4D97-AF65-F5344CB8AC3E}">
        <p14:creationId xmlns:p14="http://schemas.microsoft.com/office/powerpoint/2010/main" val="6715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71705" y="-17893"/>
            <a:ext cx="9411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Графическое представление данных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 descr="T_10_ra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2" y="3740727"/>
            <a:ext cx="5999018" cy="31172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22273" y="689993"/>
            <a:ext cx="3588327" cy="37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График данных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8" name="Рисунок 7" descr="T_10_raw_tai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1373"/>
            <a:ext cx="6192982" cy="31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511636" y="1191491"/>
            <a:ext cx="5140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График данных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Первичный инструмент анализа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найти зависимости и характеристики данных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визуализацию обрабатываемых данных</a:t>
            </a:r>
          </a:p>
          <a:p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33" y="4286440"/>
            <a:ext cx="6373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Пример вывода на основе визуального анализа:</a:t>
            </a:r>
          </a:p>
          <a:p>
            <a:r>
              <a:rPr lang="ru-RU" dirty="0" smtClean="0"/>
              <a:t>    Из </a:t>
            </a:r>
            <a:r>
              <a:rPr lang="ru-RU" dirty="0"/>
              <a:t>визуального анализа данных графиков можно заключить, что все ряды для температур представляют собой циклические процессы нагрева и остывания, причем большую часть времени в рамках </a:t>
            </a:r>
            <a:r>
              <a:rPr lang="ru-RU" dirty="0" err="1"/>
              <a:t>датасета</a:t>
            </a:r>
            <a:r>
              <a:rPr lang="ru-RU" dirty="0"/>
              <a:t> температуры блоков совершают близкое к периодическому движение со слабо меняющимся от цикла к циклу периодом. </a:t>
            </a:r>
          </a:p>
        </p:txBody>
      </p:sp>
    </p:spTree>
    <p:extLst>
      <p:ext uri="{BB962C8B-B14F-4D97-AF65-F5344CB8AC3E}">
        <p14:creationId xmlns:p14="http://schemas.microsoft.com/office/powerpoint/2010/main" val="388857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695</Words>
  <Application>Microsoft Office PowerPoint</Application>
  <PresentationFormat>Широкоэкранный</PresentationFormat>
  <Paragraphs>190</Paragraphs>
  <Slides>20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Segoe UI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67</cp:revision>
  <dcterms:created xsi:type="dcterms:W3CDTF">2021-05-02T16:41:33Z</dcterms:created>
  <dcterms:modified xsi:type="dcterms:W3CDTF">2021-10-06T21:18:00Z</dcterms:modified>
</cp:coreProperties>
</file>