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1" r:id="rId3"/>
    <p:sldId id="262" r:id="rId4"/>
    <p:sldId id="266" r:id="rId5"/>
    <p:sldId id="258" r:id="rId6"/>
    <p:sldId id="259" r:id="rId7"/>
    <p:sldId id="273" r:id="rId8"/>
    <p:sldId id="263" r:id="rId9"/>
    <p:sldId id="268" r:id="rId10"/>
    <p:sldId id="269" r:id="rId11"/>
    <p:sldId id="270" r:id="rId12"/>
    <p:sldId id="271" r:id="rId13"/>
    <p:sldId id="272" r:id="rId14"/>
    <p:sldId id="274" r:id="rId15"/>
    <p:sldId id="264" r:id="rId16"/>
    <p:sldId id="265" r:id="rId17"/>
    <p:sldId id="275" r:id="rId18"/>
    <p:sldId id="290" r:id="rId19"/>
    <p:sldId id="276" r:id="rId20"/>
    <p:sldId id="277" r:id="rId21"/>
    <p:sldId id="278" r:id="rId22"/>
    <p:sldId id="279" r:id="rId23"/>
    <p:sldId id="280" r:id="rId24"/>
    <p:sldId id="281" r:id="rId25"/>
    <p:sldId id="284" r:id="rId26"/>
    <p:sldId id="283" r:id="rId27"/>
    <p:sldId id="286" r:id="rId28"/>
    <p:sldId id="288" r:id="rId29"/>
    <p:sldId id="289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e418abc2d19432b5" providerId="Windows Live"/>
      </p:ext>
    </p:extLst>
  </p:cmAuthor>
  <p:cmAuthor id="2" name="k.lvov" initials="k" lastIdx="5" clrIdx="1">
    <p:extLst>
      <p:ext uri="{19B8F6BF-5375-455C-9EA6-DF929625EA0E}">
        <p15:presenceInfo xmlns:p15="http://schemas.microsoft.com/office/powerpoint/2012/main" userId="k.lv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343" autoAdjust="0"/>
  </p:normalViewPr>
  <p:slideViewPr>
    <p:cSldViewPr snapToGrid="0">
      <p:cViewPr varScale="1">
        <p:scale>
          <a:sx n="123" d="100"/>
          <a:sy n="123" d="100"/>
        </p:scale>
        <p:origin x="108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A2995-7B19-47C7-9605-CD032293C452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19EA7-1C45-422C-A8BE-D555F5076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025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?</a:t>
            </a:r>
            <a:r>
              <a:rPr lang="ru-RU" baseline="0" dirty="0"/>
              <a:t> </a:t>
            </a:r>
            <a:r>
              <a:rPr lang="ru-RU" dirty="0"/>
              <a:t>Традиций или</a:t>
            </a:r>
            <a:r>
              <a:rPr lang="ru-RU" baseline="0" dirty="0"/>
              <a:t> </a:t>
            </a:r>
            <a:r>
              <a:rPr lang="ru-RU" dirty="0"/>
              <a:t> успешного опыта 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F6C8B-C46D-4414-8215-61FED66112AA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013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Я б на картинку КАМАЗ</a:t>
            </a:r>
            <a:r>
              <a:rPr lang="ru-RU" baseline="0" dirty="0"/>
              <a:t> поставил, легковушка не так задорно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F6C8B-C46D-4414-8215-61FED66112AA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973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19EA7-1C45-422C-A8BE-D555F507610C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077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19EA7-1C45-422C-A8BE-D555F507610C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601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19EA7-1C45-422C-A8BE-D555F507610C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157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C28E-9633-4F82-A8A6-E621C2BDFE29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CD92-0A00-4B4D-8753-41922DA82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45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C28E-9633-4F82-A8A6-E621C2BDFE29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CD92-0A00-4B4D-8753-41922DA82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40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C28E-9633-4F82-A8A6-E621C2BDFE29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CD92-0A00-4B4D-8753-41922DA82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55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C28E-9633-4F82-A8A6-E621C2BDFE29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CD92-0A00-4B4D-8753-41922DA82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76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C28E-9633-4F82-A8A6-E621C2BDFE29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CD92-0A00-4B4D-8753-41922DA82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26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C28E-9633-4F82-A8A6-E621C2BDFE29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CD92-0A00-4B4D-8753-41922DA82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49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C28E-9633-4F82-A8A6-E621C2BDFE29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CD92-0A00-4B4D-8753-41922DA82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41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C28E-9633-4F82-A8A6-E621C2BDFE29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CD92-0A00-4B4D-8753-41922DA82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27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C28E-9633-4F82-A8A6-E621C2BDFE29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CD92-0A00-4B4D-8753-41922DA82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16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C28E-9633-4F82-A8A6-E621C2BDFE29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CD92-0A00-4B4D-8753-41922DA82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76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C28E-9633-4F82-A8A6-E621C2BDFE29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CD92-0A00-4B4D-8753-41922DA82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29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1C28E-9633-4F82-A8A6-E621C2BDFE29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8CD92-0A00-4B4D-8753-41922DA82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6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mailto:karmageddon90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A5C995-916C-4562-B4C4-805D54F3B15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22"/>
          <a:stretch/>
        </p:blipFill>
        <p:spPr>
          <a:xfrm>
            <a:off x="1463177" y="294570"/>
            <a:ext cx="463008" cy="54214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412FAE2-CB42-4F68-8E53-5C7F52F2EE9A}"/>
              </a:ext>
            </a:extLst>
          </p:cNvPr>
          <p:cNvSpPr/>
          <p:nvPr/>
        </p:nvSpPr>
        <p:spPr>
          <a:xfrm>
            <a:off x="1933998" y="350198"/>
            <a:ext cx="60674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rgbClr val="0072B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Национальный исследовательский университет «МИЭТ»</a:t>
            </a:r>
          </a:p>
          <a:p>
            <a:r>
              <a:rPr lang="ru-RU" sz="1100" dirty="0">
                <a:solidFill>
                  <a:srgbClr val="0072B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ИНСТИТУТ МИКРОПРИБОРОВ И СИСТЕМ УПРАВЛЕНИЯ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F1A6157-4EAD-4AA0-8551-E76FCBFFCCE4}"/>
              </a:ext>
            </a:extLst>
          </p:cNvPr>
          <p:cNvSpPr/>
          <p:nvPr/>
        </p:nvSpPr>
        <p:spPr>
          <a:xfrm>
            <a:off x="1463177" y="2060848"/>
            <a:ext cx="958589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Имитационное моделирование ИУС и анализ больших данных.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2800" dirty="0" smtClean="0">
              <a:latin typeface="Segoe UI Semibold" panose="020B07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cs typeface="Segoe UI" panose="020B0502040204020203" pitchFamily="34" charset="0"/>
              </a:rPr>
              <a:t>Лекция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cs typeface="Segoe UI" panose="020B0502040204020203" pitchFamily="34" charset="0"/>
              </a:rPr>
              <a:t>4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cs typeface="Segoe UI" panose="020B0502040204020203" pitchFamily="34" charset="0"/>
              </a:rPr>
              <a:t>. Задача классификации в машинном обучении. 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804A17B-9115-4CDC-86AB-FF697702424A}"/>
              </a:ext>
            </a:extLst>
          </p:cNvPr>
          <p:cNvSpPr/>
          <p:nvPr/>
        </p:nvSpPr>
        <p:spPr>
          <a:xfrm>
            <a:off x="8112224" y="5500563"/>
            <a:ext cx="30950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Перлов Анатолий Юрьевич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/>
            </a:pP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Старший преподаватель Института 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микроприборов и систем управления, к.т.н</a:t>
            </a: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defRPr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karmageddon90@gmail.com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44624"/>
            <a:ext cx="1008288" cy="104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1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30263" y="0"/>
            <a:ext cx="87473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KNN - </a:t>
            </a:r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Метод ближайших соседей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5325" y="695336"/>
            <a:ext cx="311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Что значит близко?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9323"/>
            <a:ext cx="5942668" cy="14005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09" y="2529886"/>
            <a:ext cx="4357471" cy="406971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4"/>
          <a:srcRect l="1140" t="1819" r="3698" b="1805"/>
          <a:stretch/>
        </p:blipFill>
        <p:spPr>
          <a:xfrm>
            <a:off x="6400801" y="1064668"/>
            <a:ext cx="5637161" cy="553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6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30263" y="0"/>
            <a:ext cx="87473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KNN - </a:t>
            </a:r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Метод ближайших соседей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5325" y="695336"/>
            <a:ext cx="311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Что значит близко?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82" y="1064668"/>
            <a:ext cx="8409708" cy="567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74844" y="5462"/>
            <a:ext cx="87473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KNN - </a:t>
            </a:r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Метод ближайших соседей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5325" y="695336"/>
            <a:ext cx="311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Пример </a:t>
            </a:r>
            <a:r>
              <a:rPr lang="en-US" b="1" dirty="0" smtClean="0">
                <a:solidFill>
                  <a:srgbClr val="FF0000"/>
                </a:solidFill>
              </a:rPr>
              <a:t>k =6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2516" b="9742"/>
          <a:stretch/>
        </p:blipFill>
        <p:spPr>
          <a:xfrm>
            <a:off x="725824" y="1064668"/>
            <a:ext cx="10647089" cy="53617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84271" y="5131291"/>
            <a:ext cx="3250529" cy="14773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Python </a:t>
            </a:r>
            <a:r>
              <a:rPr lang="ru-RU" dirty="0" smtClean="0"/>
              <a:t>метод: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dirty="0" err="1">
                <a:solidFill>
                  <a:srgbClr val="222222"/>
                </a:solidFill>
                <a:latin typeface="SFMono-Regular"/>
              </a:rPr>
              <a:t>sklearn.neighbors.</a:t>
            </a:r>
            <a:r>
              <a:rPr lang="ru-RU" altLang="ru-RU" b="1" dirty="0" err="1">
                <a:solidFill>
                  <a:srgbClr val="222222"/>
                </a:solidFill>
                <a:latin typeface="SFMono-Regular"/>
              </a:rPr>
              <a:t>KNeighborsClassifier</a:t>
            </a:r>
            <a:endParaRPr lang="ru-RU" dirty="0" smtClean="0"/>
          </a:p>
          <a:p>
            <a:r>
              <a:rPr lang="ru-RU" dirty="0" smtClean="0"/>
              <a:t> </a:t>
            </a:r>
          </a:p>
          <a:p>
            <a:endParaRPr lang="ru-RU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7795"/>
            <a:ext cx="2167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08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30263" y="0"/>
            <a:ext cx="78785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err="1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Центроидный</a:t>
            </a:r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 классификатор 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7795"/>
            <a:ext cx="2167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50" y="707886"/>
            <a:ext cx="3705225" cy="21145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173" y="3530322"/>
            <a:ext cx="4105275" cy="3267075"/>
          </a:xfrm>
          <a:prstGeom prst="rect">
            <a:avLst/>
          </a:prstGeom>
        </p:spPr>
      </p:pic>
      <p:grpSp>
        <p:nvGrpSpPr>
          <p:cNvPr id="11" name="Группа 10"/>
          <p:cNvGrpSpPr/>
          <p:nvPr/>
        </p:nvGrpSpPr>
        <p:grpSpPr>
          <a:xfrm>
            <a:off x="5931043" y="1357746"/>
            <a:ext cx="6026912" cy="3200400"/>
            <a:chOff x="818716" y="3338945"/>
            <a:chExt cx="6026912" cy="3200400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4"/>
            <a:srcRect t="25000" r="56864"/>
            <a:stretch/>
          </p:blipFill>
          <p:spPr>
            <a:xfrm>
              <a:off x="818716" y="3338945"/>
              <a:ext cx="3212957" cy="3200400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 rotWithShape="1">
            <a:blip r:embed="rId5"/>
            <a:srcRect l="19436"/>
            <a:stretch/>
          </p:blipFill>
          <p:spPr>
            <a:xfrm>
              <a:off x="4031673" y="3906983"/>
              <a:ext cx="2813955" cy="783647"/>
            </a:xfrm>
            <a:prstGeom prst="rect">
              <a:avLst/>
            </a:prstGeom>
          </p:spPr>
        </p:pic>
      </p:grpSp>
      <p:sp>
        <p:nvSpPr>
          <p:cNvPr id="12" name="Стрелка вправо 11"/>
          <p:cNvSpPr/>
          <p:nvPr/>
        </p:nvSpPr>
        <p:spPr>
          <a:xfrm rot="3914563">
            <a:off x="2515560" y="2963428"/>
            <a:ext cx="948659" cy="608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 rot="19785016">
            <a:off x="5281118" y="3465051"/>
            <a:ext cx="948659" cy="608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248744" y="5126184"/>
            <a:ext cx="3250529" cy="12003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Python </a:t>
            </a:r>
            <a:r>
              <a:rPr lang="ru-RU" dirty="0" smtClean="0"/>
              <a:t>метод: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dirty="0" err="1" smtClean="0">
                <a:solidFill>
                  <a:srgbClr val="222222"/>
                </a:solidFill>
                <a:latin typeface="SFMono-Regular"/>
              </a:rPr>
              <a:t>sklearn.neighbors</a:t>
            </a:r>
            <a:r>
              <a:rPr lang="ru-RU" altLang="ru-RU" dirty="0" smtClean="0">
                <a:solidFill>
                  <a:srgbClr val="222222"/>
                </a:solidFill>
                <a:latin typeface="SFMono-Regular"/>
              </a:rPr>
              <a:t>.</a:t>
            </a:r>
            <a:r>
              <a:rPr lang="en-US" altLang="ru-RU" b="1" dirty="0" err="1" smtClean="0">
                <a:solidFill>
                  <a:srgbClr val="222222"/>
                </a:solidFill>
                <a:latin typeface="SFMono-Regular"/>
              </a:rPr>
              <a:t>NearestCentroid</a:t>
            </a:r>
            <a:r>
              <a:rPr lang="ru-RU" b="1" dirty="0" smtClean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112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7795"/>
            <a:ext cx="2167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2589" y="2402299"/>
            <a:ext cx="53538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Логические методы 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6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34069" y="-107101"/>
            <a:ext cx="50329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Решающее дерево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64728" y="523220"/>
            <a:ext cx="175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Пример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2050" name="Picture 2" descr="Постеры: Титаник / Обложка фильма «Титаник» (1997) #192465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95"/>
          <a:stretch/>
        </p:blipFill>
        <p:spPr bwMode="auto">
          <a:xfrm>
            <a:off x="96983" y="892552"/>
            <a:ext cx="3386429" cy="431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83413" y="892552"/>
            <a:ext cx="8708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002060"/>
                </a:solidFill>
              </a:rPr>
              <a:t>Данные</a:t>
            </a:r>
            <a:r>
              <a:rPr lang="ru-RU" dirty="0" smtClean="0"/>
              <a:t> -  </a:t>
            </a:r>
            <a:r>
              <a:rPr lang="ru-RU" dirty="0" err="1" smtClean="0"/>
              <a:t>датасет</a:t>
            </a:r>
            <a:r>
              <a:rPr lang="ru-RU" dirty="0" smtClean="0"/>
              <a:t> со списком пассажиров Титаника, для которых даны возраст, пол, количество членов семьи на борту и другие признаки</a:t>
            </a:r>
          </a:p>
          <a:p>
            <a:r>
              <a:rPr lang="ru-RU" b="1" dirty="0" smtClean="0">
                <a:solidFill>
                  <a:srgbClr val="002060"/>
                </a:solidFill>
              </a:rPr>
              <a:t>Целевая переменная </a:t>
            </a:r>
            <a:r>
              <a:rPr lang="ru-RU" dirty="0" smtClean="0"/>
              <a:t>– выжил человек или нет</a:t>
            </a:r>
          </a:p>
          <a:p>
            <a:r>
              <a:rPr lang="ru-RU" b="1" dirty="0" smtClean="0">
                <a:solidFill>
                  <a:srgbClr val="002060"/>
                </a:solidFill>
              </a:rPr>
              <a:t>Задача </a:t>
            </a:r>
            <a:r>
              <a:rPr lang="ru-RU" dirty="0" smtClean="0"/>
              <a:t>– решить задачу классификации определить выжил бы человек или нет.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5908" t="4034" r="2359"/>
          <a:stretch/>
        </p:blipFill>
        <p:spPr>
          <a:xfrm>
            <a:off x="3653635" y="2092881"/>
            <a:ext cx="4184072" cy="447627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7929" y="2227550"/>
            <a:ext cx="37052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7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9121"/>
          <a:stretch/>
        </p:blipFill>
        <p:spPr>
          <a:xfrm>
            <a:off x="5464101" y="3422859"/>
            <a:ext cx="6298409" cy="3268888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42452" y="559221"/>
            <a:ext cx="1172787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Алгоритм</a:t>
            </a:r>
          </a:p>
          <a:p>
            <a:endParaRPr lang="ru-RU" b="1" dirty="0" smtClean="0">
              <a:solidFill>
                <a:srgbClr val="002060"/>
              </a:solidFill>
            </a:endParaRPr>
          </a:p>
          <a:p>
            <a:pPr marL="342900" indent="-342900">
              <a:buAutoNum type="arabicPeriod"/>
            </a:pPr>
            <a:r>
              <a:rPr lang="ru-RU" dirty="0" smtClean="0"/>
              <a:t>Определяется </a:t>
            </a:r>
            <a:r>
              <a:rPr lang="ru-RU" dirty="0"/>
              <a:t>оптимальный признак в наборе данных для их разбиения</a:t>
            </a:r>
            <a:r>
              <a:rPr lang="ru-RU" dirty="0" smtClean="0"/>
              <a:t>.</a:t>
            </a:r>
          </a:p>
          <a:p>
            <a:pPr marL="342900" indent="-342900">
              <a:buAutoNum type="arabicPeriod"/>
            </a:pP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Разбиение </a:t>
            </a:r>
            <a:r>
              <a:rPr lang="ru-RU" dirty="0"/>
              <a:t>данных на подмножества, которые будут содержать </a:t>
            </a:r>
            <a:r>
              <a:rPr lang="ru-RU" dirty="0" smtClean="0"/>
              <a:t>возможные значения </a:t>
            </a:r>
            <a:r>
              <a:rPr lang="ru-RU" dirty="0"/>
              <a:t>для оптимального признака. Такое разбиение в основном </a:t>
            </a:r>
            <a:r>
              <a:rPr lang="ru-RU" dirty="0" smtClean="0"/>
              <a:t>определяет узел </a:t>
            </a:r>
            <a:r>
              <a:rPr lang="ru-RU" dirty="0"/>
              <a:t>на дереве, то есть каждый узел — это </a:t>
            </a:r>
            <a:r>
              <a:rPr lang="ru-RU" dirty="0" smtClean="0"/>
              <a:t> разделенная </a:t>
            </a:r>
            <a:r>
              <a:rPr lang="ru-RU" dirty="0"/>
              <a:t>точка, основанная </a:t>
            </a:r>
            <a:r>
              <a:rPr lang="ru-RU" dirty="0" smtClean="0"/>
              <a:t>на определенном </a:t>
            </a:r>
            <a:r>
              <a:rPr lang="ru-RU" dirty="0"/>
              <a:t>признаке из наших данных</a:t>
            </a:r>
            <a:r>
              <a:rPr lang="ru-RU" dirty="0" smtClean="0"/>
              <a:t>.</a:t>
            </a:r>
          </a:p>
          <a:p>
            <a:pPr marL="342900" indent="-342900">
              <a:buAutoNum type="arabicPeriod"/>
            </a:pP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Рекурсивная </a:t>
            </a:r>
            <a:r>
              <a:rPr lang="ru-RU" dirty="0"/>
              <a:t>генерация новых узлов дерева с помощью </a:t>
            </a:r>
            <a:r>
              <a:rPr lang="ru-RU" dirty="0" smtClean="0"/>
              <a:t>подмножества данных</a:t>
            </a:r>
            <a:r>
              <a:rPr lang="ru-RU" dirty="0"/>
              <a:t>, созданных на 2 этапе, пока не будет достигнута точка, на которой </a:t>
            </a:r>
            <a:r>
              <a:rPr lang="ru-RU" dirty="0" smtClean="0"/>
              <a:t>будет находиться </a:t>
            </a:r>
            <a:r>
              <a:rPr lang="ru-RU" dirty="0"/>
              <a:t>оптимизированная каким-то способом </a:t>
            </a:r>
            <a:r>
              <a:rPr lang="ru-RU" dirty="0" smtClean="0"/>
              <a:t>максимальная </a:t>
            </a:r>
            <a:r>
              <a:rPr lang="ru-RU" dirty="0"/>
              <a:t>точность</a:t>
            </a:r>
            <a:r>
              <a:rPr lang="ru-RU" dirty="0" smtClean="0"/>
              <a:t>.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Следует минимизировать количество разбиений и узлов. </a:t>
            </a:r>
            <a:br>
              <a:rPr lang="ru-RU" dirty="0"/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738869" y="-148665"/>
            <a:ext cx="50329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Решающее дерево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2452" y="4849590"/>
            <a:ext cx="4802237" cy="9233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Python </a:t>
            </a:r>
            <a:r>
              <a:rPr lang="ru-RU" dirty="0" smtClean="0"/>
              <a:t>метод: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dirty="0" err="1" smtClean="0">
                <a:solidFill>
                  <a:srgbClr val="222222"/>
                </a:solidFill>
                <a:latin typeface="SFMono-Regular"/>
              </a:rPr>
              <a:t>sklearn</a:t>
            </a:r>
            <a:r>
              <a:rPr lang="ru-RU" altLang="ru-RU" dirty="0">
                <a:solidFill>
                  <a:srgbClr val="222222"/>
                </a:solidFill>
                <a:latin typeface="SFMono-Regular"/>
              </a:rPr>
              <a:t>.</a:t>
            </a:r>
            <a:r>
              <a:rPr lang="en-US" dirty="0" err="1">
                <a:solidFill>
                  <a:srgbClr val="222222"/>
                </a:solidFill>
                <a:latin typeface="SFMono-Regular"/>
              </a:rPr>
              <a:t>tree.</a:t>
            </a:r>
            <a:r>
              <a:rPr lang="en-US" b="1" dirty="0" err="1">
                <a:solidFill>
                  <a:srgbClr val="222222"/>
                </a:solidFill>
                <a:latin typeface="SFMono-Regular"/>
              </a:rPr>
              <a:t>DecisionTreeClassifier</a:t>
            </a:r>
            <a:r>
              <a:rPr lang="en-US" b="1" dirty="0">
                <a:solidFill>
                  <a:srgbClr val="222222"/>
                </a:solidFill>
                <a:latin typeface="SFMono-Regular"/>
              </a:rPr>
              <a:t>() </a:t>
            </a:r>
            <a:r>
              <a:rPr lang="en-US" dirty="0">
                <a:solidFill>
                  <a:srgbClr val="222222"/>
                </a:solidFill>
                <a:latin typeface="SFMono-Regular"/>
              </a:rPr>
              <a:t/>
            </a:r>
            <a:br>
              <a:rPr lang="en-US" dirty="0">
                <a:solidFill>
                  <a:srgbClr val="222222"/>
                </a:solidFill>
                <a:latin typeface="SFMono-Regular"/>
              </a:rPr>
            </a:br>
            <a:endParaRPr lang="ru-RU" dirty="0">
              <a:solidFill>
                <a:srgbClr val="222222"/>
              </a:solidFill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3660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80053" cy="349784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2742" t="1970" r="3752"/>
          <a:stretch/>
        </p:blipFill>
        <p:spPr>
          <a:xfrm>
            <a:off x="89319" y="3354852"/>
            <a:ext cx="4524245" cy="350314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738869" y="-148665"/>
            <a:ext cx="50329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Решающее дерево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46072" y="550406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Выбор разбиения 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t="2326" r="4336"/>
          <a:stretch/>
        </p:blipFill>
        <p:spPr>
          <a:xfrm>
            <a:off x="5255689" y="1470144"/>
            <a:ext cx="6631777" cy="451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9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14350" y="0"/>
            <a:ext cx="115157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Борьба с переобучением в решающих деревьях 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1323439"/>
            <a:ext cx="59007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Критерий остановы</a:t>
            </a:r>
          </a:p>
          <a:p>
            <a:pPr algn="ctr"/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ru-RU" dirty="0" smtClean="0"/>
              <a:t>Можно </a:t>
            </a:r>
            <a:r>
              <a:rPr lang="ru-RU" dirty="0"/>
              <a:t>придумать большое количестве критериев останова. Перечислим </a:t>
            </a:r>
            <a:r>
              <a:rPr lang="ru-RU" dirty="0" smtClean="0"/>
              <a:t>основные: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Ограничение </a:t>
            </a:r>
            <a:r>
              <a:rPr lang="ru-RU" dirty="0"/>
              <a:t>максимальной глубины дерева.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Ограничение </a:t>
            </a:r>
            <a:r>
              <a:rPr lang="ru-RU" dirty="0"/>
              <a:t>минимального числа объектов в листе.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Ограничение </a:t>
            </a:r>
            <a:r>
              <a:rPr lang="ru-RU" dirty="0"/>
              <a:t>максимального количества листьев в дереве.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Останов </a:t>
            </a:r>
            <a:r>
              <a:rPr lang="ru-RU" dirty="0"/>
              <a:t>в случае, если все объекты в листе относятся к одному </a:t>
            </a:r>
            <a:r>
              <a:rPr lang="ru-RU" dirty="0" smtClean="0"/>
              <a:t>классу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858000" y="1323439"/>
            <a:ext cx="51720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Стрижка дерева (</a:t>
            </a:r>
            <a:r>
              <a:rPr lang="en-US" b="1" dirty="0" smtClean="0">
                <a:solidFill>
                  <a:srgbClr val="FF0000"/>
                </a:solidFill>
              </a:rPr>
              <a:t>Prun</a:t>
            </a: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ng</a:t>
            </a:r>
            <a:r>
              <a:rPr lang="ru-RU" b="1" dirty="0" smtClean="0">
                <a:solidFill>
                  <a:srgbClr val="FF0000"/>
                </a:solidFill>
              </a:rPr>
              <a:t>)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ru-RU" dirty="0" smtClean="0"/>
              <a:t>При </a:t>
            </a:r>
            <a:r>
              <a:rPr lang="ru-RU" dirty="0"/>
              <a:t>таком подходе дерево сначала строится до максимальной глубины, потом постепенно, снизу вверх, некоторые вершины дерева убираются за счет сравнения по качеству дерева с данным разбиением и без </a:t>
            </a:r>
            <a:r>
              <a:rPr lang="ru-RU" dirty="0" smtClean="0"/>
              <a:t>него</a:t>
            </a:r>
            <a:r>
              <a:rPr lang="en-US" dirty="0" smtClean="0"/>
              <a:t>, </a:t>
            </a:r>
            <a:r>
              <a:rPr lang="ru-RU" dirty="0" smtClean="0"/>
              <a:t>сравнение </a:t>
            </a:r>
            <a:r>
              <a:rPr lang="ru-RU" dirty="0"/>
              <a:t>проводится с помощью </a:t>
            </a:r>
            <a:r>
              <a:rPr lang="ru-RU" i="1" dirty="0"/>
              <a:t>кросс-</a:t>
            </a:r>
            <a:r>
              <a:rPr lang="ru-RU" i="1" dirty="0" err="1"/>
              <a:t>валидации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163" y="3354764"/>
            <a:ext cx="5846837" cy="35032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-96982" y="4826675"/>
            <a:ext cx="64421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Основные параметры класса </a:t>
            </a:r>
            <a:r>
              <a:rPr lang="ru-RU" altLang="ru-RU" dirty="0" err="1"/>
              <a:t>sklearn</a:t>
            </a:r>
            <a:r>
              <a:rPr lang="ru-RU" altLang="ru-RU" dirty="0"/>
              <a:t>.</a:t>
            </a:r>
            <a:r>
              <a:rPr lang="en-US" dirty="0" err="1"/>
              <a:t>tree.DecisionTreeClassifier</a:t>
            </a:r>
            <a:r>
              <a:rPr lang="en-US" dirty="0"/>
              <a:t>()</a:t>
            </a:r>
            <a:r>
              <a:rPr lang="ru-RU" dirty="0" smtClean="0"/>
              <a:t>:</a:t>
            </a:r>
            <a:endParaRPr lang="en-US" dirty="0" smtClean="0"/>
          </a:p>
          <a:p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max_depth</a:t>
            </a:r>
            <a:r>
              <a:rPr lang="en-US" dirty="0" smtClean="0"/>
              <a:t>- </a:t>
            </a:r>
            <a:r>
              <a:rPr lang="ru-RU" dirty="0" smtClean="0"/>
              <a:t>максимальная глубина дерева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max_features</a:t>
            </a:r>
            <a:r>
              <a:rPr lang="en-US" dirty="0" smtClean="0"/>
              <a:t>- </a:t>
            </a:r>
            <a:r>
              <a:rPr lang="ru-RU" dirty="0"/>
              <a:t>максимальное число признаков, по которым ищется лучшее разбиение в </a:t>
            </a:r>
            <a:r>
              <a:rPr lang="ru-RU" dirty="0" smtClean="0"/>
              <a:t>дереве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min-</a:t>
            </a:r>
            <a:r>
              <a:rPr lang="en-US" dirty="0" err="1" smtClean="0"/>
              <a:t>samples_leaf</a:t>
            </a:r>
            <a:r>
              <a:rPr lang="en-US" dirty="0" smtClean="0"/>
              <a:t>- </a:t>
            </a:r>
            <a:r>
              <a:rPr lang="ru-RU" dirty="0"/>
              <a:t>минимальное число объектов в </a:t>
            </a:r>
            <a:r>
              <a:rPr lang="ru-RU" dirty="0" smtClean="0"/>
              <a:t>листе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202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7795"/>
            <a:ext cx="2167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2589" y="2402299"/>
            <a:ext cx="50228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Линейные модели 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29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7F1A6157-4EAD-4AA0-8551-E76FCBFFCCE4}"/>
              </a:ext>
            </a:extLst>
          </p:cNvPr>
          <p:cNvSpPr/>
          <p:nvPr/>
        </p:nvSpPr>
        <p:spPr>
          <a:xfrm>
            <a:off x="695400" y="980728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>
                <a:solidFill>
                  <a:prstClr val="black">
                    <a:tint val="75000"/>
                  </a:prstClr>
                </a:solidFill>
                <a:latin typeface="Segoe UI" pitchFamily="34" charset="0"/>
                <a:cs typeface="Segoe UI" pitchFamily="34" charset="0"/>
              </a:rPr>
              <a:pPr/>
              <a:t>2</a:t>
            </a:fld>
            <a:endParaRPr lang="ru-RU" dirty="0">
              <a:solidFill>
                <a:prstClr val="black">
                  <a:tint val="75000"/>
                </a:prst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7F1A6157-4EAD-4AA0-8551-E76FCBFFCCE4}"/>
              </a:ext>
            </a:extLst>
          </p:cNvPr>
          <p:cNvSpPr/>
          <p:nvPr/>
        </p:nvSpPr>
        <p:spPr>
          <a:xfrm>
            <a:off x="1945037" y="-20181"/>
            <a:ext cx="82683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Задачи машинного обучения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734" y="1141470"/>
            <a:ext cx="8620681" cy="31827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5400" y="4433158"/>
            <a:ext cx="9793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Способы машинного обучения</a:t>
            </a:r>
            <a:endParaRPr lang="ru-RU" b="1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Обучение с учителем (</a:t>
            </a:r>
            <a:r>
              <a:rPr lang="ru-RU" dirty="0" err="1"/>
              <a:t>Supervised</a:t>
            </a:r>
            <a:r>
              <a:rPr lang="ru-RU" dirty="0"/>
              <a:t> </a:t>
            </a:r>
            <a:r>
              <a:rPr lang="ru-RU" dirty="0" err="1"/>
              <a:t>learning</a:t>
            </a:r>
            <a:r>
              <a:rPr lang="ru-RU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Обучение без учителя (</a:t>
            </a:r>
            <a:r>
              <a:rPr lang="ru-RU" dirty="0" err="1"/>
              <a:t>Unsupervised</a:t>
            </a:r>
            <a:r>
              <a:rPr lang="ru-RU" dirty="0"/>
              <a:t> </a:t>
            </a:r>
            <a:r>
              <a:rPr lang="ru-RU" dirty="0" err="1"/>
              <a:t>learning</a:t>
            </a:r>
            <a:r>
              <a:rPr lang="ru-RU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Обучение с частичным привлечением учителя (</a:t>
            </a:r>
            <a:r>
              <a:rPr lang="ru-RU" dirty="0" err="1"/>
              <a:t>Semi-Supervised</a:t>
            </a:r>
            <a:r>
              <a:rPr lang="ru-RU" dirty="0"/>
              <a:t> </a:t>
            </a:r>
            <a:r>
              <a:rPr lang="ru-RU" dirty="0" err="1"/>
              <a:t>learning</a:t>
            </a:r>
            <a:r>
              <a:rPr lang="ru-RU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Обучение с подкреплением (</a:t>
            </a:r>
            <a:r>
              <a:rPr lang="ru-RU" dirty="0" err="1"/>
              <a:t>Reinforcement</a:t>
            </a:r>
            <a:r>
              <a:rPr lang="ru-RU" dirty="0"/>
              <a:t> </a:t>
            </a:r>
            <a:r>
              <a:rPr lang="ru-RU" dirty="0" err="1"/>
              <a:t>learning</a:t>
            </a:r>
            <a:r>
              <a:rPr lang="ru-RU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 smtClean="0"/>
              <a:t>Глубокое </a:t>
            </a:r>
            <a:r>
              <a:rPr lang="ru-RU" dirty="0"/>
              <a:t>обучение (</a:t>
            </a:r>
            <a:r>
              <a:rPr lang="en-US" dirty="0"/>
              <a:t>Deep learning)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44515" y="77213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Классификация задач Машинного обучения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01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170833" y="0"/>
            <a:ext cx="69728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Линейный классификатор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2764408"/>
            <a:ext cx="6824268" cy="369850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t="8657"/>
          <a:stretch/>
        </p:blipFill>
        <p:spPr>
          <a:xfrm>
            <a:off x="4166115" y="863669"/>
            <a:ext cx="4354430" cy="109641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5237" y="3342018"/>
            <a:ext cx="3104784" cy="254328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5"/>
          <a:srcRect t="35949" r="729" b="48661"/>
          <a:stretch/>
        </p:blipFill>
        <p:spPr>
          <a:xfrm>
            <a:off x="2691522" y="2137080"/>
            <a:ext cx="7303615" cy="62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6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75088" y="27709"/>
            <a:ext cx="71458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Понятие отступа алгоритма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774" y="1222274"/>
            <a:ext cx="9686493" cy="151049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774" y="3524249"/>
            <a:ext cx="72104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7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923725" y="27709"/>
            <a:ext cx="44485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Функция потерь 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1" y="1353415"/>
            <a:ext cx="9498128" cy="4881129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V="1">
            <a:off x="7966364" y="1108364"/>
            <a:ext cx="1468581" cy="7204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434945" y="735595"/>
            <a:ext cx="224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smtClean="0">
                <a:solidFill>
                  <a:srgbClr val="002060"/>
                </a:solidFill>
              </a:rPr>
              <a:t>Функция потерь </a:t>
            </a:r>
            <a:endParaRPr lang="ru-RU" b="1" dirty="0">
              <a:solidFill>
                <a:srgbClr val="002060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H="1" flipV="1">
            <a:off x="2530833" y="1066800"/>
            <a:ext cx="1471470" cy="762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6406" y="712627"/>
            <a:ext cx="3675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002060"/>
                </a:solidFill>
              </a:rPr>
              <a:t>Функция эмпирического риска </a:t>
            </a:r>
            <a:endParaRPr lang="ru-RU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9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923725" y="27709"/>
            <a:ext cx="40779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Регуляризация 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7929" y="1352771"/>
            <a:ext cx="5195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>
                <a:solidFill>
                  <a:srgbClr val="002060"/>
                </a:solidFill>
              </a:rPr>
              <a:t>Переобучение</a:t>
            </a:r>
            <a:r>
              <a:rPr lang="ru-RU" i="1" dirty="0" smtClean="0">
                <a:solidFill>
                  <a:srgbClr val="002060"/>
                </a:solidFill>
              </a:rPr>
              <a:t> </a:t>
            </a:r>
            <a:r>
              <a:rPr lang="ru-RU" dirty="0" smtClean="0"/>
              <a:t>в задачах обучения с учителем связанно с </a:t>
            </a:r>
            <a:r>
              <a:rPr lang="ru-RU" i="1" dirty="0" smtClean="0">
                <a:solidFill>
                  <a:srgbClr val="002060"/>
                </a:solidFill>
              </a:rPr>
              <a:t>большими коэффициентами</a:t>
            </a:r>
            <a:r>
              <a:rPr lang="ru-RU" dirty="0" smtClean="0"/>
              <a:t>. </a:t>
            </a:r>
          </a:p>
          <a:p>
            <a:endParaRPr lang="ru-RU" dirty="0"/>
          </a:p>
          <a:p>
            <a:r>
              <a:rPr lang="ru-RU" b="1" dirty="0" smtClean="0">
                <a:solidFill>
                  <a:srgbClr val="FF0000"/>
                </a:solidFill>
              </a:rPr>
              <a:t>Идея: </a:t>
            </a:r>
            <a:r>
              <a:rPr lang="ru-RU" dirty="0" smtClean="0"/>
              <a:t>Ограничить коэффициенты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873" y="735595"/>
            <a:ext cx="5777345" cy="243468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723" y="3315751"/>
            <a:ext cx="7972642" cy="354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103834" y="-15288"/>
            <a:ext cx="40779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Регуляризация 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r="57052" b="67478"/>
          <a:stretch/>
        </p:blipFill>
        <p:spPr>
          <a:xfrm>
            <a:off x="731043" y="743174"/>
            <a:ext cx="3608676" cy="11209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43" y="1871667"/>
            <a:ext cx="2247900" cy="12477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1022" y="1671638"/>
            <a:ext cx="2962275" cy="14668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046" y="791013"/>
            <a:ext cx="3791251" cy="101007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2431" y="2405063"/>
            <a:ext cx="6133240" cy="269990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5624" y="4664260"/>
            <a:ext cx="3035445" cy="183413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033" y="4664260"/>
            <a:ext cx="3368604" cy="190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9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480380" y="0"/>
            <a:ext cx="56076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Линейная регрессия 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b="61007"/>
          <a:stretch/>
        </p:blipFill>
        <p:spPr>
          <a:xfrm>
            <a:off x="373421" y="1558158"/>
            <a:ext cx="4683487" cy="1579316"/>
          </a:xfrm>
          <a:prstGeom prst="rect">
            <a:avLst/>
          </a:prstGeom>
        </p:spPr>
      </p:pic>
      <p:grpSp>
        <p:nvGrpSpPr>
          <p:cNvPr id="16" name="Группа 15"/>
          <p:cNvGrpSpPr/>
          <p:nvPr/>
        </p:nvGrpSpPr>
        <p:grpSpPr>
          <a:xfrm>
            <a:off x="6888608" y="1120980"/>
            <a:ext cx="5054010" cy="4639969"/>
            <a:chOff x="7820916" y="822712"/>
            <a:chExt cx="4371084" cy="3560207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20916" y="1192044"/>
              <a:ext cx="4133850" cy="319087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936182" y="822712"/>
              <a:ext cx="325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 smtClean="0">
                  <a:solidFill>
                    <a:srgbClr val="FF0000"/>
                  </a:solidFill>
                </a:rPr>
                <a:t>Матричная запись 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972" y="3646246"/>
            <a:ext cx="2512386" cy="18955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3421" y="1120980"/>
            <a:ext cx="376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Векторный вид 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2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480380" y="0"/>
            <a:ext cx="56076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Линейная регрессия 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27" y="1220743"/>
            <a:ext cx="5983955" cy="2240199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20" y="1220743"/>
            <a:ext cx="4496233" cy="236584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94420" y="851411"/>
            <a:ext cx="236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Веса признаков 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6027" y="851411"/>
            <a:ext cx="350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Добавим</a:t>
            </a:r>
            <a:r>
              <a:rPr lang="ru-RU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l2</a:t>
            </a:r>
            <a:r>
              <a:rPr lang="ru-RU" b="1" dirty="0" smtClean="0">
                <a:solidFill>
                  <a:srgbClr val="FF0000"/>
                </a:solidFill>
              </a:rPr>
              <a:t> регуляризацию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4420" y="4253345"/>
            <a:ext cx="50430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>
                <a:solidFill>
                  <a:srgbClr val="00B050"/>
                </a:solidFill>
              </a:rPr>
              <a:t>Преимущества</a:t>
            </a:r>
            <a:r>
              <a:rPr lang="ru-RU" b="1" i="1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 smtClean="0"/>
              <a:t>Легко реализовать уже обученную модель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 smtClean="0"/>
              <a:t>Легко реализовать обучение 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 smtClean="0"/>
              <a:t>Быстро работает 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 smtClean="0"/>
              <a:t>Хорошо работают при большой размерности пространства признаков 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 smtClean="0"/>
              <a:t>Неплохо работает когда мало данных	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6454458" y="4253345"/>
            <a:ext cx="56255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>
                <a:solidFill>
                  <a:srgbClr val="FF0000"/>
                </a:solidFill>
              </a:rPr>
              <a:t>Недостатки</a:t>
            </a:r>
            <a:r>
              <a:rPr lang="ru-RU" b="1" i="1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 smtClean="0"/>
              <a:t>Зависимость в данных может быть намного сложнее линейной 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 smtClean="0"/>
              <a:t>Плохо работает на не отмасштабированных  признаках</a:t>
            </a:r>
          </a:p>
        </p:txBody>
      </p:sp>
    </p:spTree>
    <p:extLst>
      <p:ext uri="{BB962C8B-B14F-4D97-AF65-F5344CB8AC3E}">
        <p14:creationId xmlns:p14="http://schemas.microsoft.com/office/powerpoint/2010/main" val="59626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19616" y="0"/>
            <a:ext cx="80925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Метод опорных векторов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SVM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13" y="1287171"/>
            <a:ext cx="5417127" cy="41707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1891" y="5713999"/>
            <a:ext cx="3959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002060"/>
                </a:solidFill>
              </a:rPr>
              <a:t>Упражнение</a:t>
            </a:r>
            <a:r>
              <a:rPr lang="ru-RU" dirty="0" smtClean="0"/>
              <a:t>: какая линия лучше разделяет классы?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r="16486"/>
          <a:stretch/>
        </p:blipFill>
        <p:spPr>
          <a:xfrm>
            <a:off x="6781219" y="1287171"/>
            <a:ext cx="5105977" cy="4231967"/>
          </a:xfrm>
          <a:prstGeom prst="rect">
            <a:avLst/>
          </a:prstGeom>
        </p:spPr>
      </p:pic>
      <p:sp>
        <p:nvSpPr>
          <p:cNvPr id="6" name="Стрелка вправо 5"/>
          <p:cNvSpPr/>
          <p:nvPr/>
        </p:nvSpPr>
        <p:spPr>
          <a:xfrm>
            <a:off x="5489473" y="2549698"/>
            <a:ext cx="120418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90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19616" y="0"/>
            <a:ext cx="80925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Метод опорных векторов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SVM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r="16486"/>
          <a:stretch/>
        </p:blipFill>
        <p:spPr>
          <a:xfrm>
            <a:off x="0" y="1307402"/>
            <a:ext cx="5105977" cy="4231967"/>
          </a:xfrm>
          <a:prstGeom prst="rect">
            <a:avLst/>
          </a:prstGeom>
        </p:spPr>
      </p:pic>
      <p:grpSp>
        <p:nvGrpSpPr>
          <p:cNvPr id="9" name="Группа 8"/>
          <p:cNvGrpSpPr/>
          <p:nvPr/>
        </p:nvGrpSpPr>
        <p:grpSpPr>
          <a:xfrm>
            <a:off x="5501674" y="1122736"/>
            <a:ext cx="6205418" cy="1573539"/>
            <a:chOff x="4199346" y="5195973"/>
            <a:chExt cx="8049491" cy="1573539"/>
          </a:xfrm>
        </p:grpSpPr>
        <p:sp>
          <p:nvSpPr>
            <p:cNvPr id="7" name="TextBox 6"/>
            <p:cNvSpPr txBox="1"/>
            <p:nvPr/>
          </p:nvSpPr>
          <p:spPr>
            <a:xfrm>
              <a:off x="4199346" y="5569183"/>
              <a:ext cx="80494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ru-RU" dirty="0"/>
                <a:t>И</a:t>
              </a:r>
              <a:r>
                <a:rPr lang="ru-RU" dirty="0" smtClean="0"/>
                <a:t>щет точки, </a:t>
              </a:r>
              <a:r>
                <a:rPr lang="ru-RU" dirty="0"/>
                <a:t>которые </a:t>
              </a:r>
              <a:r>
                <a:rPr lang="ru-RU" dirty="0" smtClean="0"/>
                <a:t>расположены к </a:t>
              </a:r>
              <a:r>
                <a:rPr lang="ru-RU" dirty="0"/>
                <a:t>линии разделения ближе всего</a:t>
              </a:r>
              <a:r>
                <a:rPr lang="ru-RU" dirty="0" smtClean="0"/>
                <a:t>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ru-RU" dirty="0" smtClean="0"/>
                <a:t>Эти точки - опорные векторы.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ru-RU" dirty="0" smtClean="0"/>
                <a:t>Зазор - </a:t>
              </a:r>
              <a:r>
                <a:rPr lang="ru-RU" dirty="0"/>
                <a:t>расстояние между опорными векторами и разделяющей </a:t>
              </a:r>
              <a:r>
                <a:rPr lang="ru-RU" dirty="0" smtClean="0"/>
                <a:t>плоскостью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ru-RU" dirty="0" smtClean="0"/>
                <a:t>Цель </a:t>
              </a:r>
              <a:r>
                <a:rPr lang="ru-RU" dirty="0"/>
                <a:t>алгоритма — максимизировать расстояние зазора. 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15115" y="5195973"/>
              <a:ext cx="3420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 smtClean="0">
                  <a:solidFill>
                    <a:srgbClr val="FF0000"/>
                  </a:solidFill>
                </a:rPr>
                <a:t>Идея работы алгоритма 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1757" y="3826885"/>
            <a:ext cx="5168025" cy="205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4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829216" y="0"/>
            <a:ext cx="66832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Логистическая регрессия 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84201" y="707886"/>
            <a:ext cx="378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 smtClean="0">
                <a:solidFill>
                  <a:srgbClr val="FF0000"/>
                </a:solidFill>
              </a:rPr>
              <a:t>Сигмоида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5" y="601428"/>
            <a:ext cx="6214506" cy="345484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5" y="4717633"/>
            <a:ext cx="5854326" cy="712012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45" y="4112669"/>
            <a:ext cx="1829135" cy="667387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5246" y="5106315"/>
            <a:ext cx="3587682" cy="32347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109586" y="5608566"/>
            <a:ext cx="236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Классификация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8846" y="5967849"/>
            <a:ext cx="2657475" cy="885825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91342" y="4797938"/>
            <a:ext cx="1600200" cy="828675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66151" y="1095100"/>
            <a:ext cx="5925849" cy="3867258"/>
          </a:xfrm>
          <a:prstGeom prst="rect">
            <a:avLst/>
          </a:prstGeom>
        </p:spPr>
      </p:pic>
      <p:sp>
        <p:nvSpPr>
          <p:cNvPr id="6" name="Скругленный прямоугольник 5"/>
          <p:cNvSpPr/>
          <p:nvPr/>
        </p:nvSpPr>
        <p:spPr>
          <a:xfrm>
            <a:off x="2400300" y="5626613"/>
            <a:ext cx="1971675" cy="785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Логистическая регрессия </a:t>
            </a:r>
            <a:endParaRPr lang="ru-RU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1314450" y="5831934"/>
            <a:ext cx="1085850" cy="4931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1645" y="5650187"/>
            <a:ext cx="230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Набор признаков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723840" y="6156671"/>
            <a:ext cx="3343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ероятности </a:t>
            </a:r>
            <a:r>
              <a:rPr lang="ru-RU" dirty="0"/>
              <a:t>принадлежности к каждому из классов</a:t>
            </a:r>
          </a:p>
        </p:txBody>
      </p:sp>
      <p:sp>
        <p:nvSpPr>
          <p:cNvPr id="21" name="Стрелка вправо 20"/>
          <p:cNvSpPr/>
          <p:nvPr/>
        </p:nvSpPr>
        <p:spPr>
          <a:xfrm>
            <a:off x="4379601" y="5801270"/>
            <a:ext cx="1085850" cy="4931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419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F1A6157-4EAD-4AA0-8551-E76FCBFFCCE4}"/>
              </a:ext>
            </a:extLst>
          </p:cNvPr>
          <p:cNvSpPr/>
          <p:nvPr/>
        </p:nvSpPr>
        <p:spPr>
          <a:xfrm>
            <a:off x="300447" y="-105192"/>
            <a:ext cx="121876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Машинное обучение в </a:t>
            </a:r>
          </a:p>
          <a:p>
            <a:pPr algn="ctr"/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прогнозном моделировании 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2229" b="2032"/>
          <a:stretch/>
        </p:blipFill>
        <p:spPr>
          <a:xfrm>
            <a:off x="1645920" y="1218247"/>
            <a:ext cx="9496697" cy="557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2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738869" y="-148665"/>
            <a:ext cx="39917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Переобучение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437" t="6983" r="8176"/>
          <a:stretch/>
        </p:blipFill>
        <p:spPr>
          <a:xfrm>
            <a:off x="5099892" y="3228109"/>
            <a:ext cx="5956036" cy="36032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5527" y="447916"/>
            <a:ext cx="119564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b="1" dirty="0" smtClean="0">
                <a:solidFill>
                  <a:srgbClr val="002060"/>
                </a:solidFill>
              </a:rPr>
              <a:t>    Переобучение</a:t>
            </a:r>
            <a:r>
              <a:rPr lang="ru-RU" dirty="0" smtClean="0"/>
              <a:t> </a:t>
            </a:r>
            <a:r>
              <a:rPr lang="ru-RU" dirty="0"/>
              <a:t>— это явление, при котором обучающий алгоритм выдает хорошие результаты на обучающей выборке, но имеет очень плохие обобщающие свойства.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Типичное </a:t>
            </a:r>
            <a:r>
              <a:rPr lang="ru-RU" dirty="0"/>
              <a:t>поведение ошибки на обучающей и тестовой выборках с ростом «сложности» модели: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Обычно на </a:t>
            </a:r>
            <a:r>
              <a:rPr lang="ru-RU" dirty="0"/>
              <a:t>обучающей выборке с ростом сложности модели ошибка уменьшается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  тестовой </a:t>
            </a:r>
            <a:r>
              <a:rPr lang="ru-RU" dirty="0"/>
              <a:t>выборке сперва с ростом сложности модели ошибка уменьшается, но с некоторого момента ошибка начинает расти: сказывается синдром переобучения.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Когда </a:t>
            </a:r>
            <a:r>
              <a:rPr lang="ru-RU" dirty="0"/>
              <a:t>модель слишком сложна, она, как правило, хорошо приспосабливается к конкретным обучающим данным, улавливая какие-то специфичные для них особенности, но не присущие всей генеральной совокупности, поэтому на тестовых данных ошибка может быть большой.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678" y="3832049"/>
            <a:ext cx="2917555" cy="299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1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86192" y="5998"/>
            <a:ext cx="61628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Задача классификации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1336"/>
            <a:ext cx="5972385" cy="53427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46561" y="992776"/>
            <a:ext cx="634543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002060"/>
                </a:solidFill>
              </a:rPr>
              <a:t>Задача </a:t>
            </a:r>
            <a:r>
              <a:rPr lang="ru-RU" b="1" dirty="0">
                <a:solidFill>
                  <a:srgbClr val="002060"/>
                </a:solidFill>
              </a:rPr>
              <a:t>классификации </a:t>
            </a:r>
            <a:r>
              <a:rPr lang="ru-RU" dirty="0"/>
              <a:t>- это </a:t>
            </a:r>
            <a:r>
              <a:rPr lang="ru-RU" dirty="0" smtClean="0"/>
              <a:t>подкатегория методов </a:t>
            </a:r>
            <a:r>
              <a:rPr lang="ru-RU" dirty="0"/>
              <a:t>машинного обучения с учителем, суть которой заключается в идентификации категориальных меток классов </a:t>
            </a:r>
            <a:r>
              <a:rPr lang="ru-RU" dirty="0" smtClean="0"/>
              <a:t>для новых </a:t>
            </a:r>
            <a:r>
              <a:rPr lang="ru-RU" dirty="0"/>
              <a:t>экземпляров на основе предыдущих </a:t>
            </a:r>
            <a:r>
              <a:rPr lang="ru-RU" dirty="0" smtClean="0"/>
              <a:t>наблюдений.</a:t>
            </a:r>
          </a:p>
          <a:p>
            <a:endParaRPr lang="ru-RU" dirty="0"/>
          </a:p>
          <a:p>
            <a:r>
              <a:rPr lang="ru-RU" b="1" dirty="0" smtClean="0">
                <a:solidFill>
                  <a:srgbClr val="002060"/>
                </a:solidFill>
              </a:rPr>
              <a:t>Виды классификации: </a:t>
            </a:r>
          </a:p>
          <a:p>
            <a:pPr marL="342900" indent="-342900">
              <a:buAutoNum type="arabicPeriod"/>
            </a:pPr>
            <a:r>
              <a:rPr lang="ru-RU" dirty="0" smtClean="0"/>
              <a:t>Бинарная классификация </a:t>
            </a:r>
          </a:p>
          <a:p>
            <a:pPr marL="342900" indent="-342900">
              <a:buAutoNum type="arabicPeriod"/>
            </a:pPr>
            <a:r>
              <a:rPr lang="ru-RU" dirty="0" err="1" smtClean="0"/>
              <a:t>Многоклассовая</a:t>
            </a:r>
            <a:r>
              <a:rPr lang="ru-RU" dirty="0" smtClean="0"/>
              <a:t> классификация </a:t>
            </a:r>
          </a:p>
          <a:p>
            <a:pPr marL="342900" indent="-342900">
              <a:buAutoNum type="arabicPeriod"/>
            </a:pPr>
            <a:endParaRPr lang="ru-RU" dirty="0"/>
          </a:p>
          <a:p>
            <a:pPr marL="342900" indent="-342900">
              <a:buAutoNum type="arabicPeriod"/>
            </a:pPr>
            <a:endParaRPr lang="ru-RU" dirty="0" smtClean="0"/>
          </a:p>
          <a:p>
            <a:r>
              <a:rPr lang="ru-RU" b="1" dirty="0" smtClean="0">
                <a:solidFill>
                  <a:srgbClr val="002060"/>
                </a:solidFill>
              </a:rPr>
              <a:t>Примеры задач классификации:</a:t>
            </a:r>
          </a:p>
          <a:p>
            <a:pPr marL="342900" indent="-342900">
              <a:buAutoNum type="arabicPeriod"/>
            </a:pPr>
            <a:r>
              <a:rPr lang="ru-RU" dirty="0" smtClean="0"/>
              <a:t>Выход системы из штатного режима работы. </a:t>
            </a:r>
          </a:p>
          <a:p>
            <a:pPr marL="342900" indent="-342900">
              <a:buAutoNum type="arabicPeriod"/>
            </a:pPr>
            <a:r>
              <a:rPr lang="ru-RU" dirty="0" smtClean="0"/>
              <a:t>Письмо – спам или нет.</a:t>
            </a:r>
          </a:p>
          <a:p>
            <a:pPr marL="342900" indent="-342900">
              <a:buAutoNum type="arabicPeriod"/>
            </a:pPr>
            <a:r>
              <a:rPr lang="ru-RU" dirty="0" smtClean="0"/>
              <a:t>Распознавание рукописных символов </a:t>
            </a:r>
          </a:p>
          <a:p>
            <a:pPr marL="342900" indent="-342900">
              <a:buAutoNum type="arabicPeriod"/>
            </a:pPr>
            <a:r>
              <a:rPr lang="ru-RU" dirty="0" smtClean="0"/>
              <a:t>Определение типа текста (классы – заранее заданный набор тем) </a:t>
            </a:r>
          </a:p>
          <a:p>
            <a:pPr marL="342900" indent="-342900">
              <a:buAutoNum type="arabicPeriod"/>
            </a:pPr>
            <a:r>
              <a:rPr lang="ru-RU" dirty="0" smtClean="0"/>
              <a:t>Будет ли кредит возвращен в срок </a:t>
            </a:r>
          </a:p>
          <a:p>
            <a:pPr marL="342900" indent="-342900">
              <a:buAutoNum type="arabicPeriod"/>
            </a:pPr>
            <a:r>
              <a:rPr lang="ru-RU" dirty="0" smtClean="0"/>
              <a:t>Определение марки машины по фотографии </a:t>
            </a:r>
          </a:p>
        </p:txBody>
      </p:sp>
    </p:spTree>
    <p:extLst>
      <p:ext uri="{BB962C8B-B14F-4D97-AF65-F5344CB8AC3E}">
        <p14:creationId xmlns:p14="http://schemas.microsoft.com/office/powerpoint/2010/main" val="39995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6665" y="78296"/>
            <a:ext cx="119953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Основные семейства методов классификации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96343" y="26256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53420" y="1481086"/>
            <a:ext cx="1035030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>
                <a:solidFill>
                  <a:srgbClr val="002060"/>
                </a:solidFill>
              </a:rPr>
              <a:t>Метрические методы </a:t>
            </a:r>
            <a:r>
              <a:rPr lang="ru-RU" sz="2200" dirty="0"/>
              <a:t>– используют различные метрики близости объектов в пространстве признаков. </a:t>
            </a:r>
            <a:r>
              <a:rPr lang="en-US" sz="2200" dirty="0" smtClean="0"/>
              <a:t>	</a:t>
            </a:r>
          </a:p>
          <a:p>
            <a:r>
              <a:rPr lang="en-US" sz="2200" i="1" dirty="0"/>
              <a:t>	</a:t>
            </a:r>
            <a:r>
              <a:rPr lang="ru-RU" sz="2200" i="1" dirty="0" smtClean="0"/>
              <a:t>KNN </a:t>
            </a:r>
            <a:r>
              <a:rPr lang="ru-RU" sz="2200" i="1" dirty="0"/>
              <a:t>- k ближайших </a:t>
            </a:r>
            <a:r>
              <a:rPr lang="ru-RU" sz="2200" i="1" dirty="0" smtClean="0"/>
              <a:t>соседей</a:t>
            </a:r>
            <a:r>
              <a:rPr lang="en-US" sz="2200" i="1" dirty="0" smtClean="0"/>
              <a:t>, </a:t>
            </a:r>
            <a:r>
              <a:rPr lang="ru-RU" sz="2200" i="1" dirty="0" err="1" smtClean="0"/>
              <a:t>Центроидный</a:t>
            </a:r>
            <a:r>
              <a:rPr lang="ru-RU" sz="2200" i="1" dirty="0" smtClean="0"/>
              <a:t> классификатор</a:t>
            </a:r>
          </a:p>
          <a:p>
            <a:endParaRPr lang="ru-RU" sz="2200" dirty="0" smtClean="0"/>
          </a:p>
          <a:p>
            <a:r>
              <a:rPr lang="ru-RU" sz="2200" b="1" dirty="0">
                <a:solidFill>
                  <a:srgbClr val="002060"/>
                </a:solidFill>
              </a:rPr>
              <a:t>Логические методы </a:t>
            </a:r>
            <a:r>
              <a:rPr lang="ru-RU" sz="2200" dirty="0"/>
              <a:t>– используют логические операции И, ИЛИ, над предикатами. Например, f_2 &gt; 60 </a:t>
            </a:r>
            <a:r>
              <a:rPr lang="ru-RU" sz="2200" dirty="0" smtClean="0"/>
              <a:t>И </a:t>
            </a:r>
            <a:r>
              <a:rPr lang="ru-RU" sz="2200" dirty="0"/>
              <a:t>f4 &gt; 140 </a:t>
            </a:r>
            <a:endParaRPr lang="en-US" sz="2200" dirty="0"/>
          </a:p>
          <a:p>
            <a:r>
              <a:rPr lang="en-US" sz="2200" i="1" dirty="0"/>
              <a:t>	</a:t>
            </a:r>
            <a:r>
              <a:rPr lang="ru-RU" sz="2200" i="1" dirty="0" smtClean="0"/>
              <a:t> </a:t>
            </a:r>
            <a:r>
              <a:rPr lang="ru-RU" sz="2200" i="1" dirty="0"/>
              <a:t>Решающие деревья, случайный лес, </a:t>
            </a:r>
            <a:r>
              <a:rPr lang="ru-RU" sz="2200" i="1" dirty="0" err="1" smtClean="0"/>
              <a:t>boosting</a:t>
            </a:r>
            <a:r>
              <a:rPr lang="ru-RU" sz="2200" i="1" dirty="0" smtClean="0"/>
              <a:t> </a:t>
            </a:r>
            <a:r>
              <a:rPr lang="ru-RU" sz="2200" i="1" dirty="0"/>
              <a:t>над решающими деревьями.</a:t>
            </a:r>
          </a:p>
          <a:p>
            <a:endParaRPr lang="ru-RU" sz="2200" dirty="0" smtClean="0"/>
          </a:p>
          <a:p>
            <a:r>
              <a:rPr lang="ru-RU" sz="2200" b="1" dirty="0">
                <a:solidFill>
                  <a:srgbClr val="002060"/>
                </a:solidFill>
              </a:rPr>
              <a:t>Линейные методы </a:t>
            </a:r>
            <a:r>
              <a:rPr lang="ru-RU" sz="2200" dirty="0"/>
              <a:t>– ищут решение в виде линейной комбинации </a:t>
            </a:r>
            <a:r>
              <a:rPr lang="ru-RU" sz="2200" dirty="0" smtClean="0"/>
              <a:t>признаков. </a:t>
            </a:r>
            <a:endParaRPr lang="en-US" sz="2200" dirty="0" smtClean="0"/>
          </a:p>
          <a:p>
            <a:r>
              <a:rPr lang="en-US" sz="2200" dirty="0"/>
              <a:t>	</a:t>
            </a:r>
            <a:r>
              <a:rPr lang="ru-RU" sz="2200" i="1" dirty="0"/>
              <a:t>Линейная регрессия, линейный SVM (</a:t>
            </a:r>
            <a:r>
              <a:rPr lang="ru-RU" sz="2200" i="1" dirty="0" err="1"/>
              <a:t>Support</a:t>
            </a:r>
            <a:r>
              <a:rPr lang="ru-RU" sz="2200" i="1" dirty="0"/>
              <a:t> </a:t>
            </a:r>
            <a:r>
              <a:rPr lang="ru-RU" sz="2200" i="1" dirty="0" err="1"/>
              <a:t>Vector</a:t>
            </a:r>
            <a:r>
              <a:rPr lang="ru-RU" sz="2200" i="1" dirty="0"/>
              <a:t> </a:t>
            </a:r>
            <a:r>
              <a:rPr lang="ru-RU" sz="2200" i="1" dirty="0" err="1"/>
              <a:t>Machine</a:t>
            </a:r>
            <a:r>
              <a:rPr lang="ru-RU" sz="2200" i="1" dirty="0" smtClean="0"/>
              <a:t>), Логистическая регрессия  </a:t>
            </a:r>
            <a:endParaRPr lang="ru-RU" sz="2200" i="1" dirty="0"/>
          </a:p>
          <a:p>
            <a:endParaRPr lang="ru-RU" sz="2200" dirty="0" smtClean="0"/>
          </a:p>
        </p:txBody>
      </p:sp>
    </p:spTree>
    <p:extLst>
      <p:ext uri="{BB962C8B-B14F-4D97-AF65-F5344CB8AC3E}">
        <p14:creationId xmlns:p14="http://schemas.microsoft.com/office/powerpoint/2010/main" val="339791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97383" y="2641023"/>
            <a:ext cx="6079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Метрические методы 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96343" y="26256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331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30265" y="0"/>
            <a:ext cx="87473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KNN - </a:t>
            </a:r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Метод ближайших соседей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50471" y="707886"/>
            <a:ext cx="390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Сложные границы 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7" y="1356120"/>
            <a:ext cx="5538467" cy="44615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216" y="1356120"/>
            <a:ext cx="5606784" cy="4447689"/>
          </a:xfrm>
          <a:prstGeom prst="rect">
            <a:avLst/>
          </a:prstGeom>
        </p:spPr>
      </p:pic>
      <p:sp>
        <p:nvSpPr>
          <p:cNvPr id="6" name="Стрелка вправо 5"/>
          <p:cNvSpPr/>
          <p:nvPr/>
        </p:nvSpPr>
        <p:spPr>
          <a:xfrm>
            <a:off x="5672454" y="3213441"/>
            <a:ext cx="912762" cy="484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04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30265" y="0"/>
            <a:ext cx="87473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KNN - </a:t>
            </a:r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Метод ближайших соседей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5325" y="695336"/>
            <a:ext cx="311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Идея алгоритма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59" y="2718937"/>
            <a:ext cx="3466012" cy="211022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961" y="1015741"/>
            <a:ext cx="3095625" cy="169545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250" y="2711191"/>
            <a:ext cx="3286125" cy="202882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3961" y="4473316"/>
            <a:ext cx="3324225" cy="19621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1652" y="1540300"/>
            <a:ext cx="4641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Необходимо определить принадлежность объекта к одному из классов </a:t>
            </a:r>
            <a:endParaRPr lang="ru-RU" i="1" dirty="0"/>
          </a:p>
        </p:txBody>
      </p:sp>
      <p:cxnSp>
        <p:nvCxnSpPr>
          <p:cNvPr id="16" name="Прямая со стрелкой 15"/>
          <p:cNvCxnSpPr>
            <a:stCxn id="9" idx="3"/>
          </p:cNvCxnSpPr>
          <p:nvPr/>
        </p:nvCxnSpPr>
        <p:spPr>
          <a:xfrm flipV="1">
            <a:off x="4063271" y="2120623"/>
            <a:ext cx="2517638" cy="16534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9" idx="3"/>
          </p:cNvCxnSpPr>
          <p:nvPr/>
        </p:nvCxnSpPr>
        <p:spPr>
          <a:xfrm flipV="1">
            <a:off x="4063271" y="3767146"/>
            <a:ext cx="2640690" cy="69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9" idx="3"/>
          </p:cNvCxnSpPr>
          <p:nvPr/>
        </p:nvCxnSpPr>
        <p:spPr>
          <a:xfrm>
            <a:off x="4063271" y="3774048"/>
            <a:ext cx="2517638" cy="16396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9604564">
            <a:off x="4767264" y="2652623"/>
            <a:ext cx="88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 = 1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4940270" y="3444772"/>
            <a:ext cx="88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 = 5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 rot="2019621">
            <a:off x="4767901" y="4561181"/>
            <a:ext cx="88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 = 6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506302" y="5830142"/>
            <a:ext cx="5176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Идея -  посмотреть на </a:t>
            </a:r>
            <a:r>
              <a:rPr lang="en-US" dirty="0" smtClean="0">
                <a:solidFill>
                  <a:srgbClr val="FF0000"/>
                </a:solidFill>
              </a:rPr>
              <a:t>k </a:t>
            </a:r>
            <a:r>
              <a:rPr lang="ru-RU" dirty="0" smtClean="0">
                <a:solidFill>
                  <a:srgbClr val="FF0000"/>
                </a:solidFill>
              </a:rPr>
              <a:t>ближайших соседей и поставить метку класса исходя из них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45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914</Words>
  <Application>Microsoft Office PowerPoint</Application>
  <PresentationFormat>Широкоэкранный</PresentationFormat>
  <Paragraphs>158</Paragraphs>
  <Slides>29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Segoe UI</vt:lpstr>
      <vt:lpstr>Segoe UI Semibold</vt:lpstr>
      <vt:lpstr>SFMono-Regular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Перлов Анатолий Юрьевич (locadm)</dc:creator>
  <cp:lastModifiedBy>Перлов Анатолий Юрьевич</cp:lastModifiedBy>
  <cp:revision>46</cp:revision>
  <dcterms:created xsi:type="dcterms:W3CDTF">2021-07-04T21:18:16Z</dcterms:created>
  <dcterms:modified xsi:type="dcterms:W3CDTF">2021-11-02T15:52:05Z</dcterms:modified>
</cp:coreProperties>
</file>