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3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3" r:id="rId11"/>
    <p:sldId id="269" r:id="rId12"/>
    <p:sldId id="266" r:id="rId13"/>
    <p:sldId id="270" r:id="rId14"/>
    <p:sldId id="268" r:id="rId15"/>
    <p:sldId id="271" r:id="rId16"/>
    <p:sldId id="272" r:id="rId17"/>
    <p:sldId id="274" r:id="rId18"/>
    <p:sldId id="275" r:id="rId19"/>
    <p:sldId id="277" r:id="rId20"/>
    <p:sldId id="276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k.lvov" initials="k" lastIdx="1" clrIdx="0">
    <p:extLst>
      <p:ext uri="{19B8F6BF-5375-455C-9EA6-DF929625EA0E}">
        <p15:presenceInfo xmlns:p15="http://schemas.microsoft.com/office/powerpoint/2012/main" userId="k.lv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41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2856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.png"/><Relationship Id="rId1" Type="http://schemas.openxmlformats.org/officeDocument/2006/relationships/image" Target="../media/image120.png"/><Relationship Id="rId4" Type="http://schemas.openxmlformats.org/officeDocument/2006/relationships/image" Target="../media/image15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6109CC-E81E-4918-82DD-2022E847932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B1098FC-DA52-4C13-A216-5D9E765EBA4D}">
      <dgm:prSet phldrT="[Текст]"/>
      <dgm:spPr/>
      <dgm:t>
        <a:bodyPr/>
        <a:lstStyle/>
        <a:p>
          <a:r>
            <a:rPr lang="ru-RU" dirty="0" err="1" smtClean="0"/>
            <a:t>Авторегрессионная</a:t>
          </a:r>
          <a:r>
            <a:rPr lang="ru-RU" dirty="0" smtClean="0"/>
            <a:t> модель</a:t>
          </a:r>
          <a:endParaRPr lang="ru-RU" dirty="0"/>
        </a:p>
      </dgm:t>
    </dgm:pt>
    <dgm:pt modelId="{B6D8D263-0C8E-47D4-8CE9-3A727B196B67}" type="parTrans" cxnId="{C7EADF3D-8148-4951-B9B2-6CA66B874E9C}">
      <dgm:prSet/>
      <dgm:spPr/>
      <dgm:t>
        <a:bodyPr/>
        <a:lstStyle/>
        <a:p>
          <a:endParaRPr lang="ru-RU"/>
        </a:p>
      </dgm:t>
    </dgm:pt>
    <dgm:pt modelId="{67A51056-07AF-427E-9367-64D4A17D29FB}" type="sibTrans" cxnId="{C7EADF3D-8148-4951-B9B2-6CA66B874E9C}">
      <dgm:prSet/>
      <dgm:spPr/>
      <dgm:t>
        <a:bodyPr/>
        <a:lstStyle/>
        <a:p>
          <a:endParaRPr lang="ru-RU"/>
        </a:p>
      </dgm:t>
    </dgm:pt>
    <dgm:pt modelId="{A0487402-51BE-41E7-9F8E-5686FD65750E}">
      <dgm:prSet phldrT="[Текст]"/>
      <dgm:spPr/>
      <dgm:t>
        <a:bodyPr/>
        <a:lstStyle/>
        <a:p>
          <a:r>
            <a:rPr lang="ru-RU" dirty="0" smtClean="0"/>
            <a:t>Модель скользящего среднего</a:t>
          </a:r>
          <a:endParaRPr lang="ru-RU" dirty="0"/>
        </a:p>
      </dgm:t>
    </dgm:pt>
    <dgm:pt modelId="{5D668902-E24F-47F9-BDAC-34DBADE63BBD}" type="parTrans" cxnId="{231E0FC1-5223-4C1F-9B34-9C7F1193D040}">
      <dgm:prSet/>
      <dgm:spPr/>
      <dgm:t>
        <a:bodyPr/>
        <a:lstStyle/>
        <a:p>
          <a:endParaRPr lang="ru-RU"/>
        </a:p>
      </dgm:t>
    </dgm:pt>
    <dgm:pt modelId="{32073EE5-AF53-458A-8974-33EF03BB2DB5}" type="sibTrans" cxnId="{231E0FC1-5223-4C1F-9B34-9C7F1193D040}">
      <dgm:prSet/>
      <dgm:spPr/>
      <dgm:t>
        <a:bodyPr/>
        <a:lstStyle/>
        <a:p>
          <a:endParaRPr lang="ru-RU"/>
        </a:p>
      </dgm:t>
    </dgm:pt>
    <dgm:pt modelId="{1C334595-0D8C-471D-B58B-BC8C775B22E5}">
      <dgm:prSet phldrT="[Текст]"/>
      <dgm:spPr/>
      <dgm:t>
        <a:bodyPr/>
        <a:lstStyle/>
        <a:p>
          <a:r>
            <a:rPr lang="en-US" dirty="0" smtClean="0"/>
            <a:t>ARMA</a:t>
          </a:r>
          <a:endParaRPr lang="ru-RU" dirty="0"/>
        </a:p>
      </dgm:t>
    </dgm:pt>
    <dgm:pt modelId="{A9D15E16-F41D-4A0D-8740-395C456C9F81}" type="parTrans" cxnId="{A908A7C8-BC89-4805-9FED-EF0D00807A4A}">
      <dgm:prSet/>
      <dgm:spPr/>
      <dgm:t>
        <a:bodyPr/>
        <a:lstStyle/>
        <a:p>
          <a:endParaRPr lang="ru-RU"/>
        </a:p>
      </dgm:t>
    </dgm:pt>
    <dgm:pt modelId="{27D8FD96-7F34-4154-B079-6F93FA57A3E5}" type="sibTrans" cxnId="{A908A7C8-BC89-4805-9FED-EF0D00807A4A}">
      <dgm:prSet/>
      <dgm:spPr/>
      <dgm:t>
        <a:bodyPr/>
        <a:lstStyle/>
        <a:p>
          <a:endParaRPr lang="ru-RU"/>
        </a:p>
      </dgm:t>
    </dgm:pt>
    <dgm:pt modelId="{572734B0-9D6A-40EB-B615-3D7495B91292}">
      <dgm:prSet/>
      <dgm:spPr/>
      <dgm:t>
        <a:bodyPr/>
        <a:lstStyle/>
        <a:p>
          <a:r>
            <a:rPr lang="en-US" dirty="0" smtClean="0"/>
            <a:t>ARIMA</a:t>
          </a:r>
          <a:endParaRPr lang="ru-RU" dirty="0"/>
        </a:p>
      </dgm:t>
    </dgm:pt>
    <dgm:pt modelId="{67DD52A9-AF4A-49B6-A67C-CBDDFA15FAEC}" type="parTrans" cxnId="{80F22F89-97AA-4476-BAB6-4451EE2CE9D9}">
      <dgm:prSet/>
      <dgm:spPr/>
      <dgm:t>
        <a:bodyPr/>
        <a:lstStyle/>
        <a:p>
          <a:endParaRPr lang="ru-RU"/>
        </a:p>
      </dgm:t>
    </dgm:pt>
    <dgm:pt modelId="{E4ABAAC0-8739-4BEA-993A-3F428FDD14F8}" type="sibTrans" cxnId="{80F22F89-97AA-4476-BAB6-4451EE2CE9D9}">
      <dgm:prSet/>
      <dgm:spPr/>
      <dgm:t>
        <a:bodyPr/>
        <a:lstStyle/>
        <a:p>
          <a:endParaRPr lang="ru-RU"/>
        </a:p>
      </dgm:t>
    </dgm:pt>
    <dgm:pt modelId="{E329E870-AB26-4E0F-A217-0E741125007B}">
      <dgm:prSet/>
      <dgm:spPr/>
      <dgm:t>
        <a:bodyPr/>
        <a:lstStyle/>
        <a:p>
          <a:r>
            <a:rPr lang="en-US" dirty="0" smtClean="0"/>
            <a:t>SARIMA</a:t>
          </a:r>
          <a:endParaRPr lang="ru-RU" dirty="0"/>
        </a:p>
      </dgm:t>
    </dgm:pt>
    <dgm:pt modelId="{F0E11614-BAED-4F67-9F5C-B0CD4B7F86D3}" type="parTrans" cxnId="{738C2DBC-76D0-41EC-A03B-C0FD937F1392}">
      <dgm:prSet/>
      <dgm:spPr/>
      <dgm:t>
        <a:bodyPr/>
        <a:lstStyle/>
        <a:p>
          <a:endParaRPr lang="ru-RU"/>
        </a:p>
      </dgm:t>
    </dgm:pt>
    <dgm:pt modelId="{AF1A0666-B238-4F8E-B73E-155A9C42829E}" type="sibTrans" cxnId="{738C2DBC-76D0-41EC-A03B-C0FD937F1392}">
      <dgm:prSet/>
      <dgm:spPr/>
      <dgm:t>
        <a:bodyPr/>
        <a:lstStyle/>
        <a:p>
          <a:endParaRPr lang="ru-RU"/>
        </a:p>
      </dgm:t>
    </dgm:pt>
    <dgm:pt modelId="{8E194579-19F3-49F0-A086-286EAA841EDF}">
      <dgm:prSet/>
      <dgm:spPr/>
      <dgm:t>
        <a:bodyPr/>
        <a:lstStyle/>
        <a:p>
          <a:r>
            <a:rPr lang="ru-RU" dirty="0" smtClean="0"/>
            <a:t>Обобщение </a:t>
          </a:r>
          <a:r>
            <a:rPr lang="en-US" dirty="0" smtClean="0"/>
            <a:t>ARIMA</a:t>
          </a:r>
          <a:r>
            <a:rPr lang="ru-RU" dirty="0" smtClean="0"/>
            <a:t> на временные ряды, в которых имеется сезонная компонента</a:t>
          </a:r>
          <a:endParaRPr lang="ru-RU" dirty="0"/>
        </a:p>
      </dgm:t>
    </dgm:pt>
    <dgm:pt modelId="{6CD5AD9F-536B-4944-82AD-1F4592B5605C}" type="parTrans" cxnId="{79D362EE-7A61-470C-99D0-E1C615A2FA48}">
      <dgm:prSet/>
      <dgm:spPr/>
      <dgm:t>
        <a:bodyPr/>
        <a:lstStyle/>
        <a:p>
          <a:endParaRPr lang="ru-RU"/>
        </a:p>
      </dgm:t>
    </dgm:pt>
    <dgm:pt modelId="{B4AF406F-64F8-4324-B16E-AA0DC5295FC5}" type="sibTrans" cxnId="{79D362EE-7A61-470C-99D0-E1C615A2FA48}">
      <dgm:prSet/>
      <dgm:spPr/>
      <dgm:t>
        <a:bodyPr/>
        <a:lstStyle/>
        <a:p>
          <a:endParaRPr lang="ru-RU"/>
        </a:p>
      </dgm:t>
    </dgm:pt>
    <mc:AlternateContent xmlns:mc="http://schemas.openxmlformats.org/markup-compatibility/2006" xmlns:a14="http://schemas.microsoft.com/office/drawing/2010/main">
      <mc:Choice Requires="a14">
        <dgm:pt modelId="{588CF9E2-A1AD-4841-AF44-20A296181262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m:oMathPara>
              </a14:m>
              <a:endParaRPr lang="ru-RU" dirty="0"/>
            </a:p>
          </dgm:t>
        </dgm:pt>
      </mc:Choice>
      <mc:Fallback xmlns="">
        <dgm:pt modelId="{588CF9E2-A1AD-4841-AF44-20A296181262}">
          <dgm:prSet/>
          <dgm:spPr/>
          <dgm:t>
            <a:bodyPr/>
            <a:lstStyle/>
            <a:p>
              <a:r>
                <a:rPr lang="ru-RU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∆^</a:t>
              </a:r>
              <a:r>
                <a:rPr lang="en-US" b="0" i="0" smtClean="0">
                  <a:latin typeface="Cambria Math" panose="02040503050406030204" pitchFamily="18" charset="0"/>
                </a:rPr>
                <a:t>𝑑</a:t>
              </a:r>
              <a:r>
                <a:rPr lang="ru-RU" b="0" i="0" smtClean="0">
                  <a:latin typeface="Cambria Math" panose="02040503050406030204" pitchFamily="18" charset="0"/>
                </a:rPr>
                <a:t> </a:t>
              </a:r>
              <a:r>
                <a:rPr lang="en-US" b="0" i="0" smtClean="0">
                  <a:latin typeface="Cambria Math" panose="02040503050406030204" pitchFamily="18" charset="0"/>
                </a:rPr>
                <a:t>𝑌</a:t>
              </a:r>
              <a:r>
                <a:rPr lang="ru-RU" b="0" i="0" smtClean="0">
                  <a:latin typeface="Cambria Math" panose="02040503050406030204" pitchFamily="18" charset="0"/>
                </a:rPr>
                <a:t>_</a:t>
              </a:r>
              <a:r>
                <a:rPr lang="en-US" b="0" i="0" smtClean="0">
                  <a:latin typeface="Cambria Math" panose="02040503050406030204" pitchFamily="18" charset="0"/>
                </a:rPr>
                <a:t>𝑡= ∑_(𝑖=1)^𝑝▒〖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𝛼_</a:t>
              </a:r>
              <a:r>
                <a:rPr lang="en-US" b="0" i="0" smtClean="0">
                  <a:latin typeface="Cambria Math" panose="02040503050406030204" pitchFamily="18" charset="0"/>
                </a:rPr>
                <a:t>𝑖</a:t>
              </a:r>
              <a:r>
                <a:rPr lang="ru-RU" b="0" i="0" smtClean="0">
                  <a:latin typeface="Cambria Math" panose="02040503050406030204" pitchFamily="18" charset="0"/>
                </a:rPr>
                <a:t> </a:t>
              </a:r>
              <a:r>
                <a:rPr lang="ru-RU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∆</a:t>
              </a:r>
              <a:r>
                <a:rPr lang="ru-RU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^</a:t>
              </a:r>
              <a:r>
                <a:rPr lang="en-US" b="0" i="0" smtClean="0">
                  <a:latin typeface="Cambria Math" panose="02040503050406030204" pitchFamily="18" charset="0"/>
                </a:rPr>
                <a:t>𝑑 𝑌_(𝑡−𝑖)+∑_(𝑗=1)^𝑝▒〖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𝛽_𝑗 𝜀_(</a:t>
              </a:r>
              <a:r>
                <a:rPr lang="en-US" b="0" i="0" smtClean="0">
                  <a:latin typeface="Cambria Math" panose="02040503050406030204" pitchFamily="18" charset="0"/>
                </a:rPr>
                <a:t>𝑡−𝑗) 〗+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𝜀_</a:t>
              </a:r>
              <a:r>
                <a:rPr lang="en-US" b="0" i="0" smtClean="0">
                  <a:latin typeface="Cambria Math" panose="02040503050406030204" pitchFamily="18" charset="0"/>
                </a:rPr>
                <a:t>𝑡 〗</a:t>
              </a:r>
              <a:endParaRPr lang="ru-RU" dirty="0"/>
            </a:p>
          </dgm:t>
        </dgm:pt>
      </mc:Fallback>
    </mc:AlternateContent>
    <dgm:pt modelId="{C24A4DE7-0C66-4FA3-8B30-FB986B5E5FAE}" type="parTrans" cxnId="{1DC5D538-1554-4EB4-9992-69363688424E}">
      <dgm:prSet/>
      <dgm:spPr/>
      <dgm:t>
        <a:bodyPr/>
        <a:lstStyle/>
        <a:p>
          <a:endParaRPr lang="ru-RU"/>
        </a:p>
      </dgm:t>
    </dgm:pt>
    <dgm:pt modelId="{B6D012F4-EA4B-4958-A73C-FEBA9B841A69}" type="sibTrans" cxnId="{1DC5D538-1554-4EB4-9992-69363688424E}">
      <dgm:prSet/>
      <dgm:spPr/>
      <dgm:t>
        <a:bodyPr/>
        <a:lstStyle/>
        <a:p>
          <a:endParaRPr lang="ru-RU"/>
        </a:p>
      </dgm:t>
    </dgm:pt>
    <mc:AlternateContent xmlns:mc="http://schemas.openxmlformats.org/markup-compatibility/2006" xmlns:a14="http://schemas.microsoft.com/office/drawing/2010/main">
      <mc:Choice Requires="a14">
        <dgm:pt modelId="{65B61A33-38EA-4DEE-8C3E-5F4F55C86EE2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m:oMathPara>
              </a14:m>
              <a:endParaRPr lang="ru-RU" dirty="0"/>
            </a:p>
          </dgm:t>
        </dgm:pt>
      </mc:Choice>
      <mc:Fallback xmlns="">
        <dgm:pt modelId="{65B61A33-38EA-4DEE-8C3E-5F4F55C86EE2}">
          <dgm:prSet/>
          <dgm:spPr/>
          <dgm:t>
            <a:bodyPr/>
            <a:lstStyle/>
            <a:p>
              <a:r>
                <a:rPr lang="en-US" b="0" i="0" smtClean="0">
                  <a:latin typeface="Cambria Math" panose="02040503050406030204" pitchFamily="18" charset="0"/>
                </a:rPr>
                <a:t>𝑌</a:t>
              </a:r>
              <a:r>
                <a:rPr lang="ru-RU" b="0" i="0" smtClean="0">
                  <a:latin typeface="Cambria Math" panose="02040503050406030204" pitchFamily="18" charset="0"/>
                </a:rPr>
                <a:t>_</a:t>
              </a:r>
              <a:r>
                <a:rPr lang="en-US" b="0" i="0" smtClean="0">
                  <a:latin typeface="Cambria Math" panose="02040503050406030204" pitchFamily="18" charset="0"/>
                </a:rPr>
                <a:t>𝑡= ∑_(</a:t>
              </a:r>
              <a:r>
                <a:rPr lang="en-US" b="0" i="0" smtClean="0">
                  <a:latin typeface="Cambria Math" panose="02040503050406030204" pitchFamily="18" charset="0"/>
                </a:rPr>
                <a:t>𝑗</a:t>
              </a:r>
              <a:r>
                <a:rPr lang="en-US" b="0" i="0" smtClean="0">
                  <a:latin typeface="Cambria Math" panose="02040503050406030204" pitchFamily="18" charset="0"/>
                </a:rPr>
                <a:t>=1)^𝑝▒〖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𝛽_𝑗 𝜀_(</a:t>
              </a:r>
              <a:r>
                <a:rPr lang="en-US" b="0" i="0" smtClean="0">
                  <a:latin typeface="Cambria Math" panose="02040503050406030204" pitchFamily="18" charset="0"/>
                </a:rPr>
                <a:t>𝑡−𝑗) 〗</a:t>
              </a:r>
              <a:endParaRPr lang="ru-RU" dirty="0"/>
            </a:p>
          </dgm:t>
        </dgm:pt>
      </mc:Fallback>
    </mc:AlternateContent>
    <dgm:pt modelId="{087E457C-7FF9-492B-91AF-4C6BC5788849}" type="parTrans" cxnId="{79F66A0E-DEEE-49C2-92E2-727D15753791}">
      <dgm:prSet/>
      <dgm:spPr/>
      <dgm:t>
        <a:bodyPr/>
        <a:lstStyle/>
        <a:p>
          <a:endParaRPr lang="ru-RU"/>
        </a:p>
      </dgm:t>
    </dgm:pt>
    <dgm:pt modelId="{DAE49164-2BF3-426A-93E1-D1CD72B9BA43}" type="sibTrans" cxnId="{79F66A0E-DEEE-49C2-92E2-727D15753791}">
      <dgm:prSet/>
      <dgm:spPr/>
      <dgm:t>
        <a:bodyPr/>
        <a:lstStyle/>
        <a:p>
          <a:endParaRPr lang="ru-RU"/>
        </a:p>
      </dgm:t>
    </dgm:pt>
    <mc:AlternateContent xmlns:mc="http://schemas.openxmlformats.org/markup-compatibility/2006" xmlns:a14="http://schemas.microsoft.com/office/drawing/2010/main">
      <mc:Choice Requires="a14">
        <dgm:pt modelId="{8C566B54-7EB0-41B0-8C15-A7889EC7F4D7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m:oMathPara>
              </a14:m>
              <a:endParaRPr lang="ru-RU" dirty="0"/>
            </a:p>
          </dgm:t>
        </dgm:pt>
      </mc:Choice>
      <mc:Fallback xmlns="">
        <dgm:pt modelId="{8C566B54-7EB0-41B0-8C15-A7889EC7F4D7}">
          <dgm:prSet/>
          <dgm:spPr/>
          <dgm:t>
            <a:bodyPr/>
            <a:lstStyle/>
            <a:p>
              <a:r>
                <a:rPr lang="en-US" b="0" i="0" smtClean="0">
                  <a:latin typeface="Cambria Math" panose="02040503050406030204" pitchFamily="18" charset="0"/>
                </a:rPr>
                <a:t>𝑌</a:t>
              </a:r>
              <a:r>
                <a:rPr lang="ru-RU" b="0" i="0" smtClean="0">
                  <a:latin typeface="Cambria Math" panose="02040503050406030204" pitchFamily="18" charset="0"/>
                </a:rPr>
                <a:t>_</a:t>
              </a:r>
              <a:r>
                <a:rPr lang="en-US" b="0" i="0" smtClean="0">
                  <a:latin typeface="Cambria Math" panose="02040503050406030204" pitchFamily="18" charset="0"/>
                </a:rPr>
                <a:t>𝑡= ∑24_(𝑖=1)^𝑝▒〖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𝛼_</a:t>
              </a:r>
              <a:r>
                <a:rPr lang="en-US" b="0" i="0" smtClean="0">
                  <a:latin typeface="Cambria Math" panose="02040503050406030204" pitchFamily="18" charset="0"/>
                </a:rPr>
                <a:t>𝑖 𝑌_(𝑡−𝑖)+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𝜀_</a:t>
              </a:r>
              <a:r>
                <a:rPr lang="en-US" b="0" i="0" smtClean="0">
                  <a:latin typeface="Cambria Math" panose="02040503050406030204" pitchFamily="18" charset="0"/>
                </a:rPr>
                <a:t>𝑡 〗</a:t>
              </a:r>
              <a:endParaRPr lang="ru-RU" dirty="0"/>
            </a:p>
          </dgm:t>
        </dgm:pt>
      </mc:Fallback>
    </mc:AlternateContent>
    <dgm:pt modelId="{ED0B924F-3F12-4BC3-9655-8BD3FEF0F270}" type="parTrans" cxnId="{5158E4C4-AD1F-4857-A94E-E1B7F046AF0B}">
      <dgm:prSet/>
      <dgm:spPr/>
      <dgm:t>
        <a:bodyPr/>
        <a:lstStyle/>
        <a:p>
          <a:endParaRPr lang="ru-RU"/>
        </a:p>
      </dgm:t>
    </dgm:pt>
    <dgm:pt modelId="{769C5251-3D2E-4D96-AD30-CB8CF83A9A54}" type="sibTrans" cxnId="{5158E4C4-AD1F-4857-A94E-E1B7F046AF0B}">
      <dgm:prSet/>
      <dgm:spPr/>
      <dgm:t>
        <a:bodyPr/>
        <a:lstStyle/>
        <a:p>
          <a:endParaRPr lang="ru-RU"/>
        </a:p>
      </dgm:t>
    </dgm:pt>
    <mc:AlternateContent xmlns:mc="http://schemas.openxmlformats.org/markup-compatibility/2006" xmlns:a14="http://schemas.microsoft.com/office/drawing/2010/main">
      <mc:Choice Requires="a14">
        <dgm:pt modelId="{76A8BB2F-7576-4BF7-81EF-00FA51E3344F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m:oMathPara>
              </a14:m>
              <a:endParaRPr lang="ru-RU" dirty="0"/>
            </a:p>
          </dgm:t>
        </dgm:pt>
      </mc:Choice>
      <mc:Fallback xmlns="">
        <dgm:pt modelId="{76A8BB2F-7576-4BF7-81EF-00FA51E3344F}">
          <dgm:prSet/>
          <dgm:spPr/>
          <dgm:t>
            <a:bodyPr/>
            <a:lstStyle/>
            <a:p>
              <a:r>
                <a:rPr lang="en-US" b="0" i="0" smtClean="0">
                  <a:latin typeface="Cambria Math" panose="02040503050406030204" pitchFamily="18" charset="0"/>
                </a:rPr>
                <a:t>𝑌</a:t>
              </a:r>
              <a:r>
                <a:rPr lang="ru-RU" b="0" i="0" smtClean="0">
                  <a:latin typeface="Cambria Math" panose="02040503050406030204" pitchFamily="18" charset="0"/>
                </a:rPr>
                <a:t>_</a:t>
              </a:r>
              <a:r>
                <a:rPr lang="en-US" b="0" i="0" smtClean="0">
                  <a:latin typeface="Cambria Math" panose="02040503050406030204" pitchFamily="18" charset="0"/>
                </a:rPr>
                <a:t>𝑡= ∑_(𝑖=1)^𝑝▒〖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𝛼_</a:t>
              </a:r>
              <a:r>
                <a:rPr lang="en-US" b="0" i="0" smtClean="0">
                  <a:latin typeface="Cambria Math" panose="02040503050406030204" pitchFamily="18" charset="0"/>
                </a:rPr>
                <a:t>𝑖 𝑌_(𝑡−𝑖)+</a:t>
              </a:r>
              <a:r>
                <a:rPr lang="en-US" b="0" i="0" smtClean="0">
                  <a:latin typeface="Cambria Math" panose="02040503050406030204" pitchFamily="18" charset="0"/>
                </a:rPr>
                <a:t>∑_(</a:t>
              </a:r>
              <a:r>
                <a:rPr lang="en-US" b="0" i="0" smtClean="0">
                  <a:latin typeface="Cambria Math" panose="02040503050406030204" pitchFamily="18" charset="0"/>
                </a:rPr>
                <a:t>𝑗=1</a:t>
              </a:r>
              <a:r>
                <a:rPr lang="en-US" b="0" i="0" smtClean="0">
                  <a:latin typeface="Cambria Math" panose="02040503050406030204" pitchFamily="18" charset="0"/>
                </a:rPr>
                <a:t>)^</a:t>
              </a:r>
              <a:r>
                <a:rPr lang="en-US" b="0" i="0" smtClean="0">
                  <a:latin typeface="Cambria Math" panose="02040503050406030204" pitchFamily="18" charset="0"/>
                </a:rPr>
                <a:t>𝑝▒〖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𝛽_𝑗 𝜀_(</a:t>
              </a:r>
              <a:r>
                <a:rPr lang="en-US" b="0" i="0" smtClean="0">
                  <a:latin typeface="Cambria Math" panose="02040503050406030204" pitchFamily="18" charset="0"/>
                </a:rPr>
                <a:t>𝑡−𝑗) 〗</a:t>
              </a:r>
              <a:r>
                <a:rPr lang="en-US" b="0" i="0" smtClean="0">
                  <a:latin typeface="Cambria Math" panose="02040503050406030204" pitchFamily="18" charset="0"/>
                </a:rPr>
                <a:t>+</a:t>
              </a:r>
              <a:r>
                <a:rPr lang="en-US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𝜀_</a:t>
              </a:r>
              <a:r>
                <a:rPr lang="en-US" b="0" i="0" smtClean="0">
                  <a:latin typeface="Cambria Math" panose="02040503050406030204" pitchFamily="18" charset="0"/>
                </a:rPr>
                <a:t>𝑡 〗</a:t>
              </a:r>
              <a:endParaRPr lang="ru-RU" dirty="0"/>
            </a:p>
          </dgm:t>
        </dgm:pt>
      </mc:Fallback>
    </mc:AlternateContent>
    <dgm:pt modelId="{A4464646-9873-4E9A-95DD-643A709579A4}" type="parTrans" cxnId="{ACDE188B-8F74-4B2F-AA60-3494AB5BB6DD}">
      <dgm:prSet/>
      <dgm:spPr/>
      <dgm:t>
        <a:bodyPr/>
        <a:lstStyle/>
        <a:p>
          <a:endParaRPr lang="ru-RU"/>
        </a:p>
      </dgm:t>
    </dgm:pt>
    <dgm:pt modelId="{4DAF5645-7257-41B0-8906-9933AA049590}" type="sibTrans" cxnId="{ACDE188B-8F74-4B2F-AA60-3494AB5BB6DD}">
      <dgm:prSet/>
      <dgm:spPr/>
      <dgm:t>
        <a:bodyPr/>
        <a:lstStyle/>
        <a:p>
          <a:endParaRPr lang="ru-RU"/>
        </a:p>
      </dgm:t>
    </dgm:pt>
    <dgm:pt modelId="{490B8FEB-F479-414E-A2FA-861884EAF3B2}" type="pres">
      <dgm:prSet presAssocID="{7D6109CC-E81E-4918-82DD-2022E847932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43CA689-478A-4D4D-AEC5-5EB7C2EE91CB}" type="pres">
      <dgm:prSet presAssocID="{9B1098FC-DA52-4C13-A216-5D9E765EBA4D}" presName="linNode" presStyleCnt="0"/>
      <dgm:spPr/>
    </dgm:pt>
    <dgm:pt modelId="{FA769D6E-A139-468C-AA36-BAD217857EC0}" type="pres">
      <dgm:prSet presAssocID="{9B1098FC-DA52-4C13-A216-5D9E765EBA4D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CC25044-BF8D-4E6F-A731-E0C80F47FA03}" type="pres">
      <dgm:prSet presAssocID="{9B1098FC-DA52-4C13-A216-5D9E765EBA4D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CB0C115-7C6F-4F72-BE27-88529DE41773}" type="pres">
      <dgm:prSet presAssocID="{67A51056-07AF-427E-9367-64D4A17D29FB}" presName="sp" presStyleCnt="0"/>
      <dgm:spPr/>
    </dgm:pt>
    <dgm:pt modelId="{0A81DC45-3ECE-4F98-9936-E5BFF188C2F3}" type="pres">
      <dgm:prSet presAssocID="{A0487402-51BE-41E7-9F8E-5686FD65750E}" presName="linNode" presStyleCnt="0"/>
      <dgm:spPr/>
    </dgm:pt>
    <dgm:pt modelId="{1AB5DEE7-324D-427D-82DE-9F726D54177E}" type="pres">
      <dgm:prSet presAssocID="{A0487402-51BE-41E7-9F8E-5686FD65750E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71398EA-E874-4524-B9CB-5A6DA0AECE5C}" type="pres">
      <dgm:prSet presAssocID="{A0487402-51BE-41E7-9F8E-5686FD65750E}" presName="descendantText" presStyleLbl="alignAccFollowNode1" presStyleIdx="1" presStyleCnt="5" custLinFactNeighborX="0" custLinFactNeighborY="231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94A7DD9-C6DD-402D-8F11-4D49611A5630}" type="pres">
      <dgm:prSet presAssocID="{32073EE5-AF53-458A-8974-33EF03BB2DB5}" presName="sp" presStyleCnt="0"/>
      <dgm:spPr/>
    </dgm:pt>
    <dgm:pt modelId="{875854C9-5AAD-43BF-8327-70A758BF028E}" type="pres">
      <dgm:prSet presAssocID="{1C334595-0D8C-471D-B58B-BC8C775B22E5}" presName="linNode" presStyleCnt="0"/>
      <dgm:spPr/>
    </dgm:pt>
    <dgm:pt modelId="{4D776861-AE7E-4B43-9894-D7B1EDCCA0CB}" type="pres">
      <dgm:prSet presAssocID="{1C334595-0D8C-471D-B58B-BC8C775B22E5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F537AED-3FCE-4B13-B717-A421C245F1C0}" type="pres">
      <dgm:prSet presAssocID="{1C334595-0D8C-471D-B58B-BC8C775B22E5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A422DD-0222-4D38-9A3A-39CE3FD97B81}" type="pres">
      <dgm:prSet presAssocID="{27D8FD96-7F34-4154-B079-6F93FA57A3E5}" presName="sp" presStyleCnt="0"/>
      <dgm:spPr/>
    </dgm:pt>
    <dgm:pt modelId="{6AB0A8EF-B618-42C0-A07B-B52C0F0446BB}" type="pres">
      <dgm:prSet presAssocID="{572734B0-9D6A-40EB-B615-3D7495B91292}" presName="linNode" presStyleCnt="0"/>
      <dgm:spPr/>
    </dgm:pt>
    <dgm:pt modelId="{1A7AACFD-7B2B-4C32-B26E-9D3D674A6D7A}" type="pres">
      <dgm:prSet presAssocID="{572734B0-9D6A-40EB-B615-3D7495B91292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2FB3A8B-F6CB-48F5-832F-39FEFA63D3D1}" type="pres">
      <dgm:prSet presAssocID="{572734B0-9D6A-40EB-B615-3D7495B91292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C0797D-5AD9-46AC-9B81-647979D0B3D4}" type="pres">
      <dgm:prSet presAssocID="{E4ABAAC0-8739-4BEA-993A-3F428FDD14F8}" presName="sp" presStyleCnt="0"/>
      <dgm:spPr/>
    </dgm:pt>
    <dgm:pt modelId="{3EC733A6-BB28-40DC-8E7F-866B9F0C730D}" type="pres">
      <dgm:prSet presAssocID="{E329E870-AB26-4E0F-A217-0E741125007B}" presName="linNode" presStyleCnt="0"/>
      <dgm:spPr/>
    </dgm:pt>
    <dgm:pt modelId="{A7906ACF-61ED-4444-96F2-44498DD384C2}" type="pres">
      <dgm:prSet presAssocID="{E329E870-AB26-4E0F-A217-0E741125007B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788AC67-74DB-4B52-83BB-8ED011D16BC5}" type="pres">
      <dgm:prSet presAssocID="{E329E870-AB26-4E0F-A217-0E741125007B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B7026FB-573D-4461-927C-B4C95A2B6C15}" type="presOf" srcId="{7D6109CC-E81E-4918-82DD-2022E8479323}" destId="{490B8FEB-F479-414E-A2FA-861884EAF3B2}" srcOrd="0" destOrd="0" presId="urn:microsoft.com/office/officeart/2005/8/layout/vList5"/>
    <dgm:cxn modelId="{80F22F89-97AA-4476-BAB6-4451EE2CE9D9}" srcId="{7D6109CC-E81E-4918-82DD-2022E8479323}" destId="{572734B0-9D6A-40EB-B615-3D7495B91292}" srcOrd="3" destOrd="0" parTransId="{67DD52A9-AF4A-49B6-A67C-CBDDFA15FAEC}" sibTransId="{E4ABAAC0-8739-4BEA-993A-3F428FDD14F8}"/>
    <dgm:cxn modelId="{A908A7C8-BC89-4805-9FED-EF0D00807A4A}" srcId="{7D6109CC-E81E-4918-82DD-2022E8479323}" destId="{1C334595-0D8C-471D-B58B-BC8C775B22E5}" srcOrd="2" destOrd="0" parTransId="{A9D15E16-F41D-4A0D-8740-395C456C9F81}" sibTransId="{27D8FD96-7F34-4154-B079-6F93FA57A3E5}"/>
    <dgm:cxn modelId="{C7EADF3D-8148-4951-B9B2-6CA66B874E9C}" srcId="{7D6109CC-E81E-4918-82DD-2022E8479323}" destId="{9B1098FC-DA52-4C13-A216-5D9E765EBA4D}" srcOrd="0" destOrd="0" parTransId="{B6D8D263-0C8E-47D4-8CE9-3A727B196B67}" sibTransId="{67A51056-07AF-427E-9367-64D4A17D29FB}"/>
    <dgm:cxn modelId="{ACDE188B-8F74-4B2F-AA60-3494AB5BB6DD}" srcId="{1C334595-0D8C-471D-B58B-BC8C775B22E5}" destId="{76A8BB2F-7576-4BF7-81EF-00FA51E3344F}" srcOrd="0" destOrd="0" parTransId="{A4464646-9873-4E9A-95DD-643A709579A4}" sibTransId="{4DAF5645-7257-41B0-8906-9933AA049590}"/>
    <dgm:cxn modelId="{FCF07B86-8066-4ADF-8879-B2856783570B}" type="presOf" srcId="{1C334595-0D8C-471D-B58B-BC8C775B22E5}" destId="{4D776861-AE7E-4B43-9894-D7B1EDCCA0CB}" srcOrd="0" destOrd="0" presId="urn:microsoft.com/office/officeart/2005/8/layout/vList5"/>
    <dgm:cxn modelId="{34B9EDFD-83D6-4184-9A65-CB8F98563B65}" type="presOf" srcId="{572734B0-9D6A-40EB-B615-3D7495B91292}" destId="{1A7AACFD-7B2B-4C32-B26E-9D3D674A6D7A}" srcOrd="0" destOrd="0" presId="urn:microsoft.com/office/officeart/2005/8/layout/vList5"/>
    <dgm:cxn modelId="{79D362EE-7A61-470C-99D0-E1C615A2FA48}" srcId="{E329E870-AB26-4E0F-A217-0E741125007B}" destId="{8E194579-19F3-49F0-A086-286EAA841EDF}" srcOrd="0" destOrd="0" parTransId="{6CD5AD9F-536B-4944-82AD-1F4592B5605C}" sibTransId="{B4AF406F-64F8-4324-B16E-AA0DC5295FC5}"/>
    <dgm:cxn modelId="{F4852A4D-AF7D-4608-9BA4-041E24F7F36A}" type="presOf" srcId="{E329E870-AB26-4E0F-A217-0E741125007B}" destId="{A7906ACF-61ED-4444-96F2-44498DD384C2}" srcOrd="0" destOrd="0" presId="urn:microsoft.com/office/officeart/2005/8/layout/vList5"/>
    <dgm:cxn modelId="{16B899E5-57FF-44CA-A9E5-46E918DCC90F}" type="presOf" srcId="{8E194579-19F3-49F0-A086-286EAA841EDF}" destId="{8788AC67-74DB-4B52-83BB-8ED011D16BC5}" srcOrd="0" destOrd="0" presId="urn:microsoft.com/office/officeart/2005/8/layout/vList5"/>
    <dgm:cxn modelId="{79F66A0E-DEEE-49C2-92E2-727D15753791}" srcId="{A0487402-51BE-41E7-9F8E-5686FD65750E}" destId="{65B61A33-38EA-4DEE-8C3E-5F4F55C86EE2}" srcOrd="0" destOrd="0" parTransId="{087E457C-7FF9-492B-91AF-4C6BC5788849}" sibTransId="{DAE49164-2BF3-426A-93E1-D1CD72B9BA43}"/>
    <dgm:cxn modelId="{231E0FC1-5223-4C1F-9B34-9C7F1193D040}" srcId="{7D6109CC-E81E-4918-82DD-2022E8479323}" destId="{A0487402-51BE-41E7-9F8E-5686FD65750E}" srcOrd="1" destOrd="0" parTransId="{5D668902-E24F-47F9-BDAC-34DBADE63BBD}" sibTransId="{32073EE5-AF53-458A-8974-33EF03BB2DB5}"/>
    <dgm:cxn modelId="{146C81BF-61C5-42BB-B5B4-10809ED2AFF1}" type="presOf" srcId="{76A8BB2F-7576-4BF7-81EF-00FA51E3344F}" destId="{CF537AED-3FCE-4B13-B717-A421C245F1C0}" srcOrd="0" destOrd="0" presId="urn:microsoft.com/office/officeart/2005/8/layout/vList5"/>
    <dgm:cxn modelId="{5158E4C4-AD1F-4857-A94E-E1B7F046AF0B}" srcId="{9B1098FC-DA52-4C13-A216-5D9E765EBA4D}" destId="{8C566B54-7EB0-41B0-8C15-A7889EC7F4D7}" srcOrd="0" destOrd="0" parTransId="{ED0B924F-3F12-4BC3-9655-8BD3FEF0F270}" sibTransId="{769C5251-3D2E-4D96-AD30-CB8CF83A9A54}"/>
    <dgm:cxn modelId="{0419B463-B363-4EED-B53B-5483BDBC9854}" type="presOf" srcId="{65B61A33-38EA-4DEE-8C3E-5F4F55C86EE2}" destId="{471398EA-E874-4524-B9CB-5A6DA0AECE5C}" srcOrd="0" destOrd="0" presId="urn:microsoft.com/office/officeart/2005/8/layout/vList5"/>
    <dgm:cxn modelId="{2340E60C-D291-4F5E-A168-9C9EBA9E04CF}" type="presOf" srcId="{8C566B54-7EB0-41B0-8C15-A7889EC7F4D7}" destId="{CCC25044-BF8D-4E6F-A731-E0C80F47FA03}" srcOrd="0" destOrd="0" presId="urn:microsoft.com/office/officeart/2005/8/layout/vList5"/>
    <dgm:cxn modelId="{738C2DBC-76D0-41EC-A03B-C0FD937F1392}" srcId="{7D6109CC-E81E-4918-82DD-2022E8479323}" destId="{E329E870-AB26-4E0F-A217-0E741125007B}" srcOrd="4" destOrd="0" parTransId="{F0E11614-BAED-4F67-9F5C-B0CD4B7F86D3}" sibTransId="{AF1A0666-B238-4F8E-B73E-155A9C42829E}"/>
    <dgm:cxn modelId="{B46D6C32-3926-4F0E-B80B-FF6655D670C0}" type="presOf" srcId="{9B1098FC-DA52-4C13-A216-5D9E765EBA4D}" destId="{FA769D6E-A139-468C-AA36-BAD217857EC0}" srcOrd="0" destOrd="0" presId="urn:microsoft.com/office/officeart/2005/8/layout/vList5"/>
    <dgm:cxn modelId="{02FD0184-7C40-49A2-ACA2-FF3E96B45C0B}" type="presOf" srcId="{A0487402-51BE-41E7-9F8E-5686FD65750E}" destId="{1AB5DEE7-324D-427D-82DE-9F726D54177E}" srcOrd="0" destOrd="0" presId="urn:microsoft.com/office/officeart/2005/8/layout/vList5"/>
    <dgm:cxn modelId="{1DC5D538-1554-4EB4-9992-69363688424E}" srcId="{572734B0-9D6A-40EB-B615-3D7495B91292}" destId="{588CF9E2-A1AD-4841-AF44-20A296181262}" srcOrd="0" destOrd="0" parTransId="{C24A4DE7-0C66-4FA3-8B30-FB986B5E5FAE}" sibTransId="{B6D012F4-EA4B-4958-A73C-FEBA9B841A69}"/>
    <dgm:cxn modelId="{67B1E2AA-1D96-4335-9C17-64163F5A5E2E}" type="presOf" srcId="{588CF9E2-A1AD-4841-AF44-20A296181262}" destId="{A2FB3A8B-F6CB-48F5-832F-39FEFA63D3D1}" srcOrd="0" destOrd="0" presId="urn:microsoft.com/office/officeart/2005/8/layout/vList5"/>
    <dgm:cxn modelId="{A738503A-C650-4579-B68A-0BC2C8B8407B}" type="presParOf" srcId="{490B8FEB-F479-414E-A2FA-861884EAF3B2}" destId="{043CA689-478A-4D4D-AEC5-5EB7C2EE91CB}" srcOrd="0" destOrd="0" presId="urn:microsoft.com/office/officeart/2005/8/layout/vList5"/>
    <dgm:cxn modelId="{F17612B8-0541-43FA-B5EB-3F446C3D7310}" type="presParOf" srcId="{043CA689-478A-4D4D-AEC5-5EB7C2EE91CB}" destId="{FA769D6E-A139-468C-AA36-BAD217857EC0}" srcOrd="0" destOrd="0" presId="urn:microsoft.com/office/officeart/2005/8/layout/vList5"/>
    <dgm:cxn modelId="{609051D1-566A-45CC-AE4F-CF1970BB638C}" type="presParOf" srcId="{043CA689-478A-4D4D-AEC5-5EB7C2EE91CB}" destId="{CCC25044-BF8D-4E6F-A731-E0C80F47FA03}" srcOrd="1" destOrd="0" presId="urn:microsoft.com/office/officeart/2005/8/layout/vList5"/>
    <dgm:cxn modelId="{4F14C9CD-9774-4DE4-AC5E-E7C1C0D1412C}" type="presParOf" srcId="{490B8FEB-F479-414E-A2FA-861884EAF3B2}" destId="{CCB0C115-7C6F-4F72-BE27-88529DE41773}" srcOrd="1" destOrd="0" presId="urn:microsoft.com/office/officeart/2005/8/layout/vList5"/>
    <dgm:cxn modelId="{2E4DF561-BB44-43C9-BB5E-FF7BF2C98BCF}" type="presParOf" srcId="{490B8FEB-F479-414E-A2FA-861884EAF3B2}" destId="{0A81DC45-3ECE-4F98-9936-E5BFF188C2F3}" srcOrd="2" destOrd="0" presId="urn:microsoft.com/office/officeart/2005/8/layout/vList5"/>
    <dgm:cxn modelId="{3E34BD1E-E64D-49A3-8FD8-65F82B70A69F}" type="presParOf" srcId="{0A81DC45-3ECE-4F98-9936-E5BFF188C2F3}" destId="{1AB5DEE7-324D-427D-82DE-9F726D54177E}" srcOrd="0" destOrd="0" presId="urn:microsoft.com/office/officeart/2005/8/layout/vList5"/>
    <dgm:cxn modelId="{3630304A-D131-49EA-85CB-460F82D7EB1F}" type="presParOf" srcId="{0A81DC45-3ECE-4F98-9936-E5BFF188C2F3}" destId="{471398EA-E874-4524-B9CB-5A6DA0AECE5C}" srcOrd="1" destOrd="0" presId="urn:microsoft.com/office/officeart/2005/8/layout/vList5"/>
    <dgm:cxn modelId="{41699FD5-05F8-441E-AD99-6898176C5ECB}" type="presParOf" srcId="{490B8FEB-F479-414E-A2FA-861884EAF3B2}" destId="{994A7DD9-C6DD-402D-8F11-4D49611A5630}" srcOrd="3" destOrd="0" presId="urn:microsoft.com/office/officeart/2005/8/layout/vList5"/>
    <dgm:cxn modelId="{D0B421B0-99E3-4C53-92D1-D3B5468BCFC3}" type="presParOf" srcId="{490B8FEB-F479-414E-A2FA-861884EAF3B2}" destId="{875854C9-5AAD-43BF-8327-70A758BF028E}" srcOrd="4" destOrd="0" presId="urn:microsoft.com/office/officeart/2005/8/layout/vList5"/>
    <dgm:cxn modelId="{2FB7E443-581D-49CA-8B86-80A3C83EB0DD}" type="presParOf" srcId="{875854C9-5AAD-43BF-8327-70A758BF028E}" destId="{4D776861-AE7E-4B43-9894-D7B1EDCCA0CB}" srcOrd="0" destOrd="0" presId="urn:microsoft.com/office/officeart/2005/8/layout/vList5"/>
    <dgm:cxn modelId="{D2AB070B-CAB2-4653-BFC2-CE2AEA7603DE}" type="presParOf" srcId="{875854C9-5AAD-43BF-8327-70A758BF028E}" destId="{CF537AED-3FCE-4B13-B717-A421C245F1C0}" srcOrd="1" destOrd="0" presId="urn:microsoft.com/office/officeart/2005/8/layout/vList5"/>
    <dgm:cxn modelId="{A2A45F6E-C9AF-4D1C-AB83-7B71AF85976C}" type="presParOf" srcId="{490B8FEB-F479-414E-A2FA-861884EAF3B2}" destId="{03A422DD-0222-4D38-9A3A-39CE3FD97B81}" srcOrd="5" destOrd="0" presId="urn:microsoft.com/office/officeart/2005/8/layout/vList5"/>
    <dgm:cxn modelId="{CC562BCE-70C6-4D52-85D9-6132AE1CCE7E}" type="presParOf" srcId="{490B8FEB-F479-414E-A2FA-861884EAF3B2}" destId="{6AB0A8EF-B618-42C0-A07B-B52C0F0446BB}" srcOrd="6" destOrd="0" presId="urn:microsoft.com/office/officeart/2005/8/layout/vList5"/>
    <dgm:cxn modelId="{D3B4F81B-FF65-4B8E-A85C-19DFECF56076}" type="presParOf" srcId="{6AB0A8EF-B618-42C0-A07B-B52C0F0446BB}" destId="{1A7AACFD-7B2B-4C32-B26E-9D3D674A6D7A}" srcOrd="0" destOrd="0" presId="urn:microsoft.com/office/officeart/2005/8/layout/vList5"/>
    <dgm:cxn modelId="{7AE509E2-588A-4E18-8978-DC839B17DCE4}" type="presParOf" srcId="{6AB0A8EF-B618-42C0-A07B-B52C0F0446BB}" destId="{A2FB3A8B-F6CB-48F5-832F-39FEFA63D3D1}" srcOrd="1" destOrd="0" presId="urn:microsoft.com/office/officeart/2005/8/layout/vList5"/>
    <dgm:cxn modelId="{CE95A674-D8FD-43E1-BA40-A16479A92EC5}" type="presParOf" srcId="{490B8FEB-F479-414E-A2FA-861884EAF3B2}" destId="{67C0797D-5AD9-46AC-9B81-647979D0B3D4}" srcOrd="7" destOrd="0" presId="urn:microsoft.com/office/officeart/2005/8/layout/vList5"/>
    <dgm:cxn modelId="{728F1113-B81F-4927-88EA-C7A9BEE98C11}" type="presParOf" srcId="{490B8FEB-F479-414E-A2FA-861884EAF3B2}" destId="{3EC733A6-BB28-40DC-8E7F-866B9F0C730D}" srcOrd="8" destOrd="0" presId="urn:microsoft.com/office/officeart/2005/8/layout/vList5"/>
    <dgm:cxn modelId="{53274E6A-8FF0-4FAA-BEB0-E09BDC25BEFA}" type="presParOf" srcId="{3EC733A6-BB28-40DC-8E7F-866B9F0C730D}" destId="{A7906ACF-61ED-4444-96F2-44498DD384C2}" srcOrd="0" destOrd="0" presId="urn:microsoft.com/office/officeart/2005/8/layout/vList5"/>
    <dgm:cxn modelId="{ABDDD6CD-522A-40A5-82C8-22427D47BC4A}" type="presParOf" srcId="{3EC733A6-BB28-40DC-8E7F-866B9F0C730D}" destId="{8788AC67-74DB-4B52-83BB-8ED011D16BC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6109CC-E81E-4918-82DD-2022E847932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B1098FC-DA52-4C13-A216-5D9E765EBA4D}">
      <dgm:prSet phldrT="[Текст]"/>
      <dgm:spPr/>
      <dgm:t>
        <a:bodyPr/>
        <a:lstStyle/>
        <a:p>
          <a:r>
            <a:rPr lang="ru-RU" dirty="0" err="1" smtClean="0"/>
            <a:t>Авторегрессионная</a:t>
          </a:r>
          <a:r>
            <a:rPr lang="ru-RU" dirty="0" smtClean="0"/>
            <a:t> модель</a:t>
          </a:r>
          <a:endParaRPr lang="ru-RU" dirty="0"/>
        </a:p>
      </dgm:t>
    </dgm:pt>
    <dgm:pt modelId="{B6D8D263-0C8E-47D4-8CE9-3A727B196B67}" type="parTrans" cxnId="{C7EADF3D-8148-4951-B9B2-6CA66B874E9C}">
      <dgm:prSet/>
      <dgm:spPr/>
      <dgm:t>
        <a:bodyPr/>
        <a:lstStyle/>
        <a:p>
          <a:endParaRPr lang="ru-RU"/>
        </a:p>
      </dgm:t>
    </dgm:pt>
    <dgm:pt modelId="{67A51056-07AF-427E-9367-64D4A17D29FB}" type="sibTrans" cxnId="{C7EADF3D-8148-4951-B9B2-6CA66B874E9C}">
      <dgm:prSet/>
      <dgm:spPr/>
      <dgm:t>
        <a:bodyPr/>
        <a:lstStyle/>
        <a:p>
          <a:endParaRPr lang="ru-RU"/>
        </a:p>
      </dgm:t>
    </dgm:pt>
    <dgm:pt modelId="{A0487402-51BE-41E7-9F8E-5686FD65750E}">
      <dgm:prSet phldrT="[Текст]"/>
      <dgm:spPr/>
      <dgm:t>
        <a:bodyPr/>
        <a:lstStyle/>
        <a:p>
          <a:r>
            <a:rPr lang="ru-RU" dirty="0" smtClean="0"/>
            <a:t>Модель скользящего среднего</a:t>
          </a:r>
          <a:endParaRPr lang="ru-RU" dirty="0"/>
        </a:p>
      </dgm:t>
    </dgm:pt>
    <dgm:pt modelId="{5D668902-E24F-47F9-BDAC-34DBADE63BBD}" type="parTrans" cxnId="{231E0FC1-5223-4C1F-9B34-9C7F1193D040}">
      <dgm:prSet/>
      <dgm:spPr/>
      <dgm:t>
        <a:bodyPr/>
        <a:lstStyle/>
        <a:p>
          <a:endParaRPr lang="ru-RU"/>
        </a:p>
      </dgm:t>
    </dgm:pt>
    <dgm:pt modelId="{32073EE5-AF53-458A-8974-33EF03BB2DB5}" type="sibTrans" cxnId="{231E0FC1-5223-4C1F-9B34-9C7F1193D040}">
      <dgm:prSet/>
      <dgm:spPr/>
      <dgm:t>
        <a:bodyPr/>
        <a:lstStyle/>
        <a:p>
          <a:endParaRPr lang="ru-RU"/>
        </a:p>
      </dgm:t>
    </dgm:pt>
    <dgm:pt modelId="{1C334595-0D8C-471D-B58B-BC8C775B22E5}">
      <dgm:prSet phldrT="[Текст]"/>
      <dgm:spPr/>
      <dgm:t>
        <a:bodyPr/>
        <a:lstStyle/>
        <a:p>
          <a:r>
            <a:rPr lang="en-US" dirty="0" smtClean="0"/>
            <a:t>ARMA</a:t>
          </a:r>
          <a:endParaRPr lang="ru-RU" dirty="0"/>
        </a:p>
      </dgm:t>
    </dgm:pt>
    <dgm:pt modelId="{A9D15E16-F41D-4A0D-8740-395C456C9F81}" type="parTrans" cxnId="{A908A7C8-BC89-4805-9FED-EF0D00807A4A}">
      <dgm:prSet/>
      <dgm:spPr/>
      <dgm:t>
        <a:bodyPr/>
        <a:lstStyle/>
        <a:p>
          <a:endParaRPr lang="ru-RU"/>
        </a:p>
      </dgm:t>
    </dgm:pt>
    <dgm:pt modelId="{27D8FD96-7F34-4154-B079-6F93FA57A3E5}" type="sibTrans" cxnId="{A908A7C8-BC89-4805-9FED-EF0D00807A4A}">
      <dgm:prSet/>
      <dgm:spPr/>
      <dgm:t>
        <a:bodyPr/>
        <a:lstStyle/>
        <a:p>
          <a:endParaRPr lang="ru-RU"/>
        </a:p>
      </dgm:t>
    </dgm:pt>
    <dgm:pt modelId="{572734B0-9D6A-40EB-B615-3D7495B91292}">
      <dgm:prSet/>
      <dgm:spPr/>
      <dgm:t>
        <a:bodyPr/>
        <a:lstStyle/>
        <a:p>
          <a:r>
            <a:rPr lang="en-US" dirty="0" smtClean="0"/>
            <a:t>ARIMA</a:t>
          </a:r>
          <a:endParaRPr lang="ru-RU" dirty="0"/>
        </a:p>
      </dgm:t>
    </dgm:pt>
    <dgm:pt modelId="{67DD52A9-AF4A-49B6-A67C-CBDDFA15FAEC}" type="parTrans" cxnId="{80F22F89-97AA-4476-BAB6-4451EE2CE9D9}">
      <dgm:prSet/>
      <dgm:spPr/>
      <dgm:t>
        <a:bodyPr/>
        <a:lstStyle/>
        <a:p>
          <a:endParaRPr lang="ru-RU"/>
        </a:p>
      </dgm:t>
    </dgm:pt>
    <dgm:pt modelId="{E4ABAAC0-8739-4BEA-993A-3F428FDD14F8}" type="sibTrans" cxnId="{80F22F89-97AA-4476-BAB6-4451EE2CE9D9}">
      <dgm:prSet/>
      <dgm:spPr/>
      <dgm:t>
        <a:bodyPr/>
        <a:lstStyle/>
        <a:p>
          <a:endParaRPr lang="ru-RU"/>
        </a:p>
      </dgm:t>
    </dgm:pt>
    <dgm:pt modelId="{E329E870-AB26-4E0F-A217-0E741125007B}">
      <dgm:prSet/>
      <dgm:spPr/>
      <dgm:t>
        <a:bodyPr/>
        <a:lstStyle/>
        <a:p>
          <a:r>
            <a:rPr lang="en-US" dirty="0" smtClean="0"/>
            <a:t>SARIMA</a:t>
          </a:r>
          <a:endParaRPr lang="ru-RU" dirty="0"/>
        </a:p>
      </dgm:t>
    </dgm:pt>
    <dgm:pt modelId="{F0E11614-BAED-4F67-9F5C-B0CD4B7F86D3}" type="parTrans" cxnId="{738C2DBC-76D0-41EC-A03B-C0FD937F1392}">
      <dgm:prSet/>
      <dgm:spPr/>
      <dgm:t>
        <a:bodyPr/>
        <a:lstStyle/>
        <a:p>
          <a:endParaRPr lang="ru-RU"/>
        </a:p>
      </dgm:t>
    </dgm:pt>
    <dgm:pt modelId="{AF1A0666-B238-4F8E-B73E-155A9C42829E}" type="sibTrans" cxnId="{738C2DBC-76D0-41EC-A03B-C0FD937F1392}">
      <dgm:prSet/>
      <dgm:spPr/>
      <dgm:t>
        <a:bodyPr/>
        <a:lstStyle/>
        <a:p>
          <a:endParaRPr lang="ru-RU"/>
        </a:p>
      </dgm:t>
    </dgm:pt>
    <dgm:pt modelId="{8E194579-19F3-49F0-A086-286EAA841EDF}">
      <dgm:prSet/>
      <dgm:spPr/>
      <dgm:t>
        <a:bodyPr/>
        <a:lstStyle/>
        <a:p>
          <a:r>
            <a:rPr lang="ru-RU" dirty="0" smtClean="0"/>
            <a:t>Обобщение </a:t>
          </a:r>
          <a:r>
            <a:rPr lang="en-US" dirty="0" smtClean="0"/>
            <a:t>ARIMA</a:t>
          </a:r>
          <a:r>
            <a:rPr lang="ru-RU" dirty="0" smtClean="0"/>
            <a:t> на временные ряды, в которых имеется сезонная компонента</a:t>
          </a:r>
          <a:endParaRPr lang="ru-RU" dirty="0"/>
        </a:p>
      </dgm:t>
    </dgm:pt>
    <dgm:pt modelId="{6CD5AD9F-536B-4944-82AD-1F4592B5605C}" type="parTrans" cxnId="{79D362EE-7A61-470C-99D0-E1C615A2FA48}">
      <dgm:prSet/>
      <dgm:spPr/>
      <dgm:t>
        <a:bodyPr/>
        <a:lstStyle/>
        <a:p>
          <a:endParaRPr lang="ru-RU"/>
        </a:p>
      </dgm:t>
    </dgm:pt>
    <dgm:pt modelId="{B4AF406F-64F8-4324-B16E-AA0DC5295FC5}" type="sibTrans" cxnId="{79D362EE-7A61-470C-99D0-E1C615A2FA48}">
      <dgm:prSet/>
      <dgm:spPr/>
      <dgm:t>
        <a:bodyPr/>
        <a:lstStyle/>
        <a:p>
          <a:endParaRPr lang="ru-RU"/>
        </a:p>
      </dgm:t>
    </dgm:pt>
    <dgm:pt modelId="{588CF9E2-A1AD-4841-AF44-20A296181262}">
      <dgm:prSet/>
      <dgm:spPr>
        <a:blipFill>
          <a:blip xmlns:r="http://schemas.openxmlformats.org/officeDocument/2006/relationships" r:embed="rId1"/>
          <a:stretch>
            <a:fillRect l="-1327" t="-22222" b="-44444"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C24A4DE7-0C66-4FA3-8B30-FB986B5E5FAE}" type="parTrans" cxnId="{1DC5D538-1554-4EB4-9992-69363688424E}">
      <dgm:prSet/>
      <dgm:spPr/>
      <dgm:t>
        <a:bodyPr/>
        <a:lstStyle/>
        <a:p>
          <a:endParaRPr lang="ru-RU"/>
        </a:p>
      </dgm:t>
    </dgm:pt>
    <dgm:pt modelId="{B6D012F4-EA4B-4958-A73C-FEBA9B841A69}" type="sibTrans" cxnId="{1DC5D538-1554-4EB4-9992-69363688424E}">
      <dgm:prSet/>
      <dgm:spPr/>
      <dgm:t>
        <a:bodyPr/>
        <a:lstStyle/>
        <a:p>
          <a:endParaRPr lang="ru-RU"/>
        </a:p>
      </dgm:t>
    </dgm:pt>
    <dgm:pt modelId="{65B61A33-38EA-4DEE-8C3E-5F4F55C86EE2}">
      <dgm:prSet/>
      <dgm:spPr>
        <a:blipFill>
          <a:blip xmlns:r="http://schemas.openxmlformats.org/officeDocument/2006/relationships" r:embed="rId2"/>
          <a:stretch>
            <a:fillRect l="-1327" t="-22963" b="-43704"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087E457C-7FF9-492B-91AF-4C6BC5788849}" type="parTrans" cxnId="{79F66A0E-DEEE-49C2-92E2-727D15753791}">
      <dgm:prSet/>
      <dgm:spPr/>
      <dgm:t>
        <a:bodyPr/>
        <a:lstStyle/>
        <a:p>
          <a:endParaRPr lang="ru-RU"/>
        </a:p>
      </dgm:t>
    </dgm:pt>
    <dgm:pt modelId="{DAE49164-2BF3-426A-93E1-D1CD72B9BA43}" type="sibTrans" cxnId="{79F66A0E-DEEE-49C2-92E2-727D15753791}">
      <dgm:prSet/>
      <dgm:spPr/>
      <dgm:t>
        <a:bodyPr/>
        <a:lstStyle/>
        <a:p>
          <a:endParaRPr lang="ru-RU"/>
        </a:p>
      </dgm:t>
    </dgm:pt>
    <dgm:pt modelId="{8C566B54-7EB0-41B0-8C15-A7889EC7F4D7}">
      <dgm:prSet/>
      <dgm:spPr>
        <a:blipFill>
          <a:blip xmlns:r="http://schemas.openxmlformats.org/officeDocument/2006/relationships" r:embed="rId3"/>
          <a:stretch>
            <a:fillRect l="-1327" t="-20741" b="-45926"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ED0B924F-3F12-4BC3-9655-8BD3FEF0F270}" type="parTrans" cxnId="{5158E4C4-AD1F-4857-A94E-E1B7F046AF0B}">
      <dgm:prSet/>
      <dgm:spPr/>
      <dgm:t>
        <a:bodyPr/>
        <a:lstStyle/>
        <a:p>
          <a:endParaRPr lang="ru-RU"/>
        </a:p>
      </dgm:t>
    </dgm:pt>
    <dgm:pt modelId="{769C5251-3D2E-4D96-AD30-CB8CF83A9A54}" type="sibTrans" cxnId="{5158E4C4-AD1F-4857-A94E-E1B7F046AF0B}">
      <dgm:prSet/>
      <dgm:spPr/>
      <dgm:t>
        <a:bodyPr/>
        <a:lstStyle/>
        <a:p>
          <a:endParaRPr lang="ru-RU"/>
        </a:p>
      </dgm:t>
    </dgm:pt>
    <dgm:pt modelId="{76A8BB2F-7576-4BF7-81EF-00FA51E3344F}">
      <dgm:prSet/>
      <dgm:spPr>
        <a:blipFill>
          <a:blip xmlns:r="http://schemas.openxmlformats.org/officeDocument/2006/relationships" r:embed="rId4"/>
          <a:stretch>
            <a:fillRect l="-1327" t="-22963" b="-43704"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A4464646-9873-4E9A-95DD-643A709579A4}" type="parTrans" cxnId="{ACDE188B-8F74-4B2F-AA60-3494AB5BB6DD}">
      <dgm:prSet/>
      <dgm:spPr/>
      <dgm:t>
        <a:bodyPr/>
        <a:lstStyle/>
        <a:p>
          <a:endParaRPr lang="ru-RU"/>
        </a:p>
      </dgm:t>
    </dgm:pt>
    <dgm:pt modelId="{4DAF5645-7257-41B0-8906-9933AA049590}" type="sibTrans" cxnId="{ACDE188B-8F74-4B2F-AA60-3494AB5BB6DD}">
      <dgm:prSet/>
      <dgm:spPr/>
      <dgm:t>
        <a:bodyPr/>
        <a:lstStyle/>
        <a:p>
          <a:endParaRPr lang="ru-RU"/>
        </a:p>
      </dgm:t>
    </dgm:pt>
    <dgm:pt modelId="{490B8FEB-F479-414E-A2FA-861884EAF3B2}" type="pres">
      <dgm:prSet presAssocID="{7D6109CC-E81E-4918-82DD-2022E8479323}" presName="Name0" presStyleCnt="0">
        <dgm:presLayoutVars>
          <dgm:dir/>
          <dgm:animLvl val="lvl"/>
          <dgm:resizeHandles val="exact"/>
        </dgm:presLayoutVars>
      </dgm:prSet>
      <dgm:spPr/>
    </dgm:pt>
    <dgm:pt modelId="{043CA689-478A-4D4D-AEC5-5EB7C2EE91CB}" type="pres">
      <dgm:prSet presAssocID="{9B1098FC-DA52-4C13-A216-5D9E765EBA4D}" presName="linNode" presStyleCnt="0"/>
      <dgm:spPr/>
    </dgm:pt>
    <dgm:pt modelId="{FA769D6E-A139-468C-AA36-BAD217857EC0}" type="pres">
      <dgm:prSet presAssocID="{9B1098FC-DA52-4C13-A216-5D9E765EBA4D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CC25044-BF8D-4E6F-A731-E0C80F47FA03}" type="pres">
      <dgm:prSet presAssocID="{9B1098FC-DA52-4C13-A216-5D9E765EBA4D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CB0C115-7C6F-4F72-BE27-88529DE41773}" type="pres">
      <dgm:prSet presAssocID="{67A51056-07AF-427E-9367-64D4A17D29FB}" presName="sp" presStyleCnt="0"/>
      <dgm:spPr/>
    </dgm:pt>
    <dgm:pt modelId="{0A81DC45-3ECE-4F98-9936-E5BFF188C2F3}" type="pres">
      <dgm:prSet presAssocID="{A0487402-51BE-41E7-9F8E-5686FD65750E}" presName="linNode" presStyleCnt="0"/>
      <dgm:spPr/>
    </dgm:pt>
    <dgm:pt modelId="{1AB5DEE7-324D-427D-82DE-9F726D54177E}" type="pres">
      <dgm:prSet presAssocID="{A0487402-51BE-41E7-9F8E-5686FD65750E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471398EA-E874-4524-B9CB-5A6DA0AECE5C}" type="pres">
      <dgm:prSet presAssocID="{A0487402-51BE-41E7-9F8E-5686FD65750E}" presName="descendantText" presStyleLbl="alignAccFollowNode1" presStyleIdx="1" presStyleCnt="5" custLinFactNeighborX="0" custLinFactNeighborY="231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94A7DD9-C6DD-402D-8F11-4D49611A5630}" type="pres">
      <dgm:prSet presAssocID="{32073EE5-AF53-458A-8974-33EF03BB2DB5}" presName="sp" presStyleCnt="0"/>
      <dgm:spPr/>
    </dgm:pt>
    <dgm:pt modelId="{875854C9-5AAD-43BF-8327-70A758BF028E}" type="pres">
      <dgm:prSet presAssocID="{1C334595-0D8C-471D-B58B-BC8C775B22E5}" presName="linNode" presStyleCnt="0"/>
      <dgm:spPr/>
    </dgm:pt>
    <dgm:pt modelId="{4D776861-AE7E-4B43-9894-D7B1EDCCA0CB}" type="pres">
      <dgm:prSet presAssocID="{1C334595-0D8C-471D-B58B-BC8C775B22E5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F537AED-3FCE-4B13-B717-A421C245F1C0}" type="pres">
      <dgm:prSet presAssocID="{1C334595-0D8C-471D-B58B-BC8C775B22E5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A422DD-0222-4D38-9A3A-39CE3FD97B81}" type="pres">
      <dgm:prSet presAssocID="{27D8FD96-7F34-4154-B079-6F93FA57A3E5}" presName="sp" presStyleCnt="0"/>
      <dgm:spPr/>
    </dgm:pt>
    <dgm:pt modelId="{6AB0A8EF-B618-42C0-A07B-B52C0F0446BB}" type="pres">
      <dgm:prSet presAssocID="{572734B0-9D6A-40EB-B615-3D7495B91292}" presName="linNode" presStyleCnt="0"/>
      <dgm:spPr/>
    </dgm:pt>
    <dgm:pt modelId="{1A7AACFD-7B2B-4C32-B26E-9D3D674A6D7A}" type="pres">
      <dgm:prSet presAssocID="{572734B0-9D6A-40EB-B615-3D7495B91292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A2FB3A8B-F6CB-48F5-832F-39FEFA63D3D1}" type="pres">
      <dgm:prSet presAssocID="{572734B0-9D6A-40EB-B615-3D7495B91292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C0797D-5AD9-46AC-9B81-647979D0B3D4}" type="pres">
      <dgm:prSet presAssocID="{E4ABAAC0-8739-4BEA-993A-3F428FDD14F8}" presName="sp" presStyleCnt="0"/>
      <dgm:spPr/>
    </dgm:pt>
    <dgm:pt modelId="{3EC733A6-BB28-40DC-8E7F-866B9F0C730D}" type="pres">
      <dgm:prSet presAssocID="{E329E870-AB26-4E0F-A217-0E741125007B}" presName="linNode" presStyleCnt="0"/>
      <dgm:spPr/>
    </dgm:pt>
    <dgm:pt modelId="{A7906ACF-61ED-4444-96F2-44498DD384C2}" type="pres">
      <dgm:prSet presAssocID="{E329E870-AB26-4E0F-A217-0E741125007B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788AC67-74DB-4B52-83BB-8ED011D16BC5}" type="pres">
      <dgm:prSet presAssocID="{E329E870-AB26-4E0F-A217-0E741125007B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B7026FB-573D-4461-927C-B4C95A2B6C15}" type="presOf" srcId="{7D6109CC-E81E-4918-82DD-2022E8479323}" destId="{490B8FEB-F479-414E-A2FA-861884EAF3B2}" srcOrd="0" destOrd="0" presId="urn:microsoft.com/office/officeart/2005/8/layout/vList5"/>
    <dgm:cxn modelId="{80F22F89-97AA-4476-BAB6-4451EE2CE9D9}" srcId="{7D6109CC-E81E-4918-82DD-2022E8479323}" destId="{572734B0-9D6A-40EB-B615-3D7495B91292}" srcOrd="3" destOrd="0" parTransId="{67DD52A9-AF4A-49B6-A67C-CBDDFA15FAEC}" sibTransId="{E4ABAAC0-8739-4BEA-993A-3F428FDD14F8}"/>
    <dgm:cxn modelId="{A908A7C8-BC89-4805-9FED-EF0D00807A4A}" srcId="{7D6109CC-E81E-4918-82DD-2022E8479323}" destId="{1C334595-0D8C-471D-B58B-BC8C775B22E5}" srcOrd="2" destOrd="0" parTransId="{A9D15E16-F41D-4A0D-8740-395C456C9F81}" sibTransId="{27D8FD96-7F34-4154-B079-6F93FA57A3E5}"/>
    <dgm:cxn modelId="{C7EADF3D-8148-4951-B9B2-6CA66B874E9C}" srcId="{7D6109CC-E81E-4918-82DD-2022E8479323}" destId="{9B1098FC-DA52-4C13-A216-5D9E765EBA4D}" srcOrd="0" destOrd="0" parTransId="{B6D8D263-0C8E-47D4-8CE9-3A727B196B67}" sibTransId="{67A51056-07AF-427E-9367-64D4A17D29FB}"/>
    <dgm:cxn modelId="{FCF07B86-8066-4ADF-8879-B2856783570B}" type="presOf" srcId="{1C334595-0D8C-471D-B58B-BC8C775B22E5}" destId="{4D776861-AE7E-4B43-9894-D7B1EDCCA0CB}" srcOrd="0" destOrd="0" presId="urn:microsoft.com/office/officeart/2005/8/layout/vList5"/>
    <dgm:cxn modelId="{ACDE188B-8F74-4B2F-AA60-3494AB5BB6DD}" srcId="{1C334595-0D8C-471D-B58B-BC8C775B22E5}" destId="{76A8BB2F-7576-4BF7-81EF-00FA51E3344F}" srcOrd="0" destOrd="0" parTransId="{A4464646-9873-4E9A-95DD-643A709579A4}" sibTransId="{4DAF5645-7257-41B0-8906-9933AA049590}"/>
    <dgm:cxn modelId="{34B9EDFD-83D6-4184-9A65-CB8F98563B65}" type="presOf" srcId="{572734B0-9D6A-40EB-B615-3D7495B91292}" destId="{1A7AACFD-7B2B-4C32-B26E-9D3D674A6D7A}" srcOrd="0" destOrd="0" presId="urn:microsoft.com/office/officeart/2005/8/layout/vList5"/>
    <dgm:cxn modelId="{79D362EE-7A61-470C-99D0-E1C615A2FA48}" srcId="{E329E870-AB26-4E0F-A217-0E741125007B}" destId="{8E194579-19F3-49F0-A086-286EAA841EDF}" srcOrd="0" destOrd="0" parTransId="{6CD5AD9F-536B-4944-82AD-1F4592B5605C}" sibTransId="{B4AF406F-64F8-4324-B16E-AA0DC5295FC5}"/>
    <dgm:cxn modelId="{F4852A4D-AF7D-4608-9BA4-041E24F7F36A}" type="presOf" srcId="{E329E870-AB26-4E0F-A217-0E741125007B}" destId="{A7906ACF-61ED-4444-96F2-44498DD384C2}" srcOrd="0" destOrd="0" presId="urn:microsoft.com/office/officeart/2005/8/layout/vList5"/>
    <dgm:cxn modelId="{16B899E5-57FF-44CA-A9E5-46E918DCC90F}" type="presOf" srcId="{8E194579-19F3-49F0-A086-286EAA841EDF}" destId="{8788AC67-74DB-4B52-83BB-8ED011D16BC5}" srcOrd="0" destOrd="0" presId="urn:microsoft.com/office/officeart/2005/8/layout/vList5"/>
    <dgm:cxn modelId="{79F66A0E-DEEE-49C2-92E2-727D15753791}" srcId="{A0487402-51BE-41E7-9F8E-5686FD65750E}" destId="{65B61A33-38EA-4DEE-8C3E-5F4F55C86EE2}" srcOrd="0" destOrd="0" parTransId="{087E457C-7FF9-492B-91AF-4C6BC5788849}" sibTransId="{DAE49164-2BF3-426A-93E1-D1CD72B9BA43}"/>
    <dgm:cxn modelId="{231E0FC1-5223-4C1F-9B34-9C7F1193D040}" srcId="{7D6109CC-E81E-4918-82DD-2022E8479323}" destId="{A0487402-51BE-41E7-9F8E-5686FD65750E}" srcOrd="1" destOrd="0" parTransId="{5D668902-E24F-47F9-BDAC-34DBADE63BBD}" sibTransId="{32073EE5-AF53-458A-8974-33EF03BB2DB5}"/>
    <dgm:cxn modelId="{146C81BF-61C5-42BB-B5B4-10809ED2AFF1}" type="presOf" srcId="{76A8BB2F-7576-4BF7-81EF-00FA51E3344F}" destId="{CF537AED-3FCE-4B13-B717-A421C245F1C0}" srcOrd="0" destOrd="0" presId="urn:microsoft.com/office/officeart/2005/8/layout/vList5"/>
    <dgm:cxn modelId="{5158E4C4-AD1F-4857-A94E-E1B7F046AF0B}" srcId="{9B1098FC-DA52-4C13-A216-5D9E765EBA4D}" destId="{8C566B54-7EB0-41B0-8C15-A7889EC7F4D7}" srcOrd="0" destOrd="0" parTransId="{ED0B924F-3F12-4BC3-9655-8BD3FEF0F270}" sibTransId="{769C5251-3D2E-4D96-AD30-CB8CF83A9A54}"/>
    <dgm:cxn modelId="{0419B463-B363-4EED-B53B-5483BDBC9854}" type="presOf" srcId="{65B61A33-38EA-4DEE-8C3E-5F4F55C86EE2}" destId="{471398EA-E874-4524-B9CB-5A6DA0AECE5C}" srcOrd="0" destOrd="0" presId="urn:microsoft.com/office/officeart/2005/8/layout/vList5"/>
    <dgm:cxn modelId="{B46D6C32-3926-4F0E-B80B-FF6655D670C0}" type="presOf" srcId="{9B1098FC-DA52-4C13-A216-5D9E765EBA4D}" destId="{FA769D6E-A139-468C-AA36-BAD217857EC0}" srcOrd="0" destOrd="0" presId="urn:microsoft.com/office/officeart/2005/8/layout/vList5"/>
    <dgm:cxn modelId="{2340E60C-D291-4F5E-A168-9C9EBA9E04CF}" type="presOf" srcId="{8C566B54-7EB0-41B0-8C15-A7889EC7F4D7}" destId="{CCC25044-BF8D-4E6F-A731-E0C80F47FA03}" srcOrd="0" destOrd="0" presId="urn:microsoft.com/office/officeart/2005/8/layout/vList5"/>
    <dgm:cxn modelId="{738C2DBC-76D0-41EC-A03B-C0FD937F1392}" srcId="{7D6109CC-E81E-4918-82DD-2022E8479323}" destId="{E329E870-AB26-4E0F-A217-0E741125007B}" srcOrd="4" destOrd="0" parTransId="{F0E11614-BAED-4F67-9F5C-B0CD4B7F86D3}" sibTransId="{AF1A0666-B238-4F8E-B73E-155A9C42829E}"/>
    <dgm:cxn modelId="{02FD0184-7C40-49A2-ACA2-FF3E96B45C0B}" type="presOf" srcId="{A0487402-51BE-41E7-9F8E-5686FD65750E}" destId="{1AB5DEE7-324D-427D-82DE-9F726D54177E}" srcOrd="0" destOrd="0" presId="urn:microsoft.com/office/officeart/2005/8/layout/vList5"/>
    <dgm:cxn modelId="{1DC5D538-1554-4EB4-9992-69363688424E}" srcId="{572734B0-9D6A-40EB-B615-3D7495B91292}" destId="{588CF9E2-A1AD-4841-AF44-20A296181262}" srcOrd="0" destOrd="0" parTransId="{C24A4DE7-0C66-4FA3-8B30-FB986B5E5FAE}" sibTransId="{B6D012F4-EA4B-4958-A73C-FEBA9B841A69}"/>
    <dgm:cxn modelId="{67B1E2AA-1D96-4335-9C17-64163F5A5E2E}" type="presOf" srcId="{588CF9E2-A1AD-4841-AF44-20A296181262}" destId="{A2FB3A8B-F6CB-48F5-832F-39FEFA63D3D1}" srcOrd="0" destOrd="0" presId="urn:microsoft.com/office/officeart/2005/8/layout/vList5"/>
    <dgm:cxn modelId="{A738503A-C650-4579-B68A-0BC2C8B8407B}" type="presParOf" srcId="{490B8FEB-F479-414E-A2FA-861884EAF3B2}" destId="{043CA689-478A-4D4D-AEC5-5EB7C2EE91CB}" srcOrd="0" destOrd="0" presId="urn:microsoft.com/office/officeart/2005/8/layout/vList5"/>
    <dgm:cxn modelId="{F17612B8-0541-43FA-B5EB-3F446C3D7310}" type="presParOf" srcId="{043CA689-478A-4D4D-AEC5-5EB7C2EE91CB}" destId="{FA769D6E-A139-468C-AA36-BAD217857EC0}" srcOrd="0" destOrd="0" presId="urn:microsoft.com/office/officeart/2005/8/layout/vList5"/>
    <dgm:cxn modelId="{609051D1-566A-45CC-AE4F-CF1970BB638C}" type="presParOf" srcId="{043CA689-478A-4D4D-AEC5-5EB7C2EE91CB}" destId="{CCC25044-BF8D-4E6F-A731-E0C80F47FA03}" srcOrd="1" destOrd="0" presId="urn:microsoft.com/office/officeart/2005/8/layout/vList5"/>
    <dgm:cxn modelId="{4F14C9CD-9774-4DE4-AC5E-E7C1C0D1412C}" type="presParOf" srcId="{490B8FEB-F479-414E-A2FA-861884EAF3B2}" destId="{CCB0C115-7C6F-4F72-BE27-88529DE41773}" srcOrd="1" destOrd="0" presId="urn:microsoft.com/office/officeart/2005/8/layout/vList5"/>
    <dgm:cxn modelId="{2E4DF561-BB44-43C9-BB5E-FF7BF2C98BCF}" type="presParOf" srcId="{490B8FEB-F479-414E-A2FA-861884EAF3B2}" destId="{0A81DC45-3ECE-4F98-9936-E5BFF188C2F3}" srcOrd="2" destOrd="0" presId="urn:microsoft.com/office/officeart/2005/8/layout/vList5"/>
    <dgm:cxn modelId="{3E34BD1E-E64D-49A3-8FD8-65F82B70A69F}" type="presParOf" srcId="{0A81DC45-3ECE-4F98-9936-E5BFF188C2F3}" destId="{1AB5DEE7-324D-427D-82DE-9F726D54177E}" srcOrd="0" destOrd="0" presId="urn:microsoft.com/office/officeart/2005/8/layout/vList5"/>
    <dgm:cxn modelId="{3630304A-D131-49EA-85CB-460F82D7EB1F}" type="presParOf" srcId="{0A81DC45-3ECE-4F98-9936-E5BFF188C2F3}" destId="{471398EA-E874-4524-B9CB-5A6DA0AECE5C}" srcOrd="1" destOrd="0" presId="urn:microsoft.com/office/officeart/2005/8/layout/vList5"/>
    <dgm:cxn modelId="{41699FD5-05F8-441E-AD99-6898176C5ECB}" type="presParOf" srcId="{490B8FEB-F479-414E-A2FA-861884EAF3B2}" destId="{994A7DD9-C6DD-402D-8F11-4D49611A5630}" srcOrd="3" destOrd="0" presId="urn:microsoft.com/office/officeart/2005/8/layout/vList5"/>
    <dgm:cxn modelId="{D0B421B0-99E3-4C53-92D1-D3B5468BCFC3}" type="presParOf" srcId="{490B8FEB-F479-414E-A2FA-861884EAF3B2}" destId="{875854C9-5AAD-43BF-8327-70A758BF028E}" srcOrd="4" destOrd="0" presId="urn:microsoft.com/office/officeart/2005/8/layout/vList5"/>
    <dgm:cxn modelId="{2FB7E443-581D-49CA-8B86-80A3C83EB0DD}" type="presParOf" srcId="{875854C9-5AAD-43BF-8327-70A758BF028E}" destId="{4D776861-AE7E-4B43-9894-D7B1EDCCA0CB}" srcOrd="0" destOrd="0" presId="urn:microsoft.com/office/officeart/2005/8/layout/vList5"/>
    <dgm:cxn modelId="{D2AB070B-CAB2-4653-BFC2-CE2AEA7603DE}" type="presParOf" srcId="{875854C9-5AAD-43BF-8327-70A758BF028E}" destId="{CF537AED-3FCE-4B13-B717-A421C245F1C0}" srcOrd="1" destOrd="0" presId="urn:microsoft.com/office/officeart/2005/8/layout/vList5"/>
    <dgm:cxn modelId="{A2A45F6E-C9AF-4D1C-AB83-7B71AF85976C}" type="presParOf" srcId="{490B8FEB-F479-414E-A2FA-861884EAF3B2}" destId="{03A422DD-0222-4D38-9A3A-39CE3FD97B81}" srcOrd="5" destOrd="0" presId="urn:microsoft.com/office/officeart/2005/8/layout/vList5"/>
    <dgm:cxn modelId="{CC562BCE-70C6-4D52-85D9-6132AE1CCE7E}" type="presParOf" srcId="{490B8FEB-F479-414E-A2FA-861884EAF3B2}" destId="{6AB0A8EF-B618-42C0-A07B-B52C0F0446BB}" srcOrd="6" destOrd="0" presId="urn:microsoft.com/office/officeart/2005/8/layout/vList5"/>
    <dgm:cxn modelId="{D3B4F81B-FF65-4B8E-A85C-19DFECF56076}" type="presParOf" srcId="{6AB0A8EF-B618-42C0-A07B-B52C0F0446BB}" destId="{1A7AACFD-7B2B-4C32-B26E-9D3D674A6D7A}" srcOrd="0" destOrd="0" presId="urn:microsoft.com/office/officeart/2005/8/layout/vList5"/>
    <dgm:cxn modelId="{7AE509E2-588A-4E18-8978-DC839B17DCE4}" type="presParOf" srcId="{6AB0A8EF-B618-42C0-A07B-B52C0F0446BB}" destId="{A2FB3A8B-F6CB-48F5-832F-39FEFA63D3D1}" srcOrd="1" destOrd="0" presId="urn:microsoft.com/office/officeart/2005/8/layout/vList5"/>
    <dgm:cxn modelId="{CE95A674-D8FD-43E1-BA40-A16479A92EC5}" type="presParOf" srcId="{490B8FEB-F479-414E-A2FA-861884EAF3B2}" destId="{67C0797D-5AD9-46AC-9B81-647979D0B3D4}" srcOrd="7" destOrd="0" presId="urn:microsoft.com/office/officeart/2005/8/layout/vList5"/>
    <dgm:cxn modelId="{728F1113-B81F-4927-88EA-C7A9BEE98C11}" type="presParOf" srcId="{490B8FEB-F479-414E-A2FA-861884EAF3B2}" destId="{3EC733A6-BB28-40DC-8E7F-866B9F0C730D}" srcOrd="8" destOrd="0" presId="urn:microsoft.com/office/officeart/2005/8/layout/vList5"/>
    <dgm:cxn modelId="{53274E6A-8FF0-4FAA-BEB0-E09BDC25BEFA}" type="presParOf" srcId="{3EC733A6-BB28-40DC-8E7F-866B9F0C730D}" destId="{A7906ACF-61ED-4444-96F2-44498DD384C2}" srcOrd="0" destOrd="0" presId="urn:microsoft.com/office/officeart/2005/8/layout/vList5"/>
    <dgm:cxn modelId="{ABDDD6CD-522A-40A5-82C8-22427D47BC4A}" type="presParOf" srcId="{3EC733A6-BB28-40DC-8E7F-866B9F0C730D}" destId="{8788AC67-74DB-4B52-83BB-8ED011D16BC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1ADD45-9737-4F99-951D-F2E02E6A73D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45D9FBA-9056-42FA-A936-10F563DB26F4}">
      <dgm:prSet phldrT="[Текст]"/>
      <dgm:spPr/>
      <dgm:t>
        <a:bodyPr/>
        <a:lstStyle/>
        <a:p>
          <a:r>
            <a:rPr lang="ru-RU" dirty="0" smtClean="0"/>
            <a:t>Выбрать метрику качества  </a:t>
          </a:r>
          <a:endParaRPr lang="ru-RU" dirty="0"/>
        </a:p>
      </dgm:t>
    </dgm:pt>
    <dgm:pt modelId="{CA7D8888-976D-4D78-8D5E-7CDD1EB45531}" type="parTrans" cxnId="{AF753807-647E-4270-8055-689ADBE3C011}">
      <dgm:prSet/>
      <dgm:spPr/>
      <dgm:t>
        <a:bodyPr/>
        <a:lstStyle/>
        <a:p>
          <a:endParaRPr lang="ru-RU"/>
        </a:p>
      </dgm:t>
    </dgm:pt>
    <dgm:pt modelId="{A4D69630-17F2-4D52-B926-8841E9E67AA0}" type="sibTrans" cxnId="{AF753807-647E-4270-8055-689ADBE3C011}">
      <dgm:prSet/>
      <dgm:spPr/>
      <dgm:t>
        <a:bodyPr/>
        <a:lstStyle/>
        <a:p>
          <a:endParaRPr lang="ru-RU"/>
        </a:p>
      </dgm:t>
    </dgm:pt>
    <dgm:pt modelId="{10D6696A-A063-44F0-B75E-3F02219B98F9}">
      <dgm:prSet phldrT="[Текст]"/>
      <dgm:spPr/>
      <dgm:t>
        <a:bodyPr/>
        <a:lstStyle/>
        <a:p>
          <a:r>
            <a:rPr lang="ru-RU" dirty="0" smtClean="0"/>
            <a:t>Оценить качество модели на кросс-</a:t>
          </a:r>
          <a:r>
            <a:rPr lang="ru-RU" dirty="0" err="1" smtClean="0"/>
            <a:t>валидации</a:t>
          </a:r>
          <a:r>
            <a:rPr lang="ru-RU" dirty="0" smtClean="0"/>
            <a:t> </a:t>
          </a:r>
          <a:endParaRPr lang="ru-RU" dirty="0"/>
        </a:p>
      </dgm:t>
    </dgm:pt>
    <dgm:pt modelId="{2CB8ACFB-7962-4299-B449-0B27B334FDAF}" type="parTrans" cxnId="{F0ED4EED-C8C5-4F9F-B1E2-30FEDF59DA30}">
      <dgm:prSet/>
      <dgm:spPr/>
      <dgm:t>
        <a:bodyPr/>
        <a:lstStyle/>
        <a:p>
          <a:endParaRPr lang="ru-RU"/>
        </a:p>
      </dgm:t>
    </dgm:pt>
    <dgm:pt modelId="{CBCBD240-AEBF-466E-A8A3-BB592648AD67}" type="sibTrans" cxnId="{F0ED4EED-C8C5-4F9F-B1E2-30FEDF59DA30}">
      <dgm:prSet/>
      <dgm:spPr/>
      <dgm:t>
        <a:bodyPr/>
        <a:lstStyle/>
        <a:p>
          <a:endParaRPr lang="ru-RU"/>
        </a:p>
      </dgm:t>
    </dgm:pt>
    <dgm:pt modelId="{F9B4275E-A5B3-4145-87FD-4916A765BD60}" type="pres">
      <dgm:prSet presAssocID="{351ADD45-9737-4F99-951D-F2E02E6A73D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E6CE581-DADB-495B-8F25-269A66E8A864}" type="pres">
      <dgm:prSet presAssocID="{351ADD45-9737-4F99-951D-F2E02E6A73DD}" presName="dummyMaxCanvas" presStyleCnt="0">
        <dgm:presLayoutVars/>
      </dgm:prSet>
      <dgm:spPr/>
    </dgm:pt>
    <dgm:pt modelId="{28552972-A0EA-4527-AD86-A337BBB2F3B0}" type="pres">
      <dgm:prSet presAssocID="{351ADD45-9737-4F99-951D-F2E02E6A73DD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2936F03-E363-44DB-B94E-BDF3C288C1BB}" type="pres">
      <dgm:prSet presAssocID="{351ADD45-9737-4F99-951D-F2E02E6A73DD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A147F3-4AB9-4635-A11D-B2F8E4688A8B}" type="pres">
      <dgm:prSet presAssocID="{351ADD45-9737-4F99-951D-F2E02E6A73DD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325D276-BF24-4A4B-BB80-ECE852DF260C}" type="pres">
      <dgm:prSet presAssocID="{351ADD45-9737-4F99-951D-F2E02E6A73DD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1D8C24-595D-4225-9D30-8591DDB1460F}" type="pres">
      <dgm:prSet presAssocID="{351ADD45-9737-4F99-951D-F2E02E6A73DD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F753807-647E-4270-8055-689ADBE3C011}" srcId="{351ADD45-9737-4F99-951D-F2E02E6A73DD}" destId="{645D9FBA-9056-42FA-A936-10F563DB26F4}" srcOrd="0" destOrd="0" parTransId="{CA7D8888-976D-4D78-8D5E-7CDD1EB45531}" sibTransId="{A4D69630-17F2-4D52-B926-8841E9E67AA0}"/>
    <dgm:cxn modelId="{76B1E366-15F8-4408-95C0-A176AC0B391F}" type="presOf" srcId="{A4D69630-17F2-4D52-B926-8841E9E67AA0}" destId="{3DA147F3-4AB9-4635-A11D-B2F8E4688A8B}" srcOrd="0" destOrd="0" presId="urn:microsoft.com/office/officeart/2005/8/layout/vProcess5"/>
    <dgm:cxn modelId="{565FC523-9FC1-40E0-8E4B-76583077F376}" type="presOf" srcId="{10D6696A-A063-44F0-B75E-3F02219B98F9}" destId="{251D8C24-595D-4225-9D30-8591DDB1460F}" srcOrd="1" destOrd="0" presId="urn:microsoft.com/office/officeart/2005/8/layout/vProcess5"/>
    <dgm:cxn modelId="{427C5410-D182-472B-9788-492494C5A084}" type="presOf" srcId="{10D6696A-A063-44F0-B75E-3F02219B98F9}" destId="{32936F03-E363-44DB-B94E-BDF3C288C1BB}" srcOrd="0" destOrd="0" presId="urn:microsoft.com/office/officeart/2005/8/layout/vProcess5"/>
    <dgm:cxn modelId="{235E89C9-610E-45B0-9F74-FFEAD45AF3AA}" type="presOf" srcId="{351ADD45-9737-4F99-951D-F2E02E6A73DD}" destId="{F9B4275E-A5B3-4145-87FD-4916A765BD60}" srcOrd="0" destOrd="0" presId="urn:microsoft.com/office/officeart/2005/8/layout/vProcess5"/>
    <dgm:cxn modelId="{F0ED4EED-C8C5-4F9F-B1E2-30FEDF59DA30}" srcId="{351ADD45-9737-4F99-951D-F2E02E6A73DD}" destId="{10D6696A-A063-44F0-B75E-3F02219B98F9}" srcOrd="1" destOrd="0" parTransId="{2CB8ACFB-7962-4299-B449-0B27B334FDAF}" sibTransId="{CBCBD240-AEBF-466E-A8A3-BB592648AD67}"/>
    <dgm:cxn modelId="{3CAE7F77-5C63-4A1D-97A3-174E4C563895}" type="presOf" srcId="{645D9FBA-9056-42FA-A936-10F563DB26F4}" destId="{28552972-A0EA-4527-AD86-A337BBB2F3B0}" srcOrd="0" destOrd="0" presId="urn:microsoft.com/office/officeart/2005/8/layout/vProcess5"/>
    <dgm:cxn modelId="{B359531C-8F38-4FB2-9F1B-F3EB08D49854}" type="presOf" srcId="{645D9FBA-9056-42FA-A936-10F563DB26F4}" destId="{A325D276-BF24-4A4B-BB80-ECE852DF260C}" srcOrd="1" destOrd="0" presId="urn:microsoft.com/office/officeart/2005/8/layout/vProcess5"/>
    <dgm:cxn modelId="{0E2AE6C1-0519-4F0D-A703-A9AED47356D7}" type="presParOf" srcId="{F9B4275E-A5B3-4145-87FD-4916A765BD60}" destId="{7E6CE581-DADB-495B-8F25-269A66E8A864}" srcOrd="0" destOrd="0" presId="urn:microsoft.com/office/officeart/2005/8/layout/vProcess5"/>
    <dgm:cxn modelId="{F74E5FAD-FC4C-4B84-8F21-953EBD16AE06}" type="presParOf" srcId="{F9B4275E-A5B3-4145-87FD-4916A765BD60}" destId="{28552972-A0EA-4527-AD86-A337BBB2F3B0}" srcOrd="1" destOrd="0" presId="urn:microsoft.com/office/officeart/2005/8/layout/vProcess5"/>
    <dgm:cxn modelId="{77B0C023-C08C-4C24-B49A-7E23EA2CE333}" type="presParOf" srcId="{F9B4275E-A5B3-4145-87FD-4916A765BD60}" destId="{32936F03-E363-44DB-B94E-BDF3C288C1BB}" srcOrd="2" destOrd="0" presId="urn:microsoft.com/office/officeart/2005/8/layout/vProcess5"/>
    <dgm:cxn modelId="{D859DFB1-9B9B-47FA-9B6C-6261FD9BE302}" type="presParOf" srcId="{F9B4275E-A5B3-4145-87FD-4916A765BD60}" destId="{3DA147F3-4AB9-4635-A11D-B2F8E4688A8B}" srcOrd="3" destOrd="0" presId="urn:microsoft.com/office/officeart/2005/8/layout/vProcess5"/>
    <dgm:cxn modelId="{5ED8ED3C-A69F-4FBA-8709-BBB1D98BD746}" type="presParOf" srcId="{F9B4275E-A5B3-4145-87FD-4916A765BD60}" destId="{A325D276-BF24-4A4B-BB80-ECE852DF260C}" srcOrd="4" destOrd="0" presId="urn:microsoft.com/office/officeart/2005/8/layout/vProcess5"/>
    <dgm:cxn modelId="{6AC9E208-C490-43B0-8EB3-C10DD10E29A6}" type="presParOf" srcId="{F9B4275E-A5B3-4145-87FD-4916A765BD60}" destId="{251D8C24-595D-4225-9D30-8591DDB1460F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25044-BF8D-4E6F-A731-E0C80F47FA03}">
      <dsp:nvSpPr>
        <dsp:cNvPr id="0" name=""/>
        <dsp:cNvSpPr/>
      </dsp:nvSpPr>
      <dsp:spPr>
        <a:xfrm rot="5400000">
          <a:off x="3970998" y="-1550187"/>
          <a:ext cx="811375" cy="41192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ru-RU" sz="17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𝑌</m:t>
                  </m:r>
                </m:e>
                <m:sub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𝑡</m:t>
                  </m:r>
                </m:sub>
              </m:sSub>
              <m:r>
                <a:rPr lang="en-US" sz="1700" b="0" i="1" kern="1200" smtClean="0">
                  <a:latin typeface="Cambria Math" panose="02040503050406030204" pitchFamily="18" charset="0"/>
                </a:rPr>
                <m:t>= </m:t>
              </m:r>
              <m:nary>
                <m:naryPr>
                  <m:chr m:val="∑"/>
                  <m:ctrlPr>
                    <a:rPr lang="en-US" sz="1700" b="0" i="1" kern="1200" smtClean="0">
                      <a:latin typeface="Cambria Math" panose="02040503050406030204" pitchFamily="18" charset="0"/>
                    </a:rPr>
                  </m:ctrlPr>
                </m:naryPr>
                <m:sub>
                  <m:r>
                    <m:rPr>
                      <m:brk m:alnAt="23"/>
                    </m:rPr>
                    <a:rPr lang="en-US" sz="1700" b="0" i="1" kern="1200" smtClean="0">
                      <a:latin typeface="Cambria Math" panose="02040503050406030204" pitchFamily="18" charset="0"/>
                    </a:rPr>
                    <m:t>𝑖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=1</m:t>
                  </m:r>
                </m:sub>
                <m:sup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𝑝</m:t>
                  </m:r>
                </m:sup>
                <m:e>
                  <m:sSub>
                    <m:sSubPr>
                      <m:ctrlPr>
                        <a:rPr lang="en-US" sz="17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e>
                    <m:sub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sSub>
                    <m:sSubPr>
                      <m:ctrlPr>
                        <a:rPr lang="en-US" sz="17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𝑌</m:t>
                      </m:r>
                    </m:e>
                    <m:sub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lang="en-US" sz="17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e>
                    <m:sub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</m:e>
              </m:nary>
            </m:oMath>
          </a14:m>
          <a:endParaRPr lang="ru-RU" sz="1700" kern="1200" dirty="0"/>
        </a:p>
      </dsp:txBody>
      <dsp:txXfrm rot="-5400000">
        <a:off x="2317069" y="143350"/>
        <a:ext cx="4079625" cy="732159"/>
      </dsp:txXfrm>
    </dsp:sp>
    <dsp:sp modelId="{FA769D6E-A139-468C-AA36-BAD217857EC0}">
      <dsp:nvSpPr>
        <dsp:cNvPr id="0" name=""/>
        <dsp:cNvSpPr/>
      </dsp:nvSpPr>
      <dsp:spPr>
        <a:xfrm>
          <a:off x="0" y="2319"/>
          <a:ext cx="2317069" cy="10142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Авторегрессионная</a:t>
          </a:r>
          <a:r>
            <a:rPr lang="ru-RU" sz="1800" kern="1200" dirty="0" smtClean="0"/>
            <a:t> модель</a:t>
          </a:r>
          <a:endParaRPr lang="ru-RU" sz="1800" kern="1200" dirty="0"/>
        </a:p>
      </dsp:txBody>
      <dsp:txXfrm>
        <a:off x="49510" y="51829"/>
        <a:ext cx="2218049" cy="915199"/>
      </dsp:txXfrm>
    </dsp:sp>
    <dsp:sp modelId="{471398EA-E874-4524-B9CB-5A6DA0AECE5C}">
      <dsp:nvSpPr>
        <dsp:cNvPr id="0" name=""/>
        <dsp:cNvSpPr/>
      </dsp:nvSpPr>
      <dsp:spPr>
        <a:xfrm rot="5400000">
          <a:off x="3970998" y="-466473"/>
          <a:ext cx="811375" cy="41192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ru-RU" sz="17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𝑌</m:t>
                  </m:r>
                </m:e>
                <m:sub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𝑡</m:t>
                  </m:r>
                </m:sub>
              </m:sSub>
              <m:r>
                <a:rPr lang="en-US" sz="1700" b="0" i="1" kern="1200" smtClean="0">
                  <a:latin typeface="Cambria Math" panose="02040503050406030204" pitchFamily="18" charset="0"/>
                </a:rPr>
                <m:t>= </m:t>
              </m:r>
              <m:nary>
                <m:naryPr>
                  <m:chr m:val="∑"/>
                  <m:ctrlPr>
                    <a:rPr lang="en-US" sz="1700" b="0" i="1" kern="1200" smtClean="0">
                      <a:latin typeface="Cambria Math" panose="02040503050406030204" pitchFamily="18" charset="0"/>
                    </a:rPr>
                  </m:ctrlPr>
                </m:naryPr>
                <m:sub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𝑗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=1</m:t>
                  </m:r>
                </m:sub>
                <m:sup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𝑝</m:t>
                  </m:r>
                </m:sup>
                <m:e>
                  <m:sSub>
                    <m:sSubPr>
                      <m:ctrlPr>
                        <a:rPr lang="en-US" sz="17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sub>
                  </m:sSub>
                  <m:sSub>
                    <m:sSubPr>
                      <m:ctrlPr>
                        <a:rPr lang="en-US" sz="17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e>
                    <m:sub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𝑗</m:t>
                      </m:r>
                    </m:sub>
                  </m:sSub>
                </m:e>
              </m:nary>
            </m:oMath>
          </a14:m>
          <a:endParaRPr lang="ru-RU" sz="1700" kern="1200" dirty="0"/>
        </a:p>
      </dsp:txBody>
      <dsp:txXfrm rot="-5400000">
        <a:off x="2317069" y="1227064"/>
        <a:ext cx="4079625" cy="732159"/>
      </dsp:txXfrm>
    </dsp:sp>
    <dsp:sp modelId="{1AB5DEE7-324D-427D-82DE-9F726D54177E}">
      <dsp:nvSpPr>
        <dsp:cNvPr id="0" name=""/>
        <dsp:cNvSpPr/>
      </dsp:nvSpPr>
      <dsp:spPr>
        <a:xfrm>
          <a:off x="0" y="1067250"/>
          <a:ext cx="2317069" cy="10142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Модель скользящего среднего</a:t>
          </a:r>
          <a:endParaRPr lang="ru-RU" sz="1800" kern="1200" dirty="0"/>
        </a:p>
      </dsp:txBody>
      <dsp:txXfrm>
        <a:off x="49510" y="1116760"/>
        <a:ext cx="2218049" cy="915199"/>
      </dsp:txXfrm>
    </dsp:sp>
    <dsp:sp modelId="{CF537AED-3FCE-4B13-B717-A421C245F1C0}">
      <dsp:nvSpPr>
        <dsp:cNvPr id="0" name=""/>
        <dsp:cNvSpPr/>
      </dsp:nvSpPr>
      <dsp:spPr>
        <a:xfrm rot="5400000">
          <a:off x="3970998" y="579674"/>
          <a:ext cx="811375" cy="41192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ru-RU" sz="17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𝑌</m:t>
                  </m:r>
                </m:e>
                <m:sub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𝑡</m:t>
                  </m:r>
                </m:sub>
              </m:sSub>
              <m:r>
                <a:rPr lang="en-US" sz="1700" b="0" i="1" kern="1200" smtClean="0">
                  <a:latin typeface="Cambria Math" panose="02040503050406030204" pitchFamily="18" charset="0"/>
                </a:rPr>
                <m:t>= </m:t>
              </m:r>
              <m:nary>
                <m:naryPr>
                  <m:chr m:val="∑"/>
                  <m:ctrlPr>
                    <a:rPr lang="en-US" sz="1700" b="0" i="1" kern="1200" smtClean="0">
                      <a:latin typeface="Cambria Math" panose="02040503050406030204" pitchFamily="18" charset="0"/>
                    </a:rPr>
                  </m:ctrlPr>
                </m:naryPr>
                <m:sub>
                  <m:r>
                    <m:rPr>
                      <m:brk m:alnAt="23"/>
                    </m:rPr>
                    <a:rPr lang="en-US" sz="1700" b="0" i="1" kern="1200" smtClean="0">
                      <a:latin typeface="Cambria Math" panose="02040503050406030204" pitchFamily="18" charset="0"/>
                    </a:rPr>
                    <m:t>𝑖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=1</m:t>
                  </m:r>
                </m:sub>
                <m:sup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𝑝</m:t>
                  </m:r>
                </m:sup>
                <m:e>
                  <m:sSub>
                    <m:sSubPr>
                      <m:ctrlPr>
                        <a:rPr lang="en-US" sz="17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e>
                    <m:sub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sSub>
                    <m:sSubPr>
                      <m:ctrlPr>
                        <a:rPr lang="en-US" sz="17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𝑌</m:t>
                      </m:r>
                    </m:e>
                    <m:sub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+</m:t>
                  </m:r>
                  <m:nary>
                    <m:naryPr>
                      <m:chr m:val="∑"/>
                      <m:ctrlPr>
                        <a:rPr lang="en-US" sz="1700" b="0" i="1" kern="1200" smtClean="0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=1</m:t>
                      </m:r>
                    </m:sub>
                    <m:sup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𝑝</m:t>
                      </m:r>
                    </m:sup>
                    <m:e>
                      <m:sSub>
                        <m:sSubPr>
                          <m:ctrlPr>
                            <a:rPr lang="en-US" sz="1700" b="0" i="1" kern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1700" b="0" i="1" kern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e>
                  </m:nary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lang="en-US" sz="17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e>
                    <m:sub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</m:e>
              </m:nary>
            </m:oMath>
          </a14:m>
          <a:endParaRPr lang="ru-RU" sz="1700" kern="1200" dirty="0"/>
        </a:p>
      </dsp:txBody>
      <dsp:txXfrm rot="-5400000">
        <a:off x="2317069" y="2273211"/>
        <a:ext cx="4079625" cy="732159"/>
      </dsp:txXfrm>
    </dsp:sp>
    <dsp:sp modelId="{4D776861-AE7E-4B43-9894-D7B1EDCCA0CB}">
      <dsp:nvSpPr>
        <dsp:cNvPr id="0" name=""/>
        <dsp:cNvSpPr/>
      </dsp:nvSpPr>
      <dsp:spPr>
        <a:xfrm>
          <a:off x="0" y="2132181"/>
          <a:ext cx="2317069" cy="10142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ARMA</a:t>
          </a:r>
          <a:endParaRPr lang="ru-RU" sz="1800" kern="1200" dirty="0"/>
        </a:p>
      </dsp:txBody>
      <dsp:txXfrm>
        <a:off x="49510" y="2181691"/>
        <a:ext cx="2218049" cy="915199"/>
      </dsp:txXfrm>
    </dsp:sp>
    <dsp:sp modelId="{A2FB3A8B-F6CB-48F5-832F-39FEFA63D3D1}">
      <dsp:nvSpPr>
        <dsp:cNvPr id="0" name=""/>
        <dsp:cNvSpPr/>
      </dsp:nvSpPr>
      <dsp:spPr>
        <a:xfrm rot="5400000">
          <a:off x="3970998" y="1644604"/>
          <a:ext cx="811375" cy="41192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ru-RU" sz="17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ru-RU" sz="17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∆</m:t>
                  </m:r>
                </m:e>
                <m:sup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𝑑</m:t>
                  </m:r>
                </m:sup>
              </m:sSup>
              <m:sSub>
                <m:sSubPr>
                  <m:ctrlPr>
                    <a:rPr lang="ru-RU" sz="17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𝑌</m:t>
                  </m:r>
                </m:e>
                <m:sub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𝑡</m:t>
                  </m:r>
                </m:sub>
              </m:sSub>
              <m:r>
                <a:rPr lang="en-US" sz="1700" b="0" i="1" kern="1200" smtClean="0">
                  <a:latin typeface="Cambria Math" panose="02040503050406030204" pitchFamily="18" charset="0"/>
                </a:rPr>
                <m:t>= </m:t>
              </m:r>
              <m:nary>
                <m:naryPr>
                  <m:chr m:val="∑"/>
                  <m:ctrlPr>
                    <a:rPr lang="en-US" sz="1700" b="0" i="1" kern="1200" smtClean="0">
                      <a:latin typeface="Cambria Math" panose="02040503050406030204" pitchFamily="18" charset="0"/>
                    </a:rPr>
                  </m:ctrlPr>
                </m:naryPr>
                <m:sub>
                  <m:r>
                    <m:rPr>
                      <m:brk m:alnAt="23"/>
                    </m:rPr>
                    <a:rPr lang="en-US" sz="1700" b="0" i="1" kern="1200" smtClean="0">
                      <a:latin typeface="Cambria Math" panose="02040503050406030204" pitchFamily="18" charset="0"/>
                    </a:rPr>
                    <m:t>𝑖</m:t>
                  </m:r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=1</m:t>
                  </m:r>
                </m:sub>
                <m:sup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𝑝</m:t>
                  </m:r>
                </m:sup>
                <m:e>
                  <m:sSub>
                    <m:sSubPr>
                      <m:ctrlPr>
                        <a:rPr lang="en-US" sz="17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e>
                    <m:sub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sSup>
                    <m:sSupPr>
                      <m:ctrlPr>
                        <a:rPr lang="ru-RU" sz="1700" i="1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ru-RU" sz="170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e>
                    <m:sup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𝑑</m:t>
                      </m:r>
                    </m:sup>
                  </m:sSup>
                  <m:sSub>
                    <m:sSubPr>
                      <m:ctrlPr>
                        <a:rPr lang="en-US" sz="17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𝑌</m:t>
                      </m:r>
                    </m:e>
                    <m:sub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+</m:t>
                  </m:r>
                  <m:nary>
                    <m:naryPr>
                      <m:chr m:val="∑"/>
                      <m:ctrlPr>
                        <a:rPr lang="en-US" sz="1700" b="0" i="1" kern="1200" smtClean="0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=1</m:t>
                      </m:r>
                    </m:sub>
                    <m:sup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𝑝</m:t>
                      </m:r>
                    </m:sup>
                    <m:e>
                      <m:sSub>
                        <m:sSubPr>
                          <m:ctrlPr>
                            <a:rPr lang="en-US" sz="1700" b="0" i="1" kern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1700" b="0" i="1" kern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e>
                  </m:nary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lang="en-US" sz="17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7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e>
                    <m:sub>
                      <m:r>
                        <a:rPr lang="en-US" sz="1700" b="0" i="1" kern="1200" smtClean="0"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</m:e>
              </m:nary>
            </m:oMath>
          </a14:m>
          <a:endParaRPr lang="ru-RU" sz="1700" kern="1200" dirty="0"/>
        </a:p>
      </dsp:txBody>
      <dsp:txXfrm rot="-5400000">
        <a:off x="2317069" y="3338141"/>
        <a:ext cx="4079625" cy="732159"/>
      </dsp:txXfrm>
    </dsp:sp>
    <dsp:sp modelId="{1A7AACFD-7B2B-4C32-B26E-9D3D674A6D7A}">
      <dsp:nvSpPr>
        <dsp:cNvPr id="0" name=""/>
        <dsp:cNvSpPr/>
      </dsp:nvSpPr>
      <dsp:spPr>
        <a:xfrm>
          <a:off x="0" y="3197111"/>
          <a:ext cx="2317069" cy="10142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ARIMA</a:t>
          </a:r>
          <a:endParaRPr lang="ru-RU" sz="1800" kern="1200" dirty="0"/>
        </a:p>
      </dsp:txBody>
      <dsp:txXfrm>
        <a:off x="49510" y="3246621"/>
        <a:ext cx="2218049" cy="915199"/>
      </dsp:txXfrm>
    </dsp:sp>
    <dsp:sp modelId="{8788AC67-74DB-4B52-83BB-8ED011D16BC5}">
      <dsp:nvSpPr>
        <dsp:cNvPr id="0" name=""/>
        <dsp:cNvSpPr/>
      </dsp:nvSpPr>
      <dsp:spPr>
        <a:xfrm rot="5400000">
          <a:off x="3970998" y="2709535"/>
          <a:ext cx="811375" cy="41192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dirty="0" smtClean="0"/>
            <a:t>Обобщение </a:t>
          </a:r>
          <a:r>
            <a:rPr lang="en-US" sz="1700" kern="1200" dirty="0" smtClean="0"/>
            <a:t>ARIMA</a:t>
          </a:r>
          <a:r>
            <a:rPr lang="ru-RU" sz="1700" kern="1200" dirty="0" smtClean="0"/>
            <a:t> на временные ряды, в которых имеется сезонная компонента</a:t>
          </a:r>
          <a:endParaRPr lang="ru-RU" sz="1700" kern="1200" dirty="0"/>
        </a:p>
      </dsp:txBody>
      <dsp:txXfrm rot="-5400000">
        <a:off x="2317069" y="4403072"/>
        <a:ext cx="4079625" cy="732159"/>
      </dsp:txXfrm>
    </dsp:sp>
    <dsp:sp modelId="{A7906ACF-61ED-4444-96F2-44498DD384C2}">
      <dsp:nvSpPr>
        <dsp:cNvPr id="0" name=""/>
        <dsp:cNvSpPr/>
      </dsp:nvSpPr>
      <dsp:spPr>
        <a:xfrm>
          <a:off x="0" y="4262042"/>
          <a:ext cx="2317069" cy="10142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SARIMA</a:t>
          </a:r>
          <a:endParaRPr lang="ru-RU" sz="1800" kern="1200" dirty="0"/>
        </a:p>
      </dsp:txBody>
      <dsp:txXfrm>
        <a:off x="49510" y="4311552"/>
        <a:ext cx="2218049" cy="915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52972-A0EA-4527-AD86-A337BBB2F3B0}">
      <dsp:nvSpPr>
        <dsp:cNvPr id="0" name=""/>
        <dsp:cNvSpPr/>
      </dsp:nvSpPr>
      <dsp:spPr>
        <a:xfrm>
          <a:off x="0" y="0"/>
          <a:ext cx="4188092" cy="121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Выбрать метрику качества  </a:t>
          </a:r>
          <a:endParaRPr lang="ru-RU" sz="2300" kern="1200" dirty="0"/>
        </a:p>
      </dsp:txBody>
      <dsp:txXfrm>
        <a:off x="35460" y="35460"/>
        <a:ext cx="2936747" cy="1139772"/>
      </dsp:txXfrm>
    </dsp:sp>
    <dsp:sp modelId="{32936F03-E363-44DB-B94E-BDF3C288C1BB}">
      <dsp:nvSpPr>
        <dsp:cNvPr id="0" name=""/>
        <dsp:cNvSpPr/>
      </dsp:nvSpPr>
      <dsp:spPr>
        <a:xfrm>
          <a:off x="739075" y="1479734"/>
          <a:ext cx="4188092" cy="121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Оценить качество модели на кросс-</a:t>
          </a:r>
          <a:r>
            <a:rPr lang="ru-RU" sz="2300" kern="1200" dirty="0" err="1" smtClean="0"/>
            <a:t>валидации</a:t>
          </a:r>
          <a:r>
            <a:rPr lang="ru-RU" sz="2300" kern="1200" dirty="0" smtClean="0"/>
            <a:t> </a:t>
          </a:r>
          <a:endParaRPr lang="ru-RU" sz="2300" kern="1200" dirty="0"/>
        </a:p>
      </dsp:txBody>
      <dsp:txXfrm>
        <a:off x="774535" y="1515194"/>
        <a:ext cx="2591147" cy="1139772"/>
      </dsp:txXfrm>
    </dsp:sp>
    <dsp:sp modelId="{3DA147F3-4AB9-4635-A11D-B2F8E4688A8B}">
      <dsp:nvSpPr>
        <dsp:cNvPr id="0" name=""/>
        <dsp:cNvSpPr/>
      </dsp:nvSpPr>
      <dsp:spPr>
        <a:xfrm>
          <a:off x="3401142" y="951738"/>
          <a:ext cx="786949" cy="78694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500" kern="1200"/>
        </a:p>
      </dsp:txBody>
      <dsp:txXfrm>
        <a:off x="3578206" y="951738"/>
        <a:ext cx="432821" cy="592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5E2D8-CA22-44AE-8C44-3195F6A9BC9D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5ADFE-CE8D-4698-BA6D-A5AB3E311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090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?</a:t>
            </a:r>
            <a:r>
              <a:rPr lang="ru-RU" baseline="0" dirty="0"/>
              <a:t> </a:t>
            </a:r>
            <a:r>
              <a:rPr lang="ru-RU" dirty="0"/>
              <a:t>Традиций или</a:t>
            </a:r>
            <a:r>
              <a:rPr lang="ru-RU" baseline="0" dirty="0"/>
              <a:t> </a:t>
            </a:r>
            <a:r>
              <a:rPr lang="ru-RU" dirty="0"/>
              <a:t> успешного опыта 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F6C8B-C46D-4414-8215-61FED66112AA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5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Я б на картинку КАМАЗ</a:t>
            </a:r>
            <a:r>
              <a:rPr lang="ru-RU" baseline="0" dirty="0"/>
              <a:t> поставил, легковушка не так задорно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F6C8B-C46D-4414-8215-61FED66112AA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92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(А): Месячные продажи новых домов в США демонстрируют заметную годовую сезонность, а также более долговременную цикличность с периодом в 6–10 лет. В этих данных нет выраженного тренда. (B): Количество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фьючерных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контрактов Департамента казначейства США, проданных на Чикагской фондовой бирже в течение 100 дней в 1981 г. В этом временном ряду отсутствуют сезонные колебания, но имеет место тренд на снижение. (С): Квартальные объемы выработки электроэнергии в Австралии демонстрируют четко выраженные тренд и сезонность. Кроме того, дисперсия данных возрастает во времени, что указывает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мультипликативность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породившего их процесса. (D): В дневных изменениях цены акций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момент закрытия торгов нет ни тренда, ни сезонности, ни цикличности.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5ADFE-CE8D-4698-BA6D-A5AB3E311E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059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5ADFE-CE8D-4698-BA6D-A5AB3E311EB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13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C614-AC34-4FAC-A8A1-13E472E3CEAC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2738-F3B9-4A7F-BF65-1760B5750B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00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C614-AC34-4FAC-A8A1-13E472E3CEAC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2738-F3B9-4A7F-BF65-1760B5750B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99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C614-AC34-4FAC-A8A1-13E472E3CEAC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2738-F3B9-4A7F-BF65-1760B5750B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25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C614-AC34-4FAC-A8A1-13E472E3CEAC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2738-F3B9-4A7F-BF65-1760B5750B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16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C614-AC34-4FAC-A8A1-13E472E3CEAC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2738-F3B9-4A7F-BF65-1760B5750B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54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C614-AC34-4FAC-A8A1-13E472E3CEAC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2738-F3B9-4A7F-BF65-1760B5750B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2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C614-AC34-4FAC-A8A1-13E472E3CEAC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2738-F3B9-4A7F-BF65-1760B5750B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47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C614-AC34-4FAC-A8A1-13E472E3CEAC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2738-F3B9-4A7F-BF65-1760B5750B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54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C614-AC34-4FAC-A8A1-13E472E3CEAC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2738-F3B9-4A7F-BF65-1760B5750B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80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C614-AC34-4FAC-A8A1-13E472E3CEAC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2738-F3B9-4A7F-BF65-1760B5750B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63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C614-AC34-4FAC-A8A1-13E472E3CEAC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2738-F3B9-4A7F-BF65-1760B5750B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63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EC614-AC34-4FAC-A8A1-13E472E3CEAC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72738-F3B9-4A7F-BF65-1760B5750B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89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karmageddon90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3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A5C995-916C-4562-B4C4-805D54F3B1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22"/>
          <a:stretch/>
        </p:blipFill>
        <p:spPr>
          <a:xfrm>
            <a:off x="1463177" y="294570"/>
            <a:ext cx="463008" cy="54214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412FAE2-CB42-4F68-8E53-5C7F52F2EE9A}"/>
              </a:ext>
            </a:extLst>
          </p:cNvPr>
          <p:cNvSpPr/>
          <p:nvPr/>
        </p:nvSpPr>
        <p:spPr>
          <a:xfrm>
            <a:off x="1933998" y="350198"/>
            <a:ext cx="60674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rgbClr val="0072B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Национальный исследовательский университет «МИЭТ»</a:t>
            </a:r>
          </a:p>
          <a:p>
            <a:r>
              <a:rPr lang="ru-RU" sz="1100" dirty="0">
                <a:solidFill>
                  <a:srgbClr val="0072B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ИНСТИТУТ МИКРОПРИБОРОВ И СИСТЕМ УПРАВЛЕНИЯ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F1A6157-4EAD-4AA0-8551-E76FCBFFCCE4}"/>
              </a:ext>
            </a:extLst>
          </p:cNvPr>
          <p:cNvSpPr/>
          <p:nvPr/>
        </p:nvSpPr>
        <p:spPr>
          <a:xfrm>
            <a:off x="1463177" y="2060848"/>
            <a:ext cx="958589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Имитационное моделирование ИУС и анализ больших данных.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2800" dirty="0" smtClean="0">
              <a:latin typeface="Segoe UI Semibold" panose="020B07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Лекция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5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. Прогнозирование временных рядов и </a:t>
            </a:r>
            <a:r>
              <a:rPr lang="ru-RU" sz="2400" dirty="0" err="1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валидация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 качества модели. 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804A17B-9115-4CDC-86AB-FF697702424A}"/>
              </a:ext>
            </a:extLst>
          </p:cNvPr>
          <p:cNvSpPr/>
          <p:nvPr/>
        </p:nvSpPr>
        <p:spPr>
          <a:xfrm>
            <a:off x="8112224" y="5500563"/>
            <a:ext cx="30950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Перлов Анатолий Юрьевич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Старший преподаватель 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нститута 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микроприборов и систем управления, к.т.н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karmageddon90@gmail.com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44624"/>
            <a:ext cx="1008288" cy="10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6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55418"/>
            <a:ext cx="121920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Подходы к решению задачи прогнозирования временных рядов 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57738" y="1268021"/>
            <a:ext cx="2686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2060"/>
                </a:solidFill>
              </a:rPr>
              <a:t>Целевая переменная </a:t>
            </a:r>
            <a:endParaRPr lang="ru-RU" sz="2000" b="1" dirty="0">
              <a:solidFill>
                <a:srgbClr val="002060"/>
              </a:solidFill>
            </a:endParaRPr>
          </a:p>
        </p:txBody>
      </p:sp>
      <p:cxnSp>
        <p:nvCxnSpPr>
          <p:cNvPr id="5" name="Прямая со стрелкой 4"/>
          <p:cNvCxnSpPr>
            <a:stCxn id="3" idx="2"/>
            <a:endCxn id="16" idx="0"/>
          </p:cNvCxnSpPr>
          <p:nvPr/>
        </p:nvCxnSpPr>
        <p:spPr>
          <a:xfrm flipH="1">
            <a:off x="3261122" y="1668131"/>
            <a:ext cx="2839641" cy="502206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3" idx="2"/>
          </p:cNvCxnSpPr>
          <p:nvPr/>
        </p:nvCxnSpPr>
        <p:spPr>
          <a:xfrm>
            <a:off x="6100763" y="1668131"/>
            <a:ext cx="3014662" cy="40011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0019" y="2170337"/>
            <a:ext cx="62222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	</a:t>
            </a:r>
            <a:r>
              <a:rPr lang="ru-RU" b="1" dirty="0" smtClean="0">
                <a:solidFill>
                  <a:srgbClr val="FF0000"/>
                </a:solidFill>
              </a:rPr>
              <a:t>1-мерная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ru-RU" u="sng" dirty="0" smtClean="0">
                <a:solidFill>
                  <a:srgbClr val="002060"/>
                </a:solidFill>
              </a:rPr>
              <a:t>Идея</a:t>
            </a:r>
          </a:p>
          <a:p>
            <a:r>
              <a:rPr lang="ru-RU" dirty="0"/>
              <a:t> </a:t>
            </a:r>
            <a:r>
              <a:rPr lang="ru-RU" dirty="0" smtClean="0"/>
              <a:t>  Прогнозные </a:t>
            </a:r>
            <a:r>
              <a:rPr lang="ru-RU" dirty="0"/>
              <a:t>значения на каком-то интервале времени будут получаться путем последовательного прогнозирования значения ряда на 1 временной </a:t>
            </a:r>
            <a:r>
              <a:rPr lang="ru-RU" dirty="0" smtClean="0"/>
              <a:t>отсчет.</a:t>
            </a:r>
          </a:p>
          <a:p>
            <a:endParaRPr lang="ru-RU" dirty="0"/>
          </a:p>
          <a:p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894909" y="2124207"/>
            <a:ext cx="5176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ru-RU" b="1" dirty="0" smtClean="0">
                <a:solidFill>
                  <a:srgbClr val="FF0000"/>
                </a:solidFill>
              </a:rPr>
              <a:t>-мерная</a:t>
            </a:r>
          </a:p>
          <a:p>
            <a:r>
              <a:rPr lang="ru-RU" u="sng" dirty="0" smtClean="0">
                <a:solidFill>
                  <a:srgbClr val="002060"/>
                </a:solidFill>
              </a:rPr>
              <a:t>Идея</a:t>
            </a:r>
          </a:p>
          <a:p>
            <a:r>
              <a:rPr lang="ru-RU" dirty="0" smtClean="0"/>
              <a:t>     В этом подходе </a:t>
            </a:r>
            <a:r>
              <a:rPr lang="ru-RU" dirty="0"/>
              <a:t>в качестве целевой переменной выбирается сразу интервал значений длиной </a:t>
            </a:r>
            <a:r>
              <a:rPr lang="ru-RU" i="1" dirty="0"/>
              <a:t>n</a:t>
            </a:r>
            <a:r>
              <a:rPr lang="ru-RU" dirty="0"/>
              <a:t> </a:t>
            </a:r>
          </a:p>
        </p:txBody>
      </p:sp>
      <p:sp>
        <p:nvSpPr>
          <p:cNvPr id="18" name="Стрелка вправо 17"/>
          <p:cNvSpPr/>
          <p:nvPr/>
        </p:nvSpPr>
        <p:spPr>
          <a:xfrm>
            <a:off x="751786" y="431706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741052" y="4005388"/>
            <a:ext cx="2084863" cy="975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Модель прогнозирования</a:t>
            </a:r>
            <a:endParaRPr lang="ru-RU" dirty="0"/>
          </a:p>
        </p:txBody>
      </p:sp>
      <p:sp>
        <p:nvSpPr>
          <p:cNvPr id="22" name="Развернутая стрелка 21"/>
          <p:cNvSpPr/>
          <p:nvPr/>
        </p:nvSpPr>
        <p:spPr>
          <a:xfrm rot="10800000">
            <a:off x="2470811" y="4674828"/>
            <a:ext cx="1776600" cy="101407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0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Стрелка вправо 24"/>
          <p:cNvSpPr/>
          <p:nvPr/>
        </p:nvSpPr>
        <p:spPr>
          <a:xfrm>
            <a:off x="3825915" y="431706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11169" y="4737081"/>
            <a:ext cx="1828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M – </a:t>
            </a:r>
            <a:r>
              <a:rPr lang="ru-RU" i="1" dirty="0" smtClean="0">
                <a:solidFill>
                  <a:srgbClr val="002060"/>
                </a:solidFill>
              </a:rPr>
              <a:t>предыдущих уровней ряда </a:t>
            </a:r>
            <a:endParaRPr lang="ru-RU" i="1" dirty="0">
              <a:solidFill>
                <a:srgbClr val="00206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94372" y="3779383"/>
            <a:ext cx="226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rgbClr val="002060"/>
                </a:solidFill>
              </a:rPr>
              <a:t>Спрогнозированны</a:t>
            </a:r>
            <a:r>
              <a:rPr lang="ru-RU" i="1" dirty="0">
                <a:solidFill>
                  <a:srgbClr val="002060"/>
                </a:solidFill>
              </a:rPr>
              <a:t>й</a:t>
            </a:r>
            <a:r>
              <a:rPr lang="ru-RU" i="1" dirty="0" smtClean="0">
                <a:solidFill>
                  <a:srgbClr val="002060"/>
                </a:solidFill>
              </a:rPr>
              <a:t> </a:t>
            </a:r>
            <a:r>
              <a:rPr lang="en-US" i="1" dirty="0" smtClean="0">
                <a:solidFill>
                  <a:srgbClr val="002060"/>
                </a:solidFill>
              </a:rPr>
              <a:t>M+1 </a:t>
            </a:r>
            <a:r>
              <a:rPr lang="ru-RU" i="1" dirty="0" smtClean="0">
                <a:solidFill>
                  <a:srgbClr val="002060"/>
                </a:solidFill>
              </a:rPr>
              <a:t>уровень ряда</a:t>
            </a:r>
            <a:endParaRPr lang="ru-RU" i="1" dirty="0">
              <a:solidFill>
                <a:srgbClr val="00206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39970" y="5675191"/>
            <a:ext cx="3629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rgbClr val="002060"/>
                </a:solidFill>
              </a:rPr>
              <a:t>Сдвиг входных отсчетов на 1 вперед с дополнением </a:t>
            </a:r>
            <a:r>
              <a:rPr lang="ru-RU" i="1" u="sng" dirty="0" smtClean="0">
                <a:solidFill>
                  <a:srgbClr val="002060"/>
                </a:solidFill>
              </a:rPr>
              <a:t>уже </a:t>
            </a:r>
            <a:r>
              <a:rPr lang="ru-RU" i="1" dirty="0" smtClean="0">
                <a:solidFill>
                  <a:srgbClr val="002060"/>
                </a:solidFill>
              </a:rPr>
              <a:t>спрогнозированного значения</a:t>
            </a:r>
            <a:endParaRPr lang="ru-RU" i="1" dirty="0">
              <a:solidFill>
                <a:srgbClr val="002060"/>
              </a:solidFill>
            </a:endParaRPr>
          </a:p>
        </p:txBody>
      </p:sp>
      <p:sp>
        <p:nvSpPr>
          <p:cNvPr id="30" name="Стрелка вправо 29"/>
          <p:cNvSpPr/>
          <p:nvPr/>
        </p:nvSpPr>
        <p:spPr>
          <a:xfrm>
            <a:off x="7282578" y="468071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8271844" y="4369036"/>
            <a:ext cx="2084863" cy="975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Модель прогнозирования</a:t>
            </a:r>
            <a:endParaRPr lang="ru-RU" dirty="0"/>
          </a:p>
        </p:txBody>
      </p:sp>
      <p:sp>
        <p:nvSpPr>
          <p:cNvPr id="32" name="Стрелка вправо 31"/>
          <p:cNvSpPr/>
          <p:nvPr/>
        </p:nvSpPr>
        <p:spPr>
          <a:xfrm>
            <a:off x="10356707" y="468071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6541961" y="4882850"/>
            <a:ext cx="1828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M – </a:t>
            </a:r>
            <a:r>
              <a:rPr lang="ru-RU" i="1" dirty="0" smtClean="0">
                <a:solidFill>
                  <a:srgbClr val="002060"/>
                </a:solidFill>
              </a:rPr>
              <a:t>предыдущих уровней ряда </a:t>
            </a:r>
            <a:endParaRPr lang="ru-RU" i="1" dirty="0">
              <a:solidFill>
                <a:srgbClr val="00206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108230" y="3445706"/>
            <a:ext cx="2269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rgbClr val="002060"/>
                </a:solidFill>
              </a:rPr>
              <a:t>Спрогнозированные </a:t>
            </a:r>
            <a:r>
              <a:rPr lang="en-US" i="1" dirty="0" smtClean="0">
                <a:solidFill>
                  <a:srgbClr val="002060"/>
                </a:solidFill>
              </a:rPr>
              <a:t>M</a:t>
            </a:r>
            <a:r>
              <a:rPr lang="ru-RU" i="1" dirty="0" smtClean="0">
                <a:solidFill>
                  <a:srgbClr val="002060"/>
                </a:solidFill>
              </a:rPr>
              <a:t>+1</a:t>
            </a:r>
            <a:r>
              <a:rPr lang="en-US" i="1" dirty="0" smtClean="0">
                <a:solidFill>
                  <a:srgbClr val="002060"/>
                </a:solidFill>
              </a:rPr>
              <a:t>.</a:t>
            </a:r>
            <a:r>
              <a:rPr lang="ru-RU" i="1" dirty="0">
                <a:solidFill>
                  <a:srgbClr val="002060"/>
                </a:solidFill>
              </a:rPr>
              <a:t>.</a:t>
            </a:r>
            <a:r>
              <a:rPr lang="en-US" i="1" dirty="0" smtClean="0">
                <a:solidFill>
                  <a:srgbClr val="002060"/>
                </a:solidFill>
              </a:rPr>
              <a:t>.</a:t>
            </a:r>
            <a:r>
              <a:rPr lang="en-US" i="1" dirty="0" err="1" smtClean="0">
                <a:solidFill>
                  <a:srgbClr val="002060"/>
                </a:solidFill>
              </a:rPr>
              <a:t>M+n</a:t>
            </a:r>
            <a:r>
              <a:rPr lang="en-US" i="1" dirty="0" smtClean="0">
                <a:solidFill>
                  <a:srgbClr val="002060"/>
                </a:solidFill>
              </a:rPr>
              <a:t> </a:t>
            </a:r>
            <a:r>
              <a:rPr lang="ru-RU" i="1" dirty="0" smtClean="0">
                <a:solidFill>
                  <a:srgbClr val="002060"/>
                </a:solidFill>
              </a:rPr>
              <a:t>уровни ряда</a:t>
            </a:r>
            <a:endParaRPr lang="ru-RU" i="1" dirty="0">
              <a:solidFill>
                <a:srgbClr val="00206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41961" y="6136856"/>
            <a:ext cx="5529785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u="sng" dirty="0" smtClean="0">
                <a:solidFill>
                  <a:srgbClr val="002060"/>
                </a:solidFill>
              </a:rPr>
              <a:t>Упражнение: </a:t>
            </a:r>
            <a:r>
              <a:rPr lang="ru-RU" dirty="0" smtClean="0"/>
              <a:t>Какие недостатки можно выделить в каждом подходе?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08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04438" y="2607685"/>
            <a:ext cx="98398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Алгоритмы машинного обучения при прогнозировании временных рядов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9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18595" y="-56824"/>
            <a:ext cx="48817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Линейные модели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626" y="636774"/>
            <a:ext cx="315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002060"/>
                </a:solidFill>
              </a:rPr>
              <a:t>Напоминание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6" y="1344659"/>
            <a:ext cx="12125325" cy="530901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8382"/>
            <a:ext cx="5086235" cy="94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3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20024" y="0"/>
            <a:ext cx="58803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Реализация на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Python 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188" y="1064640"/>
            <a:ext cx="5543550" cy="1714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487" y="3338945"/>
            <a:ext cx="5649789" cy="101138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939" y="5182904"/>
            <a:ext cx="5648883" cy="10239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60188" y="707886"/>
            <a:ext cx="272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solidFill>
                  <a:srgbClr val="002060"/>
                </a:solidFill>
              </a:rPr>
              <a:t>Линейная регрессия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60188" y="2969613"/>
            <a:ext cx="272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Lasso</a:t>
            </a:r>
            <a:endParaRPr lang="ru-RU" i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60187" y="4725466"/>
            <a:ext cx="272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Ridge</a:t>
            </a:r>
            <a:endParaRPr lang="ru-RU" i="1" dirty="0">
              <a:solidFill>
                <a:srgbClr val="002060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653" y="2261543"/>
            <a:ext cx="5489432" cy="28332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5653" y="1888319"/>
            <a:ext cx="401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rgbClr val="002060"/>
                </a:solidFill>
              </a:rPr>
              <a:t>Функция тренировки модели </a:t>
            </a:r>
            <a:endParaRPr lang="ru-RU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51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43200" y="-43517"/>
            <a:ext cx="68325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Метод опорных векторов 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70126" y="639471"/>
            <a:ext cx="323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Support Vector Regression </a:t>
            </a:r>
            <a:endParaRPr lang="ru-RU" b="1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16486"/>
          <a:stretch/>
        </p:blipFill>
        <p:spPr>
          <a:xfrm>
            <a:off x="0" y="2322956"/>
            <a:ext cx="5292438" cy="43865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8037" y="639471"/>
            <a:ext cx="27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Support </a:t>
            </a:r>
            <a:r>
              <a:rPr lang="en-US" b="1" dirty="0">
                <a:solidFill>
                  <a:srgbClr val="002060"/>
                </a:solidFill>
              </a:rPr>
              <a:t>V</a:t>
            </a:r>
            <a:r>
              <a:rPr lang="en-US" b="1" dirty="0" smtClean="0">
                <a:solidFill>
                  <a:srgbClr val="002060"/>
                </a:solidFill>
              </a:rPr>
              <a:t>ector Machine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953127"/>
            <a:ext cx="5929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 классификации используя </a:t>
            </a:r>
            <a:r>
              <a:rPr lang="en-US" dirty="0" smtClean="0"/>
              <a:t>SVM</a:t>
            </a:r>
            <a:r>
              <a:rPr lang="ru-RU" dirty="0" smtClean="0"/>
              <a:t>, мы находим в, общем случае, гиперплоскость, которая наилучшим образом разделяет классы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Находим эту гиперплоскость основываясь на опорных векторах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102927" y="876023"/>
            <a:ext cx="59713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Для решения задачи регрессии методом опорных векторов, следует также обратить внимание на опорные вектора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Примем их за «красные линии», внутри которых лежит аппроксимирующая функция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Наша линия наилучшего соответствия-это гиперплоскость, имеющая максимальное количество точек.</a:t>
            </a:r>
          </a:p>
        </p:txBody>
      </p:sp>
      <p:pic>
        <p:nvPicPr>
          <p:cNvPr id="2052" name="Picture 4" descr="Support Vector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274" y="3184347"/>
            <a:ext cx="4905375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57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43200" y="-43517"/>
            <a:ext cx="68325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Метод опорных векторов 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050" name="Picture 2" descr="Support Vector Machine parameter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" t="5650" r="7418"/>
          <a:stretch/>
        </p:blipFill>
        <p:spPr bwMode="auto">
          <a:xfrm>
            <a:off x="7453746" y="664369"/>
            <a:ext cx="4488872" cy="250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9851" y="670263"/>
            <a:ext cx="7143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</a:rPr>
              <a:t>	Ядро</a:t>
            </a:r>
            <a:r>
              <a:rPr lang="ru-RU" dirty="0" smtClean="0"/>
              <a:t> помогает </a:t>
            </a:r>
            <a:r>
              <a:rPr lang="ru-RU" dirty="0"/>
              <a:t>нам найти гиперплоскость в многомерном пространстве без увеличения вычислительных </a:t>
            </a:r>
            <a:r>
              <a:rPr lang="ru-RU" dirty="0" smtClean="0"/>
              <a:t>затрат. </a:t>
            </a:r>
            <a:r>
              <a:rPr lang="ru-RU" dirty="0"/>
              <a:t>Это увеличение размерности требуется, когда мы не можем найти разделяющую гиперплоскость в данном измерении и должны двигаться в более высоком измерении.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09850" y="2147591"/>
            <a:ext cx="67975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u-RU" b="1" dirty="0" smtClean="0">
                <a:solidFill>
                  <a:srgbClr val="002060"/>
                </a:solidFill>
              </a:rPr>
              <a:t>	</a:t>
            </a:r>
            <a:r>
              <a:rPr lang="ru-RU" altLang="ru-RU" b="1" dirty="0" smtClean="0">
                <a:solidFill>
                  <a:srgbClr val="002060"/>
                </a:solidFill>
              </a:rPr>
              <a:t>Функция </a:t>
            </a:r>
            <a:r>
              <a:rPr lang="ru-RU" altLang="ru-RU" b="1" dirty="0">
                <a:solidFill>
                  <a:srgbClr val="002060"/>
                </a:solidFill>
              </a:rPr>
              <a:t>ядра </a:t>
            </a:r>
            <a:r>
              <a:rPr lang="ru-RU" altLang="ru-RU" dirty="0"/>
              <a:t>определяет, какие признаки будут использоваться в качестве переменных в гиперпространстве, в котором проводится </a:t>
            </a:r>
            <a:r>
              <a:rPr lang="ru-RU" altLang="ru-RU" dirty="0" smtClean="0"/>
              <a:t>гиперплоскость</a:t>
            </a:r>
            <a:r>
              <a:rPr lang="ru-RU" altLang="ru-RU" dirty="0"/>
              <a:t>. </a:t>
            </a:r>
            <a:endParaRPr lang="ru-RU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562771"/>
              </p:ext>
            </p:extLst>
          </p:nvPr>
        </p:nvGraphicFramePr>
        <p:xfrm>
          <a:off x="309850" y="3269673"/>
          <a:ext cx="11632764" cy="3598764"/>
        </p:xfrm>
        <a:graphic>
          <a:graphicData uri="http://schemas.openxmlformats.org/drawingml/2006/table">
            <a:tbl>
              <a:tblPr firstRow="1">
                <a:tableStyleId>{74C1A8A3-306A-4EB7-A6B1-4F7E0EB9C5D6}</a:tableStyleId>
              </a:tblPr>
              <a:tblGrid>
                <a:gridCol w="1740623">
                  <a:extLst>
                    <a:ext uri="{9D8B030D-6E8A-4147-A177-3AD203B41FA5}">
                      <a16:colId xmlns:a16="http://schemas.microsoft.com/office/drawing/2014/main" val="2078418891"/>
                    </a:ext>
                  </a:extLst>
                </a:gridCol>
                <a:gridCol w="3144982">
                  <a:extLst>
                    <a:ext uri="{9D8B030D-6E8A-4147-A177-3AD203B41FA5}">
                      <a16:colId xmlns:a16="http://schemas.microsoft.com/office/drawing/2014/main" val="253965448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552324646"/>
                    </a:ext>
                  </a:extLst>
                </a:gridCol>
                <a:gridCol w="3394359">
                  <a:extLst>
                    <a:ext uri="{9D8B030D-6E8A-4147-A177-3AD203B41FA5}">
                      <a16:colId xmlns:a16="http://schemas.microsoft.com/office/drawing/2014/main" val="2667904804"/>
                    </a:ext>
                  </a:extLst>
                </a:gridCol>
              </a:tblGrid>
              <a:tr h="789913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Линейное</a:t>
                      </a:r>
                      <a:r>
                        <a:rPr lang="ru-RU" baseline="0" dirty="0" smtClean="0"/>
                        <a:t> ядро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Полиномиальное ядро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Ядро</a:t>
                      </a:r>
                      <a:r>
                        <a:rPr lang="ru-RU" baseline="0" dirty="0" smtClean="0"/>
                        <a:t> –</a:t>
                      </a:r>
                      <a:r>
                        <a:rPr lang="en-US" baseline="0" dirty="0" smtClean="0"/>
                        <a:t> RBF</a:t>
                      </a:r>
                      <a:br>
                        <a:rPr lang="en-US" baseline="0" dirty="0" smtClean="0"/>
                      </a:br>
                      <a:r>
                        <a:rPr lang="ru-RU" baseline="0" dirty="0" smtClean="0"/>
                        <a:t>Радиально Базисная функция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502812"/>
                  </a:ext>
                </a:extLst>
              </a:tr>
              <a:tr h="629644">
                <a:tc>
                  <a:txBody>
                    <a:bodyPr/>
                    <a:lstStyle/>
                    <a:p>
                      <a:r>
                        <a:rPr lang="ru-RU" dirty="0" smtClean="0"/>
                        <a:t>Новые признаки 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Исходные</a:t>
                      </a:r>
                      <a:r>
                        <a:rPr lang="ru-RU" baseline="0" dirty="0" smtClean="0"/>
                        <a:t> признаки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Полиномы от исходных</a:t>
                      </a:r>
                      <a:r>
                        <a:rPr lang="ru-RU" baseline="0" dirty="0" smtClean="0"/>
                        <a:t> признаков 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Экспоненциальная</a:t>
                      </a:r>
                      <a:r>
                        <a:rPr lang="ru-RU" baseline="0" dirty="0" smtClean="0"/>
                        <a:t> функция </a:t>
                      </a:r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791445"/>
                  </a:ext>
                </a:extLst>
              </a:tr>
              <a:tr h="2168771">
                <a:tc>
                  <a:txBody>
                    <a:bodyPr/>
                    <a:lstStyle/>
                    <a:p>
                      <a:r>
                        <a:rPr lang="ru-RU" dirty="0" smtClean="0"/>
                        <a:t>Графическая</a:t>
                      </a:r>
                      <a:r>
                        <a:rPr lang="ru-RU" baseline="0" dirty="0" smtClean="0"/>
                        <a:t> 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интерпретация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19037"/>
                  </a:ext>
                </a:extLst>
              </a:tr>
            </a:tbl>
          </a:graphicData>
        </a:graphic>
      </p:graphicFrame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/>
          <a:srcRect l="2032" t="5905" r="8537"/>
          <a:stretch/>
        </p:blipFill>
        <p:spPr>
          <a:xfrm>
            <a:off x="8603672" y="4793673"/>
            <a:ext cx="3228109" cy="1898073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4"/>
          <a:srcRect l="2609" t="10204" r="7825"/>
          <a:stretch/>
        </p:blipFill>
        <p:spPr>
          <a:xfrm>
            <a:off x="2184301" y="4793674"/>
            <a:ext cx="2962143" cy="189807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5"/>
          <a:srcRect l="3797" t="5922" r="8018"/>
          <a:stretch/>
        </p:blipFill>
        <p:spPr>
          <a:xfrm>
            <a:off x="5306292" y="4793673"/>
            <a:ext cx="3186547" cy="189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0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28904" y="0"/>
            <a:ext cx="88592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Регрессия на решающим дереве 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098" name="Picture 2" descr="../_images/sphx_glr_plot_tree_regression_001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" t="6487" r="8864" b="1999"/>
          <a:stretch/>
        </p:blipFill>
        <p:spPr bwMode="auto">
          <a:xfrm>
            <a:off x="0" y="707886"/>
            <a:ext cx="5735782" cy="443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ecision Tre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0" t="14570" r="9095" b="11602"/>
          <a:stretch/>
        </p:blipFill>
        <p:spPr bwMode="auto">
          <a:xfrm>
            <a:off x="5699835" y="2057400"/>
            <a:ext cx="6492166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6235" y="5163837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</a:rPr>
              <a:t>Пример: </a:t>
            </a:r>
            <a:r>
              <a:rPr lang="ru-RU" dirty="0" smtClean="0"/>
              <a:t>восстановление зависимости </a:t>
            </a:r>
            <a:r>
              <a:rPr lang="en-US" dirty="0" smtClean="0"/>
              <a:t>y </a:t>
            </a:r>
            <a:r>
              <a:rPr lang="ru-RU" dirty="0" smtClean="0"/>
              <a:t>от </a:t>
            </a:r>
            <a:r>
              <a:rPr lang="en-US" dirty="0" smtClean="0"/>
              <a:t>x, </a:t>
            </a:r>
            <a:r>
              <a:rPr lang="ru-RU" dirty="0" smtClean="0"/>
              <a:t>с помощью решающих деревьев глубины 2 и глубины 5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558546" y="957268"/>
            <a:ext cx="5037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rgbClr val="002060"/>
                </a:solidFill>
              </a:rPr>
              <a:t>В каждом листе дерево отвечает некоторой константой.</a:t>
            </a:r>
            <a:endParaRPr lang="ru-RU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93524" y="2767280"/>
            <a:ext cx="95319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Метрики качества в задачах машинного обучения 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30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137"/>
          <a:stretch/>
        </p:blipFill>
        <p:spPr>
          <a:xfrm>
            <a:off x="1375279" y="552450"/>
            <a:ext cx="9765145" cy="630555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22469" y="-41564"/>
            <a:ext cx="108707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Метрики качества в задачах регрессии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5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03814" y="-96982"/>
            <a:ext cx="113695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Метрики качества в задачах классификации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b="25181"/>
          <a:stretch/>
        </p:blipFill>
        <p:spPr>
          <a:xfrm>
            <a:off x="2126232" y="630396"/>
            <a:ext cx="7816668" cy="15430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4" y="2633411"/>
            <a:ext cx="4269651" cy="105194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158" y="2448746"/>
            <a:ext cx="2535316" cy="82315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8019" y="5052156"/>
            <a:ext cx="2260455" cy="8850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2123" y="5494679"/>
            <a:ext cx="3408219" cy="12003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</a:rPr>
              <a:t>Упражнение: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Всегда ли хорошее значение </a:t>
            </a:r>
            <a:r>
              <a:rPr lang="en-US" dirty="0" smtClean="0"/>
              <a:t>accuracy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= хорошему качеству модели ?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123" y="3775988"/>
            <a:ext cx="4097235" cy="15374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0568" y="2264080"/>
            <a:ext cx="392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>
                <a:solidFill>
                  <a:srgbClr val="002060"/>
                </a:solidFill>
              </a:rPr>
              <a:t>Доля правильных ответов</a:t>
            </a:r>
            <a:endParaRPr lang="ru-RU" b="1" u="sng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40973" y="2264080"/>
            <a:ext cx="392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>
                <a:solidFill>
                  <a:srgbClr val="002060"/>
                </a:solidFill>
              </a:rPr>
              <a:t>«</a:t>
            </a:r>
            <a:r>
              <a:rPr lang="ru-RU" b="1" u="sng" dirty="0">
                <a:solidFill>
                  <a:srgbClr val="002060"/>
                </a:solidFill>
              </a:rPr>
              <a:t>Т</a:t>
            </a:r>
            <a:r>
              <a:rPr lang="ru-RU" b="1" u="sng" dirty="0" smtClean="0">
                <a:solidFill>
                  <a:srgbClr val="002060"/>
                </a:solidFill>
              </a:rPr>
              <a:t>очность попаданий»</a:t>
            </a:r>
            <a:endParaRPr lang="ru-RU" b="1" u="sng" dirty="0">
              <a:solidFill>
                <a:srgbClr val="002060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9472" y="3393286"/>
            <a:ext cx="3839874" cy="87657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31062" y="4642335"/>
            <a:ext cx="392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>
                <a:solidFill>
                  <a:srgbClr val="002060"/>
                </a:solidFill>
              </a:rPr>
              <a:t>«Полнота попаданий» </a:t>
            </a:r>
            <a:endParaRPr lang="ru-RU" b="1" u="sng" dirty="0">
              <a:solidFill>
                <a:srgbClr val="002060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9472" y="5872911"/>
            <a:ext cx="3870613" cy="94822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627485" y="476366"/>
            <a:ext cx="349134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Accuracy, precision, recall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3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60056" y="2721114"/>
            <a:ext cx="1054519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Задача регрессии в машинном обучении</a:t>
            </a:r>
          </a:p>
          <a:p>
            <a:r>
              <a:rPr lang="ru-RU" sz="4000" b="1" dirty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	</a:t>
            </a:r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 </a:t>
            </a:r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Прогнозирование временных рядов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96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03814" y="-96982"/>
            <a:ext cx="113695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Метрики качества в задачах классификации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765086"/>
            <a:ext cx="8289059" cy="270042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466" y="3562495"/>
            <a:ext cx="8658225" cy="3143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55673" y="507894"/>
            <a:ext cx="338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ru-RU" b="1" dirty="0" smtClean="0">
                <a:solidFill>
                  <a:srgbClr val="FF0000"/>
                </a:solidFill>
              </a:rPr>
              <a:t>-мера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68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03814" y="-96982"/>
            <a:ext cx="113695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Метрики качества в задачах классификации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0146" y="477211"/>
            <a:ext cx="338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ROC-AUC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23" y="1238387"/>
            <a:ext cx="5601973" cy="44542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40183" y="810005"/>
            <a:ext cx="260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ROC</a:t>
            </a:r>
            <a:endParaRPr lang="ru-RU" b="1" dirty="0">
              <a:solidFill>
                <a:srgbClr val="002060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356" y="972540"/>
            <a:ext cx="5497324" cy="49859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65564" y="5958485"/>
            <a:ext cx="3879273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</a:rPr>
              <a:t>Упражнение: </a:t>
            </a:r>
          </a:p>
          <a:p>
            <a:r>
              <a:rPr lang="ru-RU" dirty="0" smtClean="0"/>
              <a:t>Как оценить кривую численно?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059488" y="6281650"/>
            <a:ext cx="947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rgbClr val="002060"/>
                </a:solidFill>
              </a:rPr>
              <a:t>Ответ – измерить площадь под кривой</a:t>
            </a:r>
            <a:endParaRPr lang="ru-RU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49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03814" y="-96982"/>
            <a:ext cx="113695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Метрики качества в задачах классификации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0146" y="477211"/>
            <a:ext cx="338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ROC-AUC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2688" y="1286563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AUC – area under the curve </a:t>
            </a:r>
            <a:endParaRPr lang="ru-RU" b="1" dirty="0">
              <a:solidFill>
                <a:srgbClr val="002060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3" y="1711313"/>
            <a:ext cx="5888182" cy="46625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54585" y="661877"/>
            <a:ext cx="4170219" cy="9233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</a:rPr>
              <a:t>Упражнение: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Как выглядит </a:t>
            </a:r>
            <a:r>
              <a:rPr lang="en-US" dirty="0" smtClean="0"/>
              <a:t>ROC –AUC </a:t>
            </a:r>
            <a:r>
              <a:rPr lang="ru-RU" dirty="0" smtClean="0"/>
              <a:t>для алгоритма, который выдает случайный результат?</a:t>
            </a:r>
            <a:endParaRPr lang="ru-RU" dirty="0"/>
          </a:p>
        </p:txBody>
      </p:sp>
      <p:pic>
        <p:nvPicPr>
          <p:cNvPr id="5122" name="Picture 2" descr="Рис.1. «Случайное гадание»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585" y="1711313"/>
            <a:ext cx="3323079" cy="216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228" y="4356296"/>
            <a:ext cx="1594714" cy="15488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01038" y="4486275"/>
            <a:ext cx="3572307" cy="9233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</a:rPr>
              <a:t>Упражнение: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Хороша ли модель которая выдала следующий вариант?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80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03814" y="2757627"/>
            <a:ext cx="113695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err="1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Валидация</a:t>
            </a:r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моделей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93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03814" y="-96982"/>
            <a:ext cx="113695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Кросс-</a:t>
            </a:r>
            <a:r>
              <a:rPr lang="ru-RU" sz="4000" b="1" dirty="0" err="1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валидация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308823005"/>
              </p:ext>
            </p:extLst>
          </p:nvPr>
        </p:nvGraphicFramePr>
        <p:xfrm>
          <a:off x="323705" y="610904"/>
          <a:ext cx="4927168" cy="2690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9091" y="3724857"/>
            <a:ext cx="605948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Для моделей машинного обучения необходимо сформировать: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обучающую </a:t>
            </a:r>
            <a:r>
              <a:rPr lang="ru-RU" dirty="0"/>
              <a:t>выборку, на которой модель будет "</a:t>
            </a:r>
            <a:r>
              <a:rPr lang="ru-RU" dirty="0" smtClean="0"/>
              <a:t>учиться", т.е. подстраивать свои внутренние параметры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тестовую </a:t>
            </a:r>
            <a:r>
              <a:rPr lang="ru-RU" dirty="0"/>
              <a:t>выборку, на которой будет определяться точность модели в процессе ее </a:t>
            </a:r>
            <a:r>
              <a:rPr lang="ru-RU" dirty="0" smtClean="0"/>
              <a:t>обучения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 smtClean="0"/>
              <a:t>валидационную</a:t>
            </a:r>
            <a:r>
              <a:rPr lang="ru-RU" dirty="0" smtClean="0"/>
              <a:t> </a:t>
            </a:r>
            <a:r>
              <a:rPr lang="ru-RU" dirty="0"/>
              <a:t>выборку, на которой проверяется </a:t>
            </a:r>
            <a:r>
              <a:rPr lang="ru-RU" dirty="0" smtClean="0"/>
              <a:t>итоговое </a:t>
            </a:r>
            <a:r>
              <a:rPr lang="ru-RU" dirty="0"/>
              <a:t>качество работы модели.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188579" y="610904"/>
            <a:ext cx="636804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  <a:latin typeface="Roboto"/>
              </a:rPr>
              <a:t> </a:t>
            </a:r>
            <a:r>
              <a:rPr lang="ru-RU" b="1" dirty="0" smtClean="0">
                <a:solidFill>
                  <a:srgbClr val="002060"/>
                </a:solidFill>
                <a:latin typeface="Roboto"/>
              </a:rPr>
              <a:t>   Кросс-</a:t>
            </a:r>
            <a:r>
              <a:rPr lang="ru-RU" b="1" dirty="0" err="1" smtClean="0">
                <a:solidFill>
                  <a:srgbClr val="002060"/>
                </a:solidFill>
                <a:latin typeface="Roboto"/>
              </a:rPr>
              <a:t>валидация</a:t>
            </a:r>
            <a:r>
              <a:rPr lang="ru-RU" b="1" dirty="0">
                <a:solidFill>
                  <a:srgbClr val="002060"/>
                </a:solidFill>
                <a:latin typeface="Roboto"/>
              </a:rPr>
              <a:t> </a:t>
            </a:r>
            <a:r>
              <a:rPr lang="ru-RU" dirty="0" smtClean="0">
                <a:solidFill>
                  <a:srgbClr val="212121"/>
                </a:solidFill>
                <a:latin typeface="Roboto"/>
              </a:rPr>
              <a:t>– альтернатива выделения </a:t>
            </a:r>
            <a:r>
              <a:rPr lang="ru-RU" dirty="0" err="1" smtClean="0">
                <a:solidFill>
                  <a:srgbClr val="212121"/>
                </a:solidFill>
                <a:latin typeface="Roboto"/>
              </a:rPr>
              <a:t>валидационной</a:t>
            </a:r>
            <a:r>
              <a:rPr lang="ru-RU" dirty="0" smtClean="0">
                <a:solidFill>
                  <a:srgbClr val="212121"/>
                </a:solidFill>
                <a:latin typeface="Roboto"/>
              </a:rPr>
              <a:t> выборки .</a:t>
            </a:r>
          </a:p>
          <a:p>
            <a:r>
              <a:rPr lang="ru-RU" dirty="0" smtClean="0">
                <a:solidFill>
                  <a:srgbClr val="212121"/>
                </a:solidFill>
                <a:latin typeface="Roboto"/>
              </a:rPr>
              <a:t>    Преимущества: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Распределение классов оказывается более равномерным, что улучшает качество обучения.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при каждом проходе оценить выходную ошибку модели и усреднить ее по всем проходам, то полученная оценка будет более достоверной.</a:t>
            </a:r>
          </a:p>
          <a:p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8395" y="3057525"/>
            <a:ext cx="53149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2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03814" y="-96982"/>
            <a:ext cx="113695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Особенности кросс </a:t>
            </a:r>
            <a:r>
              <a:rPr lang="ru-RU" sz="4000" b="1" dirty="0" err="1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валидации</a:t>
            </a:r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при прогнозировании временных рядов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32509" y="1226457"/>
            <a:ext cx="115408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FF0000"/>
                </a:solidFill>
              </a:rPr>
              <a:t>Проблема</a:t>
            </a:r>
            <a:r>
              <a:rPr lang="ru-RU" dirty="0"/>
              <a:t>: временной ряд имеет, как ни парадоксально, временную структуру, и случайно перемешивать в </a:t>
            </a:r>
            <a:r>
              <a:rPr lang="ru-RU" dirty="0" err="1"/>
              <a:t>фолдах</a:t>
            </a:r>
            <a:r>
              <a:rPr lang="ru-RU" dirty="0"/>
              <a:t> значения всего ряда без сохранения этой структуры нельзя, иначе в процессе потеряются все взаимосвязи наблюдений друг с другом.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2509" y="2169042"/>
            <a:ext cx="1094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rgbClr val="00B050"/>
                </a:solidFill>
              </a:rPr>
              <a:t>Решение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5430983" y="2538374"/>
            <a:ext cx="2105891" cy="606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701637" y="2657012"/>
            <a:ext cx="2466109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800111" y="2518512"/>
            <a:ext cx="2590799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 </a:t>
            </a:r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r>
              <a:rPr lang="ru-RU" dirty="0" smtClean="0"/>
              <a:t> </a:t>
            </a:r>
            <a:r>
              <a:rPr lang="ru-RU" dirty="0"/>
              <a:t>на скользящем окне</a:t>
            </a:r>
          </a:p>
        </p:txBody>
      </p:sp>
      <p:pic>
        <p:nvPicPr>
          <p:cNvPr id="1026" name="Picture 2" descr="https://habrastorage.org/r/w1560/files/f5c/7cd/b39/f5c7cdb39ccd4ba68378ca232d20d8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37" y="3302000"/>
            <a:ext cx="7341288" cy="34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58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F1A6157-4EAD-4AA0-8551-E76FCBFFCCE4}"/>
              </a:ext>
            </a:extLst>
          </p:cNvPr>
          <p:cNvSpPr/>
          <p:nvPr/>
        </p:nvSpPr>
        <p:spPr>
          <a:xfrm>
            <a:off x="695400" y="980728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>
                <a:solidFill>
                  <a:prstClr val="black">
                    <a:tint val="75000"/>
                  </a:prstClr>
                </a:solidFill>
                <a:latin typeface="Segoe UI" pitchFamily="34" charset="0"/>
                <a:cs typeface="Segoe UI" pitchFamily="34" charset="0"/>
              </a:rPr>
              <a:pPr/>
              <a:t>3</a:t>
            </a:fld>
            <a:endParaRPr lang="ru-RU" dirty="0">
              <a:solidFill>
                <a:prstClr val="black">
                  <a:tint val="75000"/>
                </a:prst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F1A6157-4EAD-4AA0-8551-E76FCBFFCCE4}"/>
              </a:ext>
            </a:extLst>
          </p:cNvPr>
          <p:cNvSpPr/>
          <p:nvPr/>
        </p:nvSpPr>
        <p:spPr>
          <a:xfrm>
            <a:off x="4576367" y="-40043"/>
            <a:ext cx="36271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Повторение 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734" y="1141470"/>
            <a:ext cx="8620681" cy="31827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5400" y="4433158"/>
            <a:ext cx="9793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Способы машинного обучения</a:t>
            </a:r>
            <a:endParaRPr lang="ru-RU" b="1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Обучение с учителем (</a:t>
            </a:r>
            <a:r>
              <a:rPr lang="ru-RU" dirty="0" err="1"/>
              <a:t>Supervised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Обучение без учителя (</a:t>
            </a:r>
            <a:r>
              <a:rPr lang="ru-RU" dirty="0" err="1"/>
              <a:t>Unsupervised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Обучение с частичным привлечением учителя (</a:t>
            </a:r>
            <a:r>
              <a:rPr lang="ru-RU" dirty="0" err="1"/>
              <a:t>Semi-Supervised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Обучение с подкреплением (</a:t>
            </a:r>
            <a:r>
              <a:rPr lang="ru-RU" dirty="0" err="1"/>
              <a:t>Reinforcement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 smtClean="0"/>
              <a:t>Глубокое </a:t>
            </a:r>
            <a:r>
              <a:rPr lang="ru-RU" dirty="0"/>
              <a:t>обучение (</a:t>
            </a:r>
            <a:r>
              <a:rPr lang="en-US" dirty="0"/>
              <a:t>Deep learning)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44515" y="77213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Классификация задач Машинного обучения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6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721117" y="0"/>
            <a:ext cx="47391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Задача регрессии 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514"/>
            <a:ext cx="7442235" cy="49880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442235" y="1052514"/>
                <a:ext cx="4749765" cy="5847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ru-RU" sz="2000" b="1" dirty="0">
                    <a:solidFill>
                      <a:srgbClr val="002060"/>
                    </a:solidFill>
                  </a:rPr>
                  <a:t>Регрессия</a:t>
                </a:r>
                <a:r>
                  <a:rPr lang="ru-RU" dirty="0" smtClean="0"/>
                  <a:t> – </a:t>
                </a:r>
                <a:r>
                  <a:rPr lang="ru-RU" sz="2000" dirty="0"/>
                  <a:t>группа моделей машинного обучения с учителем, используемых для прогнозирования непрерывных значений. </a:t>
                </a:r>
                <a:r>
                  <a:rPr lang="ru-RU" dirty="0" smtClean="0"/>
                  <a:t/>
                </a:r>
                <a:br>
                  <a:rPr lang="ru-RU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ru-RU" sz="2000" dirty="0" smtClean="0"/>
              </a:p>
              <a:p>
                <a:endParaRPr lang="ru-RU" sz="2000" dirty="0"/>
              </a:p>
              <a:p>
                <a:r>
                  <a:rPr lang="ru-RU" sz="2000" b="1" dirty="0" smtClean="0">
                    <a:solidFill>
                      <a:srgbClr val="002060"/>
                    </a:solidFill>
                  </a:rPr>
                  <a:t>Виды регрессии </a:t>
                </a:r>
              </a:p>
              <a:p>
                <a:pPr marL="457200" indent="-457200">
                  <a:buAutoNum type="arabicPeriod"/>
                </a:pPr>
                <a:r>
                  <a:rPr lang="ru-RU" sz="2000" dirty="0" smtClean="0"/>
                  <a:t>Парная (линейная и нелинейная )</a:t>
                </a:r>
              </a:p>
              <a:p>
                <a:pPr marL="457200" indent="-457200">
                  <a:buAutoNum type="arabicPeriod"/>
                </a:pPr>
                <a:r>
                  <a:rPr lang="ru-RU" sz="2000" dirty="0" smtClean="0"/>
                  <a:t>Множественная (линейная и нелинейная)</a:t>
                </a:r>
              </a:p>
              <a:p>
                <a:endParaRPr lang="ru-RU" sz="2000" dirty="0" smtClean="0"/>
              </a:p>
              <a:p>
                <a:r>
                  <a:rPr lang="ru-RU" sz="2000" b="1" dirty="0" smtClean="0">
                    <a:solidFill>
                      <a:srgbClr val="002060"/>
                    </a:solidFill>
                  </a:rPr>
                  <a:t>Примеры задач регрессии</a:t>
                </a:r>
              </a:p>
              <a:p>
                <a:pPr marL="457200" indent="-457200">
                  <a:buAutoNum type="arabicPeriod"/>
                </a:pPr>
                <a:r>
                  <a:rPr lang="ru-RU" sz="2000" dirty="0" smtClean="0"/>
                  <a:t>Прогнозирование временных рядов </a:t>
                </a:r>
              </a:p>
              <a:p>
                <a:pPr marL="457200" indent="-457200">
                  <a:buAutoNum type="arabicPeriod"/>
                </a:pPr>
                <a:r>
                  <a:rPr lang="ru-RU" sz="2000" dirty="0" smtClean="0"/>
                  <a:t>Прогнозирование цен на недвижимость и </a:t>
                </a:r>
                <a:r>
                  <a:rPr lang="ru-RU" sz="2000" dirty="0" err="1" smtClean="0"/>
                  <a:t>тд</a:t>
                </a:r>
                <a:r>
                  <a:rPr lang="ru-RU" sz="2000" dirty="0" smtClean="0"/>
                  <a:t> </a:t>
                </a:r>
              </a:p>
              <a:p>
                <a:pPr marL="457200" indent="-457200">
                  <a:buAutoNum type="arabicPeriod"/>
                </a:pPr>
                <a:r>
                  <a:rPr lang="ru-RU" sz="2000" dirty="0" smtClean="0"/>
                  <a:t>Прогнозирование курса валюты </a:t>
                </a:r>
                <a:endParaRPr lang="en-US" sz="2000" dirty="0" smtClean="0"/>
              </a:p>
              <a:p>
                <a:endParaRPr lang="en-US" dirty="0"/>
              </a:p>
              <a:p>
                <a:r>
                  <a:rPr lang="ru-RU" dirty="0" smtClean="0"/>
                  <a:t/>
                </a:r>
                <a:br>
                  <a:rPr lang="ru-RU" dirty="0" smtClean="0"/>
                </a:br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235" y="1052514"/>
                <a:ext cx="4749765" cy="5847755"/>
              </a:xfrm>
              <a:prstGeom prst="rect">
                <a:avLst/>
              </a:prstGeom>
              <a:blipFill>
                <a:blip r:embed="rId3"/>
                <a:stretch>
                  <a:fillRect l="-1412" t="-6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03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777595" y="41564"/>
            <a:ext cx="42578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Временной ряд 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144" y="1021607"/>
            <a:ext cx="110697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</a:t>
            </a:r>
            <a:r>
              <a:rPr lang="ru-RU" b="1" dirty="0" smtClean="0">
                <a:solidFill>
                  <a:srgbClr val="002060"/>
                </a:solidFill>
              </a:rPr>
              <a:t>Временным рядом </a:t>
            </a:r>
            <a:r>
              <a:rPr lang="ru-RU" dirty="0" smtClean="0"/>
              <a:t>- называется последовательность значений показателя, упорядоченная в хронологическом порядке, т.е. в порядке возрастания временного параметра. Отдельные наблюдения временного ряда называются уровнями этого ряда. </a:t>
            </a:r>
          </a:p>
          <a:p>
            <a:endParaRPr lang="ru-RU" dirty="0" smtClean="0"/>
          </a:p>
          <a:p>
            <a:r>
              <a:rPr lang="ru-RU" dirty="0" smtClean="0"/>
              <a:t>Каждый временной ряд содержит два элемента:</a:t>
            </a:r>
          </a:p>
          <a:p>
            <a:r>
              <a:rPr lang="ru-RU" dirty="0"/>
              <a:t>	</a:t>
            </a:r>
            <a:r>
              <a:rPr lang="ru-RU" dirty="0" smtClean="0"/>
              <a:t> 1) значения времени – отсчет; </a:t>
            </a:r>
          </a:p>
          <a:p>
            <a:r>
              <a:rPr lang="ru-RU" dirty="0"/>
              <a:t>	</a:t>
            </a:r>
            <a:r>
              <a:rPr lang="ru-RU" dirty="0" smtClean="0"/>
              <a:t>2) соответствующие им значения уровней ряда</a:t>
            </a:r>
            <a:endParaRPr lang="ru-RU" dirty="0"/>
          </a:p>
        </p:txBody>
      </p:sp>
      <p:pic>
        <p:nvPicPr>
          <p:cNvPr id="1026" name="Picture 2" descr="https://habrastorage.org/r/w1560/webt/5e/a5/xr/5ea5xrv6mid8z--1pg6drrcxjj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49" y="3325089"/>
            <a:ext cx="10420573" cy="281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96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20436" y="-124690"/>
            <a:ext cx="107265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Основные компоненты временного ряда 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574" y="583196"/>
            <a:ext cx="3764105" cy="309834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653" y="3643626"/>
            <a:ext cx="3948640" cy="3161867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6574" y="3681541"/>
            <a:ext cx="3764105" cy="3123952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1654" y="581397"/>
            <a:ext cx="3948640" cy="3192707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0784" y="1544892"/>
            <a:ext cx="1641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Цикличность</a:t>
            </a: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20784" y="4901393"/>
            <a:ext cx="1295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Тренд + сезонность 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54146" y="1546969"/>
            <a:ext cx="110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Тренд</a:t>
            </a: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10441133" y="4901393"/>
            <a:ext cx="1534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Случайная компонента 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88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03619" y="0"/>
            <a:ext cx="111983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Задача прогнозирования временного ряда 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b="4883"/>
          <a:stretch/>
        </p:blipFill>
        <p:spPr>
          <a:xfrm>
            <a:off x="894978" y="707886"/>
            <a:ext cx="10529918" cy="604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1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7444"/>
            <a:ext cx="118205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Классические методы решения задачи прогнозирования временных рядов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17153" y="1641433"/>
            <a:ext cx="47746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002060"/>
                </a:solidFill>
              </a:rPr>
              <a:t>«Классические методы»</a:t>
            </a:r>
          </a:p>
          <a:p>
            <a:r>
              <a:rPr lang="ru-RU" dirty="0" smtClean="0"/>
              <a:t>   Независимые </a:t>
            </a:r>
            <a:r>
              <a:rPr lang="ru-RU" dirty="0"/>
              <a:t>переменные не используются. </a:t>
            </a:r>
            <a:r>
              <a:rPr lang="ru-RU" dirty="0" smtClean="0"/>
              <a:t>        Прогнозирование </a:t>
            </a:r>
            <a:r>
              <a:rPr lang="ru-RU" dirty="0"/>
              <a:t>будущих значений опирается только на историю предыдущих значений временного ряда.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Схема 4"/>
              <p:cNvGraphicFramePr/>
              <p:nvPr>
                <p:extLst>
                  <p:ext uri="{D42A27DB-BD31-4B8C-83A1-F6EECF244321}">
                    <p14:modId xmlns:p14="http://schemas.microsoft.com/office/powerpoint/2010/main" val="1007947979"/>
                  </p:ext>
                </p:extLst>
              </p:nvPr>
            </p:nvGraphicFramePr>
            <p:xfrm>
              <a:off x="200024" y="1482436"/>
              <a:ext cx="6436303" cy="527858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Схема 4"/>
              <p:cNvGraphicFramePr/>
              <p:nvPr>
                <p:extLst>
                  <p:ext uri="{D42A27DB-BD31-4B8C-83A1-F6EECF244321}">
                    <p14:modId xmlns:p14="http://schemas.microsoft.com/office/powerpoint/2010/main" val="1007947979"/>
                  </p:ext>
                </p:extLst>
              </p:nvPr>
            </p:nvGraphicFramePr>
            <p:xfrm>
              <a:off x="200024" y="1482436"/>
              <a:ext cx="6436303" cy="527858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pic>
        <p:nvPicPr>
          <p:cNvPr id="1026" name="Picture 2" descr="https://habrastorage.org/r/w1560/files/268/37c/27d/26837c27d817434abff69088fe23cf2f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145" y="3118761"/>
            <a:ext cx="5414856" cy="370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qrcoder.ru/code/?https%3A%2F%2Fhabr.com%2Fru%2Fcompany%2Fods%2Fblog%2F327242%2F&amp;4&amp;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812" y="62676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4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8196" y="0"/>
            <a:ext cx="114014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Машинное обучение в задачах прогнозирования временного ряда 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Равно 2"/>
          <p:cNvSpPr/>
          <p:nvPr/>
        </p:nvSpPr>
        <p:spPr>
          <a:xfrm>
            <a:off x="5112055" y="1801086"/>
            <a:ext cx="1344324" cy="942109"/>
          </a:xfrm>
          <a:prstGeom prst="mathEqual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914291" y="1465496"/>
            <a:ext cx="3754582" cy="16132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Прогнозирование временного ряда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010400" y="1465498"/>
            <a:ext cx="3754582" cy="16132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Задача регрессии, где признаками выступают значения целевой на предыдущих отсчетах.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291" y="5103674"/>
            <a:ext cx="107096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</a:rPr>
              <a:t>Вспомним: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 </a:t>
            </a:r>
            <a:r>
              <a:rPr lang="en-US" dirty="0" smtClean="0"/>
              <a:t>D – </a:t>
            </a:r>
            <a:r>
              <a:rPr lang="ru-RU" i="1" dirty="0" smtClean="0">
                <a:solidFill>
                  <a:srgbClr val="FF0000"/>
                </a:solidFill>
              </a:rPr>
              <a:t>горизонт прогноза</a:t>
            </a:r>
            <a:r>
              <a:rPr lang="ru-RU" dirty="0" smtClean="0"/>
              <a:t>, то есть на сколько отсчетов вперед мы хотим спрогнозировать значение временного ряда.</a:t>
            </a:r>
            <a:br>
              <a:rPr lang="ru-RU" dirty="0" smtClean="0"/>
            </a:br>
            <a:r>
              <a:rPr lang="ru-RU" dirty="0" smtClean="0"/>
              <a:t>    Задача регрессии ставит конкретному набору признаков – соответствующее значение целевой переменной</a:t>
            </a:r>
            <a:r>
              <a:rPr lang="en-US" dirty="0" smtClean="0"/>
              <a:t>,</a:t>
            </a:r>
            <a:r>
              <a:rPr lang="ru-RU" dirty="0" smtClean="0"/>
              <a:t> таким образом для прогнозирования временного ряда с заданным горизонтом прогноза, необходимо  продумать особый подход.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914291" y="3318491"/>
            <a:ext cx="10058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</a:rPr>
              <a:t>Примеры алгоритмов применимых к данной задаче: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Линейная регрессия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Lasso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Ridge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Регрессия на решающем дереве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SVM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681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807</Words>
  <Application>Microsoft Office PowerPoint</Application>
  <PresentationFormat>Широкоэкранный</PresentationFormat>
  <Paragraphs>159</Paragraphs>
  <Slides>25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Roboto</vt:lpstr>
      <vt:lpstr>Segoe UI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Перлов Анатолий Юрьевич (locadm)</cp:lastModifiedBy>
  <cp:revision>54</cp:revision>
  <dcterms:created xsi:type="dcterms:W3CDTF">2021-08-09T06:06:35Z</dcterms:created>
  <dcterms:modified xsi:type="dcterms:W3CDTF">2021-11-18T19:49:12Z</dcterms:modified>
</cp:coreProperties>
</file>