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83" r:id="rId4"/>
    <p:sldId id="284" r:id="rId5"/>
    <p:sldId id="285" r:id="rId6"/>
    <p:sldId id="287" r:id="rId7"/>
    <p:sldId id="294" r:id="rId8"/>
    <p:sldId id="289" r:id="rId9"/>
    <p:sldId id="288" r:id="rId10"/>
    <p:sldId id="286" r:id="rId11"/>
    <p:sldId id="293" r:id="rId12"/>
    <p:sldId id="295" r:id="rId13"/>
    <p:sldId id="290" r:id="rId14"/>
    <p:sldId id="291" r:id="rId15"/>
    <p:sldId id="29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k.lvov" initials="k" lastIdx="13" clrIdx="0">
    <p:extLst>
      <p:ext uri="{19B8F6BF-5375-455C-9EA6-DF929625EA0E}">
        <p15:presenceInfo xmlns:p15="http://schemas.microsoft.com/office/powerpoint/2012/main" userId="k.lvov" providerId="None"/>
      </p:ext>
    </p:extLst>
  </p:cmAuthor>
  <p:cmAuthor id="3" name="Aleksandr Bezrukov" initials="AB" lastIdx="1" clrIdx="1">
    <p:extLst>
      <p:ext uri="{19B8F6BF-5375-455C-9EA6-DF929625EA0E}">
        <p15:presenceInfo xmlns:p15="http://schemas.microsoft.com/office/powerpoint/2012/main" userId="Aleksandr Bezru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0" y="41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9ACD5-650D-4087-95C0-9FD87BA604C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15FBA1-FF42-4978-8F80-C0EDAF86DB1F}">
      <dgm:prSet phldrT="[Text]"/>
      <dgm:spPr/>
      <dgm:t>
        <a:bodyPr/>
        <a:lstStyle/>
        <a:p>
          <a:r>
            <a:rPr lang="ru-RU" dirty="0" smtClean="0"/>
            <a:t>Ансамблевые методы</a:t>
          </a:r>
          <a:endParaRPr lang="en-US" dirty="0"/>
        </a:p>
      </dgm:t>
    </dgm:pt>
    <dgm:pt modelId="{16441307-AA5E-4B99-8A7B-CF769D758F8E}" type="parTrans" cxnId="{EBEB4422-3B43-4A22-911C-FE7F92569C6A}">
      <dgm:prSet/>
      <dgm:spPr/>
      <dgm:t>
        <a:bodyPr/>
        <a:lstStyle/>
        <a:p>
          <a:endParaRPr lang="en-US"/>
        </a:p>
      </dgm:t>
    </dgm:pt>
    <dgm:pt modelId="{7D7A81D2-4CFD-4334-91DF-EA6EFEA5285D}" type="sibTrans" cxnId="{EBEB4422-3B43-4A22-911C-FE7F92569C6A}">
      <dgm:prSet/>
      <dgm:spPr/>
      <dgm:t>
        <a:bodyPr/>
        <a:lstStyle/>
        <a:p>
          <a:endParaRPr lang="en-US"/>
        </a:p>
      </dgm:t>
    </dgm:pt>
    <dgm:pt modelId="{7D8F8B92-804C-43EE-A0AC-22EB6196863D}">
      <dgm:prSet phldrT="[Text]"/>
      <dgm:spPr/>
      <dgm:t>
        <a:bodyPr/>
        <a:lstStyle/>
        <a:p>
          <a:r>
            <a:rPr lang="en-US" dirty="0" smtClean="0"/>
            <a:t>Bagging </a:t>
          </a:r>
          <a:endParaRPr lang="en-US" dirty="0"/>
        </a:p>
      </dgm:t>
    </dgm:pt>
    <dgm:pt modelId="{7486C125-BDAC-46D3-A20C-8E9530A6FFB1}" type="parTrans" cxnId="{2E698AC0-7293-4688-8196-08635BCEB9EC}">
      <dgm:prSet/>
      <dgm:spPr/>
      <dgm:t>
        <a:bodyPr/>
        <a:lstStyle/>
        <a:p>
          <a:endParaRPr lang="en-US"/>
        </a:p>
      </dgm:t>
    </dgm:pt>
    <dgm:pt modelId="{2421B9B6-8E5D-4FED-A1D6-1D9F6847E0D8}" type="sibTrans" cxnId="{2E698AC0-7293-4688-8196-08635BCEB9EC}">
      <dgm:prSet/>
      <dgm:spPr/>
      <dgm:t>
        <a:bodyPr/>
        <a:lstStyle/>
        <a:p>
          <a:endParaRPr lang="en-US"/>
        </a:p>
      </dgm:t>
    </dgm:pt>
    <dgm:pt modelId="{C7BA7CBF-AB23-4F60-AB6A-E7A9E12A0460}">
      <dgm:prSet phldrT="[Text]"/>
      <dgm:spPr/>
      <dgm:t>
        <a:bodyPr/>
        <a:lstStyle/>
        <a:p>
          <a:r>
            <a:rPr lang="en-US" dirty="0" smtClean="0"/>
            <a:t>Boosting</a:t>
          </a:r>
          <a:endParaRPr lang="en-US" dirty="0"/>
        </a:p>
      </dgm:t>
    </dgm:pt>
    <dgm:pt modelId="{468D52A2-E3C6-471F-A897-01B84217E106}" type="parTrans" cxnId="{0B436086-9467-4660-A948-97CC8817CF29}">
      <dgm:prSet/>
      <dgm:spPr/>
      <dgm:t>
        <a:bodyPr/>
        <a:lstStyle/>
        <a:p>
          <a:endParaRPr lang="en-US"/>
        </a:p>
      </dgm:t>
    </dgm:pt>
    <dgm:pt modelId="{6DF08E67-CA67-419B-B509-9135C4F4E375}" type="sibTrans" cxnId="{0B436086-9467-4660-A948-97CC8817CF29}">
      <dgm:prSet/>
      <dgm:spPr/>
      <dgm:t>
        <a:bodyPr/>
        <a:lstStyle/>
        <a:p>
          <a:endParaRPr lang="en-US"/>
        </a:p>
      </dgm:t>
    </dgm:pt>
    <dgm:pt modelId="{96EDAD31-4D08-4890-B039-7F90F35C642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Stacking</a:t>
          </a:r>
          <a:endParaRPr lang="en-US" dirty="0"/>
        </a:p>
      </dgm:t>
    </dgm:pt>
    <dgm:pt modelId="{20E4DD88-21E0-4E37-88F6-2C4AE496B16E}" type="parTrans" cxnId="{0C743AA1-F2E4-4897-BC07-3A2032BE0581}">
      <dgm:prSet/>
      <dgm:spPr/>
      <dgm:t>
        <a:bodyPr/>
        <a:lstStyle/>
        <a:p>
          <a:endParaRPr lang="en-US"/>
        </a:p>
      </dgm:t>
    </dgm:pt>
    <dgm:pt modelId="{6E0BB0F7-306C-4C89-B0D5-357F20E8C20E}" type="sibTrans" cxnId="{0C743AA1-F2E4-4897-BC07-3A2032BE0581}">
      <dgm:prSet/>
      <dgm:spPr/>
      <dgm:t>
        <a:bodyPr/>
        <a:lstStyle/>
        <a:p>
          <a:endParaRPr lang="en-US"/>
        </a:p>
      </dgm:t>
    </dgm:pt>
    <dgm:pt modelId="{094C8E57-F40D-48D0-9906-13A011C66497}" type="pres">
      <dgm:prSet presAssocID="{2569ACD5-650D-4087-95C0-9FD87BA604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8B40188-77D5-4B5B-94DE-6B0CEC8FF982}" type="pres">
      <dgm:prSet presAssocID="{3215FBA1-FF42-4978-8F80-C0EDAF86DB1F}" presName="hierRoot1" presStyleCnt="0">
        <dgm:presLayoutVars>
          <dgm:hierBranch val="init"/>
        </dgm:presLayoutVars>
      </dgm:prSet>
      <dgm:spPr/>
    </dgm:pt>
    <dgm:pt modelId="{7B87A581-D409-41EF-864D-413D8FCB7082}" type="pres">
      <dgm:prSet presAssocID="{3215FBA1-FF42-4978-8F80-C0EDAF86DB1F}" presName="rootComposite1" presStyleCnt="0"/>
      <dgm:spPr/>
    </dgm:pt>
    <dgm:pt modelId="{21D8ADA2-EC16-402D-A5D7-E728A9DBF7E0}" type="pres">
      <dgm:prSet presAssocID="{3215FBA1-FF42-4978-8F80-C0EDAF86DB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37633-C3CE-48B2-B52D-2B683EE70E90}" type="pres">
      <dgm:prSet presAssocID="{3215FBA1-FF42-4978-8F80-C0EDAF86DB1F}" presName="rootConnector1" presStyleLbl="node1" presStyleIdx="0" presStyleCnt="0"/>
      <dgm:spPr/>
      <dgm:t>
        <a:bodyPr/>
        <a:lstStyle/>
        <a:p>
          <a:endParaRPr lang="ru-RU"/>
        </a:p>
      </dgm:t>
    </dgm:pt>
    <dgm:pt modelId="{015F711C-EFF5-4430-A322-6B47F328370E}" type="pres">
      <dgm:prSet presAssocID="{3215FBA1-FF42-4978-8F80-C0EDAF86DB1F}" presName="hierChild2" presStyleCnt="0"/>
      <dgm:spPr/>
    </dgm:pt>
    <dgm:pt modelId="{800B174B-CA21-4BAE-9DEA-CF616521A388}" type="pres">
      <dgm:prSet presAssocID="{7486C125-BDAC-46D3-A20C-8E9530A6FFB1}" presName="Name37" presStyleLbl="parChTrans1D2" presStyleIdx="0" presStyleCnt="3"/>
      <dgm:spPr/>
      <dgm:t>
        <a:bodyPr/>
        <a:lstStyle/>
        <a:p>
          <a:endParaRPr lang="ru-RU"/>
        </a:p>
      </dgm:t>
    </dgm:pt>
    <dgm:pt modelId="{66C67F30-7AE9-4449-AC4C-3F98285D18B3}" type="pres">
      <dgm:prSet presAssocID="{7D8F8B92-804C-43EE-A0AC-22EB6196863D}" presName="hierRoot2" presStyleCnt="0">
        <dgm:presLayoutVars>
          <dgm:hierBranch val="init"/>
        </dgm:presLayoutVars>
      </dgm:prSet>
      <dgm:spPr/>
    </dgm:pt>
    <dgm:pt modelId="{AC99EAD0-6A0B-4BD4-88E0-FC63149FD1EC}" type="pres">
      <dgm:prSet presAssocID="{7D8F8B92-804C-43EE-A0AC-22EB6196863D}" presName="rootComposite" presStyleCnt="0"/>
      <dgm:spPr/>
    </dgm:pt>
    <dgm:pt modelId="{3BE840BC-BB93-4B7A-A361-2ADC0E5B27BA}" type="pres">
      <dgm:prSet presAssocID="{7D8F8B92-804C-43EE-A0AC-22EB6196863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20457-3358-4077-941D-248316535583}" type="pres">
      <dgm:prSet presAssocID="{7D8F8B92-804C-43EE-A0AC-22EB6196863D}" presName="rootConnector" presStyleLbl="node2" presStyleIdx="0" presStyleCnt="3"/>
      <dgm:spPr/>
      <dgm:t>
        <a:bodyPr/>
        <a:lstStyle/>
        <a:p>
          <a:endParaRPr lang="ru-RU"/>
        </a:p>
      </dgm:t>
    </dgm:pt>
    <dgm:pt modelId="{B705FF87-7A64-4383-9602-37E634D85ADC}" type="pres">
      <dgm:prSet presAssocID="{7D8F8B92-804C-43EE-A0AC-22EB6196863D}" presName="hierChild4" presStyleCnt="0"/>
      <dgm:spPr/>
    </dgm:pt>
    <dgm:pt modelId="{4FC4413A-C9B1-4618-B7F3-1104492BD6DD}" type="pres">
      <dgm:prSet presAssocID="{7D8F8B92-804C-43EE-A0AC-22EB6196863D}" presName="hierChild5" presStyleCnt="0"/>
      <dgm:spPr/>
    </dgm:pt>
    <dgm:pt modelId="{BA199966-686E-4CAF-B49D-251B9D8D71CB}" type="pres">
      <dgm:prSet presAssocID="{468D52A2-E3C6-471F-A897-01B84217E106}" presName="Name37" presStyleLbl="parChTrans1D2" presStyleIdx="1" presStyleCnt="3"/>
      <dgm:spPr/>
      <dgm:t>
        <a:bodyPr/>
        <a:lstStyle/>
        <a:p>
          <a:endParaRPr lang="ru-RU"/>
        </a:p>
      </dgm:t>
    </dgm:pt>
    <dgm:pt modelId="{02519560-7ECA-40A5-A85B-7A6E66DB7C8B}" type="pres">
      <dgm:prSet presAssocID="{C7BA7CBF-AB23-4F60-AB6A-E7A9E12A0460}" presName="hierRoot2" presStyleCnt="0">
        <dgm:presLayoutVars>
          <dgm:hierBranch val="init"/>
        </dgm:presLayoutVars>
      </dgm:prSet>
      <dgm:spPr/>
    </dgm:pt>
    <dgm:pt modelId="{C0060165-4119-4DE8-AFC6-226479B3CEEE}" type="pres">
      <dgm:prSet presAssocID="{C7BA7CBF-AB23-4F60-AB6A-E7A9E12A0460}" presName="rootComposite" presStyleCnt="0"/>
      <dgm:spPr/>
    </dgm:pt>
    <dgm:pt modelId="{0F7A3365-B910-49F9-86BE-805F501F2DDB}" type="pres">
      <dgm:prSet presAssocID="{C7BA7CBF-AB23-4F60-AB6A-E7A9E12A046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378CBB-8C78-462F-8CF4-A772D2B3CF75}" type="pres">
      <dgm:prSet presAssocID="{C7BA7CBF-AB23-4F60-AB6A-E7A9E12A0460}" presName="rootConnector" presStyleLbl="node2" presStyleIdx="1" presStyleCnt="3"/>
      <dgm:spPr/>
      <dgm:t>
        <a:bodyPr/>
        <a:lstStyle/>
        <a:p>
          <a:endParaRPr lang="ru-RU"/>
        </a:p>
      </dgm:t>
    </dgm:pt>
    <dgm:pt modelId="{830D8CAA-64B4-48B0-9F50-1DC3513AB52F}" type="pres">
      <dgm:prSet presAssocID="{C7BA7CBF-AB23-4F60-AB6A-E7A9E12A0460}" presName="hierChild4" presStyleCnt="0"/>
      <dgm:spPr/>
    </dgm:pt>
    <dgm:pt modelId="{ECFA4467-58B8-4DBF-8E09-843A83E5D12C}" type="pres">
      <dgm:prSet presAssocID="{C7BA7CBF-AB23-4F60-AB6A-E7A9E12A0460}" presName="hierChild5" presStyleCnt="0"/>
      <dgm:spPr/>
    </dgm:pt>
    <dgm:pt modelId="{3679D075-AD80-4BFA-86CB-B52AA7F438A7}" type="pres">
      <dgm:prSet presAssocID="{20E4DD88-21E0-4E37-88F6-2C4AE496B16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0184393A-8E5F-4B8B-9071-9D3735CAD478}" type="pres">
      <dgm:prSet presAssocID="{96EDAD31-4D08-4890-B039-7F90F35C642E}" presName="hierRoot2" presStyleCnt="0">
        <dgm:presLayoutVars>
          <dgm:hierBranch val="init"/>
        </dgm:presLayoutVars>
      </dgm:prSet>
      <dgm:spPr/>
    </dgm:pt>
    <dgm:pt modelId="{82C34DBC-1EE2-4933-839D-DDF657337C83}" type="pres">
      <dgm:prSet presAssocID="{96EDAD31-4D08-4890-B039-7F90F35C642E}" presName="rootComposite" presStyleCnt="0"/>
      <dgm:spPr/>
    </dgm:pt>
    <dgm:pt modelId="{9BCE2DBD-8F13-49CA-84C6-A6D35B97182E}" type="pres">
      <dgm:prSet presAssocID="{96EDAD31-4D08-4890-B039-7F90F35C642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AC6AE02-BB70-4775-A950-E82F00804120}" type="pres">
      <dgm:prSet presAssocID="{96EDAD31-4D08-4890-B039-7F90F35C642E}" presName="rootConnector" presStyleLbl="node2" presStyleIdx="2" presStyleCnt="3"/>
      <dgm:spPr/>
      <dgm:t>
        <a:bodyPr/>
        <a:lstStyle/>
        <a:p>
          <a:endParaRPr lang="ru-RU"/>
        </a:p>
      </dgm:t>
    </dgm:pt>
    <dgm:pt modelId="{9CA6007A-B6BB-494A-8D93-E46E8661B4C4}" type="pres">
      <dgm:prSet presAssocID="{96EDAD31-4D08-4890-B039-7F90F35C642E}" presName="hierChild4" presStyleCnt="0"/>
      <dgm:spPr/>
    </dgm:pt>
    <dgm:pt modelId="{A55303B4-B9CB-46DF-A5EE-2E2E8874C81B}" type="pres">
      <dgm:prSet presAssocID="{96EDAD31-4D08-4890-B039-7F90F35C642E}" presName="hierChild5" presStyleCnt="0"/>
      <dgm:spPr/>
    </dgm:pt>
    <dgm:pt modelId="{657DE9C3-A534-461C-82B9-3DEB39107BDA}" type="pres">
      <dgm:prSet presAssocID="{3215FBA1-FF42-4978-8F80-C0EDAF86DB1F}" presName="hierChild3" presStyleCnt="0"/>
      <dgm:spPr/>
    </dgm:pt>
  </dgm:ptLst>
  <dgm:cxnLst>
    <dgm:cxn modelId="{0B436086-9467-4660-A948-97CC8817CF29}" srcId="{3215FBA1-FF42-4978-8F80-C0EDAF86DB1F}" destId="{C7BA7CBF-AB23-4F60-AB6A-E7A9E12A0460}" srcOrd="1" destOrd="0" parTransId="{468D52A2-E3C6-471F-A897-01B84217E106}" sibTransId="{6DF08E67-CA67-419B-B509-9135C4F4E375}"/>
    <dgm:cxn modelId="{EBEB4422-3B43-4A22-911C-FE7F92569C6A}" srcId="{2569ACD5-650D-4087-95C0-9FD87BA604CE}" destId="{3215FBA1-FF42-4978-8F80-C0EDAF86DB1F}" srcOrd="0" destOrd="0" parTransId="{16441307-AA5E-4B99-8A7B-CF769D758F8E}" sibTransId="{7D7A81D2-4CFD-4334-91DF-EA6EFEA5285D}"/>
    <dgm:cxn modelId="{32248031-390E-4709-A94D-645B111A3EF7}" type="presOf" srcId="{20E4DD88-21E0-4E37-88F6-2C4AE496B16E}" destId="{3679D075-AD80-4BFA-86CB-B52AA7F438A7}" srcOrd="0" destOrd="0" presId="urn:microsoft.com/office/officeart/2005/8/layout/orgChart1"/>
    <dgm:cxn modelId="{19F98F64-66AB-4FF0-9920-2D932088E9A3}" type="presOf" srcId="{96EDAD31-4D08-4890-B039-7F90F35C642E}" destId="{0AC6AE02-BB70-4775-A950-E82F00804120}" srcOrd="1" destOrd="0" presId="urn:microsoft.com/office/officeart/2005/8/layout/orgChart1"/>
    <dgm:cxn modelId="{E2BE58DD-735A-4C16-98B9-861EBA93E02C}" type="presOf" srcId="{7D8F8B92-804C-43EE-A0AC-22EB6196863D}" destId="{3BE840BC-BB93-4B7A-A361-2ADC0E5B27BA}" srcOrd="0" destOrd="0" presId="urn:microsoft.com/office/officeart/2005/8/layout/orgChart1"/>
    <dgm:cxn modelId="{044D722E-D033-4D66-BA00-AF4DD952EF62}" type="presOf" srcId="{2569ACD5-650D-4087-95C0-9FD87BA604CE}" destId="{094C8E57-F40D-48D0-9906-13A011C66497}" srcOrd="0" destOrd="0" presId="urn:microsoft.com/office/officeart/2005/8/layout/orgChart1"/>
    <dgm:cxn modelId="{AD4E10C8-7159-4A54-B3E4-F1EDE775180A}" type="presOf" srcId="{7D8F8B92-804C-43EE-A0AC-22EB6196863D}" destId="{A7B20457-3358-4077-941D-248316535583}" srcOrd="1" destOrd="0" presId="urn:microsoft.com/office/officeart/2005/8/layout/orgChart1"/>
    <dgm:cxn modelId="{C102EAEB-B029-490F-B529-88D0FCA8555A}" type="presOf" srcId="{3215FBA1-FF42-4978-8F80-C0EDAF86DB1F}" destId="{21D8ADA2-EC16-402D-A5D7-E728A9DBF7E0}" srcOrd="0" destOrd="0" presId="urn:microsoft.com/office/officeart/2005/8/layout/orgChart1"/>
    <dgm:cxn modelId="{3C7E1288-2D9F-475F-A5C5-CA5073CD53F0}" type="presOf" srcId="{C7BA7CBF-AB23-4F60-AB6A-E7A9E12A0460}" destId="{F8378CBB-8C78-462F-8CF4-A772D2B3CF75}" srcOrd="1" destOrd="0" presId="urn:microsoft.com/office/officeart/2005/8/layout/orgChart1"/>
    <dgm:cxn modelId="{2E698AC0-7293-4688-8196-08635BCEB9EC}" srcId="{3215FBA1-FF42-4978-8F80-C0EDAF86DB1F}" destId="{7D8F8B92-804C-43EE-A0AC-22EB6196863D}" srcOrd="0" destOrd="0" parTransId="{7486C125-BDAC-46D3-A20C-8E9530A6FFB1}" sibTransId="{2421B9B6-8E5D-4FED-A1D6-1D9F6847E0D8}"/>
    <dgm:cxn modelId="{8894DA38-E84D-47CA-B4AE-355B51E06EDE}" type="presOf" srcId="{468D52A2-E3C6-471F-A897-01B84217E106}" destId="{BA199966-686E-4CAF-B49D-251B9D8D71CB}" srcOrd="0" destOrd="0" presId="urn:microsoft.com/office/officeart/2005/8/layout/orgChart1"/>
    <dgm:cxn modelId="{674107E8-2CCC-4762-8183-3A30F3F4CE49}" type="presOf" srcId="{3215FBA1-FF42-4978-8F80-C0EDAF86DB1F}" destId="{49937633-C3CE-48B2-B52D-2B683EE70E90}" srcOrd="1" destOrd="0" presId="urn:microsoft.com/office/officeart/2005/8/layout/orgChart1"/>
    <dgm:cxn modelId="{339E5877-5593-4DE6-9A0A-62334B76264F}" type="presOf" srcId="{C7BA7CBF-AB23-4F60-AB6A-E7A9E12A0460}" destId="{0F7A3365-B910-49F9-86BE-805F501F2DDB}" srcOrd="0" destOrd="0" presId="urn:microsoft.com/office/officeart/2005/8/layout/orgChart1"/>
    <dgm:cxn modelId="{A296E241-1EFC-4B50-B82F-D6359C628917}" type="presOf" srcId="{7486C125-BDAC-46D3-A20C-8E9530A6FFB1}" destId="{800B174B-CA21-4BAE-9DEA-CF616521A388}" srcOrd="0" destOrd="0" presId="urn:microsoft.com/office/officeart/2005/8/layout/orgChart1"/>
    <dgm:cxn modelId="{0C743AA1-F2E4-4897-BC07-3A2032BE0581}" srcId="{3215FBA1-FF42-4978-8F80-C0EDAF86DB1F}" destId="{96EDAD31-4D08-4890-B039-7F90F35C642E}" srcOrd="2" destOrd="0" parTransId="{20E4DD88-21E0-4E37-88F6-2C4AE496B16E}" sibTransId="{6E0BB0F7-306C-4C89-B0D5-357F20E8C20E}"/>
    <dgm:cxn modelId="{C5757DF8-AACE-4131-AC21-87941E7365E1}" type="presOf" srcId="{96EDAD31-4D08-4890-B039-7F90F35C642E}" destId="{9BCE2DBD-8F13-49CA-84C6-A6D35B97182E}" srcOrd="0" destOrd="0" presId="urn:microsoft.com/office/officeart/2005/8/layout/orgChart1"/>
    <dgm:cxn modelId="{745A9A4C-E128-429D-A2E9-9AB08A436E68}" type="presParOf" srcId="{094C8E57-F40D-48D0-9906-13A011C66497}" destId="{28B40188-77D5-4B5B-94DE-6B0CEC8FF982}" srcOrd="0" destOrd="0" presId="urn:microsoft.com/office/officeart/2005/8/layout/orgChart1"/>
    <dgm:cxn modelId="{55DC0729-3731-497D-B0C7-5BC312C30C52}" type="presParOf" srcId="{28B40188-77D5-4B5B-94DE-6B0CEC8FF982}" destId="{7B87A581-D409-41EF-864D-413D8FCB7082}" srcOrd="0" destOrd="0" presId="urn:microsoft.com/office/officeart/2005/8/layout/orgChart1"/>
    <dgm:cxn modelId="{7F072BD8-0B25-47B7-9144-DA4CADD21C57}" type="presParOf" srcId="{7B87A581-D409-41EF-864D-413D8FCB7082}" destId="{21D8ADA2-EC16-402D-A5D7-E728A9DBF7E0}" srcOrd="0" destOrd="0" presId="urn:microsoft.com/office/officeart/2005/8/layout/orgChart1"/>
    <dgm:cxn modelId="{191CAE4E-8E24-4223-AD2B-704CB17F9EE8}" type="presParOf" srcId="{7B87A581-D409-41EF-864D-413D8FCB7082}" destId="{49937633-C3CE-48B2-B52D-2B683EE70E90}" srcOrd="1" destOrd="0" presId="urn:microsoft.com/office/officeart/2005/8/layout/orgChart1"/>
    <dgm:cxn modelId="{577DA747-F91D-4E62-9EC9-E9E45C506993}" type="presParOf" srcId="{28B40188-77D5-4B5B-94DE-6B0CEC8FF982}" destId="{015F711C-EFF5-4430-A322-6B47F328370E}" srcOrd="1" destOrd="0" presId="urn:microsoft.com/office/officeart/2005/8/layout/orgChart1"/>
    <dgm:cxn modelId="{9FF84BFC-486B-4847-9796-81C41DE09869}" type="presParOf" srcId="{015F711C-EFF5-4430-A322-6B47F328370E}" destId="{800B174B-CA21-4BAE-9DEA-CF616521A388}" srcOrd="0" destOrd="0" presId="urn:microsoft.com/office/officeart/2005/8/layout/orgChart1"/>
    <dgm:cxn modelId="{788E432B-3BCC-4B54-9F88-4AC38435EE17}" type="presParOf" srcId="{015F711C-EFF5-4430-A322-6B47F328370E}" destId="{66C67F30-7AE9-4449-AC4C-3F98285D18B3}" srcOrd="1" destOrd="0" presId="urn:microsoft.com/office/officeart/2005/8/layout/orgChart1"/>
    <dgm:cxn modelId="{1711052E-AE07-4746-A11F-F5808C0121ED}" type="presParOf" srcId="{66C67F30-7AE9-4449-AC4C-3F98285D18B3}" destId="{AC99EAD0-6A0B-4BD4-88E0-FC63149FD1EC}" srcOrd="0" destOrd="0" presId="urn:microsoft.com/office/officeart/2005/8/layout/orgChart1"/>
    <dgm:cxn modelId="{0F6651E9-1452-43DD-9315-4E6784824F37}" type="presParOf" srcId="{AC99EAD0-6A0B-4BD4-88E0-FC63149FD1EC}" destId="{3BE840BC-BB93-4B7A-A361-2ADC0E5B27BA}" srcOrd="0" destOrd="0" presId="urn:microsoft.com/office/officeart/2005/8/layout/orgChart1"/>
    <dgm:cxn modelId="{4F6FA1C2-5E67-4A53-A515-FCAD34A951B9}" type="presParOf" srcId="{AC99EAD0-6A0B-4BD4-88E0-FC63149FD1EC}" destId="{A7B20457-3358-4077-941D-248316535583}" srcOrd="1" destOrd="0" presId="urn:microsoft.com/office/officeart/2005/8/layout/orgChart1"/>
    <dgm:cxn modelId="{B306D5B9-EB9F-44ED-986F-3A5F4979D506}" type="presParOf" srcId="{66C67F30-7AE9-4449-AC4C-3F98285D18B3}" destId="{B705FF87-7A64-4383-9602-37E634D85ADC}" srcOrd="1" destOrd="0" presId="urn:microsoft.com/office/officeart/2005/8/layout/orgChart1"/>
    <dgm:cxn modelId="{E7F7F1D5-2DFC-47B0-86C0-D07B12D251EF}" type="presParOf" srcId="{66C67F30-7AE9-4449-AC4C-3F98285D18B3}" destId="{4FC4413A-C9B1-4618-B7F3-1104492BD6DD}" srcOrd="2" destOrd="0" presId="urn:microsoft.com/office/officeart/2005/8/layout/orgChart1"/>
    <dgm:cxn modelId="{6053F803-B73E-40D8-B030-3CA431257983}" type="presParOf" srcId="{015F711C-EFF5-4430-A322-6B47F328370E}" destId="{BA199966-686E-4CAF-B49D-251B9D8D71CB}" srcOrd="2" destOrd="0" presId="urn:microsoft.com/office/officeart/2005/8/layout/orgChart1"/>
    <dgm:cxn modelId="{26AC457D-00D7-4B97-8266-0204B7B690F7}" type="presParOf" srcId="{015F711C-EFF5-4430-A322-6B47F328370E}" destId="{02519560-7ECA-40A5-A85B-7A6E66DB7C8B}" srcOrd="3" destOrd="0" presId="urn:microsoft.com/office/officeart/2005/8/layout/orgChart1"/>
    <dgm:cxn modelId="{315DFD63-CA2C-4AF2-8DA1-BD0B1844BE40}" type="presParOf" srcId="{02519560-7ECA-40A5-A85B-7A6E66DB7C8B}" destId="{C0060165-4119-4DE8-AFC6-226479B3CEEE}" srcOrd="0" destOrd="0" presId="urn:microsoft.com/office/officeart/2005/8/layout/orgChart1"/>
    <dgm:cxn modelId="{917D7DF1-0552-4759-AEDA-A039037A8D20}" type="presParOf" srcId="{C0060165-4119-4DE8-AFC6-226479B3CEEE}" destId="{0F7A3365-B910-49F9-86BE-805F501F2DDB}" srcOrd="0" destOrd="0" presId="urn:microsoft.com/office/officeart/2005/8/layout/orgChart1"/>
    <dgm:cxn modelId="{7EE27D6D-6B90-44A9-9610-D8D5F33E5F2D}" type="presParOf" srcId="{C0060165-4119-4DE8-AFC6-226479B3CEEE}" destId="{F8378CBB-8C78-462F-8CF4-A772D2B3CF75}" srcOrd="1" destOrd="0" presId="urn:microsoft.com/office/officeart/2005/8/layout/orgChart1"/>
    <dgm:cxn modelId="{B5AA6524-20D8-435F-8C28-06896FE830F1}" type="presParOf" srcId="{02519560-7ECA-40A5-A85B-7A6E66DB7C8B}" destId="{830D8CAA-64B4-48B0-9F50-1DC3513AB52F}" srcOrd="1" destOrd="0" presId="urn:microsoft.com/office/officeart/2005/8/layout/orgChart1"/>
    <dgm:cxn modelId="{03DDFDC0-3166-4C49-9208-7F0B050E8CA7}" type="presParOf" srcId="{02519560-7ECA-40A5-A85B-7A6E66DB7C8B}" destId="{ECFA4467-58B8-4DBF-8E09-843A83E5D12C}" srcOrd="2" destOrd="0" presId="urn:microsoft.com/office/officeart/2005/8/layout/orgChart1"/>
    <dgm:cxn modelId="{50A1A177-9E4F-4FB5-A08A-EE4A676ECA69}" type="presParOf" srcId="{015F711C-EFF5-4430-A322-6B47F328370E}" destId="{3679D075-AD80-4BFA-86CB-B52AA7F438A7}" srcOrd="4" destOrd="0" presId="urn:microsoft.com/office/officeart/2005/8/layout/orgChart1"/>
    <dgm:cxn modelId="{E3AB33EB-505F-4358-8BCA-871093FB2C34}" type="presParOf" srcId="{015F711C-EFF5-4430-A322-6B47F328370E}" destId="{0184393A-8E5F-4B8B-9071-9D3735CAD478}" srcOrd="5" destOrd="0" presId="urn:microsoft.com/office/officeart/2005/8/layout/orgChart1"/>
    <dgm:cxn modelId="{C02225C3-CE35-495C-A819-FBEFBEF11748}" type="presParOf" srcId="{0184393A-8E5F-4B8B-9071-9D3735CAD478}" destId="{82C34DBC-1EE2-4933-839D-DDF657337C83}" srcOrd="0" destOrd="0" presId="urn:microsoft.com/office/officeart/2005/8/layout/orgChart1"/>
    <dgm:cxn modelId="{B3A80463-FE44-482F-A35D-142AEDC6AD9A}" type="presParOf" srcId="{82C34DBC-1EE2-4933-839D-DDF657337C83}" destId="{9BCE2DBD-8F13-49CA-84C6-A6D35B97182E}" srcOrd="0" destOrd="0" presId="urn:microsoft.com/office/officeart/2005/8/layout/orgChart1"/>
    <dgm:cxn modelId="{609B0744-42D3-46BB-AFAD-2FDF4AC12423}" type="presParOf" srcId="{82C34DBC-1EE2-4933-839D-DDF657337C83}" destId="{0AC6AE02-BB70-4775-A950-E82F00804120}" srcOrd="1" destOrd="0" presId="urn:microsoft.com/office/officeart/2005/8/layout/orgChart1"/>
    <dgm:cxn modelId="{CAE3AB82-36D9-4AD0-834B-12BAAF398180}" type="presParOf" srcId="{0184393A-8E5F-4B8B-9071-9D3735CAD478}" destId="{9CA6007A-B6BB-494A-8D93-E46E8661B4C4}" srcOrd="1" destOrd="0" presId="urn:microsoft.com/office/officeart/2005/8/layout/orgChart1"/>
    <dgm:cxn modelId="{74499996-241C-485E-88A0-39E76FEEE763}" type="presParOf" srcId="{0184393A-8E5F-4B8B-9071-9D3735CAD478}" destId="{A55303B4-B9CB-46DF-A5EE-2E2E8874C81B}" srcOrd="2" destOrd="0" presId="urn:microsoft.com/office/officeart/2005/8/layout/orgChart1"/>
    <dgm:cxn modelId="{9BE0BA79-B858-42A2-9578-25C18AF73B19}" type="presParOf" srcId="{28B40188-77D5-4B5B-94DE-6B0CEC8FF982}" destId="{657DE9C3-A534-461C-82B9-3DEB39107B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9D075-AD80-4BFA-86CB-B52AA7F438A7}">
      <dsp:nvSpPr>
        <dsp:cNvPr id="0" name=""/>
        <dsp:cNvSpPr/>
      </dsp:nvSpPr>
      <dsp:spPr>
        <a:xfrm>
          <a:off x="4368692" y="2005900"/>
          <a:ext cx="3090881" cy="53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217"/>
              </a:lnTo>
              <a:lnTo>
                <a:pt x="3090881" y="268217"/>
              </a:lnTo>
              <a:lnTo>
                <a:pt x="3090881" y="5364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99966-686E-4CAF-B49D-251B9D8D71CB}">
      <dsp:nvSpPr>
        <dsp:cNvPr id="0" name=""/>
        <dsp:cNvSpPr/>
      </dsp:nvSpPr>
      <dsp:spPr>
        <a:xfrm>
          <a:off x="4322972" y="2005900"/>
          <a:ext cx="91440" cy="536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64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B174B-CA21-4BAE-9DEA-CF616521A388}">
      <dsp:nvSpPr>
        <dsp:cNvPr id="0" name=""/>
        <dsp:cNvSpPr/>
      </dsp:nvSpPr>
      <dsp:spPr>
        <a:xfrm>
          <a:off x="1277810" y="2005900"/>
          <a:ext cx="3090881" cy="536434"/>
        </a:xfrm>
        <a:custGeom>
          <a:avLst/>
          <a:gdLst/>
          <a:ahLst/>
          <a:cxnLst/>
          <a:rect l="0" t="0" r="0" b="0"/>
          <a:pathLst>
            <a:path>
              <a:moveTo>
                <a:pt x="3090881" y="0"/>
              </a:moveTo>
              <a:lnTo>
                <a:pt x="3090881" y="268217"/>
              </a:lnTo>
              <a:lnTo>
                <a:pt x="0" y="268217"/>
              </a:lnTo>
              <a:lnTo>
                <a:pt x="0" y="5364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8ADA2-EC16-402D-A5D7-E728A9DBF7E0}">
      <dsp:nvSpPr>
        <dsp:cNvPr id="0" name=""/>
        <dsp:cNvSpPr/>
      </dsp:nvSpPr>
      <dsp:spPr>
        <a:xfrm>
          <a:off x="3091468" y="728677"/>
          <a:ext cx="2554447" cy="1277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Ансамблевые методы</a:t>
          </a:r>
          <a:endParaRPr lang="en-US" sz="3300" kern="1200" dirty="0"/>
        </a:p>
      </dsp:txBody>
      <dsp:txXfrm>
        <a:off x="3091468" y="728677"/>
        <a:ext cx="2554447" cy="1277223"/>
      </dsp:txXfrm>
    </dsp:sp>
    <dsp:sp modelId="{3BE840BC-BB93-4B7A-A361-2ADC0E5B27BA}">
      <dsp:nvSpPr>
        <dsp:cNvPr id="0" name=""/>
        <dsp:cNvSpPr/>
      </dsp:nvSpPr>
      <dsp:spPr>
        <a:xfrm>
          <a:off x="586" y="2542335"/>
          <a:ext cx="2554447" cy="1277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Bagging </a:t>
          </a:r>
          <a:endParaRPr lang="en-US" sz="3300" kern="1200" dirty="0"/>
        </a:p>
      </dsp:txBody>
      <dsp:txXfrm>
        <a:off x="586" y="2542335"/>
        <a:ext cx="2554447" cy="1277223"/>
      </dsp:txXfrm>
    </dsp:sp>
    <dsp:sp modelId="{0F7A3365-B910-49F9-86BE-805F501F2DDB}">
      <dsp:nvSpPr>
        <dsp:cNvPr id="0" name=""/>
        <dsp:cNvSpPr/>
      </dsp:nvSpPr>
      <dsp:spPr>
        <a:xfrm>
          <a:off x="3091468" y="2542335"/>
          <a:ext cx="2554447" cy="1277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Boosting</a:t>
          </a:r>
          <a:endParaRPr lang="en-US" sz="3300" kern="1200" dirty="0"/>
        </a:p>
      </dsp:txBody>
      <dsp:txXfrm>
        <a:off x="3091468" y="2542335"/>
        <a:ext cx="2554447" cy="1277223"/>
      </dsp:txXfrm>
    </dsp:sp>
    <dsp:sp modelId="{9BCE2DBD-8F13-49CA-84C6-A6D35B97182E}">
      <dsp:nvSpPr>
        <dsp:cNvPr id="0" name=""/>
        <dsp:cNvSpPr/>
      </dsp:nvSpPr>
      <dsp:spPr>
        <a:xfrm>
          <a:off x="6182350" y="2542335"/>
          <a:ext cx="2554447" cy="1277223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Stacking</a:t>
          </a:r>
          <a:endParaRPr lang="en-US" sz="3300" kern="1200" dirty="0"/>
        </a:p>
      </dsp:txBody>
      <dsp:txXfrm>
        <a:off x="6182350" y="2542335"/>
        <a:ext cx="2554447" cy="1277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5E2D8-CA22-44AE-8C44-3195F6A9BC9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5ADFE-CE8D-4698-BA6D-A5AB3E3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09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00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99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25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6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4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2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7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8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63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3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C614-AC34-4FAC-A8A1-13E472E3CEA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9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karmageddon90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ensembl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ensembl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ensembl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5C995-916C-4562-B4C4-805D54F3B1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2"/>
          <a:stretch/>
        </p:blipFill>
        <p:spPr>
          <a:xfrm>
            <a:off x="1463177" y="294570"/>
            <a:ext cx="463008" cy="54214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12FAE2-CB42-4F68-8E53-5C7F52F2EE9A}"/>
              </a:ext>
            </a:extLst>
          </p:cNvPr>
          <p:cNvSpPr/>
          <p:nvPr/>
        </p:nvSpPr>
        <p:spPr>
          <a:xfrm>
            <a:off x="1933998" y="350198"/>
            <a:ext cx="60674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72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Национальный исследовательский университет «МИЭТ»</a:t>
            </a:r>
          </a:p>
          <a:p>
            <a:r>
              <a:rPr lang="ru-RU" sz="1100" dirty="0">
                <a:solidFill>
                  <a:srgbClr val="0072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ИНСТИТУТ МИКРОПРИБОРОВ И СИСТЕМ УПРАВЛЕНИЯ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1463177" y="2060848"/>
            <a:ext cx="958589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Имитационное моделирование ИУС и анализ больших данных.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2800" dirty="0" smtClean="0">
              <a:latin typeface="Segoe UI Semibold" panose="020B07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Лекция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6.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 Ансамблевые методы.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804A17B-9115-4CDC-86AB-FF697702424A}"/>
              </a:ext>
            </a:extLst>
          </p:cNvPr>
          <p:cNvSpPr/>
          <p:nvPr/>
        </p:nvSpPr>
        <p:spPr>
          <a:xfrm>
            <a:off x="8112224" y="5500563"/>
            <a:ext cx="30950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Перлов Анатолий Юрьевич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Старший преподаватель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нститута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микроприборов и систем управления, к.т.н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karmageddon90@gmail.com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44624"/>
            <a:ext cx="1008288" cy="10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3814" y="-96982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Адаптивный 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бустинг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(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Adaboost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)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0615" y="610904"/>
            <a:ext cx="11055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2060"/>
                </a:solidFill>
              </a:rPr>
              <a:t>При адаптивном </a:t>
            </a:r>
            <a:r>
              <a:rPr lang="ru-RU" sz="2000" b="1" dirty="0" err="1">
                <a:solidFill>
                  <a:srgbClr val="002060"/>
                </a:solidFill>
              </a:rPr>
              <a:t>бустинге</a:t>
            </a:r>
            <a:r>
              <a:rPr lang="ru-RU" sz="2000" b="1" dirty="0">
                <a:solidFill>
                  <a:srgbClr val="002060"/>
                </a:solidFill>
              </a:rPr>
              <a:t> («</a:t>
            </a:r>
            <a:r>
              <a:rPr lang="ru-RU" sz="2000" b="1" dirty="0" err="1">
                <a:solidFill>
                  <a:srgbClr val="002060"/>
                </a:solidFill>
              </a:rPr>
              <a:t>adaboost</a:t>
            </a:r>
            <a:r>
              <a:rPr lang="ru-RU" sz="2000" b="1" dirty="0">
                <a:solidFill>
                  <a:srgbClr val="002060"/>
                </a:solidFill>
              </a:rPr>
              <a:t>») мы пытаемся определить нашу ансамблевую модель как взвешенную сумму L </a:t>
            </a:r>
            <a:r>
              <a:rPr lang="ru-RU" sz="2000" b="1" dirty="0" smtClean="0">
                <a:solidFill>
                  <a:srgbClr val="002060"/>
                </a:solidFill>
              </a:rPr>
              <a:t>слабых моделей.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906" y="1512753"/>
            <a:ext cx="118733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Итак, предположим, что мы сталкиваемся с задачей бинарной классификации с N объектами в нашем </a:t>
            </a:r>
            <a:r>
              <a:rPr lang="ru-RU" dirty="0" err="1"/>
              <a:t>датасете</a:t>
            </a:r>
            <a:r>
              <a:rPr lang="ru-RU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В самом начале алгоритма (первая модель последовательности) все объекты имеют одинаковые веса 1/N. Затем мы повторяем L раз (для L учеников в последовательности) следующие шаги:</a:t>
            </a:r>
            <a:endParaRPr lang="en-US" dirty="0"/>
          </a:p>
          <a:p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/>
              <a:t>обучить наилучшую возможную слабую модель с текущими весами </a:t>
            </a:r>
            <a:r>
              <a:rPr lang="ru-RU" dirty="0" smtClean="0"/>
              <a:t>наблюдений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/>
              <a:t>вычислить значение коэффициента обновления, который является своего рода скалярной метрикой оценки </a:t>
            </a:r>
            <a:r>
              <a:rPr lang="ru-RU" dirty="0" smtClean="0"/>
              <a:t>слабой модели, </a:t>
            </a:r>
            <a:r>
              <a:rPr lang="ru-RU" dirty="0"/>
              <a:t>которая показывает, насколько вклад </a:t>
            </a:r>
            <a:r>
              <a:rPr lang="ru-RU" dirty="0" smtClean="0"/>
              <a:t>этой слабой модели, должен </a:t>
            </a:r>
            <a:r>
              <a:rPr lang="ru-RU" dirty="0"/>
              <a:t>быть учтен в ансамблевой </a:t>
            </a:r>
            <a:r>
              <a:rPr lang="ru-RU" dirty="0" smtClean="0"/>
              <a:t>модели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/>
              <a:t>обновить </a:t>
            </a:r>
            <a:r>
              <a:rPr lang="ru-RU" dirty="0" smtClean="0"/>
              <a:t>сильную модель, </a:t>
            </a:r>
            <a:r>
              <a:rPr lang="ru-RU" dirty="0"/>
              <a:t>добавив </a:t>
            </a:r>
            <a:r>
              <a:rPr lang="ru-RU" dirty="0" smtClean="0"/>
              <a:t>новую слабую модель, умноженную </a:t>
            </a:r>
            <a:r>
              <a:rPr lang="ru-RU" dirty="0"/>
              <a:t>на его коэффициент </a:t>
            </a:r>
            <a:r>
              <a:rPr lang="ru-RU" dirty="0" smtClean="0"/>
              <a:t>обновления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/>
              <a:t>вычислить новые веса объектов, которые показывают, на каких наблюдениях мы хотели бы сосредоточиться на следующей итерации (веса ошибочно прогнозируемых объектов увеличиваются в совокупной модели, а веса правильно предсказанных объектов — уменьшаются</a:t>
            </a:r>
            <a:r>
              <a:rPr lang="ru-RU" dirty="0" smtClean="0"/>
              <a:t>)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Повторяя эти шаги, мы затем последовательно строим наши L моделей и объединяем их в простую линейную комбинацию, взвешенную по коэффициентам, выражающим эффективность </a:t>
            </a:r>
            <a:r>
              <a:rPr lang="ru-RU" dirty="0" smtClean="0"/>
              <a:t>каждой модели.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5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3814" y="-96982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Адаптивный 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бустинг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(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Adaboost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)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072" y="610904"/>
            <a:ext cx="117532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solidFill>
                  <a:srgbClr val="002060"/>
                </a:solidFill>
              </a:rPr>
              <a:t>Adaboost</a:t>
            </a:r>
            <a:r>
              <a:rPr lang="ru-RU" sz="2000" b="1" dirty="0">
                <a:solidFill>
                  <a:srgbClr val="002060"/>
                </a:solidFill>
              </a:rPr>
              <a:t> обновляет веса объектов на каждой итерации. Веса хорошо классифицированных объектов уменьшаются относительно весов неправильно классифицированных объектов. Модели, которые работают лучше, имеют больший вес в окончательной модели </a:t>
            </a:r>
            <a:r>
              <a:rPr lang="ru-RU" sz="2000" b="1" dirty="0" smtClean="0">
                <a:solidFill>
                  <a:srgbClr val="002060"/>
                </a:solidFill>
              </a:rPr>
              <a:t>ансамбля.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4098" name="Picture 2" descr="Adaboost адаптивный бустин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96" y="1626567"/>
            <a:ext cx="9394825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5406" y="-754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Adaboost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5382" y="1061048"/>
            <a:ext cx="41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Классификация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309" y="1061048"/>
            <a:ext cx="2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Регресси</a:t>
            </a:r>
            <a:r>
              <a:rPr lang="ru-RU" b="1" dirty="0">
                <a:solidFill>
                  <a:srgbClr val="FF0000"/>
                </a:solidFill>
              </a:rPr>
              <a:t>я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29674" y="1762783"/>
            <a:ext cx="3708772" cy="32316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err="1" smtClean="0">
                <a:solidFill>
                  <a:srgbClr val="002060"/>
                </a:solidFill>
                <a:hlinkClick r:id="rId2" tooltip="sklearn.ensemble"/>
              </a:rPr>
              <a:t>sklearn.ensemble</a:t>
            </a:r>
            <a:r>
              <a:rPr lang="en-US" altLang="en-US" b="1" dirty="0" err="1" smtClean="0">
                <a:solidFill>
                  <a:srgbClr val="002060"/>
                </a:solidFill>
              </a:rPr>
              <a:t>.AdaBoostClassifier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913418" y="1762783"/>
            <a:ext cx="3917547" cy="32316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 smtClean="0">
                <a:solidFill>
                  <a:srgbClr val="002060"/>
                </a:solidFill>
                <a:hlinkClick r:id="rId2" tooltip="sklearn.ensemble"/>
              </a:rPr>
              <a:t>sklearn.ensemble</a:t>
            </a:r>
            <a:r>
              <a:rPr lang="en-US" altLang="en-US" b="1" dirty="0" smtClean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b="1" dirty="0" err="1" smtClean="0">
                <a:solidFill>
                  <a:srgbClr val="002060"/>
                </a:solidFill>
              </a:rPr>
              <a:t>AdaBoostRegressor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3397" y="3267538"/>
            <a:ext cx="88853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base_estimato</a:t>
            </a:r>
            <a:r>
              <a:rPr lang="en-US" dirty="0" err="1"/>
              <a:t>r</a:t>
            </a:r>
            <a:r>
              <a:rPr lang="en-US" dirty="0"/>
              <a:t> -</a:t>
            </a:r>
            <a:r>
              <a:rPr lang="ru-RU" dirty="0"/>
              <a:t> задает "слабую" модель, которая будет использоваться для </a:t>
            </a:r>
            <a:r>
              <a:rPr lang="ru-RU" dirty="0" err="1"/>
              <a:t>бустинга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n_estimators</a:t>
            </a:r>
            <a:r>
              <a:rPr lang="ru-RU" dirty="0"/>
              <a:t> - число простых моделей в итоговой модели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learning_rate</a:t>
            </a:r>
            <a:r>
              <a:rPr lang="ru-RU" dirty="0"/>
              <a:t> - определяет вес, на который </a:t>
            </a:r>
            <a:r>
              <a:rPr lang="ru-RU" dirty="0" err="1"/>
              <a:t>домножаются</a:t>
            </a:r>
            <a:r>
              <a:rPr lang="ru-RU" dirty="0"/>
              <a:t> примеры из обучающей выборки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loss</a:t>
            </a:r>
            <a:r>
              <a:rPr lang="ru-RU" dirty="0"/>
              <a:t> - определяет функцию потерь, Доступные значения- линейная, квадратичная и экспоненциальная.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4944" y="2823390"/>
            <a:ext cx="356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Основные </a:t>
            </a:r>
            <a:r>
              <a:rPr lang="ru-RU" b="1" dirty="0" err="1" smtClean="0">
                <a:solidFill>
                  <a:srgbClr val="00B050"/>
                </a:solidFill>
              </a:rPr>
              <a:t>гиперпараметры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5543" y="5523517"/>
            <a:ext cx="9208655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Рекомендации: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Параметр </a:t>
            </a:r>
            <a:r>
              <a:rPr lang="ru-RU" b="1" dirty="0" err="1"/>
              <a:t>learning_rate</a:t>
            </a:r>
            <a:r>
              <a:rPr lang="ru-RU" dirty="0"/>
              <a:t> </a:t>
            </a:r>
            <a:r>
              <a:rPr lang="ru-RU" dirty="0" smtClean="0"/>
              <a:t>очень </a:t>
            </a:r>
            <a:r>
              <a:rPr lang="ru-RU" dirty="0"/>
              <a:t>важен и играет роль регуляризации: чем он меньше, тем медленнее идет обучение, но тем "лучше" оно проходит.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1485" y="0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Gradient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Boosted Decision Tree, GBDT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686" y="1031908"/>
            <a:ext cx="1176712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Итак, предположим, что мы хотим использовать градиентный </a:t>
            </a:r>
            <a:r>
              <a:rPr lang="ru-RU" dirty="0" err="1"/>
              <a:t>бустинг</a:t>
            </a:r>
            <a:r>
              <a:rPr lang="ru-RU" dirty="0"/>
              <a:t> с семейством слабых моделей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самом начале алгоритма (первая модель последовательности) псевдо-остатки устанавливаются равными значениям объектов. Затем мы повторяем L раз (для L моделей последовательности) следующие шаги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Обучить </a:t>
            </a:r>
            <a:r>
              <a:rPr lang="ru-RU" dirty="0" smtClean="0"/>
              <a:t>наилучшую возможную слабую модель псевдо-остаткам </a:t>
            </a:r>
            <a:r>
              <a:rPr lang="ru-RU" dirty="0"/>
              <a:t>(приблизить антиградиент по отношению к текущему сильному ученику)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вычислить значение оптимального размера шага, который определяет, насколько мы обновляем модель ансамбля в направлении </a:t>
            </a:r>
            <a:r>
              <a:rPr lang="ru-RU" dirty="0" smtClean="0"/>
              <a:t>новой слабой модели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обновить модель ансамбля, добавив </a:t>
            </a:r>
            <a:r>
              <a:rPr lang="ru-RU" dirty="0" smtClean="0"/>
              <a:t>новую слабую модель, умноженную </a:t>
            </a:r>
            <a:r>
              <a:rPr lang="ru-RU" dirty="0"/>
              <a:t>на размер шага (сделать шаг градиентного спуска)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вычислить новые псевдо-остатки, которые указывают для каждого наблюдения, в каком направлении мы хотели бы обновить следующие прогнозы модели </a:t>
            </a:r>
            <a:r>
              <a:rPr lang="ru-RU" dirty="0" smtClean="0"/>
              <a:t>ансамбля</a:t>
            </a:r>
          </a:p>
          <a:p>
            <a:pPr lvl="1"/>
            <a:endParaRPr lang="ru-RU" dirty="0"/>
          </a:p>
          <a:p>
            <a:r>
              <a:rPr lang="ru-RU" dirty="0"/>
              <a:t>Повторяя эти шаги, мы последовательно строим наши L моделей и агрегируем их в соответствии с подходом градиентного спуска.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rgbClr val="002060"/>
                </a:solidFill>
                <a:latin typeface="Lora"/>
              </a:rPr>
              <a:t>	</a:t>
            </a:r>
            <a:r>
              <a:rPr lang="ru-RU" u="sng" dirty="0" smtClean="0">
                <a:solidFill>
                  <a:srgbClr val="002060"/>
                </a:solidFill>
                <a:latin typeface="Lora"/>
              </a:rPr>
              <a:t>Градиентный </a:t>
            </a:r>
            <a:r>
              <a:rPr lang="ru-RU" u="sng" dirty="0" err="1">
                <a:solidFill>
                  <a:srgbClr val="002060"/>
                </a:solidFill>
                <a:latin typeface="Lora"/>
              </a:rPr>
              <a:t>бустинг</a:t>
            </a:r>
            <a:r>
              <a:rPr lang="ru-RU" u="sng" dirty="0">
                <a:solidFill>
                  <a:srgbClr val="002060"/>
                </a:solidFill>
                <a:latin typeface="Lora"/>
              </a:rPr>
              <a:t> можно рассматривать как обобщение </a:t>
            </a:r>
            <a:r>
              <a:rPr lang="ru-RU" u="sng" dirty="0" err="1">
                <a:solidFill>
                  <a:srgbClr val="002060"/>
                </a:solidFill>
                <a:latin typeface="Lora"/>
              </a:rPr>
              <a:t>adaboost</a:t>
            </a:r>
            <a:r>
              <a:rPr lang="ru-RU" u="sng" dirty="0">
                <a:solidFill>
                  <a:srgbClr val="002060"/>
                </a:solidFill>
                <a:latin typeface="Lora"/>
              </a:rPr>
              <a:t> для произвольных дифференцируемых функций потерь</a:t>
            </a:r>
            <a:r>
              <a:rPr lang="ru-RU" dirty="0">
                <a:solidFill>
                  <a:srgbClr val="191000"/>
                </a:solidFill>
                <a:latin typeface="Lora"/>
              </a:rPr>
              <a:t>.</a:t>
            </a:r>
            <a:endParaRPr lang="ru-RU" b="0" i="0" dirty="0">
              <a:solidFill>
                <a:srgbClr val="191000"/>
              </a:solidFill>
              <a:effectLst/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549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3814" y="-96982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Gradient Boosted Decision Tree, GBDT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122" name="Picture 2" descr="Градиентный бустин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64" y="1528275"/>
            <a:ext cx="7777018" cy="549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7270" y="586503"/>
            <a:ext cx="11942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002060"/>
                </a:solidFill>
              </a:rPr>
              <a:t>Градиентный </a:t>
            </a:r>
            <a:r>
              <a:rPr lang="ru-RU" sz="2000" b="1" dirty="0" err="1">
                <a:solidFill>
                  <a:srgbClr val="002060"/>
                </a:solidFill>
              </a:rPr>
              <a:t>бустинг</a:t>
            </a:r>
            <a:r>
              <a:rPr lang="ru-RU" sz="2000" b="1" dirty="0">
                <a:solidFill>
                  <a:srgbClr val="002060"/>
                </a:solidFill>
              </a:rPr>
              <a:t> обновляет значения наблюдений на каждой </a:t>
            </a:r>
            <a:r>
              <a:rPr lang="ru-RU" sz="2000" b="1" dirty="0" smtClean="0">
                <a:solidFill>
                  <a:srgbClr val="002060"/>
                </a:solidFill>
              </a:rPr>
              <a:t>итерации. Слабые модели обучают </a:t>
            </a:r>
            <a:r>
              <a:rPr lang="ru-RU" sz="2000" b="1" dirty="0">
                <a:solidFill>
                  <a:srgbClr val="002060"/>
                </a:solidFill>
              </a:rPr>
              <a:t>подгоняться под псевдо-остатки, которые указывают, в каком направлении корректировать прогнозы текущей модели ансамбля, чтобы снизить ошибку.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6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5406" y="-754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LGBM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5382" y="1061048"/>
            <a:ext cx="41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Классификация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309" y="1061048"/>
            <a:ext cx="2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Регресси</a:t>
            </a:r>
            <a:r>
              <a:rPr lang="ru-RU" b="1" dirty="0">
                <a:solidFill>
                  <a:srgbClr val="FF0000"/>
                </a:solidFill>
              </a:rPr>
              <a:t>я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7928" y="1743229"/>
            <a:ext cx="4449360" cy="32316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err="1" smtClean="0">
                <a:solidFill>
                  <a:srgbClr val="002060"/>
                </a:solidFill>
                <a:hlinkClick r:id="rId2" tooltip="sklearn.ensemble"/>
              </a:rPr>
              <a:t>sklearn.ensemble</a:t>
            </a:r>
            <a:r>
              <a:rPr lang="en-US" altLang="en-US" b="1" dirty="0" err="1" smtClean="0">
                <a:solidFill>
                  <a:srgbClr val="002060"/>
                </a:solidFill>
              </a:rPr>
              <a:t>.GradientBoostingClassifier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913418" y="1762783"/>
            <a:ext cx="4582024" cy="32316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 smtClean="0">
                <a:solidFill>
                  <a:srgbClr val="002060"/>
                </a:solidFill>
                <a:hlinkClick r:id="rId2" tooltip="sklearn.ensemble"/>
              </a:rPr>
              <a:t>sklearn.ensemble</a:t>
            </a:r>
            <a:r>
              <a:rPr lang="en-US" altLang="en-US" b="1" dirty="0" smtClean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</a:rPr>
              <a:t>GradientBoosting</a:t>
            </a:r>
            <a:r>
              <a:rPr lang="en-US" altLang="en-US" b="1" dirty="0" err="1" smtClean="0">
                <a:solidFill>
                  <a:srgbClr val="002060"/>
                </a:solidFill>
              </a:rPr>
              <a:t>Regressor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58816" y="3338323"/>
            <a:ext cx="8885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num_leaves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ru-RU" dirty="0" smtClean="0"/>
              <a:t> максимальное количество листьев в дереве 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max_depth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learning_rate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n_estimators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4944" y="2823390"/>
            <a:ext cx="356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Основные </a:t>
            </a:r>
            <a:r>
              <a:rPr lang="ru-RU" b="1" dirty="0" err="1" smtClean="0">
                <a:solidFill>
                  <a:srgbClr val="00B050"/>
                </a:solidFill>
              </a:rPr>
              <a:t>гиперпараметры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5543" y="4727445"/>
            <a:ext cx="9208655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Рекомендации: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Совет, попробовать еще один известный алгоритм </a:t>
            </a:r>
            <a:r>
              <a:rPr lang="ru-RU" dirty="0" err="1" smtClean="0"/>
              <a:t>бустинга</a:t>
            </a:r>
            <a:r>
              <a:rPr lang="ru-RU" dirty="0" smtClean="0"/>
              <a:t> – </a:t>
            </a:r>
            <a:r>
              <a:rPr lang="en-US" dirty="0" smtClean="0"/>
              <a:t>XGB, </a:t>
            </a:r>
            <a:r>
              <a:rPr lang="ru-RU" dirty="0" smtClean="0"/>
              <a:t>сравнить с представленными в лабораторной работе. </a:t>
            </a:r>
            <a:br>
              <a:rPr lang="ru-RU" dirty="0" smtClean="0"/>
            </a:br>
            <a:r>
              <a:rPr lang="ru-RU" dirty="0" smtClean="0"/>
              <a:t>			</a:t>
            </a:r>
            <a:r>
              <a:rPr lang="en-US" dirty="0" smtClean="0"/>
              <a:t>https</a:t>
            </a:r>
            <a:r>
              <a:rPr lang="en-US" dirty="0"/>
              <a:t>://arxiv.org/pdf/1603.02754.pdf</a:t>
            </a:r>
            <a:endParaRPr lang="ru-RU" dirty="0" smtClean="0"/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Стоит использовать деревья небольшой глубины или линейные модели в </a:t>
            </a:r>
            <a:r>
              <a:rPr lang="ru-RU" dirty="0" smtClean="0"/>
              <a:t>качестве </a:t>
            </a:r>
            <a:r>
              <a:rPr lang="ru-RU" dirty="0" smtClean="0"/>
              <a:t>базового алгоритма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813964" y="2256768"/>
            <a:ext cx="2594236" cy="32316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70C0"/>
                </a:solidFill>
              </a:rPr>
              <a:t>lightgbm</a:t>
            </a:r>
            <a:r>
              <a:rPr lang="en-US" b="1" dirty="0" err="1">
                <a:solidFill>
                  <a:srgbClr val="002060"/>
                </a:solidFill>
              </a:rPr>
              <a:t>.LGBMRegressor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115879" y="2283309"/>
            <a:ext cx="2518446" cy="32316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0070C0"/>
                </a:solidFill>
              </a:rPr>
              <a:t>lightgbm</a:t>
            </a:r>
            <a:r>
              <a:rPr lang="en-US" b="1" dirty="0" err="1" smtClean="0">
                <a:solidFill>
                  <a:srgbClr val="002060"/>
                </a:solidFill>
              </a:rPr>
              <a:t>.LGBMClassifier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3814" y="-96982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Что такое ансамблевые методы?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306" y="791211"/>
            <a:ext cx="11873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rgbClr val="002060"/>
                </a:solidFill>
              </a:rPr>
              <a:t>	Ансамблевые </a:t>
            </a:r>
            <a:r>
              <a:rPr lang="ru-RU" b="1" i="1" dirty="0">
                <a:solidFill>
                  <a:srgbClr val="002060"/>
                </a:solidFill>
              </a:rPr>
              <a:t>методы</a:t>
            </a:r>
            <a:r>
              <a:rPr lang="ru-RU" dirty="0">
                <a:solidFill>
                  <a:srgbClr val="002060"/>
                </a:solidFill>
              </a:rPr>
              <a:t> </a:t>
            </a:r>
            <a:r>
              <a:rPr lang="ru-RU" dirty="0"/>
              <a:t>— это парадигма машинного обучения, где несколько моделей (часто называемых </a:t>
            </a:r>
            <a:r>
              <a:rPr lang="ru-RU" dirty="0" smtClean="0"/>
              <a:t>«базовыми моделями») </a:t>
            </a:r>
            <a:r>
              <a:rPr lang="ru-RU" dirty="0"/>
              <a:t>обучаются для решения одной и той же проблемы и объединяются для получения лучших результатов. Основная гипотеза состоит в том, что при правильном сочетании </a:t>
            </a:r>
            <a:r>
              <a:rPr lang="ru-RU" dirty="0" smtClean="0"/>
              <a:t>базовых </a:t>
            </a:r>
            <a:r>
              <a:rPr lang="ru-RU" dirty="0"/>
              <a:t>моделей мы можем получить более точные и/или надежные модели.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0306" y="2200858"/>
            <a:ext cx="11873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	Идея</a:t>
            </a:r>
            <a:r>
              <a:rPr lang="ru-RU" dirty="0" smtClean="0"/>
              <a:t> ансамблевых </a:t>
            </a:r>
            <a:r>
              <a:rPr lang="ru-RU" dirty="0"/>
              <a:t>методов состоит в том, чтобы попытаться уменьшить смещение и/или разброс предсказаний базовых моделей, объединяя несколько из них вместе, чтобы создать сильную модель (или ансамбль моделей), которая достигает лучших результатов.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80071659"/>
              </p:ext>
            </p:extLst>
          </p:nvPr>
        </p:nvGraphicFramePr>
        <p:xfrm>
          <a:off x="1829015" y="2872509"/>
          <a:ext cx="8737385" cy="454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5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54601" y="2693405"/>
            <a:ext cx="23391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Bagging 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3814" y="0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Bagging = bootstrap aggregation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75921"/>
            <a:ext cx="1196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ru-RU" b="1" dirty="0" err="1" smtClean="0">
                <a:solidFill>
                  <a:srgbClr val="002060"/>
                </a:solidFill>
              </a:rPr>
              <a:t>Бутстреп</a:t>
            </a:r>
            <a:r>
              <a:rPr lang="ru-RU" b="1" dirty="0" smtClean="0">
                <a:solidFill>
                  <a:srgbClr val="002060"/>
                </a:solidFill>
              </a:rPr>
              <a:t> (</a:t>
            </a:r>
            <a:r>
              <a:rPr lang="en-US" b="1" dirty="0" smtClean="0">
                <a:solidFill>
                  <a:srgbClr val="002060"/>
                </a:solidFill>
              </a:rPr>
              <a:t>bootstrap</a:t>
            </a:r>
            <a:r>
              <a:rPr lang="ru-RU" b="1" dirty="0" smtClean="0">
                <a:solidFill>
                  <a:srgbClr val="002060"/>
                </a:solidFill>
              </a:rPr>
              <a:t>)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это статистический метод, который </a:t>
            </a:r>
            <a:r>
              <a:rPr lang="ru-RU" dirty="0"/>
              <a:t>заключается в генерации выборок размера B (так называемых </a:t>
            </a:r>
            <a:r>
              <a:rPr lang="ru-RU" dirty="0" err="1"/>
              <a:t>бутстрэп</a:t>
            </a:r>
            <a:r>
              <a:rPr lang="ru-RU" dirty="0"/>
              <a:t> выборок) из исходного </a:t>
            </a:r>
            <a:r>
              <a:rPr lang="ru-RU" dirty="0" err="1"/>
              <a:t>датасета</a:t>
            </a:r>
            <a:r>
              <a:rPr lang="ru-RU" dirty="0"/>
              <a:t> размера </a:t>
            </a:r>
            <a:r>
              <a:rPr lang="ru-RU" dirty="0" smtClean="0"/>
              <a:t>N, </a:t>
            </a:r>
            <a:r>
              <a:rPr lang="ru-RU" dirty="0"/>
              <a:t>путем случайного выбора элементов с повторениями в каждом из наблюдений 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0544"/>
            <a:ext cx="6520444" cy="3849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0444" y="1989682"/>
            <a:ext cx="5671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</a:t>
            </a:r>
            <a:r>
              <a:rPr lang="ru-RU" dirty="0"/>
              <a:t>некоторых </a:t>
            </a:r>
            <a:r>
              <a:rPr lang="ru-RU" i="1" dirty="0">
                <a:solidFill>
                  <a:srgbClr val="FF0000"/>
                </a:solidFill>
              </a:rPr>
              <a:t>допущениях</a:t>
            </a:r>
            <a:r>
              <a:rPr lang="ru-RU" dirty="0"/>
              <a:t> эти выборки имеют довольно хорошие статистические свойства</a:t>
            </a:r>
            <a:r>
              <a:rPr lang="ru-RU" dirty="0" smtClean="0"/>
              <a:t>: 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Репрезентативность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Независимость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6291" y="3694545"/>
            <a:ext cx="5615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Допущения </a:t>
            </a:r>
          </a:p>
          <a:p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</a:t>
            </a:r>
            <a:r>
              <a:rPr lang="ru-RU" dirty="0" smtClean="0"/>
              <a:t>азмер </a:t>
            </a:r>
            <a:r>
              <a:rPr lang="ru-RU" dirty="0"/>
              <a:t>N исходного </a:t>
            </a:r>
            <a:r>
              <a:rPr lang="ru-RU" dirty="0" err="1"/>
              <a:t>датасета</a:t>
            </a:r>
            <a:r>
              <a:rPr lang="ru-RU" dirty="0"/>
              <a:t> должен быть достаточно </a:t>
            </a:r>
            <a:r>
              <a:rPr lang="ru-RU" dirty="0" smtClean="0"/>
              <a:t>большим, чтобы </a:t>
            </a:r>
            <a:r>
              <a:rPr lang="ru-RU" dirty="0"/>
              <a:t>выборка из </a:t>
            </a:r>
            <a:r>
              <a:rPr lang="ru-RU" dirty="0" err="1"/>
              <a:t>датасета</a:t>
            </a:r>
            <a:r>
              <a:rPr lang="ru-RU" dirty="0"/>
              <a:t> была хорошим приближением к выборке из реального </a:t>
            </a:r>
            <a:r>
              <a:rPr lang="ru-RU" dirty="0" smtClean="0"/>
              <a:t>распределения</a:t>
            </a:r>
            <a:r>
              <a:rPr lang="ru-RU" dirty="0"/>
              <a:t> </a:t>
            </a:r>
            <a:r>
              <a:rPr lang="ru-RU" b="1" dirty="0"/>
              <a:t>(репрезентативность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</a:t>
            </a:r>
            <a:r>
              <a:rPr lang="ru-RU" dirty="0" smtClean="0"/>
              <a:t>азмер </a:t>
            </a:r>
            <a:r>
              <a:rPr lang="ru-RU" dirty="0" err="1"/>
              <a:t>датасета</a:t>
            </a:r>
            <a:r>
              <a:rPr lang="ru-RU" dirty="0"/>
              <a:t> N должен быть достаточно большим по сравнению с размером </a:t>
            </a:r>
            <a:r>
              <a:rPr lang="ru-RU" dirty="0" err="1"/>
              <a:t>бутстрэп</a:t>
            </a:r>
            <a:r>
              <a:rPr lang="ru-RU" dirty="0"/>
              <a:t> выборок B, чтобы выборки не слишком сильно коррелировали </a:t>
            </a:r>
            <a:r>
              <a:rPr lang="ru-RU" b="1" dirty="0"/>
              <a:t>(независимость)</a:t>
            </a:r>
            <a:r>
              <a:rPr lang="ru-RU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5123" y="0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Bagging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5343" y="843019"/>
            <a:ext cx="107830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2060"/>
                </a:solidFill>
              </a:rPr>
              <a:t>Генерируем M обучающих </a:t>
            </a:r>
            <a:r>
              <a:rPr lang="ru-RU" sz="2000" b="1" dirty="0" err="1" smtClean="0">
                <a:solidFill>
                  <a:srgbClr val="002060"/>
                </a:solidFill>
              </a:rPr>
              <a:t>бутстреп</a:t>
            </a:r>
            <a:r>
              <a:rPr lang="ru-RU" sz="2000" b="1" dirty="0" smtClean="0">
                <a:solidFill>
                  <a:srgbClr val="002060"/>
                </a:solidFill>
              </a:rPr>
              <a:t> </a:t>
            </a:r>
            <a:r>
              <a:rPr lang="ru-RU" sz="2000" b="1" dirty="0">
                <a:solidFill>
                  <a:srgbClr val="002060"/>
                </a:solidFill>
              </a:rPr>
              <a:t>выборок </a:t>
            </a:r>
            <a:r>
              <a:rPr lang="ru-RU" sz="2000" b="1" dirty="0" smtClean="0">
                <a:solidFill>
                  <a:srgbClr val="002060"/>
                </a:solidFill>
              </a:rPr>
              <a:t>(почти)такого же </a:t>
            </a:r>
            <a:r>
              <a:rPr lang="ru-RU" sz="2000" b="1" dirty="0">
                <a:solidFill>
                  <a:srgbClr val="002060"/>
                </a:solidFill>
              </a:rPr>
              <a:t>размера, обучаем на </a:t>
            </a:r>
            <a:r>
              <a:rPr lang="ru-RU" sz="2000" b="1" dirty="0" smtClean="0">
                <a:solidFill>
                  <a:srgbClr val="002060"/>
                </a:solidFill>
              </a:rPr>
              <a:t>них модели </a:t>
            </a:r>
            <a:r>
              <a:rPr lang="ru-RU" sz="2000" b="1" dirty="0">
                <a:solidFill>
                  <a:srgbClr val="002060"/>
                </a:solidFill>
              </a:rPr>
              <a:t>и усредняем</a:t>
            </a: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Как строится бэггин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91" y="1686038"/>
            <a:ext cx="10776463" cy="454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2424" y="-58095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Random Forest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156" y="2313285"/>
            <a:ext cx="4891379" cy="28435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2424" y="807066"/>
            <a:ext cx="11672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	</a:t>
            </a:r>
            <a:r>
              <a:rPr lang="ru-RU" b="1" dirty="0" smtClean="0">
                <a:solidFill>
                  <a:srgbClr val="002060"/>
                </a:solidFill>
              </a:rPr>
              <a:t>Случайный </a:t>
            </a:r>
            <a:r>
              <a:rPr lang="ru-RU" b="1" dirty="0">
                <a:solidFill>
                  <a:srgbClr val="002060"/>
                </a:solidFill>
              </a:rPr>
              <a:t>лес</a:t>
            </a:r>
            <a:r>
              <a:rPr lang="ru-RU" dirty="0"/>
              <a:t> представляет собой метод </a:t>
            </a:r>
            <a:r>
              <a:rPr lang="ru-RU" dirty="0" err="1"/>
              <a:t>бэггинга</a:t>
            </a:r>
            <a:r>
              <a:rPr lang="ru-RU" dirty="0"/>
              <a:t>, где прогнозные значения, полученные деревьями принятия решений (</a:t>
            </a:r>
            <a:r>
              <a:rPr lang="ru-RU" dirty="0" smtClean="0"/>
              <a:t>DT), </a:t>
            </a:r>
            <a:r>
              <a:rPr lang="ru-RU" dirty="0"/>
              <a:t>объединяются для получения результата с более низким разбросом. Тем не менее, случайные леса также используют другой прием, чтобы несколько обученных деревьев были менее коррелированными друг с другом: при построении каждого дерева вместо выбора всех признаков из </a:t>
            </a:r>
            <a:r>
              <a:rPr lang="ru-RU" dirty="0" err="1"/>
              <a:t>датасета</a:t>
            </a:r>
            <a:r>
              <a:rPr lang="ru-RU" dirty="0"/>
              <a:t> для генерации </a:t>
            </a:r>
            <a:r>
              <a:rPr lang="ru-RU" dirty="0" err="1"/>
              <a:t>бутстрэпа</a:t>
            </a:r>
            <a:r>
              <a:rPr lang="ru-RU" dirty="0"/>
              <a:t> мы выбираем и сохраняем только случайное их подмножество для построения дерева (обычно одинаковое для всех </a:t>
            </a:r>
            <a:r>
              <a:rPr lang="ru-RU" dirty="0" err="1"/>
              <a:t>бутстрэп</a:t>
            </a:r>
            <a:r>
              <a:rPr lang="ru-RU" dirty="0"/>
              <a:t> выборок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92" y="5156851"/>
            <a:ext cx="5590308" cy="1701149"/>
          </a:xfrm>
          <a:prstGeom prst="rect">
            <a:avLst/>
          </a:prstGeom>
        </p:spPr>
      </p:pic>
      <p:pic>
        <p:nvPicPr>
          <p:cNvPr id="6146" name="Picture 2" descr="Случайный ле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9" y="3112003"/>
            <a:ext cx="6475712" cy="2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5406" y="-754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Random Forest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5382" y="1061048"/>
            <a:ext cx="41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Классификация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309" y="1061048"/>
            <a:ext cx="2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Регресси</a:t>
            </a:r>
            <a:r>
              <a:rPr lang="ru-RU" b="1" dirty="0">
                <a:solidFill>
                  <a:srgbClr val="FF0000"/>
                </a:solidFill>
              </a:rPr>
              <a:t>я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29674" y="1762783"/>
            <a:ext cx="4176208" cy="32316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err="1" smtClean="0">
                <a:solidFill>
                  <a:srgbClr val="002060"/>
                </a:solidFill>
                <a:hlinkClick r:id="rId2" tooltip="sklearn.ensemble"/>
              </a:rPr>
              <a:t>sklearn.ensemble</a:t>
            </a:r>
            <a:r>
              <a:rPr lang="en-US" altLang="en-US" b="1" dirty="0" err="1" smtClean="0">
                <a:solidFill>
                  <a:srgbClr val="002060"/>
                </a:solidFill>
              </a:rPr>
              <a:t>.RandomForestClassifier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913418" y="1762783"/>
            <a:ext cx="4333750" cy="32316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err="1" smtClean="0">
                <a:solidFill>
                  <a:srgbClr val="002060"/>
                </a:solidFill>
                <a:hlinkClick r:id="rId2" tooltip="sklearn.ensemble"/>
              </a:rPr>
              <a:t>sklearn.ensemble</a:t>
            </a:r>
            <a:r>
              <a:rPr lang="en-US" altLang="en-US" b="1" dirty="0" err="1" smtClean="0">
                <a:solidFill>
                  <a:srgbClr val="002060"/>
                </a:solidFill>
              </a:rPr>
              <a:t>.RandomForestRegressor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8727" y="3280679"/>
            <a:ext cx="10557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212121"/>
                </a:solidFill>
                <a:latin typeface="Roboto"/>
              </a:rPr>
              <a:t>n_estimators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 - число простых моделей в итоговой </a:t>
            </a:r>
            <a:r>
              <a:rPr lang="ru-RU" dirty="0" smtClean="0">
                <a:solidFill>
                  <a:srgbClr val="212121"/>
                </a:solidFill>
                <a:latin typeface="Roboto"/>
              </a:rPr>
              <a:t>модели</a:t>
            </a:r>
            <a:endParaRPr lang="en-US" dirty="0" smtClean="0">
              <a:solidFill>
                <a:srgbClr val="212121"/>
              </a:solidFill>
              <a:latin typeface="Roboto"/>
            </a:endParaRPr>
          </a:p>
          <a:p>
            <a:r>
              <a:rPr lang="ru-RU" b="1" dirty="0" err="1" smtClean="0">
                <a:solidFill>
                  <a:srgbClr val="212121"/>
                </a:solidFill>
                <a:latin typeface="Roboto"/>
              </a:rPr>
              <a:t>max_features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 - максимальное число признаков, которое будет </a:t>
            </a:r>
            <a:r>
              <a:rPr lang="ru-RU" dirty="0" smtClean="0">
                <a:solidFill>
                  <a:srgbClr val="212121"/>
                </a:solidFill>
                <a:latin typeface="Roboto"/>
              </a:rPr>
              <a:t>анализироваться</a:t>
            </a:r>
            <a:endParaRPr lang="en-US" dirty="0" smtClean="0">
              <a:solidFill>
                <a:srgbClr val="212121"/>
              </a:solidFill>
              <a:latin typeface="Roboto"/>
            </a:endParaRPr>
          </a:p>
          <a:p>
            <a:r>
              <a:rPr lang="ru-RU" b="1" dirty="0" err="1" smtClean="0">
                <a:solidFill>
                  <a:srgbClr val="212121"/>
                </a:solidFill>
                <a:latin typeface="Roboto"/>
              </a:rPr>
              <a:t>bootstrap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 - использовать или нет метод </a:t>
            </a:r>
            <a:r>
              <a:rPr lang="ru-RU" dirty="0" err="1">
                <a:solidFill>
                  <a:srgbClr val="212121"/>
                </a:solidFill>
                <a:latin typeface="Roboto"/>
              </a:rPr>
              <a:t>бутстрэпа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4944" y="2823390"/>
            <a:ext cx="356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Основные </a:t>
            </a:r>
            <a:r>
              <a:rPr lang="ru-RU" b="1" dirty="0" err="1" smtClean="0">
                <a:solidFill>
                  <a:srgbClr val="00B050"/>
                </a:solidFill>
              </a:rPr>
              <a:t>гиперпараметры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5543" y="5523517"/>
            <a:ext cx="9208655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Рекомендации: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Лучше использовать глубокие случайные деревья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dirty="0" smtClean="0"/>
              <a:t>Параметр в моделях - </a:t>
            </a:r>
            <a:r>
              <a:rPr lang="en-US" b="1" dirty="0" err="1" smtClean="0"/>
              <a:t>max_depth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67038" y="2693405"/>
            <a:ext cx="2624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Boosting  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0982" y="0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Boosting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Бустин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56" y="2042534"/>
            <a:ext cx="10331379" cy="45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492" y="796881"/>
            <a:ext cx="12016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solidFill>
                  <a:srgbClr val="002060"/>
                </a:solidFill>
              </a:rPr>
              <a:t>Бустинг</a:t>
            </a:r>
            <a:r>
              <a:rPr lang="ru-RU" sz="2000" b="1" dirty="0">
                <a:solidFill>
                  <a:srgbClr val="002060"/>
                </a:solidFill>
              </a:rPr>
              <a:t> состоит в итеративном подборе слабого ученика, агрегировании его в модель ансамбля и «обновлении» обучающего </a:t>
            </a:r>
            <a:r>
              <a:rPr lang="ru-RU" sz="2000" b="1" dirty="0" err="1">
                <a:solidFill>
                  <a:srgbClr val="002060"/>
                </a:solidFill>
              </a:rPr>
              <a:t>датасета</a:t>
            </a:r>
            <a:r>
              <a:rPr lang="ru-RU" sz="2000" b="1" dirty="0">
                <a:solidFill>
                  <a:srgbClr val="002060"/>
                </a:solidFill>
              </a:rPr>
              <a:t> для лучшего учета сильных и слабых сторон текущей модели ансамбля при подборе следующей базовой модели</a:t>
            </a:r>
            <a:r>
              <a:rPr lang="ru-RU" dirty="0">
                <a:solidFill>
                  <a:srgbClr val="636363"/>
                </a:solidFill>
                <a:latin typeface="Lora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359</Words>
  <Application>Microsoft Office PowerPoint</Application>
  <PresentationFormat>Широкоэкранный</PresentationFormat>
  <Paragraphs>103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Lora</vt:lpstr>
      <vt:lpstr>Roboto</vt:lpstr>
      <vt:lpstr>Segoe UI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Перлов Анатолий Юрьевич (locadm)</cp:lastModifiedBy>
  <cp:revision>72</cp:revision>
  <dcterms:created xsi:type="dcterms:W3CDTF">2021-08-09T06:06:35Z</dcterms:created>
  <dcterms:modified xsi:type="dcterms:W3CDTF">2021-12-01T20:11:05Z</dcterms:modified>
</cp:coreProperties>
</file>