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BaiSHXkTd1DTmu11a1CQqknMC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667C05-A802-481D-982B-3FE5A13FC07B}">
  <a:tblStyle styleId="{33667C05-A802-481D-982B-3FE5A13FC07B}"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F0CECD"/>
          </a:solidFill>
        </a:fill>
      </a:tcStyle>
    </a:band1H>
    <a:band2H>
      <a:tcTxStyle b="off" i="off"/>
    </a:band2H>
    <a:band1V>
      <a:tcTxStyle b="off" i="off"/>
      <a:tcStyle>
        <a:fill>
          <a:solidFill>
            <a:srgbClr val="F0CECD"/>
          </a:solidFill>
        </a:fill>
      </a:tcStyle>
    </a:band1V>
    <a:band2V>
      <a:tcTxStyle b="off" i="off"/>
    </a:band2V>
    <a:lastCol>
      <a:tcTxStyle b="on" i="off">
        <a:font>
          <a:latin typeface="Corbel"/>
          <a:ea typeface="Corbel"/>
          <a:cs typeface="Corbel"/>
        </a:font>
        <a:schemeClr val="lt1"/>
      </a:tcTxStyle>
      <a:tcStyle>
        <a:fill>
          <a:solidFill>
            <a:schemeClr val="accent4"/>
          </a:solidFill>
        </a:fill>
      </a:tcStyle>
    </a:lastCol>
    <a:firstCol>
      <a:tcTxStyle b="on" i="off">
        <a:font>
          <a:latin typeface="Corbel"/>
          <a:ea typeface="Corbel"/>
          <a:cs typeface="Corbel"/>
        </a:font>
        <a:schemeClr val="lt1"/>
      </a:tcTxStyle>
      <a:tcStyle>
        <a:fill>
          <a:solidFill>
            <a:schemeClr val="accent4"/>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318a9a42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318a9a42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11318a9a42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318a9a42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318a9a42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11318a9a42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318a9a429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318a9a429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11318a9a429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f527a06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f527a065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1f527a065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f527a065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f527a065c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11f527a065c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20da82a5c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20da82a5c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120da82a5c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0da82a5c2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0da82a5c2_2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120da82a5c2_2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20da82a5c2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20da82a5c2_2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120da82a5c2_2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2a5b87b31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02a5b87b31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102a5b87b31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f527a065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f527a065c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1f527a065c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f527a065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f527a065c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1f527a065c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f527a065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f527a065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1f527a065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f527a065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f527a065c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1f527a065c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f527a065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f527a065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1f527a065c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IN" sz="1200">
                <a:latin typeface="Arial"/>
                <a:ea typeface="Arial"/>
                <a:cs typeface="Arial"/>
                <a:sym typeface="Arial"/>
              </a:rPr>
              <a:t>Why is security an important part of supply chain?</a:t>
            </a:r>
            <a:endParaRPr/>
          </a:p>
          <a:p>
            <a:pPr indent="0" lvl="0" marL="0" rtl="0" algn="l">
              <a:lnSpc>
                <a:spcPct val="100000"/>
              </a:lnSpc>
              <a:spcBef>
                <a:spcPts val="0"/>
              </a:spcBef>
              <a:spcAft>
                <a:spcPts val="0"/>
              </a:spcAft>
              <a:buSzPts val="1400"/>
              <a:buNone/>
            </a:pPr>
            <a:r>
              <a:t/>
            </a:r>
            <a:endParaRPr/>
          </a:p>
        </p:txBody>
      </p:sp>
      <p:sp>
        <p:nvSpPr>
          <p:cNvPr id="221" name="Google Shape;22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2" name="Shape 22"/>
        <p:cNvGrpSpPr/>
        <p:nvPr/>
      </p:nvGrpSpPr>
      <p:grpSpPr>
        <a:xfrm>
          <a:off x="0" y="0"/>
          <a:ext cx="0" cy="0"/>
          <a:chOff x="0" y="0"/>
          <a:chExt cx="0" cy="0"/>
        </a:xfrm>
      </p:grpSpPr>
      <p:sp>
        <p:nvSpPr>
          <p:cNvPr id="23" name="Google Shape;23;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86" name="Shape 86"/>
        <p:cNvGrpSpPr/>
        <p:nvPr/>
      </p:nvGrpSpPr>
      <p:grpSpPr>
        <a:xfrm>
          <a:off x="0" y="0"/>
          <a:ext cx="0" cy="0"/>
          <a:chOff x="0" y="0"/>
          <a:chExt cx="0" cy="0"/>
        </a:xfrm>
      </p:grpSpPr>
      <p:sp>
        <p:nvSpPr>
          <p:cNvPr id="87" name="Google Shape;87;p29"/>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9"/>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rgbClr val="1186C3"/>
              </a:buClr>
              <a:buSzPts val="2320"/>
              <a:buFont typeface="Arial"/>
              <a:buNone/>
              <a:defRPr b="0" i="0" sz="1600" u="none" cap="none" strike="noStrike">
                <a:solidFill>
                  <a:schemeClr val="dk1"/>
                </a:solidFill>
                <a:latin typeface="Arial"/>
                <a:ea typeface="Arial"/>
                <a:cs typeface="Arial"/>
                <a:sym typeface="Arial"/>
              </a:defRPr>
            </a:lvl9pPr>
          </a:lstStyle>
          <a:p/>
        </p:txBody>
      </p:sp>
      <p:sp>
        <p:nvSpPr>
          <p:cNvPr id="89" name="Google Shape;89;p29"/>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0" name="Google Shape;90;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93" name="Shape 93"/>
        <p:cNvGrpSpPr/>
        <p:nvPr/>
      </p:nvGrpSpPr>
      <p:grpSpPr>
        <a:xfrm>
          <a:off x="0" y="0"/>
          <a:ext cx="0" cy="0"/>
          <a:chOff x="0" y="0"/>
          <a:chExt cx="0" cy="0"/>
        </a:xfrm>
      </p:grpSpPr>
      <p:sp>
        <p:nvSpPr>
          <p:cNvPr id="94" name="Google Shape;94;p30"/>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0"/>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6" name="Google Shape;96;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99" name="Shape 99"/>
        <p:cNvGrpSpPr/>
        <p:nvPr/>
      </p:nvGrpSpPr>
      <p:grpSpPr>
        <a:xfrm>
          <a:off x="0" y="0"/>
          <a:ext cx="0" cy="0"/>
          <a:chOff x="0" y="0"/>
          <a:chExt cx="0" cy="0"/>
        </a:xfrm>
      </p:grpSpPr>
      <p:sp>
        <p:nvSpPr>
          <p:cNvPr id="100" name="Google Shape;100;p31"/>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Arial"/>
              <a:buNone/>
            </a:pPr>
            <a:r>
              <a:rPr b="0" i="0" lang="en-IN" sz="8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1" name="Google Shape;101;p31"/>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Arial"/>
              <a:buNone/>
            </a:pPr>
            <a:r>
              <a:rPr b="0" i="0" lang="en-IN" sz="8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2" name="Google Shape;102;p31"/>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Arial"/>
              <a:buNone/>
              <a:defRPr sz="1800"/>
            </a:lvl1pPr>
            <a:lvl2pPr indent="-228600" lvl="1" marL="914400" algn="l">
              <a:lnSpc>
                <a:spcPct val="100000"/>
              </a:lnSpc>
              <a:spcBef>
                <a:spcPts val="600"/>
              </a:spcBef>
              <a:spcAft>
                <a:spcPts val="0"/>
              </a:spcAft>
              <a:buSzPts val="2900"/>
              <a:buFont typeface="Arial"/>
              <a:buNone/>
              <a:defRPr/>
            </a:lvl2pPr>
            <a:lvl3pPr indent="-228600" lvl="2" marL="1371600" algn="l">
              <a:lnSpc>
                <a:spcPct val="100000"/>
              </a:lnSpc>
              <a:spcBef>
                <a:spcPts val="600"/>
              </a:spcBef>
              <a:spcAft>
                <a:spcPts val="0"/>
              </a:spcAft>
              <a:buSzPts val="2610"/>
              <a:buFont typeface="Arial"/>
              <a:buNone/>
              <a:defRPr/>
            </a:lvl3pPr>
            <a:lvl4pPr indent="-228600" lvl="3" marL="1828800" algn="l">
              <a:lnSpc>
                <a:spcPct val="100000"/>
              </a:lnSpc>
              <a:spcBef>
                <a:spcPts val="600"/>
              </a:spcBef>
              <a:spcAft>
                <a:spcPts val="0"/>
              </a:spcAft>
              <a:buSzPts val="2320"/>
              <a:buFont typeface="Arial"/>
              <a:buNone/>
              <a:defRPr/>
            </a:lvl4pPr>
            <a:lvl5pPr indent="-228600" lvl="4" marL="2286000" algn="l">
              <a:lnSpc>
                <a:spcPct val="100000"/>
              </a:lnSpc>
              <a:spcBef>
                <a:spcPts val="600"/>
              </a:spcBef>
              <a:spcAft>
                <a:spcPts val="0"/>
              </a:spcAft>
              <a:buSzPts val="2030"/>
              <a:buFont typeface="Aria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4" name="Google Shape;104;p31"/>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5" name="Google Shape;105;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08" name="Shape 108"/>
        <p:cNvGrpSpPr/>
        <p:nvPr/>
      </p:nvGrpSpPr>
      <p:grpSpPr>
        <a:xfrm>
          <a:off x="0" y="0"/>
          <a:ext cx="0" cy="0"/>
          <a:chOff x="0" y="0"/>
          <a:chExt cx="0" cy="0"/>
        </a:xfrm>
      </p:grpSpPr>
      <p:sp>
        <p:nvSpPr>
          <p:cNvPr id="109" name="Google Shape;109;p32"/>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Aria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2"/>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showMasterSp="0">
  <p:cSld name="Quote Name Card">
    <p:spTree>
      <p:nvGrpSpPr>
        <p:cNvPr id="114" name="Shape 114"/>
        <p:cNvGrpSpPr/>
        <p:nvPr/>
      </p:nvGrpSpPr>
      <p:grpSpPr>
        <a:xfrm>
          <a:off x="0" y="0"/>
          <a:ext cx="0" cy="0"/>
          <a:chOff x="0" y="0"/>
          <a:chExt cx="0" cy="0"/>
        </a:xfrm>
      </p:grpSpPr>
      <p:sp>
        <p:nvSpPr>
          <p:cNvPr id="115" name="Google Shape;115;p3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Arial"/>
              <a:buNone/>
            </a:pPr>
            <a:r>
              <a:rPr b="0" i="0" lang="en-IN" sz="8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6" name="Google Shape;116;p3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Arial"/>
              <a:buNone/>
            </a:pPr>
            <a:r>
              <a:rPr b="0" i="0" lang="en-IN" sz="8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7" name="Google Shape;117;p3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3"/>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9" name="Google Shape;119;p33"/>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0" name="Google Shape;120;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showMasterSp="0">
  <p:cSld name="True or False">
    <p:spTree>
      <p:nvGrpSpPr>
        <p:cNvPr id="123" name="Shape 123"/>
        <p:cNvGrpSpPr/>
        <p:nvPr/>
      </p:nvGrpSpPr>
      <p:grpSpPr>
        <a:xfrm>
          <a:off x="0" y="0"/>
          <a:ext cx="0" cy="0"/>
          <a:chOff x="0" y="0"/>
          <a:chExt cx="0" cy="0"/>
        </a:xfrm>
      </p:grpSpPr>
      <p:sp>
        <p:nvSpPr>
          <p:cNvPr id="124" name="Google Shape;124;p34"/>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4"/>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6" name="Google Shape;126;p34"/>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 name="Google Shape;127;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30" name="Shape 130"/>
        <p:cNvGrpSpPr/>
        <p:nvPr/>
      </p:nvGrpSpPr>
      <p:grpSpPr>
        <a:xfrm>
          <a:off x="0" y="0"/>
          <a:ext cx="0" cy="0"/>
          <a:chOff x="0" y="0"/>
          <a:chExt cx="0" cy="0"/>
        </a:xfrm>
      </p:grpSpPr>
      <p:sp>
        <p:nvSpPr>
          <p:cNvPr id="131" name="Google Shape;131;p3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5"/>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3" name="Google Shape;133;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6" name="Shape 136"/>
        <p:cNvGrpSpPr/>
        <p:nvPr/>
      </p:nvGrpSpPr>
      <p:grpSpPr>
        <a:xfrm>
          <a:off x="0" y="0"/>
          <a:ext cx="0" cy="0"/>
          <a:chOff x="0" y="0"/>
          <a:chExt cx="0" cy="0"/>
        </a:xfrm>
      </p:grpSpPr>
      <p:sp>
        <p:nvSpPr>
          <p:cNvPr id="137" name="Google Shape;137;p36"/>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6"/>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6" name="Shape 26"/>
        <p:cNvGrpSpPr/>
        <p:nvPr/>
      </p:nvGrpSpPr>
      <p:grpSpPr>
        <a:xfrm>
          <a:off x="0" y="0"/>
          <a:ext cx="0" cy="0"/>
          <a:chOff x="0" y="0"/>
          <a:chExt cx="0" cy="0"/>
        </a:xfrm>
      </p:grpSpPr>
      <p:sp>
        <p:nvSpPr>
          <p:cNvPr id="27" name="Google Shape;27;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grpSp>
        <p:nvGrpSpPr>
          <p:cNvPr id="32" name="Google Shape;32;p22"/>
          <p:cNvGrpSpPr/>
          <p:nvPr/>
        </p:nvGrpSpPr>
        <p:grpSpPr>
          <a:xfrm>
            <a:off x="546100" y="-4763"/>
            <a:ext cx="5014912" cy="6862763"/>
            <a:chOff x="2928938" y="-4763"/>
            <a:chExt cx="5014912" cy="6862763"/>
          </a:xfrm>
        </p:grpSpPr>
        <p:sp>
          <p:nvSpPr>
            <p:cNvPr id="33" name="Google Shape;33;p2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4" name="Google Shape;34;p2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5" name="Google Shape;35;p2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6" name="Google Shape;36;p2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7" name="Google Shape;37;p2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8" name="Google Shape;38;p2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9" name="Google Shape;39;p2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41" name="Google Shape;41;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44" name="Shape 44"/>
        <p:cNvGrpSpPr/>
        <p:nvPr/>
      </p:nvGrpSpPr>
      <p:grpSpPr>
        <a:xfrm>
          <a:off x="0" y="0"/>
          <a:ext cx="0" cy="0"/>
          <a:chOff x="0" y="0"/>
          <a:chExt cx="0" cy="0"/>
        </a:xfrm>
      </p:grpSpPr>
      <p:sp>
        <p:nvSpPr>
          <p:cNvPr id="45" name="Google Shape;45;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47" name="Google Shape;47;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0" name="Shape 50"/>
        <p:cNvGrpSpPr/>
        <p:nvPr/>
      </p:nvGrpSpPr>
      <p:grpSpPr>
        <a:xfrm>
          <a:off x="0" y="0"/>
          <a:ext cx="0" cy="0"/>
          <a:chOff x="0" y="0"/>
          <a:chExt cx="0" cy="0"/>
        </a:xfrm>
      </p:grpSpPr>
      <p:sp>
        <p:nvSpPr>
          <p:cNvPr id="51" name="Google Shape;51;p2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Aria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53" name="Google Shape;53;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56" name="Shape 56"/>
        <p:cNvGrpSpPr/>
        <p:nvPr/>
      </p:nvGrpSpPr>
      <p:grpSpPr>
        <a:xfrm>
          <a:off x="0" y="0"/>
          <a:ext cx="0" cy="0"/>
          <a:chOff x="0" y="0"/>
          <a:chExt cx="0" cy="0"/>
        </a:xfrm>
      </p:grpSpPr>
      <p:sp>
        <p:nvSpPr>
          <p:cNvPr id="57" name="Google Shape;57;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9" name="Google Shape;59;p2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0" name="Google Shape;60;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3" name="Shape 63"/>
        <p:cNvGrpSpPr/>
        <p:nvPr/>
      </p:nvGrpSpPr>
      <p:grpSpPr>
        <a:xfrm>
          <a:off x="0" y="0"/>
          <a:ext cx="0" cy="0"/>
          <a:chOff x="0" y="0"/>
          <a:chExt cx="0" cy="0"/>
        </a:xfrm>
      </p:grpSpPr>
      <p:sp>
        <p:nvSpPr>
          <p:cNvPr id="64" name="Google Shape;64;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6" name="Google Shape;66;p2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7" name="Google Shape;67;p2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8" name="Google Shape;68;p2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9" name="Google Shape;69;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2" name="Shape 72"/>
        <p:cNvGrpSpPr/>
        <p:nvPr/>
      </p:nvGrpSpPr>
      <p:grpSpPr>
        <a:xfrm>
          <a:off x="0" y="0"/>
          <a:ext cx="0" cy="0"/>
          <a:chOff x="0" y="0"/>
          <a:chExt cx="0" cy="0"/>
        </a:xfrm>
      </p:grpSpPr>
      <p:sp>
        <p:nvSpPr>
          <p:cNvPr id="73" name="Google Shape;73;p27"/>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5" name="Google Shape;75;p27"/>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6" name="Google Shape;76;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9" name="Shape 79"/>
        <p:cNvGrpSpPr/>
        <p:nvPr/>
      </p:nvGrpSpPr>
      <p:grpSpPr>
        <a:xfrm>
          <a:off x="0" y="0"/>
          <a:ext cx="0" cy="0"/>
          <a:chOff x="0" y="0"/>
          <a:chExt cx="0" cy="0"/>
        </a:xfrm>
      </p:grpSpPr>
      <p:sp>
        <p:nvSpPr>
          <p:cNvPr id="80" name="Google Shape;80;p28"/>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Aria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8"/>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32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rgbClr val="1186C3"/>
              </a:buClr>
              <a:buSzPts val="2320"/>
              <a:buFont typeface="Arial"/>
              <a:buNone/>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rgbClr val="1186C3"/>
              </a:buClr>
              <a:buSzPts val="2320"/>
              <a:buFont typeface="Arial"/>
              <a:buNone/>
              <a:defRPr b="0" i="0" sz="1600" u="none" cap="none" strike="noStrike">
                <a:solidFill>
                  <a:schemeClr val="dk1"/>
                </a:solidFill>
                <a:latin typeface="Arial"/>
                <a:ea typeface="Arial"/>
                <a:cs typeface="Arial"/>
                <a:sym typeface="Arial"/>
              </a:defRPr>
            </a:lvl9pPr>
          </a:lstStyle>
          <a:p/>
        </p:txBody>
      </p:sp>
      <p:sp>
        <p:nvSpPr>
          <p:cNvPr id="82" name="Google Shape;82;p28"/>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3" name="Google Shape;83;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9"/>
          <p:cNvGrpSpPr/>
          <p:nvPr/>
        </p:nvGrpSpPr>
        <p:grpSpPr>
          <a:xfrm>
            <a:off x="150812" y="0"/>
            <a:ext cx="2436813" cy="6858001"/>
            <a:chOff x="1320800" y="0"/>
            <a:chExt cx="2436813" cy="6858001"/>
          </a:xfrm>
        </p:grpSpPr>
        <p:sp>
          <p:nvSpPr>
            <p:cNvPr id="11" name="Google Shape;11;p19"/>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9"/>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9"/>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9"/>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9"/>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9"/>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Arial"/>
                <a:ea typeface="Arial"/>
                <a:cs typeface="Arial"/>
                <a:sym typeface="Aria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Arial"/>
                <a:ea typeface="Arial"/>
                <a:cs typeface="Arial"/>
                <a:sym typeface="Aria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Arial"/>
                <a:ea typeface="Arial"/>
                <a:cs typeface="Arial"/>
                <a:sym typeface="Aria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Arial"/>
                <a:ea typeface="Arial"/>
                <a:cs typeface="Arial"/>
                <a:sym typeface="Aria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Arial"/>
                <a:ea typeface="Arial"/>
                <a:cs typeface="Arial"/>
                <a:sym typeface="Aria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Arial"/>
                <a:ea typeface="Arial"/>
                <a:cs typeface="Arial"/>
                <a:sym typeface="Aria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Arial"/>
                <a:ea typeface="Arial"/>
                <a:cs typeface="Arial"/>
                <a:sym typeface="Aria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Arial"/>
                <a:ea typeface="Arial"/>
                <a:cs typeface="Arial"/>
                <a:sym typeface="Aria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Arial"/>
                <a:ea typeface="Arial"/>
                <a:cs typeface="Arial"/>
                <a:sym typeface="Arial"/>
              </a:defRPr>
            </a:lvl9pPr>
          </a:lstStyle>
          <a:p/>
        </p:txBody>
      </p:sp>
      <p:sp>
        <p:nvSpPr>
          <p:cNvPr id="19" name="Google Shape;19;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5.jp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link.springer.com/chapter/10.1007/978-981-16-6301-7_3" TargetMode="Externa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1"/>
          <p:cNvSpPr txBox="1"/>
          <p:nvPr/>
        </p:nvSpPr>
        <p:spPr>
          <a:xfrm>
            <a:off x="2521527" y="1154545"/>
            <a:ext cx="914400" cy="91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Admission in Sharda University - [SU] Greater Noida - Bangalore ..." id="147" name="Google Shape;147;p1"/>
          <p:cNvPicPr preferRelativeResize="0"/>
          <p:nvPr/>
        </p:nvPicPr>
        <p:blipFill rotWithShape="1">
          <a:blip r:embed="rId3">
            <a:alphaModFix/>
          </a:blip>
          <a:srcRect b="0" l="35119" r="0" t="0"/>
          <a:stretch/>
        </p:blipFill>
        <p:spPr>
          <a:xfrm>
            <a:off x="4087560" y="199325"/>
            <a:ext cx="4301176" cy="1743075"/>
          </a:xfrm>
          <a:prstGeom prst="rect">
            <a:avLst/>
          </a:prstGeom>
          <a:noFill/>
          <a:ln>
            <a:noFill/>
          </a:ln>
          <a:effectLst>
            <a:outerShdw blurRad="292100" rotWithShape="0" algn="tl" dir="2700000" dist="139700">
              <a:srgbClr val="333333">
                <a:alpha val="64313"/>
              </a:srgbClr>
            </a:outerShdw>
          </a:effectLst>
        </p:spPr>
      </p:pic>
      <p:sp>
        <p:nvSpPr>
          <p:cNvPr id="148" name="Google Shape;148;p1"/>
          <p:cNvSpPr txBox="1"/>
          <p:nvPr/>
        </p:nvSpPr>
        <p:spPr>
          <a:xfrm>
            <a:off x="317737" y="5311200"/>
            <a:ext cx="115566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1" lang="en-IN" sz="2800">
                <a:solidFill>
                  <a:schemeClr val="dk1"/>
                </a:solidFill>
              </a:rPr>
              <a:t>DEPARTMENT OF COMPUTER SCIENCE AND TECHNOLOGY</a:t>
            </a:r>
            <a:endParaRPr b="1" sz="2800">
              <a:solidFill>
                <a:schemeClr val="dk1"/>
              </a:solidFill>
            </a:endParaRPr>
          </a:p>
          <a:p>
            <a:pPr indent="0" lvl="0" marL="0" marR="0" rtl="0" algn="ctr">
              <a:lnSpc>
                <a:spcPct val="100000"/>
              </a:lnSpc>
              <a:spcBef>
                <a:spcPts val="0"/>
              </a:spcBef>
              <a:spcAft>
                <a:spcPts val="0"/>
              </a:spcAft>
              <a:buClr>
                <a:schemeClr val="dk1"/>
              </a:buClr>
              <a:buSzPts val="2800"/>
              <a:buFont typeface="Arial"/>
              <a:buNone/>
            </a:pPr>
            <a:r>
              <a:rPr b="1" lang="en-IN" sz="2800" u="none" cap="none" strike="noStrike">
                <a:solidFill>
                  <a:schemeClr val="dk1"/>
                </a:solidFill>
                <a:latin typeface="Arial"/>
                <a:ea typeface="Arial"/>
                <a:cs typeface="Arial"/>
                <a:sym typeface="Arial"/>
              </a:rPr>
              <a:t>School of Engineering and Technology</a:t>
            </a:r>
            <a:endParaRPr b="1"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Arial"/>
              <a:buNone/>
            </a:pPr>
            <a:r>
              <a:rPr b="1" lang="en-IN" sz="2800">
                <a:solidFill>
                  <a:schemeClr val="dk1"/>
                </a:solidFill>
              </a:rPr>
              <a:t>02,April, 2022</a:t>
            </a:r>
            <a:endParaRPr b="1" sz="2800">
              <a:solidFill>
                <a:schemeClr val="dk1"/>
              </a:solidFill>
            </a:endParaRPr>
          </a:p>
        </p:txBody>
      </p:sp>
      <p:sp>
        <p:nvSpPr>
          <p:cNvPr id="149" name="Google Shape;149;p1"/>
          <p:cNvSpPr txBox="1"/>
          <p:nvPr/>
        </p:nvSpPr>
        <p:spPr>
          <a:xfrm>
            <a:off x="3106191" y="2068943"/>
            <a:ext cx="59796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C0C0C"/>
                </a:solidFill>
                <a:latin typeface="Arial"/>
                <a:ea typeface="Arial"/>
                <a:cs typeface="Arial"/>
                <a:sym typeface="Arial"/>
              </a:rPr>
              <a:t>B</a:t>
            </a:r>
            <a:r>
              <a:rPr b="1" lang="en-IN" sz="2400">
                <a:solidFill>
                  <a:srgbClr val="0C0C0C"/>
                </a:solidFill>
              </a:rPr>
              <a:t>.Tech Project Evaluation-2, VIIIth Sem</a:t>
            </a:r>
            <a:endParaRPr b="1" i="0" sz="2400" u="none" cap="none" strike="noStrike">
              <a:solidFill>
                <a:srgbClr val="0C0C0C"/>
              </a:solidFill>
              <a:latin typeface="Arial"/>
              <a:ea typeface="Arial"/>
              <a:cs typeface="Arial"/>
              <a:sym typeface="Arial"/>
            </a:endParaRPr>
          </a:p>
        </p:txBody>
      </p:sp>
      <p:sp>
        <p:nvSpPr>
          <p:cNvPr id="150" name="Google Shape;150;p1"/>
          <p:cNvSpPr txBox="1"/>
          <p:nvPr/>
        </p:nvSpPr>
        <p:spPr>
          <a:xfrm>
            <a:off x="7917368" y="3770275"/>
            <a:ext cx="5712600" cy="113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lang="en-IN" sz="1500">
                <a:solidFill>
                  <a:srgbClr val="0B5982"/>
                </a:solidFill>
              </a:rPr>
              <a:t>UNDER THE SUPERVISION OF </a:t>
            </a:r>
            <a:r>
              <a:rPr b="1" i="0" lang="en-IN" sz="1500" u="none" cap="none" strike="noStrike">
                <a:solidFill>
                  <a:srgbClr val="0B5982"/>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B5982"/>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rPr b="1" i="0" lang="en-IN" sz="1500" cap="none" strike="noStrike">
                <a:solidFill>
                  <a:srgbClr val="0B5982"/>
                </a:solidFill>
                <a:latin typeface="Arial"/>
                <a:ea typeface="Arial"/>
                <a:cs typeface="Arial"/>
                <a:sym typeface="Arial"/>
              </a:rPr>
              <a:t>DR.BHARAT BHUSHAN</a:t>
            </a:r>
            <a:endParaRPr b="1" i="0" sz="1500" cap="none" strike="noStrike">
              <a:solidFill>
                <a:srgbClr val="0B5982"/>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rPr b="1" lang="en-IN" sz="1500">
                <a:solidFill>
                  <a:srgbClr val="0B5982"/>
                </a:solidFill>
              </a:rPr>
              <a:t>SHARDA UNIVERSITY, GR. NOIDA</a:t>
            </a:r>
            <a:endParaRPr b="1" i="0" sz="1500" u="none" cap="none" strike="noStrike">
              <a:solidFill>
                <a:srgbClr val="0B5982"/>
              </a:solidFill>
              <a:latin typeface="Arial"/>
              <a:ea typeface="Arial"/>
              <a:cs typeface="Arial"/>
              <a:sym typeface="Arial"/>
            </a:endParaRPr>
          </a:p>
        </p:txBody>
      </p:sp>
      <p:sp>
        <p:nvSpPr>
          <p:cNvPr id="151" name="Google Shape;151;p1"/>
          <p:cNvSpPr txBox="1"/>
          <p:nvPr/>
        </p:nvSpPr>
        <p:spPr>
          <a:xfrm>
            <a:off x="213130" y="3707138"/>
            <a:ext cx="5215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lang="en-IN" sz="1500">
                <a:solidFill>
                  <a:srgbClr val="0B5982"/>
                </a:solidFill>
              </a:rPr>
              <a:t>PRESENT</a:t>
            </a:r>
            <a:r>
              <a:rPr b="1" i="0" lang="en-IN" sz="1500" u="none" cap="none" strike="noStrike">
                <a:solidFill>
                  <a:srgbClr val="0B5982"/>
                </a:solidFill>
                <a:latin typeface="Arial"/>
                <a:ea typeface="Arial"/>
                <a:cs typeface="Arial"/>
                <a:sym typeface="Arial"/>
              </a:rPr>
              <a:t>ED BY :-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B5982"/>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rPr b="1" i="0" lang="en-IN" sz="1500" u="none" cap="none" strike="noStrike">
                <a:solidFill>
                  <a:srgbClr val="0B5982"/>
                </a:solidFill>
                <a:latin typeface="Arial"/>
                <a:ea typeface="Arial"/>
                <a:cs typeface="Arial"/>
                <a:sym typeface="Arial"/>
              </a:rPr>
              <a:t>ANUSHKA SHUKLA    [ROLL NO:-180101069] </a:t>
            </a:r>
            <a:endParaRPr b="0" i="0" sz="1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rPr b="1" i="0" lang="en-IN" sz="1500" u="none" cap="none" strike="noStrike">
                <a:solidFill>
                  <a:srgbClr val="0B5982"/>
                </a:solidFill>
                <a:latin typeface="Arial"/>
                <a:ea typeface="Arial"/>
                <a:cs typeface="Arial"/>
                <a:sym typeface="Arial"/>
              </a:rPr>
              <a:t>ABHISHEK KUMAR     [ROLL NO:-180102003]</a:t>
            </a:r>
            <a:endParaRPr b="0" i="0" sz="15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rPr b="1" i="0" lang="en-IN" sz="1500" u="none" cap="none" strike="noStrike">
                <a:solidFill>
                  <a:srgbClr val="0B5982"/>
                </a:solidFill>
                <a:latin typeface="Arial"/>
                <a:ea typeface="Arial"/>
                <a:cs typeface="Arial"/>
                <a:sym typeface="Arial"/>
              </a:rPr>
              <a:t>LUCKY KATIYAR         [ROLL NO:-180101194]</a:t>
            </a:r>
            <a:endParaRPr b="0" i="0" sz="1500" u="none" cap="none" strike="noStrike">
              <a:solidFill>
                <a:srgbClr val="000000"/>
              </a:solidFill>
              <a:latin typeface="Arial"/>
              <a:ea typeface="Arial"/>
              <a:cs typeface="Arial"/>
              <a:sym typeface="Arial"/>
            </a:endParaRPr>
          </a:p>
        </p:txBody>
      </p:sp>
      <p:sp>
        <p:nvSpPr>
          <p:cNvPr id="152" name="Google Shape;152;p1"/>
          <p:cNvSpPr txBox="1"/>
          <p:nvPr/>
        </p:nvSpPr>
        <p:spPr>
          <a:xfrm>
            <a:off x="3239727" y="2657193"/>
            <a:ext cx="57126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800" u="none" cap="none" strike="noStrike">
                <a:solidFill>
                  <a:srgbClr val="7D5012"/>
                </a:solidFill>
                <a:latin typeface="Arial"/>
                <a:ea typeface="Arial"/>
                <a:cs typeface="Arial"/>
                <a:sym typeface="Arial"/>
              </a:rPr>
              <a:t>BLOCKCHAIN SUPPLEMENTING MAGNIFICATION OF SECURITY IN SUPPLY CHAIN MANAGEMENT</a:t>
            </a:r>
            <a:endParaRPr/>
          </a:p>
          <a:p>
            <a:pPr indent="0" lvl="0" marL="0" marR="0" rtl="0" algn="ctr">
              <a:lnSpc>
                <a:spcPct val="100000"/>
              </a:lnSpc>
              <a:spcBef>
                <a:spcPts val="0"/>
              </a:spcBef>
              <a:spcAft>
                <a:spcPts val="0"/>
              </a:spcAft>
              <a:buNone/>
            </a:pPr>
            <a:r>
              <a:rPr b="1" i="0" lang="en-IN" sz="1800" u="none" cap="none" strike="noStrike">
                <a:solidFill>
                  <a:srgbClr val="7D5012"/>
                </a:solidFill>
                <a:latin typeface="Arial"/>
                <a:ea typeface="Arial"/>
                <a:cs typeface="Arial"/>
                <a:sym typeface="Arial"/>
              </a:rPr>
              <a:t>(BC-022)</a:t>
            </a:r>
            <a:endParaRPr b="1" i="0" sz="1800" u="none" cap="none" strike="noStrike">
              <a:solidFill>
                <a:srgbClr val="7D5012"/>
              </a:solidFill>
              <a:latin typeface="Arial"/>
              <a:ea typeface="Arial"/>
              <a:cs typeface="Arial"/>
              <a:sym typeface="Arial"/>
            </a:endParaRPr>
          </a:p>
        </p:txBody>
      </p:sp>
      <p:sp>
        <p:nvSpPr>
          <p:cNvPr id="153" name="Google Shape;153;p1"/>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8" name="Shape 238"/>
        <p:cNvGrpSpPr/>
        <p:nvPr/>
      </p:nvGrpSpPr>
      <p:grpSpPr>
        <a:xfrm>
          <a:off x="0" y="0"/>
          <a:ext cx="0" cy="0"/>
          <a:chOff x="0" y="0"/>
          <a:chExt cx="0" cy="0"/>
        </a:xfrm>
      </p:grpSpPr>
      <p:sp>
        <p:nvSpPr>
          <p:cNvPr id="239" name="Google Shape;239;p15"/>
          <p:cNvSpPr txBox="1"/>
          <p:nvPr/>
        </p:nvSpPr>
        <p:spPr>
          <a:xfrm>
            <a:off x="69575" y="136100"/>
            <a:ext cx="5462400" cy="40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C00000"/>
              </a:buClr>
              <a:buSzPts val="2000"/>
              <a:buFont typeface="Noto Sans Symbols"/>
              <a:buChar char="❖"/>
            </a:pPr>
            <a:r>
              <a:rPr b="1" i="0" lang="en-IN" sz="2000" u="none" cap="none" strike="noStrike">
                <a:solidFill>
                  <a:srgbClr val="C00000"/>
                </a:solidFill>
                <a:latin typeface="Arial"/>
                <a:ea typeface="Arial"/>
                <a:cs typeface="Arial"/>
                <a:sym typeface="Arial"/>
              </a:rPr>
              <a:t>What is Supply Chain Management ?</a:t>
            </a:r>
            <a:endParaRPr b="0" i="0" sz="1400" u="none" cap="none" strike="noStrike">
              <a:solidFill>
                <a:srgbClr val="000000"/>
              </a:solidFill>
              <a:latin typeface="Arial"/>
              <a:ea typeface="Arial"/>
              <a:cs typeface="Arial"/>
              <a:sym typeface="Arial"/>
            </a:endParaRPr>
          </a:p>
        </p:txBody>
      </p:sp>
      <p:sp>
        <p:nvSpPr>
          <p:cNvPr id="240" name="Google Shape;240;p15"/>
          <p:cNvSpPr txBox="1"/>
          <p:nvPr/>
        </p:nvSpPr>
        <p:spPr>
          <a:xfrm>
            <a:off x="173106" y="642875"/>
            <a:ext cx="118665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IN" sz="1800" u="none" cap="none" strike="noStrike">
                <a:solidFill>
                  <a:srgbClr val="363636"/>
                </a:solidFill>
                <a:latin typeface="Arial"/>
                <a:ea typeface="Arial"/>
                <a:cs typeface="Arial"/>
                <a:sym typeface="Arial"/>
              </a:rPr>
              <a:t>Supply Chain Management (SCM) is the handling of the flow of products, goods and services, including every process that transforms raw materials into a final product. Traditionally, SCM seeks to cater consumer's demands for a service or product along with the slightest inventory required for the retailer and producer.</a:t>
            </a:r>
            <a:endParaRPr b="0" i="0" sz="1400" u="none" cap="none" strike="noStrike">
              <a:solidFill>
                <a:srgbClr val="000000"/>
              </a:solidFill>
              <a:latin typeface="Arial"/>
              <a:ea typeface="Arial"/>
              <a:cs typeface="Arial"/>
              <a:sym typeface="Arial"/>
            </a:endParaRPr>
          </a:p>
        </p:txBody>
      </p:sp>
      <p:pic>
        <p:nvPicPr>
          <p:cNvPr descr="Supply chain management course and the skills you will acquire - Short  Courses South Africa" id="241" name="Google Shape;241;p15"/>
          <p:cNvPicPr preferRelativeResize="0"/>
          <p:nvPr/>
        </p:nvPicPr>
        <p:blipFill rotWithShape="1">
          <a:blip r:embed="rId3">
            <a:alphaModFix/>
          </a:blip>
          <a:srcRect b="0" l="0" r="0" t="0"/>
          <a:stretch/>
        </p:blipFill>
        <p:spPr>
          <a:xfrm>
            <a:off x="349940" y="2307804"/>
            <a:ext cx="11492120" cy="3907321"/>
          </a:xfrm>
          <a:prstGeom prst="rect">
            <a:avLst/>
          </a:prstGeom>
          <a:noFill/>
          <a:ln cap="flat" cmpd="sng" w="28575">
            <a:solidFill>
              <a:schemeClr val="dk1"/>
            </a:solidFill>
            <a:prstDash val="solid"/>
            <a:round/>
            <a:headEnd len="sm" w="sm" type="none"/>
            <a:tailEnd len="sm" w="sm" type="none"/>
          </a:ln>
        </p:spPr>
      </p:pic>
      <p:sp>
        <p:nvSpPr>
          <p:cNvPr id="242" name="Google Shape;242;p15"/>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9"/>
          <p:cNvSpPr txBox="1"/>
          <p:nvPr/>
        </p:nvSpPr>
        <p:spPr>
          <a:xfrm>
            <a:off x="71111" y="0"/>
            <a:ext cx="121208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rgbClr val="0B5982"/>
                </a:solidFill>
                <a:latin typeface="Arial"/>
                <a:ea typeface="Arial"/>
                <a:cs typeface="Arial"/>
                <a:sym typeface="Arial"/>
              </a:rPr>
              <a:t>Why is security an important part of supply chain?</a:t>
            </a:r>
            <a:endParaRPr b="0" i="0" sz="1400" u="none" cap="none" strike="noStrike">
              <a:solidFill>
                <a:srgbClr val="000000"/>
              </a:solidFill>
              <a:latin typeface="Arial"/>
              <a:ea typeface="Arial"/>
              <a:cs typeface="Arial"/>
              <a:sym typeface="Arial"/>
            </a:endParaRPr>
          </a:p>
        </p:txBody>
      </p:sp>
      <p:sp>
        <p:nvSpPr>
          <p:cNvPr id="249" name="Google Shape;249;p9"/>
          <p:cNvSpPr txBox="1"/>
          <p:nvPr/>
        </p:nvSpPr>
        <p:spPr>
          <a:xfrm>
            <a:off x="212435" y="776253"/>
            <a:ext cx="10483273"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702017"/>
                </a:solidFill>
                <a:latin typeface="Arial"/>
                <a:ea typeface="Arial"/>
                <a:cs typeface="Arial"/>
                <a:sym typeface="Arial"/>
              </a:rPr>
              <a:t>Supply chains are all about getting customers what they need at the right price, place and time. Any disruptions and risk to the integrity of the products or services being delivered, the privacy of the data being exchanged, and the completeness of associated transactions can have damaging operational, financial and brand consequences. </a:t>
            </a:r>
            <a:endParaRPr b="0" i="0" sz="1800" u="none" cap="none" strike="noStrike">
              <a:solidFill>
                <a:srgbClr val="702017"/>
              </a:solidFill>
              <a:latin typeface="Arial"/>
              <a:ea typeface="Arial"/>
              <a:cs typeface="Arial"/>
              <a:sym typeface="Arial"/>
            </a:endParaRPr>
          </a:p>
        </p:txBody>
      </p:sp>
      <p:pic>
        <p:nvPicPr>
          <p:cNvPr descr="ISO 28000 : Security Management Systems For The Supply Chain – NQAC  International" id="250" name="Google Shape;250;p9"/>
          <p:cNvPicPr preferRelativeResize="0"/>
          <p:nvPr/>
        </p:nvPicPr>
        <p:blipFill rotWithShape="1">
          <a:blip r:embed="rId3">
            <a:alphaModFix/>
          </a:blip>
          <a:srcRect b="0" l="0" r="0" t="0"/>
          <a:stretch/>
        </p:blipFill>
        <p:spPr>
          <a:xfrm rot="-237574">
            <a:off x="5749230" y="1991420"/>
            <a:ext cx="6130132" cy="2875167"/>
          </a:xfrm>
          <a:prstGeom prst="roundRect">
            <a:avLst>
              <a:gd fmla="val 50000" name="adj"/>
            </a:avLst>
          </a:prstGeom>
          <a:noFill/>
          <a:ln>
            <a:noFill/>
          </a:ln>
          <a:effectLst>
            <a:outerShdw blurRad="152400" kx="110000" rotWithShape="0" algn="tl" dir="900000" dist="12000" sy="98000" ky="200000">
              <a:srgbClr val="000000">
                <a:alpha val="29411"/>
              </a:srgbClr>
            </a:outerShdw>
          </a:effectLst>
        </p:spPr>
      </p:pic>
      <p:sp>
        <p:nvSpPr>
          <p:cNvPr id="251" name="Google Shape;251;p9"/>
          <p:cNvSpPr txBox="1"/>
          <p:nvPr/>
        </p:nvSpPr>
        <p:spPr>
          <a:xfrm>
            <a:off x="212435" y="5530434"/>
            <a:ext cx="11693238"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rgbClr val="741942"/>
                </a:solidFill>
                <a:latin typeface="Arial"/>
                <a:ea typeface="Arial"/>
                <a:cs typeface="Arial"/>
                <a:sym typeface="Arial"/>
              </a:rPr>
              <a:t>Data breaches, ransomware attacks and malicious activities from insiders or attackers can occur at any tier of the supply chain. Even a security incident localized to a single vendor or third-party supplier, can still significantly disrupt the “plan, make and delivery” processes.</a:t>
            </a:r>
            <a:endParaRPr b="1" i="0" sz="1800" u="none" cap="none" strike="noStrike">
              <a:solidFill>
                <a:srgbClr val="741942"/>
              </a:solidFill>
              <a:latin typeface="Arial"/>
              <a:ea typeface="Arial"/>
              <a:cs typeface="Arial"/>
              <a:sym typeface="Arial"/>
            </a:endParaRPr>
          </a:p>
        </p:txBody>
      </p:sp>
      <p:sp>
        <p:nvSpPr>
          <p:cNvPr id="252" name="Google Shape;252;p9"/>
          <p:cNvSpPr txBox="1"/>
          <p:nvPr/>
        </p:nvSpPr>
        <p:spPr>
          <a:xfrm>
            <a:off x="496432" y="2284031"/>
            <a:ext cx="3989673" cy="26808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rgbClr val="3F6622"/>
                </a:solidFill>
                <a:latin typeface="Arial"/>
                <a:ea typeface="Arial"/>
                <a:cs typeface="Arial"/>
                <a:sym typeface="Arial"/>
              </a:rPr>
              <a:t>Five supply chain security concerns: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rgbClr val="3F662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3F6622"/>
              </a:buClr>
              <a:buSzPts val="1800"/>
              <a:buFont typeface="Noto Sans Symbols"/>
              <a:buChar char="⮚"/>
            </a:pPr>
            <a:r>
              <a:rPr b="1" i="0" lang="en-IN" sz="1800" u="none" cap="none" strike="noStrike">
                <a:solidFill>
                  <a:srgbClr val="3F6622"/>
                </a:solidFill>
                <a:latin typeface="Arial"/>
                <a:ea typeface="Arial"/>
                <a:cs typeface="Arial"/>
                <a:sym typeface="Arial"/>
              </a:rPr>
              <a:t>Data protection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3F6622"/>
              </a:buClr>
              <a:buSzPts val="1800"/>
              <a:buFont typeface="Noto Sans Symbols"/>
              <a:buChar char="⮚"/>
            </a:pPr>
            <a:r>
              <a:rPr b="1" i="0" lang="en-IN" sz="1800" u="none" cap="none" strike="noStrike">
                <a:solidFill>
                  <a:srgbClr val="3F6622"/>
                </a:solidFill>
                <a:latin typeface="Arial"/>
                <a:ea typeface="Arial"/>
                <a:cs typeface="Arial"/>
                <a:sym typeface="Arial"/>
              </a:rPr>
              <a:t>Data visibility and governance</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3F6622"/>
              </a:buClr>
              <a:buSzPts val="1800"/>
              <a:buFont typeface="Noto Sans Symbols"/>
              <a:buChar char="⮚"/>
            </a:pPr>
            <a:r>
              <a:rPr b="1" i="0" lang="en-IN" sz="1800" u="none" cap="none" strike="noStrike">
                <a:solidFill>
                  <a:srgbClr val="3F6622"/>
                </a:solidFill>
                <a:latin typeface="Arial"/>
                <a:ea typeface="Arial"/>
                <a:cs typeface="Arial"/>
                <a:sym typeface="Arial"/>
              </a:rPr>
              <a:t>Fraud prevention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3F6622"/>
              </a:buClr>
              <a:buSzPts val="1800"/>
              <a:buFont typeface="Noto Sans Symbols"/>
              <a:buChar char="⮚"/>
            </a:pPr>
            <a:r>
              <a:rPr b="1" i="0" lang="en-IN" sz="1800" u="none" cap="none" strike="noStrike">
                <a:solidFill>
                  <a:srgbClr val="3F6622"/>
                </a:solidFill>
                <a:latin typeface="Arial"/>
                <a:ea typeface="Arial"/>
                <a:cs typeface="Arial"/>
                <a:sym typeface="Arial"/>
              </a:rPr>
              <a:t>Third party risk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3F6622"/>
              </a:buClr>
              <a:buSzPts val="1800"/>
              <a:buFont typeface="Noto Sans Symbols"/>
              <a:buChar char="⮚"/>
            </a:pPr>
            <a:r>
              <a:rPr b="1" i="0" lang="en-IN" sz="1800" u="none" cap="none" strike="noStrike">
                <a:solidFill>
                  <a:srgbClr val="3F6622"/>
                </a:solidFill>
                <a:latin typeface="Arial"/>
                <a:ea typeface="Arial"/>
                <a:cs typeface="Arial"/>
                <a:sym typeface="Arial"/>
              </a:rPr>
              <a:t>Data locality</a:t>
            </a:r>
            <a:endParaRPr b="1" i="0" sz="1800" u="none" cap="none" strike="noStrike">
              <a:solidFill>
                <a:srgbClr val="3F6622"/>
              </a:solidFill>
              <a:latin typeface="Arial"/>
              <a:ea typeface="Arial"/>
              <a:cs typeface="Arial"/>
              <a:sym typeface="Arial"/>
            </a:endParaRPr>
          </a:p>
        </p:txBody>
      </p:sp>
      <p:sp>
        <p:nvSpPr>
          <p:cNvPr id="253" name="Google Shape;253;p9"/>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00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p10"/>
          <p:cNvSpPr txBox="1"/>
          <p:nvPr/>
        </p:nvSpPr>
        <p:spPr>
          <a:xfrm>
            <a:off x="157018" y="280684"/>
            <a:ext cx="11868727"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IN" sz="1800" u="none" cap="none" strike="noStrike">
                <a:solidFill>
                  <a:srgbClr val="741942"/>
                </a:solidFill>
                <a:latin typeface="Arial"/>
                <a:ea typeface="Arial"/>
                <a:cs typeface="Arial"/>
                <a:sym typeface="Arial"/>
              </a:rPr>
              <a:t>Supply chain security is a multi-disciplinary problem, and requires close collaboration and execution between the business, customer support and IT organizations, which has its own challenges. </a:t>
            </a:r>
            <a:endParaRPr b="0" i="0" sz="1800" u="none" cap="none" strike="noStrike">
              <a:solidFill>
                <a:srgbClr val="741942"/>
              </a:solidFill>
              <a:latin typeface="Arial"/>
              <a:ea typeface="Arial"/>
              <a:cs typeface="Arial"/>
              <a:sym typeface="Arial"/>
            </a:endParaRPr>
          </a:p>
        </p:txBody>
      </p:sp>
      <p:sp>
        <p:nvSpPr>
          <p:cNvPr id="259" name="Google Shape;259;p10"/>
          <p:cNvSpPr txBox="1"/>
          <p:nvPr/>
        </p:nvSpPr>
        <p:spPr>
          <a:xfrm>
            <a:off x="6581775" y="1706525"/>
            <a:ext cx="5444100" cy="4540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1" i="0" lang="en-IN" sz="1700" u="none" cap="none" strike="noStrike">
                <a:solidFill>
                  <a:srgbClr val="660066"/>
                </a:solidFill>
                <a:latin typeface="Arial"/>
                <a:ea typeface="Arial"/>
                <a:cs typeface="Arial"/>
                <a:sym typeface="Arial"/>
              </a:rPr>
              <a:t>The most important strategies organizations are pursuing to manage and mitigate supply chain security risk: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t/>
            </a:r>
            <a:endParaRPr b="1" i="0" sz="1700" u="none" cap="none" strike="noStrike">
              <a:solidFill>
                <a:srgbClr val="660066"/>
              </a:solidFill>
              <a:latin typeface="Arial"/>
              <a:ea typeface="Arial"/>
              <a:cs typeface="Arial"/>
              <a:sym typeface="Arial"/>
            </a:endParaRPr>
          </a:p>
          <a:p>
            <a:pPr indent="-279400" lvl="0" marL="285750" marR="0" rtl="0" algn="just">
              <a:lnSpc>
                <a:spcPct val="150000"/>
              </a:lnSpc>
              <a:spcBef>
                <a:spcPts val="0"/>
              </a:spcBef>
              <a:spcAft>
                <a:spcPts val="0"/>
              </a:spcAft>
              <a:buClr>
                <a:srgbClr val="660066"/>
              </a:buClr>
              <a:buSzPts val="1700"/>
              <a:buFont typeface="Noto Sans Symbols"/>
              <a:buChar char="⮚"/>
            </a:pPr>
            <a:r>
              <a:rPr b="1" i="0" lang="en-IN" sz="1700" u="none" cap="none" strike="noStrike">
                <a:solidFill>
                  <a:srgbClr val="660066"/>
                </a:solidFill>
                <a:latin typeface="Arial"/>
                <a:ea typeface="Arial"/>
                <a:cs typeface="Arial"/>
                <a:sym typeface="Arial"/>
              </a:rPr>
              <a:t>Vulnerability mitigation and penetration testing </a:t>
            </a:r>
            <a:endParaRPr b="0" i="0" sz="1300" u="none" cap="none" strike="noStrike">
              <a:solidFill>
                <a:srgbClr val="000000"/>
              </a:solidFill>
              <a:latin typeface="Arial"/>
              <a:ea typeface="Arial"/>
              <a:cs typeface="Arial"/>
              <a:sym typeface="Arial"/>
            </a:endParaRPr>
          </a:p>
          <a:p>
            <a:pPr indent="-279400" lvl="0" marL="285750" marR="0" rtl="0" algn="just">
              <a:lnSpc>
                <a:spcPct val="150000"/>
              </a:lnSpc>
              <a:spcBef>
                <a:spcPts val="0"/>
              </a:spcBef>
              <a:spcAft>
                <a:spcPts val="0"/>
              </a:spcAft>
              <a:buClr>
                <a:srgbClr val="660066"/>
              </a:buClr>
              <a:buSzPts val="1700"/>
              <a:buFont typeface="Noto Sans Symbols"/>
              <a:buChar char="⮚"/>
            </a:pPr>
            <a:r>
              <a:rPr b="1" i="0" lang="en-IN" sz="1700" u="none" cap="none" strike="noStrike">
                <a:solidFill>
                  <a:srgbClr val="660066"/>
                </a:solidFill>
                <a:latin typeface="Arial"/>
                <a:ea typeface="Arial"/>
                <a:cs typeface="Arial"/>
                <a:sym typeface="Arial"/>
              </a:rPr>
              <a:t>Digitization and modernization </a:t>
            </a:r>
            <a:endParaRPr b="0" i="0" sz="1300" u="none" cap="none" strike="noStrike">
              <a:solidFill>
                <a:srgbClr val="000000"/>
              </a:solidFill>
              <a:latin typeface="Arial"/>
              <a:ea typeface="Arial"/>
              <a:cs typeface="Arial"/>
              <a:sym typeface="Arial"/>
            </a:endParaRPr>
          </a:p>
          <a:p>
            <a:pPr indent="-279400" lvl="0" marL="285750" marR="0" rtl="0" algn="just">
              <a:lnSpc>
                <a:spcPct val="150000"/>
              </a:lnSpc>
              <a:spcBef>
                <a:spcPts val="0"/>
              </a:spcBef>
              <a:spcAft>
                <a:spcPts val="0"/>
              </a:spcAft>
              <a:buClr>
                <a:srgbClr val="660066"/>
              </a:buClr>
              <a:buSzPts val="1700"/>
              <a:buFont typeface="Noto Sans Symbols"/>
              <a:buChar char="⮚"/>
            </a:pPr>
            <a:r>
              <a:rPr b="1" i="0" lang="en-IN" sz="1700" u="none" cap="none" strike="noStrike">
                <a:solidFill>
                  <a:srgbClr val="660066"/>
                </a:solidFill>
                <a:latin typeface="Arial"/>
                <a:ea typeface="Arial"/>
                <a:cs typeface="Arial"/>
                <a:sym typeface="Arial"/>
              </a:rPr>
              <a:t>Data identification and encryption</a:t>
            </a:r>
            <a:endParaRPr b="1" i="0" sz="1700" u="none" cap="none" strike="noStrike">
              <a:solidFill>
                <a:srgbClr val="660066"/>
              </a:solidFill>
              <a:latin typeface="Arial"/>
              <a:ea typeface="Arial"/>
              <a:cs typeface="Arial"/>
              <a:sym typeface="Arial"/>
            </a:endParaRPr>
          </a:p>
          <a:p>
            <a:pPr indent="-279400" lvl="0" marL="285750" marR="0" rtl="0" algn="just">
              <a:lnSpc>
                <a:spcPct val="150000"/>
              </a:lnSpc>
              <a:spcBef>
                <a:spcPts val="0"/>
              </a:spcBef>
              <a:spcAft>
                <a:spcPts val="0"/>
              </a:spcAft>
              <a:buClr>
                <a:srgbClr val="660066"/>
              </a:buClr>
              <a:buSzPts val="1700"/>
              <a:buFont typeface="Noto Sans Symbols"/>
              <a:buChar char="⮚"/>
            </a:pPr>
            <a:r>
              <a:rPr b="1" i="0" lang="en-IN" sz="1700" u="none" cap="none" strike="noStrike">
                <a:solidFill>
                  <a:srgbClr val="660066"/>
                </a:solidFill>
                <a:latin typeface="Arial"/>
                <a:ea typeface="Arial"/>
                <a:cs typeface="Arial"/>
                <a:sym typeface="Arial"/>
              </a:rPr>
              <a:t>Permissioned controls for data exchange and visibility </a:t>
            </a:r>
            <a:endParaRPr b="0" i="0" sz="1300" u="none" cap="none" strike="noStrike">
              <a:solidFill>
                <a:srgbClr val="000000"/>
              </a:solidFill>
              <a:latin typeface="Arial"/>
              <a:ea typeface="Arial"/>
              <a:cs typeface="Arial"/>
              <a:sym typeface="Arial"/>
            </a:endParaRPr>
          </a:p>
          <a:p>
            <a:pPr indent="-279400" lvl="0" marL="285750" marR="0" rtl="0" algn="just">
              <a:lnSpc>
                <a:spcPct val="150000"/>
              </a:lnSpc>
              <a:spcBef>
                <a:spcPts val="0"/>
              </a:spcBef>
              <a:spcAft>
                <a:spcPts val="0"/>
              </a:spcAft>
              <a:buClr>
                <a:srgbClr val="660066"/>
              </a:buClr>
              <a:buSzPts val="1700"/>
              <a:buFont typeface="Noto Sans Symbols"/>
              <a:buChar char="⮚"/>
            </a:pPr>
            <a:r>
              <a:rPr b="1" i="0" lang="en-IN" sz="1700" u="none" cap="none" strike="noStrike">
                <a:solidFill>
                  <a:srgbClr val="660066"/>
                </a:solidFill>
                <a:latin typeface="Arial"/>
                <a:ea typeface="Arial"/>
                <a:cs typeface="Arial"/>
                <a:sym typeface="Arial"/>
              </a:rPr>
              <a:t>Trust, transparency and provenance </a:t>
            </a:r>
            <a:endParaRPr b="0" i="0" sz="1300" u="none" cap="none" strike="noStrike">
              <a:solidFill>
                <a:srgbClr val="000000"/>
              </a:solidFill>
              <a:latin typeface="Arial"/>
              <a:ea typeface="Arial"/>
              <a:cs typeface="Arial"/>
              <a:sym typeface="Arial"/>
            </a:endParaRPr>
          </a:p>
          <a:p>
            <a:pPr indent="-279400" lvl="0" marL="285750" marR="0" rtl="0" algn="just">
              <a:lnSpc>
                <a:spcPct val="150000"/>
              </a:lnSpc>
              <a:spcBef>
                <a:spcPts val="0"/>
              </a:spcBef>
              <a:spcAft>
                <a:spcPts val="0"/>
              </a:spcAft>
              <a:buClr>
                <a:srgbClr val="660066"/>
              </a:buClr>
              <a:buSzPts val="1700"/>
              <a:buFont typeface="Noto Sans Symbols"/>
              <a:buChar char="⮚"/>
            </a:pPr>
            <a:r>
              <a:rPr b="1" i="0" lang="en-IN" sz="1700" u="none" cap="none" strike="noStrike">
                <a:solidFill>
                  <a:srgbClr val="660066"/>
                </a:solidFill>
                <a:latin typeface="Arial"/>
                <a:ea typeface="Arial"/>
                <a:cs typeface="Arial"/>
                <a:sym typeface="Arial"/>
              </a:rPr>
              <a:t>Third-party risk management </a:t>
            </a:r>
            <a:endParaRPr b="0" i="0" sz="1300" u="none" cap="none" strike="noStrike">
              <a:solidFill>
                <a:srgbClr val="000000"/>
              </a:solidFill>
              <a:latin typeface="Arial"/>
              <a:ea typeface="Arial"/>
              <a:cs typeface="Arial"/>
              <a:sym typeface="Arial"/>
            </a:endParaRPr>
          </a:p>
          <a:p>
            <a:pPr indent="-279400" lvl="0" marL="285750" marR="0" rtl="0" algn="just">
              <a:lnSpc>
                <a:spcPct val="150000"/>
              </a:lnSpc>
              <a:spcBef>
                <a:spcPts val="0"/>
              </a:spcBef>
              <a:spcAft>
                <a:spcPts val="0"/>
              </a:spcAft>
              <a:buClr>
                <a:srgbClr val="660066"/>
              </a:buClr>
              <a:buSzPts val="1700"/>
              <a:buFont typeface="Noto Sans Symbols"/>
              <a:buChar char="⮚"/>
            </a:pPr>
            <a:r>
              <a:rPr b="1" i="0" lang="en-IN" sz="1700" u="none" cap="none" strike="noStrike">
                <a:solidFill>
                  <a:srgbClr val="660066"/>
                </a:solidFill>
                <a:latin typeface="Arial"/>
                <a:ea typeface="Arial"/>
                <a:cs typeface="Arial"/>
                <a:sym typeface="Arial"/>
              </a:rPr>
              <a:t>Incident response planning and orchestration </a:t>
            </a:r>
            <a:endParaRPr b="0" i="0" sz="1300" u="none" cap="none" strike="noStrike">
              <a:solidFill>
                <a:srgbClr val="000000"/>
              </a:solidFill>
              <a:latin typeface="Arial"/>
              <a:ea typeface="Arial"/>
              <a:cs typeface="Arial"/>
              <a:sym typeface="Arial"/>
            </a:endParaRPr>
          </a:p>
          <a:p>
            <a:pPr indent="-279400" lvl="0" marL="285750" marR="0" rtl="0" algn="just">
              <a:lnSpc>
                <a:spcPct val="150000"/>
              </a:lnSpc>
              <a:spcBef>
                <a:spcPts val="0"/>
              </a:spcBef>
              <a:spcAft>
                <a:spcPts val="0"/>
              </a:spcAft>
              <a:buClr>
                <a:srgbClr val="660066"/>
              </a:buClr>
              <a:buSzPts val="1700"/>
              <a:buFont typeface="Noto Sans Symbols"/>
              <a:buChar char="⮚"/>
            </a:pPr>
            <a:r>
              <a:rPr b="1" i="0" lang="en-IN" sz="1700" u="none" cap="none" strike="noStrike">
                <a:solidFill>
                  <a:srgbClr val="660066"/>
                </a:solidFill>
                <a:latin typeface="Arial"/>
                <a:ea typeface="Arial"/>
                <a:cs typeface="Arial"/>
                <a:sym typeface="Arial"/>
              </a:rPr>
              <a:t>Security strategy assessments</a:t>
            </a:r>
            <a:endParaRPr b="1" i="0" sz="1700" u="none" cap="none" strike="noStrike">
              <a:solidFill>
                <a:srgbClr val="660066"/>
              </a:solidFill>
              <a:latin typeface="Arial"/>
              <a:ea typeface="Arial"/>
              <a:cs typeface="Arial"/>
              <a:sym typeface="Arial"/>
            </a:endParaRPr>
          </a:p>
        </p:txBody>
      </p:sp>
      <p:pic>
        <p:nvPicPr>
          <p:cNvPr descr="How secure is blockchain?" id="260" name="Google Shape;260;p10"/>
          <p:cNvPicPr preferRelativeResize="0"/>
          <p:nvPr/>
        </p:nvPicPr>
        <p:blipFill rotWithShape="1">
          <a:blip r:embed="rId3">
            <a:alphaModFix/>
          </a:blip>
          <a:srcRect b="0" l="0" r="0" t="0"/>
          <a:stretch/>
        </p:blipFill>
        <p:spPr>
          <a:xfrm>
            <a:off x="166255" y="1963111"/>
            <a:ext cx="6292657" cy="3938925"/>
          </a:xfrm>
          <a:prstGeom prst="rect">
            <a:avLst/>
          </a:prstGeom>
          <a:noFill/>
          <a:ln>
            <a:noFill/>
          </a:ln>
        </p:spPr>
      </p:pic>
      <p:sp>
        <p:nvSpPr>
          <p:cNvPr id="261" name="Google Shape;261;p10"/>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2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500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sp>
        <p:nvSpPr>
          <p:cNvPr id="266" name="Google Shape;266;p11"/>
          <p:cNvSpPr txBox="1"/>
          <p:nvPr/>
        </p:nvSpPr>
        <p:spPr>
          <a:xfrm>
            <a:off x="0" y="101950"/>
            <a:ext cx="121920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IN" sz="2700" u="none" cap="none" strike="noStrike">
                <a:solidFill>
                  <a:srgbClr val="0B5982"/>
                </a:solidFill>
                <a:latin typeface="Arial"/>
                <a:ea typeface="Arial"/>
                <a:cs typeface="Arial"/>
                <a:sym typeface="Arial"/>
              </a:rPr>
              <a:t>How has blockchain improved exchanges in supply chain management?</a:t>
            </a:r>
            <a:endParaRPr b="1" i="0" sz="2700" u="none" cap="none" strike="noStrike">
              <a:solidFill>
                <a:srgbClr val="0B5982"/>
              </a:solidFill>
              <a:latin typeface="Arial"/>
              <a:ea typeface="Arial"/>
              <a:cs typeface="Arial"/>
              <a:sym typeface="Arial"/>
            </a:endParaRPr>
          </a:p>
        </p:txBody>
      </p:sp>
      <p:sp>
        <p:nvSpPr>
          <p:cNvPr id="267" name="Google Shape;267;p11"/>
          <p:cNvSpPr txBox="1"/>
          <p:nvPr/>
        </p:nvSpPr>
        <p:spPr>
          <a:xfrm>
            <a:off x="92362" y="706873"/>
            <a:ext cx="10991272"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741942"/>
                </a:solidFill>
                <a:latin typeface="Arial"/>
                <a:ea typeface="Arial"/>
                <a:cs typeface="Arial"/>
                <a:sym typeface="Arial"/>
              </a:rPr>
              <a:t>Blockchain technology enables efficient ownership and licensing. Verifying past ownership through standardized licensing procedures is vital for numerous industries. Additionally, blockchain can be utilized to accurately license services, products, and software through the use of automated smart contract payments. </a:t>
            </a:r>
            <a:endParaRPr b="0" i="0" sz="1800" u="none" cap="none" strike="noStrike">
              <a:solidFill>
                <a:srgbClr val="741942"/>
              </a:solidFill>
              <a:latin typeface="Arial"/>
              <a:ea typeface="Arial"/>
              <a:cs typeface="Arial"/>
              <a:sym typeface="Arial"/>
            </a:endParaRPr>
          </a:p>
        </p:txBody>
      </p:sp>
      <p:sp>
        <p:nvSpPr>
          <p:cNvPr id="268" name="Google Shape;268;p11"/>
          <p:cNvSpPr txBox="1"/>
          <p:nvPr/>
        </p:nvSpPr>
        <p:spPr>
          <a:xfrm>
            <a:off x="92362" y="2347723"/>
            <a:ext cx="7259783"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741942"/>
                </a:solidFill>
                <a:latin typeface="Arial"/>
                <a:ea typeface="Arial"/>
                <a:cs typeface="Arial"/>
                <a:sym typeface="Arial"/>
              </a:rPr>
              <a:t>Consensus protocols form the backbone of blockchain by helping all the nodes in the network verify the transactions. Bitcoin uses proof of work (POW) as its consensus protocol, which is energy and time-intensive.</a:t>
            </a:r>
            <a:endParaRPr b="0" i="0" sz="1800" u="none" cap="none" strike="noStrike">
              <a:solidFill>
                <a:srgbClr val="741942"/>
              </a:solidFill>
              <a:latin typeface="Arial"/>
              <a:ea typeface="Arial"/>
              <a:cs typeface="Arial"/>
              <a:sym typeface="Arial"/>
            </a:endParaRPr>
          </a:p>
        </p:txBody>
      </p:sp>
      <p:sp>
        <p:nvSpPr>
          <p:cNvPr id="269" name="Google Shape;269;p11"/>
          <p:cNvSpPr txBox="1"/>
          <p:nvPr/>
        </p:nvSpPr>
        <p:spPr>
          <a:xfrm>
            <a:off x="92349" y="1824500"/>
            <a:ext cx="3748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IN" sz="2600" u="none" cap="none" strike="noStrike">
                <a:solidFill>
                  <a:srgbClr val="0B5982"/>
                </a:solidFill>
                <a:latin typeface="Arial"/>
                <a:ea typeface="Arial"/>
                <a:cs typeface="Arial"/>
                <a:sym typeface="Arial"/>
              </a:rPr>
              <a:t>Consensus protocols: </a:t>
            </a:r>
            <a:endParaRPr b="1" i="0" sz="2600" u="none" cap="none" strike="noStrike">
              <a:solidFill>
                <a:srgbClr val="0B5982"/>
              </a:solidFill>
              <a:latin typeface="Arial"/>
              <a:ea typeface="Arial"/>
              <a:cs typeface="Arial"/>
              <a:sym typeface="Arial"/>
            </a:endParaRPr>
          </a:p>
        </p:txBody>
      </p:sp>
      <p:pic>
        <p:nvPicPr>
          <p:cNvPr descr="Consensus in Blockchain: What You Need to Know | OpenLedger Insights" id="270" name="Google Shape;270;p11"/>
          <p:cNvPicPr preferRelativeResize="0"/>
          <p:nvPr/>
        </p:nvPicPr>
        <p:blipFill rotWithShape="1">
          <a:blip r:embed="rId3">
            <a:alphaModFix/>
          </a:blip>
          <a:srcRect b="0" l="0" r="0" t="0"/>
          <a:stretch/>
        </p:blipFill>
        <p:spPr>
          <a:xfrm>
            <a:off x="7499928" y="1727224"/>
            <a:ext cx="4320886" cy="2917054"/>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71" name="Google Shape;271;p11"/>
          <p:cNvSpPr txBox="1"/>
          <p:nvPr/>
        </p:nvSpPr>
        <p:spPr>
          <a:xfrm>
            <a:off x="5444835" y="5179081"/>
            <a:ext cx="6562437"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rgbClr val="531A88"/>
                </a:solidFill>
                <a:latin typeface="arial"/>
                <a:ea typeface="arial"/>
                <a:cs typeface="arial"/>
                <a:sym typeface="arial"/>
              </a:rPr>
              <a:t>Proof of Work</a:t>
            </a:r>
            <a:r>
              <a:rPr b="0" i="0" lang="en-IN" sz="1800" u="none" cap="none" strike="noStrike">
                <a:solidFill>
                  <a:srgbClr val="531A88"/>
                </a:solidFill>
                <a:latin typeface="arial"/>
                <a:ea typeface="arial"/>
                <a:cs typeface="arial"/>
                <a:sym typeface="arial"/>
              </a:rPr>
              <a:t> is the original consensus algorithm in a </a:t>
            </a:r>
            <a:r>
              <a:rPr b="1" i="0" lang="en-IN" sz="1800" u="none" cap="none" strike="noStrike">
                <a:solidFill>
                  <a:srgbClr val="531A88"/>
                </a:solidFill>
                <a:latin typeface="arial"/>
                <a:ea typeface="arial"/>
                <a:cs typeface="arial"/>
                <a:sym typeface="arial"/>
              </a:rPr>
              <a:t>blockchain</a:t>
            </a:r>
            <a:r>
              <a:rPr b="0" i="0" lang="en-IN" sz="1800" u="none" cap="none" strike="noStrike">
                <a:solidFill>
                  <a:srgbClr val="531A88"/>
                </a:solidFill>
                <a:latin typeface="arial"/>
                <a:ea typeface="arial"/>
                <a:cs typeface="arial"/>
                <a:sym typeface="arial"/>
              </a:rPr>
              <a:t> network. The algorithm is used to confirm the transaction and creates a new block to the chain. In this algorithm, minors (a group of people) compete against each other to complete the transaction on the network.</a:t>
            </a:r>
            <a:endParaRPr b="0" i="0" sz="1800" u="none" cap="none" strike="noStrike">
              <a:solidFill>
                <a:srgbClr val="531A88"/>
              </a:solidFill>
              <a:latin typeface="Arial"/>
              <a:ea typeface="Arial"/>
              <a:cs typeface="Arial"/>
              <a:sym typeface="Arial"/>
            </a:endParaRPr>
          </a:p>
        </p:txBody>
      </p:sp>
      <p:sp>
        <p:nvSpPr>
          <p:cNvPr id="272" name="Google Shape;272;p11"/>
          <p:cNvSpPr txBox="1"/>
          <p:nvPr/>
        </p:nvSpPr>
        <p:spPr>
          <a:xfrm>
            <a:off x="5250876" y="4495725"/>
            <a:ext cx="2832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7D5012"/>
                </a:solidFill>
                <a:latin typeface="Arial"/>
                <a:ea typeface="Arial"/>
                <a:cs typeface="Arial"/>
                <a:sym typeface="Arial"/>
              </a:rPr>
              <a:t>Proof of Work:</a:t>
            </a:r>
            <a:endParaRPr b="1" i="0" sz="2400" u="none" cap="none" strike="noStrike">
              <a:solidFill>
                <a:srgbClr val="7D5012"/>
              </a:solidFill>
              <a:latin typeface="Arial"/>
              <a:ea typeface="Arial"/>
              <a:cs typeface="Arial"/>
              <a:sym typeface="Arial"/>
            </a:endParaRPr>
          </a:p>
        </p:txBody>
      </p:sp>
      <p:pic>
        <p:nvPicPr>
          <p:cNvPr descr="Khalid Khan (khalid7528) - Profile | Pinterest" id="273" name="Google Shape;273;p11"/>
          <p:cNvPicPr preferRelativeResize="0"/>
          <p:nvPr/>
        </p:nvPicPr>
        <p:blipFill rotWithShape="1">
          <a:blip r:embed="rId4">
            <a:alphaModFix/>
          </a:blip>
          <a:srcRect b="73396" l="0" r="47872" t="11111"/>
          <a:stretch/>
        </p:blipFill>
        <p:spPr>
          <a:xfrm>
            <a:off x="92362" y="4116669"/>
            <a:ext cx="5099495" cy="2539740"/>
          </a:xfrm>
          <a:prstGeom prst="rect">
            <a:avLst/>
          </a:prstGeom>
          <a:noFill/>
          <a:ln>
            <a:noFill/>
          </a:ln>
        </p:spPr>
      </p:pic>
      <p:sp>
        <p:nvSpPr>
          <p:cNvPr id="274" name="Google Shape;274;p11"/>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5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500"/>
                                        <p:tgtEl>
                                          <p:spTgt spid="27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8" name="Shape 278"/>
        <p:cNvGrpSpPr/>
        <p:nvPr/>
      </p:nvGrpSpPr>
      <p:grpSpPr>
        <a:xfrm>
          <a:off x="0" y="0"/>
          <a:ext cx="0" cy="0"/>
          <a:chOff x="0" y="0"/>
          <a:chExt cx="0" cy="0"/>
        </a:xfrm>
      </p:grpSpPr>
      <p:sp>
        <p:nvSpPr>
          <p:cNvPr id="279" name="Google Shape;279;p12"/>
          <p:cNvSpPr txBox="1"/>
          <p:nvPr/>
        </p:nvSpPr>
        <p:spPr>
          <a:xfrm>
            <a:off x="76200" y="133350"/>
            <a:ext cx="8409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1" lang="en-IN" sz="4000">
                <a:solidFill>
                  <a:srgbClr val="0070C0"/>
                </a:solidFill>
              </a:rPr>
              <a:t>Project W</a:t>
            </a:r>
            <a:r>
              <a:rPr b="1" i="1" lang="en-IN" sz="4000" u="none" cap="none" strike="noStrike">
                <a:solidFill>
                  <a:srgbClr val="0070C0"/>
                </a:solidFill>
                <a:latin typeface="Arial"/>
                <a:ea typeface="Arial"/>
                <a:cs typeface="Arial"/>
                <a:sym typeface="Arial"/>
              </a:rPr>
              <a:t>ork</a:t>
            </a:r>
            <a:endParaRPr b="1" i="1" sz="1800" u="none" cap="none" strike="noStrike">
              <a:solidFill>
                <a:srgbClr val="0070C0"/>
              </a:solidFill>
              <a:latin typeface="Arial"/>
              <a:ea typeface="Arial"/>
              <a:cs typeface="Arial"/>
              <a:sym typeface="Arial"/>
            </a:endParaRPr>
          </a:p>
        </p:txBody>
      </p:sp>
      <p:sp>
        <p:nvSpPr>
          <p:cNvPr id="280" name="Google Shape;280;p12"/>
          <p:cNvSpPr txBox="1"/>
          <p:nvPr/>
        </p:nvSpPr>
        <p:spPr>
          <a:xfrm>
            <a:off x="228600" y="923925"/>
            <a:ext cx="4334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3F6622"/>
                </a:solidFill>
                <a:latin typeface="Arial"/>
                <a:ea typeface="Arial"/>
                <a:cs typeface="Arial"/>
                <a:sym typeface="Arial"/>
              </a:rPr>
              <a:t>1. Creating a DApp</a:t>
            </a:r>
            <a:endParaRPr b="0" i="0" sz="1400" u="none" cap="none" strike="noStrike">
              <a:solidFill>
                <a:srgbClr val="3F6622"/>
              </a:solidFill>
              <a:latin typeface="Arial"/>
              <a:ea typeface="Arial"/>
              <a:cs typeface="Arial"/>
              <a:sym typeface="Arial"/>
            </a:endParaRPr>
          </a:p>
        </p:txBody>
      </p:sp>
      <p:sp>
        <p:nvSpPr>
          <p:cNvPr id="281" name="Google Shape;281;p12"/>
          <p:cNvSpPr txBox="1"/>
          <p:nvPr/>
        </p:nvSpPr>
        <p:spPr>
          <a:xfrm>
            <a:off x="228600" y="1468279"/>
            <a:ext cx="11934825"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IN" sz="1800" u="none" cap="none" strike="noStrike">
                <a:solidFill>
                  <a:srgbClr val="363636"/>
                </a:solidFill>
                <a:latin typeface="Arial"/>
                <a:ea typeface="Arial"/>
                <a:cs typeface="Arial"/>
                <a:sym typeface="Arial"/>
              </a:rPr>
              <a:t>A decentralized application (DApp) is an application built on a decentralized network that combines a smart contract and a frontend user interface. It is a piece of software that communicates with the blockchain, it manages the state of all network. The interface of the decentralized applications does not look any different than any website or mobile app today. The smart contract represents the core logic of a decentralized application and lives inside of blockchain. </a:t>
            </a:r>
            <a:endParaRPr b="0" i="1" sz="1800" u="none" cap="none" strike="noStrike">
              <a:solidFill>
                <a:srgbClr val="363636"/>
              </a:solidFill>
              <a:latin typeface="Arial"/>
              <a:ea typeface="Arial"/>
              <a:cs typeface="Arial"/>
              <a:sym typeface="Arial"/>
            </a:endParaRPr>
          </a:p>
        </p:txBody>
      </p:sp>
      <p:sp>
        <p:nvSpPr>
          <p:cNvPr id="282" name="Google Shape;282;p12"/>
          <p:cNvSpPr txBox="1"/>
          <p:nvPr/>
        </p:nvSpPr>
        <p:spPr>
          <a:xfrm>
            <a:off x="228600" y="3157597"/>
            <a:ext cx="3695700" cy="40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C00000"/>
              </a:buClr>
              <a:buSzPts val="2000"/>
              <a:buFont typeface="Noto Sans Symbols"/>
              <a:buChar char="❖"/>
            </a:pPr>
            <a:r>
              <a:rPr b="1" i="0" lang="en-IN" sz="2000" u="none" cap="none" strike="noStrike">
                <a:solidFill>
                  <a:srgbClr val="C00000"/>
                </a:solidFill>
                <a:latin typeface="Arial"/>
                <a:ea typeface="Arial"/>
                <a:cs typeface="Arial"/>
                <a:sym typeface="Arial"/>
              </a:rPr>
              <a:t>Features of Dapp </a:t>
            </a:r>
            <a:endParaRPr b="0" i="0" sz="1400" u="none" cap="none" strike="noStrike">
              <a:solidFill>
                <a:srgbClr val="000000"/>
              </a:solidFill>
              <a:latin typeface="Arial"/>
              <a:ea typeface="Arial"/>
              <a:cs typeface="Arial"/>
              <a:sym typeface="Arial"/>
            </a:endParaRPr>
          </a:p>
        </p:txBody>
      </p:sp>
      <p:sp>
        <p:nvSpPr>
          <p:cNvPr id="283" name="Google Shape;283;p12"/>
          <p:cNvSpPr txBox="1"/>
          <p:nvPr/>
        </p:nvSpPr>
        <p:spPr>
          <a:xfrm>
            <a:off x="373374" y="3755529"/>
            <a:ext cx="3810000" cy="25860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200000"/>
              </a:lnSpc>
              <a:spcBef>
                <a:spcPts val="0"/>
              </a:spcBef>
              <a:spcAft>
                <a:spcPts val="0"/>
              </a:spcAft>
              <a:buClr>
                <a:srgbClr val="363636"/>
              </a:buClr>
              <a:buSzPts val="1800"/>
              <a:buFont typeface="Noto Sans Symbols"/>
              <a:buChar char="⮚"/>
            </a:pPr>
            <a:r>
              <a:rPr b="0" i="1" lang="en-IN" sz="1800" u="none" cap="none" strike="noStrike">
                <a:solidFill>
                  <a:srgbClr val="363636"/>
                </a:solidFill>
                <a:latin typeface="Arial"/>
                <a:ea typeface="Arial"/>
                <a:cs typeface="Arial"/>
                <a:sym typeface="Arial"/>
              </a:rPr>
              <a:t>Open Source</a:t>
            </a:r>
            <a:endParaRPr b="0" i="0" sz="1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rgbClr val="363636"/>
              </a:buClr>
              <a:buSzPts val="1800"/>
              <a:buFont typeface="Noto Sans Symbols"/>
              <a:buChar char="⮚"/>
            </a:pPr>
            <a:r>
              <a:rPr b="0" i="1" lang="en-IN" sz="1800" u="none" cap="none" strike="noStrike">
                <a:solidFill>
                  <a:srgbClr val="363636"/>
                </a:solidFill>
                <a:latin typeface="Arial"/>
                <a:ea typeface="Arial"/>
                <a:cs typeface="Arial"/>
                <a:sym typeface="Arial"/>
              </a:rPr>
              <a:t>Internal Currency</a:t>
            </a:r>
            <a:endParaRPr b="0" i="0" sz="1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rgbClr val="363636"/>
              </a:buClr>
              <a:buSzPts val="1800"/>
              <a:buFont typeface="Noto Sans Symbols"/>
              <a:buChar char="⮚"/>
            </a:pPr>
            <a:r>
              <a:rPr b="0" i="1" lang="en-IN" sz="1800" u="none" cap="none" strike="noStrike">
                <a:solidFill>
                  <a:srgbClr val="363636"/>
                </a:solidFill>
                <a:latin typeface="Arial"/>
                <a:ea typeface="Arial"/>
                <a:cs typeface="Arial"/>
                <a:sym typeface="Arial"/>
              </a:rPr>
              <a:t>Decentralized </a:t>
            </a:r>
            <a:r>
              <a:rPr b="0" i="1" lang="en-IN" sz="1800" u="none" cap="none" strike="noStrike">
                <a:solidFill>
                  <a:srgbClr val="3D3B49"/>
                </a:solidFill>
                <a:latin typeface="Arial"/>
                <a:ea typeface="Arial"/>
                <a:cs typeface="Arial"/>
                <a:sym typeface="Arial"/>
              </a:rPr>
              <a:t>Consensus</a:t>
            </a:r>
            <a:endParaRPr b="0" i="0" sz="1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rgbClr val="3D3B49"/>
              </a:buClr>
              <a:buSzPts val="1800"/>
              <a:buFont typeface="Noto Sans Symbols"/>
              <a:buChar char="⮚"/>
            </a:pPr>
            <a:r>
              <a:rPr b="0" i="1" lang="en-IN" sz="1800" u="none" cap="none" strike="noStrike">
                <a:solidFill>
                  <a:srgbClr val="3D3B49"/>
                </a:solidFill>
                <a:latin typeface="Arial"/>
                <a:ea typeface="Arial"/>
                <a:cs typeface="Arial"/>
                <a:sym typeface="Arial"/>
              </a:rPr>
              <a:t>No Central Point of Failure</a:t>
            </a:r>
            <a:endParaRPr b="0" i="0" sz="1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rgbClr val="363636"/>
              </a:buClr>
              <a:buSzPts val="1800"/>
              <a:buFont typeface="Noto Sans Symbols"/>
              <a:buChar char="⮚"/>
            </a:pPr>
            <a:r>
              <a:rPr b="0" i="1" lang="en-IN" sz="1800" u="none" cap="none" strike="noStrike">
                <a:solidFill>
                  <a:srgbClr val="363636"/>
                </a:solidFill>
                <a:latin typeface="Arial"/>
                <a:ea typeface="Arial"/>
                <a:cs typeface="Arial"/>
                <a:sym typeface="Arial"/>
              </a:rPr>
              <a:t>Highly Secure</a:t>
            </a:r>
            <a:endParaRPr b="0" i="0" sz="1400" u="none" cap="none" strike="noStrike">
              <a:solidFill>
                <a:srgbClr val="000000"/>
              </a:solidFill>
              <a:latin typeface="Arial"/>
              <a:ea typeface="Arial"/>
              <a:cs typeface="Arial"/>
              <a:sym typeface="Arial"/>
            </a:endParaRPr>
          </a:p>
        </p:txBody>
      </p:sp>
      <p:pic>
        <p:nvPicPr>
          <p:cNvPr descr="Decentralized Application Definition | ChainBits" id="284" name="Google Shape;284;p12"/>
          <p:cNvPicPr preferRelativeResize="0"/>
          <p:nvPr/>
        </p:nvPicPr>
        <p:blipFill rotWithShape="1">
          <a:blip r:embed="rId3">
            <a:alphaModFix/>
          </a:blip>
          <a:srcRect b="0" l="0" r="0" t="0"/>
          <a:stretch/>
        </p:blipFill>
        <p:spPr>
          <a:xfrm>
            <a:off x="4895851" y="2851667"/>
            <a:ext cx="6877050" cy="3806308"/>
          </a:xfrm>
          <a:prstGeom prst="rect">
            <a:avLst/>
          </a:prstGeom>
          <a:noFill/>
          <a:ln>
            <a:noFill/>
          </a:ln>
        </p:spPr>
      </p:pic>
      <p:sp>
        <p:nvSpPr>
          <p:cNvPr id="285" name="Google Shape;285;p12"/>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1318a9a429_0_0"/>
          <p:cNvSpPr txBox="1"/>
          <p:nvPr/>
        </p:nvSpPr>
        <p:spPr>
          <a:xfrm>
            <a:off x="3824775" y="0"/>
            <a:ext cx="4197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200">
                <a:solidFill>
                  <a:srgbClr val="1186C3"/>
                </a:solidFill>
              </a:rPr>
              <a:t>Anatomy</a:t>
            </a:r>
            <a:r>
              <a:rPr b="1" lang="en-IN" sz="3200">
                <a:solidFill>
                  <a:srgbClr val="1186C3"/>
                </a:solidFill>
              </a:rPr>
              <a:t> of DApp</a:t>
            </a:r>
            <a:endParaRPr>
              <a:solidFill>
                <a:schemeClr val="dk1"/>
              </a:solidFill>
            </a:endParaRPr>
          </a:p>
        </p:txBody>
      </p:sp>
      <p:pic>
        <p:nvPicPr>
          <p:cNvPr id="292" name="Google Shape;292;g11318a9a429_0_0"/>
          <p:cNvPicPr preferRelativeResize="0"/>
          <p:nvPr/>
        </p:nvPicPr>
        <p:blipFill>
          <a:blip r:embed="rId3">
            <a:alphaModFix/>
          </a:blip>
          <a:stretch>
            <a:fillRect/>
          </a:stretch>
        </p:blipFill>
        <p:spPr>
          <a:xfrm>
            <a:off x="1513575" y="913950"/>
            <a:ext cx="9164844" cy="5876099"/>
          </a:xfrm>
          <a:prstGeom prst="rect">
            <a:avLst/>
          </a:prstGeom>
          <a:noFill/>
          <a:ln>
            <a:noFill/>
          </a:ln>
        </p:spPr>
      </p:pic>
      <p:sp>
        <p:nvSpPr>
          <p:cNvPr id="293" name="Google Shape;293;g11318a9a429_0_0"/>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1318a9a429_0_7"/>
          <p:cNvSpPr txBox="1"/>
          <p:nvPr/>
        </p:nvSpPr>
        <p:spPr>
          <a:xfrm>
            <a:off x="402425" y="285050"/>
            <a:ext cx="10126200" cy="66171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800"/>
              </a:spcBef>
              <a:spcAft>
                <a:spcPts val="0"/>
              </a:spcAft>
              <a:buNone/>
            </a:pPr>
            <a:r>
              <a:rPr b="1" lang="en-IN" sz="2200">
                <a:solidFill>
                  <a:schemeClr val="dk1"/>
                </a:solidFill>
              </a:rPr>
              <a:t>Dapp Client</a:t>
            </a:r>
            <a:endParaRPr b="1" sz="2200">
              <a:solidFill>
                <a:schemeClr val="dk1"/>
              </a:solidFill>
            </a:endParaRPr>
          </a:p>
          <a:p>
            <a:pPr indent="0" lvl="0" marL="0" rtl="0" algn="l">
              <a:lnSpc>
                <a:spcPct val="170000"/>
              </a:lnSpc>
              <a:spcBef>
                <a:spcPts val="400"/>
              </a:spcBef>
              <a:spcAft>
                <a:spcPts val="0"/>
              </a:spcAft>
              <a:buNone/>
            </a:pPr>
            <a:r>
              <a:rPr lang="en-IN" sz="1600">
                <a:solidFill>
                  <a:schemeClr val="dk1"/>
                </a:solidFill>
              </a:rPr>
              <a:t>The dapp client is the interface through which users interact with your dapp. Web and mobile applications are common examples of dapp clients.</a:t>
            </a:r>
            <a:endParaRPr sz="1600">
              <a:solidFill>
                <a:schemeClr val="dk1"/>
              </a:solidFill>
            </a:endParaRPr>
          </a:p>
          <a:p>
            <a:pPr indent="0" lvl="0" marL="0" marR="38100" rtl="0" algn="l">
              <a:lnSpc>
                <a:spcPct val="110000"/>
              </a:lnSpc>
              <a:spcBef>
                <a:spcPts val="2700"/>
              </a:spcBef>
              <a:spcAft>
                <a:spcPts val="0"/>
              </a:spcAft>
              <a:buNone/>
            </a:pPr>
            <a:r>
              <a:rPr b="1" lang="en-IN" sz="2200">
                <a:solidFill>
                  <a:schemeClr val="dk1"/>
                </a:solidFill>
              </a:rPr>
              <a:t>Smart Contract</a:t>
            </a:r>
            <a:endParaRPr b="1" sz="2200">
              <a:solidFill>
                <a:schemeClr val="dk1"/>
              </a:solidFill>
            </a:endParaRPr>
          </a:p>
          <a:p>
            <a:pPr indent="0" lvl="0" marL="0" rtl="0" algn="l">
              <a:lnSpc>
                <a:spcPct val="170000"/>
              </a:lnSpc>
              <a:spcBef>
                <a:spcPts val="400"/>
              </a:spcBef>
              <a:spcAft>
                <a:spcPts val="0"/>
              </a:spcAft>
              <a:buNone/>
            </a:pPr>
            <a:r>
              <a:rPr lang="en-IN" sz="1600">
                <a:solidFill>
                  <a:schemeClr val="dk1"/>
                </a:solidFill>
              </a:rPr>
              <a:t>A smart contract is a collection of code, deployed to a permanent location on the blockchain, that defines the core logic for a dapp.</a:t>
            </a:r>
            <a:endParaRPr sz="1600">
              <a:solidFill>
                <a:schemeClr val="dk1"/>
              </a:solidFill>
            </a:endParaRPr>
          </a:p>
          <a:p>
            <a:pPr indent="0" lvl="0" marL="0" rtl="0" algn="l">
              <a:lnSpc>
                <a:spcPct val="110000"/>
              </a:lnSpc>
              <a:spcBef>
                <a:spcPts val="1800"/>
              </a:spcBef>
              <a:spcAft>
                <a:spcPts val="0"/>
              </a:spcAft>
              <a:buNone/>
            </a:pPr>
            <a:r>
              <a:rPr b="1" lang="en-IN" sz="2200">
                <a:solidFill>
                  <a:schemeClr val="dk1"/>
                </a:solidFill>
              </a:rPr>
              <a:t>User Account</a:t>
            </a:r>
            <a:endParaRPr b="1" sz="2200">
              <a:solidFill>
                <a:schemeClr val="dk1"/>
              </a:solidFill>
            </a:endParaRPr>
          </a:p>
          <a:p>
            <a:pPr indent="0" lvl="0" marL="0" rtl="0" algn="l">
              <a:lnSpc>
                <a:spcPct val="170000"/>
              </a:lnSpc>
              <a:spcBef>
                <a:spcPts val="400"/>
              </a:spcBef>
              <a:spcAft>
                <a:spcPts val="0"/>
              </a:spcAft>
              <a:buNone/>
            </a:pPr>
            <a:r>
              <a:rPr lang="en-IN" sz="1600">
                <a:solidFill>
                  <a:schemeClr val="dk1"/>
                </a:solidFill>
              </a:rPr>
              <a:t>A user account is a record on the blockchain that stores the digital assets owned by a single user.</a:t>
            </a:r>
            <a:endParaRPr sz="1600">
              <a:solidFill>
                <a:schemeClr val="dk1"/>
              </a:solidFill>
            </a:endParaRPr>
          </a:p>
          <a:p>
            <a:pPr indent="0" lvl="0" marL="0" marR="38100" rtl="0" algn="l">
              <a:lnSpc>
                <a:spcPct val="110000"/>
              </a:lnSpc>
              <a:spcBef>
                <a:spcPts val="2700"/>
              </a:spcBef>
              <a:spcAft>
                <a:spcPts val="0"/>
              </a:spcAft>
              <a:buNone/>
            </a:pPr>
            <a:r>
              <a:rPr b="1" lang="en-IN" sz="2200">
                <a:solidFill>
                  <a:schemeClr val="dk1"/>
                </a:solidFill>
              </a:rPr>
              <a:t>Transaction</a:t>
            </a:r>
            <a:endParaRPr b="1" sz="2200">
              <a:solidFill>
                <a:schemeClr val="dk1"/>
              </a:solidFill>
            </a:endParaRPr>
          </a:p>
          <a:p>
            <a:pPr indent="0" lvl="0" marL="0" rtl="0" algn="l">
              <a:lnSpc>
                <a:spcPct val="170000"/>
              </a:lnSpc>
              <a:spcBef>
                <a:spcPts val="400"/>
              </a:spcBef>
              <a:spcAft>
                <a:spcPts val="0"/>
              </a:spcAft>
              <a:buNone/>
            </a:pPr>
            <a:r>
              <a:rPr lang="en-IN" sz="1600">
                <a:solidFill>
                  <a:schemeClr val="dk1"/>
                </a:solidFill>
              </a:rPr>
              <a:t>A transaction is a piece of code submitted to the blockchain that mutates the state of one or more user accounts and smart contracts. All transactions originate from at least one user account. In most cases, a transaction passes data between a user account and a smart contract.</a:t>
            </a:r>
            <a:endParaRPr sz="1600">
              <a:solidFill>
                <a:schemeClr val="dk1"/>
              </a:solidFill>
            </a:endParaRPr>
          </a:p>
          <a:p>
            <a:pPr indent="0" lvl="0" marL="0" rtl="0" algn="l">
              <a:lnSpc>
                <a:spcPct val="170000"/>
              </a:lnSpc>
              <a:spcBef>
                <a:spcPts val="1700"/>
              </a:spcBef>
              <a:spcAft>
                <a:spcPts val="1700"/>
              </a:spcAft>
              <a:buNone/>
            </a:pPr>
            <a:r>
              <a:t/>
            </a:r>
            <a:endParaRPr sz="1600">
              <a:solidFill>
                <a:schemeClr val="dk1"/>
              </a:solidFill>
            </a:endParaRPr>
          </a:p>
        </p:txBody>
      </p:sp>
      <p:sp>
        <p:nvSpPr>
          <p:cNvPr id="300" name="Google Shape;300;g11318a9a429_0_7"/>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318a9a429_0_11"/>
          <p:cNvSpPr txBox="1"/>
          <p:nvPr/>
        </p:nvSpPr>
        <p:spPr>
          <a:xfrm>
            <a:off x="620400" y="556800"/>
            <a:ext cx="9757200" cy="57444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800"/>
              </a:spcBef>
              <a:spcAft>
                <a:spcPts val="0"/>
              </a:spcAft>
              <a:buNone/>
            </a:pPr>
            <a:r>
              <a:rPr b="1" lang="en-IN" sz="2200">
                <a:solidFill>
                  <a:schemeClr val="dk1"/>
                </a:solidFill>
              </a:rPr>
              <a:t>State Query</a:t>
            </a:r>
            <a:endParaRPr b="1" sz="2200">
              <a:solidFill>
                <a:schemeClr val="dk1"/>
              </a:solidFill>
            </a:endParaRPr>
          </a:p>
          <a:p>
            <a:pPr indent="0" lvl="0" marL="0" rtl="0" algn="l">
              <a:lnSpc>
                <a:spcPct val="170000"/>
              </a:lnSpc>
              <a:spcBef>
                <a:spcPts val="400"/>
              </a:spcBef>
              <a:spcAft>
                <a:spcPts val="0"/>
              </a:spcAft>
              <a:buNone/>
            </a:pPr>
            <a:r>
              <a:rPr lang="en-IN" sz="1600">
                <a:solidFill>
                  <a:schemeClr val="dk1"/>
                </a:solidFill>
              </a:rPr>
              <a:t>A state query is a request made to the blockchain that returns information about the state of your dapp’s smart contracts.</a:t>
            </a:r>
            <a:endParaRPr sz="1600">
              <a:solidFill>
                <a:schemeClr val="dk1"/>
              </a:solidFill>
            </a:endParaRPr>
          </a:p>
          <a:p>
            <a:pPr indent="0" lvl="0" marL="0" marR="38100" rtl="0" algn="l">
              <a:lnSpc>
                <a:spcPct val="110000"/>
              </a:lnSpc>
              <a:spcBef>
                <a:spcPts val="2700"/>
              </a:spcBef>
              <a:spcAft>
                <a:spcPts val="0"/>
              </a:spcAft>
              <a:buNone/>
            </a:pPr>
            <a:r>
              <a:rPr b="1" lang="en-IN" sz="2200">
                <a:solidFill>
                  <a:schemeClr val="dk1"/>
                </a:solidFill>
              </a:rPr>
              <a:t>User Wallet</a:t>
            </a:r>
            <a:endParaRPr b="1" sz="2200">
              <a:solidFill>
                <a:schemeClr val="dk1"/>
              </a:solidFill>
            </a:endParaRPr>
          </a:p>
          <a:p>
            <a:pPr indent="0" lvl="0" marL="0" rtl="0" algn="l">
              <a:lnSpc>
                <a:spcPct val="170000"/>
              </a:lnSpc>
              <a:spcBef>
                <a:spcPts val="400"/>
              </a:spcBef>
              <a:spcAft>
                <a:spcPts val="0"/>
              </a:spcAft>
              <a:buNone/>
            </a:pPr>
            <a:r>
              <a:rPr lang="en-IN" sz="1600">
                <a:solidFill>
                  <a:schemeClr val="dk1"/>
                </a:solidFill>
              </a:rPr>
              <a:t>A user wallet is software or hardware that controls access to a user’s account on the blockchain. The application client typically connects to the user’s wallet in order to send transactions to the blockchain. In many cases, the dapp physically transmits the transaction to the blockchain on behalf of the user. However, it’s important to note that the wallet has final say on what is signed or not, and therefore, has control over any transactions that interact with the user’s account.</a:t>
            </a:r>
            <a:endParaRPr sz="1600">
              <a:solidFill>
                <a:schemeClr val="dk1"/>
              </a:solidFill>
            </a:endParaRPr>
          </a:p>
          <a:p>
            <a:pPr indent="0" lvl="0" marL="0" marR="38100" rtl="0" algn="l">
              <a:lnSpc>
                <a:spcPct val="110000"/>
              </a:lnSpc>
              <a:spcBef>
                <a:spcPts val="2700"/>
              </a:spcBef>
              <a:spcAft>
                <a:spcPts val="0"/>
              </a:spcAft>
              <a:buNone/>
            </a:pPr>
            <a:r>
              <a:rPr b="1" lang="en-IN" sz="2200">
                <a:solidFill>
                  <a:schemeClr val="dk1"/>
                </a:solidFill>
              </a:rPr>
              <a:t>Flow Client Library (FCL)</a:t>
            </a:r>
            <a:endParaRPr b="1" sz="2200">
              <a:solidFill>
                <a:schemeClr val="dk1"/>
              </a:solidFill>
            </a:endParaRPr>
          </a:p>
          <a:p>
            <a:pPr indent="0" lvl="0" marL="0" rtl="0" algn="l">
              <a:lnSpc>
                <a:spcPct val="170000"/>
              </a:lnSpc>
              <a:spcBef>
                <a:spcPts val="400"/>
              </a:spcBef>
              <a:spcAft>
                <a:spcPts val="1700"/>
              </a:spcAft>
              <a:buNone/>
            </a:pPr>
            <a:r>
              <a:rPr lang="en-IN" sz="1600">
                <a:solidFill>
                  <a:schemeClr val="dk1"/>
                </a:solidFill>
              </a:rPr>
              <a:t>The Flow Client Library is a framework that provides a standard interface to connect client applications and user wallets.</a:t>
            </a:r>
            <a:endParaRPr sz="1600">
              <a:solidFill>
                <a:schemeClr val="dk1"/>
              </a:solidFill>
            </a:endParaRPr>
          </a:p>
        </p:txBody>
      </p:sp>
      <p:sp>
        <p:nvSpPr>
          <p:cNvPr id="307" name="Google Shape;307;g11318a9a429_0_11"/>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13"/>
          <p:cNvSpPr txBox="1"/>
          <p:nvPr/>
        </p:nvSpPr>
        <p:spPr>
          <a:xfrm>
            <a:off x="4294890" y="-27814"/>
            <a:ext cx="36346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1186C3"/>
                </a:solidFill>
                <a:latin typeface="Arial"/>
                <a:ea typeface="Arial"/>
                <a:cs typeface="Arial"/>
                <a:sym typeface="Arial"/>
              </a:rPr>
              <a:t>Working of DApp</a:t>
            </a:r>
            <a:endParaRPr b="0" i="0" sz="1400" u="none" cap="none" strike="noStrike">
              <a:solidFill>
                <a:srgbClr val="000000"/>
              </a:solidFill>
              <a:latin typeface="Arial"/>
              <a:ea typeface="Arial"/>
              <a:cs typeface="Arial"/>
              <a:sym typeface="Arial"/>
            </a:endParaRPr>
          </a:p>
        </p:txBody>
      </p:sp>
      <p:grpSp>
        <p:nvGrpSpPr>
          <p:cNvPr id="313" name="Google Shape;313;p13"/>
          <p:cNvGrpSpPr/>
          <p:nvPr/>
        </p:nvGrpSpPr>
        <p:grpSpPr>
          <a:xfrm>
            <a:off x="161925" y="971549"/>
            <a:ext cx="2024856" cy="526037"/>
            <a:chOff x="0" y="0"/>
            <a:chExt cx="2901156" cy="1160462"/>
          </a:xfrm>
        </p:grpSpPr>
        <p:sp>
          <p:nvSpPr>
            <p:cNvPr id="314" name="Google Shape;314;p13"/>
            <p:cNvSpPr/>
            <p:nvPr/>
          </p:nvSpPr>
          <p:spPr>
            <a:xfrm>
              <a:off x="0" y="0"/>
              <a:ext cx="2901156" cy="1160462"/>
            </a:xfrm>
            <a:prstGeom prst="chevron">
              <a:avLst>
                <a:gd fmla="val 50000" name="adj"/>
              </a:avLst>
            </a:prstGeom>
            <a:solidFill>
              <a:srgbClr val="FF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3"/>
            <p:cNvSpPr txBox="1"/>
            <p:nvPr/>
          </p:nvSpPr>
          <p:spPr>
            <a:xfrm>
              <a:off x="370683" y="2"/>
              <a:ext cx="2162100" cy="1160400"/>
            </a:xfrm>
            <a:prstGeom prst="rect">
              <a:avLst/>
            </a:prstGeom>
            <a:solidFill>
              <a:srgbClr val="FF5050"/>
            </a:solidFill>
            <a:ln>
              <a:noFill/>
            </a:ln>
          </p:spPr>
          <p:txBody>
            <a:bodyPr anchorCtr="0" anchor="ctr" bIns="64000" lIns="192000" spcFirstLastPara="1" rIns="64000" wrap="square" tIns="64000">
              <a:noAutofit/>
            </a:bodyPr>
            <a:lstStyle/>
            <a:p>
              <a:pPr indent="0" lvl="0" marL="0" marR="0" rtl="0" algn="ctr">
                <a:lnSpc>
                  <a:spcPct val="90000"/>
                </a:lnSpc>
                <a:spcBef>
                  <a:spcPts val="0"/>
                </a:spcBef>
                <a:spcAft>
                  <a:spcPts val="0"/>
                </a:spcAft>
                <a:buClr>
                  <a:schemeClr val="lt1"/>
                </a:buClr>
                <a:buSzPts val="1800"/>
                <a:buFont typeface="Arial"/>
                <a:buNone/>
              </a:pPr>
              <a:r>
                <a:rPr b="1" i="0" lang="en-IN" sz="1800" u="none" cap="none" strike="noStrike">
                  <a:solidFill>
                    <a:schemeClr val="lt1"/>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grpSp>
      <p:grpSp>
        <p:nvGrpSpPr>
          <p:cNvPr id="316" name="Google Shape;316;p13"/>
          <p:cNvGrpSpPr/>
          <p:nvPr/>
        </p:nvGrpSpPr>
        <p:grpSpPr>
          <a:xfrm>
            <a:off x="161925" y="3165981"/>
            <a:ext cx="2024856" cy="526037"/>
            <a:chOff x="0" y="0"/>
            <a:chExt cx="2901156" cy="1160462"/>
          </a:xfrm>
        </p:grpSpPr>
        <p:sp>
          <p:nvSpPr>
            <p:cNvPr id="317" name="Google Shape;317;p13"/>
            <p:cNvSpPr/>
            <p:nvPr/>
          </p:nvSpPr>
          <p:spPr>
            <a:xfrm>
              <a:off x="0" y="0"/>
              <a:ext cx="2901156" cy="1160462"/>
            </a:xfrm>
            <a:prstGeom prst="chevron">
              <a:avLst>
                <a:gd fmla="val 50000" name="adj"/>
              </a:avLst>
            </a:prstGeom>
            <a:solidFill>
              <a:srgbClr val="FF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3"/>
            <p:cNvSpPr txBox="1"/>
            <p:nvPr/>
          </p:nvSpPr>
          <p:spPr>
            <a:xfrm>
              <a:off x="420060" y="0"/>
              <a:ext cx="1989754" cy="1160462"/>
            </a:xfrm>
            <a:prstGeom prst="rect">
              <a:avLst/>
            </a:prstGeom>
            <a:solidFill>
              <a:srgbClr val="FF5050"/>
            </a:solidFill>
            <a:ln>
              <a:noFill/>
            </a:ln>
          </p:spPr>
          <p:txBody>
            <a:bodyPr anchorCtr="0" anchor="ctr" bIns="64000" lIns="192000" spcFirstLastPara="1" rIns="64000" wrap="square" tIns="64000">
              <a:noAutofit/>
            </a:bodyPr>
            <a:lstStyle/>
            <a:p>
              <a:pPr indent="0" lvl="0" marL="0" marR="0" rtl="0" algn="ctr">
                <a:lnSpc>
                  <a:spcPct val="90000"/>
                </a:lnSpc>
                <a:spcBef>
                  <a:spcPts val="0"/>
                </a:spcBef>
                <a:spcAft>
                  <a:spcPts val="0"/>
                </a:spcAft>
                <a:buClr>
                  <a:schemeClr val="lt1"/>
                </a:buClr>
                <a:buSzPts val="1800"/>
                <a:buFont typeface="Arial"/>
                <a:buNone/>
              </a:pPr>
              <a:r>
                <a:rPr b="1" i="0" lang="en-IN" sz="1800" u="none" cap="none" strike="noStrike">
                  <a:solidFill>
                    <a:schemeClr val="lt1"/>
                  </a:solidFill>
                  <a:latin typeface="Arial"/>
                  <a:ea typeface="Arial"/>
                  <a:cs typeface="Arial"/>
                  <a:sym typeface="Arial"/>
                </a:rPr>
                <a:t>Ethereum Network</a:t>
              </a:r>
              <a:endParaRPr b="0" i="0" sz="1400" u="none" cap="none" strike="noStrike">
                <a:solidFill>
                  <a:srgbClr val="000000"/>
                </a:solidFill>
                <a:latin typeface="Arial"/>
                <a:ea typeface="Arial"/>
                <a:cs typeface="Arial"/>
                <a:sym typeface="Arial"/>
              </a:endParaRPr>
            </a:p>
          </p:txBody>
        </p:sp>
      </p:grpSp>
      <p:grpSp>
        <p:nvGrpSpPr>
          <p:cNvPr id="319" name="Google Shape;319;p13"/>
          <p:cNvGrpSpPr/>
          <p:nvPr/>
        </p:nvGrpSpPr>
        <p:grpSpPr>
          <a:xfrm>
            <a:off x="161925" y="5360414"/>
            <a:ext cx="2024856" cy="526037"/>
            <a:chOff x="0" y="0"/>
            <a:chExt cx="2901156" cy="1160462"/>
          </a:xfrm>
        </p:grpSpPr>
        <p:sp>
          <p:nvSpPr>
            <p:cNvPr id="320" name="Google Shape;320;p13"/>
            <p:cNvSpPr/>
            <p:nvPr/>
          </p:nvSpPr>
          <p:spPr>
            <a:xfrm>
              <a:off x="0" y="0"/>
              <a:ext cx="2901156" cy="1160462"/>
            </a:xfrm>
            <a:prstGeom prst="chevron">
              <a:avLst>
                <a:gd fmla="val 50000" name="adj"/>
              </a:avLst>
            </a:prstGeom>
            <a:solidFill>
              <a:srgbClr val="FF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3"/>
            <p:cNvSpPr txBox="1"/>
            <p:nvPr/>
          </p:nvSpPr>
          <p:spPr>
            <a:xfrm>
              <a:off x="357573" y="24"/>
              <a:ext cx="1963500" cy="1160400"/>
            </a:xfrm>
            <a:prstGeom prst="rect">
              <a:avLst/>
            </a:prstGeom>
            <a:solidFill>
              <a:srgbClr val="FF5050"/>
            </a:solidFill>
            <a:ln>
              <a:noFill/>
            </a:ln>
          </p:spPr>
          <p:txBody>
            <a:bodyPr anchorCtr="0" anchor="ctr" bIns="64000" lIns="192000" spcFirstLastPara="1" rIns="64000" wrap="square" tIns="64000">
              <a:noAutofit/>
            </a:bodyPr>
            <a:lstStyle/>
            <a:p>
              <a:pPr indent="0" lvl="0" marL="0" marR="0" rtl="0" algn="ctr">
                <a:lnSpc>
                  <a:spcPct val="90000"/>
                </a:lnSpc>
                <a:spcBef>
                  <a:spcPts val="0"/>
                </a:spcBef>
                <a:spcAft>
                  <a:spcPts val="0"/>
                </a:spcAft>
                <a:buClr>
                  <a:schemeClr val="lt1"/>
                </a:buClr>
                <a:buSzPts val="1800"/>
                <a:buFont typeface="Arial"/>
                <a:buNone/>
              </a:pPr>
              <a:r>
                <a:rPr b="1" i="0" lang="en-IN" sz="1800" u="none" cap="none" strike="noStrike">
                  <a:solidFill>
                    <a:schemeClr val="lt1"/>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grpSp>
      <p:sp>
        <p:nvSpPr>
          <p:cNvPr id="322" name="Google Shape;322;p13"/>
          <p:cNvSpPr/>
          <p:nvPr/>
        </p:nvSpPr>
        <p:spPr>
          <a:xfrm>
            <a:off x="3189002" y="1089378"/>
            <a:ext cx="2133600" cy="33337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323" name="Google Shape;323;p13"/>
          <p:cNvCxnSpPr>
            <a:stCxn id="314" idx="3"/>
            <a:endCxn id="322" idx="1"/>
          </p:cNvCxnSpPr>
          <p:nvPr/>
        </p:nvCxnSpPr>
        <p:spPr>
          <a:xfrm>
            <a:off x="2186781" y="1234568"/>
            <a:ext cx="1002300" cy="21600"/>
          </a:xfrm>
          <a:prstGeom prst="straightConnector1">
            <a:avLst/>
          </a:prstGeom>
          <a:noFill/>
          <a:ln cap="flat" cmpd="sng" w="28575">
            <a:solidFill>
              <a:schemeClr val="dk1"/>
            </a:solidFill>
            <a:prstDash val="dash"/>
            <a:round/>
            <a:headEnd len="sm" w="sm" type="none"/>
            <a:tailEnd len="sm" w="sm" type="none"/>
          </a:ln>
        </p:spPr>
      </p:cxnSp>
      <p:cxnSp>
        <p:nvCxnSpPr>
          <p:cNvPr id="324" name="Google Shape;324;p13"/>
          <p:cNvCxnSpPr>
            <a:stCxn id="322" idx="3"/>
          </p:cNvCxnSpPr>
          <p:nvPr/>
        </p:nvCxnSpPr>
        <p:spPr>
          <a:xfrm>
            <a:off x="5322602" y="1256066"/>
            <a:ext cx="5538300" cy="31500"/>
          </a:xfrm>
          <a:prstGeom prst="straightConnector1">
            <a:avLst/>
          </a:prstGeom>
          <a:noFill/>
          <a:ln cap="flat" cmpd="sng" w="28575">
            <a:solidFill>
              <a:schemeClr val="dk1"/>
            </a:solidFill>
            <a:prstDash val="dash"/>
            <a:round/>
            <a:headEnd len="sm" w="sm" type="none"/>
            <a:tailEnd len="sm" w="sm" type="none"/>
          </a:ln>
        </p:spPr>
      </p:cxnSp>
      <p:sp>
        <p:nvSpPr>
          <p:cNvPr id="325" name="Google Shape;325;p13"/>
          <p:cNvSpPr/>
          <p:nvPr/>
        </p:nvSpPr>
        <p:spPr>
          <a:xfrm>
            <a:off x="3189002" y="3262312"/>
            <a:ext cx="2133600" cy="33337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326" name="Google Shape;326;p13"/>
          <p:cNvCxnSpPr>
            <a:stCxn id="317" idx="3"/>
            <a:endCxn id="325" idx="1"/>
          </p:cNvCxnSpPr>
          <p:nvPr/>
        </p:nvCxnSpPr>
        <p:spPr>
          <a:xfrm>
            <a:off x="2186781" y="3429000"/>
            <a:ext cx="1002300" cy="0"/>
          </a:xfrm>
          <a:prstGeom prst="straightConnector1">
            <a:avLst/>
          </a:prstGeom>
          <a:noFill/>
          <a:ln cap="flat" cmpd="sng" w="28575">
            <a:solidFill>
              <a:schemeClr val="dk1"/>
            </a:solidFill>
            <a:prstDash val="dash"/>
            <a:round/>
            <a:headEnd len="sm" w="sm" type="none"/>
            <a:tailEnd len="sm" w="sm" type="none"/>
          </a:ln>
        </p:spPr>
      </p:cxnSp>
      <p:cxnSp>
        <p:nvCxnSpPr>
          <p:cNvPr id="327" name="Google Shape;327;p13"/>
          <p:cNvCxnSpPr>
            <a:stCxn id="325" idx="3"/>
            <a:endCxn id="328" idx="1"/>
          </p:cNvCxnSpPr>
          <p:nvPr/>
        </p:nvCxnSpPr>
        <p:spPr>
          <a:xfrm>
            <a:off x="5322602" y="3428999"/>
            <a:ext cx="1110300" cy="0"/>
          </a:xfrm>
          <a:prstGeom prst="straightConnector1">
            <a:avLst/>
          </a:prstGeom>
          <a:noFill/>
          <a:ln cap="flat" cmpd="sng" w="28575">
            <a:solidFill>
              <a:schemeClr val="dk1"/>
            </a:solidFill>
            <a:prstDash val="dash"/>
            <a:round/>
            <a:headEnd len="sm" w="sm" type="none"/>
            <a:tailEnd len="sm" w="sm" type="none"/>
          </a:ln>
        </p:spPr>
      </p:cxnSp>
      <p:sp>
        <p:nvSpPr>
          <p:cNvPr id="328" name="Google Shape;328;p13"/>
          <p:cNvSpPr/>
          <p:nvPr/>
        </p:nvSpPr>
        <p:spPr>
          <a:xfrm>
            <a:off x="6432900" y="3262312"/>
            <a:ext cx="781051" cy="33337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329" name="Google Shape;329;p13"/>
          <p:cNvCxnSpPr>
            <a:stCxn id="328" idx="3"/>
            <a:endCxn id="330" idx="1"/>
          </p:cNvCxnSpPr>
          <p:nvPr/>
        </p:nvCxnSpPr>
        <p:spPr>
          <a:xfrm>
            <a:off x="7213951" y="3428999"/>
            <a:ext cx="635700" cy="0"/>
          </a:xfrm>
          <a:prstGeom prst="straightConnector1">
            <a:avLst/>
          </a:prstGeom>
          <a:noFill/>
          <a:ln cap="flat" cmpd="sng" w="28575">
            <a:solidFill>
              <a:schemeClr val="dk1"/>
            </a:solidFill>
            <a:prstDash val="dash"/>
            <a:round/>
            <a:headEnd len="sm" w="sm" type="none"/>
            <a:tailEnd len="sm" w="sm" type="none"/>
          </a:ln>
        </p:spPr>
      </p:cxnSp>
      <p:sp>
        <p:nvSpPr>
          <p:cNvPr id="330" name="Google Shape;330;p13"/>
          <p:cNvSpPr/>
          <p:nvPr/>
        </p:nvSpPr>
        <p:spPr>
          <a:xfrm>
            <a:off x="7849678" y="3262312"/>
            <a:ext cx="1580072" cy="33337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331" name="Google Shape;331;p13"/>
          <p:cNvCxnSpPr>
            <a:stCxn id="330" idx="3"/>
          </p:cNvCxnSpPr>
          <p:nvPr/>
        </p:nvCxnSpPr>
        <p:spPr>
          <a:xfrm>
            <a:off x="9429750" y="3428999"/>
            <a:ext cx="1431300" cy="0"/>
          </a:xfrm>
          <a:prstGeom prst="straightConnector1">
            <a:avLst/>
          </a:prstGeom>
          <a:noFill/>
          <a:ln cap="flat" cmpd="sng" w="28575">
            <a:solidFill>
              <a:schemeClr val="dk1"/>
            </a:solidFill>
            <a:prstDash val="dash"/>
            <a:round/>
            <a:headEnd len="sm" w="sm" type="none"/>
            <a:tailEnd len="sm" w="sm" type="none"/>
          </a:ln>
        </p:spPr>
      </p:cxnSp>
      <p:sp>
        <p:nvSpPr>
          <p:cNvPr id="332" name="Google Shape;332;p13"/>
          <p:cNvSpPr/>
          <p:nvPr/>
        </p:nvSpPr>
        <p:spPr>
          <a:xfrm>
            <a:off x="6429375" y="5444078"/>
            <a:ext cx="3000375" cy="33337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333" name="Google Shape;333;p13"/>
          <p:cNvCxnSpPr>
            <a:stCxn id="320" idx="3"/>
            <a:endCxn id="332" idx="1"/>
          </p:cNvCxnSpPr>
          <p:nvPr/>
        </p:nvCxnSpPr>
        <p:spPr>
          <a:xfrm flipH="1" rot="10800000">
            <a:off x="2186781" y="5610833"/>
            <a:ext cx="4242600" cy="12600"/>
          </a:xfrm>
          <a:prstGeom prst="straightConnector1">
            <a:avLst/>
          </a:prstGeom>
          <a:noFill/>
          <a:ln cap="flat" cmpd="sng" w="28575">
            <a:solidFill>
              <a:schemeClr val="dk1"/>
            </a:solidFill>
            <a:prstDash val="dash"/>
            <a:round/>
            <a:headEnd len="sm" w="sm" type="none"/>
            <a:tailEnd len="sm" w="sm" type="none"/>
          </a:ln>
        </p:spPr>
      </p:cxnSp>
      <p:cxnSp>
        <p:nvCxnSpPr>
          <p:cNvPr id="334" name="Google Shape;334;p13"/>
          <p:cNvCxnSpPr>
            <a:stCxn id="332" idx="3"/>
          </p:cNvCxnSpPr>
          <p:nvPr/>
        </p:nvCxnSpPr>
        <p:spPr>
          <a:xfrm>
            <a:off x="9429750" y="5610766"/>
            <a:ext cx="1431300" cy="6900"/>
          </a:xfrm>
          <a:prstGeom prst="straightConnector1">
            <a:avLst/>
          </a:prstGeom>
          <a:noFill/>
          <a:ln cap="flat" cmpd="sng" w="28575">
            <a:solidFill>
              <a:schemeClr val="dk1"/>
            </a:solidFill>
            <a:prstDash val="dash"/>
            <a:round/>
            <a:headEnd len="sm" w="sm" type="none"/>
            <a:tailEnd len="sm" w="sm" type="none"/>
          </a:ln>
        </p:spPr>
      </p:cxnSp>
      <p:cxnSp>
        <p:nvCxnSpPr>
          <p:cNvPr id="335" name="Google Shape;335;p13"/>
          <p:cNvCxnSpPr/>
          <p:nvPr/>
        </p:nvCxnSpPr>
        <p:spPr>
          <a:xfrm>
            <a:off x="3590925" y="1422753"/>
            <a:ext cx="0" cy="1839559"/>
          </a:xfrm>
          <a:prstGeom prst="straightConnector1">
            <a:avLst/>
          </a:prstGeom>
          <a:noFill/>
          <a:ln cap="rnd" cmpd="sng" w="15875">
            <a:solidFill>
              <a:srgbClr val="1186C3"/>
            </a:solidFill>
            <a:prstDash val="solid"/>
            <a:round/>
            <a:headEnd len="sm" w="sm" type="none"/>
            <a:tailEnd len="med" w="med" type="triangle"/>
          </a:ln>
        </p:spPr>
      </p:cxnSp>
      <p:cxnSp>
        <p:nvCxnSpPr>
          <p:cNvPr id="336" name="Google Shape;336;p13"/>
          <p:cNvCxnSpPr/>
          <p:nvPr/>
        </p:nvCxnSpPr>
        <p:spPr>
          <a:xfrm rot="10800000">
            <a:off x="4972811" y="1422754"/>
            <a:ext cx="0" cy="1839558"/>
          </a:xfrm>
          <a:prstGeom prst="straightConnector1">
            <a:avLst/>
          </a:prstGeom>
          <a:noFill/>
          <a:ln cap="rnd" cmpd="sng" w="15875">
            <a:solidFill>
              <a:srgbClr val="1186C3"/>
            </a:solidFill>
            <a:prstDash val="lgDashDot"/>
            <a:round/>
            <a:headEnd len="sm" w="sm" type="none"/>
            <a:tailEnd len="med" w="med" type="triangle"/>
          </a:ln>
        </p:spPr>
      </p:cxnSp>
      <p:cxnSp>
        <p:nvCxnSpPr>
          <p:cNvPr id="337" name="Google Shape;337;p13"/>
          <p:cNvCxnSpPr/>
          <p:nvPr/>
        </p:nvCxnSpPr>
        <p:spPr>
          <a:xfrm>
            <a:off x="3389757" y="3595687"/>
            <a:ext cx="0" cy="478473"/>
          </a:xfrm>
          <a:prstGeom prst="straightConnector1">
            <a:avLst/>
          </a:prstGeom>
          <a:noFill/>
          <a:ln cap="flat" cmpd="sng" w="19050">
            <a:solidFill>
              <a:srgbClr val="FF0000"/>
            </a:solidFill>
            <a:prstDash val="solid"/>
            <a:round/>
            <a:headEnd len="sm" w="sm" type="none"/>
            <a:tailEnd len="sm" w="sm" type="none"/>
          </a:ln>
        </p:spPr>
      </p:cxnSp>
      <p:cxnSp>
        <p:nvCxnSpPr>
          <p:cNvPr id="338" name="Google Shape;338;p13"/>
          <p:cNvCxnSpPr/>
          <p:nvPr/>
        </p:nvCxnSpPr>
        <p:spPr>
          <a:xfrm>
            <a:off x="3389757" y="4074160"/>
            <a:ext cx="401924" cy="0"/>
          </a:xfrm>
          <a:prstGeom prst="straightConnector1">
            <a:avLst/>
          </a:prstGeom>
          <a:noFill/>
          <a:ln cap="flat" cmpd="sng" w="19050">
            <a:solidFill>
              <a:srgbClr val="FF0000"/>
            </a:solidFill>
            <a:prstDash val="solid"/>
            <a:round/>
            <a:headEnd len="sm" w="sm" type="none"/>
            <a:tailEnd len="sm" w="sm" type="none"/>
          </a:ln>
          <a:effectLst>
            <a:reflection blurRad="0" dir="5400000" dist="12700" endA="0" endPos="32000" kx="0" rotWithShape="0" stA="26000" stPos="0" sy="-100000" ky="0"/>
          </a:effectLst>
        </p:spPr>
      </p:cxnSp>
      <p:cxnSp>
        <p:nvCxnSpPr>
          <p:cNvPr id="339" name="Google Shape;339;p13"/>
          <p:cNvCxnSpPr/>
          <p:nvPr/>
        </p:nvCxnSpPr>
        <p:spPr>
          <a:xfrm rot="10800000">
            <a:off x="3791681" y="3590290"/>
            <a:ext cx="0" cy="483870"/>
          </a:xfrm>
          <a:prstGeom prst="straightConnector1">
            <a:avLst/>
          </a:prstGeom>
          <a:noFill/>
          <a:ln cap="flat" cmpd="sng" w="19050">
            <a:solidFill>
              <a:srgbClr val="FF0000"/>
            </a:solidFill>
            <a:prstDash val="solid"/>
            <a:round/>
            <a:headEnd len="sm" w="sm" type="none"/>
            <a:tailEnd len="med" w="med" type="stealth"/>
          </a:ln>
        </p:spPr>
      </p:cxnSp>
      <p:cxnSp>
        <p:nvCxnSpPr>
          <p:cNvPr id="340" name="Google Shape;340;p13"/>
          <p:cNvCxnSpPr/>
          <p:nvPr/>
        </p:nvCxnSpPr>
        <p:spPr>
          <a:xfrm>
            <a:off x="4724019" y="3595687"/>
            <a:ext cx="0" cy="478473"/>
          </a:xfrm>
          <a:prstGeom prst="straightConnector1">
            <a:avLst/>
          </a:prstGeom>
          <a:noFill/>
          <a:ln cap="flat" cmpd="sng" w="19050">
            <a:solidFill>
              <a:srgbClr val="FF0000"/>
            </a:solidFill>
            <a:prstDash val="solid"/>
            <a:round/>
            <a:headEnd len="sm" w="sm" type="none"/>
            <a:tailEnd len="sm" w="sm" type="none"/>
          </a:ln>
        </p:spPr>
      </p:cxnSp>
      <p:cxnSp>
        <p:nvCxnSpPr>
          <p:cNvPr id="341" name="Google Shape;341;p13"/>
          <p:cNvCxnSpPr/>
          <p:nvPr/>
        </p:nvCxnSpPr>
        <p:spPr>
          <a:xfrm>
            <a:off x="4724019" y="4074160"/>
            <a:ext cx="401924" cy="0"/>
          </a:xfrm>
          <a:prstGeom prst="straightConnector1">
            <a:avLst/>
          </a:prstGeom>
          <a:noFill/>
          <a:ln cap="flat" cmpd="sng" w="19050">
            <a:solidFill>
              <a:srgbClr val="FF0000"/>
            </a:solidFill>
            <a:prstDash val="solid"/>
            <a:round/>
            <a:headEnd len="sm" w="sm" type="none"/>
            <a:tailEnd len="sm" w="sm" type="none"/>
          </a:ln>
          <a:effectLst>
            <a:reflection blurRad="0" dir="5400000" dist="12700" endA="0" endPos="32000" kx="0" rotWithShape="0" stA="26000" stPos="0" sy="-100000" ky="0"/>
          </a:effectLst>
        </p:spPr>
      </p:cxnSp>
      <p:cxnSp>
        <p:nvCxnSpPr>
          <p:cNvPr id="342" name="Google Shape;342;p13"/>
          <p:cNvCxnSpPr/>
          <p:nvPr/>
        </p:nvCxnSpPr>
        <p:spPr>
          <a:xfrm rot="10800000">
            <a:off x="5125943" y="3594100"/>
            <a:ext cx="0" cy="480060"/>
          </a:xfrm>
          <a:prstGeom prst="straightConnector1">
            <a:avLst/>
          </a:prstGeom>
          <a:noFill/>
          <a:ln cap="flat" cmpd="sng" w="19050">
            <a:solidFill>
              <a:srgbClr val="FF0000"/>
            </a:solidFill>
            <a:prstDash val="solid"/>
            <a:round/>
            <a:headEnd len="sm" w="sm" type="none"/>
            <a:tailEnd len="med" w="med" type="stealth"/>
          </a:ln>
        </p:spPr>
      </p:cxnSp>
      <p:cxnSp>
        <p:nvCxnSpPr>
          <p:cNvPr id="343" name="Google Shape;343;p13"/>
          <p:cNvCxnSpPr/>
          <p:nvPr/>
        </p:nvCxnSpPr>
        <p:spPr>
          <a:xfrm rot="10800000">
            <a:off x="6573520" y="3594100"/>
            <a:ext cx="0" cy="1854146"/>
          </a:xfrm>
          <a:prstGeom prst="straightConnector1">
            <a:avLst/>
          </a:prstGeom>
          <a:noFill/>
          <a:ln cap="rnd" cmpd="sng" w="15875">
            <a:solidFill>
              <a:srgbClr val="1186C3"/>
            </a:solidFill>
            <a:prstDash val="solid"/>
            <a:round/>
            <a:headEnd len="sm" w="sm" type="none"/>
            <a:tailEnd len="med" w="med" type="triangle"/>
          </a:ln>
        </p:spPr>
      </p:cxnSp>
      <p:cxnSp>
        <p:nvCxnSpPr>
          <p:cNvPr id="344" name="Google Shape;344;p13"/>
          <p:cNvCxnSpPr/>
          <p:nvPr/>
        </p:nvCxnSpPr>
        <p:spPr>
          <a:xfrm>
            <a:off x="7075931" y="3596594"/>
            <a:ext cx="0" cy="1847484"/>
          </a:xfrm>
          <a:prstGeom prst="straightConnector1">
            <a:avLst/>
          </a:prstGeom>
          <a:noFill/>
          <a:ln cap="rnd" cmpd="sng" w="15875">
            <a:solidFill>
              <a:srgbClr val="1186C3"/>
            </a:solidFill>
            <a:prstDash val="lgDashDot"/>
            <a:round/>
            <a:headEnd len="sm" w="sm" type="none"/>
            <a:tailEnd len="med" w="med" type="triangle"/>
          </a:ln>
        </p:spPr>
      </p:cxnSp>
      <p:cxnSp>
        <p:nvCxnSpPr>
          <p:cNvPr id="345" name="Google Shape;345;p13"/>
          <p:cNvCxnSpPr/>
          <p:nvPr/>
        </p:nvCxnSpPr>
        <p:spPr>
          <a:xfrm rot="10800000">
            <a:off x="8026400" y="3594100"/>
            <a:ext cx="0" cy="1854146"/>
          </a:xfrm>
          <a:prstGeom prst="straightConnector1">
            <a:avLst/>
          </a:prstGeom>
          <a:noFill/>
          <a:ln cap="rnd" cmpd="sng" w="15875">
            <a:solidFill>
              <a:srgbClr val="1186C3"/>
            </a:solidFill>
            <a:prstDash val="solid"/>
            <a:round/>
            <a:headEnd len="sm" w="sm" type="none"/>
            <a:tailEnd len="med" w="med" type="triangle"/>
          </a:ln>
        </p:spPr>
      </p:cxnSp>
      <p:cxnSp>
        <p:nvCxnSpPr>
          <p:cNvPr id="346" name="Google Shape;346;p13"/>
          <p:cNvCxnSpPr/>
          <p:nvPr/>
        </p:nvCxnSpPr>
        <p:spPr>
          <a:xfrm>
            <a:off x="8340979" y="3591877"/>
            <a:ext cx="0" cy="478473"/>
          </a:xfrm>
          <a:prstGeom prst="straightConnector1">
            <a:avLst/>
          </a:prstGeom>
          <a:noFill/>
          <a:ln cap="flat" cmpd="sng" w="19050">
            <a:solidFill>
              <a:srgbClr val="FF0000"/>
            </a:solidFill>
            <a:prstDash val="solid"/>
            <a:round/>
            <a:headEnd len="sm" w="sm" type="none"/>
            <a:tailEnd len="sm" w="sm" type="none"/>
          </a:ln>
        </p:spPr>
      </p:cxnSp>
      <p:cxnSp>
        <p:nvCxnSpPr>
          <p:cNvPr id="347" name="Google Shape;347;p13"/>
          <p:cNvCxnSpPr/>
          <p:nvPr/>
        </p:nvCxnSpPr>
        <p:spPr>
          <a:xfrm>
            <a:off x="8340979" y="4070350"/>
            <a:ext cx="401924" cy="0"/>
          </a:xfrm>
          <a:prstGeom prst="straightConnector1">
            <a:avLst/>
          </a:prstGeom>
          <a:noFill/>
          <a:ln cap="flat" cmpd="sng" w="19050">
            <a:solidFill>
              <a:srgbClr val="FF0000"/>
            </a:solidFill>
            <a:prstDash val="solid"/>
            <a:round/>
            <a:headEnd len="sm" w="sm" type="none"/>
            <a:tailEnd len="sm" w="sm" type="none"/>
          </a:ln>
          <a:effectLst>
            <a:reflection blurRad="0" dir="5400000" dist="12700" endA="0" endPos="32000" kx="0" rotWithShape="0" stA="26000" stPos="0" sy="-100000" ky="0"/>
          </a:effectLst>
        </p:spPr>
      </p:cxnSp>
      <p:cxnSp>
        <p:nvCxnSpPr>
          <p:cNvPr id="348" name="Google Shape;348;p13"/>
          <p:cNvCxnSpPr/>
          <p:nvPr/>
        </p:nvCxnSpPr>
        <p:spPr>
          <a:xfrm rot="10800000">
            <a:off x="8742903" y="3590290"/>
            <a:ext cx="0" cy="480060"/>
          </a:xfrm>
          <a:prstGeom prst="straightConnector1">
            <a:avLst/>
          </a:prstGeom>
          <a:noFill/>
          <a:ln cap="flat" cmpd="sng" w="19050">
            <a:solidFill>
              <a:srgbClr val="FF0000"/>
            </a:solidFill>
            <a:prstDash val="solid"/>
            <a:round/>
            <a:headEnd len="sm" w="sm" type="none"/>
            <a:tailEnd len="med" w="med" type="stealth"/>
          </a:ln>
        </p:spPr>
      </p:cxnSp>
      <p:cxnSp>
        <p:nvCxnSpPr>
          <p:cNvPr id="349" name="Google Shape;349;p13"/>
          <p:cNvCxnSpPr/>
          <p:nvPr/>
        </p:nvCxnSpPr>
        <p:spPr>
          <a:xfrm>
            <a:off x="9270491" y="3596594"/>
            <a:ext cx="0" cy="1847484"/>
          </a:xfrm>
          <a:prstGeom prst="straightConnector1">
            <a:avLst/>
          </a:prstGeom>
          <a:noFill/>
          <a:ln cap="rnd" cmpd="sng" w="15875">
            <a:solidFill>
              <a:srgbClr val="1186C3"/>
            </a:solidFill>
            <a:prstDash val="lgDashDot"/>
            <a:round/>
            <a:headEnd len="sm" w="sm" type="none"/>
            <a:tailEnd len="med" w="med" type="triangle"/>
          </a:ln>
        </p:spPr>
      </p:cxnSp>
      <p:cxnSp>
        <p:nvCxnSpPr>
          <p:cNvPr id="350" name="Google Shape;350;p13"/>
          <p:cNvCxnSpPr/>
          <p:nvPr/>
        </p:nvCxnSpPr>
        <p:spPr>
          <a:xfrm>
            <a:off x="7624476" y="5779040"/>
            <a:ext cx="0" cy="478473"/>
          </a:xfrm>
          <a:prstGeom prst="straightConnector1">
            <a:avLst/>
          </a:prstGeom>
          <a:noFill/>
          <a:ln cap="flat" cmpd="sng" w="19050">
            <a:solidFill>
              <a:srgbClr val="FF0000"/>
            </a:solidFill>
            <a:prstDash val="solid"/>
            <a:round/>
            <a:headEnd len="sm" w="sm" type="none"/>
            <a:tailEnd len="sm" w="sm" type="none"/>
          </a:ln>
        </p:spPr>
      </p:cxnSp>
      <p:cxnSp>
        <p:nvCxnSpPr>
          <p:cNvPr id="351" name="Google Shape;351;p13"/>
          <p:cNvCxnSpPr/>
          <p:nvPr/>
        </p:nvCxnSpPr>
        <p:spPr>
          <a:xfrm>
            <a:off x="7624476" y="6257513"/>
            <a:ext cx="401924" cy="0"/>
          </a:xfrm>
          <a:prstGeom prst="straightConnector1">
            <a:avLst/>
          </a:prstGeom>
          <a:noFill/>
          <a:ln cap="flat" cmpd="sng" w="19050">
            <a:solidFill>
              <a:srgbClr val="FF0000"/>
            </a:solidFill>
            <a:prstDash val="solid"/>
            <a:round/>
            <a:headEnd len="sm" w="sm" type="none"/>
            <a:tailEnd len="sm" w="sm" type="none"/>
          </a:ln>
          <a:effectLst>
            <a:reflection blurRad="0" dir="5400000" dist="12700" endA="0" endPos="32000" kx="0" rotWithShape="0" stA="26000" stPos="0" sy="-100000" ky="0"/>
          </a:effectLst>
        </p:spPr>
      </p:cxnSp>
      <p:cxnSp>
        <p:nvCxnSpPr>
          <p:cNvPr id="352" name="Google Shape;352;p13"/>
          <p:cNvCxnSpPr/>
          <p:nvPr/>
        </p:nvCxnSpPr>
        <p:spPr>
          <a:xfrm rot="10800000">
            <a:off x="8026400" y="5777453"/>
            <a:ext cx="0" cy="480060"/>
          </a:xfrm>
          <a:prstGeom prst="straightConnector1">
            <a:avLst/>
          </a:prstGeom>
          <a:noFill/>
          <a:ln cap="flat" cmpd="sng" w="19050">
            <a:solidFill>
              <a:srgbClr val="FF0000"/>
            </a:solidFill>
            <a:prstDash val="solid"/>
            <a:round/>
            <a:headEnd len="sm" w="sm" type="none"/>
            <a:tailEnd len="med" w="med" type="stealth"/>
          </a:ln>
        </p:spPr>
      </p:cxnSp>
      <p:sp>
        <p:nvSpPr>
          <p:cNvPr id="353" name="Google Shape;353;p13"/>
          <p:cNvSpPr txBox="1"/>
          <p:nvPr/>
        </p:nvSpPr>
        <p:spPr>
          <a:xfrm>
            <a:off x="2337824" y="2085350"/>
            <a:ext cx="12717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Published Transaction</a:t>
            </a:r>
            <a:endParaRPr b="0" i="0" sz="1400" u="none" cap="none" strike="noStrike">
              <a:solidFill>
                <a:srgbClr val="000000"/>
              </a:solidFill>
              <a:latin typeface="Arial"/>
              <a:ea typeface="Arial"/>
              <a:cs typeface="Arial"/>
              <a:sym typeface="Arial"/>
            </a:endParaRPr>
          </a:p>
        </p:txBody>
      </p:sp>
      <p:sp>
        <p:nvSpPr>
          <p:cNvPr id="354" name="Google Shape;354;p13"/>
          <p:cNvSpPr txBox="1"/>
          <p:nvPr/>
        </p:nvSpPr>
        <p:spPr>
          <a:xfrm>
            <a:off x="4969475" y="2155300"/>
            <a:ext cx="1125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Successful</a:t>
            </a:r>
            <a:endParaRPr b="0" i="0" sz="1400" u="none" cap="none" strike="noStrike">
              <a:solidFill>
                <a:srgbClr val="000000"/>
              </a:solidFill>
              <a:latin typeface="Arial"/>
              <a:ea typeface="Arial"/>
              <a:cs typeface="Arial"/>
              <a:sym typeface="Arial"/>
            </a:endParaRPr>
          </a:p>
        </p:txBody>
      </p:sp>
      <p:sp>
        <p:nvSpPr>
          <p:cNvPr id="355" name="Google Shape;355;p13"/>
          <p:cNvSpPr txBox="1"/>
          <p:nvPr/>
        </p:nvSpPr>
        <p:spPr>
          <a:xfrm>
            <a:off x="2883224" y="4073425"/>
            <a:ext cx="12717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Transaction is mined</a:t>
            </a:r>
            <a:endParaRPr b="0" i="0" sz="1400" u="none" cap="none" strike="noStrike">
              <a:solidFill>
                <a:srgbClr val="000000"/>
              </a:solidFill>
              <a:latin typeface="Arial"/>
              <a:ea typeface="Arial"/>
              <a:cs typeface="Arial"/>
              <a:sym typeface="Arial"/>
            </a:endParaRPr>
          </a:p>
        </p:txBody>
      </p:sp>
      <p:sp>
        <p:nvSpPr>
          <p:cNvPr id="356" name="Google Shape;356;p13"/>
          <p:cNvSpPr txBox="1"/>
          <p:nvPr/>
        </p:nvSpPr>
        <p:spPr>
          <a:xfrm>
            <a:off x="4241948" y="4068625"/>
            <a:ext cx="1324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New event is recorded</a:t>
            </a:r>
            <a:endParaRPr b="0" i="0" sz="1400" u="none" cap="none" strike="noStrike">
              <a:solidFill>
                <a:srgbClr val="000000"/>
              </a:solidFill>
              <a:latin typeface="Arial"/>
              <a:ea typeface="Arial"/>
              <a:cs typeface="Arial"/>
              <a:sym typeface="Arial"/>
            </a:endParaRPr>
          </a:p>
        </p:txBody>
      </p:sp>
      <p:sp>
        <p:nvSpPr>
          <p:cNvPr id="357" name="Google Shape;357;p13"/>
          <p:cNvSpPr txBox="1"/>
          <p:nvPr/>
        </p:nvSpPr>
        <p:spPr>
          <a:xfrm rot="-5400000">
            <a:off x="5485946" y="4421296"/>
            <a:ext cx="179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Consume new event</a:t>
            </a:r>
            <a:endParaRPr b="0" i="0" sz="1200" u="none" cap="none" strike="noStrike">
              <a:solidFill>
                <a:srgbClr val="000000"/>
              </a:solidFill>
              <a:latin typeface="Arial"/>
              <a:ea typeface="Arial"/>
              <a:cs typeface="Arial"/>
              <a:sym typeface="Arial"/>
            </a:endParaRPr>
          </a:p>
        </p:txBody>
      </p:sp>
      <p:sp>
        <p:nvSpPr>
          <p:cNvPr id="358" name="Google Shape;358;p13"/>
          <p:cNvSpPr txBox="1"/>
          <p:nvPr/>
        </p:nvSpPr>
        <p:spPr>
          <a:xfrm rot="-5400000">
            <a:off x="6311499" y="4366447"/>
            <a:ext cx="179396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New event</a:t>
            </a:r>
            <a:endParaRPr b="0" i="0" sz="1400" u="none" cap="none" strike="noStrike">
              <a:solidFill>
                <a:srgbClr val="000000"/>
              </a:solidFill>
              <a:latin typeface="Arial"/>
              <a:ea typeface="Arial"/>
              <a:cs typeface="Arial"/>
              <a:sym typeface="Arial"/>
            </a:endParaRPr>
          </a:p>
        </p:txBody>
      </p:sp>
      <p:sp>
        <p:nvSpPr>
          <p:cNvPr id="359" name="Google Shape;359;p13"/>
          <p:cNvSpPr txBox="1"/>
          <p:nvPr/>
        </p:nvSpPr>
        <p:spPr>
          <a:xfrm rot="-5400000">
            <a:off x="7206873" y="4258057"/>
            <a:ext cx="118954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Published Transaction</a:t>
            </a:r>
            <a:endParaRPr b="0" i="0" sz="1400" u="none" cap="none" strike="noStrike">
              <a:solidFill>
                <a:srgbClr val="000000"/>
              </a:solidFill>
              <a:latin typeface="Arial"/>
              <a:ea typeface="Arial"/>
              <a:cs typeface="Arial"/>
              <a:sym typeface="Arial"/>
            </a:endParaRPr>
          </a:p>
        </p:txBody>
      </p:sp>
      <p:sp>
        <p:nvSpPr>
          <p:cNvPr id="360" name="Google Shape;360;p13"/>
          <p:cNvSpPr txBox="1"/>
          <p:nvPr/>
        </p:nvSpPr>
        <p:spPr>
          <a:xfrm rot="-5400000">
            <a:off x="7954792" y="4285597"/>
            <a:ext cx="116842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Transaction is mined</a:t>
            </a:r>
            <a:endParaRPr b="0" i="0" sz="1400" u="none" cap="none" strike="noStrike">
              <a:solidFill>
                <a:srgbClr val="000000"/>
              </a:solidFill>
              <a:latin typeface="Arial"/>
              <a:ea typeface="Arial"/>
              <a:cs typeface="Arial"/>
              <a:sym typeface="Arial"/>
            </a:endParaRPr>
          </a:p>
        </p:txBody>
      </p:sp>
      <p:sp>
        <p:nvSpPr>
          <p:cNvPr id="361" name="Google Shape;361;p13"/>
          <p:cNvSpPr txBox="1"/>
          <p:nvPr/>
        </p:nvSpPr>
        <p:spPr>
          <a:xfrm rot="-5400000">
            <a:off x="8831400" y="4343674"/>
            <a:ext cx="1186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Successful</a:t>
            </a:r>
            <a:endParaRPr b="0" i="0" sz="1400" u="none" cap="none" strike="noStrike">
              <a:solidFill>
                <a:srgbClr val="000000"/>
              </a:solidFill>
              <a:latin typeface="Arial"/>
              <a:ea typeface="Arial"/>
              <a:cs typeface="Arial"/>
              <a:sym typeface="Arial"/>
            </a:endParaRPr>
          </a:p>
        </p:txBody>
      </p:sp>
      <p:sp>
        <p:nvSpPr>
          <p:cNvPr id="362" name="Google Shape;362;p13"/>
          <p:cNvSpPr txBox="1"/>
          <p:nvPr/>
        </p:nvSpPr>
        <p:spPr>
          <a:xfrm>
            <a:off x="7163163" y="6257513"/>
            <a:ext cx="132455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Handle new event</a:t>
            </a:r>
            <a:endParaRPr b="0" i="0" sz="1400" u="none" cap="none" strike="noStrike">
              <a:solidFill>
                <a:srgbClr val="000000"/>
              </a:solidFill>
              <a:latin typeface="Arial"/>
              <a:ea typeface="Arial"/>
              <a:cs typeface="Arial"/>
              <a:sym typeface="Arial"/>
            </a:endParaRPr>
          </a:p>
        </p:txBody>
      </p:sp>
      <p:sp>
        <p:nvSpPr>
          <p:cNvPr id="363" name="Google Shape;363;p13"/>
          <p:cNvSpPr txBox="1"/>
          <p:nvPr/>
        </p:nvSpPr>
        <p:spPr>
          <a:xfrm rot="-5400000">
            <a:off x="10754361" y="1102980"/>
            <a:ext cx="5181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4" name="Google Shape;364;p13"/>
          <p:cNvSpPr txBox="1"/>
          <p:nvPr/>
        </p:nvSpPr>
        <p:spPr>
          <a:xfrm rot="-5400000">
            <a:off x="10750743" y="3236031"/>
            <a:ext cx="5181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5" name="Google Shape;365;p13"/>
          <p:cNvSpPr txBox="1"/>
          <p:nvPr/>
        </p:nvSpPr>
        <p:spPr>
          <a:xfrm rot="-5400000">
            <a:off x="10754855" y="5458483"/>
            <a:ext cx="5181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6" name="Google Shape;366;p13"/>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4"/>
          <p:cNvSpPr txBox="1"/>
          <p:nvPr/>
        </p:nvSpPr>
        <p:spPr>
          <a:xfrm>
            <a:off x="285750" y="643057"/>
            <a:ext cx="11325225"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6D6E70"/>
                </a:solidFill>
                <a:latin typeface="Arial"/>
                <a:ea typeface="Arial"/>
                <a:cs typeface="Arial"/>
                <a:sym typeface="Arial"/>
              </a:rPr>
              <a:t>With a DApp, there are no centralized servers where the data is stored on. Rather, it’s saved to the blockchain. Suddenly, there is no organization that is liable for securing end user data. No organization having to pay staff, maintain servers or other overheads. Since there is no organization involved in operating the network, there is less motivation to sell user data to cover costs. With the data stored on the blockchain, it’s highly secure.</a:t>
            </a:r>
            <a:endParaRPr b="0" i="0" sz="1800" u="none" cap="none" strike="noStrike">
              <a:solidFill>
                <a:schemeClr val="dk1"/>
              </a:solidFill>
              <a:latin typeface="Arial"/>
              <a:ea typeface="Arial"/>
              <a:cs typeface="Arial"/>
              <a:sym typeface="Arial"/>
            </a:endParaRPr>
          </a:p>
        </p:txBody>
      </p:sp>
      <p:sp>
        <p:nvSpPr>
          <p:cNvPr id="372" name="Google Shape;372;p14"/>
          <p:cNvSpPr txBox="1"/>
          <p:nvPr/>
        </p:nvSpPr>
        <p:spPr>
          <a:xfrm>
            <a:off x="152400" y="138175"/>
            <a:ext cx="4526400" cy="40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C00000"/>
              </a:buClr>
              <a:buSzPts val="2000"/>
              <a:buFont typeface="Noto Sans Symbols"/>
              <a:buChar char="❖"/>
            </a:pPr>
            <a:r>
              <a:rPr b="1" i="0" lang="en-IN" sz="2000" u="none" cap="none" strike="noStrike">
                <a:solidFill>
                  <a:srgbClr val="C00000"/>
                </a:solidFill>
                <a:latin typeface="Arial"/>
                <a:ea typeface="Arial"/>
                <a:cs typeface="Arial"/>
                <a:sym typeface="Arial"/>
              </a:rPr>
              <a:t>Reason behind using DApp</a:t>
            </a:r>
            <a:endParaRPr b="0" i="0" sz="1400" u="none" cap="none" strike="noStrike">
              <a:solidFill>
                <a:srgbClr val="000000"/>
              </a:solidFill>
              <a:latin typeface="Arial"/>
              <a:ea typeface="Arial"/>
              <a:cs typeface="Arial"/>
              <a:sym typeface="Arial"/>
            </a:endParaRPr>
          </a:p>
        </p:txBody>
      </p:sp>
      <p:pic>
        <p:nvPicPr>
          <p:cNvPr descr="What is Blockchain Technology? | CB Insights Research" id="373" name="Google Shape;373;p14"/>
          <p:cNvPicPr preferRelativeResize="0"/>
          <p:nvPr/>
        </p:nvPicPr>
        <p:blipFill rotWithShape="1">
          <a:blip r:embed="rId3">
            <a:alphaModFix/>
          </a:blip>
          <a:srcRect b="7340" l="2071" r="0" t="9800"/>
          <a:stretch/>
        </p:blipFill>
        <p:spPr>
          <a:xfrm>
            <a:off x="2651908" y="2938097"/>
            <a:ext cx="6592908" cy="3105150"/>
          </a:xfrm>
          <a:prstGeom prst="rect">
            <a:avLst/>
          </a:prstGeom>
          <a:noFill/>
          <a:ln cap="flat" cmpd="sng" w="9525">
            <a:solidFill>
              <a:schemeClr val="dk1"/>
            </a:solidFill>
            <a:prstDash val="solid"/>
            <a:round/>
            <a:headEnd len="sm" w="sm" type="none"/>
            <a:tailEnd len="sm" w="sm" type="none"/>
          </a:ln>
        </p:spPr>
      </p:pic>
      <p:sp>
        <p:nvSpPr>
          <p:cNvPr id="374" name="Google Shape;374;p14"/>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1f527a065c_0_0"/>
          <p:cNvSpPr txBox="1"/>
          <p:nvPr/>
        </p:nvSpPr>
        <p:spPr>
          <a:xfrm>
            <a:off x="1674750" y="248050"/>
            <a:ext cx="88425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solidFill>
                  <a:schemeClr val="dk1"/>
                </a:solidFill>
                <a:latin typeface="Arial Rounded"/>
                <a:ea typeface="Arial Rounded"/>
                <a:cs typeface="Arial Rounded"/>
                <a:sym typeface="Arial Rounded"/>
              </a:rPr>
              <a:t>Approval from guide for the evaluation</a:t>
            </a:r>
            <a:endParaRPr b="1" sz="3300">
              <a:solidFill>
                <a:schemeClr val="dk1"/>
              </a:solidFill>
              <a:latin typeface="Arial Rounded"/>
              <a:ea typeface="Arial Rounded"/>
              <a:cs typeface="Arial Rounded"/>
              <a:sym typeface="Arial Rounded"/>
            </a:endParaRPr>
          </a:p>
        </p:txBody>
      </p:sp>
      <p:sp>
        <p:nvSpPr>
          <p:cNvPr id="160" name="Google Shape;160;g11f527a065c_0_0"/>
          <p:cNvSpPr txBox="1"/>
          <p:nvPr/>
        </p:nvSpPr>
        <p:spPr>
          <a:xfrm>
            <a:off x="1239000" y="1481250"/>
            <a:ext cx="92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1" name="Google Shape;161;g11f527a065c_0_0"/>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pic>
        <p:nvPicPr>
          <p:cNvPr id="162" name="Google Shape;162;g11f527a065c_0_0"/>
          <p:cNvPicPr preferRelativeResize="0"/>
          <p:nvPr/>
        </p:nvPicPr>
        <p:blipFill rotWithShape="1">
          <a:blip r:embed="rId3">
            <a:alphaModFix/>
          </a:blip>
          <a:srcRect b="8489" l="0" r="0" t="14051"/>
          <a:stretch/>
        </p:blipFill>
        <p:spPr>
          <a:xfrm>
            <a:off x="1239575" y="1320725"/>
            <a:ext cx="9712851" cy="4927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8" name="Shape 378"/>
        <p:cNvGrpSpPr/>
        <p:nvPr/>
      </p:nvGrpSpPr>
      <p:grpSpPr>
        <a:xfrm>
          <a:off x="0" y="0"/>
          <a:ext cx="0" cy="0"/>
          <a:chOff x="0" y="0"/>
          <a:chExt cx="0" cy="0"/>
        </a:xfrm>
      </p:grpSpPr>
      <p:sp>
        <p:nvSpPr>
          <p:cNvPr id="379" name="Google Shape;379;p16"/>
          <p:cNvSpPr txBox="1"/>
          <p:nvPr/>
        </p:nvSpPr>
        <p:spPr>
          <a:xfrm>
            <a:off x="76200" y="90550"/>
            <a:ext cx="6684300" cy="40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C00000"/>
              </a:buClr>
              <a:buSzPts val="2000"/>
              <a:buFont typeface="Noto Sans Symbols"/>
              <a:buChar char="❖"/>
            </a:pPr>
            <a:r>
              <a:rPr b="1" i="0" lang="en-IN" sz="2000" u="none" cap="none" strike="noStrike">
                <a:solidFill>
                  <a:srgbClr val="C00000"/>
                </a:solidFill>
                <a:latin typeface="Arial"/>
                <a:ea typeface="Arial"/>
                <a:cs typeface="Arial"/>
                <a:sym typeface="Arial"/>
              </a:rPr>
              <a:t>Integration and working of Daap inside SCM</a:t>
            </a:r>
            <a:endParaRPr b="0" i="0" sz="1400" u="none" cap="none" strike="noStrike">
              <a:solidFill>
                <a:srgbClr val="000000"/>
              </a:solidFill>
              <a:latin typeface="Arial"/>
              <a:ea typeface="Arial"/>
              <a:cs typeface="Arial"/>
              <a:sym typeface="Arial"/>
            </a:endParaRPr>
          </a:p>
        </p:txBody>
      </p:sp>
      <p:sp>
        <p:nvSpPr>
          <p:cNvPr id="380" name="Google Shape;380;p16"/>
          <p:cNvSpPr txBox="1"/>
          <p:nvPr/>
        </p:nvSpPr>
        <p:spPr>
          <a:xfrm>
            <a:off x="142878" y="643057"/>
            <a:ext cx="118968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IN" sz="1800" u="none" cap="none" strike="noStrike">
                <a:solidFill>
                  <a:srgbClr val="363636"/>
                </a:solidFill>
                <a:latin typeface="Arial"/>
                <a:ea typeface="Arial"/>
                <a:cs typeface="Arial"/>
                <a:sym typeface="Arial"/>
              </a:rPr>
              <a:t>The use of blockchain technology in the supply chain is assumed to be the end-all solution to transparency and visibility. The complexity of the modern supply chain is extensive but blockchain technology has the potential to fix problems within today’s supply chain networks with the help of Daap and smart contract.</a:t>
            </a:r>
            <a:endParaRPr b="0" i="0" sz="1400" u="none" cap="none" strike="noStrike">
              <a:solidFill>
                <a:srgbClr val="000000"/>
              </a:solidFill>
              <a:latin typeface="Arial"/>
              <a:ea typeface="Arial"/>
              <a:cs typeface="Arial"/>
              <a:sym typeface="Arial"/>
            </a:endParaRPr>
          </a:p>
        </p:txBody>
      </p:sp>
      <p:pic>
        <p:nvPicPr>
          <p:cNvPr id="381" name="Google Shape;381;p16"/>
          <p:cNvPicPr preferRelativeResize="0"/>
          <p:nvPr/>
        </p:nvPicPr>
        <p:blipFill rotWithShape="1">
          <a:blip r:embed="rId3">
            <a:alphaModFix/>
          </a:blip>
          <a:srcRect b="0" l="0" r="0" t="0"/>
          <a:stretch/>
        </p:blipFill>
        <p:spPr>
          <a:xfrm>
            <a:off x="690375" y="1495700"/>
            <a:ext cx="10782150" cy="5290424"/>
          </a:xfrm>
          <a:prstGeom prst="rect">
            <a:avLst/>
          </a:prstGeom>
          <a:noFill/>
          <a:ln cap="flat" cmpd="sng" w="28575">
            <a:solidFill>
              <a:srgbClr val="0C0C0C"/>
            </a:solidFill>
            <a:prstDash val="solid"/>
            <a:round/>
            <a:headEnd len="sm" w="sm" type="none"/>
            <a:tailEnd len="sm" w="sm" type="none"/>
          </a:ln>
          <a:effectLst>
            <a:outerShdw blurRad="292100" rotWithShape="0" algn="tl" dir="2700000" dist="139700">
              <a:srgbClr val="333333">
                <a:alpha val="64313"/>
              </a:srgbClr>
            </a:outerShdw>
          </a:effectLst>
        </p:spPr>
      </p:pic>
      <p:sp>
        <p:nvSpPr>
          <p:cNvPr id="382" name="Google Shape;382;p16"/>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pic>
        <p:nvPicPr>
          <p:cNvPr id="387" name="Google Shape;387;p17"/>
          <p:cNvPicPr preferRelativeResize="0"/>
          <p:nvPr/>
        </p:nvPicPr>
        <p:blipFill rotWithShape="1">
          <a:blip r:embed="rId3">
            <a:alphaModFix/>
          </a:blip>
          <a:srcRect b="0" l="0" r="0" t="0"/>
          <a:stretch/>
        </p:blipFill>
        <p:spPr>
          <a:xfrm>
            <a:off x="5645012" y="1597784"/>
            <a:ext cx="6292988" cy="5067176"/>
          </a:xfrm>
          <a:prstGeom prst="rect">
            <a:avLst/>
          </a:prstGeom>
          <a:noFill/>
          <a:ln>
            <a:noFill/>
          </a:ln>
          <a:effectLst>
            <a:outerShdw blurRad="292100" rotWithShape="0" algn="tl" dir="2700000" dist="139700">
              <a:srgbClr val="333333">
                <a:alpha val="64313"/>
              </a:srgbClr>
            </a:outerShdw>
          </a:effectLst>
        </p:spPr>
      </p:pic>
      <p:sp>
        <p:nvSpPr>
          <p:cNvPr id="388" name="Google Shape;388;p17"/>
          <p:cNvSpPr txBox="1"/>
          <p:nvPr/>
        </p:nvSpPr>
        <p:spPr>
          <a:xfrm>
            <a:off x="481635" y="1892424"/>
            <a:ext cx="4598366" cy="44670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Immutability</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Transparency</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Security</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Streamlined operations.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Quality Assurance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Tracking Accuracy</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Cost Reduction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Arial"/>
                <a:ea typeface="Arial"/>
                <a:cs typeface="Arial"/>
                <a:sym typeface="Arial"/>
              </a:rPr>
              <a:t>Provenance</a:t>
            </a:r>
            <a:endParaRPr b="0" i="0" sz="1400" u="none" cap="none" strike="noStrike">
              <a:solidFill>
                <a:srgbClr val="000000"/>
              </a:solidFill>
              <a:latin typeface="Arial"/>
              <a:ea typeface="Arial"/>
              <a:cs typeface="Arial"/>
              <a:sym typeface="Arial"/>
            </a:endParaRPr>
          </a:p>
        </p:txBody>
      </p:sp>
      <p:sp>
        <p:nvSpPr>
          <p:cNvPr id="389" name="Google Shape;389;p17"/>
          <p:cNvSpPr txBox="1"/>
          <p:nvPr/>
        </p:nvSpPr>
        <p:spPr>
          <a:xfrm>
            <a:off x="323850" y="193050"/>
            <a:ext cx="7713600" cy="461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C00000"/>
              </a:buClr>
              <a:buSzPts val="2400"/>
              <a:buFont typeface="Noto Sans Symbols"/>
              <a:buChar char="❖"/>
            </a:pPr>
            <a:r>
              <a:rPr b="1" i="0" lang="en-IN" sz="2400" u="none" cap="none" strike="noStrike">
                <a:solidFill>
                  <a:srgbClr val="C00000"/>
                </a:solidFill>
                <a:latin typeface="Arial"/>
                <a:ea typeface="Arial"/>
                <a:cs typeface="Arial"/>
                <a:sym typeface="Arial"/>
              </a:rPr>
              <a:t>Advantages of BCT enabled SCM using Dapp.</a:t>
            </a:r>
            <a:endParaRPr b="0" i="0" sz="1800" u="none" cap="none" strike="noStrike">
              <a:solidFill>
                <a:srgbClr val="000000"/>
              </a:solidFill>
              <a:latin typeface="Arial"/>
              <a:ea typeface="Arial"/>
              <a:cs typeface="Arial"/>
              <a:sym typeface="Arial"/>
            </a:endParaRPr>
          </a:p>
        </p:txBody>
      </p:sp>
      <p:sp>
        <p:nvSpPr>
          <p:cNvPr id="390" name="Google Shape;390;p17"/>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8"/>
          <p:cNvSpPr txBox="1"/>
          <p:nvPr>
            <p:ph type="title"/>
          </p:nvPr>
        </p:nvSpPr>
        <p:spPr>
          <a:xfrm>
            <a:off x="0" y="0"/>
            <a:ext cx="8486775" cy="800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2060"/>
              </a:buClr>
              <a:buSzPts val="4000"/>
              <a:buFont typeface="Arial"/>
              <a:buNone/>
            </a:pPr>
            <a:r>
              <a:rPr lang="en-IN">
                <a:solidFill>
                  <a:srgbClr val="002060"/>
                </a:solidFill>
                <a:latin typeface="Arial"/>
                <a:ea typeface="Arial"/>
                <a:cs typeface="Arial"/>
                <a:sym typeface="Arial"/>
              </a:rPr>
              <a:t>Tech Stack to be used in the project.</a:t>
            </a:r>
            <a:endParaRPr/>
          </a:p>
        </p:txBody>
      </p:sp>
      <p:graphicFrame>
        <p:nvGraphicFramePr>
          <p:cNvPr id="396" name="Google Shape;396;p18"/>
          <p:cNvGraphicFramePr/>
          <p:nvPr/>
        </p:nvGraphicFramePr>
        <p:xfrm>
          <a:off x="422274" y="1776941"/>
          <a:ext cx="3000000" cy="3000000"/>
        </p:xfrm>
        <a:graphic>
          <a:graphicData uri="http://schemas.openxmlformats.org/drawingml/2006/table">
            <a:tbl>
              <a:tblPr bandRow="1" firstRow="1">
                <a:noFill/>
                <a:tableStyleId>{33667C05-A802-481D-982B-3FE5A13FC07B}</a:tableStyleId>
              </a:tblPr>
              <a:tblGrid>
                <a:gridCol w="2178675"/>
                <a:gridCol w="2270125"/>
                <a:gridCol w="2224400"/>
                <a:gridCol w="2224400"/>
                <a:gridCol w="2224400"/>
              </a:tblGrid>
              <a:tr h="755650">
                <a:tc>
                  <a:txBody>
                    <a:bodyPr/>
                    <a:lstStyle/>
                    <a:p>
                      <a:pPr indent="0" lvl="0" marL="0" marR="0" rtl="0" algn="ctr">
                        <a:lnSpc>
                          <a:spcPct val="100000"/>
                        </a:lnSpc>
                        <a:spcBef>
                          <a:spcPts val="0"/>
                        </a:spcBef>
                        <a:spcAft>
                          <a:spcPts val="0"/>
                        </a:spcAft>
                        <a:buClr>
                          <a:srgbClr val="000000"/>
                        </a:buClr>
                        <a:buSzPts val="2000"/>
                        <a:buFont typeface="Arial"/>
                        <a:buNone/>
                      </a:pPr>
                      <a:r>
                        <a:rPr b="0" lang="en-IN" sz="2000" u="none" cap="none" strike="noStrike">
                          <a:solidFill>
                            <a:schemeClr val="lt1"/>
                          </a:solidFill>
                          <a:latin typeface="Arial"/>
                          <a:ea typeface="Arial"/>
                          <a:cs typeface="Arial"/>
                          <a:sym typeface="Arial"/>
                        </a:rPr>
                        <a:t>JavaScript </a:t>
                      </a:r>
                      <a:endParaRPr sz="20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lang="en-IN" sz="2000" u="none" cap="none" strike="noStrike">
                          <a:solidFill>
                            <a:schemeClr val="lt1"/>
                          </a:solidFill>
                          <a:latin typeface="Arial"/>
                          <a:ea typeface="Arial"/>
                          <a:cs typeface="Arial"/>
                          <a:sym typeface="Arial"/>
                        </a:rPr>
                        <a:t>Web3.js</a:t>
                      </a:r>
                      <a:endParaRPr sz="20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lang="en-IN" sz="2000" u="none" cap="none" strike="noStrike">
                          <a:solidFill>
                            <a:schemeClr val="lt1"/>
                          </a:solidFill>
                          <a:latin typeface="Arial"/>
                          <a:ea typeface="Arial"/>
                          <a:cs typeface="Arial"/>
                          <a:sym typeface="Arial"/>
                        </a:rPr>
                        <a:t>Solidity</a:t>
                      </a:r>
                      <a:endParaRPr sz="20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lang="en-IN" sz="2000" u="none" cap="none" strike="noStrike">
                          <a:solidFill>
                            <a:schemeClr val="lt1"/>
                          </a:solidFill>
                          <a:latin typeface="Arial"/>
                          <a:ea typeface="Arial"/>
                          <a:cs typeface="Arial"/>
                          <a:sym typeface="Arial"/>
                        </a:rPr>
                        <a:t>Ethereum</a:t>
                      </a:r>
                      <a:endParaRPr sz="20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lang="en-IN" sz="2000">
                          <a:latin typeface="Arial"/>
                          <a:ea typeface="Arial"/>
                          <a:cs typeface="Arial"/>
                          <a:sym typeface="Arial"/>
                        </a:rPr>
                        <a:t>Metamask</a:t>
                      </a:r>
                      <a:endParaRPr sz="2000" u="none" cap="none" strike="noStrike">
                        <a:latin typeface="Arial"/>
                        <a:ea typeface="Arial"/>
                        <a:cs typeface="Arial"/>
                        <a:sym typeface="Arial"/>
                      </a:endParaRPr>
                    </a:p>
                  </a:txBody>
                  <a:tcPr marT="45725" marB="45725" marR="91450" marL="91450"/>
                </a:tc>
              </a:tr>
              <a:tr h="18393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Arial"/>
                        <a:ea typeface="Arial"/>
                        <a:cs typeface="Arial"/>
                        <a:sym typeface="Arial"/>
                      </a:endParaRPr>
                    </a:p>
                  </a:txBody>
                  <a:tcPr marT="45725" marB="45725" marR="91450" marL="91450"/>
                </a:tc>
              </a:tr>
            </a:tbl>
          </a:graphicData>
        </a:graphic>
      </p:graphicFrame>
      <p:pic>
        <p:nvPicPr>
          <p:cNvPr id="397" name="Google Shape;397;p18"/>
          <p:cNvPicPr preferRelativeResize="0"/>
          <p:nvPr/>
        </p:nvPicPr>
        <p:blipFill rotWithShape="1">
          <a:blip r:embed="rId3">
            <a:alphaModFix/>
          </a:blip>
          <a:srcRect b="0" l="0" r="0" t="0"/>
          <a:stretch/>
        </p:blipFill>
        <p:spPr>
          <a:xfrm>
            <a:off x="752475" y="2752725"/>
            <a:ext cx="1409700" cy="1409700"/>
          </a:xfrm>
          <a:prstGeom prst="rect">
            <a:avLst/>
          </a:prstGeom>
          <a:noFill/>
          <a:ln>
            <a:noFill/>
          </a:ln>
        </p:spPr>
      </p:pic>
      <p:pic>
        <p:nvPicPr>
          <p:cNvPr descr="ethereum/web3.js - Gitter" id="398" name="Google Shape;398;p18"/>
          <p:cNvPicPr preferRelativeResize="0"/>
          <p:nvPr/>
        </p:nvPicPr>
        <p:blipFill rotWithShape="1">
          <a:blip r:embed="rId4">
            <a:alphaModFix/>
          </a:blip>
          <a:srcRect b="0" l="0" r="0" t="0"/>
          <a:stretch/>
        </p:blipFill>
        <p:spPr>
          <a:xfrm>
            <a:off x="3048001" y="2752725"/>
            <a:ext cx="1409700" cy="1409700"/>
          </a:xfrm>
          <a:prstGeom prst="rect">
            <a:avLst/>
          </a:prstGeom>
          <a:noFill/>
          <a:ln>
            <a:noFill/>
          </a:ln>
        </p:spPr>
      </p:pic>
      <p:pic>
        <p:nvPicPr>
          <p:cNvPr descr="GitHub - imshubhamsingh/Solidity-Contract-Collection: Solidity Contract  Collection" id="399" name="Google Shape;399;p18"/>
          <p:cNvPicPr preferRelativeResize="0"/>
          <p:nvPr/>
        </p:nvPicPr>
        <p:blipFill rotWithShape="1">
          <a:blip r:embed="rId5">
            <a:alphaModFix/>
          </a:blip>
          <a:srcRect b="0" l="0" r="0" t="0"/>
          <a:stretch/>
        </p:blipFill>
        <p:spPr>
          <a:xfrm>
            <a:off x="5030785" y="3064668"/>
            <a:ext cx="1905001" cy="785813"/>
          </a:xfrm>
          <a:prstGeom prst="rect">
            <a:avLst/>
          </a:prstGeom>
          <a:noFill/>
          <a:ln>
            <a:noFill/>
          </a:ln>
        </p:spPr>
      </p:pic>
      <p:pic>
        <p:nvPicPr>
          <p:cNvPr descr="Download Free png Ethereum Logo PNG Transparent &amp;amp; SVG Vector - Freebie  Supply - DLPNG.com" id="400" name="Google Shape;400;p18"/>
          <p:cNvPicPr preferRelativeResize="0"/>
          <p:nvPr/>
        </p:nvPicPr>
        <p:blipFill rotWithShape="1">
          <a:blip r:embed="rId6">
            <a:alphaModFix/>
          </a:blip>
          <a:srcRect b="0" l="0" r="0" t="0"/>
          <a:stretch/>
        </p:blipFill>
        <p:spPr>
          <a:xfrm>
            <a:off x="7106442" y="2657474"/>
            <a:ext cx="2133600" cy="1600200"/>
          </a:xfrm>
          <a:prstGeom prst="rect">
            <a:avLst/>
          </a:prstGeom>
          <a:noFill/>
          <a:ln>
            <a:noFill/>
          </a:ln>
        </p:spPr>
      </p:pic>
      <p:pic>
        <p:nvPicPr>
          <p:cNvPr id="401" name="Google Shape;401;p18"/>
          <p:cNvPicPr preferRelativeResize="0"/>
          <p:nvPr/>
        </p:nvPicPr>
        <p:blipFill>
          <a:blip r:embed="rId7">
            <a:alphaModFix/>
          </a:blip>
          <a:stretch>
            <a:fillRect/>
          </a:stretch>
        </p:blipFill>
        <p:spPr>
          <a:xfrm>
            <a:off x="9499975" y="2507138"/>
            <a:ext cx="1905000" cy="1843725"/>
          </a:xfrm>
          <a:prstGeom prst="rect">
            <a:avLst/>
          </a:prstGeom>
          <a:noFill/>
          <a:ln>
            <a:noFill/>
          </a:ln>
        </p:spPr>
      </p:pic>
      <p:sp>
        <p:nvSpPr>
          <p:cNvPr id="402" name="Google Shape;402;p18"/>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1f527a065c_0_24"/>
          <p:cNvSpPr txBox="1"/>
          <p:nvPr/>
        </p:nvSpPr>
        <p:spPr>
          <a:xfrm>
            <a:off x="2470050" y="-71325"/>
            <a:ext cx="7251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solidFill>
                  <a:schemeClr val="dk1"/>
                </a:solidFill>
                <a:latin typeface="Arial Rounded"/>
                <a:ea typeface="Arial Rounded"/>
                <a:cs typeface="Arial Rounded"/>
                <a:sym typeface="Arial Rounded"/>
              </a:rPr>
              <a:t>What is Metamask?</a:t>
            </a:r>
            <a:endParaRPr b="1" sz="3300">
              <a:solidFill>
                <a:schemeClr val="dk1"/>
              </a:solidFill>
              <a:latin typeface="Arial Rounded"/>
              <a:ea typeface="Arial Rounded"/>
              <a:cs typeface="Arial Rounded"/>
              <a:sym typeface="Arial Rounded"/>
            </a:endParaRPr>
          </a:p>
        </p:txBody>
      </p:sp>
      <p:sp>
        <p:nvSpPr>
          <p:cNvPr id="409" name="Google Shape;409;g11f527a065c_0_24"/>
          <p:cNvSpPr txBox="1"/>
          <p:nvPr/>
        </p:nvSpPr>
        <p:spPr>
          <a:xfrm>
            <a:off x="119600" y="3983800"/>
            <a:ext cx="11903400" cy="2805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2C3E50"/>
              </a:buClr>
              <a:buSzPts val="1500"/>
              <a:buChar char="●"/>
            </a:pPr>
            <a:r>
              <a:rPr lang="en-IN" sz="1500">
                <a:solidFill>
                  <a:srgbClr val="2C3E50"/>
                </a:solidFill>
              </a:rPr>
              <a:t>MetaMask is a tool enabling user interactions and experience on Web3. It is currently available as a browser extension.</a:t>
            </a:r>
            <a:endParaRPr sz="1500">
              <a:solidFill>
                <a:srgbClr val="2C3E50"/>
              </a:solidFill>
            </a:endParaRPr>
          </a:p>
          <a:p>
            <a:pPr indent="-323850" lvl="0" marL="457200" rtl="0" algn="just">
              <a:lnSpc>
                <a:spcPct val="115000"/>
              </a:lnSpc>
              <a:spcBef>
                <a:spcPts val="0"/>
              </a:spcBef>
              <a:spcAft>
                <a:spcPts val="0"/>
              </a:spcAft>
              <a:buClr>
                <a:srgbClr val="2C3E50"/>
              </a:buClr>
              <a:buSzPts val="1500"/>
              <a:buChar char="●"/>
            </a:pPr>
            <a:r>
              <a:rPr lang="en-IN" sz="1500">
                <a:solidFill>
                  <a:srgbClr val="2C3E50"/>
                </a:solidFill>
              </a:rPr>
              <a:t>In particular, it handles account management and connecting the user to the blockchain.</a:t>
            </a:r>
            <a:endParaRPr sz="1500">
              <a:solidFill>
                <a:srgbClr val="2C3E50"/>
              </a:solidFill>
            </a:endParaRPr>
          </a:p>
          <a:p>
            <a:pPr indent="-323850" lvl="0" marL="457200" rtl="0" algn="just">
              <a:lnSpc>
                <a:spcPct val="115000"/>
              </a:lnSpc>
              <a:spcBef>
                <a:spcPts val="0"/>
              </a:spcBef>
              <a:spcAft>
                <a:spcPts val="0"/>
              </a:spcAft>
              <a:buClr>
                <a:srgbClr val="2C3E50"/>
              </a:buClr>
              <a:buSzPts val="1500"/>
              <a:buChar char="●"/>
            </a:pPr>
            <a:r>
              <a:rPr lang="en-IN" sz="1500">
                <a:solidFill>
                  <a:srgbClr val="2C3E50"/>
                </a:solidFill>
              </a:rPr>
              <a:t>MetaMask allows users to manage accounts and their keys in a variety of ways, including hardware wallets, while isolating them from the site context. This is a great security improvement over storing the user keys on a single central server, or even in local storage, which can allow for mass account thefts.</a:t>
            </a:r>
            <a:endParaRPr sz="1500">
              <a:solidFill>
                <a:srgbClr val="2C3E50"/>
              </a:solidFill>
            </a:endParaRPr>
          </a:p>
          <a:p>
            <a:pPr indent="-323850" lvl="0" marL="457200" rtl="0" algn="just">
              <a:lnSpc>
                <a:spcPct val="115000"/>
              </a:lnSpc>
              <a:spcBef>
                <a:spcPts val="0"/>
              </a:spcBef>
              <a:spcAft>
                <a:spcPts val="0"/>
              </a:spcAft>
              <a:buSzPts val="1500"/>
              <a:buChar char="●"/>
            </a:pPr>
            <a:r>
              <a:rPr lang="en-IN" sz="1500">
                <a:solidFill>
                  <a:srgbClr val="2C3E50"/>
                </a:solidFill>
              </a:rPr>
              <a:t>This security feature also comes with developer convenience: For developers, you simply interact with the globally available </a:t>
            </a:r>
            <a:r>
              <a:rPr lang="en-IN" sz="1500">
                <a:solidFill>
                  <a:srgbClr val="476582"/>
                </a:solidFill>
              </a:rPr>
              <a:t>ethereum</a:t>
            </a:r>
            <a:r>
              <a:rPr lang="en-IN" sz="1500">
                <a:solidFill>
                  <a:srgbClr val="2C3E50"/>
                </a:solidFill>
              </a:rPr>
              <a:t> API that identifies the users of web3-compatible browsers (like MetaMask users), and whenever you request a transaction signature (like </a:t>
            </a:r>
            <a:r>
              <a:rPr lang="en-IN" sz="1500">
                <a:solidFill>
                  <a:srgbClr val="476582"/>
                </a:solidFill>
              </a:rPr>
              <a:t>eth_sendTransaction</a:t>
            </a:r>
            <a:r>
              <a:rPr lang="en-IN" sz="1500">
                <a:solidFill>
                  <a:srgbClr val="2C3E50"/>
                </a:solidFill>
              </a:rPr>
              <a:t>, </a:t>
            </a:r>
            <a:r>
              <a:rPr lang="en-IN" sz="1500">
                <a:solidFill>
                  <a:srgbClr val="476582"/>
                </a:solidFill>
              </a:rPr>
              <a:t>eth_signTypedData</a:t>
            </a:r>
            <a:r>
              <a:rPr lang="en-IN" sz="1500">
                <a:solidFill>
                  <a:srgbClr val="2C3E50"/>
                </a:solidFill>
              </a:rPr>
              <a:t>, or others), MetaMask will prompt the user in as comprehensible a way as possible. This keeps users informed, and leaves attackers only the option of trying to phish individual users, rather than performing mass hacks.</a:t>
            </a:r>
            <a:endParaRPr sz="1500">
              <a:solidFill>
                <a:srgbClr val="2C3E50"/>
              </a:solidFill>
            </a:endParaRPr>
          </a:p>
        </p:txBody>
      </p:sp>
      <p:pic>
        <p:nvPicPr>
          <p:cNvPr id="410" name="Google Shape;410;g11f527a065c_0_24"/>
          <p:cNvPicPr preferRelativeResize="0"/>
          <p:nvPr/>
        </p:nvPicPr>
        <p:blipFill rotWithShape="1">
          <a:blip r:embed="rId3">
            <a:alphaModFix/>
          </a:blip>
          <a:srcRect b="0" l="9795" r="18075" t="0"/>
          <a:stretch/>
        </p:blipFill>
        <p:spPr>
          <a:xfrm>
            <a:off x="2582125" y="530125"/>
            <a:ext cx="6933349" cy="3349338"/>
          </a:xfrm>
          <a:prstGeom prst="rect">
            <a:avLst/>
          </a:prstGeom>
          <a:noFill/>
          <a:ln>
            <a:noFill/>
          </a:ln>
        </p:spPr>
      </p:pic>
      <p:sp>
        <p:nvSpPr>
          <p:cNvPr id="411" name="Google Shape;411;g11f527a065c_0_2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2" name="Google Shape;412;g11f527a065c_0_24"/>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20da82a5c2_2_0"/>
          <p:cNvSpPr txBox="1"/>
          <p:nvPr/>
        </p:nvSpPr>
        <p:spPr>
          <a:xfrm>
            <a:off x="943500" y="702450"/>
            <a:ext cx="10305000" cy="877200"/>
          </a:xfrm>
          <a:prstGeom prst="rect">
            <a:avLst/>
          </a:prstGeom>
          <a:solidFill>
            <a:srgbClr val="A2C4C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t>Ganache is a personal blockchain for rapid Ethereum distributed application development. We have used Ganache across the entire development cycle, which enabled us to deploy our application. In short we created our own private blockchain on local machine. Which is further linked to meta-mask for carrying out secured transactions.</a:t>
            </a:r>
            <a:endParaRPr sz="1500"/>
          </a:p>
        </p:txBody>
      </p:sp>
      <p:sp>
        <p:nvSpPr>
          <p:cNvPr id="419" name="Google Shape;419;g120da82a5c2_2_0"/>
          <p:cNvSpPr txBox="1"/>
          <p:nvPr/>
        </p:nvSpPr>
        <p:spPr>
          <a:xfrm>
            <a:off x="2006850" y="6394725"/>
            <a:ext cx="81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t>We have added </a:t>
            </a:r>
            <a:r>
              <a:rPr b="1" lang="en-IN"/>
              <a:t>Ganache Network with MetaMask using Ganache </a:t>
            </a:r>
            <a:r>
              <a:rPr b="1" lang="en-IN" u="sng"/>
              <a:t>RPC server</a:t>
            </a:r>
            <a:r>
              <a:rPr b="1" lang="en-IN"/>
              <a:t> and </a:t>
            </a:r>
            <a:r>
              <a:rPr b="1" lang="en-IN" u="sng"/>
              <a:t>Network ID</a:t>
            </a:r>
            <a:endParaRPr b="1" u="sng"/>
          </a:p>
        </p:txBody>
      </p:sp>
      <p:pic>
        <p:nvPicPr>
          <p:cNvPr id="420" name="Google Shape;420;g120da82a5c2_2_0"/>
          <p:cNvPicPr preferRelativeResize="0"/>
          <p:nvPr/>
        </p:nvPicPr>
        <p:blipFill>
          <a:blip r:embed="rId3">
            <a:alphaModFix/>
          </a:blip>
          <a:stretch>
            <a:fillRect/>
          </a:stretch>
        </p:blipFill>
        <p:spPr>
          <a:xfrm>
            <a:off x="1871025" y="1654224"/>
            <a:ext cx="8449960" cy="4740501"/>
          </a:xfrm>
          <a:prstGeom prst="rect">
            <a:avLst/>
          </a:prstGeom>
          <a:noFill/>
          <a:ln>
            <a:noFill/>
          </a:ln>
        </p:spPr>
      </p:pic>
      <p:sp>
        <p:nvSpPr>
          <p:cNvPr id="421" name="Google Shape;421;g120da82a5c2_2_0"/>
          <p:cNvSpPr txBox="1"/>
          <p:nvPr/>
        </p:nvSpPr>
        <p:spPr>
          <a:xfrm>
            <a:off x="2470050" y="9750"/>
            <a:ext cx="7251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solidFill>
                  <a:schemeClr val="dk1"/>
                </a:solidFill>
                <a:latin typeface="Arial Rounded"/>
                <a:ea typeface="Arial Rounded"/>
                <a:cs typeface="Arial Rounded"/>
                <a:sym typeface="Arial Rounded"/>
              </a:rPr>
              <a:t>What is Ganache?</a:t>
            </a:r>
            <a:endParaRPr b="1" sz="3300">
              <a:solidFill>
                <a:schemeClr val="dk1"/>
              </a:solidFill>
              <a:latin typeface="Arial Rounded"/>
              <a:ea typeface="Arial Rounded"/>
              <a:cs typeface="Arial Rounded"/>
              <a:sym typeface="Arial Rounded"/>
            </a:endParaRPr>
          </a:p>
        </p:txBody>
      </p:sp>
      <p:sp>
        <p:nvSpPr>
          <p:cNvPr id="422" name="Google Shape;422;g120da82a5c2_2_0"/>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g120da82a5c2_2_23"/>
          <p:cNvPicPr preferRelativeResize="0"/>
          <p:nvPr/>
        </p:nvPicPr>
        <p:blipFill>
          <a:blip r:embed="rId3">
            <a:alphaModFix/>
          </a:blip>
          <a:stretch>
            <a:fillRect/>
          </a:stretch>
        </p:blipFill>
        <p:spPr>
          <a:xfrm>
            <a:off x="152400" y="152400"/>
            <a:ext cx="6459149" cy="6553201"/>
          </a:xfrm>
          <a:prstGeom prst="rect">
            <a:avLst/>
          </a:prstGeom>
          <a:noFill/>
          <a:ln>
            <a:noFill/>
          </a:ln>
        </p:spPr>
      </p:pic>
      <p:sp>
        <p:nvSpPr>
          <p:cNvPr id="429" name="Google Shape;429;g120da82a5c2_2_23"/>
          <p:cNvSpPr txBox="1"/>
          <p:nvPr/>
        </p:nvSpPr>
        <p:spPr>
          <a:xfrm>
            <a:off x="6804425" y="2292900"/>
            <a:ext cx="5304300" cy="2555100"/>
          </a:xfrm>
          <a:prstGeom prst="rect">
            <a:avLst/>
          </a:prstGeom>
          <a:solidFill>
            <a:srgbClr val="D9EAD3"/>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IN"/>
              <a:t>Network Name:</a:t>
            </a:r>
            <a:r>
              <a:rPr lang="en-IN"/>
              <a:t> The name that MetaMask will associate with the network.</a:t>
            </a:r>
            <a:endParaRPr/>
          </a:p>
          <a:p>
            <a:pPr indent="-317500" lvl="0" marL="457200" rtl="0" algn="l">
              <a:spcBef>
                <a:spcPts val="0"/>
              </a:spcBef>
              <a:spcAft>
                <a:spcPts val="0"/>
              </a:spcAft>
              <a:buSzPts val="1400"/>
              <a:buChar char="●"/>
            </a:pPr>
            <a:r>
              <a:rPr b="1" lang="en-IN"/>
              <a:t>Network URL(RPC URL):</a:t>
            </a:r>
            <a:r>
              <a:rPr lang="en-IN"/>
              <a:t> The URL that MetaMask will use to access the network.</a:t>
            </a:r>
            <a:endParaRPr/>
          </a:p>
          <a:p>
            <a:pPr indent="-317500" lvl="0" marL="457200" rtl="0" algn="l">
              <a:spcBef>
                <a:spcPts val="0"/>
              </a:spcBef>
              <a:spcAft>
                <a:spcPts val="0"/>
              </a:spcAft>
              <a:buSzPts val="1400"/>
              <a:buChar char="●"/>
            </a:pPr>
            <a:r>
              <a:rPr b="1" lang="en-IN"/>
              <a:t>Chain ID:</a:t>
            </a:r>
            <a:r>
              <a:rPr lang="en-IN"/>
              <a:t> The chain ID that MetaMask will use to sign transactions for the network.</a:t>
            </a:r>
            <a:endParaRPr/>
          </a:p>
          <a:p>
            <a:pPr indent="-317500" lvl="0" marL="457200" rtl="0" algn="l">
              <a:spcBef>
                <a:spcPts val="0"/>
              </a:spcBef>
              <a:spcAft>
                <a:spcPts val="0"/>
              </a:spcAft>
              <a:buSzPts val="1400"/>
              <a:buChar char="●"/>
            </a:pPr>
            <a:r>
              <a:rPr b="1" lang="en-IN"/>
              <a:t>Currency Symbol</a:t>
            </a:r>
            <a:r>
              <a:rPr lang="en-IN"/>
              <a:t>: The currency symbol that MetaMask will use for the network’s native currency.</a:t>
            </a:r>
            <a:endParaRPr/>
          </a:p>
          <a:p>
            <a:pPr indent="0" lvl="0" marL="457200" rtl="0" algn="l">
              <a:spcBef>
                <a:spcPts val="0"/>
              </a:spcBef>
              <a:spcAft>
                <a:spcPts val="0"/>
              </a:spcAft>
              <a:buNone/>
            </a:pPr>
            <a:r>
              <a:rPr lang="en-IN"/>
              <a:t>For example, for the Ethereum Mainnet, the currency symbol is ETH, and for the Gnosis Chain, the symbol is xDAI (retained following their merger).</a:t>
            </a:r>
            <a:endParaRPr/>
          </a:p>
        </p:txBody>
      </p:sp>
      <p:sp>
        <p:nvSpPr>
          <p:cNvPr id="430" name="Google Shape;430;g120da82a5c2_2_23"/>
          <p:cNvSpPr txBox="1"/>
          <p:nvPr/>
        </p:nvSpPr>
        <p:spPr>
          <a:xfrm>
            <a:off x="7265300" y="246000"/>
            <a:ext cx="41001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300">
                <a:latin typeface="Arial Rounded"/>
                <a:ea typeface="Arial Rounded"/>
                <a:cs typeface="Arial Rounded"/>
                <a:sym typeface="Arial Rounded"/>
              </a:rPr>
              <a:t>How to create a private network using Metamask?</a:t>
            </a:r>
            <a:endParaRPr sz="3300">
              <a:latin typeface="Arial Rounded"/>
              <a:ea typeface="Arial Rounded"/>
              <a:cs typeface="Arial Rounded"/>
              <a:sym typeface="Arial Rounded"/>
            </a:endParaRPr>
          </a:p>
        </p:txBody>
      </p:sp>
      <p:sp>
        <p:nvSpPr>
          <p:cNvPr id="431" name="Google Shape;431;g120da82a5c2_2_23"/>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g120da82a5c2_2_16"/>
          <p:cNvPicPr preferRelativeResize="0"/>
          <p:nvPr/>
        </p:nvPicPr>
        <p:blipFill>
          <a:blip r:embed="rId3">
            <a:alphaModFix/>
          </a:blip>
          <a:stretch>
            <a:fillRect/>
          </a:stretch>
        </p:blipFill>
        <p:spPr>
          <a:xfrm>
            <a:off x="1398763" y="970525"/>
            <a:ext cx="9540374" cy="5654000"/>
          </a:xfrm>
          <a:prstGeom prst="rect">
            <a:avLst/>
          </a:prstGeom>
          <a:noFill/>
          <a:ln>
            <a:noFill/>
          </a:ln>
        </p:spPr>
      </p:pic>
      <p:sp>
        <p:nvSpPr>
          <p:cNvPr id="438" name="Google Shape;438;g120da82a5c2_2_16"/>
          <p:cNvSpPr txBox="1"/>
          <p:nvPr/>
        </p:nvSpPr>
        <p:spPr>
          <a:xfrm>
            <a:off x="1536150" y="105100"/>
            <a:ext cx="91197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latin typeface="Arial Rounded"/>
                <a:ea typeface="Arial Rounded"/>
                <a:cs typeface="Arial Rounded"/>
                <a:sym typeface="Arial Rounded"/>
              </a:rPr>
              <a:t>List of public and private networks</a:t>
            </a:r>
            <a:endParaRPr b="1" sz="3300">
              <a:latin typeface="Arial Rounded"/>
              <a:ea typeface="Arial Rounded"/>
              <a:cs typeface="Arial Rounded"/>
              <a:sym typeface="Arial Rounded"/>
            </a:endParaRPr>
          </a:p>
        </p:txBody>
      </p:sp>
      <p:sp>
        <p:nvSpPr>
          <p:cNvPr id="439" name="Google Shape;439;g120da82a5c2_2_16"/>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02a5b87b31_0_8"/>
          <p:cNvSpPr txBox="1"/>
          <p:nvPr>
            <p:ph type="title"/>
          </p:nvPr>
        </p:nvSpPr>
        <p:spPr>
          <a:xfrm>
            <a:off x="1086611" y="2144225"/>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sz="6400"/>
              <a:t>Thank You</a:t>
            </a:r>
            <a:endParaRPr b="1" sz="6400"/>
          </a:p>
        </p:txBody>
      </p:sp>
      <p:sp>
        <p:nvSpPr>
          <p:cNvPr id="446" name="Google Shape;446;g102a5b87b31_0_8"/>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
        <p:nvSpPr>
          <p:cNvPr id="447" name="Google Shape;447;g102a5b87b31_0_8"/>
          <p:cNvSpPr txBox="1"/>
          <p:nvPr>
            <p:ph type="title"/>
          </p:nvPr>
        </p:nvSpPr>
        <p:spPr>
          <a:xfrm>
            <a:off x="1188736" y="2144225"/>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sz="6400"/>
              <a:t>Thank You</a:t>
            </a:r>
            <a:endParaRPr b="1" sz="6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1f527a065c_0_4"/>
          <p:cNvSpPr txBox="1"/>
          <p:nvPr/>
        </p:nvSpPr>
        <p:spPr>
          <a:xfrm>
            <a:off x="2470050" y="72950"/>
            <a:ext cx="7251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solidFill>
                  <a:schemeClr val="dk1"/>
                </a:solidFill>
                <a:latin typeface="Arial Rounded"/>
                <a:ea typeface="Arial Rounded"/>
                <a:cs typeface="Arial Rounded"/>
                <a:sym typeface="Arial Rounded"/>
              </a:rPr>
              <a:t>Contents</a:t>
            </a:r>
            <a:endParaRPr b="1" sz="3300">
              <a:solidFill>
                <a:schemeClr val="dk1"/>
              </a:solidFill>
              <a:latin typeface="Arial Rounded"/>
              <a:ea typeface="Arial Rounded"/>
              <a:cs typeface="Arial Rounded"/>
              <a:sym typeface="Arial Rounded"/>
            </a:endParaRPr>
          </a:p>
        </p:txBody>
      </p:sp>
      <p:sp>
        <p:nvSpPr>
          <p:cNvPr id="169" name="Google Shape;169;g11f527a065c_0_4"/>
          <p:cNvSpPr txBox="1"/>
          <p:nvPr/>
        </p:nvSpPr>
        <p:spPr>
          <a:xfrm>
            <a:off x="2097000" y="882350"/>
            <a:ext cx="7998000" cy="5679900"/>
          </a:xfrm>
          <a:prstGeom prst="rect">
            <a:avLst/>
          </a:prstGeom>
          <a:solidFill>
            <a:srgbClr val="CFE2F3"/>
          </a:solid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AutoNum type="arabicPeriod"/>
            </a:pPr>
            <a:r>
              <a:rPr lang="en-IN" sz="1700"/>
              <a:t>Project Overview</a:t>
            </a:r>
            <a:endParaRPr sz="1700"/>
          </a:p>
          <a:p>
            <a:pPr indent="-336550" lvl="0" marL="457200" rtl="0" algn="l">
              <a:spcBef>
                <a:spcPts val="0"/>
              </a:spcBef>
              <a:spcAft>
                <a:spcPts val="0"/>
              </a:spcAft>
              <a:buSzPts val="1700"/>
              <a:buAutoNum type="arabicPeriod"/>
            </a:pPr>
            <a:r>
              <a:rPr lang="en-IN" sz="1700"/>
              <a:t>Workload D</a:t>
            </a:r>
            <a:r>
              <a:rPr lang="en-IN" sz="1700"/>
              <a:t>istribution</a:t>
            </a:r>
            <a:endParaRPr sz="1700"/>
          </a:p>
          <a:p>
            <a:pPr indent="-336550" lvl="0" marL="457200" rtl="0" algn="l">
              <a:spcBef>
                <a:spcPts val="0"/>
              </a:spcBef>
              <a:spcAft>
                <a:spcPts val="0"/>
              </a:spcAft>
              <a:buSzPts val="1700"/>
              <a:buAutoNum type="arabicPeriod"/>
            </a:pPr>
            <a:r>
              <a:rPr lang="en-IN" sz="1700"/>
              <a:t>Improvement/Work done from the last evaluati</a:t>
            </a:r>
            <a:r>
              <a:rPr lang="en-IN" sz="1700"/>
              <a:t>on</a:t>
            </a:r>
            <a:endParaRPr sz="1700"/>
          </a:p>
          <a:p>
            <a:pPr indent="-336550" lvl="0" marL="457200" rtl="0" algn="l">
              <a:spcBef>
                <a:spcPts val="0"/>
              </a:spcBef>
              <a:spcAft>
                <a:spcPts val="0"/>
              </a:spcAft>
              <a:buSzPts val="1700"/>
              <a:buAutoNum type="arabicPeriod"/>
            </a:pPr>
            <a:r>
              <a:rPr lang="en-IN" sz="1700"/>
              <a:t>Proof of Work</a:t>
            </a:r>
            <a:endParaRPr sz="1700"/>
          </a:p>
          <a:p>
            <a:pPr indent="-336550" lvl="0" marL="457200" rtl="0" algn="l">
              <a:spcBef>
                <a:spcPts val="0"/>
              </a:spcBef>
              <a:spcAft>
                <a:spcPts val="0"/>
              </a:spcAft>
              <a:buSzPts val="1700"/>
              <a:buAutoNum type="arabicPeriod"/>
            </a:pPr>
            <a:r>
              <a:rPr lang="en-IN" sz="1700"/>
              <a:t>What is Blockchain ?</a:t>
            </a:r>
            <a:endParaRPr sz="1700"/>
          </a:p>
          <a:p>
            <a:pPr indent="-336550" lvl="0" marL="457200" rtl="0" algn="l">
              <a:spcBef>
                <a:spcPts val="0"/>
              </a:spcBef>
              <a:spcAft>
                <a:spcPts val="0"/>
              </a:spcAft>
              <a:buSzPts val="1700"/>
              <a:buAutoNum type="arabicPeriod"/>
            </a:pPr>
            <a:r>
              <a:rPr lang="en-IN" sz="1700"/>
              <a:t>What Blocks actually are and how they work in blockchain?</a:t>
            </a:r>
            <a:endParaRPr sz="1700"/>
          </a:p>
          <a:p>
            <a:pPr indent="-336550" lvl="0" marL="457200" rtl="0" algn="l">
              <a:spcBef>
                <a:spcPts val="0"/>
              </a:spcBef>
              <a:spcAft>
                <a:spcPts val="0"/>
              </a:spcAft>
              <a:buSzPts val="1700"/>
              <a:buAutoNum type="arabicPeriod"/>
            </a:pPr>
            <a:r>
              <a:rPr lang="en-IN" sz="1700"/>
              <a:t>What is Supply Chain Management ?</a:t>
            </a:r>
            <a:endParaRPr sz="1700"/>
          </a:p>
          <a:p>
            <a:pPr indent="-336550" lvl="0" marL="457200" rtl="0" algn="l">
              <a:spcBef>
                <a:spcPts val="0"/>
              </a:spcBef>
              <a:spcAft>
                <a:spcPts val="0"/>
              </a:spcAft>
              <a:buSzPts val="1700"/>
              <a:buAutoNum type="arabicPeriod"/>
            </a:pPr>
            <a:r>
              <a:rPr lang="en-IN" sz="1700"/>
              <a:t>Why is security an important part of supply chain?</a:t>
            </a:r>
            <a:endParaRPr sz="1700"/>
          </a:p>
          <a:p>
            <a:pPr indent="-336550" lvl="0" marL="457200" rtl="0" algn="l">
              <a:spcBef>
                <a:spcPts val="0"/>
              </a:spcBef>
              <a:spcAft>
                <a:spcPts val="0"/>
              </a:spcAft>
              <a:buSzPts val="1700"/>
              <a:buAutoNum type="arabicPeriod"/>
            </a:pPr>
            <a:r>
              <a:rPr lang="en-IN" sz="1700"/>
              <a:t>How has blockchain improved exchanges in supply chain management?</a:t>
            </a:r>
            <a:endParaRPr sz="1700"/>
          </a:p>
          <a:p>
            <a:pPr indent="-336550" lvl="0" marL="457200" rtl="0" algn="l">
              <a:spcBef>
                <a:spcPts val="0"/>
              </a:spcBef>
              <a:spcAft>
                <a:spcPts val="0"/>
              </a:spcAft>
              <a:buSzPts val="1700"/>
              <a:buAutoNum type="arabicPeriod"/>
            </a:pPr>
            <a:r>
              <a:rPr lang="en-IN" sz="1700"/>
              <a:t>Project Work</a:t>
            </a:r>
            <a:endParaRPr sz="1700"/>
          </a:p>
          <a:p>
            <a:pPr indent="-336550" lvl="0" marL="457200" rtl="0" algn="l">
              <a:spcBef>
                <a:spcPts val="0"/>
              </a:spcBef>
              <a:spcAft>
                <a:spcPts val="0"/>
              </a:spcAft>
              <a:buSzPts val="1700"/>
              <a:buAutoNum type="arabicPeriod"/>
            </a:pPr>
            <a:r>
              <a:rPr lang="en-IN" sz="1700"/>
              <a:t>Anatomy of DApp</a:t>
            </a:r>
            <a:endParaRPr sz="1700"/>
          </a:p>
          <a:p>
            <a:pPr indent="-336550" lvl="0" marL="457200" rtl="0" algn="l">
              <a:spcBef>
                <a:spcPts val="0"/>
              </a:spcBef>
              <a:spcAft>
                <a:spcPts val="0"/>
              </a:spcAft>
              <a:buSzPts val="1700"/>
              <a:buAutoNum type="arabicPeriod"/>
            </a:pPr>
            <a:r>
              <a:rPr lang="en-IN" sz="1700"/>
              <a:t>Working of DApp</a:t>
            </a:r>
            <a:endParaRPr sz="1700"/>
          </a:p>
          <a:p>
            <a:pPr indent="-336550" lvl="0" marL="457200" rtl="0" algn="l">
              <a:spcBef>
                <a:spcPts val="0"/>
              </a:spcBef>
              <a:spcAft>
                <a:spcPts val="0"/>
              </a:spcAft>
              <a:buSzPts val="1700"/>
              <a:buAutoNum type="arabicPeriod"/>
            </a:pPr>
            <a:r>
              <a:rPr lang="en-IN" sz="1700"/>
              <a:t>Reason behind using DApp</a:t>
            </a:r>
            <a:endParaRPr sz="1700"/>
          </a:p>
          <a:p>
            <a:pPr indent="-336550" lvl="0" marL="457200" rtl="0" algn="l">
              <a:spcBef>
                <a:spcPts val="0"/>
              </a:spcBef>
              <a:spcAft>
                <a:spcPts val="0"/>
              </a:spcAft>
              <a:buSzPts val="1700"/>
              <a:buAutoNum type="arabicPeriod"/>
            </a:pPr>
            <a:r>
              <a:rPr lang="en-IN" sz="1700"/>
              <a:t>Integration and working of Daap inside SCM</a:t>
            </a:r>
            <a:endParaRPr sz="1700"/>
          </a:p>
          <a:p>
            <a:pPr indent="-336550" lvl="0" marL="457200" rtl="0" algn="l">
              <a:spcBef>
                <a:spcPts val="0"/>
              </a:spcBef>
              <a:spcAft>
                <a:spcPts val="0"/>
              </a:spcAft>
              <a:buSzPts val="1700"/>
              <a:buAutoNum type="arabicPeriod"/>
            </a:pPr>
            <a:r>
              <a:rPr lang="en-IN" sz="1700"/>
              <a:t>Advantages of BCT enabled SCM using Dapp.</a:t>
            </a:r>
            <a:endParaRPr sz="1700"/>
          </a:p>
          <a:p>
            <a:pPr indent="-336550" lvl="0" marL="457200" rtl="0" algn="l">
              <a:spcBef>
                <a:spcPts val="0"/>
              </a:spcBef>
              <a:spcAft>
                <a:spcPts val="0"/>
              </a:spcAft>
              <a:buSzPts val="1700"/>
              <a:buAutoNum type="arabicPeriod"/>
            </a:pPr>
            <a:r>
              <a:rPr lang="en-IN" sz="1700"/>
              <a:t>Tech Stack to be used in the project.</a:t>
            </a:r>
            <a:endParaRPr sz="1700"/>
          </a:p>
          <a:p>
            <a:pPr indent="-336550" lvl="0" marL="457200" rtl="0" algn="l">
              <a:spcBef>
                <a:spcPts val="0"/>
              </a:spcBef>
              <a:spcAft>
                <a:spcPts val="0"/>
              </a:spcAft>
              <a:buSzPts val="1700"/>
              <a:buAutoNum type="arabicPeriod"/>
            </a:pPr>
            <a:r>
              <a:rPr lang="en-IN" sz="1700"/>
              <a:t>What is Metamask?</a:t>
            </a:r>
            <a:endParaRPr sz="1700"/>
          </a:p>
          <a:p>
            <a:pPr indent="-336550" lvl="0" marL="457200" rtl="0" algn="l">
              <a:spcBef>
                <a:spcPts val="0"/>
              </a:spcBef>
              <a:spcAft>
                <a:spcPts val="0"/>
              </a:spcAft>
              <a:buSzPts val="1700"/>
              <a:buAutoNum type="arabicPeriod"/>
            </a:pPr>
            <a:r>
              <a:rPr lang="en-IN" sz="1700"/>
              <a:t>What is Ganache?</a:t>
            </a:r>
            <a:endParaRPr sz="1700"/>
          </a:p>
          <a:p>
            <a:pPr indent="-336550" lvl="0" marL="457200" rtl="0" algn="l">
              <a:spcBef>
                <a:spcPts val="0"/>
              </a:spcBef>
              <a:spcAft>
                <a:spcPts val="0"/>
              </a:spcAft>
              <a:buSzPts val="1700"/>
              <a:buAutoNum type="arabicPeriod"/>
            </a:pPr>
            <a:r>
              <a:rPr lang="en-IN" sz="1700"/>
              <a:t>How to create a private network using Metamask?</a:t>
            </a:r>
            <a:endParaRPr sz="1700"/>
          </a:p>
          <a:p>
            <a:pPr indent="-336550" lvl="0" marL="457200" rtl="0" algn="l">
              <a:spcBef>
                <a:spcPts val="0"/>
              </a:spcBef>
              <a:spcAft>
                <a:spcPts val="0"/>
              </a:spcAft>
              <a:buSzPts val="1700"/>
              <a:buAutoNum type="arabicPeriod"/>
            </a:pPr>
            <a:r>
              <a:rPr lang="en-IN" sz="1700"/>
              <a:t>List of public and private networks</a:t>
            </a:r>
            <a:endParaRPr sz="1700"/>
          </a:p>
          <a:p>
            <a:pPr indent="-336550" lvl="0" marL="457200" rtl="0" algn="l">
              <a:spcBef>
                <a:spcPts val="0"/>
              </a:spcBef>
              <a:spcAft>
                <a:spcPts val="0"/>
              </a:spcAft>
              <a:buSzPts val="1700"/>
              <a:buAutoNum type="arabicPeriod"/>
            </a:pPr>
            <a:r>
              <a:rPr lang="en-IN" sz="1700"/>
              <a:t>Demo</a:t>
            </a:r>
            <a:endParaRPr sz="1700"/>
          </a:p>
        </p:txBody>
      </p:sp>
      <p:sp>
        <p:nvSpPr>
          <p:cNvPr id="170" name="Google Shape;170;g11f527a065c_0_4"/>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f527a065c_0_8"/>
          <p:cNvSpPr txBox="1"/>
          <p:nvPr/>
        </p:nvSpPr>
        <p:spPr>
          <a:xfrm>
            <a:off x="2470050" y="175100"/>
            <a:ext cx="7251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solidFill>
                  <a:schemeClr val="dk1"/>
                </a:solidFill>
                <a:latin typeface="Arial Rounded"/>
                <a:ea typeface="Arial Rounded"/>
                <a:cs typeface="Arial Rounded"/>
                <a:sym typeface="Arial Rounded"/>
              </a:rPr>
              <a:t>Project Overview</a:t>
            </a:r>
            <a:endParaRPr b="1" sz="3300">
              <a:solidFill>
                <a:schemeClr val="dk1"/>
              </a:solidFill>
              <a:latin typeface="Arial Rounded"/>
              <a:ea typeface="Arial Rounded"/>
              <a:cs typeface="Arial Rounded"/>
              <a:sym typeface="Arial Rounded"/>
            </a:endParaRPr>
          </a:p>
        </p:txBody>
      </p:sp>
      <p:sp>
        <p:nvSpPr>
          <p:cNvPr id="177" name="Google Shape;177;g11f527a065c_0_8"/>
          <p:cNvSpPr txBox="1"/>
          <p:nvPr/>
        </p:nvSpPr>
        <p:spPr>
          <a:xfrm>
            <a:off x="1426650" y="1831425"/>
            <a:ext cx="9338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t>The transactions that take place in traditional supply chain is prone to data breaches and malicious attacks. So blockchain comes as a solution to this problem by providing a safe and reliable platform to carry out transactions inside a secure network.</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a:t>So today we will be </a:t>
            </a:r>
            <a:r>
              <a:rPr lang="en-IN" sz="2000"/>
              <a:t>presenting</a:t>
            </a:r>
            <a:r>
              <a:rPr lang="en-IN" sz="2000"/>
              <a:t> you how we can process transactions safely using ganache and metamask to buy or to send ETH on a private ethereum network.</a:t>
            </a:r>
            <a:endParaRPr sz="2000"/>
          </a:p>
        </p:txBody>
      </p:sp>
      <p:sp>
        <p:nvSpPr>
          <p:cNvPr id="178" name="Google Shape;178;g11f527a065c_0_8"/>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f527a065c_0_12"/>
          <p:cNvSpPr txBox="1"/>
          <p:nvPr/>
        </p:nvSpPr>
        <p:spPr>
          <a:xfrm>
            <a:off x="2470050" y="175100"/>
            <a:ext cx="7251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solidFill>
                  <a:schemeClr val="dk1"/>
                </a:solidFill>
                <a:latin typeface="Arial Rounded"/>
                <a:ea typeface="Arial Rounded"/>
                <a:cs typeface="Arial Rounded"/>
                <a:sym typeface="Arial Rounded"/>
              </a:rPr>
              <a:t>Workload distribution of the team</a:t>
            </a:r>
            <a:endParaRPr b="1" sz="3300">
              <a:solidFill>
                <a:schemeClr val="dk1"/>
              </a:solidFill>
              <a:latin typeface="Arial Rounded"/>
              <a:ea typeface="Arial Rounded"/>
              <a:cs typeface="Arial Rounded"/>
              <a:sym typeface="Arial Rounded"/>
            </a:endParaRPr>
          </a:p>
        </p:txBody>
      </p:sp>
      <p:sp>
        <p:nvSpPr>
          <p:cNvPr id="185" name="Google Shape;185;g11f527a065c_0_12"/>
          <p:cNvSpPr txBox="1"/>
          <p:nvPr/>
        </p:nvSpPr>
        <p:spPr>
          <a:xfrm>
            <a:off x="1370325" y="1408275"/>
            <a:ext cx="9586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900"/>
              <a:t>Anushka:</a:t>
            </a:r>
            <a:r>
              <a:rPr lang="en-IN" sz="1900"/>
              <a:t> </a:t>
            </a:r>
            <a:r>
              <a:rPr lang="en-IN" sz="1900">
                <a:solidFill>
                  <a:schemeClr val="dk1"/>
                </a:solidFill>
              </a:rPr>
              <a:t>Coordinating with team members and the project mentor and managing the tasks.</a:t>
            </a:r>
            <a:r>
              <a:rPr lang="en-IN" sz="1900"/>
              <a:t> </a:t>
            </a:r>
            <a:r>
              <a:rPr lang="en-IN" sz="1900"/>
              <a:t>Writing </a:t>
            </a:r>
            <a:r>
              <a:rPr lang="en-IN" sz="1900"/>
              <a:t>research</a:t>
            </a:r>
            <a:r>
              <a:rPr lang="en-IN" sz="1900"/>
              <a:t> paper. Setting up the project, writing report and PPT.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1" lang="en-IN" sz="1900"/>
              <a:t>Abhishek:</a:t>
            </a:r>
            <a:r>
              <a:rPr lang="en-IN" sz="1900"/>
              <a:t> </a:t>
            </a:r>
            <a:r>
              <a:rPr lang="en-IN" sz="1900">
                <a:solidFill>
                  <a:schemeClr val="dk1"/>
                </a:solidFill>
              </a:rPr>
              <a:t>Writing research paper. Setting up the project, writing report and PPT.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1" lang="en-IN" sz="1900"/>
              <a:t>Lucky:</a:t>
            </a:r>
            <a:r>
              <a:rPr lang="en-IN" sz="1900"/>
              <a:t> </a:t>
            </a:r>
            <a:r>
              <a:rPr lang="en-IN" sz="1900">
                <a:solidFill>
                  <a:schemeClr val="dk1"/>
                </a:solidFill>
              </a:rPr>
              <a:t>Writing research paper. Setting up the project, writing report and PPT.</a:t>
            </a:r>
            <a:endParaRPr sz="1900"/>
          </a:p>
        </p:txBody>
      </p:sp>
      <p:sp>
        <p:nvSpPr>
          <p:cNvPr id="186" name="Google Shape;186;g11f527a065c_0_12"/>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f527a065c_0_16"/>
          <p:cNvSpPr txBox="1"/>
          <p:nvPr/>
        </p:nvSpPr>
        <p:spPr>
          <a:xfrm>
            <a:off x="303150" y="160500"/>
            <a:ext cx="115857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solidFill>
                  <a:schemeClr val="dk1"/>
                </a:solidFill>
                <a:latin typeface="Arial Rounded"/>
                <a:ea typeface="Arial Rounded"/>
                <a:cs typeface="Arial Rounded"/>
                <a:sym typeface="Arial Rounded"/>
              </a:rPr>
              <a:t>Improvement/Work done from the last evaluation</a:t>
            </a:r>
            <a:endParaRPr b="1" sz="3300">
              <a:solidFill>
                <a:schemeClr val="dk1"/>
              </a:solidFill>
              <a:latin typeface="Arial Rounded"/>
              <a:ea typeface="Arial Rounded"/>
              <a:cs typeface="Arial Rounded"/>
              <a:sym typeface="Arial Rounded"/>
            </a:endParaRPr>
          </a:p>
        </p:txBody>
      </p:sp>
      <p:sp>
        <p:nvSpPr>
          <p:cNvPr id="193" name="Google Shape;193;g11f527a065c_0_16"/>
          <p:cNvSpPr txBox="1"/>
          <p:nvPr/>
        </p:nvSpPr>
        <p:spPr>
          <a:xfrm>
            <a:off x="1209825" y="1597975"/>
            <a:ext cx="8535900" cy="4186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IN" sz="2000"/>
              <a:t>Established our own private network in our local system over ganache </a:t>
            </a:r>
            <a:r>
              <a:rPr lang="en-IN" sz="2000">
                <a:solidFill>
                  <a:schemeClr val="dk1"/>
                </a:solidFill>
              </a:rPr>
              <a:t>framework</a:t>
            </a:r>
            <a:r>
              <a:rPr lang="en-IN" sz="2000"/>
              <a:t>.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IN" sz="2000"/>
              <a:t>Linked our metamask browser extension to interact with with our private network.</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IN" sz="2000"/>
              <a:t>Linked our application with metamask to validate a transaction </a:t>
            </a:r>
            <a:r>
              <a:rPr lang="en-IN" sz="2000"/>
              <a:t>weather</a:t>
            </a:r>
            <a:r>
              <a:rPr lang="en-IN" sz="2000"/>
              <a:t> it is valid or not.</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IN" sz="2000"/>
              <a:t>We created a decentralised app that </a:t>
            </a:r>
            <a:r>
              <a:rPr lang="en-IN" sz="2000"/>
              <a:t>carries out the transactions within the established private network using metamask as wallet and its </a:t>
            </a:r>
            <a:r>
              <a:rPr lang="en-IN" sz="2000">
                <a:solidFill>
                  <a:schemeClr val="dk1"/>
                </a:solidFill>
              </a:rPr>
              <a:t>peer-to-peer private network that securely executes and verifies application based transactions.</a:t>
            </a:r>
            <a:endParaRPr sz="2000"/>
          </a:p>
        </p:txBody>
      </p:sp>
      <p:sp>
        <p:nvSpPr>
          <p:cNvPr id="194" name="Google Shape;194;g11f527a065c_0_16"/>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1f527a065c_0_20"/>
          <p:cNvSpPr txBox="1"/>
          <p:nvPr/>
        </p:nvSpPr>
        <p:spPr>
          <a:xfrm>
            <a:off x="2470050" y="87550"/>
            <a:ext cx="72519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300">
                <a:solidFill>
                  <a:schemeClr val="dk1"/>
                </a:solidFill>
                <a:latin typeface="Arial Rounded"/>
                <a:ea typeface="Arial Rounded"/>
                <a:cs typeface="Arial Rounded"/>
                <a:sym typeface="Arial Rounded"/>
              </a:rPr>
              <a:t>Proof of paper accepted or communicated/ Hackathon/ Patent</a:t>
            </a:r>
            <a:endParaRPr b="1" sz="3300">
              <a:solidFill>
                <a:schemeClr val="dk1"/>
              </a:solidFill>
              <a:latin typeface="Arial Rounded"/>
              <a:ea typeface="Arial Rounded"/>
              <a:cs typeface="Arial Rounded"/>
              <a:sym typeface="Arial Rounded"/>
            </a:endParaRPr>
          </a:p>
        </p:txBody>
      </p:sp>
      <p:sp>
        <p:nvSpPr>
          <p:cNvPr id="201" name="Google Shape;201;g11f527a065c_0_20"/>
          <p:cNvSpPr txBox="1"/>
          <p:nvPr/>
        </p:nvSpPr>
        <p:spPr>
          <a:xfrm>
            <a:off x="551250" y="1288150"/>
            <a:ext cx="11089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t>Paper Published in Springer Publication: </a:t>
            </a:r>
            <a:endParaRPr sz="2000"/>
          </a:p>
          <a:p>
            <a:pPr indent="0" lvl="0" marL="0" rtl="0" algn="l">
              <a:spcBef>
                <a:spcPts val="0"/>
              </a:spcBef>
              <a:spcAft>
                <a:spcPts val="0"/>
              </a:spcAft>
              <a:buNone/>
            </a:pPr>
            <a:r>
              <a:rPr lang="en-IN" sz="2000" u="sng">
                <a:solidFill>
                  <a:schemeClr val="hlink"/>
                </a:solidFill>
                <a:hlinkClick r:id="rId3"/>
              </a:rPr>
              <a:t>Security Magnification in Supply Chain Management Using Blockchain Technology | SpringerLink</a:t>
            </a:r>
            <a:endParaRPr sz="2000"/>
          </a:p>
          <a:p>
            <a:pPr indent="0" lvl="0" marL="0" rtl="0" algn="l">
              <a:spcBef>
                <a:spcPts val="0"/>
              </a:spcBef>
              <a:spcAft>
                <a:spcPts val="0"/>
              </a:spcAft>
              <a:buNone/>
            </a:pPr>
            <a:r>
              <a:t/>
            </a:r>
            <a:endParaRPr sz="2000"/>
          </a:p>
        </p:txBody>
      </p:sp>
      <p:sp>
        <p:nvSpPr>
          <p:cNvPr id="202" name="Google Shape;202;g11f527a065c_0_20"/>
          <p:cNvSpPr txBox="1"/>
          <p:nvPr/>
        </p:nvSpPr>
        <p:spPr>
          <a:xfrm>
            <a:off x="551250" y="5300225"/>
            <a:ext cx="840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t>Project : We’ll demo as we go ahead in this presentation.</a:t>
            </a:r>
            <a:endParaRPr sz="2000"/>
          </a:p>
        </p:txBody>
      </p:sp>
      <p:pic>
        <p:nvPicPr>
          <p:cNvPr id="203" name="Google Shape;203;g11f527a065c_0_20"/>
          <p:cNvPicPr preferRelativeResize="0"/>
          <p:nvPr/>
        </p:nvPicPr>
        <p:blipFill rotWithShape="1">
          <a:blip r:embed="rId4">
            <a:alphaModFix/>
          </a:blip>
          <a:srcRect b="0" l="0" r="0" t="13822"/>
          <a:stretch/>
        </p:blipFill>
        <p:spPr>
          <a:xfrm>
            <a:off x="2061400" y="2079475"/>
            <a:ext cx="7470851" cy="2976675"/>
          </a:xfrm>
          <a:prstGeom prst="rect">
            <a:avLst/>
          </a:prstGeom>
          <a:noFill/>
          <a:ln>
            <a:noFill/>
          </a:ln>
        </p:spPr>
      </p:pic>
      <p:sp>
        <p:nvSpPr>
          <p:cNvPr id="204" name="Google Shape;204;g11f527a065c_0_20"/>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7"/>
          <p:cNvSpPr txBox="1"/>
          <p:nvPr/>
        </p:nvSpPr>
        <p:spPr>
          <a:xfrm>
            <a:off x="234138" y="31388"/>
            <a:ext cx="55390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0B5982"/>
                </a:solidFill>
                <a:latin typeface="Arial"/>
                <a:ea typeface="Arial"/>
                <a:cs typeface="Arial"/>
                <a:sym typeface="Arial"/>
              </a:rPr>
              <a:t>What is Blockchain ?</a:t>
            </a:r>
            <a:endParaRPr b="0" i="0" sz="1400" u="none" cap="none" strike="noStrike">
              <a:solidFill>
                <a:srgbClr val="000000"/>
              </a:solidFill>
              <a:latin typeface="Arial"/>
              <a:ea typeface="Arial"/>
              <a:cs typeface="Arial"/>
              <a:sym typeface="Arial"/>
            </a:endParaRPr>
          </a:p>
        </p:txBody>
      </p:sp>
      <p:pic>
        <p:nvPicPr>
          <p:cNvPr descr="What is the Blockchain and Why is it So Important?" id="210" name="Google Shape;210;p7"/>
          <p:cNvPicPr preferRelativeResize="0"/>
          <p:nvPr/>
        </p:nvPicPr>
        <p:blipFill rotWithShape="1">
          <a:blip r:embed="rId3">
            <a:alphaModFix/>
          </a:blip>
          <a:srcRect b="0" l="0" r="0" t="0"/>
          <a:stretch/>
        </p:blipFill>
        <p:spPr>
          <a:xfrm>
            <a:off x="147781" y="884844"/>
            <a:ext cx="5139624" cy="3084945"/>
          </a:xfrm>
          <a:prstGeom prst="roundRect">
            <a:avLst>
              <a:gd fmla="val 35241" name="adj"/>
            </a:avLst>
          </a:prstGeom>
          <a:solidFill>
            <a:srgbClr val="ECECEC"/>
          </a:solidFill>
          <a:ln>
            <a:noFill/>
          </a:ln>
          <a:effectLst>
            <a:reflection blurRad="0" dir="5400000" dist="5000" endA="0" endPos="28000" kx="0" rotWithShape="0" algn="bl" stA="38000" stPos="0" sy="-100000" ky="0"/>
          </a:effectLst>
        </p:spPr>
      </p:pic>
      <p:sp>
        <p:nvSpPr>
          <p:cNvPr id="211" name="Google Shape;211;p7"/>
          <p:cNvSpPr txBox="1"/>
          <p:nvPr/>
        </p:nvSpPr>
        <p:spPr>
          <a:xfrm>
            <a:off x="5539040" y="642264"/>
            <a:ext cx="6505178"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A blockchain is essentially a digital ledger of transactions that is duplicated and distributed across the entire network of computer systems on the blockchain. </a:t>
            </a:r>
            <a:endParaRPr b="0" i="0" sz="1400" u="none" cap="none" strike="noStrike">
              <a:solidFill>
                <a:srgbClr val="000000"/>
              </a:solidFill>
              <a:latin typeface="Arial"/>
              <a:ea typeface="Arial"/>
              <a:cs typeface="Arial"/>
              <a:sym typeface="Arial"/>
            </a:endParaRPr>
          </a:p>
        </p:txBody>
      </p:sp>
      <p:sp>
        <p:nvSpPr>
          <p:cNvPr id="212" name="Google Shape;212;p7"/>
          <p:cNvSpPr txBox="1"/>
          <p:nvPr/>
        </p:nvSpPr>
        <p:spPr>
          <a:xfrm>
            <a:off x="147781" y="5370351"/>
            <a:ext cx="58188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Each block in the chain contains a number of transactions, and every time a new transaction occurs on the blockchain, a record of that transaction is added to every participant’s ledger.</a:t>
            </a:r>
            <a:endParaRPr b="0" i="0" sz="1800" u="none" cap="none" strike="noStrike">
              <a:solidFill>
                <a:schemeClr val="dk1"/>
              </a:solidFill>
              <a:latin typeface="Arial"/>
              <a:ea typeface="Arial"/>
              <a:cs typeface="Arial"/>
              <a:sym typeface="Arial"/>
            </a:endParaRPr>
          </a:p>
        </p:txBody>
      </p:sp>
      <p:sp>
        <p:nvSpPr>
          <p:cNvPr id="213" name="Google Shape;213;p7"/>
          <p:cNvSpPr txBox="1"/>
          <p:nvPr/>
        </p:nvSpPr>
        <p:spPr>
          <a:xfrm>
            <a:off x="6913746" y="2249488"/>
            <a:ext cx="3630000" cy="1569900"/>
          </a:xfrm>
          <a:prstGeom prst="rect">
            <a:avLst/>
          </a:prstGeom>
          <a:noFill/>
          <a:ln>
            <a:noFill/>
          </a:ln>
        </p:spPr>
        <p:txBody>
          <a:bodyPr anchorCtr="0" anchor="t" bIns="45700" lIns="91425" spcFirstLastPara="1" rIns="91425" wrap="square" tIns="45700">
            <a:spAutoFit/>
          </a:bodyPr>
          <a:lstStyle/>
          <a:p>
            <a:pPr indent="-273050" lvl="0" marL="285750" marR="0" rtl="0" algn="l">
              <a:lnSpc>
                <a:spcPct val="100000"/>
              </a:lnSpc>
              <a:spcBef>
                <a:spcPts val="0"/>
              </a:spcBef>
              <a:spcAft>
                <a:spcPts val="0"/>
              </a:spcAft>
              <a:buClr>
                <a:srgbClr val="3F6622"/>
              </a:buClr>
              <a:buSzPts val="1600"/>
              <a:buFont typeface="Arial"/>
              <a:buChar char="•"/>
            </a:pPr>
            <a:r>
              <a:rPr b="1" i="0" lang="en-IN" sz="1600" u="none" cap="none" strike="noStrike">
                <a:solidFill>
                  <a:srgbClr val="3F6622"/>
                </a:solidFill>
                <a:latin typeface="Arial"/>
                <a:ea typeface="Arial"/>
                <a:cs typeface="Arial"/>
                <a:sym typeface="Arial"/>
              </a:rPr>
              <a:t>Distributed Ledgers Technology</a:t>
            </a:r>
            <a:endParaRPr b="0" i="0" sz="1200" u="none" cap="none" strike="noStrike">
              <a:solidFill>
                <a:srgbClr val="000000"/>
              </a:solidFill>
              <a:latin typeface="Arial"/>
              <a:ea typeface="Arial"/>
              <a:cs typeface="Arial"/>
              <a:sym typeface="Arial"/>
            </a:endParaRPr>
          </a:p>
          <a:p>
            <a:pPr indent="-273050" lvl="0" marL="285750" marR="0" rtl="0" algn="l">
              <a:lnSpc>
                <a:spcPct val="100000"/>
              </a:lnSpc>
              <a:spcBef>
                <a:spcPts val="0"/>
              </a:spcBef>
              <a:spcAft>
                <a:spcPts val="0"/>
              </a:spcAft>
              <a:buClr>
                <a:srgbClr val="3F6622"/>
              </a:buClr>
              <a:buSzPts val="1600"/>
              <a:buFont typeface="Arial"/>
              <a:buChar char="•"/>
            </a:pPr>
            <a:r>
              <a:rPr b="1" i="0" lang="en-IN" sz="1600" u="none" cap="none" strike="noStrike">
                <a:solidFill>
                  <a:srgbClr val="3F6622"/>
                </a:solidFill>
                <a:latin typeface="Arial"/>
                <a:ea typeface="Arial"/>
                <a:cs typeface="Arial"/>
                <a:sym typeface="Arial"/>
              </a:rPr>
              <a:t>Immutable Records </a:t>
            </a:r>
            <a:endParaRPr b="0" i="0" sz="1200" u="none" cap="none" strike="noStrike">
              <a:solidFill>
                <a:srgbClr val="000000"/>
              </a:solidFill>
              <a:latin typeface="Arial"/>
              <a:ea typeface="Arial"/>
              <a:cs typeface="Arial"/>
              <a:sym typeface="Arial"/>
            </a:endParaRPr>
          </a:p>
          <a:p>
            <a:pPr indent="-273050" lvl="0" marL="285750" marR="0" rtl="0" algn="l">
              <a:lnSpc>
                <a:spcPct val="100000"/>
              </a:lnSpc>
              <a:spcBef>
                <a:spcPts val="0"/>
              </a:spcBef>
              <a:spcAft>
                <a:spcPts val="0"/>
              </a:spcAft>
              <a:buClr>
                <a:srgbClr val="3F6622"/>
              </a:buClr>
              <a:buSzPts val="1600"/>
              <a:buFont typeface="Arial"/>
              <a:buChar char="•"/>
            </a:pPr>
            <a:r>
              <a:rPr b="1" i="0" lang="en-IN" sz="1600" u="none" cap="none" strike="noStrike">
                <a:solidFill>
                  <a:srgbClr val="3F6622"/>
                </a:solidFill>
                <a:latin typeface="Arial"/>
                <a:ea typeface="Arial"/>
                <a:cs typeface="Arial"/>
                <a:sym typeface="Arial"/>
              </a:rPr>
              <a:t>Decentralized System</a:t>
            </a:r>
            <a:endParaRPr b="0" i="0" sz="1200" u="none" cap="none" strike="noStrike">
              <a:solidFill>
                <a:srgbClr val="000000"/>
              </a:solidFill>
              <a:latin typeface="Arial"/>
              <a:ea typeface="Arial"/>
              <a:cs typeface="Arial"/>
              <a:sym typeface="Arial"/>
            </a:endParaRPr>
          </a:p>
          <a:p>
            <a:pPr indent="-273050" lvl="0" marL="285750" marR="0" rtl="0" algn="l">
              <a:lnSpc>
                <a:spcPct val="100000"/>
              </a:lnSpc>
              <a:spcBef>
                <a:spcPts val="0"/>
              </a:spcBef>
              <a:spcAft>
                <a:spcPts val="0"/>
              </a:spcAft>
              <a:buClr>
                <a:srgbClr val="3F6622"/>
              </a:buClr>
              <a:buSzPts val="1600"/>
              <a:buFont typeface="Arial"/>
              <a:buChar char="•"/>
            </a:pPr>
            <a:r>
              <a:rPr b="1" i="0" lang="en-IN" sz="1600" u="none" cap="none" strike="noStrike">
                <a:solidFill>
                  <a:srgbClr val="3F6622"/>
                </a:solidFill>
                <a:latin typeface="Arial"/>
                <a:ea typeface="Arial"/>
                <a:cs typeface="Arial"/>
                <a:sym typeface="Arial"/>
              </a:rPr>
              <a:t>Smart Contracts</a:t>
            </a:r>
            <a:endParaRPr b="0" i="0" sz="1200" u="none" cap="none" strike="noStrike">
              <a:solidFill>
                <a:srgbClr val="000000"/>
              </a:solidFill>
              <a:latin typeface="Arial"/>
              <a:ea typeface="Arial"/>
              <a:cs typeface="Arial"/>
              <a:sym typeface="Arial"/>
            </a:endParaRPr>
          </a:p>
          <a:p>
            <a:pPr indent="-273050" lvl="0" marL="285750" marR="0" rtl="0" algn="l">
              <a:lnSpc>
                <a:spcPct val="100000"/>
              </a:lnSpc>
              <a:spcBef>
                <a:spcPts val="0"/>
              </a:spcBef>
              <a:spcAft>
                <a:spcPts val="0"/>
              </a:spcAft>
              <a:buClr>
                <a:srgbClr val="3F6622"/>
              </a:buClr>
              <a:buSzPts val="1600"/>
              <a:buFont typeface="Arial"/>
              <a:buChar char="•"/>
            </a:pPr>
            <a:r>
              <a:rPr b="1" i="0" lang="en-IN" sz="1600" u="none" cap="none" strike="noStrike">
                <a:solidFill>
                  <a:srgbClr val="3F6622"/>
                </a:solidFill>
                <a:latin typeface="Arial"/>
                <a:ea typeface="Arial"/>
                <a:cs typeface="Arial"/>
                <a:sym typeface="Arial"/>
              </a:rPr>
              <a:t>Transparency</a:t>
            </a:r>
            <a:endParaRPr b="0" i="0" sz="1200" u="none" cap="none" strike="noStrike">
              <a:solidFill>
                <a:srgbClr val="000000"/>
              </a:solidFill>
              <a:latin typeface="Arial"/>
              <a:ea typeface="Arial"/>
              <a:cs typeface="Arial"/>
              <a:sym typeface="Arial"/>
            </a:endParaRPr>
          </a:p>
          <a:p>
            <a:pPr indent="-273050" lvl="0" marL="285750" marR="0" rtl="0" algn="l">
              <a:lnSpc>
                <a:spcPct val="100000"/>
              </a:lnSpc>
              <a:spcBef>
                <a:spcPts val="0"/>
              </a:spcBef>
              <a:spcAft>
                <a:spcPts val="0"/>
              </a:spcAft>
              <a:buClr>
                <a:srgbClr val="3F6622"/>
              </a:buClr>
              <a:buSzPts val="1600"/>
              <a:buFont typeface="Arial"/>
              <a:buChar char="•"/>
            </a:pPr>
            <a:r>
              <a:rPr b="1" i="0" lang="en-IN" sz="1600" u="none" cap="none" strike="noStrike">
                <a:solidFill>
                  <a:srgbClr val="3F6622"/>
                </a:solidFill>
                <a:latin typeface="Arial"/>
                <a:ea typeface="Arial"/>
                <a:cs typeface="Arial"/>
                <a:sym typeface="Arial"/>
              </a:rPr>
              <a:t>Traceability</a:t>
            </a:r>
            <a:endParaRPr b="0" i="0" sz="1200" u="none" cap="none" strike="noStrike">
              <a:solidFill>
                <a:srgbClr val="000000"/>
              </a:solidFill>
              <a:latin typeface="Arial"/>
              <a:ea typeface="Arial"/>
              <a:cs typeface="Arial"/>
              <a:sym typeface="Arial"/>
            </a:endParaRPr>
          </a:p>
        </p:txBody>
      </p:sp>
      <p:sp>
        <p:nvSpPr>
          <p:cNvPr id="214" name="Google Shape;214;p7"/>
          <p:cNvSpPr txBox="1"/>
          <p:nvPr/>
        </p:nvSpPr>
        <p:spPr>
          <a:xfrm>
            <a:off x="6096000" y="1722900"/>
            <a:ext cx="43656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Some key Points of Blockchain</a:t>
            </a:r>
            <a:endParaRPr b="1" i="0" sz="1800" u="none" cap="none" strike="noStrike">
              <a:solidFill>
                <a:schemeClr val="dk1"/>
              </a:solidFill>
              <a:latin typeface="Arial"/>
              <a:ea typeface="Arial"/>
              <a:cs typeface="Arial"/>
              <a:sym typeface="Arial"/>
            </a:endParaRPr>
          </a:p>
        </p:txBody>
      </p:sp>
      <p:sp>
        <p:nvSpPr>
          <p:cNvPr id="215" name="Google Shape;215;p7"/>
          <p:cNvSpPr txBox="1"/>
          <p:nvPr/>
        </p:nvSpPr>
        <p:spPr>
          <a:xfrm>
            <a:off x="147781" y="4847131"/>
            <a:ext cx="4224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531A88"/>
                </a:solidFill>
                <a:latin typeface="Arial"/>
                <a:ea typeface="Arial"/>
                <a:cs typeface="Arial"/>
                <a:sym typeface="Arial"/>
              </a:rPr>
              <a:t>Working of Blockchain </a:t>
            </a:r>
            <a:endParaRPr b="0" i="0" sz="1400" u="none" cap="none" strike="noStrike">
              <a:solidFill>
                <a:srgbClr val="000000"/>
              </a:solidFill>
              <a:latin typeface="Arial"/>
              <a:ea typeface="Arial"/>
              <a:cs typeface="Arial"/>
              <a:sym typeface="Arial"/>
            </a:endParaRPr>
          </a:p>
        </p:txBody>
      </p:sp>
      <p:pic>
        <p:nvPicPr>
          <p:cNvPr descr="BBVA and Indra deliver the world&amp;#39;s first blockchain-supported corporate  loan | BBVA" id="216" name="Google Shape;216;p7"/>
          <p:cNvPicPr preferRelativeResize="0"/>
          <p:nvPr/>
        </p:nvPicPr>
        <p:blipFill rotWithShape="1">
          <a:blip r:embed="rId4">
            <a:alphaModFix/>
          </a:blip>
          <a:srcRect b="0" l="0" r="0" t="0"/>
          <a:stretch/>
        </p:blipFill>
        <p:spPr>
          <a:xfrm>
            <a:off x="6022109" y="4171535"/>
            <a:ext cx="5905588" cy="2399145"/>
          </a:xfrm>
          <a:prstGeom prst="rect">
            <a:avLst/>
          </a:prstGeom>
          <a:noFill/>
          <a:ln>
            <a:noFill/>
          </a:ln>
        </p:spPr>
      </p:pic>
      <p:sp>
        <p:nvSpPr>
          <p:cNvPr id="217" name="Google Shape;217;p7"/>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2000"/>
                                        <p:tgtEl>
                                          <p:spTgt spid="21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200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200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pic>
        <p:nvPicPr>
          <p:cNvPr descr="What is Blockchain Technology? | IG EN" id="223" name="Google Shape;223;p8"/>
          <p:cNvPicPr preferRelativeResize="0"/>
          <p:nvPr/>
        </p:nvPicPr>
        <p:blipFill rotWithShape="1">
          <a:blip r:embed="rId3">
            <a:alphaModFix/>
          </a:blip>
          <a:srcRect b="0" l="0" r="0" t="0"/>
          <a:stretch/>
        </p:blipFill>
        <p:spPr>
          <a:xfrm>
            <a:off x="254712" y="3627775"/>
            <a:ext cx="7328343" cy="2964812"/>
          </a:xfrm>
          <a:prstGeom prst="rect">
            <a:avLst/>
          </a:prstGeom>
          <a:noFill/>
          <a:ln>
            <a:noFill/>
          </a:ln>
        </p:spPr>
      </p:pic>
      <p:sp>
        <p:nvSpPr>
          <p:cNvPr id="224" name="Google Shape;224;p8"/>
          <p:cNvSpPr txBox="1"/>
          <p:nvPr/>
        </p:nvSpPr>
        <p:spPr>
          <a:xfrm>
            <a:off x="387927" y="1198901"/>
            <a:ext cx="7916989" cy="20313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702017"/>
              </a:buClr>
              <a:buSzPts val="1800"/>
              <a:buFont typeface="Noto Sans Symbols"/>
              <a:buChar char="⮚"/>
            </a:pPr>
            <a:r>
              <a:rPr b="0" i="0" lang="en-IN" sz="1800" u="none" cap="none" strike="noStrike">
                <a:solidFill>
                  <a:srgbClr val="702017"/>
                </a:solidFill>
                <a:latin typeface="Arial"/>
                <a:ea typeface="Arial"/>
                <a:cs typeface="Arial"/>
                <a:sym typeface="Arial"/>
              </a:rPr>
              <a:t>The </a:t>
            </a:r>
            <a:r>
              <a:rPr b="0" i="1" lang="en-IN" sz="1800" u="none" cap="none" strike="noStrike">
                <a:solidFill>
                  <a:srgbClr val="702017"/>
                </a:solidFill>
                <a:latin typeface="Arial"/>
                <a:ea typeface="Arial"/>
                <a:cs typeface="Arial"/>
                <a:sym typeface="Arial"/>
              </a:rPr>
              <a:t>data</a:t>
            </a:r>
            <a:r>
              <a:rPr b="0" i="0" lang="en-IN" sz="1800" u="none" cap="none" strike="noStrike">
                <a:solidFill>
                  <a:srgbClr val="702017"/>
                </a:solidFill>
                <a:latin typeface="Arial"/>
                <a:ea typeface="Arial"/>
                <a:cs typeface="Arial"/>
                <a:sym typeface="Arial"/>
              </a:rPr>
              <a:t> in the block.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702017"/>
              </a:solidFill>
              <a:latin typeface="Arial"/>
              <a:ea typeface="Arial"/>
              <a:cs typeface="Arial"/>
              <a:sym typeface="Arial"/>
            </a:endParaRPr>
          </a:p>
          <a:p>
            <a:pPr indent="-342900" lvl="0" marL="342900" marR="0" rtl="0" algn="just">
              <a:lnSpc>
                <a:spcPct val="100000"/>
              </a:lnSpc>
              <a:spcBef>
                <a:spcPts val="0"/>
              </a:spcBef>
              <a:spcAft>
                <a:spcPts val="0"/>
              </a:spcAft>
              <a:buClr>
                <a:srgbClr val="702017"/>
              </a:buClr>
              <a:buSzPts val="1800"/>
              <a:buFont typeface="Noto Sans Symbols"/>
              <a:buChar char="⮚"/>
            </a:pPr>
            <a:r>
              <a:rPr b="0" i="0" lang="en-IN" sz="1800" u="none" cap="none" strike="noStrike">
                <a:solidFill>
                  <a:srgbClr val="702017"/>
                </a:solidFill>
                <a:latin typeface="Arial"/>
                <a:ea typeface="Arial"/>
                <a:cs typeface="Arial"/>
                <a:sym typeface="Arial"/>
              </a:rPr>
              <a:t>A 32-bit whole number called a </a:t>
            </a:r>
            <a:r>
              <a:rPr b="0" i="1" lang="en-IN" sz="1800" u="none" cap="none" strike="noStrike">
                <a:solidFill>
                  <a:srgbClr val="702017"/>
                </a:solidFill>
                <a:latin typeface="Arial"/>
                <a:ea typeface="Arial"/>
                <a:cs typeface="Arial"/>
                <a:sym typeface="Arial"/>
              </a:rPr>
              <a:t>nonce</a:t>
            </a:r>
            <a:r>
              <a:rPr b="0" i="0" lang="en-IN" sz="1800" u="none" cap="none" strike="noStrike">
                <a:solidFill>
                  <a:srgbClr val="702017"/>
                </a:solidFill>
                <a:latin typeface="Arial"/>
                <a:ea typeface="Arial"/>
                <a:cs typeface="Arial"/>
                <a:sym typeface="Arial"/>
              </a:rPr>
              <a:t>. The nonce is randomly generated when a block is created, which then generates a block header hash.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702017"/>
              </a:solidFill>
              <a:latin typeface="Arial"/>
              <a:ea typeface="Arial"/>
              <a:cs typeface="Arial"/>
              <a:sym typeface="Arial"/>
            </a:endParaRPr>
          </a:p>
          <a:p>
            <a:pPr indent="-342900" lvl="0" marL="342900" marR="0" rtl="0" algn="just">
              <a:lnSpc>
                <a:spcPct val="100000"/>
              </a:lnSpc>
              <a:spcBef>
                <a:spcPts val="0"/>
              </a:spcBef>
              <a:spcAft>
                <a:spcPts val="0"/>
              </a:spcAft>
              <a:buClr>
                <a:srgbClr val="702017"/>
              </a:buClr>
              <a:buSzPts val="1800"/>
              <a:buFont typeface="Noto Sans Symbols"/>
              <a:buChar char="⮚"/>
            </a:pPr>
            <a:r>
              <a:rPr b="0" i="0" lang="en-IN" sz="1800" u="none" cap="none" strike="noStrike">
                <a:solidFill>
                  <a:srgbClr val="702017"/>
                </a:solidFill>
                <a:latin typeface="Arial"/>
                <a:ea typeface="Arial"/>
                <a:cs typeface="Arial"/>
                <a:sym typeface="Arial"/>
              </a:rPr>
              <a:t>The </a:t>
            </a:r>
            <a:r>
              <a:rPr b="0" i="1" lang="en-IN" sz="1800" u="none" cap="none" strike="noStrike">
                <a:solidFill>
                  <a:srgbClr val="702017"/>
                </a:solidFill>
                <a:latin typeface="Arial"/>
                <a:ea typeface="Arial"/>
                <a:cs typeface="Arial"/>
                <a:sym typeface="Arial"/>
              </a:rPr>
              <a:t>hash</a:t>
            </a:r>
            <a:r>
              <a:rPr b="0" i="0" lang="en-IN" sz="1800" u="none" cap="none" strike="noStrike">
                <a:solidFill>
                  <a:srgbClr val="702017"/>
                </a:solidFill>
                <a:latin typeface="Arial"/>
                <a:ea typeface="Arial"/>
                <a:cs typeface="Arial"/>
                <a:sym typeface="Arial"/>
              </a:rPr>
              <a:t> is a 256-bit number wedded to the nonce. It must start with a huge number of zeroes (i.e., be extremely small).</a:t>
            </a:r>
            <a:endParaRPr b="0" i="0" sz="1400" u="none" cap="none" strike="noStrike">
              <a:solidFill>
                <a:srgbClr val="000000"/>
              </a:solidFill>
              <a:latin typeface="Arial"/>
              <a:ea typeface="Arial"/>
              <a:cs typeface="Arial"/>
              <a:sym typeface="Arial"/>
            </a:endParaRPr>
          </a:p>
        </p:txBody>
      </p:sp>
      <p:sp>
        <p:nvSpPr>
          <p:cNvPr id="225" name="Google Shape;225;p8"/>
          <p:cNvSpPr txBox="1"/>
          <p:nvPr/>
        </p:nvSpPr>
        <p:spPr>
          <a:xfrm>
            <a:off x="124690" y="75517"/>
            <a:ext cx="1033375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B5982"/>
                </a:solidFill>
                <a:latin typeface="Arial"/>
                <a:ea typeface="Arial"/>
                <a:cs typeface="Arial"/>
                <a:sym typeface="Arial"/>
              </a:rPr>
              <a:t>What Blocks actually are and how they work in blockchain?</a:t>
            </a:r>
            <a:endParaRPr b="0" i="0" sz="1400" u="none" cap="none" strike="noStrike">
              <a:solidFill>
                <a:srgbClr val="000000"/>
              </a:solidFill>
              <a:latin typeface="Arial"/>
              <a:ea typeface="Arial"/>
              <a:cs typeface="Arial"/>
              <a:sym typeface="Arial"/>
            </a:endParaRPr>
          </a:p>
        </p:txBody>
      </p:sp>
      <p:sp>
        <p:nvSpPr>
          <p:cNvPr id="226" name="Google Shape;226;p8"/>
          <p:cNvSpPr txBox="1"/>
          <p:nvPr/>
        </p:nvSpPr>
        <p:spPr>
          <a:xfrm>
            <a:off x="367001" y="727999"/>
            <a:ext cx="8367423"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702017"/>
                </a:solidFill>
                <a:latin typeface="Arial"/>
                <a:ea typeface="Arial"/>
                <a:cs typeface="Arial"/>
                <a:sym typeface="Arial"/>
              </a:rPr>
              <a:t>Every chain consists of multiple blocks and each block has three basic elements:</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9295608" y="860347"/>
            <a:ext cx="2096655" cy="2246385"/>
          </a:xfrm>
          <a:prstGeom prst="cube">
            <a:avLst>
              <a:gd fmla="val 33371" name="adj"/>
            </a:avLst>
          </a:prstGeom>
          <a:solidFill>
            <a:srgbClr val="0070C0"/>
          </a:solidFill>
          <a:ln cap="rnd"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228" name="Google Shape;228;p8"/>
          <p:cNvCxnSpPr>
            <a:endCxn id="229" idx="0"/>
          </p:cNvCxnSpPr>
          <p:nvPr/>
        </p:nvCxnSpPr>
        <p:spPr>
          <a:xfrm flipH="1">
            <a:off x="8495002" y="2792655"/>
            <a:ext cx="1138500" cy="2047200"/>
          </a:xfrm>
          <a:prstGeom prst="straightConnector1">
            <a:avLst/>
          </a:prstGeom>
          <a:noFill/>
          <a:ln cap="flat" cmpd="sng" w="57150">
            <a:solidFill>
              <a:srgbClr val="92D050"/>
            </a:solidFill>
            <a:prstDash val="solid"/>
            <a:round/>
            <a:headEnd len="sm" w="sm" type="none"/>
            <a:tailEnd len="med" w="med" type="triangle"/>
          </a:ln>
        </p:spPr>
      </p:cxnSp>
      <p:cxnSp>
        <p:nvCxnSpPr>
          <p:cNvPr id="230" name="Google Shape;230;p8"/>
          <p:cNvCxnSpPr>
            <a:endCxn id="231" idx="0"/>
          </p:cNvCxnSpPr>
          <p:nvPr/>
        </p:nvCxnSpPr>
        <p:spPr>
          <a:xfrm flipH="1">
            <a:off x="9957262" y="1198791"/>
            <a:ext cx="368400" cy="3927300"/>
          </a:xfrm>
          <a:prstGeom prst="straightConnector1">
            <a:avLst/>
          </a:prstGeom>
          <a:noFill/>
          <a:ln cap="flat" cmpd="sng" w="57150">
            <a:solidFill>
              <a:srgbClr val="92D050"/>
            </a:solidFill>
            <a:prstDash val="solid"/>
            <a:round/>
            <a:headEnd len="sm" w="sm" type="none"/>
            <a:tailEnd len="med" w="med" type="triangle"/>
          </a:ln>
        </p:spPr>
      </p:cxnSp>
      <p:cxnSp>
        <p:nvCxnSpPr>
          <p:cNvPr id="232" name="Google Shape;232;p8"/>
          <p:cNvCxnSpPr>
            <a:endCxn id="233" idx="0"/>
          </p:cNvCxnSpPr>
          <p:nvPr/>
        </p:nvCxnSpPr>
        <p:spPr>
          <a:xfrm>
            <a:off x="10957350" y="2068791"/>
            <a:ext cx="634200" cy="3057300"/>
          </a:xfrm>
          <a:prstGeom prst="straightConnector1">
            <a:avLst/>
          </a:prstGeom>
          <a:noFill/>
          <a:ln cap="flat" cmpd="sng" w="57150">
            <a:solidFill>
              <a:srgbClr val="92D050"/>
            </a:solidFill>
            <a:prstDash val="solid"/>
            <a:round/>
            <a:headEnd len="sm" w="sm" type="none"/>
            <a:tailEnd len="med" w="med" type="triangle"/>
          </a:ln>
        </p:spPr>
      </p:cxnSp>
      <p:sp>
        <p:nvSpPr>
          <p:cNvPr id="229" name="Google Shape;229;p8"/>
          <p:cNvSpPr txBox="1"/>
          <p:nvPr/>
        </p:nvSpPr>
        <p:spPr>
          <a:xfrm>
            <a:off x="7832436" y="4839855"/>
            <a:ext cx="1325133"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FF0000"/>
                </a:solidFill>
                <a:latin typeface="Arial"/>
                <a:ea typeface="Arial"/>
                <a:cs typeface="Arial"/>
                <a:sym typeface="Arial"/>
              </a:rPr>
              <a:t>Hash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FF0000"/>
                </a:solidFill>
                <a:latin typeface="Arial"/>
                <a:ea typeface="Arial"/>
                <a:cs typeface="Arial"/>
                <a:sym typeface="Arial"/>
              </a:rPr>
              <a:t>of Previous Block</a:t>
            </a:r>
            <a:endParaRPr b="0" i="0" sz="1400" u="none" cap="none" strike="noStrike">
              <a:solidFill>
                <a:srgbClr val="000000"/>
              </a:solidFill>
              <a:latin typeface="Arial"/>
              <a:ea typeface="Arial"/>
              <a:cs typeface="Arial"/>
              <a:sym typeface="Arial"/>
            </a:endParaRPr>
          </a:p>
        </p:txBody>
      </p:sp>
      <p:sp>
        <p:nvSpPr>
          <p:cNvPr id="231" name="Google Shape;231;p8"/>
          <p:cNvSpPr txBox="1"/>
          <p:nvPr/>
        </p:nvSpPr>
        <p:spPr>
          <a:xfrm>
            <a:off x="9575336" y="5126091"/>
            <a:ext cx="76385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33" name="Google Shape;233;p8"/>
          <p:cNvSpPr txBox="1"/>
          <p:nvPr/>
        </p:nvSpPr>
        <p:spPr>
          <a:xfrm>
            <a:off x="11138883" y="5126091"/>
            <a:ext cx="905335"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FF0000"/>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FF0000"/>
                </a:solidFill>
                <a:latin typeface="Arial"/>
                <a:ea typeface="Arial"/>
                <a:cs typeface="Arial"/>
                <a:sym typeface="Arial"/>
              </a:rPr>
              <a:t>of this Block</a:t>
            </a:r>
            <a:endParaRPr b="0" i="0" sz="1400" u="none" cap="none" strike="noStrike">
              <a:solidFill>
                <a:srgbClr val="000000"/>
              </a:solidFill>
              <a:latin typeface="Arial"/>
              <a:ea typeface="Arial"/>
              <a:cs typeface="Arial"/>
              <a:sym typeface="Arial"/>
            </a:endParaRPr>
          </a:p>
        </p:txBody>
      </p:sp>
      <p:sp>
        <p:nvSpPr>
          <p:cNvPr id="234" name="Google Shape;234;p8"/>
          <p:cNvSpPr txBox="1"/>
          <p:nvPr>
            <p:ph idx="12" type="sldNum"/>
          </p:nvPr>
        </p:nvSpPr>
        <p:spPr>
          <a:xfrm>
            <a:off x="10951856" y="5883275"/>
            <a:ext cx="551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400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2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2021-06-06T14:30:47Z</dcterms:created>
  <dc:creator>abhis</dc:creator>
</cp:coreProperties>
</file>