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1" r:id="rId3"/>
    <p:sldId id="258" r:id="rId4"/>
    <p:sldId id="279" r:id="rId5"/>
    <p:sldId id="274" r:id="rId6"/>
    <p:sldId id="275" r:id="rId7"/>
    <p:sldId id="276" r:id="rId8"/>
    <p:sldId id="280" r:id="rId9"/>
    <p:sldId id="277" r:id="rId10"/>
    <p:sldId id="283" r:id="rId11"/>
    <p:sldId id="285" r:id="rId12"/>
    <p:sldId id="284" r:id="rId13"/>
    <p:sldId id="286" r:id="rId14"/>
    <p:sldId id="281" r:id="rId15"/>
    <p:sldId id="287" r:id="rId16"/>
    <p:sldId id="288" r:id="rId17"/>
    <p:sldId id="289" r:id="rId18"/>
    <p:sldId id="290" r:id="rId19"/>
    <p:sldId id="291" r:id="rId20"/>
    <p:sldId id="292" r:id="rId21"/>
    <p:sldId id="282" r:id="rId22"/>
    <p:sldId id="26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F48"/>
    <a:srgbClr val="F5F5F7"/>
    <a:srgbClr val="465966"/>
    <a:srgbClr val="C1FBF1"/>
    <a:srgbClr val="0A9E85"/>
    <a:srgbClr val="07705F"/>
    <a:srgbClr val="35FDDC"/>
    <a:srgbClr val="02C5A5"/>
    <a:srgbClr val="444E57"/>
    <a:srgbClr val="334D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307" y="-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91C14-24F0-2876-E15D-CE01002BB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4FDE29-FDCB-F25D-6196-C2D57482F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6E621-694C-E7C6-E4FD-332BCA432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2383-2B7D-470B-B397-5F10E915999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818796-F0F2-42EC-A77D-A59E6A93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063465-AB14-F57C-1B80-CABD2623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506D-DFD3-47BC-9EE4-F6F4D6AC5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69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48AD1-58C8-11C8-8582-CF435E25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BAE3F5-A2F7-AB1A-D0CB-581230309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10E8E-B615-E34C-7018-E5A621F8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2383-2B7D-470B-B397-5F10E915999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6B430-9A77-E459-C364-5743BAEB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7FF254-2660-30F1-E2C6-9CF22692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506D-DFD3-47BC-9EE4-F6F4D6AC5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7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3658B8-D98D-616A-9D21-5CA59FCEE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57D61B-FAB2-BA99-0882-958127FFF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03F7B-799D-7C18-9777-C9ADE6D3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2383-2B7D-470B-B397-5F10E915999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C9E85-3406-A44F-0C21-E43CDE7E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54F36-67A5-E7C3-7799-0FDF8ED2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506D-DFD3-47BC-9EE4-F6F4D6AC5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6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047B5-39C2-A67A-D303-489E5457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9FF48-3FC9-9431-513D-B546CF01C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8B48F5-3027-D06A-E94B-0509F868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2383-2B7D-470B-B397-5F10E915999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0CCCD-D344-1DDE-5C41-A08912E0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A19741-67E3-458A-214D-7214D783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506D-DFD3-47BC-9EE4-F6F4D6AC5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93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FFC4D-5C55-06C8-8B5F-11DFB31B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DF5AB0-D9B8-DE49-8E2A-381022CC6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2DE1B-8029-A28B-FD0E-05B19324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2383-2B7D-470B-B397-5F10E915999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02F48-4BC4-884D-7902-62BB7C35C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625935-71C8-B8C3-1B2C-3C39D59F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506D-DFD3-47BC-9EE4-F6F4D6AC5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99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98E27-EA50-C5E5-5A10-7FA99BF7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E12C05-6E81-C78A-7702-59714E01B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03C19F-8D53-8207-EE69-58E18131C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215933-7C10-EB05-1DD3-8E0ECC8E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2383-2B7D-470B-B397-5F10E915999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B5994-A6C6-6A9E-BCD8-1ACA7CEE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F84C2B-4FD0-2F7C-2DDB-F1BA2FBE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506D-DFD3-47BC-9EE4-F6F4D6AC5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7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BF656-4C84-4C1F-9014-2C8943A2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BFD0AE-5B48-87FB-7A18-A976850C2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E29559-7DF6-734E-7AF0-FEBA36C41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993EB6-3444-C471-EBBC-B7F37EB53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A66AAF-FB67-03EC-92B4-7EC72A265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C12659-5C46-F9A0-D64F-2E23E33B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2383-2B7D-470B-B397-5F10E915999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ECFED4-B31B-CBD8-B45D-FD1A7B1F1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35C4BD-58BD-66D7-7059-B6CC3162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506D-DFD3-47BC-9EE4-F6F4D6AC5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60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B4F72-5333-32CC-F77F-11C72743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9B82FE-8F71-F89D-F8E1-92004FE9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2383-2B7D-470B-B397-5F10E915999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FA9B65-DB8E-8C41-41F3-9FDA2EB3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51AA12-DD86-394E-ED36-B6D74310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506D-DFD3-47BC-9EE4-F6F4D6AC5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97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98CB70-CB40-5B31-7E04-C5206DDD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2383-2B7D-470B-B397-5F10E915999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29079C-F2A4-C302-C85E-4F5C08A8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F1B78C-057A-B75F-8101-A9C1F155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506D-DFD3-47BC-9EE4-F6F4D6AC5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12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64D19-11B3-C823-C985-CF7FFC3C0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5BF6C2-18F1-C37D-52F2-37203FCD4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C35DEE-87C3-385C-629B-D289E7724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140A60-E0B3-BAF2-2419-4AAADD4C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2383-2B7D-470B-B397-5F10E915999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C61783-45EA-6AB2-9C5D-8AAC2CB4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3673B9-F849-1C2C-7EB3-D3496D4E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506D-DFD3-47BC-9EE4-F6F4D6AC5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97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61DAD-4FBF-216B-BBB3-88D7C7C5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8820C3-5F61-BBB3-D9E6-6D24FEFF6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EB890C-C543-E952-F9B2-1B5B1CD8D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923764-5F01-F742-B082-014086F1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2383-2B7D-470B-B397-5F10E915999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081A2-C116-4D4C-D41F-0F16DE50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26B3E-DCDA-CC82-01F8-94FD854D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506D-DFD3-47BC-9EE4-F6F4D6AC5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42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5CB4CA-2FB1-0EBC-8F62-08764311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16362-7E43-96A5-3CB9-742BF7A4D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39F9E-37BD-84D3-7C64-FE2A2F21D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22383-2B7D-470B-B397-5F10E915999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35756-9FAD-027D-9EDE-0189E08BD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8706E-9463-3B42-65BB-152191E6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8506D-DFD3-47BC-9EE4-F6F4D6AC5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4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 descr="디스플레이이(가) 표시된 사진&#10;&#10;자동 생성된 설명">
            <a:extLst>
              <a:ext uri="{FF2B5EF4-FFF2-40B4-BE49-F238E27FC236}">
                <a16:creationId xmlns:a16="http://schemas.microsoft.com/office/drawing/2014/main" id="{589ABACD-1F3B-D06B-B36B-147B0270B9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" r="2482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B72050D-6E06-185B-49E0-7D35C528A791}"/>
              </a:ext>
            </a:extLst>
          </p:cNvPr>
          <p:cNvSpPr/>
          <p:nvPr/>
        </p:nvSpPr>
        <p:spPr>
          <a:xfrm>
            <a:off x="0" y="0"/>
            <a:ext cx="12192000" cy="6856718"/>
          </a:xfrm>
          <a:prstGeom prst="rect">
            <a:avLst/>
          </a:prstGeom>
          <a:solidFill>
            <a:srgbClr val="323F48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48A722-7938-25EB-4F47-4379B6763E4B}"/>
              </a:ext>
            </a:extLst>
          </p:cNvPr>
          <p:cNvSpPr txBox="1"/>
          <p:nvPr/>
        </p:nvSpPr>
        <p:spPr>
          <a:xfrm>
            <a:off x="4339750" y="2492206"/>
            <a:ext cx="35125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ko-KR" altLang="en-US" sz="7200" spc="30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논문발표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4609F4-D3BD-8869-2F2E-D6FEC29F5161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3B52EC0-AFDE-8D0E-9CCF-A07D527B885C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51E8C9-C067-1639-D7C8-99742ADB903C}"/>
              </a:ext>
            </a:extLst>
          </p:cNvPr>
          <p:cNvSpPr txBox="1"/>
          <p:nvPr/>
        </p:nvSpPr>
        <p:spPr>
          <a:xfrm>
            <a:off x="5538796" y="4346555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부도추격자</a:t>
            </a:r>
            <a:endParaRPr lang="en-US" altLang="ko-KR" sz="160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56BFA1-96FA-8C8F-40D5-92CE93C6EFF6}"/>
              </a:ext>
            </a:extLst>
          </p:cNvPr>
          <p:cNvSpPr txBox="1"/>
          <p:nvPr/>
        </p:nvSpPr>
        <p:spPr>
          <a:xfrm>
            <a:off x="3862055" y="4785094"/>
            <a:ext cx="4467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이정환</a:t>
            </a:r>
            <a:r>
              <a:rPr lang="en-US" altLang="ko-KR" sz="16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이윤지</a:t>
            </a:r>
            <a:r>
              <a:rPr lang="en-US" altLang="ko-KR" sz="16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박정호</a:t>
            </a:r>
            <a:r>
              <a:rPr lang="en-US" altLang="ko-KR" sz="16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김영주</a:t>
            </a:r>
            <a:endParaRPr lang="en-US" altLang="ko-KR" sz="160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4167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8AAB5F1-A8ED-B685-B181-3F8404192F8B}"/>
              </a:ext>
            </a:extLst>
          </p:cNvPr>
          <p:cNvSpPr/>
          <p:nvPr/>
        </p:nvSpPr>
        <p:spPr>
          <a:xfrm>
            <a:off x="0" y="0"/>
            <a:ext cx="12192000" cy="877078"/>
          </a:xfrm>
          <a:prstGeom prst="rect">
            <a:avLst/>
          </a:prstGeom>
          <a:solidFill>
            <a:srgbClr val="32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66734-B616-6731-1180-06AAB83AADA6}"/>
              </a:ext>
            </a:extLst>
          </p:cNvPr>
          <p:cNvSpPr txBox="1"/>
          <p:nvPr/>
        </p:nvSpPr>
        <p:spPr>
          <a:xfrm>
            <a:off x="875104" y="101916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탐색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1DAF0-414D-9487-8FB0-3849B75989F9}"/>
              </a:ext>
            </a:extLst>
          </p:cNvPr>
          <p:cNvSpPr txBox="1"/>
          <p:nvPr/>
        </p:nvSpPr>
        <p:spPr>
          <a:xfrm>
            <a:off x="132080" y="117305"/>
            <a:ext cx="767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Part 2, </a:t>
            </a:r>
            <a:endParaRPr lang="ko-KR" altLang="en-US" sz="1400" dirty="0">
              <a:solidFill>
                <a:srgbClr val="F5F5F7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204382-9210-D15E-4E39-65AC3FD4854C}"/>
              </a:ext>
            </a:extLst>
          </p:cNvPr>
          <p:cNvSpPr txBox="1"/>
          <p:nvPr/>
        </p:nvSpPr>
        <p:spPr>
          <a:xfrm>
            <a:off x="3044288" y="271193"/>
            <a:ext cx="201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1) </a:t>
            </a:r>
            <a:r>
              <a:rPr lang="ko-KR" altLang="en-US" sz="2400" spc="-15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</a:t>
            </a:r>
            <a:r>
              <a:rPr lang="en-US" altLang="ko-KR" sz="2400" spc="-15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2400" spc="-15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변수</a:t>
            </a:r>
          </a:p>
        </p:txBody>
      </p:sp>
      <p:pic>
        <p:nvPicPr>
          <p:cNvPr id="16" name="그림 15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08569FEF-E8D0-56E5-A07E-24F558282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49" y="1148271"/>
            <a:ext cx="4532151" cy="551184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D6370F-652F-C562-8B89-07CC366E92B0}"/>
              </a:ext>
            </a:extLst>
          </p:cNvPr>
          <p:cNvSpPr/>
          <p:nvPr/>
        </p:nvSpPr>
        <p:spPr>
          <a:xfrm>
            <a:off x="6438122" y="1595535"/>
            <a:ext cx="38628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어떻게 </a:t>
            </a:r>
            <a:r>
              <a:rPr lang="ko-KR" altLang="en-US" dirty="0" err="1"/>
              <a:t>보여주는게</a:t>
            </a:r>
            <a:r>
              <a:rPr lang="ko-KR" altLang="en-US" dirty="0"/>
              <a:t> 좋을지</a:t>
            </a:r>
          </a:p>
        </p:txBody>
      </p:sp>
    </p:spTree>
    <p:extLst>
      <p:ext uri="{BB962C8B-B14F-4D97-AF65-F5344CB8AC3E}">
        <p14:creationId xmlns:p14="http://schemas.microsoft.com/office/powerpoint/2010/main" val="8282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8AAB5F1-A8ED-B685-B181-3F8404192F8B}"/>
              </a:ext>
            </a:extLst>
          </p:cNvPr>
          <p:cNvSpPr/>
          <p:nvPr/>
        </p:nvSpPr>
        <p:spPr>
          <a:xfrm>
            <a:off x="0" y="0"/>
            <a:ext cx="12192000" cy="877078"/>
          </a:xfrm>
          <a:prstGeom prst="rect">
            <a:avLst/>
          </a:prstGeom>
          <a:solidFill>
            <a:srgbClr val="32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66734-B616-6731-1180-06AAB83AADA6}"/>
              </a:ext>
            </a:extLst>
          </p:cNvPr>
          <p:cNvSpPr txBox="1"/>
          <p:nvPr/>
        </p:nvSpPr>
        <p:spPr>
          <a:xfrm>
            <a:off x="875104" y="101916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탐색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1DAF0-414D-9487-8FB0-3849B75989F9}"/>
              </a:ext>
            </a:extLst>
          </p:cNvPr>
          <p:cNvSpPr txBox="1"/>
          <p:nvPr/>
        </p:nvSpPr>
        <p:spPr>
          <a:xfrm>
            <a:off x="132080" y="117305"/>
            <a:ext cx="767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Part 2, </a:t>
            </a:r>
            <a:endParaRPr lang="ko-KR" altLang="en-US" sz="1400" dirty="0">
              <a:solidFill>
                <a:srgbClr val="F5F5F7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204382-9210-D15E-4E39-65AC3FD4854C}"/>
              </a:ext>
            </a:extLst>
          </p:cNvPr>
          <p:cNvSpPr txBox="1"/>
          <p:nvPr/>
        </p:nvSpPr>
        <p:spPr>
          <a:xfrm>
            <a:off x="3044288" y="271193"/>
            <a:ext cx="210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2) </a:t>
            </a:r>
            <a:r>
              <a:rPr lang="ko-KR" altLang="en-US" sz="2400" spc="-15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</a:t>
            </a:r>
            <a:r>
              <a:rPr lang="ko-KR" altLang="en-US" sz="2400" spc="-150" dirty="0" err="1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전처리</a:t>
            </a:r>
            <a:endParaRPr lang="ko-KR" altLang="en-US" sz="2400" spc="-150" dirty="0">
              <a:solidFill>
                <a:srgbClr val="F5F5F7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2038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8AAB5F1-A8ED-B685-B181-3F8404192F8B}"/>
              </a:ext>
            </a:extLst>
          </p:cNvPr>
          <p:cNvSpPr/>
          <p:nvPr/>
        </p:nvSpPr>
        <p:spPr>
          <a:xfrm>
            <a:off x="0" y="0"/>
            <a:ext cx="12192000" cy="877078"/>
          </a:xfrm>
          <a:prstGeom prst="rect">
            <a:avLst/>
          </a:prstGeom>
          <a:solidFill>
            <a:srgbClr val="32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66734-B616-6731-1180-06AAB83AADA6}"/>
              </a:ext>
            </a:extLst>
          </p:cNvPr>
          <p:cNvSpPr txBox="1"/>
          <p:nvPr/>
        </p:nvSpPr>
        <p:spPr>
          <a:xfrm>
            <a:off x="875104" y="101916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탐색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1DAF0-414D-9487-8FB0-3849B75989F9}"/>
              </a:ext>
            </a:extLst>
          </p:cNvPr>
          <p:cNvSpPr txBox="1"/>
          <p:nvPr/>
        </p:nvSpPr>
        <p:spPr>
          <a:xfrm>
            <a:off x="132080" y="117305"/>
            <a:ext cx="767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Part 2, </a:t>
            </a:r>
            <a:endParaRPr lang="ko-KR" altLang="en-US" sz="1400" dirty="0">
              <a:solidFill>
                <a:srgbClr val="F5F5F7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204382-9210-D15E-4E39-65AC3FD4854C}"/>
              </a:ext>
            </a:extLst>
          </p:cNvPr>
          <p:cNvSpPr txBox="1"/>
          <p:nvPr/>
        </p:nvSpPr>
        <p:spPr>
          <a:xfrm>
            <a:off x="3044288" y="271193"/>
            <a:ext cx="3320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2) </a:t>
            </a:r>
            <a:r>
              <a:rPr lang="ko-KR" altLang="en-US" sz="2400" spc="-15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탐색 </a:t>
            </a:r>
            <a:r>
              <a:rPr lang="en-US" altLang="ko-KR" sz="2400" spc="-15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</a:t>
            </a:r>
            <a:r>
              <a:rPr lang="ko-KR" altLang="en-US" sz="2400" spc="-150" dirty="0" err="1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기초통계량</a:t>
            </a:r>
            <a:endParaRPr lang="ko-KR" altLang="en-US" sz="2400" spc="-150" dirty="0">
              <a:solidFill>
                <a:srgbClr val="F5F5F7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20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8AAB5F1-A8ED-B685-B181-3F8404192F8B}"/>
              </a:ext>
            </a:extLst>
          </p:cNvPr>
          <p:cNvSpPr/>
          <p:nvPr/>
        </p:nvSpPr>
        <p:spPr>
          <a:xfrm>
            <a:off x="0" y="0"/>
            <a:ext cx="12192000" cy="877078"/>
          </a:xfrm>
          <a:prstGeom prst="rect">
            <a:avLst/>
          </a:prstGeom>
          <a:solidFill>
            <a:srgbClr val="32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66734-B616-6731-1180-06AAB83AADA6}"/>
              </a:ext>
            </a:extLst>
          </p:cNvPr>
          <p:cNvSpPr txBox="1"/>
          <p:nvPr/>
        </p:nvSpPr>
        <p:spPr>
          <a:xfrm>
            <a:off x="875104" y="101916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탐색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1DAF0-414D-9487-8FB0-3849B75989F9}"/>
              </a:ext>
            </a:extLst>
          </p:cNvPr>
          <p:cNvSpPr txBox="1"/>
          <p:nvPr/>
        </p:nvSpPr>
        <p:spPr>
          <a:xfrm>
            <a:off x="132080" y="117305"/>
            <a:ext cx="767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Part 2, </a:t>
            </a:r>
            <a:endParaRPr lang="ko-KR" altLang="en-US" sz="1400" dirty="0">
              <a:solidFill>
                <a:srgbClr val="F5F5F7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204382-9210-D15E-4E39-65AC3FD4854C}"/>
              </a:ext>
            </a:extLst>
          </p:cNvPr>
          <p:cNvSpPr txBox="1"/>
          <p:nvPr/>
        </p:nvSpPr>
        <p:spPr>
          <a:xfrm>
            <a:off x="3044288" y="271193"/>
            <a:ext cx="3058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2) </a:t>
            </a:r>
            <a:r>
              <a:rPr lang="ko-KR" altLang="en-US" sz="2400" spc="-15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탐색 </a:t>
            </a:r>
            <a:r>
              <a:rPr lang="en-US" altLang="ko-KR" sz="2400" spc="-15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</a:t>
            </a:r>
            <a:r>
              <a:rPr lang="ko-KR" altLang="en-US" sz="2400" spc="-15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상관관계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D6B39D-9070-0271-9483-4E8C6E528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766" y="963304"/>
            <a:ext cx="4640982" cy="56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71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BEF80CC-B00B-4567-C841-AC3E9FE5A962}"/>
              </a:ext>
            </a:extLst>
          </p:cNvPr>
          <p:cNvGrpSpPr/>
          <p:nvPr/>
        </p:nvGrpSpPr>
        <p:grpSpPr>
          <a:xfrm>
            <a:off x="0" y="0"/>
            <a:ext cx="6316824" cy="6858000"/>
            <a:chOff x="0" y="0"/>
            <a:chExt cx="6316824" cy="4655976"/>
          </a:xfrm>
        </p:grpSpPr>
        <p:pic>
          <p:nvPicPr>
            <p:cNvPr id="3" name="그림 2" descr="디스플레이이(가) 표시된 사진&#10;&#10;자동 생성된 설명">
              <a:extLst>
                <a:ext uri="{FF2B5EF4-FFF2-40B4-BE49-F238E27FC236}">
                  <a16:creationId xmlns:a16="http://schemas.microsoft.com/office/drawing/2014/main" id="{C55C808D-FC68-26F8-8DC7-791B1ADBF3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189" b="1055"/>
            <a:stretch/>
          </p:blipFill>
          <p:spPr>
            <a:xfrm>
              <a:off x="0" y="0"/>
              <a:ext cx="6316824" cy="4655976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60BF9FF-0794-FBF6-3539-15497F7E5A60}"/>
                </a:ext>
              </a:extLst>
            </p:cNvPr>
            <p:cNvSpPr/>
            <p:nvPr/>
          </p:nvSpPr>
          <p:spPr>
            <a:xfrm>
              <a:off x="0" y="0"/>
              <a:ext cx="6316824" cy="4655976"/>
            </a:xfrm>
            <a:prstGeom prst="rect">
              <a:avLst/>
            </a:prstGeom>
            <a:solidFill>
              <a:srgbClr val="323F48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FF654B8-793D-C6A2-D442-CA633B47CBB0}"/>
              </a:ext>
            </a:extLst>
          </p:cNvPr>
          <p:cNvGrpSpPr/>
          <p:nvPr/>
        </p:nvGrpSpPr>
        <p:grpSpPr>
          <a:xfrm>
            <a:off x="477160" y="2642706"/>
            <a:ext cx="5322077" cy="1015664"/>
            <a:chOff x="477160" y="2642706"/>
            <a:chExt cx="5322077" cy="1015664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F1EF9CC-EECE-F7A1-14A0-05379AFC8B06}"/>
                </a:ext>
              </a:extLst>
            </p:cNvPr>
            <p:cNvSpPr/>
            <p:nvPr/>
          </p:nvSpPr>
          <p:spPr>
            <a:xfrm>
              <a:off x="477160" y="2642707"/>
              <a:ext cx="5322077" cy="1015663"/>
            </a:xfrm>
            <a:prstGeom prst="roundRect">
              <a:avLst>
                <a:gd name="adj" fmla="val 50000"/>
              </a:avLst>
            </a:prstGeom>
            <a:solidFill>
              <a:srgbClr val="F5F5F7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860D88-55D7-D412-613E-C105637EF3DF}"/>
                </a:ext>
              </a:extLst>
            </p:cNvPr>
            <p:cNvSpPr txBox="1"/>
            <p:nvPr/>
          </p:nvSpPr>
          <p:spPr>
            <a:xfrm>
              <a:off x="829056" y="2642706"/>
              <a:ext cx="465871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rgbClr val="323F4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PART THREE</a:t>
              </a:r>
              <a:endParaRPr lang="ko-KR" altLang="en-US" sz="6000" dirty="0">
                <a:solidFill>
                  <a:srgbClr val="323F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693B11B-FBDB-04DE-5165-ED444EC2E198}"/>
              </a:ext>
            </a:extLst>
          </p:cNvPr>
          <p:cNvSpPr txBox="1"/>
          <p:nvPr/>
        </p:nvSpPr>
        <p:spPr>
          <a:xfrm>
            <a:off x="6766523" y="2642708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5400" spc="300" dirty="0">
                <a:solidFill>
                  <a:srgbClr val="323F48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분석방법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61239E-1359-9AC9-E6E0-A354380194CB}"/>
              </a:ext>
            </a:extLst>
          </p:cNvPr>
          <p:cNvSpPr txBox="1"/>
          <p:nvPr/>
        </p:nvSpPr>
        <p:spPr>
          <a:xfrm>
            <a:off x="7626219" y="3834679"/>
            <a:ext cx="3141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2000" dirty="0" err="1">
                <a:solidFill>
                  <a:srgbClr val="323F48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머튼모형</a:t>
            </a:r>
            <a:endParaRPr lang="en-US" altLang="ko-KR" sz="2000" dirty="0">
              <a:solidFill>
                <a:srgbClr val="323F48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2000" dirty="0">
                <a:solidFill>
                  <a:srgbClr val="323F48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서브 예측 모형</a:t>
            </a:r>
            <a:endParaRPr lang="en-US" altLang="ko-KR" sz="2000" dirty="0">
              <a:solidFill>
                <a:srgbClr val="323F48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2000" dirty="0">
                <a:solidFill>
                  <a:srgbClr val="323F48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모델 </a:t>
            </a:r>
            <a:r>
              <a:rPr lang="ko-KR" altLang="en-US" sz="2000" dirty="0" err="1">
                <a:solidFill>
                  <a:srgbClr val="323F48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스태킹</a:t>
            </a:r>
            <a:endParaRPr lang="en-US" altLang="ko-KR" sz="2000" dirty="0">
              <a:solidFill>
                <a:srgbClr val="323F48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2000" dirty="0">
                <a:solidFill>
                  <a:srgbClr val="323F48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모델 비교</a:t>
            </a:r>
          </a:p>
        </p:txBody>
      </p:sp>
    </p:spTree>
    <p:extLst>
      <p:ext uri="{BB962C8B-B14F-4D97-AF65-F5344CB8AC3E}">
        <p14:creationId xmlns:p14="http://schemas.microsoft.com/office/powerpoint/2010/main" val="3811354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8AAB5F1-A8ED-B685-B181-3F8404192F8B}"/>
              </a:ext>
            </a:extLst>
          </p:cNvPr>
          <p:cNvSpPr/>
          <p:nvPr/>
        </p:nvSpPr>
        <p:spPr>
          <a:xfrm>
            <a:off x="0" y="0"/>
            <a:ext cx="12192000" cy="877078"/>
          </a:xfrm>
          <a:prstGeom prst="rect">
            <a:avLst/>
          </a:prstGeom>
          <a:solidFill>
            <a:srgbClr val="32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18AAB6-3F79-77E2-DE69-134646D2E0FB}"/>
              </a:ext>
            </a:extLst>
          </p:cNvPr>
          <p:cNvSpPr txBox="1"/>
          <p:nvPr/>
        </p:nvSpPr>
        <p:spPr>
          <a:xfrm>
            <a:off x="875104" y="101916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분석방법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76A5F9-3193-140D-D598-FCEA1A73D6EA}"/>
              </a:ext>
            </a:extLst>
          </p:cNvPr>
          <p:cNvSpPr txBox="1"/>
          <p:nvPr/>
        </p:nvSpPr>
        <p:spPr>
          <a:xfrm>
            <a:off x="132080" y="117305"/>
            <a:ext cx="767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Part 3, </a:t>
            </a:r>
            <a:endParaRPr lang="ko-KR" altLang="en-US" sz="1400" dirty="0">
              <a:solidFill>
                <a:srgbClr val="F5F5F7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91E3B-DF61-25D4-C4BF-456A390D2418}"/>
              </a:ext>
            </a:extLst>
          </p:cNvPr>
          <p:cNvSpPr txBox="1"/>
          <p:nvPr/>
        </p:nvSpPr>
        <p:spPr>
          <a:xfrm>
            <a:off x="2662773" y="271193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1) </a:t>
            </a:r>
            <a:r>
              <a:rPr lang="ko-KR" altLang="en-US" sz="2400" spc="-150" dirty="0" err="1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머튼</a:t>
            </a:r>
            <a:r>
              <a:rPr lang="ko-KR" altLang="en-US" sz="2400" spc="-15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모형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025F93-3C94-F909-EC2A-A2DF0812933B}"/>
              </a:ext>
            </a:extLst>
          </p:cNvPr>
          <p:cNvSpPr txBox="1"/>
          <p:nvPr/>
        </p:nvSpPr>
        <p:spPr>
          <a:xfrm>
            <a:off x="875104" y="18184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머튼모형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1108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8AAB5F1-A8ED-B685-B181-3F8404192F8B}"/>
              </a:ext>
            </a:extLst>
          </p:cNvPr>
          <p:cNvSpPr/>
          <p:nvPr/>
        </p:nvSpPr>
        <p:spPr>
          <a:xfrm>
            <a:off x="0" y="0"/>
            <a:ext cx="12192000" cy="877078"/>
          </a:xfrm>
          <a:prstGeom prst="rect">
            <a:avLst/>
          </a:prstGeom>
          <a:solidFill>
            <a:srgbClr val="32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18AAB6-3F79-77E2-DE69-134646D2E0FB}"/>
              </a:ext>
            </a:extLst>
          </p:cNvPr>
          <p:cNvSpPr txBox="1"/>
          <p:nvPr/>
        </p:nvSpPr>
        <p:spPr>
          <a:xfrm>
            <a:off x="875104" y="101916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분석방법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76A5F9-3193-140D-D598-FCEA1A73D6EA}"/>
              </a:ext>
            </a:extLst>
          </p:cNvPr>
          <p:cNvSpPr txBox="1"/>
          <p:nvPr/>
        </p:nvSpPr>
        <p:spPr>
          <a:xfrm>
            <a:off x="132080" y="117305"/>
            <a:ext cx="767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Part 3, </a:t>
            </a:r>
            <a:endParaRPr lang="ko-KR" altLang="en-US" sz="1400" dirty="0">
              <a:solidFill>
                <a:srgbClr val="F5F5F7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91E3B-DF61-25D4-C4BF-456A390D2418}"/>
              </a:ext>
            </a:extLst>
          </p:cNvPr>
          <p:cNvSpPr txBox="1"/>
          <p:nvPr/>
        </p:nvSpPr>
        <p:spPr>
          <a:xfrm>
            <a:off x="2662773" y="271193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2) </a:t>
            </a:r>
            <a:r>
              <a:rPr lang="ko-KR" altLang="en-US" sz="2400" spc="-15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서브</a:t>
            </a:r>
            <a:r>
              <a:rPr lang="en-US" altLang="ko-KR" sz="2400" spc="-15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400" spc="-15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예측 모형</a:t>
            </a:r>
          </a:p>
        </p:txBody>
      </p:sp>
    </p:spTree>
    <p:extLst>
      <p:ext uri="{BB962C8B-B14F-4D97-AF65-F5344CB8AC3E}">
        <p14:creationId xmlns:p14="http://schemas.microsoft.com/office/powerpoint/2010/main" val="2832310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8AAB5F1-A8ED-B685-B181-3F8404192F8B}"/>
              </a:ext>
            </a:extLst>
          </p:cNvPr>
          <p:cNvSpPr/>
          <p:nvPr/>
        </p:nvSpPr>
        <p:spPr>
          <a:xfrm>
            <a:off x="0" y="0"/>
            <a:ext cx="12192000" cy="877078"/>
          </a:xfrm>
          <a:prstGeom prst="rect">
            <a:avLst/>
          </a:prstGeom>
          <a:solidFill>
            <a:srgbClr val="32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18AAB6-3F79-77E2-DE69-134646D2E0FB}"/>
              </a:ext>
            </a:extLst>
          </p:cNvPr>
          <p:cNvSpPr txBox="1"/>
          <p:nvPr/>
        </p:nvSpPr>
        <p:spPr>
          <a:xfrm>
            <a:off x="875104" y="101916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분석방법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76A5F9-3193-140D-D598-FCEA1A73D6EA}"/>
              </a:ext>
            </a:extLst>
          </p:cNvPr>
          <p:cNvSpPr txBox="1"/>
          <p:nvPr/>
        </p:nvSpPr>
        <p:spPr>
          <a:xfrm>
            <a:off x="132080" y="117305"/>
            <a:ext cx="767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Part 3, </a:t>
            </a:r>
            <a:endParaRPr lang="ko-KR" altLang="en-US" sz="1400" dirty="0">
              <a:solidFill>
                <a:srgbClr val="F5F5F7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91E3B-DF61-25D4-C4BF-456A390D2418}"/>
              </a:ext>
            </a:extLst>
          </p:cNvPr>
          <p:cNvSpPr txBox="1"/>
          <p:nvPr/>
        </p:nvSpPr>
        <p:spPr>
          <a:xfrm>
            <a:off x="2662773" y="271193"/>
            <a:ext cx="1848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3) </a:t>
            </a:r>
            <a:r>
              <a:rPr lang="ko-KR" altLang="en-US" sz="2400" spc="-15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모델 </a:t>
            </a:r>
            <a:r>
              <a:rPr lang="ko-KR" altLang="en-US" sz="2400" spc="-150" dirty="0" err="1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스태킹</a:t>
            </a:r>
            <a:endParaRPr lang="ko-KR" altLang="en-US" sz="2400" spc="-150" dirty="0">
              <a:solidFill>
                <a:srgbClr val="F5F5F7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896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8AAB5F1-A8ED-B685-B181-3F8404192F8B}"/>
              </a:ext>
            </a:extLst>
          </p:cNvPr>
          <p:cNvSpPr/>
          <p:nvPr/>
        </p:nvSpPr>
        <p:spPr>
          <a:xfrm>
            <a:off x="0" y="0"/>
            <a:ext cx="12192000" cy="877078"/>
          </a:xfrm>
          <a:prstGeom prst="rect">
            <a:avLst/>
          </a:prstGeom>
          <a:solidFill>
            <a:srgbClr val="32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18AAB6-3F79-77E2-DE69-134646D2E0FB}"/>
              </a:ext>
            </a:extLst>
          </p:cNvPr>
          <p:cNvSpPr txBox="1"/>
          <p:nvPr/>
        </p:nvSpPr>
        <p:spPr>
          <a:xfrm>
            <a:off x="875104" y="101916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분석방법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76A5F9-3193-140D-D598-FCEA1A73D6EA}"/>
              </a:ext>
            </a:extLst>
          </p:cNvPr>
          <p:cNvSpPr txBox="1"/>
          <p:nvPr/>
        </p:nvSpPr>
        <p:spPr>
          <a:xfrm>
            <a:off x="132080" y="117305"/>
            <a:ext cx="767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Part 3, </a:t>
            </a:r>
            <a:endParaRPr lang="ko-KR" altLang="en-US" sz="1400" dirty="0">
              <a:solidFill>
                <a:srgbClr val="F5F5F7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91E3B-DF61-25D4-C4BF-456A390D2418}"/>
              </a:ext>
            </a:extLst>
          </p:cNvPr>
          <p:cNvSpPr txBox="1"/>
          <p:nvPr/>
        </p:nvSpPr>
        <p:spPr>
          <a:xfrm>
            <a:off x="2662773" y="271193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4) </a:t>
            </a:r>
            <a:r>
              <a:rPr lang="ko-KR" altLang="en-US" sz="2400" spc="-15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모델 비교</a:t>
            </a:r>
          </a:p>
        </p:txBody>
      </p:sp>
    </p:spTree>
    <p:extLst>
      <p:ext uri="{BB962C8B-B14F-4D97-AF65-F5344CB8AC3E}">
        <p14:creationId xmlns:p14="http://schemas.microsoft.com/office/powerpoint/2010/main" val="4040523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BEF80CC-B00B-4567-C841-AC3E9FE5A962}"/>
              </a:ext>
            </a:extLst>
          </p:cNvPr>
          <p:cNvGrpSpPr/>
          <p:nvPr/>
        </p:nvGrpSpPr>
        <p:grpSpPr>
          <a:xfrm>
            <a:off x="0" y="0"/>
            <a:ext cx="6316824" cy="6858000"/>
            <a:chOff x="0" y="0"/>
            <a:chExt cx="6316824" cy="4655976"/>
          </a:xfrm>
        </p:grpSpPr>
        <p:pic>
          <p:nvPicPr>
            <p:cNvPr id="3" name="그림 2" descr="디스플레이이(가) 표시된 사진&#10;&#10;자동 생성된 설명">
              <a:extLst>
                <a:ext uri="{FF2B5EF4-FFF2-40B4-BE49-F238E27FC236}">
                  <a16:creationId xmlns:a16="http://schemas.microsoft.com/office/drawing/2014/main" id="{C55C808D-FC68-26F8-8DC7-791B1ADBF3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189" b="1055"/>
            <a:stretch/>
          </p:blipFill>
          <p:spPr>
            <a:xfrm>
              <a:off x="0" y="0"/>
              <a:ext cx="6316824" cy="4655976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60BF9FF-0794-FBF6-3539-15497F7E5A60}"/>
                </a:ext>
              </a:extLst>
            </p:cNvPr>
            <p:cNvSpPr/>
            <p:nvPr/>
          </p:nvSpPr>
          <p:spPr>
            <a:xfrm>
              <a:off x="0" y="0"/>
              <a:ext cx="6316824" cy="4655976"/>
            </a:xfrm>
            <a:prstGeom prst="rect">
              <a:avLst/>
            </a:prstGeom>
            <a:solidFill>
              <a:srgbClr val="323F48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FF654B8-793D-C6A2-D442-CA633B47CBB0}"/>
              </a:ext>
            </a:extLst>
          </p:cNvPr>
          <p:cNvGrpSpPr/>
          <p:nvPr/>
        </p:nvGrpSpPr>
        <p:grpSpPr>
          <a:xfrm>
            <a:off x="477160" y="2642706"/>
            <a:ext cx="5322077" cy="1015664"/>
            <a:chOff x="477160" y="2642706"/>
            <a:chExt cx="5322077" cy="1015664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F1EF9CC-EECE-F7A1-14A0-05379AFC8B06}"/>
                </a:ext>
              </a:extLst>
            </p:cNvPr>
            <p:cNvSpPr/>
            <p:nvPr/>
          </p:nvSpPr>
          <p:spPr>
            <a:xfrm>
              <a:off x="477160" y="2642707"/>
              <a:ext cx="5322077" cy="1015663"/>
            </a:xfrm>
            <a:prstGeom prst="roundRect">
              <a:avLst>
                <a:gd name="adj" fmla="val 50000"/>
              </a:avLst>
            </a:prstGeom>
            <a:solidFill>
              <a:srgbClr val="F5F5F7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860D88-55D7-D412-613E-C105637EF3DF}"/>
                </a:ext>
              </a:extLst>
            </p:cNvPr>
            <p:cNvSpPr txBox="1"/>
            <p:nvPr/>
          </p:nvSpPr>
          <p:spPr>
            <a:xfrm>
              <a:off x="1023821" y="2642706"/>
              <a:ext cx="426918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rgbClr val="323F4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PART FOUR</a:t>
              </a:r>
              <a:endParaRPr lang="ko-KR" altLang="en-US" sz="6000" dirty="0">
                <a:solidFill>
                  <a:srgbClr val="323F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693B11B-FBDB-04DE-5165-ED444EC2E198}"/>
              </a:ext>
            </a:extLst>
          </p:cNvPr>
          <p:cNvSpPr txBox="1"/>
          <p:nvPr/>
        </p:nvSpPr>
        <p:spPr>
          <a:xfrm>
            <a:off x="6626551" y="2735038"/>
            <a:ext cx="5051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5400" spc="300" dirty="0">
                <a:solidFill>
                  <a:srgbClr val="323F48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실증결과 및 검증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61239E-1359-9AC9-E6E0-A354380194CB}"/>
              </a:ext>
            </a:extLst>
          </p:cNvPr>
          <p:cNvSpPr txBox="1"/>
          <p:nvPr/>
        </p:nvSpPr>
        <p:spPr>
          <a:xfrm>
            <a:off x="7626219" y="3834679"/>
            <a:ext cx="3141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2000" dirty="0" err="1">
                <a:solidFill>
                  <a:srgbClr val="323F48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머튼모형</a:t>
            </a:r>
            <a:endParaRPr lang="en-US" altLang="ko-KR" sz="2000" dirty="0">
              <a:solidFill>
                <a:srgbClr val="323F48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2000" dirty="0">
                <a:solidFill>
                  <a:srgbClr val="323F48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서브 예측 모형</a:t>
            </a:r>
            <a:endParaRPr lang="en-US" altLang="ko-KR" sz="2000" dirty="0">
              <a:solidFill>
                <a:srgbClr val="323F48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2000" dirty="0">
                <a:solidFill>
                  <a:srgbClr val="323F48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모델 </a:t>
            </a:r>
            <a:r>
              <a:rPr lang="ko-KR" altLang="en-US" sz="2000" dirty="0" err="1">
                <a:solidFill>
                  <a:srgbClr val="323F48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스태킹</a:t>
            </a:r>
            <a:endParaRPr lang="en-US" altLang="ko-KR" sz="2000" dirty="0">
              <a:solidFill>
                <a:srgbClr val="323F48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2000" dirty="0">
                <a:solidFill>
                  <a:srgbClr val="323F48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모델 비교</a:t>
            </a:r>
          </a:p>
        </p:txBody>
      </p:sp>
    </p:spTree>
    <p:extLst>
      <p:ext uri="{BB962C8B-B14F-4D97-AF65-F5344CB8AC3E}">
        <p14:creationId xmlns:p14="http://schemas.microsoft.com/office/powerpoint/2010/main" val="350986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8C599F-3F58-9AE8-736A-E7B7ED569786}"/>
              </a:ext>
            </a:extLst>
          </p:cNvPr>
          <p:cNvCxnSpPr>
            <a:cxnSpLocks/>
          </p:cNvCxnSpPr>
          <p:nvPr/>
        </p:nvCxnSpPr>
        <p:spPr>
          <a:xfrm>
            <a:off x="6233652" y="806245"/>
            <a:ext cx="0" cy="5230761"/>
          </a:xfrm>
          <a:prstGeom prst="line">
            <a:avLst/>
          </a:prstGeom>
          <a:ln>
            <a:solidFill>
              <a:srgbClr val="F5F5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FDE94A78-73E9-D816-D79B-B1B0458F3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0574" y="806244"/>
            <a:ext cx="4733811" cy="523076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D1397CD-801B-A7C6-B9BB-F9CE5162487E}"/>
              </a:ext>
            </a:extLst>
          </p:cNvPr>
          <p:cNvSpPr/>
          <p:nvPr/>
        </p:nvSpPr>
        <p:spPr>
          <a:xfrm>
            <a:off x="870572" y="2492475"/>
            <a:ext cx="4733811" cy="1858297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53A09-CC5B-BD32-CC92-9F29A0A5612D}"/>
              </a:ext>
            </a:extLst>
          </p:cNvPr>
          <p:cNvSpPr txBox="1"/>
          <p:nvPr/>
        </p:nvSpPr>
        <p:spPr>
          <a:xfrm>
            <a:off x="814378" y="2875002"/>
            <a:ext cx="48461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CONTENTS</a:t>
            </a:r>
            <a:endParaRPr lang="ko-KR" altLang="en-US" sz="6600" dirty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EFB1884-FE70-D756-2E34-88CF68C762C7}"/>
              </a:ext>
            </a:extLst>
          </p:cNvPr>
          <p:cNvGrpSpPr/>
          <p:nvPr/>
        </p:nvGrpSpPr>
        <p:grpSpPr>
          <a:xfrm>
            <a:off x="6656439" y="1374771"/>
            <a:ext cx="668593" cy="668593"/>
            <a:chOff x="6656439" y="1612489"/>
            <a:chExt cx="668593" cy="668593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DB9E345-9BF1-7EB0-D2B2-23B18A12A9EA}"/>
                </a:ext>
              </a:extLst>
            </p:cNvPr>
            <p:cNvSpPr/>
            <p:nvPr/>
          </p:nvSpPr>
          <p:spPr>
            <a:xfrm>
              <a:off x="6656439" y="1612489"/>
              <a:ext cx="668593" cy="668593"/>
            </a:xfrm>
            <a:prstGeom prst="ellipse">
              <a:avLst/>
            </a:prstGeom>
            <a:solidFill>
              <a:srgbClr val="5656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052C664-D828-321B-18AB-9B8F7D630991}"/>
                </a:ext>
              </a:extLst>
            </p:cNvPr>
            <p:cNvSpPr txBox="1"/>
            <p:nvPr/>
          </p:nvSpPr>
          <p:spPr>
            <a:xfrm>
              <a:off x="6755735" y="1762119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5F5F7"/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01</a:t>
              </a:r>
              <a:endParaRPr lang="ko-KR" altLang="en-US" dirty="0">
                <a:solidFill>
                  <a:srgbClr val="F5F5F7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60F7DCA-EB85-499C-9C80-76A396CDD19A}"/>
              </a:ext>
            </a:extLst>
          </p:cNvPr>
          <p:cNvGrpSpPr/>
          <p:nvPr/>
        </p:nvGrpSpPr>
        <p:grpSpPr>
          <a:xfrm>
            <a:off x="6656439" y="2242518"/>
            <a:ext cx="668593" cy="668593"/>
            <a:chOff x="6656439" y="1612489"/>
            <a:chExt cx="668593" cy="668593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6618323-C4EB-700B-F31F-690BC47D04CA}"/>
                </a:ext>
              </a:extLst>
            </p:cNvPr>
            <p:cNvSpPr/>
            <p:nvPr/>
          </p:nvSpPr>
          <p:spPr>
            <a:xfrm>
              <a:off x="6656439" y="1612489"/>
              <a:ext cx="668593" cy="668593"/>
            </a:xfrm>
            <a:prstGeom prst="ellipse">
              <a:avLst/>
            </a:prstGeom>
            <a:solidFill>
              <a:srgbClr val="5656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3DA9B4A-ADC6-BA1B-9E1C-B93AE6271A9E}"/>
                </a:ext>
              </a:extLst>
            </p:cNvPr>
            <p:cNvSpPr txBox="1"/>
            <p:nvPr/>
          </p:nvSpPr>
          <p:spPr>
            <a:xfrm>
              <a:off x="6755735" y="1762119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5F5F7"/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02</a:t>
              </a:r>
              <a:endParaRPr lang="ko-KR" altLang="en-US" dirty="0">
                <a:solidFill>
                  <a:srgbClr val="F5F5F7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5B562D8-C178-09CA-0C33-370087A06BED}"/>
              </a:ext>
            </a:extLst>
          </p:cNvPr>
          <p:cNvGrpSpPr/>
          <p:nvPr/>
        </p:nvGrpSpPr>
        <p:grpSpPr>
          <a:xfrm>
            <a:off x="6656439" y="3110265"/>
            <a:ext cx="668593" cy="668593"/>
            <a:chOff x="6656439" y="1612489"/>
            <a:chExt cx="668593" cy="668593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FC64DC5-63EB-3927-BCF7-88994B8104BA}"/>
                </a:ext>
              </a:extLst>
            </p:cNvPr>
            <p:cNvSpPr/>
            <p:nvPr/>
          </p:nvSpPr>
          <p:spPr>
            <a:xfrm>
              <a:off x="6656439" y="1612489"/>
              <a:ext cx="668593" cy="668593"/>
            </a:xfrm>
            <a:prstGeom prst="ellipse">
              <a:avLst/>
            </a:prstGeom>
            <a:solidFill>
              <a:srgbClr val="5656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187CFF-5717-60A0-2ABE-D86FF50F0399}"/>
                </a:ext>
              </a:extLst>
            </p:cNvPr>
            <p:cNvSpPr txBox="1"/>
            <p:nvPr/>
          </p:nvSpPr>
          <p:spPr>
            <a:xfrm>
              <a:off x="6755735" y="1762119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5F5F7"/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03</a:t>
              </a:r>
              <a:endParaRPr lang="ko-KR" altLang="en-US" dirty="0">
                <a:solidFill>
                  <a:srgbClr val="F5F5F7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EADE539-3914-2F6B-80FE-3D086E86D36E}"/>
              </a:ext>
            </a:extLst>
          </p:cNvPr>
          <p:cNvGrpSpPr/>
          <p:nvPr/>
        </p:nvGrpSpPr>
        <p:grpSpPr>
          <a:xfrm>
            <a:off x="6656438" y="3978012"/>
            <a:ext cx="668593" cy="668593"/>
            <a:chOff x="6656439" y="1612489"/>
            <a:chExt cx="668593" cy="668593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11F9A42-BF32-9883-D9AA-BD15417B42BE}"/>
                </a:ext>
              </a:extLst>
            </p:cNvPr>
            <p:cNvSpPr/>
            <p:nvPr/>
          </p:nvSpPr>
          <p:spPr>
            <a:xfrm>
              <a:off x="6656439" y="1612489"/>
              <a:ext cx="668593" cy="668593"/>
            </a:xfrm>
            <a:prstGeom prst="ellipse">
              <a:avLst/>
            </a:prstGeom>
            <a:solidFill>
              <a:srgbClr val="5656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889B7E-FC72-78BD-D235-7C9131496191}"/>
                </a:ext>
              </a:extLst>
            </p:cNvPr>
            <p:cNvSpPr txBox="1"/>
            <p:nvPr/>
          </p:nvSpPr>
          <p:spPr>
            <a:xfrm>
              <a:off x="6755735" y="1762119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5F5F7"/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04</a:t>
              </a:r>
              <a:endParaRPr lang="ko-KR" altLang="en-US" dirty="0">
                <a:solidFill>
                  <a:srgbClr val="F5F5F7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5EB86AF-3FB7-228E-A44D-BB391F478B18}"/>
              </a:ext>
            </a:extLst>
          </p:cNvPr>
          <p:cNvSpPr txBox="1"/>
          <p:nvPr/>
        </p:nvSpPr>
        <p:spPr>
          <a:xfrm>
            <a:off x="7424326" y="1509012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5F5F7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논문선정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D74C07-1BC9-827B-71AE-9027FED837D8}"/>
              </a:ext>
            </a:extLst>
          </p:cNvPr>
          <p:cNvSpPr txBox="1"/>
          <p:nvPr/>
        </p:nvSpPr>
        <p:spPr>
          <a:xfrm>
            <a:off x="7424326" y="2361370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5F5F7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데이터탐색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234487D-7C6C-60AC-266D-E30ECB025C38}"/>
              </a:ext>
            </a:extLst>
          </p:cNvPr>
          <p:cNvGrpSpPr/>
          <p:nvPr/>
        </p:nvGrpSpPr>
        <p:grpSpPr>
          <a:xfrm>
            <a:off x="6656438" y="4845759"/>
            <a:ext cx="668593" cy="668593"/>
            <a:chOff x="6656439" y="1612489"/>
            <a:chExt cx="668593" cy="668593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509003D-1711-E96A-4643-9CAA2EE8285E}"/>
                </a:ext>
              </a:extLst>
            </p:cNvPr>
            <p:cNvSpPr/>
            <p:nvPr/>
          </p:nvSpPr>
          <p:spPr>
            <a:xfrm>
              <a:off x="6656439" y="1612489"/>
              <a:ext cx="668593" cy="668593"/>
            </a:xfrm>
            <a:prstGeom prst="ellipse">
              <a:avLst/>
            </a:prstGeom>
            <a:solidFill>
              <a:srgbClr val="5656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C11D36-C890-DCAC-ED33-DA0E292415B9}"/>
                </a:ext>
              </a:extLst>
            </p:cNvPr>
            <p:cNvSpPr txBox="1"/>
            <p:nvPr/>
          </p:nvSpPr>
          <p:spPr>
            <a:xfrm>
              <a:off x="6755735" y="1762119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5F5F7"/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05</a:t>
              </a:r>
              <a:endParaRPr lang="ko-KR" altLang="en-US" dirty="0">
                <a:solidFill>
                  <a:srgbClr val="F5F5F7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2BDF672-4D44-2462-B3A1-755B9D3B9D50}"/>
              </a:ext>
            </a:extLst>
          </p:cNvPr>
          <p:cNvSpPr txBox="1"/>
          <p:nvPr/>
        </p:nvSpPr>
        <p:spPr>
          <a:xfrm>
            <a:off x="7424326" y="4995389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5F5F7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기여효과 및 한계점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69EEFC-0CF5-52CC-3342-841114A1ABDE}"/>
              </a:ext>
            </a:extLst>
          </p:cNvPr>
          <p:cNvSpPr txBox="1"/>
          <p:nvPr/>
        </p:nvSpPr>
        <p:spPr>
          <a:xfrm>
            <a:off x="7424326" y="4143517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5F5F7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실증결과 및 검증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21DD2C-18A1-C6ED-F5E8-E003EADA2081}"/>
              </a:ext>
            </a:extLst>
          </p:cNvPr>
          <p:cNvSpPr txBox="1"/>
          <p:nvPr/>
        </p:nvSpPr>
        <p:spPr>
          <a:xfrm>
            <a:off x="7424326" y="3229117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5F5F7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분석방법</a:t>
            </a:r>
          </a:p>
        </p:txBody>
      </p:sp>
    </p:spTree>
    <p:extLst>
      <p:ext uri="{BB962C8B-B14F-4D97-AF65-F5344CB8AC3E}">
        <p14:creationId xmlns:p14="http://schemas.microsoft.com/office/powerpoint/2010/main" val="738060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BEF80CC-B00B-4567-C841-AC3E9FE5A962}"/>
              </a:ext>
            </a:extLst>
          </p:cNvPr>
          <p:cNvGrpSpPr/>
          <p:nvPr/>
        </p:nvGrpSpPr>
        <p:grpSpPr>
          <a:xfrm>
            <a:off x="0" y="0"/>
            <a:ext cx="6316824" cy="6858000"/>
            <a:chOff x="0" y="0"/>
            <a:chExt cx="6316824" cy="4655976"/>
          </a:xfrm>
        </p:grpSpPr>
        <p:pic>
          <p:nvPicPr>
            <p:cNvPr id="3" name="그림 2" descr="디스플레이이(가) 표시된 사진&#10;&#10;자동 생성된 설명">
              <a:extLst>
                <a:ext uri="{FF2B5EF4-FFF2-40B4-BE49-F238E27FC236}">
                  <a16:creationId xmlns:a16="http://schemas.microsoft.com/office/drawing/2014/main" id="{C55C808D-FC68-26F8-8DC7-791B1ADBF3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189" b="1055"/>
            <a:stretch/>
          </p:blipFill>
          <p:spPr>
            <a:xfrm>
              <a:off x="0" y="0"/>
              <a:ext cx="6316824" cy="4655976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60BF9FF-0794-FBF6-3539-15497F7E5A60}"/>
                </a:ext>
              </a:extLst>
            </p:cNvPr>
            <p:cNvSpPr/>
            <p:nvPr/>
          </p:nvSpPr>
          <p:spPr>
            <a:xfrm>
              <a:off x="0" y="0"/>
              <a:ext cx="6316824" cy="4655976"/>
            </a:xfrm>
            <a:prstGeom prst="rect">
              <a:avLst/>
            </a:prstGeom>
            <a:solidFill>
              <a:srgbClr val="323F48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FF654B8-793D-C6A2-D442-CA633B47CBB0}"/>
              </a:ext>
            </a:extLst>
          </p:cNvPr>
          <p:cNvGrpSpPr/>
          <p:nvPr/>
        </p:nvGrpSpPr>
        <p:grpSpPr>
          <a:xfrm>
            <a:off x="477160" y="2642706"/>
            <a:ext cx="5322077" cy="1015664"/>
            <a:chOff x="477160" y="2642706"/>
            <a:chExt cx="5322077" cy="1015664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F1EF9CC-EECE-F7A1-14A0-05379AFC8B06}"/>
                </a:ext>
              </a:extLst>
            </p:cNvPr>
            <p:cNvSpPr/>
            <p:nvPr/>
          </p:nvSpPr>
          <p:spPr>
            <a:xfrm>
              <a:off x="477160" y="2642707"/>
              <a:ext cx="5322077" cy="1015663"/>
            </a:xfrm>
            <a:prstGeom prst="roundRect">
              <a:avLst>
                <a:gd name="adj" fmla="val 50000"/>
              </a:avLst>
            </a:prstGeom>
            <a:solidFill>
              <a:srgbClr val="F5F5F7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860D88-55D7-D412-613E-C105637EF3DF}"/>
                </a:ext>
              </a:extLst>
            </p:cNvPr>
            <p:cNvSpPr txBox="1"/>
            <p:nvPr/>
          </p:nvSpPr>
          <p:spPr>
            <a:xfrm>
              <a:off x="1023821" y="2642706"/>
              <a:ext cx="426918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rgbClr val="323F4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PART FOUR</a:t>
              </a:r>
              <a:endParaRPr lang="ko-KR" altLang="en-US" sz="6000" dirty="0">
                <a:solidFill>
                  <a:srgbClr val="323F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693B11B-FBDB-04DE-5165-ED444EC2E198}"/>
              </a:ext>
            </a:extLst>
          </p:cNvPr>
          <p:cNvSpPr txBox="1"/>
          <p:nvPr/>
        </p:nvSpPr>
        <p:spPr>
          <a:xfrm>
            <a:off x="6626551" y="2735038"/>
            <a:ext cx="5051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5400" spc="300" dirty="0">
                <a:solidFill>
                  <a:srgbClr val="323F48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기여효과 및 한계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61239E-1359-9AC9-E6E0-A354380194CB}"/>
              </a:ext>
            </a:extLst>
          </p:cNvPr>
          <p:cNvSpPr txBox="1"/>
          <p:nvPr/>
        </p:nvSpPr>
        <p:spPr>
          <a:xfrm>
            <a:off x="7626219" y="3834679"/>
            <a:ext cx="3141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2000" dirty="0" err="1">
                <a:solidFill>
                  <a:srgbClr val="323F48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머튼모형</a:t>
            </a:r>
            <a:endParaRPr lang="en-US" altLang="ko-KR" sz="2000" dirty="0">
              <a:solidFill>
                <a:srgbClr val="323F48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2000" dirty="0">
                <a:solidFill>
                  <a:srgbClr val="323F48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서브 예측 모형</a:t>
            </a:r>
            <a:endParaRPr lang="en-US" altLang="ko-KR" sz="2000" dirty="0">
              <a:solidFill>
                <a:srgbClr val="323F48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2000" dirty="0">
                <a:solidFill>
                  <a:srgbClr val="323F48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모델 </a:t>
            </a:r>
            <a:r>
              <a:rPr lang="ko-KR" altLang="en-US" sz="2000" dirty="0" err="1">
                <a:solidFill>
                  <a:srgbClr val="323F48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스태킹</a:t>
            </a:r>
            <a:endParaRPr lang="en-US" altLang="ko-KR" sz="2000" dirty="0">
              <a:solidFill>
                <a:srgbClr val="323F48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2000" dirty="0">
                <a:solidFill>
                  <a:srgbClr val="323F48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모델 비교</a:t>
            </a:r>
          </a:p>
        </p:txBody>
      </p:sp>
    </p:spTree>
    <p:extLst>
      <p:ext uri="{BB962C8B-B14F-4D97-AF65-F5344CB8AC3E}">
        <p14:creationId xmlns:p14="http://schemas.microsoft.com/office/powerpoint/2010/main" val="1453770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8AAB5F1-A8ED-B685-B181-3F8404192F8B}"/>
              </a:ext>
            </a:extLst>
          </p:cNvPr>
          <p:cNvSpPr/>
          <p:nvPr/>
        </p:nvSpPr>
        <p:spPr>
          <a:xfrm>
            <a:off x="0" y="0"/>
            <a:ext cx="12192000" cy="877078"/>
          </a:xfrm>
          <a:prstGeom prst="rect">
            <a:avLst/>
          </a:prstGeom>
          <a:solidFill>
            <a:srgbClr val="32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66734-B616-6731-1180-06AAB83AADA6}"/>
              </a:ext>
            </a:extLst>
          </p:cNvPr>
          <p:cNvSpPr txBox="1"/>
          <p:nvPr/>
        </p:nvSpPr>
        <p:spPr>
          <a:xfrm>
            <a:off x="875104" y="101916"/>
            <a:ext cx="339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기여효과 및 한계점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1DAF0-414D-9487-8FB0-3849B75989F9}"/>
              </a:ext>
            </a:extLst>
          </p:cNvPr>
          <p:cNvSpPr txBox="1"/>
          <p:nvPr/>
        </p:nvSpPr>
        <p:spPr>
          <a:xfrm>
            <a:off x="132080" y="117305"/>
            <a:ext cx="767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Part 1, </a:t>
            </a:r>
            <a:endParaRPr lang="ko-KR" altLang="en-US" sz="1400" dirty="0">
              <a:solidFill>
                <a:srgbClr val="F5F5F7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204382-9210-D15E-4E39-65AC3FD4854C}"/>
              </a:ext>
            </a:extLst>
          </p:cNvPr>
          <p:cNvSpPr txBox="1"/>
          <p:nvPr/>
        </p:nvSpPr>
        <p:spPr>
          <a:xfrm>
            <a:off x="4265776" y="286582"/>
            <a:ext cx="2052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1) </a:t>
            </a:r>
            <a:r>
              <a:rPr lang="ko-KR" altLang="en-US" sz="2400" spc="-15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선택논문요약</a:t>
            </a:r>
          </a:p>
        </p:txBody>
      </p:sp>
    </p:spTree>
    <p:extLst>
      <p:ext uri="{BB962C8B-B14F-4D97-AF65-F5344CB8AC3E}">
        <p14:creationId xmlns:p14="http://schemas.microsoft.com/office/powerpoint/2010/main" val="52577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2AFEAA1-DFB8-31F9-652C-CD26BD0FB059}"/>
              </a:ext>
            </a:extLst>
          </p:cNvPr>
          <p:cNvSpPr/>
          <p:nvPr/>
        </p:nvSpPr>
        <p:spPr>
          <a:xfrm>
            <a:off x="379445" y="587828"/>
            <a:ext cx="3172409" cy="4077477"/>
          </a:xfrm>
          <a:prstGeom prst="rect">
            <a:avLst/>
          </a:prstGeom>
          <a:solidFill>
            <a:srgbClr val="323F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42E497-683C-7EE1-C777-2FF51B92BC7F}"/>
              </a:ext>
            </a:extLst>
          </p:cNvPr>
          <p:cNvSpPr/>
          <p:nvPr/>
        </p:nvSpPr>
        <p:spPr>
          <a:xfrm>
            <a:off x="6848669" y="961052"/>
            <a:ext cx="718458" cy="1959429"/>
          </a:xfrm>
          <a:prstGeom prst="rect">
            <a:avLst/>
          </a:prstGeom>
          <a:solidFill>
            <a:srgbClr val="02C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81E828-4FA5-F0EC-25DA-9E4E7B1223BB}"/>
              </a:ext>
            </a:extLst>
          </p:cNvPr>
          <p:cNvSpPr/>
          <p:nvPr/>
        </p:nvSpPr>
        <p:spPr>
          <a:xfrm>
            <a:off x="7567127" y="858417"/>
            <a:ext cx="1819469" cy="2761861"/>
          </a:xfrm>
          <a:prstGeom prst="rect">
            <a:avLst/>
          </a:prstGeom>
          <a:solidFill>
            <a:srgbClr val="00A9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B6FC4B-B5EF-FA39-5F8B-3E4DF0636ECB}"/>
              </a:ext>
            </a:extLst>
          </p:cNvPr>
          <p:cNvSpPr/>
          <p:nvPr/>
        </p:nvSpPr>
        <p:spPr>
          <a:xfrm>
            <a:off x="10468947" y="1101012"/>
            <a:ext cx="1343608" cy="2519266"/>
          </a:xfrm>
          <a:prstGeom prst="rect">
            <a:avLst/>
          </a:prstGeom>
          <a:solidFill>
            <a:srgbClr val="296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21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DF6D671-D5F4-2457-DB3F-52F0E8E682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" b="-8"/>
          <a:stretch/>
        </p:blipFill>
        <p:spPr>
          <a:xfrm>
            <a:off x="3644277" y="2223901"/>
            <a:ext cx="2410198" cy="241019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480F001-38E7-C988-645D-FFAF3DFB7E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" b="-8"/>
          <a:stretch/>
        </p:blipFill>
        <p:spPr>
          <a:xfrm>
            <a:off x="1033769" y="2146853"/>
            <a:ext cx="2410198" cy="241019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6199F5-C074-4503-8BED-C8405ADA0F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" b="-8"/>
          <a:stretch/>
        </p:blipFill>
        <p:spPr>
          <a:xfrm>
            <a:off x="8865293" y="2300949"/>
            <a:ext cx="2410198" cy="241019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DE287D-722E-D532-0683-E6D95D3662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" b="-8"/>
          <a:stretch/>
        </p:blipFill>
        <p:spPr>
          <a:xfrm>
            <a:off x="6254785" y="2300949"/>
            <a:ext cx="2410198" cy="241019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3D94A0-3236-B6C2-2564-43C32A7F955C}"/>
              </a:ext>
            </a:extLst>
          </p:cNvPr>
          <p:cNvSpPr/>
          <p:nvPr/>
        </p:nvSpPr>
        <p:spPr>
          <a:xfrm>
            <a:off x="0" y="0"/>
            <a:ext cx="12192000" cy="877078"/>
          </a:xfrm>
          <a:prstGeom prst="rect">
            <a:avLst/>
          </a:prstGeom>
          <a:solidFill>
            <a:srgbClr val="32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ED1645-598D-2C58-88FF-F35C93FB1D5E}"/>
              </a:ext>
            </a:extLst>
          </p:cNvPr>
          <p:cNvSpPr txBox="1"/>
          <p:nvPr/>
        </p:nvSpPr>
        <p:spPr>
          <a:xfrm>
            <a:off x="875104" y="101916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팀원소개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7B1519-1E54-8779-498C-3BFF9BF6185B}"/>
              </a:ext>
            </a:extLst>
          </p:cNvPr>
          <p:cNvSpPr txBox="1"/>
          <p:nvPr/>
        </p:nvSpPr>
        <p:spPr>
          <a:xfrm>
            <a:off x="1282480" y="4907596"/>
            <a:ext cx="1912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리더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이정환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1B25F3-8FDA-AC97-6A9D-7FC749FF5AC1}"/>
              </a:ext>
            </a:extLst>
          </p:cNvPr>
          <p:cNvSpPr txBox="1"/>
          <p:nvPr/>
        </p:nvSpPr>
        <p:spPr>
          <a:xfrm>
            <a:off x="3889310" y="4907596"/>
            <a:ext cx="2027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시각화 마스터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김영주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1FB03D-7B15-E709-2F8E-BA189E1DA487}"/>
              </a:ext>
            </a:extLst>
          </p:cNvPr>
          <p:cNvSpPr txBox="1"/>
          <p:nvPr/>
        </p:nvSpPr>
        <p:spPr>
          <a:xfrm>
            <a:off x="6503496" y="4907597"/>
            <a:ext cx="2027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도메인 마스터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박정호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66C05A-E4B8-BD0A-E774-C5C1EEBE40E5}"/>
              </a:ext>
            </a:extLst>
          </p:cNvPr>
          <p:cNvSpPr txBox="1"/>
          <p:nvPr/>
        </p:nvSpPr>
        <p:spPr>
          <a:xfrm>
            <a:off x="9114004" y="4907597"/>
            <a:ext cx="1912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통계 마스터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이윤지</a:t>
            </a:r>
          </a:p>
        </p:txBody>
      </p:sp>
    </p:spTree>
    <p:extLst>
      <p:ext uri="{BB962C8B-B14F-4D97-AF65-F5344CB8AC3E}">
        <p14:creationId xmlns:p14="http://schemas.microsoft.com/office/powerpoint/2010/main" val="392757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BEF80CC-B00B-4567-C841-AC3E9FE5A962}"/>
              </a:ext>
            </a:extLst>
          </p:cNvPr>
          <p:cNvGrpSpPr/>
          <p:nvPr/>
        </p:nvGrpSpPr>
        <p:grpSpPr>
          <a:xfrm>
            <a:off x="0" y="0"/>
            <a:ext cx="6316824" cy="6858000"/>
            <a:chOff x="0" y="0"/>
            <a:chExt cx="6316824" cy="4655976"/>
          </a:xfrm>
        </p:grpSpPr>
        <p:pic>
          <p:nvPicPr>
            <p:cNvPr id="3" name="그림 2" descr="디스플레이이(가) 표시된 사진&#10;&#10;자동 생성된 설명">
              <a:extLst>
                <a:ext uri="{FF2B5EF4-FFF2-40B4-BE49-F238E27FC236}">
                  <a16:creationId xmlns:a16="http://schemas.microsoft.com/office/drawing/2014/main" id="{C55C808D-FC68-26F8-8DC7-791B1ADBF3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189" b="1055"/>
            <a:stretch/>
          </p:blipFill>
          <p:spPr>
            <a:xfrm>
              <a:off x="0" y="0"/>
              <a:ext cx="6316824" cy="4655976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60BF9FF-0794-FBF6-3539-15497F7E5A60}"/>
                </a:ext>
              </a:extLst>
            </p:cNvPr>
            <p:cNvSpPr/>
            <p:nvPr/>
          </p:nvSpPr>
          <p:spPr>
            <a:xfrm>
              <a:off x="0" y="0"/>
              <a:ext cx="6316824" cy="4655976"/>
            </a:xfrm>
            <a:prstGeom prst="rect">
              <a:avLst/>
            </a:prstGeom>
            <a:solidFill>
              <a:srgbClr val="323F48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693B11B-FBDB-04DE-5165-ED444EC2E198}"/>
              </a:ext>
            </a:extLst>
          </p:cNvPr>
          <p:cNvSpPr txBox="1"/>
          <p:nvPr/>
        </p:nvSpPr>
        <p:spPr>
          <a:xfrm>
            <a:off x="7029416" y="2642708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ko-KR" altLang="en-US" sz="5400" spc="300" dirty="0">
                <a:solidFill>
                  <a:srgbClr val="323F48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논문선정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61239E-1359-9AC9-E6E0-A354380194CB}"/>
              </a:ext>
            </a:extLst>
          </p:cNvPr>
          <p:cNvSpPr txBox="1"/>
          <p:nvPr/>
        </p:nvSpPr>
        <p:spPr>
          <a:xfrm>
            <a:off x="7626219" y="3834679"/>
            <a:ext cx="3141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2000" dirty="0">
                <a:solidFill>
                  <a:srgbClr val="323F48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선택논문요약</a:t>
            </a:r>
            <a:endParaRPr lang="en-US" altLang="ko-KR" sz="2000" dirty="0">
              <a:solidFill>
                <a:srgbClr val="323F48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2000" dirty="0">
                <a:solidFill>
                  <a:srgbClr val="323F48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논문선정이유</a:t>
            </a:r>
            <a:endParaRPr lang="en-US" altLang="ko-KR" sz="2000" dirty="0">
              <a:solidFill>
                <a:srgbClr val="323F48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2000" dirty="0">
                <a:solidFill>
                  <a:srgbClr val="323F48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선행연구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C8ABCB7-7724-3957-937C-3FCF80E4A5CA}"/>
              </a:ext>
            </a:extLst>
          </p:cNvPr>
          <p:cNvGrpSpPr/>
          <p:nvPr/>
        </p:nvGrpSpPr>
        <p:grpSpPr>
          <a:xfrm>
            <a:off x="477160" y="2642706"/>
            <a:ext cx="5322077" cy="1015664"/>
            <a:chOff x="477160" y="2642706"/>
            <a:chExt cx="5322077" cy="101566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054CFEB-A2E7-0859-F143-1F315D5FC1F8}"/>
                </a:ext>
              </a:extLst>
            </p:cNvPr>
            <p:cNvSpPr/>
            <p:nvPr/>
          </p:nvSpPr>
          <p:spPr>
            <a:xfrm>
              <a:off x="477160" y="2642707"/>
              <a:ext cx="5322077" cy="1015663"/>
            </a:xfrm>
            <a:prstGeom prst="roundRect">
              <a:avLst>
                <a:gd name="adj" fmla="val 50000"/>
              </a:avLst>
            </a:prstGeom>
            <a:solidFill>
              <a:srgbClr val="F5F5F7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D12307-77E6-3284-FC30-B6E22FF20150}"/>
                </a:ext>
              </a:extLst>
            </p:cNvPr>
            <p:cNvSpPr txBox="1"/>
            <p:nvPr/>
          </p:nvSpPr>
          <p:spPr>
            <a:xfrm>
              <a:off x="1254654" y="2642706"/>
              <a:ext cx="380751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rgbClr val="323F4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PART ONE</a:t>
              </a:r>
              <a:endParaRPr lang="ko-KR" altLang="en-US" sz="6000" dirty="0">
                <a:solidFill>
                  <a:srgbClr val="323F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53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89BD903-FC6E-7871-D58B-14C77E2A6C04}"/>
              </a:ext>
            </a:extLst>
          </p:cNvPr>
          <p:cNvSpPr/>
          <p:nvPr/>
        </p:nvSpPr>
        <p:spPr>
          <a:xfrm>
            <a:off x="0" y="0"/>
            <a:ext cx="12192000" cy="877078"/>
          </a:xfrm>
          <a:prstGeom prst="rect">
            <a:avLst/>
          </a:prstGeom>
          <a:solidFill>
            <a:srgbClr val="32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08A8C3-5AC5-5B74-0056-4BFA9E936BD5}"/>
              </a:ext>
            </a:extLst>
          </p:cNvPr>
          <p:cNvSpPr txBox="1"/>
          <p:nvPr/>
        </p:nvSpPr>
        <p:spPr>
          <a:xfrm>
            <a:off x="875104" y="101916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논문선정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1BEDDA-F2BE-4F8D-C973-BABF3842F0F2}"/>
              </a:ext>
            </a:extLst>
          </p:cNvPr>
          <p:cNvSpPr txBox="1"/>
          <p:nvPr/>
        </p:nvSpPr>
        <p:spPr>
          <a:xfrm>
            <a:off x="132080" y="117305"/>
            <a:ext cx="767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Part 1, </a:t>
            </a:r>
            <a:endParaRPr lang="ko-KR" altLang="en-US" sz="1400" dirty="0">
              <a:solidFill>
                <a:srgbClr val="F5F5F7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23929C-3666-E9E4-BCF1-F1C5D20BA609}"/>
              </a:ext>
            </a:extLst>
          </p:cNvPr>
          <p:cNvSpPr txBox="1"/>
          <p:nvPr/>
        </p:nvSpPr>
        <p:spPr>
          <a:xfrm>
            <a:off x="2662773" y="271193"/>
            <a:ext cx="2052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1) </a:t>
            </a:r>
            <a:r>
              <a:rPr lang="ko-KR" altLang="en-US" sz="2400" spc="-15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선택논문요약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E81623-DEAC-B4C6-02D8-71213FCD590B}"/>
              </a:ext>
            </a:extLst>
          </p:cNvPr>
          <p:cNvSpPr txBox="1"/>
          <p:nvPr/>
        </p:nvSpPr>
        <p:spPr>
          <a:xfrm>
            <a:off x="0" y="1148271"/>
            <a:ext cx="12191999" cy="962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2400" dirty="0" err="1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머신러닝</a:t>
            </a:r>
            <a:r>
              <a:rPr lang="ko-KR" altLang="en-US" sz="2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기반 기업부도위험 예측모델 검증 및 정책적 제언</a:t>
            </a:r>
            <a:r>
              <a:rPr lang="en-US" altLang="ko-KR" sz="2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:</a:t>
            </a:r>
            <a:endParaRPr lang="ko-KR" altLang="en-US" sz="24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2400" dirty="0" err="1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스태킹</a:t>
            </a:r>
            <a:r>
              <a:rPr lang="ko-KR" altLang="en-US" sz="2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앙상블 모델을 통한  개선을 중심으로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906A8B-BDB5-4902-0751-42997E2D9BD5}"/>
              </a:ext>
            </a:extLst>
          </p:cNvPr>
          <p:cNvSpPr/>
          <p:nvPr/>
        </p:nvSpPr>
        <p:spPr>
          <a:xfrm>
            <a:off x="5924939" y="3228392"/>
            <a:ext cx="4823926" cy="2407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한장으로 내용 요약해보기</a:t>
            </a:r>
          </a:p>
        </p:txBody>
      </p:sp>
    </p:spTree>
    <p:extLst>
      <p:ext uri="{BB962C8B-B14F-4D97-AF65-F5344CB8AC3E}">
        <p14:creationId xmlns:p14="http://schemas.microsoft.com/office/powerpoint/2010/main" val="759931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8AAB5F1-A8ED-B685-B181-3F8404192F8B}"/>
              </a:ext>
            </a:extLst>
          </p:cNvPr>
          <p:cNvSpPr/>
          <p:nvPr/>
        </p:nvSpPr>
        <p:spPr>
          <a:xfrm>
            <a:off x="0" y="0"/>
            <a:ext cx="12192000" cy="877078"/>
          </a:xfrm>
          <a:prstGeom prst="rect">
            <a:avLst/>
          </a:prstGeom>
          <a:solidFill>
            <a:srgbClr val="32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66734-B616-6731-1180-06AAB83AADA6}"/>
              </a:ext>
            </a:extLst>
          </p:cNvPr>
          <p:cNvSpPr txBox="1"/>
          <p:nvPr/>
        </p:nvSpPr>
        <p:spPr>
          <a:xfrm>
            <a:off x="875104" y="101916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논문선정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1DAF0-414D-9487-8FB0-3849B75989F9}"/>
              </a:ext>
            </a:extLst>
          </p:cNvPr>
          <p:cNvSpPr txBox="1"/>
          <p:nvPr/>
        </p:nvSpPr>
        <p:spPr>
          <a:xfrm>
            <a:off x="132080" y="117305"/>
            <a:ext cx="767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Part 1, </a:t>
            </a:r>
            <a:endParaRPr lang="ko-KR" altLang="en-US" sz="1400" dirty="0">
              <a:solidFill>
                <a:srgbClr val="F5F5F7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204382-9210-D15E-4E39-65AC3FD4854C}"/>
              </a:ext>
            </a:extLst>
          </p:cNvPr>
          <p:cNvSpPr txBox="1"/>
          <p:nvPr/>
        </p:nvSpPr>
        <p:spPr>
          <a:xfrm>
            <a:off x="2662773" y="271193"/>
            <a:ext cx="2052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2) </a:t>
            </a:r>
            <a:r>
              <a:rPr lang="ko-KR" altLang="en-US" sz="2400" spc="-15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논문선정이유</a:t>
            </a:r>
          </a:p>
        </p:txBody>
      </p:sp>
    </p:spTree>
    <p:extLst>
      <p:ext uri="{BB962C8B-B14F-4D97-AF65-F5344CB8AC3E}">
        <p14:creationId xmlns:p14="http://schemas.microsoft.com/office/powerpoint/2010/main" val="1533393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8AAB5F1-A8ED-B685-B181-3F8404192F8B}"/>
              </a:ext>
            </a:extLst>
          </p:cNvPr>
          <p:cNvSpPr/>
          <p:nvPr/>
        </p:nvSpPr>
        <p:spPr>
          <a:xfrm>
            <a:off x="0" y="0"/>
            <a:ext cx="12192000" cy="877078"/>
          </a:xfrm>
          <a:prstGeom prst="rect">
            <a:avLst/>
          </a:prstGeom>
          <a:solidFill>
            <a:srgbClr val="32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66734-B616-6731-1180-06AAB83AADA6}"/>
              </a:ext>
            </a:extLst>
          </p:cNvPr>
          <p:cNvSpPr txBox="1"/>
          <p:nvPr/>
        </p:nvSpPr>
        <p:spPr>
          <a:xfrm>
            <a:off x="875104" y="101916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논문선정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1DAF0-414D-9487-8FB0-3849B75989F9}"/>
              </a:ext>
            </a:extLst>
          </p:cNvPr>
          <p:cNvSpPr txBox="1"/>
          <p:nvPr/>
        </p:nvSpPr>
        <p:spPr>
          <a:xfrm>
            <a:off x="132080" y="117305"/>
            <a:ext cx="767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Part 1, </a:t>
            </a:r>
            <a:endParaRPr lang="ko-KR" altLang="en-US" sz="1400" dirty="0">
              <a:solidFill>
                <a:srgbClr val="F5F5F7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204382-9210-D15E-4E39-65AC3FD4854C}"/>
              </a:ext>
            </a:extLst>
          </p:cNvPr>
          <p:cNvSpPr txBox="1"/>
          <p:nvPr/>
        </p:nvSpPr>
        <p:spPr>
          <a:xfrm>
            <a:off x="2662773" y="271193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3) </a:t>
            </a:r>
            <a:r>
              <a:rPr lang="ko-KR" altLang="en-US" sz="2400" spc="-15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선행연구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F7D908B-4A95-D7E2-97DB-600AC698A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334936"/>
              </p:ext>
            </p:extLst>
          </p:nvPr>
        </p:nvGraphicFramePr>
        <p:xfrm>
          <a:off x="645886" y="1046355"/>
          <a:ext cx="11008049" cy="5648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890">
                  <a:extLst>
                    <a:ext uri="{9D8B030D-6E8A-4147-A177-3AD203B41FA5}">
                      <a16:colId xmlns:a16="http://schemas.microsoft.com/office/drawing/2014/main" val="805130932"/>
                    </a:ext>
                  </a:extLst>
                </a:gridCol>
                <a:gridCol w="1007706">
                  <a:extLst>
                    <a:ext uri="{9D8B030D-6E8A-4147-A177-3AD203B41FA5}">
                      <a16:colId xmlns:a16="http://schemas.microsoft.com/office/drawing/2014/main" val="53171334"/>
                    </a:ext>
                  </a:extLst>
                </a:gridCol>
                <a:gridCol w="4702628">
                  <a:extLst>
                    <a:ext uri="{9D8B030D-6E8A-4147-A177-3AD203B41FA5}">
                      <a16:colId xmlns:a16="http://schemas.microsoft.com/office/drawing/2014/main" val="623036137"/>
                    </a:ext>
                  </a:extLst>
                </a:gridCol>
                <a:gridCol w="4030825">
                  <a:extLst>
                    <a:ext uri="{9D8B030D-6E8A-4147-A177-3AD203B41FA5}">
                      <a16:colId xmlns:a16="http://schemas.microsoft.com/office/drawing/2014/main" val="2851051149"/>
                    </a:ext>
                  </a:extLst>
                </a:gridCol>
              </a:tblGrid>
              <a:tr h="361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연구자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9E8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연도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9E8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9E8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사용알고리즘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9E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9006"/>
                  </a:ext>
                </a:extLst>
              </a:tr>
              <a:tr h="645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Horrigan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1966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The Determination of Long-Term Credit Standing with Financial Ratios. Journal of Accounting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[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다중회귀분석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독립변수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재무비율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채무변제 우선순위종속변수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신용상태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916411"/>
                  </a:ext>
                </a:extLst>
              </a:tr>
              <a:tr h="361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Altman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1968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Financial Ratios, Discriminant Analysis and the Prediction of Corporate Bankruptcy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[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판별함수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운전자본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총자산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이익잉여금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총자산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영업이익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총자산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자기자본 시장가치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총부채의 장부가치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매출액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총자산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개 재무비율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209757"/>
                  </a:ext>
                </a:extLst>
              </a:tr>
              <a:tr h="361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Ohlson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1980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Financial Ratios and the Probabilistic Prediction of Bankruptcy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[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로짓분석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]Altman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판별분석의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z-score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모형 개선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5320"/>
                  </a:ext>
                </a:extLst>
              </a:tr>
              <a:tr h="361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Zmijewski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1984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Methodological Issues Related to the Estimation of Financial Distress Prediction Models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[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프로빗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모형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]Altman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판별분석의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z-score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모형 개선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3120412"/>
                  </a:ext>
                </a:extLst>
              </a:tr>
              <a:tr h="623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Jeon, Yong., Ki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1986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Empirical study of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thecommercial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credit rating and predictability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offinancial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statements information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[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다중판별분석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로지스틱 회귀분석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부도위험에 영향을 미치는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6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개의 재무비율을 도출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231475"/>
                  </a:ext>
                </a:extLst>
              </a:tr>
              <a:tr h="361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Jo, Ji., Ho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1998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Empirical study of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thecommercial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credit rating and predictability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offinancial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statements information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우량 제조업과 우량 기업으로 표본을 구분하고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Altman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모형 개선한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kems1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과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kems2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모형 제시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751239"/>
                  </a:ext>
                </a:extLst>
              </a:tr>
              <a:tr h="623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Jeong</a:t>
                      </a:r>
                      <a:r>
                        <a:rPr lang="en-US" altLang="ko-KR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Wan., Ho.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2002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A Study on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ForecastingCorporate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Default: Based on Stock Price Information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재무정보 기반의 부도예측모형을 적용하기 위해서는 재무정보에 대한적시성 및 투명성 확보를 전제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미래도산 가능성 예측이 과거 추세가 미래에 지속될 것이라는 가정이 필요하다는 것을 제시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803107"/>
                  </a:ext>
                </a:extLst>
              </a:tr>
              <a:tr h="361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Byun, J., K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2004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The Effectiveness of Merton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Modeland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Pricing of Credit Risk of Corporate Bonds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부채비율이 높고 신용등급이 낮을수록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Merton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모형의 유용성이 높음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622889"/>
                  </a:ext>
                </a:extLst>
              </a:tr>
              <a:tr h="361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Kang, </a:t>
                      </a:r>
                      <a:r>
                        <a:rPr lang="en-US" altLang="ko-KR" sz="1200" b="0" i="0" kern="1200" dirty="0" err="1">
                          <a:solidFill>
                            <a:schemeClr val="dk1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Dae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., IL.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2011,2014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Stock Portfolio Composition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andTrading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Strategy Considering Bankruptcy Risks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배리어 옵션을 사용하여 주어진 만기 이전에 대한 부도 발생을 포함한 예상 부도율을 산출하는 방법을 제시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부도예측 모형의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모수추정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단계 반복 갱신법을 적용할 때 정확도가 향상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614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68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BEF80CC-B00B-4567-C841-AC3E9FE5A962}"/>
              </a:ext>
            </a:extLst>
          </p:cNvPr>
          <p:cNvGrpSpPr/>
          <p:nvPr/>
        </p:nvGrpSpPr>
        <p:grpSpPr>
          <a:xfrm>
            <a:off x="0" y="0"/>
            <a:ext cx="6316824" cy="6858000"/>
            <a:chOff x="0" y="0"/>
            <a:chExt cx="6316824" cy="4655976"/>
          </a:xfrm>
        </p:grpSpPr>
        <p:pic>
          <p:nvPicPr>
            <p:cNvPr id="3" name="그림 2" descr="디스플레이이(가) 표시된 사진&#10;&#10;자동 생성된 설명">
              <a:extLst>
                <a:ext uri="{FF2B5EF4-FFF2-40B4-BE49-F238E27FC236}">
                  <a16:creationId xmlns:a16="http://schemas.microsoft.com/office/drawing/2014/main" id="{C55C808D-FC68-26F8-8DC7-791B1ADBF3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189" b="1055"/>
            <a:stretch/>
          </p:blipFill>
          <p:spPr>
            <a:xfrm>
              <a:off x="0" y="0"/>
              <a:ext cx="6316824" cy="4655976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60BF9FF-0794-FBF6-3539-15497F7E5A60}"/>
                </a:ext>
              </a:extLst>
            </p:cNvPr>
            <p:cNvSpPr/>
            <p:nvPr/>
          </p:nvSpPr>
          <p:spPr>
            <a:xfrm>
              <a:off x="0" y="0"/>
              <a:ext cx="6316824" cy="4655976"/>
            </a:xfrm>
            <a:prstGeom prst="rect">
              <a:avLst/>
            </a:prstGeom>
            <a:solidFill>
              <a:srgbClr val="323F48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693B11B-FBDB-04DE-5165-ED444EC2E198}"/>
              </a:ext>
            </a:extLst>
          </p:cNvPr>
          <p:cNvSpPr txBox="1"/>
          <p:nvPr/>
        </p:nvSpPr>
        <p:spPr>
          <a:xfrm>
            <a:off x="6766523" y="2642708"/>
            <a:ext cx="3358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5400" spc="300" dirty="0">
                <a:solidFill>
                  <a:srgbClr val="323F48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데이터탐색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61239E-1359-9AC9-E6E0-A354380194CB}"/>
              </a:ext>
            </a:extLst>
          </p:cNvPr>
          <p:cNvSpPr txBox="1"/>
          <p:nvPr/>
        </p:nvSpPr>
        <p:spPr>
          <a:xfrm>
            <a:off x="7626219" y="3834679"/>
            <a:ext cx="3141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2000" dirty="0">
                <a:solidFill>
                  <a:srgbClr val="323F48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데이터</a:t>
            </a:r>
            <a:endParaRPr lang="en-US" altLang="ko-KR" sz="2000" dirty="0">
              <a:solidFill>
                <a:srgbClr val="323F48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2000" dirty="0" err="1">
                <a:solidFill>
                  <a:srgbClr val="323F48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데이터전처리</a:t>
            </a:r>
            <a:r>
              <a:rPr lang="en-US" altLang="ko-KR" sz="2000" dirty="0">
                <a:solidFill>
                  <a:srgbClr val="323F48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?</a:t>
            </a:r>
          </a:p>
          <a:p>
            <a:pPr marL="342900" indent="-342900">
              <a:buAutoNum type="arabicParenR"/>
            </a:pPr>
            <a:r>
              <a:rPr lang="ko-KR" altLang="en-US" sz="2000" dirty="0">
                <a:solidFill>
                  <a:srgbClr val="323F48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데이터 탐색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8DDC32D-3833-90DD-E6FC-EE409C49B675}"/>
              </a:ext>
            </a:extLst>
          </p:cNvPr>
          <p:cNvGrpSpPr/>
          <p:nvPr/>
        </p:nvGrpSpPr>
        <p:grpSpPr>
          <a:xfrm>
            <a:off x="477160" y="2642706"/>
            <a:ext cx="5322077" cy="1015664"/>
            <a:chOff x="477160" y="2642706"/>
            <a:chExt cx="5322077" cy="101566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1F8F673-DBBA-0516-5087-5CC8136FE411}"/>
                </a:ext>
              </a:extLst>
            </p:cNvPr>
            <p:cNvSpPr/>
            <p:nvPr/>
          </p:nvSpPr>
          <p:spPr>
            <a:xfrm>
              <a:off x="477160" y="2642707"/>
              <a:ext cx="5322077" cy="1015663"/>
            </a:xfrm>
            <a:prstGeom prst="roundRect">
              <a:avLst>
                <a:gd name="adj" fmla="val 50000"/>
              </a:avLst>
            </a:prstGeom>
            <a:solidFill>
              <a:srgbClr val="F5F5F7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168ACC-4342-BAC7-F926-5FABA8F9A902}"/>
                </a:ext>
              </a:extLst>
            </p:cNvPr>
            <p:cNvSpPr txBox="1"/>
            <p:nvPr/>
          </p:nvSpPr>
          <p:spPr>
            <a:xfrm>
              <a:off x="1163891" y="2642706"/>
              <a:ext cx="398904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rgbClr val="323F4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PART TOW</a:t>
              </a:r>
              <a:endParaRPr lang="ko-KR" altLang="en-US" sz="6000" dirty="0">
                <a:solidFill>
                  <a:srgbClr val="323F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63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8AAB5F1-A8ED-B685-B181-3F8404192F8B}"/>
              </a:ext>
            </a:extLst>
          </p:cNvPr>
          <p:cNvSpPr/>
          <p:nvPr/>
        </p:nvSpPr>
        <p:spPr>
          <a:xfrm>
            <a:off x="0" y="0"/>
            <a:ext cx="12192000" cy="877078"/>
          </a:xfrm>
          <a:prstGeom prst="rect">
            <a:avLst/>
          </a:prstGeom>
          <a:solidFill>
            <a:srgbClr val="32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66734-B616-6731-1180-06AAB83AADA6}"/>
              </a:ext>
            </a:extLst>
          </p:cNvPr>
          <p:cNvSpPr txBox="1"/>
          <p:nvPr/>
        </p:nvSpPr>
        <p:spPr>
          <a:xfrm>
            <a:off x="875104" y="101916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탐색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1DAF0-414D-9487-8FB0-3849B75989F9}"/>
              </a:ext>
            </a:extLst>
          </p:cNvPr>
          <p:cNvSpPr txBox="1"/>
          <p:nvPr/>
        </p:nvSpPr>
        <p:spPr>
          <a:xfrm>
            <a:off x="132080" y="117305"/>
            <a:ext cx="767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Part 2, </a:t>
            </a:r>
            <a:endParaRPr lang="ko-KR" altLang="en-US" sz="1400" dirty="0">
              <a:solidFill>
                <a:srgbClr val="F5F5F7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204382-9210-D15E-4E39-65AC3FD4854C}"/>
              </a:ext>
            </a:extLst>
          </p:cNvPr>
          <p:cNvSpPr txBox="1"/>
          <p:nvPr/>
        </p:nvSpPr>
        <p:spPr>
          <a:xfrm>
            <a:off x="3044288" y="271193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1) </a:t>
            </a:r>
            <a:r>
              <a:rPr lang="ko-KR" altLang="en-US" sz="2400" spc="-150" dirty="0">
                <a:solidFill>
                  <a:srgbClr val="F5F5F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22B15A-FFAD-58D3-0730-F5CF572E3939}"/>
              </a:ext>
            </a:extLst>
          </p:cNvPr>
          <p:cNvSpPr txBox="1"/>
          <p:nvPr/>
        </p:nvSpPr>
        <p:spPr>
          <a:xfrm>
            <a:off x="6188611" y="1486899"/>
            <a:ext cx="5607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바른고딕OTF" panose="020B0600000101010101" charset="-127"/>
                <a:ea typeface="나눔바른고딕OTF" panose="020B0600000101010101" charset="-127"/>
              </a:rPr>
              <a:t>*2194</a:t>
            </a:r>
            <a:r>
              <a:rPr lang="ko-KR" altLang="en-US" sz="2400" dirty="0">
                <a:latin typeface="나눔바른고딕OTF" panose="020B0600000101010101" charset="-127"/>
                <a:ea typeface="나눔바른고딕OTF" panose="020B0600000101010101" charset="-127"/>
              </a:rPr>
              <a:t>개 상장기업 </a:t>
            </a:r>
            <a:r>
              <a:rPr lang="en-US" altLang="ko-KR" sz="2400" dirty="0">
                <a:latin typeface="나눔바른고딕OTF" panose="020B0600000101010101" charset="-127"/>
                <a:ea typeface="나눔바른고딕OTF" panose="020B0600000101010101" charset="-127"/>
              </a:rPr>
              <a:t>6</a:t>
            </a:r>
            <a:r>
              <a:rPr lang="ko-KR" altLang="en-US" sz="2400" dirty="0">
                <a:latin typeface="나눔바른고딕OTF" panose="020B0600000101010101" charset="-127"/>
                <a:ea typeface="나눔바른고딕OTF" panose="020B0600000101010101" charset="-127"/>
              </a:rPr>
              <a:t>년치 연도별 기업데이터</a:t>
            </a:r>
          </a:p>
        </p:txBody>
      </p:sp>
      <p:pic>
        <p:nvPicPr>
          <p:cNvPr id="8" name="그래픽 7" descr="확인란 선택됨 단색으로 채워진">
            <a:extLst>
              <a:ext uri="{FF2B5EF4-FFF2-40B4-BE49-F238E27FC236}">
                <a16:creationId xmlns:a16="http://schemas.microsoft.com/office/drawing/2014/main" id="{83DFD312-4BD4-35C5-D92B-0494F5A3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123727"/>
            <a:ext cx="720000" cy="72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9C28A0-EBA0-2290-216E-4DA46F177016}"/>
              </a:ext>
            </a:extLst>
          </p:cNvPr>
          <p:cNvSpPr txBox="1"/>
          <p:nvPr/>
        </p:nvSpPr>
        <p:spPr>
          <a:xfrm>
            <a:off x="6816000" y="2283672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OTF" panose="020B0600000101010101" charset="-127"/>
                <a:ea typeface="나눔바른고딕OTF" panose="020B0600000101010101" charset="-127"/>
              </a:rPr>
              <a:t>기간 </a:t>
            </a:r>
            <a:r>
              <a:rPr lang="en-US" altLang="ko-KR" sz="2000" dirty="0">
                <a:latin typeface="나눔바른고딕OTF" panose="020B0600000101010101" charset="-127"/>
                <a:ea typeface="나눔바른고딕OTF" panose="020B0600000101010101" charset="-127"/>
              </a:rPr>
              <a:t>: 2012 - 2018</a:t>
            </a:r>
            <a:endParaRPr lang="ko-KR" altLang="en-US" sz="2000" dirty="0">
              <a:latin typeface="나눔바른고딕OTF" panose="020B0600000101010101" charset="-127"/>
              <a:ea typeface="나눔바른고딕OTF" panose="020B0600000101010101" charset="-127"/>
            </a:endParaRPr>
          </a:p>
        </p:txBody>
      </p:sp>
      <p:pic>
        <p:nvPicPr>
          <p:cNvPr id="10" name="그래픽 9" descr="확인란 선택됨 단색으로 채워진">
            <a:extLst>
              <a:ext uri="{FF2B5EF4-FFF2-40B4-BE49-F238E27FC236}">
                <a16:creationId xmlns:a16="http://schemas.microsoft.com/office/drawing/2014/main" id="{9EE5B0BB-AC25-50F2-5D33-C12CAFAEA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837549"/>
            <a:ext cx="720000" cy="72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8A4B87-9553-2741-1C9D-B583D3C07F4A}"/>
              </a:ext>
            </a:extLst>
          </p:cNvPr>
          <p:cNvSpPr txBox="1"/>
          <p:nvPr/>
        </p:nvSpPr>
        <p:spPr>
          <a:xfrm>
            <a:off x="6816000" y="3018890"/>
            <a:ext cx="465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OTF" panose="020B0600000101010101" charset="-127"/>
                <a:ea typeface="나눔바른고딕OTF" panose="020B0600000101010101" charset="-127"/>
              </a:rPr>
              <a:t>10545</a:t>
            </a:r>
            <a:r>
              <a:rPr lang="ko-KR" altLang="en-US" sz="2000" dirty="0">
                <a:latin typeface="나눔바른고딕OTF" panose="020B0600000101010101" charset="-127"/>
                <a:ea typeface="나눔바른고딕OTF" panose="020B0600000101010101" charset="-127"/>
              </a:rPr>
              <a:t> </a:t>
            </a:r>
            <a:r>
              <a:rPr lang="en-US" altLang="ko-KR" sz="2000" dirty="0">
                <a:latin typeface="나눔바른고딕OTF" panose="020B0600000101010101" charset="-127"/>
                <a:ea typeface="나눔바른고딕OTF" panose="020B0600000101010101" charset="-127"/>
              </a:rPr>
              <a:t>rows * 160 columns</a:t>
            </a:r>
            <a:endParaRPr lang="ko-KR" altLang="en-US" sz="2000" dirty="0">
              <a:latin typeface="나눔바른고딕OTF" panose="020B0600000101010101" charset="-127"/>
              <a:ea typeface="나눔바른고딕OTF" panose="020B0600000101010101" charset="-127"/>
            </a:endParaRPr>
          </a:p>
        </p:txBody>
      </p:sp>
      <p:pic>
        <p:nvPicPr>
          <p:cNvPr id="12" name="그래픽 11" descr="확인란 선택됨 단색으로 채워진">
            <a:extLst>
              <a:ext uri="{FF2B5EF4-FFF2-40B4-BE49-F238E27FC236}">
                <a16:creationId xmlns:a16="http://schemas.microsoft.com/office/drawing/2014/main" id="{08C3D3F2-B718-009D-CF58-AAA85F8F1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621283"/>
            <a:ext cx="720000" cy="72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1A621A-FB7A-15A0-944C-2FB4A9BB9549}"/>
              </a:ext>
            </a:extLst>
          </p:cNvPr>
          <p:cNvSpPr txBox="1"/>
          <p:nvPr/>
        </p:nvSpPr>
        <p:spPr>
          <a:xfrm>
            <a:off x="6816000" y="3781228"/>
            <a:ext cx="417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바른고딕OTF" panose="020B0600000101010101" charset="-127"/>
                <a:ea typeface="나눔바른고딕OTF" panose="020B0600000101010101" charset="-127"/>
              </a:rPr>
              <a:t>총 </a:t>
            </a:r>
            <a:r>
              <a:rPr lang="en-US" altLang="ko-KR" sz="2000" dirty="0">
                <a:latin typeface="나눔바른고딕OTF" panose="020B0600000101010101" charset="-127"/>
                <a:ea typeface="나눔바른고딕OTF" panose="020B0600000101010101" charset="-127"/>
              </a:rPr>
              <a:t>160</a:t>
            </a:r>
            <a:r>
              <a:rPr lang="ko-KR" altLang="en-US" sz="2000" dirty="0">
                <a:latin typeface="나눔바른고딕OTF" panose="020B0600000101010101" charset="-127"/>
                <a:ea typeface="나눔바른고딕OTF" panose="020B0600000101010101" charset="-127"/>
              </a:rPr>
              <a:t>개의 변수 </a:t>
            </a:r>
            <a:endParaRPr lang="en-US" altLang="ko-KR" sz="2000" dirty="0">
              <a:latin typeface="나눔바른고딕OTF" panose="020B0600000101010101" charset="-127"/>
              <a:ea typeface="나눔바른고딕OTF" panose="020B0600000101010101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D0CE556-B28B-9E39-AB13-C5B9DD555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2" y="2120510"/>
            <a:ext cx="3989599" cy="39895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4B440C5-D334-6CF5-692E-D743A21517BF}"/>
              </a:ext>
            </a:extLst>
          </p:cNvPr>
          <p:cNvSpPr txBox="1"/>
          <p:nvPr/>
        </p:nvSpPr>
        <p:spPr>
          <a:xfrm>
            <a:off x="6816000" y="4247953"/>
            <a:ext cx="41765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OTF" panose="020B0600000101010101" charset="-127"/>
                <a:ea typeface="나눔바른고딕OTF" panose="020B0600000101010101" charset="-127"/>
              </a:rPr>
              <a:t>1)</a:t>
            </a:r>
            <a:r>
              <a:rPr lang="ko-KR" altLang="en-US" sz="2000" dirty="0">
                <a:latin typeface="나눔바른고딕OTF" panose="020B0600000101010101" charset="-127"/>
                <a:ea typeface="나눔바른고딕OTF" panose="020B0600000101010101" charset="-127"/>
              </a:rPr>
              <a:t>재무상태표항목 </a:t>
            </a:r>
            <a:r>
              <a:rPr lang="en-US" altLang="ko-KR" sz="2000" dirty="0">
                <a:latin typeface="나눔바른고딕OTF" panose="020B0600000101010101" charset="-127"/>
                <a:ea typeface="나눔바른고딕OTF" panose="020B0600000101010101" charset="-127"/>
              </a:rPr>
              <a:t>: 38</a:t>
            </a:r>
            <a:r>
              <a:rPr lang="ko-KR" altLang="en-US" sz="2000" dirty="0">
                <a:latin typeface="나눔바른고딕OTF" panose="020B0600000101010101" charset="-127"/>
                <a:ea typeface="나눔바른고딕OTF" panose="020B0600000101010101" charset="-127"/>
              </a:rPr>
              <a:t>개</a:t>
            </a:r>
            <a:endParaRPr lang="en-US" altLang="ko-KR" sz="2000" dirty="0">
              <a:latin typeface="나눔바른고딕OTF" panose="020B0600000101010101" charset="-127"/>
              <a:ea typeface="나눔바른고딕OTF" panose="020B0600000101010101" charset="-127"/>
            </a:endParaRPr>
          </a:p>
          <a:p>
            <a:r>
              <a:rPr lang="en-US" altLang="ko-KR" sz="2000" dirty="0">
                <a:latin typeface="나눔바른고딕OTF" panose="020B0600000101010101" charset="-127"/>
                <a:ea typeface="나눔바른고딕OTF" panose="020B0600000101010101" charset="-127"/>
              </a:rPr>
              <a:t>2)</a:t>
            </a:r>
            <a:r>
              <a:rPr lang="ko-KR" altLang="en-US" sz="2000" dirty="0">
                <a:latin typeface="나눔바른고딕OTF" panose="020B0600000101010101" charset="-127"/>
                <a:ea typeface="나눔바른고딕OTF" panose="020B0600000101010101" charset="-127"/>
              </a:rPr>
              <a:t>포괄 손익계산서 항목 </a:t>
            </a:r>
            <a:r>
              <a:rPr lang="en-US" altLang="ko-KR" sz="2000" dirty="0">
                <a:latin typeface="나눔바른고딕OTF" panose="020B0600000101010101" charset="-127"/>
                <a:ea typeface="나눔바른고딕OTF" panose="020B0600000101010101" charset="-127"/>
              </a:rPr>
              <a:t>: 26</a:t>
            </a:r>
            <a:r>
              <a:rPr lang="ko-KR" altLang="en-US" sz="2000" dirty="0">
                <a:latin typeface="나눔바른고딕OTF" panose="020B0600000101010101" charset="-127"/>
                <a:ea typeface="나눔바른고딕OTF" panose="020B0600000101010101" charset="-127"/>
              </a:rPr>
              <a:t>개</a:t>
            </a:r>
            <a:endParaRPr lang="en-US" altLang="ko-KR" sz="2000" dirty="0">
              <a:latin typeface="나눔바른고딕OTF" panose="020B0600000101010101" charset="-127"/>
              <a:ea typeface="나눔바른고딕OTF" panose="020B0600000101010101" charset="-127"/>
            </a:endParaRPr>
          </a:p>
          <a:p>
            <a:r>
              <a:rPr lang="en-US" altLang="ko-KR" sz="2000" dirty="0">
                <a:latin typeface="나눔바른고딕OTF" panose="020B0600000101010101" charset="-127"/>
                <a:ea typeface="나눔바른고딕OTF" panose="020B0600000101010101" charset="-127"/>
              </a:rPr>
              <a:t>3)</a:t>
            </a:r>
            <a:r>
              <a:rPr lang="ko-KR" altLang="en-US" sz="2000" dirty="0">
                <a:latin typeface="나눔바른고딕OTF" panose="020B0600000101010101" charset="-127"/>
                <a:ea typeface="나눔바른고딕OTF" panose="020B0600000101010101" charset="-127"/>
              </a:rPr>
              <a:t>현금흐름표 항목 </a:t>
            </a:r>
            <a:r>
              <a:rPr lang="en-US" altLang="ko-KR" sz="2000" dirty="0">
                <a:latin typeface="나눔바른고딕OTF" panose="020B0600000101010101" charset="-127"/>
                <a:ea typeface="나눔바른고딕OTF" panose="020B0600000101010101" charset="-127"/>
              </a:rPr>
              <a:t>: 11</a:t>
            </a:r>
            <a:r>
              <a:rPr lang="ko-KR" altLang="en-US" sz="2000" dirty="0">
                <a:latin typeface="나눔바른고딕OTF" panose="020B0600000101010101" charset="-127"/>
                <a:ea typeface="나눔바른고딕OTF" panose="020B0600000101010101" charset="-127"/>
              </a:rPr>
              <a:t>개</a:t>
            </a:r>
            <a:endParaRPr lang="en-US" altLang="ko-KR" sz="2000" dirty="0">
              <a:latin typeface="나눔바른고딕OTF" panose="020B0600000101010101" charset="-127"/>
              <a:ea typeface="나눔바른고딕OTF" panose="020B0600000101010101" charset="-127"/>
            </a:endParaRPr>
          </a:p>
          <a:p>
            <a:r>
              <a:rPr lang="en-US" altLang="ko-KR" sz="2000" dirty="0">
                <a:latin typeface="나눔바른고딕OTF" panose="020B0600000101010101" charset="-127"/>
                <a:ea typeface="나눔바른고딕OTF" panose="020B0600000101010101" charset="-127"/>
              </a:rPr>
              <a:t>4)</a:t>
            </a:r>
            <a:r>
              <a:rPr lang="ko-KR" altLang="en-US" sz="2000" dirty="0">
                <a:latin typeface="나눔바른고딕OTF" panose="020B0600000101010101" charset="-127"/>
                <a:ea typeface="나눔바른고딕OTF" panose="020B0600000101010101" charset="-127"/>
              </a:rPr>
              <a:t>재무비율지표 </a:t>
            </a:r>
            <a:r>
              <a:rPr lang="en-US" altLang="ko-KR" sz="2000" dirty="0">
                <a:latin typeface="나눔바른고딕OTF" panose="020B0600000101010101" charset="-127"/>
                <a:ea typeface="나눔바른고딕OTF" panose="020B0600000101010101" charset="-127"/>
              </a:rPr>
              <a:t>: 76</a:t>
            </a:r>
            <a:r>
              <a:rPr lang="ko-KR" altLang="en-US" sz="2000" dirty="0">
                <a:latin typeface="나눔바른고딕OTF" panose="020B0600000101010101" charset="-127"/>
                <a:ea typeface="나눔바른고딕OTF" panose="020B0600000101010101" charset="-127"/>
              </a:rPr>
              <a:t>개</a:t>
            </a:r>
            <a:endParaRPr lang="en-US" altLang="ko-KR" sz="2000" dirty="0">
              <a:latin typeface="나눔바른고딕OTF" panose="020B0600000101010101" charset="-127"/>
              <a:ea typeface="나눔바른고딕OTF" panose="020B0600000101010101" charset="-127"/>
            </a:endParaRPr>
          </a:p>
          <a:p>
            <a:r>
              <a:rPr lang="en-US" altLang="ko-KR" sz="2000" dirty="0">
                <a:latin typeface="나눔바른고딕OTF" panose="020B0600000101010101" charset="-127"/>
                <a:ea typeface="나눔바른고딕OTF" panose="020B0600000101010101" charset="-127"/>
              </a:rPr>
              <a:t>5)</a:t>
            </a:r>
            <a:r>
              <a:rPr lang="ko-KR" altLang="en-US" sz="2000" dirty="0">
                <a:latin typeface="나눔바른고딕OTF" panose="020B0600000101010101" charset="-127"/>
                <a:ea typeface="나눔바른고딕OTF" panose="020B0600000101010101" charset="-127"/>
              </a:rPr>
              <a:t>더미변수 </a:t>
            </a:r>
            <a:r>
              <a:rPr lang="en-US" altLang="ko-KR" sz="2000" dirty="0">
                <a:latin typeface="나눔바른고딕OTF" panose="020B0600000101010101" charset="-127"/>
                <a:ea typeface="나눔바른고딕OTF" panose="020B0600000101010101" charset="-127"/>
              </a:rPr>
              <a:t>: 7</a:t>
            </a:r>
            <a:r>
              <a:rPr lang="ko-KR" altLang="en-US" sz="2000" dirty="0">
                <a:latin typeface="나눔바른고딕OTF" panose="020B0600000101010101" charset="-127"/>
                <a:ea typeface="나눔바른고딕OTF" panose="020B0600000101010101" charset="-127"/>
              </a:rPr>
              <a:t>개</a:t>
            </a:r>
            <a:endParaRPr lang="en-US" altLang="ko-KR" sz="2000" dirty="0">
              <a:latin typeface="나눔바른고딕OTF" panose="020B0600000101010101" charset="-127"/>
              <a:ea typeface="나눔바른고딕OTF" panose="020B0600000101010101" charset="-127"/>
            </a:endParaRPr>
          </a:p>
          <a:p>
            <a:r>
              <a:rPr lang="en-US" altLang="ko-KR" sz="2000" dirty="0">
                <a:latin typeface="나눔바른고딕OTF" panose="020B0600000101010101" charset="-127"/>
                <a:ea typeface="나눔바른고딕OTF" panose="020B0600000101010101" charset="-127"/>
              </a:rPr>
              <a:t>5)</a:t>
            </a:r>
            <a:r>
              <a:rPr lang="ko-KR" altLang="en-US" sz="2000" dirty="0">
                <a:latin typeface="나눔바른고딕OTF" panose="020B0600000101010101" charset="-127"/>
                <a:ea typeface="나눔바른고딕OTF" panose="020B0600000101010101" charset="-127"/>
              </a:rPr>
              <a:t>부도비율</a:t>
            </a:r>
            <a:r>
              <a:rPr lang="en-US" altLang="ko-KR" sz="2000" dirty="0">
                <a:latin typeface="나눔바른고딕OTF" panose="020B0600000101010101" charset="-127"/>
                <a:ea typeface="나눔바른고딕OTF" panose="020B0600000101010101" charset="-127"/>
              </a:rPr>
              <a:t> : 1</a:t>
            </a:r>
            <a:r>
              <a:rPr lang="ko-KR" altLang="en-US" sz="2000" dirty="0">
                <a:latin typeface="나눔바른고딕OTF" panose="020B0600000101010101" charset="-127"/>
                <a:ea typeface="나눔바른고딕OTF" panose="020B0600000101010101" charset="-127"/>
              </a:rPr>
              <a:t>개</a:t>
            </a:r>
            <a:endParaRPr lang="en-US" altLang="ko-KR" sz="2000" dirty="0">
              <a:latin typeface="나눔바른고딕OTF" panose="020B0600000101010101" charset="-127"/>
              <a:ea typeface="나눔바른고딕OTF" panose="020B0600000101010101" charset="-127"/>
            </a:endParaRPr>
          </a:p>
          <a:p>
            <a:r>
              <a:rPr lang="en-US" altLang="ko-KR" sz="2000" dirty="0">
                <a:latin typeface="나눔바른고딕OTF" panose="020B0600000101010101" charset="-127"/>
                <a:ea typeface="나눔바른고딕OTF" panose="020B0600000101010101" charset="-127"/>
              </a:rPr>
              <a:t>7)</a:t>
            </a:r>
            <a:r>
              <a:rPr lang="ko-KR" altLang="en-US" sz="2000" dirty="0">
                <a:latin typeface="나눔바른고딕OTF" panose="020B0600000101010101" charset="-127"/>
                <a:ea typeface="나눔바른고딕OTF" panose="020B0600000101010101" charset="-127"/>
              </a:rPr>
              <a:t>직원 수 </a:t>
            </a:r>
            <a:r>
              <a:rPr lang="en-US" altLang="ko-KR" sz="2000" dirty="0">
                <a:latin typeface="나눔바른고딕OTF" panose="020B0600000101010101" charset="-127"/>
                <a:ea typeface="나눔바른고딕OTF" panose="020B0600000101010101" charset="-127"/>
              </a:rPr>
              <a:t>: 1</a:t>
            </a:r>
            <a:r>
              <a:rPr lang="ko-KR" altLang="en-US" sz="2000" dirty="0">
                <a:latin typeface="나눔바른고딕OTF" panose="020B0600000101010101" charset="-127"/>
                <a:ea typeface="나눔바른고딕OTF" panose="020B0600000101010101" charset="-127"/>
              </a:rPr>
              <a:t>개 </a:t>
            </a:r>
            <a:endParaRPr lang="en-US" altLang="ko-KR" sz="2000" dirty="0">
              <a:latin typeface="나눔바른고딕OTF" panose="020B0600000101010101" charset="-127"/>
              <a:ea typeface="나눔바른고딕OTF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224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582</Words>
  <Application>Microsoft Office PowerPoint</Application>
  <PresentationFormat>와이드스크린</PresentationFormat>
  <Paragraphs>142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나눔바른고딕OTF</vt:lpstr>
      <vt:lpstr>나눔스퀘어OTF</vt:lpstr>
      <vt:lpstr>나눔스퀘어OTF Bold</vt:lpstr>
      <vt:lpstr>나눔스퀘어OTF ExtraBold</vt:lpstr>
      <vt:lpstr>나눔스퀘어OTF_ac ExtraBold</vt:lpstr>
      <vt:lpstr>맑은 고딕</vt:lpstr>
      <vt:lpstr>배달의민족 도현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영주</dc:creator>
  <cp:lastModifiedBy>이 정환</cp:lastModifiedBy>
  <cp:revision>23</cp:revision>
  <dcterms:created xsi:type="dcterms:W3CDTF">2022-06-08T08:29:40Z</dcterms:created>
  <dcterms:modified xsi:type="dcterms:W3CDTF">2022-06-09T02:06:08Z</dcterms:modified>
</cp:coreProperties>
</file>