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81" r:id="rId10"/>
    <p:sldId id="282" r:id="rId11"/>
    <p:sldId id="283" r:id="rId12"/>
    <p:sldId id="277" r:id="rId13"/>
    <p:sldId id="278" r:id="rId14"/>
    <p:sldId id="279" r:id="rId15"/>
    <p:sldId id="280" r:id="rId16"/>
    <p:sldId id="314" r:id="rId17"/>
    <p:sldId id="296" r:id="rId18"/>
    <p:sldId id="301" r:id="rId19"/>
    <p:sldId id="300" r:id="rId20"/>
    <p:sldId id="30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303" r:id="rId30"/>
    <p:sldId id="292" r:id="rId31"/>
    <p:sldId id="293" r:id="rId32"/>
    <p:sldId id="294" r:id="rId33"/>
    <p:sldId id="295" r:id="rId34"/>
    <p:sldId id="297" r:id="rId35"/>
    <p:sldId id="298" r:id="rId36"/>
    <p:sldId id="299" r:id="rId37"/>
    <p:sldId id="304" r:id="rId38"/>
    <p:sldId id="305" r:id="rId39"/>
    <p:sldId id="306" r:id="rId40"/>
    <p:sldId id="307" r:id="rId41"/>
    <p:sldId id="308" r:id="rId42"/>
    <p:sldId id="310" r:id="rId43"/>
    <p:sldId id="309" r:id="rId44"/>
    <p:sldId id="311" r:id="rId45"/>
    <p:sldId id="312" r:id="rId46"/>
    <p:sldId id="31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1" autoAdjust="0"/>
  </p:normalViewPr>
  <p:slideViewPr>
    <p:cSldViewPr snapToGrid="0">
      <p:cViewPr varScale="1">
        <p:scale>
          <a:sx n="72" d="100"/>
          <a:sy n="72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954E0-4FCA-4C25-961B-A5E3E5A9975B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082D9-949F-45CE-8F7F-2E575EB38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082D9-949F-45CE-8F7F-2E575EB38BC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8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F4F8-DC22-491A-ABE9-8C7C626EBC3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5D6-9232-4AC3-BF5C-24A1BCEC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5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속성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특정 속성을 가진 </a:t>
            </a:r>
            <a:r>
              <a:rPr lang="en-US" altLang="ko-KR" sz="2000" dirty="0" smtClean="0"/>
              <a:t>Element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일반적으로 다른 </a:t>
            </a:r>
            <a:r>
              <a:rPr lang="ko-KR" altLang="en-US" sz="2000" dirty="0" err="1" smtClean="0"/>
              <a:t>선택자와</a:t>
            </a:r>
            <a:r>
              <a:rPr lang="ko-KR" altLang="en-US" sz="2000" dirty="0" smtClean="0"/>
              <a:t> 함께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명시적으로 속성을 표시한 경우만 적용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input[type=“text”] { background: blue; }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&lt;body&gt;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&lt;input /&gt;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	&lt;input type=“text” /&gt;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&lt;/body&gt;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[type=“text”] 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[type=text] </a:t>
            </a:r>
            <a:r>
              <a:rPr lang="ko-KR" altLang="en-US" sz="2000" dirty="0" smtClean="0"/>
              <a:t>해도 적용됨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457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문자열 속성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속성값에 특정한 문자열을 확인하여 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~=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ko-kr</a:t>
            </a:r>
            <a:r>
              <a:rPr lang="en-US" altLang="ko-KR" sz="1600" dirty="0" smtClean="0">
                <a:sym typeface="Wingdings" panose="05000000000000000000" pitchFamily="2" charset="2"/>
              </a:rPr>
              <a:t>   </a:t>
            </a:r>
            <a:r>
              <a:rPr lang="ko-KR" altLang="en-US" sz="1600" dirty="0" smtClean="0">
                <a:sym typeface="Wingdings" panose="05000000000000000000" pitchFamily="2" charset="2"/>
              </a:rPr>
              <a:t>속성</a:t>
            </a:r>
            <a:r>
              <a:rPr lang="en-US" altLang="ko-KR" sz="1600" dirty="0" smtClean="0">
                <a:sym typeface="Wingdings" panose="05000000000000000000" pitchFamily="2" charset="2"/>
              </a:rPr>
              <a:t>|=</a:t>
            </a:r>
            <a:r>
              <a:rPr lang="ko-KR" altLang="en-US" sz="1600" dirty="0" smtClean="0">
                <a:sym typeface="Wingdings" panose="05000000000000000000" pitchFamily="2" charset="2"/>
              </a:rPr>
              <a:t>값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ko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kr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93" y="2728913"/>
            <a:ext cx="8381619" cy="31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속성 </a:t>
            </a:r>
            <a:r>
              <a:rPr lang="ko-KR" altLang="en-US" dirty="0" err="1" smtClean="0"/>
              <a:t>선택자의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&lt;style&gt;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$=</a:t>
            </a:r>
            <a:r>
              <a:rPr lang="en-US" altLang="ko-KR" sz="2000" dirty="0" err="1" smtClean="0"/>
              <a:t>png</a:t>
            </a:r>
            <a:r>
              <a:rPr lang="en-US" altLang="ko-KR" sz="2000" dirty="0" smtClean="0"/>
              <a:t>] {border: 3px; solid red;}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[</a:t>
            </a:r>
            <a:r>
              <a:rPr lang="en-US" altLang="ko-KR" sz="2000" dirty="0" err="1"/>
              <a:t>src</a:t>
            </a:r>
            <a:r>
              <a:rPr lang="en-US" altLang="ko-KR" sz="2000" dirty="0" smtClean="0"/>
              <a:t>$=jpg] </a:t>
            </a:r>
            <a:r>
              <a:rPr lang="en-US" altLang="ko-KR" sz="2000" dirty="0"/>
              <a:t>{border: 3px; solid </a:t>
            </a:r>
            <a:r>
              <a:rPr lang="en-US" altLang="ko-KR" sz="2000" dirty="0" smtClean="0"/>
              <a:t>green;}</a:t>
            </a:r>
          </a:p>
          <a:p>
            <a:pPr marL="0" indent="0">
              <a:buNone/>
            </a:pPr>
            <a:r>
              <a:rPr lang="en-US" altLang="ko-KR" sz="2000" dirty="0" smtClean="0"/>
              <a:t>&lt;/style&gt;</a:t>
            </a:r>
          </a:p>
          <a:p>
            <a:pPr marL="0" indent="0">
              <a:buNone/>
            </a:pPr>
            <a:r>
              <a:rPr lang="en-US" altLang="ko-KR" sz="2000" dirty="0" smtClean="0"/>
              <a:t>&lt;body&gt;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	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=“a.jpg” width=“200” height=“250” /&gt;</a:t>
            </a:r>
          </a:p>
          <a:p>
            <a:pPr marL="0" indent="0">
              <a:buNone/>
            </a:pPr>
            <a:r>
              <a:rPr lang="en-US" altLang="ko-KR" sz="2000" dirty="0" smtClean="0"/>
              <a:t>	&lt;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src</a:t>
            </a:r>
            <a:r>
              <a:rPr lang="en-US" altLang="ko-KR" sz="2000" dirty="0" smtClean="0"/>
              <a:t>=“b.png” </a:t>
            </a:r>
            <a:r>
              <a:rPr lang="en-US" altLang="ko-KR" sz="2000" dirty="0"/>
              <a:t>width=“200” height=“250” /&gt;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 smtClean="0"/>
              <a:t>&lt;/body&gt;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713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후손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하위의 모든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body li {…}  </a:t>
            </a:r>
            <a:r>
              <a:rPr lang="en-US" altLang="ko-KR" sz="2000" dirty="0" smtClean="0">
                <a:sym typeface="Wingdings" panose="05000000000000000000" pitchFamily="2" charset="2"/>
              </a:rPr>
              <a:t> body </a:t>
            </a:r>
            <a:r>
              <a:rPr lang="ko-KR" altLang="en-US" sz="2000" dirty="0" smtClean="0">
                <a:sym typeface="Wingdings" panose="05000000000000000000" pitchFamily="2" charset="2"/>
              </a:rPr>
              <a:t>하위의 모든 </a:t>
            </a:r>
            <a:r>
              <a:rPr lang="en-US" altLang="ko-KR" sz="2000" dirty="0" smtClean="0">
                <a:sym typeface="Wingdings" panose="05000000000000000000" pitchFamily="2" charset="2"/>
              </a:rPr>
              <a:t>li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000" dirty="0" smtClean="0"/>
              <a:t>자손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바로 하위의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body &gt; p {…} </a:t>
            </a:r>
            <a:r>
              <a:rPr lang="en-US" altLang="ko-KR" sz="2000" dirty="0" smtClean="0">
                <a:sym typeface="Wingdings" panose="05000000000000000000" pitchFamily="2" charset="2"/>
              </a:rPr>
              <a:t> body </a:t>
            </a:r>
            <a:r>
              <a:rPr lang="ko-KR" altLang="en-US" sz="2000" dirty="0" smtClean="0">
                <a:sym typeface="Wingdings" panose="05000000000000000000" pitchFamily="2" charset="2"/>
              </a:rPr>
              <a:t>바로 밑의 </a:t>
            </a:r>
            <a:r>
              <a:rPr lang="en-US" altLang="ko-KR" sz="2000" dirty="0" smtClean="0">
                <a:sym typeface="Wingdings" panose="05000000000000000000" pitchFamily="2" charset="2"/>
              </a:rPr>
              <a:t>p</a:t>
            </a:r>
            <a:endParaRPr lang="ko-KR" altLang="en-US" sz="2000" dirty="0"/>
          </a:p>
        </p:txBody>
      </p:sp>
      <p:pic>
        <p:nvPicPr>
          <p:cNvPr id="1026" name="Picture 2" descr="https://t1.daumcdn.net/cfile/tistory/24590F425846A0C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13" y="2223547"/>
            <a:ext cx="4966887" cy="222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4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위치에 있는 태그를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자손 </a:t>
            </a:r>
            <a:r>
              <a:rPr lang="ko-KR" altLang="en-US" dirty="0" err="1"/>
              <a:t>선택자와</a:t>
            </a:r>
            <a:r>
              <a:rPr lang="ko-KR" altLang="en-US" dirty="0"/>
              <a:t> 함께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53930"/>
              </p:ext>
            </p:extLst>
          </p:nvPr>
        </p:nvGraphicFramePr>
        <p:xfrm>
          <a:off x="1401064" y="3279986"/>
          <a:ext cx="9690608" cy="210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863">
                  <a:extLst>
                    <a:ext uri="{9D8B030D-6E8A-4147-A177-3AD203B41FA5}">
                      <a16:colId xmlns:a16="http://schemas.microsoft.com/office/drawing/2014/main" val="732299679"/>
                    </a:ext>
                  </a:extLst>
                </a:gridCol>
                <a:gridCol w="6389745">
                  <a:extLst>
                    <a:ext uri="{9D8B030D-6E8A-4147-A177-3AD203B41FA5}">
                      <a16:colId xmlns:a16="http://schemas.microsoft.com/office/drawing/2014/main" val="2869365108"/>
                    </a:ext>
                  </a:extLst>
                </a:gridCol>
              </a:tblGrid>
              <a:tr h="421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선택자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4179"/>
                  </a:ext>
                </a:extLst>
              </a:tr>
              <a:tr h="421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형제 관계 중 첫번째 위치 태그 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27347"/>
                  </a:ext>
                </a:extLst>
              </a:tr>
              <a:tr h="421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형제 관계 중 마지막 위치 태그 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869"/>
                  </a:ext>
                </a:extLst>
              </a:tr>
              <a:tr h="421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:nth-child(</a:t>
                      </a:r>
                      <a:r>
                        <a:rPr lang="ko-KR" altLang="en-US" dirty="0" smtClean="0"/>
                        <a:t>수열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형제 관계 중 앞에서 </a:t>
                      </a:r>
                      <a:r>
                        <a:rPr lang="ko-KR" altLang="en-US" dirty="0" err="1" smtClean="0"/>
                        <a:t>수열번째</a:t>
                      </a:r>
                      <a:r>
                        <a:rPr lang="ko-KR" altLang="en-US" dirty="0" smtClean="0"/>
                        <a:t> 위치 태그 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86894"/>
                  </a:ext>
                </a:extLst>
              </a:tr>
              <a:tr h="421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:nth-last-child(</a:t>
                      </a:r>
                      <a:r>
                        <a:rPr lang="ko-KR" altLang="en-US" dirty="0" smtClean="0"/>
                        <a:t>수열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형제 관계 중 마지막에서 </a:t>
                      </a:r>
                      <a:r>
                        <a:rPr lang="ko-KR" altLang="en-US" dirty="0" err="1" smtClean="0"/>
                        <a:t>수열번째</a:t>
                      </a:r>
                      <a:r>
                        <a:rPr lang="ko-KR" altLang="en-US" dirty="0" smtClean="0"/>
                        <a:t> 위치 태그 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0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96" y="2296319"/>
            <a:ext cx="6276975" cy="3409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477" y="2582069"/>
            <a:ext cx="2571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3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작성 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1&gt; </a:t>
            </a:r>
            <a:r>
              <a:rPr lang="ko-KR" altLang="en-US" dirty="0" smtClean="0"/>
              <a:t>전체 레이아웃 태그 및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태그 설정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&lt;body&gt;&lt;header&gt;&lt;section&gt;..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2&gt; </a:t>
            </a:r>
            <a:r>
              <a:rPr lang="ko-KR" altLang="en-US" dirty="0" smtClean="0"/>
              <a:t>문서 내용에 직접적인 표시를 하는 태그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h1, div, p…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3&gt; </a:t>
            </a:r>
            <a:r>
              <a:rPr lang="ko-KR" altLang="en-US" dirty="0" smtClean="0"/>
              <a:t>배치와 관련된 태그는 외곽부터 </a:t>
            </a:r>
            <a:r>
              <a:rPr lang="ko-KR" altLang="en-US" dirty="0" err="1" smtClean="0"/>
              <a:t>안쪽순으로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여백등은</a:t>
            </a:r>
            <a:r>
              <a:rPr lang="ko-KR" altLang="en-US" dirty="0" smtClean="0"/>
              <a:t> 제일 외곽에 있는 태그를 먼저 설정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4&gt; id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는 최소한으로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08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font-size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px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고정값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고정된 폰트의 크기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em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상대값</a:t>
            </a:r>
            <a:r>
              <a:rPr lang="en-US" altLang="ko-KR" dirty="0" smtClean="0"/>
              <a:t>, element </a:t>
            </a:r>
            <a:r>
              <a:rPr lang="ko-KR" altLang="en-US" dirty="0" smtClean="0"/>
              <a:t>즉 부모태그에서 사용하는 </a:t>
            </a:r>
            <a:r>
              <a:rPr lang="en-US" altLang="ko-KR" dirty="0" smtClean="0"/>
              <a:t>font-size</a:t>
            </a:r>
            <a:r>
              <a:rPr lang="ko-KR" altLang="en-US" dirty="0" smtClean="0"/>
              <a:t>에 비례한 값</a:t>
            </a:r>
            <a:endParaRPr lang="en-US" altLang="ko-KR" dirty="0"/>
          </a:p>
          <a:p>
            <a:r>
              <a:rPr lang="en-US" altLang="ko-KR" dirty="0" smtClean="0"/>
              <a:t>rem</a:t>
            </a:r>
          </a:p>
          <a:p>
            <a:pPr lvl="1"/>
            <a:r>
              <a:rPr lang="ko-KR" altLang="en-US" dirty="0" err="1" smtClean="0"/>
              <a:t>상대값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사용하는 </a:t>
            </a:r>
            <a:r>
              <a:rPr lang="en-US" altLang="ko-KR" dirty="0" smtClean="0"/>
              <a:t>font-size</a:t>
            </a:r>
            <a:r>
              <a:rPr lang="ko-KR" altLang="en-US" dirty="0" smtClean="0"/>
              <a:t>에 비례한 값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반응형웹</a:t>
            </a:r>
            <a:r>
              <a:rPr lang="ko-KR" altLang="en-US" dirty="0" smtClean="0"/>
              <a:t> 대응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rem</a:t>
            </a:r>
            <a:r>
              <a:rPr lang="ko-KR" altLang="en-US" dirty="0" smtClean="0"/>
              <a:t>사용을 권장</a:t>
            </a:r>
            <a:endParaRPr lang="en-US" altLang="ko-KR" dirty="0" smtClean="0"/>
          </a:p>
          <a:p>
            <a:r>
              <a:rPr lang="en-US" altLang="ko-KR" dirty="0" err="1" smtClean="0"/>
              <a:t>vw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상대값</a:t>
            </a:r>
            <a:r>
              <a:rPr lang="en-US" altLang="ko-KR" dirty="0" smtClean="0"/>
              <a:t>, viewport width 1vw</a:t>
            </a:r>
            <a:r>
              <a:rPr lang="ko-KR" altLang="en-US" dirty="0" smtClean="0"/>
              <a:t>는 화면 </a:t>
            </a:r>
            <a:r>
              <a:rPr lang="ko-KR" altLang="en-US" dirty="0" err="1" smtClean="0"/>
              <a:t>가로크기의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1/100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73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font-size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폰트 사이즈의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Element</a:t>
            </a:r>
            <a:r>
              <a:rPr lang="ko-KR" altLang="en-US" dirty="0" smtClean="0"/>
              <a:t>선택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계산됨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모두표시체크 </a:t>
            </a:r>
            <a:r>
              <a:rPr lang="en-US" altLang="ko-KR" dirty="0" smtClean="0">
                <a:sym typeface="Wingdings" panose="05000000000000000000" pitchFamily="2" charset="2"/>
              </a:rPr>
              <a:t> font-size</a:t>
            </a:r>
            <a:r>
              <a:rPr lang="ko-KR" altLang="en-US" dirty="0" smtClean="0">
                <a:sym typeface="Wingdings" panose="05000000000000000000" pitchFamily="2" charset="2"/>
              </a:rPr>
              <a:t>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46" y="2683321"/>
            <a:ext cx="9105900" cy="4048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20607" y="5937892"/>
            <a:ext cx="5187701" cy="347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32300" y="3080761"/>
            <a:ext cx="765145" cy="347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font-size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</a:t>
            </a:r>
          </a:p>
          <a:p>
            <a:pPr lvl="1"/>
            <a:r>
              <a:rPr lang="ko-KR" altLang="en-US" dirty="0" smtClean="0"/>
              <a:t>상대적인 크기로 설정되기 때문에 브라우저 상태에 따라 </a:t>
            </a:r>
            <a:r>
              <a:rPr lang="en-US" altLang="ko-KR" dirty="0" smtClean="0"/>
              <a:t>font-size</a:t>
            </a:r>
            <a:r>
              <a:rPr lang="ko-KR" altLang="en-US" dirty="0" smtClean="0"/>
              <a:t>가 가변적으로 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20" y="3083244"/>
            <a:ext cx="5716480" cy="2913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78" y="3083244"/>
            <a:ext cx="2199536" cy="18995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435" y="3083245"/>
            <a:ext cx="1779672" cy="14354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071" y="5397161"/>
            <a:ext cx="838200" cy="60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9627" y="4960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0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r>
              <a:rPr lang="en-US" altLang="ko-KR" dirty="0" smtClean="0"/>
              <a:t>CSS</a:t>
            </a:r>
            <a:r>
              <a:rPr lang="ko-KR" altLang="en-US" dirty="0" smtClean="0"/>
              <a:t>의 적용방법</a:t>
            </a:r>
            <a:endParaRPr lang="en-US" altLang="ko-KR" dirty="0" smtClean="0"/>
          </a:p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dirty="0" smtClean="0"/>
              <a:t>CSS </a:t>
            </a:r>
            <a:r>
              <a:rPr lang="ko-KR" altLang="en-US" dirty="0" smtClean="0"/>
              <a:t>작성 우선순위</a:t>
            </a:r>
            <a:endParaRPr lang="en-US" altLang="ko-KR" dirty="0" smtClean="0"/>
          </a:p>
          <a:p>
            <a:r>
              <a:rPr lang="en-US" altLang="ko-KR" dirty="0" smtClean="0"/>
              <a:t>font-size</a:t>
            </a:r>
          </a:p>
          <a:p>
            <a:r>
              <a:rPr lang="en-US" altLang="ko-KR" dirty="0" smtClean="0"/>
              <a:t>CSS Box model</a:t>
            </a:r>
          </a:p>
          <a:p>
            <a:r>
              <a:rPr lang="en-US" altLang="ko-KR" dirty="0" smtClean="0"/>
              <a:t>Margin</a:t>
            </a:r>
          </a:p>
          <a:p>
            <a:r>
              <a:rPr lang="en-US" altLang="ko-KR" dirty="0" smtClean="0"/>
              <a:t>Position</a:t>
            </a:r>
          </a:p>
          <a:p>
            <a:r>
              <a:rPr lang="en-US" altLang="ko-KR" dirty="0" smtClean="0"/>
              <a:t>Flex</a:t>
            </a:r>
          </a:p>
          <a:p>
            <a:r>
              <a:rPr lang="en-US" altLang="ko-KR" dirty="0" smtClean="0"/>
              <a:t>Media Query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4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&lt;div&gt;</a:t>
            </a:r>
            <a:r>
              <a:rPr lang="ko-KR" altLang="en-US" dirty="0" smtClean="0"/>
              <a:t>를 만들어 각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에 임의의 텍스트를 </a:t>
            </a:r>
            <a:r>
              <a:rPr lang="ko-KR" altLang="en-US" dirty="0" err="1" smtClean="0"/>
              <a:t>입력한뒤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1&gt; </a:t>
            </a:r>
            <a:r>
              <a:rPr lang="en-US" altLang="ko-KR" dirty="0" err="1" smtClean="0"/>
              <a:t>px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2&gt; </a:t>
            </a:r>
            <a:r>
              <a:rPr lang="en-US" altLang="ko-KR" dirty="0" err="1" smtClean="0"/>
              <a:t>em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3&gt; rem</a:t>
            </a:r>
          </a:p>
          <a:p>
            <a:pPr marL="457200" lvl="1" indent="0">
              <a:buNone/>
            </a:pPr>
            <a:r>
              <a:rPr lang="en-US" altLang="ko-KR" dirty="0" smtClean="0"/>
              <a:t>4&gt; </a:t>
            </a:r>
            <a:r>
              <a:rPr lang="en-US" altLang="ko-KR" dirty="0" err="1" smtClean="0"/>
              <a:t>vw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을 적용하고 어떻게 다른지 </a:t>
            </a:r>
            <a:r>
              <a:rPr lang="ko-KR" altLang="en-US" dirty="0" err="1" smtClean="0"/>
              <a:t>확인하시오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41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 level</a:t>
            </a:r>
          </a:p>
          <a:p>
            <a:pPr lvl="1"/>
            <a:r>
              <a:rPr lang="en-US" altLang="ko-KR" dirty="0" smtClean="0"/>
              <a:t>Document Object</a:t>
            </a:r>
            <a:r>
              <a:rPr lang="ko-KR" altLang="en-US" dirty="0" smtClean="0"/>
              <a:t>가 화면을 차지 하는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Inline level</a:t>
            </a:r>
            <a:r>
              <a:rPr lang="ko-KR" altLang="en-US" dirty="0" smtClean="0"/>
              <a:t> </a:t>
            </a:r>
            <a:r>
              <a:rPr lang="en-US" altLang="ko-KR" dirty="0" smtClean="0"/>
              <a:t>: object</a:t>
            </a:r>
            <a:r>
              <a:rPr lang="ko-KR" altLang="en-US" dirty="0" smtClean="0"/>
              <a:t>의 실제 크기만큼의 영역만 할당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="#"&gt;Hello&lt;/a&gt;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Block level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줄 전체를 할당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&lt;h1&gt;Hello&lt;/h1&gt;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5170244"/>
            <a:ext cx="581025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7" y="3429794"/>
            <a:ext cx="971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9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 level</a:t>
            </a:r>
            <a:r>
              <a:rPr lang="ko-KR" altLang="en-US" dirty="0" smtClean="0"/>
              <a:t>의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55" y="5873750"/>
            <a:ext cx="1057275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35" y="2520156"/>
            <a:ext cx="3771900" cy="2962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8139" y="3077963"/>
            <a:ext cx="3533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display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inline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isplay level</a:t>
            </a:r>
            <a:r>
              <a:rPr lang="ko-KR" altLang="en-US" dirty="0" smtClean="0"/>
              <a:t>은 변경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70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Box Model</a:t>
            </a:r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의 영역을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Margin   	: </a:t>
            </a:r>
            <a:r>
              <a:rPr lang="ko-KR" altLang="en-US" dirty="0" smtClean="0"/>
              <a:t>여백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Border	: </a:t>
            </a:r>
            <a:r>
              <a:rPr lang="ko-KR" altLang="en-US" dirty="0" smtClean="0"/>
              <a:t>테두리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Padding	: </a:t>
            </a:r>
            <a:r>
              <a:rPr lang="ko-KR" altLang="en-US" dirty="0" smtClean="0"/>
              <a:t>컨텐츠 영역과 테두리사이의 </a:t>
            </a:r>
            <a:r>
              <a:rPr lang="ko-KR" altLang="en-US" dirty="0" err="1" smtClean="0"/>
              <a:t>보정영역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229" y="2157045"/>
            <a:ext cx="1847850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29" y="4281488"/>
            <a:ext cx="2790825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107" y="4281488"/>
            <a:ext cx="2133600" cy="895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319" y="3775594"/>
            <a:ext cx="4049590" cy="3082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8329" y="6184778"/>
            <a:ext cx="536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Inline 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가 적용되지 않음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</a:t>
            </a:r>
            <a:r>
              <a:rPr lang="en-US" altLang="ko-KR" dirty="0" smtClean="0"/>
              <a:t>idth</a:t>
            </a:r>
            <a:r>
              <a:rPr lang="ko-KR" altLang="en-US" dirty="0" smtClean="0"/>
              <a:t>는 순수한 </a:t>
            </a:r>
            <a:r>
              <a:rPr lang="en-US" altLang="ko-KR" dirty="0" smtClean="0"/>
              <a:t>content </a:t>
            </a:r>
            <a:r>
              <a:rPr lang="ko-KR" altLang="en-US" dirty="0" smtClean="0"/>
              <a:t>영역의 폭을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04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box-sizing</a:t>
            </a:r>
          </a:p>
          <a:p>
            <a:pPr lvl="1"/>
            <a:r>
              <a:rPr lang="en-US" altLang="ko-KR" dirty="0" smtClean="0"/>
              <a:t>Element</a:t>
            </a:r>
            <a:r>
              <a:rPr lang="ko-KR" altLang="en-US" dirty="0" smtClean="0"/>
              <a:t>의 너비와 높이를 계산하는 방법을 지정하는 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content-box :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, content </a:t>
            </a:r>
            <a:r>
              <a:rPr lang="ko-KR" altLang="en-US" dirty="0" smtClean="0"/>
              <a:t>영역이 </a:t>
            </a:r>
            <a:r>
              <a:rPr lang="en-US" altLang="ko-KR" dirty="0" smtClean="0"/>
              <a:t>width, height</a:t>
            </a:r>
            <a:r>
              <a:rPr lang="ko-KR" altLang="en-US" dirty="0" smtClean="0"/>
              <a:t>의 기준이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border-box : border </a:t>
            </a:r>
            <a:r>
              <a:rPr lang="ko-KR" altLang="en-US" dirty="0" smtClean="0"/>
              <a:t>까지의 영역이 </a:t>
            </a:r>
            <a:r>
              <a:rPr lang="en-US" altLang="ko-KR" dirty="0"/>
              <a:t>width, height</a:t>
            </a:r>
            <a:r>
              <a:rPr lang="ko-KR" altLang="en-US" dirty="0"/>
              <a:t>의 기준이 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아래와 같은 코드에서 동일한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를 주어도 실제 크기는 달라짐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33" y="4019465"/>
            <a:ext cx="3617140" cy="2838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5" y="4217194"/>
            <a:ext cx="1885950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079" y="4049506"/>
            <a:ext cx="2643921" cy="10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box-sizing</a:t>
            </a:r>
          </a:p>
          <a:p>
            <a:pPr lvl="1"/>
            <a:r>
              <a:rPr lang="ko-KR" altLang="en-US" dirty="0" smtClean="0"/>
              <a:t>사이즈가 다른 이유는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의 기준이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영역이기 때문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box-sizing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로 설정하면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까지를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로 계산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94" y="2832894"/>
            <a:ext cx="2879770" cy="234163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308491" y="4196901"/>
            <a:ext cx="1482459" cy="838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022741" y="3182901"/>
            <a:ext cx="1482459" cy="838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86013" y="2832894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100px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628" y="38275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100px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59" y="5864006"/>
            <a:ext cx="3483841" cy="9765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206" y="5253471"/>
            <a:ext cx="12763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1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Margin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마진은 두 오브젝트 사이의 공간이며 이 공간을 </a:t>
            </a:r>
            <a:r>
              <a:rPr lang="en-US" altLang="ko-KR" dirty="0" smtClean="0"/>
              <a:t>20px</a:t>
            </a:r>
            <a:r>
              <a:rPr lang="ko-KR" altLang="en-US" dirty="0" smtClean="0"/>
              <a:t>로 할 경우 </a:t>
            </a:r>
            <a:r>
              <a:rPr lang="ko-KR" altLang="en-US" dirty="0" err="1" smtClean="0"/>
              <a:t>아래코드와</a:t>
            </a:r>
            <a:r>
              <a:rPr lang="ko-KR" altLang="en-US" dirty="0" smtClean="0"/>
              <a:t> 같이 마진이 겹치는 현상을 볼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0" y="3034812"/>
            <a:ext cx="3267075" cy="1562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70" y="4758349"/>
            <a:ext cx="2409825" cy="10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019" y="3072607"/>
            <a:ext cx="3067050" cy="1485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019" y="4625975"/>
            <a:ext cx="2619375" cy="1685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055" y="4625975"/>
            <a:ext cx="1914525" cy="14859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76727" y="3713018"/>
            <a:ext cx="3067050" cy="212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마진이 겹침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64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Margin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마진은 두 오브젝트의 마진 중 큰 쪽의 </a:t>
            </a:r>
            <a:r>
              <a:rPr lang="ko-KR" altLang="en-US" dirty="0" err="1" smtClean="0"/>
              <a:t>마진값에</a:t>
            </a:r>
            <a:r>
              <a:rPr lang="ko-KR" altLang="en-US" dirty="0" smtClean="0"/>
              <a:t> 영향을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62" y="2911330"/>
            <a:ext cx="2952750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0894" y="3491346"/>
            <a:ext cx="721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위쪽 </a:t>
            </a:r>
            <a:r>
              <a:rPr lang="en-US" altLang="ko-KR" dirty="0" smtClean="0"/>
              <a:t>h1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bottom</a:t>
            </a:r>
            <a:r>
              <a:rPr lang="ko-KR" altLang="en-US" dirty="0" smtClean="0"/>
              <a:t>마진은 </a:t>
            </a:r>
            <a:r>
              <a:rPr lang="en-US" altLang="ko-KR" dirty="0" smtClean="0"/>
              <a:t>30px, </a:t>
            </a:r>
            <a:r>
              <a:rPr lang="ko-KR" altLang="en-US" dirty="0" smtClean="0"/>
              <a:t>아래쪽 </a:t>
            </a:r>
            <a:r>
              <a:rPr lang="en-US" altLang="ko-KR" dirty="0" smtClean="0"/>
              <a:t>h1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 마진은 </a:t>
            </a:r>
            <a:r>
              <a:rPr lang="en-US" altLang="ko-KR" dirty="0" smtClean="0"/>
              <a:t>10px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 때 마진은 위쪽 </a:t>
            </a:r>
            <a:r>
              <a:rPr lang="en-US" altLang="ko-KR" dirty="0" smtClean="0"/>
              <a:t>h1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bottom </a:t>
            </a:r>
            <a:r>
              <a:rPr lang="ko-KR" altLang="en-US" dirty="0" smtClean="0"/>
              <a:t>마진</a:t>
            </a:r>
            <a:r>
              <a:rPr lang="en-US" altLang="ko-KR" dirty="0" smtClean="0"/>
              <a:t>(30px)</a:t>
            </a:r>
            <a:r>
              <a:rPr lang="ko-KR" altLang="en-US" dirty="0" smtClean="0"/>
              <a:t>으로 설정된다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02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Margin</a:t>
            </a:r>
            <a:r>
              <a:rPr lang="ko-KR" altLang="en-US" dirty="0" smtClean="0"/>
              <a:t>의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의 시각적인 효과가 있는가에 따라 마진은 달라진다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가 없다면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위치가 달라진다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69" y="3379665"/>
            <a:ext cx="3981450" cy="3143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187" y="3179396"/>
            <a:ext cx="3257550" cy="1104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22168" y="4416403"/>
            <a:ext cx="3225677" cy="24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187" y="4416403"/>
            <a:ext cx="1971675" cy="1619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4862" y="5596685"/>
            <a:ext cx="463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border</a:t>
            </a:r>
            <a:r>
              <a:rPr lang="ko-KR" altLang="en-US" dirty="0" smtClean="0"/>
              <a:t>의 크기만큼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크기가 커지고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상태에서 마진이 붙기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263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&lt;span&gt;, &lt;div&gt;</a:t>
            </a:r>
            <a:r>
              <a:rPr lang="ko-KR" altLang="en-US" dirty="0" smtClean="0"/>
              <a:t>를 하나씩 만들고 임의의 텍스트를 </a:t>
            </a:r>
            <a:r>
              <a:rPr lang="ko-KR" altLang="en-US" dirty="0" err="1" smtClean="0"/>
              <a:t>입력한뒤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1&gt; margin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MDN</a:t>
            </a:r>
            <a:r>
              <a:rPr lang="ko-KR" altLang="en-US" dirty="0" smtClean="0"/>
              <a:t>에서 확인 후  </a:t>
            </a:r>
            <a:r>
              <a:rPr lang="en-US" altLang="ko-KR" dirty="0" smtClean="0"/>
              <a:t>MDN example</a:t>
            </a:r>
            <a:r>
              <a:rPr lang="ko-KR" altLang="en-US" dirty="0" smtClean="0"/>
              <a:t>을 테스트 하시오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2&gt;</a:t>
            </a:r>
            <a:r>
              <a:rPr lang="en-US" altLang="ko-KR" dirty="0"/>
              <a:t>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를 </a:t>
            </a:r>
            <a:r>
              <a:rPr lang="en-US" altLang="ko-KR" dirty="0"/>
              <a:t>MDN</a:t>
            </a:r>
            <a:r>
              <a:rPr lang="ko-KR" altLang="en-US" dirty="0"/>
              <a:t>에서 확인 후  </a:t>
            </a:r>
            <a:r>
              <a:rPr lang="en-US" altLang="ko-KR" dirty="0"/>
              <a:t>MDN example</a:t>
            </a:r>
            <a:r>
              <a:rPr lang="ko-KR" altLang="en-US" dirty="0"/>
              <a:t>을 테스트 하시오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975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CSS(Cascading Style </a:t>
            </a:r>
            <a:r>
              <a:rPr lang="en-US" altLang="ko-KR" dirty="0" smtClean="0"/>
              <a:t>Sheets)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/>
              <a:t>의 디자인</a:t>
            </a:r>
            <a:r>
              <a:rPr lang="en-US" altLang="ko-KR" dirty="0"/>
              <a:t>(</a:t>
            </a:r>
            <a:r>
              <a:rPr lang="ko-KR" altLang="en-US" dirty="0"/>
              <a:t>스타일</a:t>
            </a:r>
            <a:r>
              <a:rPr lang="en-US" altLang="ko-KR" dirty="0"/>
              <a:t>)</a:t>
            </a:r>
            <a:r>
              <a:rPr lang="ko-KR" altLang="en-US" dirty="0"/>
              <a:t>을 꾸미기 위한 프로그래밍 언어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에서 디자인과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독립적인 디자인 요소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정보의 간결성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유지보수성 </a:t>
            </a:r>
            <a:r>
              <a:rPr lang="ko-KR" altLang="en-US" dirty="0" smtClean="0"/>
              <a:t>극대화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상위태그에서 적용한 속성이 </a:t>
            </a:r>
            <a:r>
              <a:rPr lang="ko-KR" altLang="en-US" dirty="0" err="1"/>
              <a:t>하위태그에</a:t>
            </a:r>
            <a:r>
              <a:rPr lang="ko-KR" altLang="en-US" dirty="0"/>
              <a:t> 그대로 상속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CSS</a:t>
            </a:r>
            <a:r>
              <a:rPr lang="ko-KR" altLang="en-US" dirty="0"/>
              <a:t>속성이 </a:t>
            </a:r>
            <a:r>
              <a:rPr lang="ko-KR" altLang="en-US" dirty="0" err="1"/>
              <a:t>상속되는것은</a:t>
            </a:r>
            <a:r>
              <a:rPr lang="ko-KR" altLang="en-US" dirty="0"/>
              <a:t> 아님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6905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Position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문서에서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배치하는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위치를 지정하는 방법을 의미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개중 하나의 값을 가진다</a:t>
            </a:r>
            <a:r>
              <a:rPr lang="en-US" altLang="ko-KR" dirty="0" smtClean="0"/>
              <a:t>. (static, relative, absolute, fixed, sticky)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/>
              <a:t>static, relative, </a:t>
            </a:r>
            <a:r>
              <a:rPr lang="en-US" altLang="ko-KR" dirty="0" smtClean="0"/>
              <a:t>absolute</a:t>
            </a:r>
            <a:r>
              <a:rPr lang="ko-KR" altLang="en-US" dirty="0" smtClean="0"/>
              <a:t>를 주로 사용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기본값은 </a:t>
            </a:r>
            <a:r>
              <a:rPr lang="en-US" altLang="ko-KR" dirty="0" smtClean="0"/>
              <a:t>static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272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</a:p>
          <a:p>
            <a:pPr lvl="1"/>
            <a:r>
              <a:rPr lang="en-US" altLang="ko-KR" sz="2000" dirty="0" smtClean="0"/>
              <a:t>element position</a:t>
            </a:r>
            <a:r>
              <a:rPr lang="ko-KR" altLang="en-US" sz="2000" dirty="0" smtClean="0"/>
              <a:t>의 기본값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 별도로 지정하지 않는다면  </a:t>
            </a:r>
            <a:r>
              <a:rPr lang="en-US" altLang="ko-KR" sz="2000" dirty="0" smtClean="0"/>
              <a:t>position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값을 가진다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static </a:t>
            </a:r>
            <a:r>
              <a:rPr lang="ko-KR" altLang="en-US" sz="2000" dirty="0" smtClean="0"/>
              <a:t>인 경우 임의의 위치변경</a:t>
            </a:r>
            <a:r>
              <a:rPr lang="en-US" altLang="ko-KR" sz="2000" dirty="0"/>
              <a:t>(top, right, bottom, left, z-index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457200" lvl="1" indent="0">
              <a:buNone/>
            </a:pPr>
            <a:r>
              <a:rPr lang="ko-KR" altLang="en-US" sz="2000" dirty="0" smtClean="0"/>
              <a:t>에 대해 반응하지 않는다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70" y="3769841"/>
            <a:ext cx="2393707" cy="3051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47" y="3689472"/>
            <a:ext cx="2765915" cy="12891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647" y="5302250"/>
            <a:ext cx="3352800" cy="1009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43104" y="5622409"/>
            <a:ext cx="338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static</a:t>
            </a:r>
            <a:r>
              <a:rPr lang="ko-KR" altLang="en-US" dirty="0" smtClean="0"/>
              <a:t>은 위치의 변화가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006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relative</a:t>
            </a:r>
          </a:p>
          <a:p>
            <a:pPr lvl="1"/>
            <a:r>
              <a:rPr lang="ko-KR" altLang="en-US" dirty="0" smtClean="0"/>
              <a:t>상대적 기준으로 위치를 변경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자기자신을 기준으로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만큼 위치를 변경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17" y="3226775"/>
            <a:ext cx="2730227" cy="34106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99076" y="4601041"/>
            <a:ext cx="1950793" cy="24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634" y="4694358"/>
            <a:ext cx="2914650" cy="194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711" y="3249229"/>
            <a:ext cx="3352800" cy="10096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7443634" y="6133610"/>
            <a:ext cx="1132484" cy="47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703118" y="5163647"/>
            <a:ext cx="2732" cy="866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29650" y="5565316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100px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0086" y="5822590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100px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50628" y="4475229"/>
            <a:ext cx="338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static</a:t>
            </a:r>
            <a:r>
              <a:rPr lang="ko-KR" altLang="en-US" dirty="0" smtClean="0"/>
              <a:t>과 같은 코드에서 </a:t>
            </a:r>
            <a:r>
              <a:rPr lang="ko-KR" altLang="en-US" dirty="0" err="1" smtClean="0"/>
              <a:t>한줄추가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4129897"/>
            <a:ext cx="35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기준위치에서 </a:t>
            </a:r>
            <a:r>
              <a:rPr lang="en-US" altLang="ko-KR" sz="1400" b="1" dirty="0" smtClean="0"/>
              <a:t>left 100px, top 100px </a:t>
            </a:r>
            <a:r>
              <a:rPr lang="ko-KR" altLang="en-US" sz="1400" b="1" dirty="0" smtClean="0"/>
              <a:t>이동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371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absolute</a:t>
            </a:r>
          </a:p>
          <a:p>
            <a:pPr lvl="1"/>
            <a:r>
              <a:rPr lang="ko-KR" altLang="en-US" dirty="0" smtClean="0"/>
              <a:t>화면 전체를 기준으로 </a:t>
            </a:r>
            <a:r>
              <a:rPr lang="en-US" altLang="ko-KR" dirty="0" err="1" smtClean="0"/>
              <a:t>offse</a:t>
            </a:r>
            <a:r>
              <a:rPr lang="ko-KR" altLang="en-US" dirty="0" smtClean="0"/>
              <a:t>만큼 위치를 변경한다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최초 위치는 원래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가 가지고 있어야하는 위치</a:t>
            </a:r>
            <a:r>
              <a:rPr lang="en-US" altLang="ko-KR" dirty="0" smtClean="0"/>
              <a:t>(static)</a:t>
            </a:r>
            <a:r>
              <a:rPr lang="ko-KR" altLang="en-US" dirty="0" smtClean="0"/>
              <a:t>를 기준으로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0, 0</a:t>
            </a:r>
            <a:r>
              <a:rPr lang="ko-KR" altLang="en-US" dirty="0" smtClean="0"/>
              <a:t>으로 하고 싶다면 </a:t>
            </a:r>
            <a:r>
              <a:rPr lang="en-US" altLang="ko-KR" dirty="0" smtClean="0"/>
              <a:t>left, top </a:t>
            </a:r>
            <a:r>
              <a:rPr lang="ko-KR" altLang="en-US" dirty="0" smtClean="0"/>
              <a:t>값을 설정해야한다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37" y="3515557"/>
            <a:ext cx="3255656" cy="31471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51" y="3652052"/>
            <a:ext cx="2536429" cy="1869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9362" y="5198745"/>
            <a:ext cx="338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absolute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relative</a:t>
            </a:r>
            <a:r>
              <a:rPr lang="ko-KR" altLang="en-US" dirty="0" smtClean="0"/>
              <a:t>로 변경하여 변화를 관찰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356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</a:t>
            </a:r>
          </a:p>
          <a:p>
            <a:pPr lvl="1"/>
            <a:r>
              <a:rPr lang="en-US" altLang="ko-KR" dirty="0" smtClean="0"/>
              <a:t>absolute</a:t>
            </a:r>
            <a:r>
              <a:rPr lang="ko-KR" altLang="en-US" dirty="0" smtClean="0"/>
              <a:t>와 기본적으로 같은 특징을 가지고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차이점은 위치가 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스크롤이 될 지라도 위치 변경이 되지 않음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06" y="3274703"/>
            <a:ext cx="2724150" cy="258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13" y="3207232"/>
            <a:ext cx="4375349" cy="34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05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sticky</a:t>
            </a:r>
          </a:p>
          <a:p>
            <a:pPr lvl="1"/>
            <a:r>
              <a:rPr lang="ko-KR" altLang="en-US" dirty="0" smtClean="0"/>
              <a:t>자신의 위치에서 문서의 흐름대로 처리되나 </a:t>
            </a:r>
            <a:r>
              <a:rPr lang="ko-KR" altLang="en-US" dirty="0" err="1" smtClean="0"/>
              <a:t>스크롤시</a:t>
            </a:r>
            <a:r>
              <a:rPr lang="ko-KR" altLang="en-US" dirty="0" smtClean="0"/>
              <a:t> 정해진 위치가 되면 해당 위치에 고정됨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58" y="3071120"/>
            <a:ext cx="2657475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70" y="3071120"/>
            <a:ext cx="4341918" cy="34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87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</a:p>
          <a:p>
            <a:pPr lvl="1"/>
            <a:r>
              <a:rPr lang="ko-KR" altLang="en-US" dirty="0" smtClean="0"/>
              <a:t>레이아웃을 만들어주기 위한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처리방식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은 수직적인 레이아웃을 기준으로 구성됨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하지만 수평적인 레이아웃은 정해져 있지 않았고 다양한 방식이 도입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TABLE</a:t>
            </a:r>
          </a:p>
          <a:p>
            <a:pPr lvl="2"/>
            <a:r>
              <a:rPr lang="en-US" altLang="ko-KR" dirty="0" smtClean="0"/>
              <a:t>POSITION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수평적인 레이아웃을 처리하기 위한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방식을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79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Flex</a:t>
            </a:r>
            <a:r>
              <a:rPr lang="ko-KR" altLang="en-US" dirty="0" smtClean="0"/>
              <a:t>는 바깥쪽의 </a:t>
            </a:r>
            <a:r>
              <a:rPr lang="ko-KR" altLang="en-US" dirty="0" err="1" smtClean="0"/>
              <a:t>컨네이너</a:t>
            </a:r>
            <a:r>
              <a:rPr lang="ko-KR" altLang="en-US" dirty="0" smtClean="0"/>
              <a:t> 요소와 안쪽의 요소로 구성되어야 한다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r>
              <a:rPr lang="en-US" altLang="ko-KR" dirty="0" smtClean="0"/>
              <a:t>&lt;container&gt;</a:t>
            </a:r>
          </a:p>
          <a:p>
            <a:pPr marL="914400" lvl="2" indent="0">
              <a:buNone/>
            </a:pPr>
            <a:r>
              <a:rPr lang="en-US" altLang="ko-KR" dirty="0" smtClean="0"/>
              <a:t>	&lt;item&gt;&lt;/item&gt;</a:t>
            </a:r>
          </a:p>
          <a:p>
            <a:pPr marL="914400" lvl="2" indent="0">
              <a:buNone/>
            </a:pPr>
            <a:r>
              <a:rPr lang="en-US" altLang="ko-KR" dirty="0" smtClean="0"/>
              <a:t>	&lt;item&gt;&lt;/item&gt;</a:t>
            </a:r>
          </a:p>
          <a:p>
            <a:pPr marL="914400" lvl="2" indent="0">
              <a:buNone/>
            </a:pPr>
            <a:r>
              <a:rPr lang="en-US" altLang="ko-KR" dirty="0" smtClean="0"/>
              <a:t>	&lt;item&gt;&lt;/item&gt;</a:t>
            </a:r>
          </a:p>
          <a:p>
            <a:pPr marL="914400" lvl="2" indent="0">
              <a:buNone/>
            </a:pPr>
            <a:r>
              <a:rPr lang="en-US" altLang="ko-KR" dirty="0" smtClean="0"/>
              <a:t>&lt;/container&gt;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에서 처리해야하는 부분과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에서 처리해야하는 부분 둘로 나누어져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288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의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가장먼저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display:flex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display:flex</a:t>
            </a:r>
            <a:r>
              <a:rPr lang="ko-KR" altLang="en-US" dirty="0" smtClean="0"/>
              <a:t>를 설정하면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레이아웃이 수평으로 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57675"/>
            <a:ext cx="3629025" cy="2600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98" y="3409950"/>
            <a:ext cx="4257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6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관련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flex-direction : container</a:t>
            </a:r>
            <a:r>
              <a:rPr lang="ko-KR" altLang="en-US" dirty="0" smtClean="0"/>
              <a:t>에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아이템을 배치할 방향을 정함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flex-direction : row  			: </a:t>
            </a:r>
            <a:r>
              <a:rPr lang="ko-KR" altLang="en-US" dirty="0" smtClean="0"/>
              <a:t>가로 </a:t>
            </a:r>
            <a:r>
              <a:rPr lang="ko-KR" altLang="en-US" dirty="0" err="1" smtClean="0"/>
              <a:t>정방향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flex-direction : row-reverse		: </a:t>
            </a:r>
            <a:r>
              <a:rPr lang="ko-KR" altLang="en-US" dirty="0" smtClean="0"/>
              <a:t>가로 역방향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flex-direction : column		: </a:t>
            </a:r>
            <a:r>
              <a:rPr lang="ko-KR" altLang="en-US" dirty="0" smtClean="0"/>
              <a:t>세로 </a:t>
            </a:r>
            <a:r>
              <a:rPr lang="ko-KR" altLang="en-US" dirty="0" err="1" smtClean="0"/>
              <a:t>정방향</a:t>
            </a:r>
            <a:endParaRPr lang="en-US" altLang="ko-KR" dirty="0" smtClean="0"/>
          </a:p>
          <a:p>
            <a:pPr lvl="2"/>
            <a:r>
              <a:rPr lang="en-US" altLang="ko-KR" dirty="0"/>
              <a:t>flex-direction : </a:t>
            </a:r>
            <a:r>
              <a:rPr lang="en-US" altLang="ko-KR" dirty="0" smtClean="0"/>
              <a:t>column-reverse	: </a:t>
            </a:r>
            <a:r>
              <a:rPr lang="ko-KR" altLang="en-US" dirty="0" smtClean="0"/>
              <a:t>세로 역방향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97" y="4276678"/>
            <a:ext cx="3857625" cy="1571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918" y="4417796"/>
            <a:ext cx="3609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6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적용방법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의 적용방법</a:t>
            </a:r>
            <a:endParaRPr lang="en-US" altLang="ko-KR" dirty="0"/>
          </a:p>
          <a:p>
            <a:pPr lvl="1"/>
            <a:r>
              <a:rPr lang="ko-KR" altLang="en-US" dirty="0" smtClean="0"/>
              <a:t>외부 </a:t>
            </a:r>
            <a:r>
              <a:rPr lang="en-US" altLang="ko-KR" dirty="0" smtClean="0"/>
              <a:t>CSS	: </a:t>
            </a:r>
            <a:r>
              <a:rPr lang="ko-KR" altLang="en-US" dirty="0" err="1" smtClean="0"/>
              <a:t>외부파일로</a:t>
            </a:r>
            <a:r>
              <a:rPr lang="ko-KR" altLang="en-US" dirty="0" smtClean="0"/>
              <a:t> </a:t>
            </a:r>
            <a:r>
              <a:rPr lang="ko-KR" altLang="en-US" dirty="0"/>
              <a:t>작성하여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일반적인 방식</a:t>
            </a:r>
            <a:endParaRPr lang="en-US" altLang="ko-KR" dirty="0"/>
          </a:p>
          <a:p>
            <a:pPr lvl="1"/>
            <a:r>
              <a:rPr lang="ko-KR" altLang="en-US" dirty="0" smtClean="0"/>
              <a:t>내부 </a:t>
            </a:r>
            <a:r>
              <a:rPr lang="en-US" altLang="ko-KR" dirty="0" smtClean="0"/>
              <a:t>CSS	: </a:t>
            </a:r>
            <a:r>
              <a:rPr lang="en-US" altLang="ko-KR" dirty="0" smtClean="0"/>
              <a:t>html</a:t>
            </a:r>
            <a:r>
              <a:rPr lang="ko-KR" altLang="en-US" dirty="0"/>
              <a:t>파일 내부에 </a:t>
            </a:r>
            <a:r>
              <a:rPr lang="en-US" altLang="ko-KR" dirty="0"/>
              <a:t>style</a:t>
            </a:r>
            <a:r>
              <a:rPr lang="ko-KR" altLang="en-US" dirty="0"/>
              <a:t>태그를 넣어서 사용</a:t>
            </a:r>
            <a:endParaRPr lang="en-US" altLang="ko-KR" dirty="0"/>
          </a:p>
          <a:p>
            <a:pPr lvl="1"/>
            <a:r>
              <a:rPr lang="ko-KR" altLang="en-US" dirty="0" smtClean="0"/>
              <a:t>인라인 </a:t>
            </a:r>
            <a:r>
              <a:rPr lang="en-US" altLang="ko-KR" dirty="0" smtClean="0"/>
              <a:t>CSS 	: </a:t>
            </a:r>
            <a:r>
              <a:rPr lang="ko-KR" altLang="en-US" dirty="0" smtClean="0"/>
              <a:t>태그에 </a:t>
            </a:r>
            <a:r>
              <a:rPr lang="ko-KR" altLang="en-US" dirty="0"/>
              <a:t>넣어서 사용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외부파일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err="1"/>
              <a:t>css</a:t>
            </a:r>
            <a:r>
              <a:rPr lang="ko-KR" altLang="en-US" dirty="0" err="1"/>
              <a:t>파일작성</a:t>
            </a:r>
            <a:r>
              <a:rPr lang="ko-KR" altLang="en-US" dirty="0"/>
              <a:t> </a:t>
            </a:r>
            <a:r>
              <a:rPr lang="en-US" altLang="ko-KR" dirty="0"/>
              <a:t>(test.css)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파일의 </a:t>
            </a:r>
            <a:r>
              <a:rPr lang="en-US" altLang="ko-KR" dirty="0"/>
              <a:t>&lt;head&gt;</a:t>
            </a:r>
            <a:r>
              <a:rPr lang="ko-KR" altLang="en-US" dirty="0"/>
              <a:t>안에 </a:t>
            </a:r>
            <a:r>
              <a:rPr lang="en-US" altLang="ko-KR" dirty="0"/>
              <a:t>link</a:t>
            </a:r>
            <a:r>
              <a:rPr lang="ko-KR" altLang="en-US" dirty="0"/>
              <a:t>태그 작성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 smtClean="0"/>
              <a:t>	&lt;</a:t>
            </a:r>
            <a:r>
              <a:rPr lang="en-US" altLang="ko-KR" sz="2000" dirty="0"/>
              <a:t>head&gt;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&lt;</a:t>
            </a:r>
            <a:r>
              <a:rPr lang="en-US" altLang="ko-KR" sz="2000" dirty="0"/>
              <a:t>link </a:t>
            </a:r>
            <a:r>
              <a:rPr lang="en-US" altLang="ko-KR" sz="2000" dirty="0" err="1"/>
              <a:t>rel</a:t>
            </a:r>
            <a:r>
              <a:rPr lang="en-US" altLang="ko-KR" sz="2000" dirty="0"/>
              <a:t>="stylesheet" 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="test.css"&gt;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&lt;/</a:t>
            </a:r>
            <a:r>
              <a:rPr lang="en-US" altLang="ko-KR" sz="2000" dirty="0"/>
              <a:t>head&gt;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326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관련 속성</a:t>
            </a:r>
            <a:endParaRPr lang="en-US" altLang="ko-KR" dirty="0"/>
          </a:p>
          <a:p>
            <a:pPr lvl="1"/>
            <a:r>
              <a:rPr lang="en-US" altLang="ko-KR" dirty="0" smtClean="0"/>
              <a:t>flex-basis : item</a:t>
            </a:r>
            <a:r>
              <a:rPr lang="ko-KR" altLang="en-US" dirty="0" smtClean="0"/>
              <a:t>에 적용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의 크기를 정함</a:t>
            </a:r>
            <a:endParaRPr lang="en-US" altLang="ko-KR" dirty="0"/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flex-direction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면 너비를</a:t>
            </a:r>
            <a:r>
              <a:rPr lang="en-US" altLang="ko-KR" dirty="0" smtClean="0"/>
              <a:t>, column</a:t>
            </a:r>
            <a:r>
              <a:rPr lang="ko-KR" altLang="en-US" dirty="0" smtClean="0"/>
              <a:t>이면 높이를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element</a:t>
            </a:r>
            <a:r>
              <a:rPr lang="ko-KR" altLang="en-US" dirty="0" smtClean="0"/>
              <a:t>의 높이나 너비를 설정하는 속성에 비해 우선순위 높음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99" y="3938229"/>
            <a:ext cx="4273118" cy="1636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3764937"/>
            <a:ext cx="3315902" cy="29751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152" y="3764937"/>
            <a:ext cx="2650724" cy="15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39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관련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flex-grow : item</a:t>
            </a:r>
            <a:r>
              <a:rPr lang="ko-KR" altLang="en-US" dirty="0" smtClean="0"/>
              <a:t>에 적용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이 컨테이너에서 할당되어지는 정도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종합적인 비율로 적용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flex-basis</a:t>
            </a:r>
            <a:r>
              <a:rPr lang="ko-KR" altLang="en-US" dirty="0" smtClean="0"/>
              <a:t>는 기본값이므로 무시됨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80" y="3685389"/>
            <a:ext cx="3781425" cy="1914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4"/>
            <a:ext cx="5002244" cy="14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7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관련 속성</a:t>
            </a:r>
            <a:endParaRPr lang="en-US" altLang="ko-KR" dirty="0"/>
          </a:p>
          <a:p>
            <a:pPr lvl="1"/>
            <a:r>
              <a:rPr lang="en-US" altLang="ko-KR" dirty="0" smtClean="0"/>
              <a:t>flex-shrink : item</a:t>
            </a:r>
            <a:r>
              <a:rPr lang="ko-KR" altLang="en-US" dirty="0" smtClean="0"/>
              <a:t>에 적용</a:t>
            </a:r>
            <a:r>
              <a:rPr lang="en-US" altLang="ko-KR" dirty="0" smtClean="0"/>
              <a:t>, container</a:t>
            </a:r>
            <a:r>
              <a:rPr lang="ko-KR" altLang="en-US" dirty="0" smtClean="0"/>
              <a:t>가 축소 할 때  아이템의 축소 비율을 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flex-shrink : 0		: </a:t>
            </a:r>
            <a:r>
              <a:rPr lang="ko-KR" altLang="en-US" dirty="0" smtClean="0"/>
              <a:t>아이템을 축소하지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flex-shrink : n		: n</a:t>
            </a:r>
            <a:r>
              <a:rPr lang="ko-KR" altLang="en-US" dirty="0" smtClean="0"/>
              <a:t>비율로 축소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36" y="3777587"/>
            <a:ext cx="2828925" cy="1304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08" y="3705225"/>
            <a:ext cx="3381375" cy="3152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991" y="3777587"/>
            <a:ext cx="2771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26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Holy Grail Layout </a:t>
            </a:r>
            <a:r>
              <a:rPr lang="ko-KR" altLang="en-US" dirty="0" smtClean="0"/>
              <a:t>구성 실습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1&gt; HTML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2&gt; </a:t>
            </a:r>
            <a:r>
              <a:rPr lang="ko-KR" altLang="en-US" dirty="0" smtClean="0"/>
              <a:t>레이아웃 구성 코딩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3&gt; </a:t>
            </a:r>
            <a:r>
              <a:rPr lang="ko-KR" altLang="en-US" dirty="0" smtClean="0"/>
              <a:t>제약사항 코딩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96" y="2493423"/>
            <a:ext cx="4306874" cy="25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45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Media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Media Query</a:t>
            </a:r>
          </a:p>
          <a:p>
            <a:pPr lvl="1"/>
            <a:r>
              <a:rPr lang="ko-KR" altLang="en-US" dirty="0" smtClean="0"/>
              <a:t>웹 화면을 브라우저의 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단말기의 형태에 따라 수정하기 위해 사용하는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반응형</a:t>
            </a:r>
            <a:r>
              <a:rPr lang="ko-KR" altLang="en-US" dirty="0" smtClean="0"/>
              <a:t> 웹의</a:t>
            </a:r>
            <a:r>
              <a:rPr lang="en-US" altLang="ko-KR" dirty="0"/>
              <a:t> (Responsive Web)</a:t>
            </a:r>
            <a:r>
              <a:rPr lang="ko-KR" altLang="en-US" dirty="0" smtClean="0"/>
              <a:t> 기본 기법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Media Query</a:t>
            </a:r>
            <a:r>
              <a:rPr lang="ko-KR" altLang="en-US" dirty="0" smtClean="0"/>
              <a:t>로 범위 선정하기 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최소 </a:t>
            </a:r>
            <a:r>
              <a:rPr lang="en-US" altLang="ko-KR" b="1" dirty="0" smtClean="0"/>
              <a:t>600px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 smtClean="0"/>
              <a:t>600px </a:t>
            </a:r>
            <a:r>
              <a:rPr lang="ko-KR" altLang="en-US" dirty="0" smtClean="0"/>
              <a:t>이상이어야 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42" y="4248150"/>
            <a:ext cx="4162425" cy="260985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396971" y="5379868"/>
            <a:ext cx="0" cy="5770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3559" y="5942568"/>
            <a:ext cx="80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600px</a:t>
            </a:r>
          </a:p>
          <a:p>
            <a:r>
              <a:rPr lang="ko-KR" altLang="en-US" dirty="0" smtClean="0"/>
              <a:t> 최소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93818" y="5519354"/>
            <a:ext cx="3297382" cy="28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600px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794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Media Query</a:t>
            </a:r>
            <a:r>
              <a:rPr lang="ko-KR" altLang="en-US" dirty="0" smtClean="0"/>
              <a:t>로 범위 선정하기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최대 </a:t>
            </a:r>
            <a:r>
              <a:rPr lang="en-US" altLang="ko-KR" b="1" dirty="0" smtClean="0"/>
              <a:t>600px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 smtClean="0"/>
              <a:t>600px </a:t>
            </a:r>
            <a:r>
              <a:rPr lang="ko-KR" altLang="en-US" dirty="0" smtClean="0"/>
              <a:t>이하여야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65" y="1825625"/>
            <a:ext cx="4133850" cy="258127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751430" y="3292698"/>
            <a:ext cx="0" cy="5770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48018" y="3855398"/>
            <a:ext cx="80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600px</a:t>
            </a:r>
          </a:p>
          <a:p>
            <a:r>
              <a:rPr lang="ko-KR" altLang="en-US" dirty="0" smtClean="0"/>
              <a:t> 최대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38459" y="3431936"/>
            <a:ext cx="3297382" cy="28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600px 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695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Holy grail layout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600px </a:t>
            </a:r>
            <a:r>
              <a:rPr lang="ko-KR" altLang="en-US" dirty="0" err="1" smtClean="0"/>
              <a:t>이하인경우</a:t>
            </a:r>
            <a:r>
              <a:rPr lang="ko-KR" altLang="en-US" dirty="0" smtClean="0"/>
              <a:t> 아래와 같이 </a:t>
            </a:r>
            <a:r>
              <a:rPr lang="ko-KR" altLang="en-US" dirty="0" err="1" smtClean="0"/>
              <a:t>배치시키시오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77" y="2910673"/>
            <a:ext cx="4306874" cy="253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3393" y="5442011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600px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093" y="2976357"/>
            <a:ext cx="2225426" cy="23999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8685" y="5407312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600px </a:t>
            </a:r>
            <a:r>
              <a:rPr lang="ko-KR" altLang="en-US" dirty="0" smtClean="0"/>
              <a:t>이하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4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적용방법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sz="2800" dirty="0"/>
              <a:t>html</a:t>
            </a:r>
            <a:r>
              <a:rPr lang="ko-KR" altLang="en-US" sz="2800" dirty="0"/>
              <a:t>파일 내부에 </a:t>
            </a:r>
            <a:r>
              <a:rPr lang="en-US" altLang="ko-KR" sz="2800" dirty="0"/>
              <a:t>style</a:t>
            </a:r>
            <a:r>
              <a:rPr lang="ko-KR" altLang="en-US" sz="2800" dirty="0"/>
              <a:t>태그를 넣어서 사용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	&lt;style&gt;</a:t>
            </a:r>
          </a:p>
          <a:p>
            <a:pPr marL="0" indent="0">
              <a:buNone/>
            </a:pPr>
            <a:r>
              <a:rPr lang="en-US" altLang="ko-KR" sz="2000" dirty="0"/>
              <a:t>	        h1{</a:t>
            </a:r>
          </a:p>
          <a:p>
            <a:pPr marL="0" indent="0">
              <a:buNone/>
            </a:pPr>
            <a:r>
              <a:rPr lang="en-US" altLang="ko-KR" sz="2000" dirty="0"/>
              <a:t>            		</a:t>
            </a:r>
            <a:r>
              <a:rPr lang="en-US" altLang="ko-KR" sz="2000" dirty="0" err="1"/>
              <a:t>color:red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        		}</a:t>
            </a:r>
          </a:p>
          <a:p>
            <a:pPr marL="0" indent="0">
              <a:buNone/>
            </a:pPr>
            <a:r>
              <a:rPr lang="en-US" altLang="ko-KR" sz="2000" dirty="0"/>
              <a:t>	&lt;/style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dirty="0"/>
              <a:t>태그에 넣어서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 smtClean="0"/>
              <a:t>	&lt;h1 style="</a:t>
            </a:r>
            <a:r>
              <a:rPr lang="en-US" altLang="ko-KR" sz="2000" dirty="0" err="1" smtClean="0"/>
              <a:t>color:red</a:t>
            </a:r>
            <a:r>
              <a:rPr lang="en-US" altLang="ko-KR" sz="2000" dirty="0" smtClean="0"/>
              <a:t>"&gt;Hello world&lt;/h1&gt;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87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(CSS Selector)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선택하기 위한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기법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sz="3600" dirty="0" smtClean="0"/>
              <a:t>h1  { color  :  red; }</a:t>
            </a:r>
          </a:p>
          <a:p>
            <a:pPr marL="457200" lvl="1" indent="0">
              <a:buNone/>
            </a:pP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  </a:t>
            </a:r>
            <a:r>
              <a:rPr lang="ko-KR" altLang="en-US" sz="2000" dirty="0" err="1" smtClean="0"/>
              <a:t>스타일속성</a:t>
            </a:r>
            <a:r>
              <a:rPr lang="ko-KR" altLang="en-US" sz="2000" dirty="0" smtClean="0"/>
              <a:t>      </a:t>
            </a:r>
            <a:r>
              <a:rPr lang="ko-KR" altLang="en-US" sz="2000" dirty="0" err="1" smtClean="0"/>
              <a:t>스타일값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 err="1" smtClean="0"/>
              <a:t>선택자는</a:t>
            </a:r>
            <a:r>
              <a:rPr lang="ko-KR" altLang="en-US" sz="2000" dirty="0" smtClean="0"/>
              <a:t> 다양한 조건을 적용할 수 있음</a:t>
            </a:r>
            <a:r>
              <a:rPr lang="en-US" altLang="ko-KR" sz="2000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55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선택자의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선택자는</a:t>
            </a:r>
            <a:r>
              <a:rPr lang="ko-KR" altLang="en-US" dirty="0" smtClean="0"/>
              <a:t> 종류가 매우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많이 사용하는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우선으로 학습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 err="1" smtClean="0"/>
              <a:t>전체선택자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태그선택자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id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속성선택자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후손선택자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자식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자손</a:t>
            </a:r>
            <a:r>
              <a:rPr lang="en-US" altLang="ko-KR" sz="2000" dirty="0" smtClean="0"/>
              <a:t>)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구조선택자</a:t>
            </a:r>
            <a:endParaRPr lang="en-US" altLang="ko-KR" sz="2000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0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200" dirty="0" smtClean="0"/>
              <a:t>전체 </a:t>
            </a:r>
            <a:r>
              <a:rPr lang="ko-KR" altLang="en-US" sz="2200" dirty="0" err="1" smtClean="0"/>
              <a:t>선택자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모든 </a:t>
            </a:r>
            <a:r>
              <a:rPr lang="ko-KR" altLang="en-US" sz="2200" dirty="0" err="1" smtClean="0"/>
              <a:t>웹페이지의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Element</a:t>
            </a:r>
            <a:r>
              <a:rPr lang="ko-KR" altLang="en-US" sz="2200" dirty="0" smtClean="0"/>
              <a:t>를 선택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 smtClean="0"/>
              <a:t>	* { color  : red; }</a:t>
            </a:r>
          </a:p>
          <a:p>
            <a:pPr lvl="1"/>
            <a:endParaRPr lang="en-US" altLang="ko-KR" sz="2200" dirty="0" smtClean="0"/>
          </a:p>
          <a:p>
            <a:r>
              <a:rPr lang="ko-KR" altLang="en-US" sz="2200" dirty="0" smtClean="0"/>
              <a:t>태그 </a:t>
            </a:r>
            <a:r>
              <a:rPr lang="ko-KR" altLang="en-US" sz="2200" dirty="0" err="1" smtClean="0"/>
              <a:t>선택자</a:t>
            </a:r>
            <a:endParaRPr lang="en-US" altLang="ko-KR" sz="2200" dirty="0"/>
          </a:p>
          <a:p>
            <a:pPr lvl="1"/>
            <a:r>
              <a:rPr lang="ko-KR" altLang="en-US" sz="2200" dirty="0" smtClean="0"/>
              <a:t>특정한 태그를 선택</a:t>
            </a:r>
            <a:endParaRPr lang="en-US" altLang="ko-KR" sz="2200" dirty="0" smtClean="0"/>
          </a:p>
          <a:p>
            <a:pPr marL="457200" lvl="1" indent="0">
              <a:buNone/>
            </a:pPr>
            <a:r>
              <a:rPr lang="en-US" altLang="ko-KR" sz="2200" dirty="0" smtClean="0"/>
              <a:t>	h1 { color : red; }</a:t>
            </a:r>
          </a:p>
          <a:p>
            <a:pPr marL="457200" lvl="1" indent="0">
              <a:buNone/>
            </a:pPr>
            <a:r>
              <a:rPr lang="en-US" altLang="ko-KR" sz="2200" dirty="0" smtClean="0"/>
              <a:t>	p { color : blue; }</a:t>
            </a:r>
            <a:endParaRPr lang="en-US" altLang="ko-KR" sz="2200" dirty="0"/>
          </a:p>
          <a:p>
            <a:pPr lvl="1"/>
            <a:r>
              <a:rPr lang="ko-KR" altLang="en-US" sz="2200" dirty="0" smtClean="0"/>
              <a:t>여러 태그를 같이 선택 할 수 있다</a:t>
            </a:r>
            <a:r>
              <a:rPr lang="en-US" altLang="ko-KR" sz="22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2200" dirty="0" smtClean="0"/>
              <a:t>	h1, p </a:t>
            </a:r>
            <a:r>
              <a:rPr lang="en-US" altLang="ko-KR" sz="2200" dirty="0"/>
              <a:t>{ </a:t>
            </a:r>
            <a:endParaRPr lang="en-US" altLang="ko-KR" sz="2200" dirty="0" smtClean="0"/>
          </a:p>
          <a:p>
            <a:pPr marL="457200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	color </a:t>
            </a:r>
            <a:r>
              <a:rPr lang="en-US" altLang="ko-KR" sz="2200" dirty="0"/>
              <a:t>: red; </a:t>
            </a:r>
            <a:endParaRPr lang="en-US" altLang="ko-KR" sz="2200" dirty="0" smtClean="0"/>
          </a:p>
          <a:p>
            <a:pPr marL="457200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	margin : 0;</a:t>
            </a:r>
          </a:p>
          <a:p>
            <a:pPr marL="457200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}</a:t>
            </a:r>
            <a:endParaRPr lang="en-US" altLang="ko-KR" sz="2200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27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아이디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특정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에 해당하는 </a:t>
            </a:r>
            <a:r>
              <a:rPr lang="en-US" altLang="ko-KR" sz="2000" dirty="0" smtClean="0"/>
              <a:t>Element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가급적 같은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쓰지 </a:t>
            </a:r>
            <a:r>
              <a:rPr lang="ko-KR" altLang="en-US" sz="2000" dirty="0" err="1" smtClean="0"/>
              <a:t>않는것을</a:t>
            </a:r>
            <a:r>
              <a:rPr lang="ko-KR" altLang="en-US" sz="2000" dirty="0" smtClean="0"/>
              <a:t> 권장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적용은 되나 </a:t>
            </a:r>
            <a:r>
              <a:rPr lang="en-US" altLang="ko-KR" sz="2000" dirty="0" smtClean="0"/>
              <a:t>JS</a:t>
            </a:r>
            <a:r>
              <a:rPr lang="ko-KR" altLang="en-US" sz="2000" dirty="0" smtClean="0"/>
              <a:t>에서 문제발생</a:t>
            </a:r>
            <a:r>
              <a:rPr lang="en-US" altLang="ko-KR" sz="20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#header {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width: 800px;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	margin: 0 auto;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}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선택자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특정 </a:t>
            </a:r>
            <a:r>
              <a:rPr lang="ko-KR" altLang="en-US" sz="2000" dirty="0" smtClean="0"/>
              <a:t>클래스에 </a:t>
            </a:r>
            <a:r>
              <a:rPr lang="ko-KR" altLang="en-US" sz="2000" dirty="0"/>
              <a:t>해당하는 </a:t>
            </a:r>
            <a:r>
              <a:rPr lang="en-US" altLang="ko-KR" sz="2000" dirty="0"/>
              <a:t>Element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.a { background : red; 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83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1250</Words>
  <Application>Microsoft Office PowerPoint</Application>
  <PresentationFormat>와이드스크린</PresentationFormat>
  <Paragraphs>365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CSS</vt:lpstr>
      <vt:lpstr>목차</vt:lpstr>
      <vt:lpstr>CSS의 개념</vt:lpstr>
      <vt:lpstr>CSS의 적용방법</vt:lpstr>
      <vt:lpstr>CSS의 적용방법</vt:lpstr>
      <vt:lpstr>CSS 선택자</vt:lpstr>
      <vt:lpstr>CSS 선택자</vt:lpstr>
      <vt:lpstr>CSS 선택자</vt:lpstr>
      <vt:lpstr>CSS 선택자</vt:lpstr>
      <vt:lpstr>CSS 선택자</vt:lpstr>
      <vt:lpstr>CSS 선택자</vt:lpstr>
      <vt:lpstr>CSS 선택자</vt:lpstr>
      <vt:lpstr>CSS 선택자</vt:lpstr>
      <vt:lpstr>CSS 선택자</vt:lpstr>
      <vt:lpstr>CSS 선택자</vt:lpstr>
      <vt:lpstr>CSS 작성 우선순위</vt:lpstr>
      <vt:lpstr>font-size</vt:lpstr>
      <vt:lpstr>font-size </vt:lpstr>
      <vt:lpstr>font-size</vt:lpstr>
      <vt:lpstr>연습문제</vt:lpstr>
      <vt:lpstr>CSS Box model</vt:lpstr>
      <vt:lpstr>CSS Box model</vt:lpstr>
      <vt:lpstr>CSS Box model</vt:lpstr>
      <vt:lpstr>CSS Box model</vt:lpstr>
      <vt:lpstr>CSS Box model</vt:lpstr>
      <vt:lpstr>Margin</vt:lpstr>
      <vt:lpstr>Margin</vt:lpstr>
      <vt:lpstr>Margin</vt:lpstr>
      <vt:lpstr>연습문제</vt:lpstr>
      <vt:lpstr>Positon</vt:lpstr>
      <vt:lpstr>Position</vt:lpstr>
      <vt:lpstr>Position</vt:lpstr>
      <vt:lpstr>Position</vt:lpstr>
      <vt:lpstr>Position</vt:lpstr>
      <vt:lpstr>Position</vt:lpstr>
      <vt:lpstr>Flex</vt:lpstr>
      <vt:lpstr>Flex</vt:lpstr>
      <vt:lpstr>Flex</vt:lpstr>
      <vt:lpstr>Flex</vt:lpstr>
      <vt:lpstr>Flex</vt:lpstr>
      <vt:lpstr>Flex</vt:lpstr>
      <vt:lpstr>Flex</vt:lpstr>
      <vt:lpstr>연습문제</vt:lpstr>
      <vt:lpstr>Media Query</vt:lpstr>
      <vt:lpstr>Media Query</vt:lpstr>
      <vt:lpstr>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NEORIGHT</dc:creator>
  <cp:lastModifiedBy>NEORIGHT</cp:lastModifiedBy>
  <cp:revision>110</cp:revision>
  <dcterms:created xsi:type="dcterms:W3CDTF">2021-06-06T15:21:49Z</dcterms:created>
  <dcterms:modified xsi:type="dcterms:W3CDTF">2022-07-19T15:33:24Z</dcterms:modified>
</cp:coreProperties>
</file>