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1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2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8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3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1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4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1F4F-289D-4F3F-8379-705706D5F30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F34B-21DD-4B8D-8209-0E3147289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프로그래밍</a:t>
            </a:r>
            <a:r>
              <a:rPr lang="en-US" altLang="ko-KR" smtClean="0"/>
              <a:t>-I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43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상수와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 변환 </a:t>
            </a:r>
            <a:r>
              <a:rPr lang="en-US" altLang="ko-KR" dirty="0" smtClean="0"/>
              <a:t>(type casting, type conversion)</a:t>
            </a:r>
          </a:p>
          <a:p>
            <a:pPr lvl="1"/>
            <a:r>
              <a:rPr lang="ko-KR" altLang="en-US" dirty="0" smtClean="0"/>
              <a:t>데이터타입의 규칙을 변화시키는 연산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형 변환의 원칙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 변환은 그 결과가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논리적으로 유효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한 경우에만 가능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94" y="4001294"/>
            <a:ext cx="1823213" cy="8788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76" y="5015046"/>
            <a:ext cx="1836331" cy="708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1807" y="4256035"/>
            <a:ext cx="847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의 아스키 코드가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아스키코드는 숫자이기 때문에 논리적으로 입력 가능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91807" y="5101909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“a”</a:t>
            </a:r>
            <a:r>
              <a:rPr lang="ko-KR" altLang="en-US" dirty="0" smtClean="0"/>
              <a:t>는 내부적으로는 </a:t>
            </a:r>
            <a:r>
              <a:rPr lang="en-US" altLang="ko-KR" dirty="0" smtClean="0"/>
              <a:t>a</a:t>
            </a:r>
            <a:r>
              <a:rPr lang="ko-KR" altLang="en-US" dirty="0"/>
              <a:t> </a:t>
            </a:r>
            <a:r>
              <a:rPr lang="en-US" altLang="ko-KR" dirty="0" smtClean="0"/>
              <a:t>+ null </a:t>
            </a:r>
            <a:r>
              <a:rPr lang="ko-KR" altLang="en-US" dirty="0" smtClean="0"/>
              <a:t>문자 이므로 이는 배열 즉 논리적으로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7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상수와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형 변환의 원칙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 변환은 올바른 결과를 내기 위해 묵시적으로 이루어질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크기가 맞지 않는 경우는 형 변환이 불가능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명</a:t>
            </a:r>
            <a:r>
              <a:rPr lang="ko-KR" altLang="en-US" dirty="0" smtClean="0"/>
              <a:t>시적 형 변환은 그 결과를 장담할 수 없으나 최대한 논리적 결과를 도출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33" y="2861733"/>
            <a:ext cx="3234974" cy="1109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807" y="3601535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으로 변환하여 계산 수행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20" y="4795307"/>
            <a:ext cx="2943096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404" y="4795307"/>
            <a:ext cx="2285999" cy="9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5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연산자란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오퍼랜드를 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규칙에 따라 계산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 위한 명령어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40008BF-3B64-40F8-BCF4-E6E70FD5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94" y="2820685"/>
            <a:ext cx="6313485" cy="38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6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연산자의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연산의 우선순위가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연산은 </a:t>
            </a:r>
            <a:r>
              <a:rPr lang="ko-KR" altLang="en-US" dirty="0" err="1" smtClean="0"/>
              <a:t>단일값의</a:t>
            </a:r>
            <a:r>
              <a:rPr lang="ko-KR" altLang="en-US" dirty="0" smtClean="0"/>
              <a:t> 결과를 발생시킨다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결과를 내고 이것을 </a:t>
            </a:r>
            <a:r>
              <a:rPr lang="ko-KR" altLang="en-US" dirty="0" smtClean="0">
                <a:solidFill>
                  <a:srgbClr val="FF0000"/>
                </a:solidFill>
              </a:rPr>
              <a:t>평가</a:t>
            </a:r>
            <a:r>
              <a:rPr lang="ko-KR" altLang="en-US" dirty="0" smtClean="0"/>
              <a:t>가 가능하다면 이러한 </a:t>
            </a:r>
            <a:r>
              <a:rPr lang="ko-KR" altLang="en-US" dirty="0" err="1" smtClean="0"/>
              <a:t>코드블럭을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Expression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81" y="2733611"/>
            <a:ext cx="2709803" cy="383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81" y="4442495"/>
            <a:ext cx="2709803" cy="383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93076" y="4416912"/>
            <a:ext cx="1636508" cy="40892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0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  <a:endParaRPr lang="en-US" altLang="ko-KR" dirty="0"/>
          </a:p>
          <a:p>
            <a:pPr lvl="1"/>
            <a:r>
              <a:rPr lang="ko-KR" altLang="en-US" dirty="0" err="1"/>
              <a:t>산술연산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칙연산</a:t>
            </a:r>
            <a:r>
              <a:rPr lang="en-US" altLang="ko-KR" dirty="0"/>
              <a:t>, </a:t>
            </a:r>
            <a:r>
              <a:rPr lang="ko-KR" altLang="en-US" dirty="0" err="1"/>
              <a:t>쉬프트연산등</a:t>
            </a:r>
            <a:r>
              <a:rPr lang="ko-KR" altLang="en-US" dirty="0"/>
              <a:t> 결과가 </a:t>
            </a:r>
            <a:r>
              <a:rPr lang="ko-KR" altLang="en-US" dirty="0" err="1"/>
              <a:t>산술값이</a:t>
            </a:r>
            <a:r>
              <a:rPr lang="ko-KR" altLang="en-US" dirty="0"/>
              <a:t> 나오는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논리연산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연산의 결과가 </a:t>
            </a:r>
            <a:r>
              <a:rPr lang="en-US" altLang="ko-KR" dirty="0"/>
              <a:t>true</a:t>
            </a:r>
            <a:r>
              <a:rPr lang="ko-KR" altLang="en-US" dirty="0"/>
              <a:t>나 </a:t>
            </a:r>
            <a:r>
              <a:rPr lang="en-US" altLang="ko-KR" dirty="0"/>
              <a:t>false </a:t>
            </a:r>
            <a:r>
              <a:rPr lang="ko-KR" altLang="en-US" dirty="0"/>
              <a:t>처럼 논리값이 나오는 연산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10" y="2683278"/>
            <a:ext cx="1422651" cy="10906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05" y="4443835"/>
            <a:ext cx="1502356" cy="3755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08710" y="3493566"/>
            <a:ext cx="934490" cy="28041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1361" y="3449105"/>
            <a:ext cx="792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 4 </a:t>
            </a:r>
            <a:r>
              <a:rPr lang="ko-KR" altLang="en-US" dirty="0" smtClean="0"/>
              <a:t>도 산술연산이다</a:t>
            </a:r>
            <a:r>
              <a:rPr lang="en-US" altLang="ko-KR" dirty="0" smtClean="0"/>
              <a:t>. a = 4</a:t>
            </a:r>
            <a:r>
              <a:rPr lang="ko-KR" altLang="en-US" dirty="0" smtClean="0"/>
              <a:t>를 수행하고 나오는 결과를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로 </a:t>
            </a:r>
            <a:r>
              <a:rPr lang="en-US" altLang="ko-KR" dirty="0" smtClean="0">
                <a:solidFill>
                  <a:srgbClr val="FF0000"/>
                </a:solidFill>
              </a:rPr>
              <a:t>＂</a:t>
            </a:r>
            <a:r>
              <a:rPr lang="ko-KR" altLang="en-US" dirty="0" smtClean="0">
                <a:solidFill>
                  <a:srgbClr val="FF0000"/>
                </a:solidFill>
              </a:rPr>
              <a:t>평가</a:t>
            </a:r>
            <a:r>
              <a:rPr lang="en-US" altLang="ko-KR" dirty="0" smtClean="0">
                <a:solidFill>
                  <a:srgbClr val="FF0000"/>
                </a:solidFill>
              </a:rPr>
              <a:t>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01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Short-Circuit Evaluation (Lazy Evaluation)</a:t>
            </a:r>
          </a:p>
          <a:p>
            <a:pPr lvl="1"/>
            <a:r>
              <a:rPr lang="ko-KR" altLang="en-US" dirty="0" smtClean="0"/>
              <a:t>논리연산에서 연산의 효율을 </a:t>
            </a:r>
            <a:r>
              <a:rPr lang="ko-KR" altLang="en-US" dirty="0" err="1" smtClean="0"/>
              <a:t>높히기</a:t>
            </a:r>
            <a:r>
              <a:rPr lang="ko-KR" altLang="en-US" dirty="0" smtClean="0"/>
              <a:t> 위해 불필요한 연산을 생략하는 </a:t>
            </a:r>
            <a:r>
              <a:rPr lang="ko-KR" altLang="en-US" dirty="0" err="1" smtClean="0"/>
              <a:t>메카니즘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동작 방식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논리연산의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expression</a:t>
            </a:r>
            <a:r>
              <a:rPr lang="ko-KR" altLang="en-US" dirty="0" smtClean="0"/>
              <a:t>은 나누어서 작성하여 이러한 문제를 회피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45" y="3187410"/>
            <a:ext cx="5790080" cy="15425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42" y="5453062"/>
            <a:ext cx="3277141" cy="858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3412" y="5942567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논리연산의</a:t>
            </a:r>
            <a:r>
              <a:rPr lang="ko-KR" altLang="en-US" dirty="0" smtClean="0"/>
              <a:t> 오퍼랜드에서 연산을 하지 않고 분리시킴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31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임시변수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명시적으로 선언 아니라 컴파일러가 선언하여 만든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컴파일러가 만들었기 때문에 명시적으로 접근 할 수 없음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임시변수의</a:t>
            </a:r>
            <a:r>
              <a:rPr lang="ko-KR" altLang="en-US" smtClean="0"/>
              <a:t> 사용 예</a:t>
            </a:r>
            <a:endParaRPr lang="en-US" altLang="ko-KR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90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흐름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07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if (Boolean-expression) {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if (Boolean-expression) {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r>
              <a:rPr lang="en-US" altLang="ko-KR" dirty="0" smtClean="0"/>
              <a:t>else</a:t>
            </a:r>
          </a:p>
          <a:p>
            <a:pPr marL="457200" lvl="1" indent="0">
              <a:buNone/>
            </a:pPr>
            <a:r>
              <a:rPr lang="en-US" altLang="ko-KR" dirty="0" smtClean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else</a:t>
            </a:r>
            <a:r>
              <a:rPr lang="ko-KR" altLang="en-US" dirty="0" smtClean="0"/>
              <a:t>는 생략 가능</a:t>
            </a:r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2681" y="1825625"/>
            <a:ext cx="4537364" cy="3910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if ~else 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 smtClean="0"/>
              <a:t>if (Boolean-expression)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r>
              <a:rPr lang="en-US" altLang="ko-KR" dirty="0" smtClean="0"/>
              <a:t>else if (Boolean-expression)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r>
              <a:rPr lang="en-US" altLang="ko-KR" dirty="0" smtClean="0"/>
              <a:t>else if </a:t>
            </a:r>
            <a:r>
              <a:rPr lang="en-US" altLang="ko-KR" dirty="0"/>
              <a:t>(Boolean-expression</a:t>
            </a:r>
            <a:r>
              <a:rPr lang="en-US" altLang="ko-KR" dirty="0" smtClean="0"/>
              <a:t>) {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r>
              <a:rPr lang="en-US" altLang="ko-KR" dirty="0" smtClean="0"/>
              <a:t>else {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1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흐름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Boolean-expression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? expression-1 : expression-2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expression-1 : true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expression-2 : false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01" y="4063885"/>
            <a:ext cx="3005429" cy="4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7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흐름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	: </a:t>
            </a:r>
            <a:r>
              <a:rPr lang="ko-KR" altLang="en-US" dirty="0" err="1" smtClean="0"/>
              <a:t>반복횟수가</a:t>
            </a:r>
            <a:r>
              <a:rPr lang="ko-KR" altLang="en-US" dirty="0" smtClean="0"/>
              <a:t> 정해진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	: </a:t>
            </a:r>
            <a:r>
              <a:rPr lang="ko-KR" altLang="en-US" dirty="0" err="1" smtClean="0"/>
              <a:t>반복횟수가</a:t>
            </a:r>
            <a:r>
              <a:rPr lang="ko-KR" altLang="en-US" dirty="0" smtClean="0"/>
              <a:t> 정해지지 않은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: </a:t>
            </a:r>
            <a:r>
              <a:rPr lang="ko-KR" altLang="en-US" dirty="0" err="1"/>
              <a:t>반복횟수가</a:t>
            </a:r>
            <a:r>
              <a:rPr lang="ko-KR" altLang="en-US" dirty="0"/>
              <a:t> 정해지지 않은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              </a:t>
            </a:r>
            <a:r>
              <a:rPr lang="ko-KR" altLang="en-US" dirty="0" err="1" smtClean="0"/>
              <a:t>조건검사를</a:t>
            </a:r>
            <a:r>
              <a:rPr lang="ko-KR" altLang="en-US" dirty="0" smtClean="0"/>
              <a:t> 실행 후 수행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break, continue</a:t>
            </a:r>
          </a:p>
          <a:p>
            <a:pPr lvl="1"/>
            <a:r>
              <a:rPr lang="en-US" altLang="ko-KR" dirty="0" smtClean="0"/>
              <a:t>break		: </a:t>
            </a:r>
            <a:r>
              <a:rPr lang="ko-KR" altLang="en-US" dirty="0" smtClean="0"/>
              <a:t>가장 가까운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탈출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continue	: </a:t>
            </a:r>
            <a:r>
              <a:rPr lang="ko-KR" altLang="en-US" dirty="0" err="1" smtClean="0"/>
              <a:t>조건검사로</a:t>
            </a:r>
            <a:r>
              <a:rPr lang="ko-KR" altLang="en-US" dirty="0" smtClean="0"/>
              <a:t> 점프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013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ko-KR" altLang="en-US" dirty="0" smtClean="0"/>
              <a:t>상수와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smtClean="0"/>
              <a:t>실행 흐름 제어</a:t>
            </a:r>
            <a:endParaRPr lang="en-US" altLang="ko-KR" dirty="0" smtClean="0"/>
          </a:p>
          <a:p>
            <a:r>
              <a:rPr lang="ko-KR" altLang="en-US" dirty="0" err="1" smtClean="0"/>
              <a:t>메소드와</a:t>
            </a:r>
            <a:r>
              <a:rPr lang="ko-KR" altLang="en-US" dirty="0" smtClean="0"/>
              <a:t> 변수의 </a:t>
            </a:r>
            <a:r>
              <a:rPr lang="ko-KR" altLang="en-US" dirty="0" err="1" smtClean="0"/>
              <a:t>스코프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0012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메소드와</a:t>
            </a:r>
            <a:r>
              <a:rPr lang="ko-KR" altLang="en-US" dirty="0" smtClean="0"/>
              <a:t> 변수의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클래스에 소속된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기능을 수행하기 위한 명령어 집합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기본 구조</a:t>
            </a:r>
            <a:endParaRPr lang="en-US" altLang="ko-KR" dirty="0" smtClean="0"/>
          </a:p>
          <a:p>
            <a:pPr lvl="1"/>
            <a:r>
              <a:rPr lang="ko-KR" altLang="en-US" dirty="0" err="1"/>
              <a:t>리턴형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명령</a:t>
            </a:r>
            <a:r>
              <a:rPr lang="en-US" altLang="ko-KR" dirty="0"/>
              <a:t>)</a:t>
            </a:r>
            <a:r>
              <a:rPr lang="ko-KR" altLang="en-US" dirty="0"/>
              <a:t>을 실행한 결과</a:t>
            </a:r>
            <a:endParaRPr lang="en-US" altLang="ko-KR" dirty="0"/>
          </a:p>
          <a:p>
            <a:pPr lvl="1"/>
            <a:r>
              <a:rPr lang="ko-KR" altLang="en-US" dirty="0" err="1"/>
              <a:t>메소드이름</a:t>
            </a:r>
            <a:r>
              <a:rPr lang="en-US" altLang="ko-KR" dirty="0"/>
              <a:t> :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호출하기 위한 이름</a:t>
            </a:r>
            <a:endParaRPr lang="en-US" altLang="ko-KR" dirty="0"/>
          </a:p>
          <a:p>
            <a:pPr lvl="1"/>
            <a:r>
              <a:rPr lang="ko-KR" altLang="en-US" dirty="0" err="1"/>
              <a:t>파라미터</a:t>
            </a:r>
            <a:r>
              <a:rPr lang="en-US" altLang="ko-KR" dirty="0"/>
              <a:t> : </a:t>
            </a:r>
            <a:r>
              <a:rPr lang="ko-KR" altLang="en-US" dirty="0"/>
              <a:t>기능을 수행하기 위해 필요한 데이터들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950" y="3524554"/>
            <a:ext cx="25431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7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메소드와</a:t>
            </a:r>
            <a:r>
              <a:rPr lang="ko-KR" altLang="en-US" dirty="0" smtClean="0"/>
              <a:t> 변수의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b="1" dirty="0"/>
              <a:t>public class Hello {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altLang="ko-KR" sz="2000" b="1" dirty="0"/>
              <a:t>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</a:t>
            </a:r>
          </a:p>
          <a:p>
            <a:pPr marL="457200" lvl="1" indent="0">
              <a:buNone/>
            </a:pPr>
            <a:r>
              <a:rPr lang="en-US" altLang="ko-KR" sz="2000" b="1" dirty="0"/>
              <a:t>	{</a:t>
            </a:r>
          </a:p>
          <a:p>
            <a:pPr marL="457200" lvl="1" indent="0">
              <a:buNone/>
            </a:pPr>
            <a:r>
              <a:rPr lang="en-US" altLang="ko-KR" sz="2000" b="1" dirty="0"/>
              <a:t>	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(“hello!”);</a:t>
            </a: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/>
              <a:t>	}</a:t>
            </a:r>
          </a:p>
          <a:p>
            <a:pPr marL="457200" lvl="1" indent="0">
              <a:buNone/>
            </a:pPr>
            <a:r>
              <a:rPr lang="en-US" altLang="ko-KR" sz="2000" b="1" dirty="0"/>
              <a:t>}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public	: Access Modifier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static  	: </a:t>
            </a:r>
            <a:r>
              <a:rPr lang="ko-KR" altLang="en-US" sz="2000" dirty="0" smtClean="0"/>
              <a:t>한정자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void 	: </a:t>
            </a:r>
            <a:r>
              <a:rPr lang="ko-KR" altLang="en-US" sz="2000" dirty="0" err="1"/>
              <a:t>리턴형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main </a:t>
            </a:r>
            <a:r>
              <a:rPr lang="en-US" altLang="ko-KR" sz="2000" dirty="0" smtClean="0"/>
              <a:t>	: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이름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err="1" smtClean="0"/>
              <a:t>args</a:t>
            </a:r>
            <a:r>
              <a:rPr lang="en-US" altLang="ko-KR" sz="2000" dirty="0" smtClean="0"/>
              <a:t> 	: </a:t>
            </a:r>
            <a:r>
              <a:rPr lang="ko-KR" altLang="en-US" sz="2000" dirty="0" err="1"/>
              <a:t>파라미터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66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메소드와</a:t>
            </a:r>
            <a:r>
              <a:rPr lang="ko-KR" altLang="en-US" dirty="0"/>
              <a:t> 변수의 </a:t>
            </a:r>
            <a:r>
              <a:rPr lang="ko-KR" altLang="en-US" dirty="0" err="1"/>
              <a:t>스코프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스코프란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변수나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호출되거나 </a:t>
            </a:r>
            <a:r>
              <a:rPr lang="en-US" altLang="ko-KR" dirty="0"/>
              <a:t>I/O</a:t>
            </a:r>
            <a:r>
              <a:rPr lang="ko-KR" altLang="en-US" dirty="0"/>
              <a:t>가 가능한 영역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8024" y="2816264"/>
            <a:ext cx="35076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</a:t>
            </a:r>
            <a:r>
              <a:rPr lang="en-US" altLang="ko-KR" dirty="0" smtClean="0"/>
              <a:t>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return 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static void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10;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 = 20;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add(a, b);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29565" y="3480291"/>
            <a:ext cx="2708031" cy="2696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24034" y="2842984"/>
            <a:ext cx="25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스택영역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(Stack Area)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29565" y="5734207"/>
            <a:ext cx="2708031" cy="442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main.a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9564" y="5297500"/>
            <a:ext cx="2708031" cy="442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main.b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29563" y="4870892"/>
            <a:ext cx="2708031" cy="4106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add.a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9563" y="4463136"/>
            <a:ext cx="2708031" cy="4106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add.b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7209" y="6102986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스택프레임에 의해 변수의 </a:t>
            </a:r>
            <a:r>
              <a:rPr lang="ko-KR" altLang="en-US" b="1" dirty="0" err="1" smtClean="0"/>
              <a:t>스코프는</a:t>
            </a:r>
            <a:r>
              <a:rPr lang="ko-KR" altLang="en-US" b="1" dirty="0" smtClean="0"/>
              <a:t> 제한된다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140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메모리 공간을 할당하고 이를 접근하기 위한 이름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만들기 위한 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 </a:t>
            </a:r>
            <a:r>
              <a:rPr lang="en-US" altLang="ko-KR" dirty="0" smtClean="0"/>
              <a:t>: 4byte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정수로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를 하기 위한 규칙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sz="2000" b="1" dirty="0" smtClean="0"/>
              <a:t>변수의 선언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b="1" dirty="0" err="1" smtClean="0">
                <a:sym typeface="Wingdings" panose="05000000000000000000" pitchFamily="2" charset="2"/>
              </a:rPr>
              <a:t>자료형을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 결정을 통해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“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크기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”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와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“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규칙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＂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으로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메모리를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할당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4400" dirty="0" smtClean="0">
                <a:sym typeface="Wingdings" panose="05000000000000000000" pitchFamily="2" charset="2"/>
              </a:rPr>
              <a:t>                     </a:t>
            </a:r>
            <a:r>
              <a:rPr lang="en-US" altLang="ko-KR" sz="4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4400" dirty="0" smtClean="0">
                <a:sym typeface="Wingdings" panose="05000000000000000000" pitchFamily="2" charset="2"/>
              </a:rPr>
              <a:t>  a</a:t>
            </a:r>
            <a:endParaRPr lang="ko-KR" altLang="en-US" sz="4400" dirty="0"/>
          </a:p>
        </p:txBody>
      </p:sp>
      <p:sp>
        <p:nvSpPr>
          <p:cNvPr id="4" name="직사각형 3"/>
          <p:cNvSpPr/>
          <p:nvPr/>
        </p:nvSpPr>
        <p:spPr>
          <a:xfrm>
            <a:off x="5365262" y="5262449"/>
            <a:ext cx="941270" cy="8178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32062" y="5262448"/>
            <a:ext cx="572053" cy="8178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6964" y="5427186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자료형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(Datatype)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15147" y="5433958"/>
            <a:ext cx="100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변수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(Name)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023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Primitive Data type : </a:t>
            </a:r>
            <a:r>
              <a:rPr lang="ko-KR" altLang="en-US" dirty="0" smtClean="0"/>
              <a:t>자바의 </a:t>
            </a:r>
            <a:r>
              <a:rPr lang="ko-KR" altLang="en-US" dirty="0" err="1" smtClean="0"/>
              <a:t>기본자료형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Non-Primitive Data type : </a:t>
            </a:r>
            <a:r>
              <a:rPr lang="ko-KR" altLang="en-US" dirty="0" smtClean="0"/>
              <a:t>확장된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user-defined type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CB41BC-2D38-4224-9BF3-28164C79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95" y="3314701"/>
            <a:ext cx="7671210" cy="29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0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정수의 </a:t>
            </a:r>
            <a:r>
              <a:rPr lang="ko-KR" altLang="en-US" dirty="0" err="1" smtClean="0"/>
              <a:t>표현방식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부호비트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데이터 비트</a:t>
            </a:r>
            <a:r>
              <a:rPr lang="en-US" altLang="ko-KR" dirty="0" smtClean="0"/>
              <a:t>(31)</a:t>
            </a:r>
          </a:p>
          <a:p>
            <a:pPr lvl="1"/>
            <a:r>
              <a:rPr lang="ko-KR" altLang="en-US" dirty="0" err="1" smtClean="0"/>
              <a:t>부호비트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(sign-bit)</a:t>
            </a:r>
          </a:p>
          <a:p>
            <a:pPr lvl="2"/>
            <a:r>
              <a:rPr lang="en-US" altLang="ko-KR" dirty="0" smtClean="0"/>
              <a:t>0 : </a:t>
            </a:r>
            <a:r>
              <a:rPr lang="ko-KR" altLang="en-US" dirty="0" smtClean="0"/>
              <a:t>양의 정수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 : </a:t>
            </a:r>
            <a:r>
              <a:rPr lang="ko-KR" altLang="en-US" dirty="0" smtClean="0"/>
              <a:t>음의 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음수는 부호 비트를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로하고</a:t>
            </a:r>
            <a:r>
              <a:rPr lang="ko-KR" altLang="en-US" dirty="0" smtClean="0"/>
              <a:t> 데이터 비트는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보수로 처리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9F88F-80A2-4FD6-8395-D4B4C8F8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98" y="4362303"/>
            <a:ext cx="4943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0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정수형의 결정 </a:t>
            </a:r>
            <a:r>
              <a:rPr lang="en-US" altLang="ko-KR" dirty="0" smtClean="0"/>
              <a:t>(short ?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?)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Data-bus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채널이 </a:t>
            </a:r>
            <a:r>
              <a:rPr lang="en-US" altLang="ko-KR" dirty="0" smtClean="0"/>
              <a:t>32bit </a:t>
            </a:r>
            <a:r>
              <a:rPr lang="ko-KR" altLang="en-US" dirty="0" smtClean="0"/>
              <a:t>이기 때문에 </a:t>
            </a:r>
            <a:r>
              <a:rPr lang="en-US" altLang="ko-KR" dirty="0" smtClean="0"/>
              <a:t>short</a:t>
            </a:r>
            <a:r>
              <a:rPr lang="ko-KR" altLang="en-US" dirty="0" smtClean="0"/>
              <a:t>던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던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속도는 동일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더구나 상호 호환성 측면에서도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가 이득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기본적으로 정수는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short</a:t>
            </a:r>
            <a:r>
              <a:rPr lang="ko-KR" altLang="en-US" dirty="0"/>
              <a:t> </a:t>
            </a:r>
            <a:r>
              <a:rPr lang="ko-KR" altLang="en-US" dirty="0" smtClean="0"/>
              <a:t>형으로 만드는 이득이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short</a:t>
            </a:r>
            <a:r>
              <a:rPr lang="ko-KR" altLang="en-US" dirty="0" smtClean="0"/>
              <a:t>형은 성능이나 기능 측면에서 </a:t>
            </a:r>
            <a:r>
              <a:rPr lang="ko-KR" altLang="en-US" dirty="0" err="1" smtClean="0"/>
              <a:t>만들었다기</a:t>
            </a:r>
            <a:r>
              <a:rPr lang="ko-KR" altLang="en-US" dirty="0" smtClean="0"/>
              <a:t> 보다는 언어적 완성도 측면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이론상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만든 것이기 때문에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사용하는것이</a:t>
            </a:r>
            <a:r>
              <a:rPr lang="ko-KR" altLang="en-US" dirty="0" smtClean="0"/>
              <a:t> 좋음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77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실수의 </a:t>
            </a:r>
            <a:r>
              <a:rPr lang="ko-KR" altLang="en-US" dirty="0" err="1" smtClean="0"/>
              <a:t>표현방식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사이의 정수 개수는 몇 개인가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3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(2, 3, 4)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사이의 실수 개수는 몇 개인가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???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실수의 표현은 </a:t>
            </a:r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ko-KR" altLang="en-US" dirty="0" smtClean="0">
                <a:sym typeface="Wingdings" panose="05000000000000000000" pitchFamily="2" charset="2"/>
              </a:rPr>
              <a:t>근사치</a:t>
            </a:r>
            <a:r>
              <a:rPr lang="en-US" altLang="ko-KR" dirty="0" smtClean="0">
                <a:sym typeface="Wingdings" panose="05000000000000000000" pitchFamily="2" charset="2"/>
              </a:rPr>
              <a:t>“(</a:t>
            </a:r>
            <a:r>
              <a:rPr lang="ko-KR" altLang="en-US" dirty="0" smtClean="0">
                <a:sym typeface="Wingdings" panose="05000000000000000000" pitchFamily="2" charset="2"/>
              </a:rPr>
              <a:t>정밀도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or </a:t>
            </a:r>
            <a:r>
              <a:rPr lang="ko-KR" altLang="en-US" dirty="0" smtClean="0">
                <a:sym typeface="Wingdings" panose="05000000000000000000" pitchFamily="2" charset="2"/>
              </a:rPr>
              <a:t>해상도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일 수 밖에 없음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근사치 표현을 위한  실수 표현방식의 표준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IEEE754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 smtClean="0">
                <a:sym typeface="Wingdings" panose="05000000000000000000" pitchFamily="2" charset="2"/>
              </a:rPr>
              <a:t>실수형</a:t>
            </a:r>
            <a:r>
              <a:rPr lang="ko-KR" altLang="en-US" dirty="0" smtClean="0">
                <a:sym typeface="Wingdings" panose="05000000000000000000" pitchFamily="2" charset="2"/>
              </a:rPr>
              <a:t> 사용시 </a:t>
            </a:r>
            <a:r>
              <a:rPr lang="en-US" altLang="ko-KR" dirty="0" smtClean="0">
                <a:sym typeface="Wingdings" panose="05000000000000000000" pitchFamily="2" charset="2"/>
              </a:rPr>
              <a:t>float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double</a:t>
            </a:r>
            <a:r>
              <a:rPr lang="ko-KR" altLang="en-US" dirty="0" smtClean="0">
                <a:sym typeface="Wingdings" panose="05000000000000000000" pitchFamily="2" charset="2"/>
              </a:rPr>
              <a:t>을 섞어서 사용하기 보다는 어느 한쪽을 기준으로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사용하는것이</a:t>
            </a:r>
            <a:r>
              <a:rPr lang="ko-KR" altLang="en-US" dirty="0" smtClean="0">
                <a:sym typeface="Wingdings" panose="05000000000000000000" pitchFamily="2" charset="2"/>
              </a:rPr>
              <a:t> 바람직하며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double </a:t>
            </a:r>
            <a:r>
              <a:rPr lang="ko-KR" altLang="en-US" dirty="0" smtClean="0">
                <a:sym typeface="Wingdings" panose="05000000000000000000" pitchFamily="2" charset="2"/>
              </a:rPr>
              <a:t>형으로 사용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D99BCB-22D7-46DF-8157-D5435B2B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16" y="4212449"/>
            <a:ext cx="7047897" cy="9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상수와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값이 변하지 않는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한번 초기화 되면 값을 변경 할 수 없는 변수를 의미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상수는 코드의 </a:t>
            </a:r>
            <a:r>
              <a:rPr lang="ko-KR" altLang="en-US" dirty="0" err="1" smtClean="0"/>
              <a:t>강건성</a:t>
            </a:r>
            <a:r>
              <a:rPr lang="en-US" altLang="ko-KR" dirty="0" smtClean="0"/>
              <a:t>(robustness)</a:t>
            </a:r>
            <a:r>
              <a:rPr lang="ko-KR" altLang="en-US" dirty="0" smtClean="0"/>
              <a:t>을 증가 시킴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final</a:t>
            </a:r>
          </a:p>
          <a:p>
            <a:pPr lvl="1"/>
            <a:r>
              <a:rPr lang="ko-KR" altLang="en-US" dirty="0" smtClean="0"/>
              <a:t>변수를 바꿀 수 없는 </a:t>
            </a:r>
            <a:r>
              <a:rPr lang="ko-KR" altLang="en-US" dirty="0" err="1" smtClean="0"/>
              <a:t>상수화로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만드는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MAX_SIZE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에러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20" y="4260702"/>
            <a:ext cx="5334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상수와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상수</a:t>
            </a:r>
            <a:r>
              <a:rPr lang="en-US" altLang="ko-KR" dirty="0" smtClean="0"/>
              <a:t>(Literals)</a:t>
            </a:r>
          </a:p>
          <a:p>
            <a:pPr lvl="1"/>
            <a:r>
              <a:rPr lang="ko-KR" altLang="en-US" dirty="0" smtClean="0"/>
              <a:t>변수를 </a:t>
            </a:r>
            <a:r>
              <a:rPr lang="ko-KR" altLang="en-US" dirty="0" err="1" smtClean="0"/>
              <a:t>상수화</a:t>
            </a:r>
            <a:r>
              <a:rPr lang="ko-KR" altLang="en-US" dirty="0" smtClean="0"/>
              <a:t> 한 것이 아닌 바꿀 수 없는 스칼라 값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129 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리터럴의</a:t>
            </a:r>
            <a:r>
              <a:rPr lang="ko-KR" altLang="en-US" dirty="0" smtClean="0"/>
              <a:t> 여러 형태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리터럴도</a:t>
            </a:r>
            <a:r>
              <a:rPr lang="ko-KR" altLang="en-US" dirty="0" smtClean="0"/>
              <a:t> 메모리에 적재 되기 때문에 크기와 규칙이 필요하다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46267" y="2660651"/>
            <a:ext cx="686747" cy="4124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13" y="4464623"/>
            <a:ext cx="3341151" cy="17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6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793</Words>
  <Application>Microsoft Office PowerPoint</Application>
  <PresentationFormat>와이드스크린</PresentationFormat>
  <Paragraphs>208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자바 프로그래밍-I</vt:lpstr>
      <vt:lpstr>목차</vt:lpstr>
      <vt:lpstr>변수와 자료형</vt:lpstr>
      <vt:lpstr>변수와 자료형</vt:lpstr>
      <vt:lpstr>변수와 자료형</vt:lpstr>
      <vt:lpstr>변수와 자료형</vt:lpstr>
      <vt:lpstr>변수와 자료형</vt:lpstr>
      <vt:lpstr>상수와 형변환</vt:lpstr>
      <vt:lpstr>상수와 형변환</vt:lpstr>
      <vt:lpstr>상수와 형변환</vt:lpstr>
      <vt:lpstr>상수와 형변환</vt:lpstr>
      <vt:lpstr>연산자</vt:lpstr>
      <vt:lpstr>연산자</vt:lpstr>
      <vt:lpstr>연산자</vt:lpstr>
      <vt:lpstr>연산자</vt:lpstr>
      <vt:lpstr>임시변수</vt:lpstr>
      <vt:lpstr>실행 흐름 제어</vt:lpstr>
      <vt:lpstr>실행 흐름 제어</vt:lpstr>
      <vt:lpstr>실행 흐름 제어</vt:lpstr>
      <vt:lpstr>메소드와 변수의 스코프</vt:lpstr>
      <vt:lpstr>메소드와 변수의 스코프</vt:lpstr>
      <vt:lpstr>메소드와 변수의 스코프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프로그래밍</dc:title>
  <dc:creator>user</dc:creator>
  <cp:lastModifiedBy>user</cp:lastModifiedBy>
  <cp:revision>27</cp:revision>
  <dcterms:created xsi:type="dcterms:W3CDTF">2022-05-25T08:22:35Z</dcterms:created>
  <dcterms:modified xsi:type="dcterms:W3CDTF">2022-12-05T05:09:01Z</dcterms:modified>
</cp:coreProperties>
</file>