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8" r:id="rId4"/>
    <p:sldId id="261" r:id="rId5"/>
    <p:sldId id="257" r:id="rId6"/>
    <p:sldId id="259" r:id="rId7"/>
    <p:sldId id="260"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p:scale>
          <a:sx n="76" d="100"/>
          <a:sy n="76" d="100"/>
        </p:scale>
        <p:origin x="94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7AA66A-E4C3-4148-92B6-81E23D23B1C6}" type="datetimeFigureOut">
              <a:rPr lang="en-GH" smtClean="0"/>
              <a:t>10/03/2023</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BDCFA0E-F968-490E-B04B-349BADE11EE5}" type="slidenum">
              <a:rPr lang="en-GH" smtClean="0"/>
              <a:t>‹#›</a:t>
            </a:fld>
            <a:endParaRPr lang="en-GH"/>
          </a:p>
        </p:txBody>
      </p:sp>
    </p:spTree>
    <p:extLst>
      <p:ext uri="{BB962C8B-B14F-4D97-AF65-F5344CB8AC3E}">
        <p14:creationId xmlns:p14="http://schemas.microsoft.com/office/powerpoint/2010/main" val="386544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AA66A-E4C3-4148-92B6-81E23D23B1C6}" type="datetimeFigureOut">
              <a:rPr lang="en-GH" smtClean="0"/>
              <a:t>10/03/2023</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BBDCFA0E-F968-490E-B04B-349BADE11EE5}" type="slidenum">
              <a:rPr lang="en-GH" smtClean="0"/>
              <a:t>‹#›</a:t>
            </a:fld>
            <a:endParaRPr lang="en-GH"/>
          </a:p>
        </p:txBody>
      </p:sp>
    </p:spTree>
    <p:extLst>
      <p:ext uri="{BB962C8B-B14F-4D97-AF65-F5344CB8AC3E}">
        <p14:creationId xmlns:p14="http://schemas.microsoft.com/office/powerpoint/2010/main" val="144562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AA66A-E4C3-4148-92B6-81E23D23B1C6}" type="datetimeFigureOut">
              <a:rPr lang="en-GH" smtClean="0"/>
              <a:t>10/03/2023</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BBDCFA0E-F968-490E-B04B-349BADE11EE5}" type="slidenum">
              <a:rPr lang="en-GH" smtClean="0"/>
              <a:t>‹#›</a:t>
            </a:fld>
            <a:endParaRPr lang="en-GH"/>
          </a:p>
        </p:txBody>
      </p:sp>
    </p:spTree>
    <p:extLst>
      <p:ext uri="{BB962C8B-B14F-4D97-AF65-F5344CB8AC3E}">
        <p14:creationId xmlns:p14="http://schemas.microsoft.com/office/powerpoint/2010/main" val="399194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AA66A-E4C3-4148-92B6-81E23D23B1C6}" type="datetimeFigureOut">
              <a:rPr lang="en-GH" smtClean="0"/>
              <a:t>10/03/2023</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BBDCFA0E-F968-490E-B04B-349BADE11EE5}" type="slidenum">
              <a:rPr lang="en-GH" smtClean="0"/>
              <a:t>‹#›</a:t>
            </a:fld>
            <a:endParaRPr lang="en-GH"/>
          </a:p>
        </p:txBody>
      </p:sp>
    </p:spTree>
    <p:extLst>
      <p:ext uri="{BB962C8B-B14F-4D97-AF65-F5344CB8AC3E}">
        <p14:creationId xmlns:p14="http://schemas.microsoft.com/office/powerpoint/2010/main" val="200195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37AA66A-E4C3-4148-92B6-81E23D23B1C6}" type="datetimeFigureOut">
              <a:rPr lang="en-GH" smtClean="0"/>
              <a:t>10/03/2023</a:t>
            </a:fld>
            <a:endParaRPr lang="en-GH"/>
          </a:p>
        </p:txBody>
      </p:sp>
      <p:sp>
        <p:nvSpPr>
          <p:cNvPr id="5" name="Footer Placeholder 4"/>
          <p:cNvSpPr>
            <a:spLocks noGrp="1"/>
          </p:cNvSpPr>
          <p:nvPr>
            <p:ph type="ftr" sz="quarter" idx="11"/>
          </p:nvPr>
        </p:nvSpPr>
        <p:spPr>
          <a:xfrm>
            <a:off x="2182708" y="6272784"/>
            <a:ext cx="6327648" cy="365125"/>
          </a:xfrm>
        </p:spPr>
        <p:txBody>
          <a:bodyPr/>
          <a:lstStyle/>
          <a:p>
            <a:endParaRPr lang="en-GH"/>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BDCFA0E-F968-490E-B04B-349BADE11EE5}" type="slidenum">
              <a:rPr lang="en-GH" smtClean="0"/>
              <a:t>‹#›</a:t>
            </a:fld>
            <a:endParaRPr lang="en-GH"/>
          </a:p>
        </p:txBody>
      </p:sp>
    </p:spTree>
    <p:extLst>
      <p:ext uri="{BB962C8B-B14F-4D97-AF65-F5344CB8AC3E}">
        <p14:creationId xmlns:p14="http://schemas.microsoft.com/office/powerpoint/2010/main" val="399838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AA66A-E4C3-4148-92B6-81E23D23B1C6}" type="datetimeFigureOut">
              <a:rPr lang="en-GH" smtClean="0"/>
              <a:t>10/03/2023</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BBDCFA0E-F968-490E-B04B-349BADE11EE5}" type="slidenum">
              <a:rPr lang="en-GH" smtClean="0"/>
              <a:t>‹#›</a:t>
            </a:fld>
            <a:endParaRPr lang="en-GH"/>
          </a:p>
        </p:txBody>
      </p:sp>
    </p:spTree>
    <p:extLst>
      <p:ext uri="{BB962C8B-B14F-4D97-AF65-F5344CB8AC3E}">
        <p14:creationId xmlns:p14="http://schemas.microsoft.com/office/powerpoint/2010/main" val="249541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7AA66A-E4C3-4148-92B6-81E23D23B1C6}" type="datetimeFigureOut">
              <a:rPr lang="en-GH" smtClean="0"/>
              <a:t>10/03/2023</a:t>
            </a:fld>
            <a:endParaRPr lang="en-GH"/>
          </a:p>
        </p:txBody>
      </p:sp>
      <p:sp>
        <p:nvSpPr>
          <p:cNvPr id="8" name="Footer Placeholder 7"/>
          <p:cNvSpPr>
            <a:spLocks noGrp="1"/>
          </p:cNvSpPr>
          <p:nvPr>
            <p:ph type="ftr" sz="quarter" idx="11"/>
          </p:nvPr>
        </p:nvSpPr>
        <p:spPr/>
        <p:txBody>
          <a:bodyPr/>
          <a:lstStyle/>
          <a:p>
            <a:endParaRPr lang="en-GH"/>
          </a:p>
        </p:txBody>
      </p:sp>
      <p:sp>
        <p:nvSpPr>
          <p:cNvPr id="9" name="Slide Number Placeholder 8"/>
          <p:cNvSpPr>
            <a:spLocks noGrp="1"/>
          </p:cNvSpPr>
          <p:nvPr>
            <p:ph type="sldNum" sz="quarter" idx="12"/>
          </p:nvPr>
        </p:nvSpPr>
        <p:spPr/>
        <p:txBody>
          <a:bodyPr/>
          <a:lstStyle/>
          <a:p>
            <a:fld id="{BBDCFA0E-F968-490E-B04B-349BADE11EE5}" type="slidenum">
              <a:rPr lang="en-GH" smtClean="0"/>
              <a:t>‹#›</a:t>
            </a:fld>
            <a:endParaRPr lang="en-GH"/>
          </a:p>
        </p:txBody>
      </p:sp>
    </p:spTree>
    <p:extLst>
      <p:ext uri="{BB962C8B-B14F-4D97-AF65-F5344CB8AC3E}">
        <p14:creationId xmlns:p14="http://schemas.microsoft.com/office/powerpoint/2010/main" val="264602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7AA66A-E4C3-4148-92B6-81E23D23B1C6}" type="datetimeFigureOut">
              <a:rPr lang="en-GH" smtClean="0"/>
              <a:t>10/03/2023</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BBDCFA0E-F968-490E-B04B-349BADE11EE5}" type="slidenum">
              <a:rPr lang="en-GH" smtClean="0"/>
              <a:t>‹#›</a:t>
            </a:fld>
            <a:endParaRPr lang="en-GH"/>
          </a:p>
        </p:txBody>
      </p:sp>
    </p:spTree>
    <p:extLst>
      <p:ext uri="{BB962C8B-B14F-4D97-AF65-F5344CB8AC3E}">
        <p14:creationId xmlns:p14="http://schemas.microsoft.com/office/powerpoint/2010/main" val="341390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AA66A-E4C3-4148-92B6-81E23D23B1C6}" type="datetimeFigureOut">
              <a:rPr lang="en-GH" smtClean="0"/>
              <a:t>10/03/2023</a:t>
            </a:fld>
            <a:endParaRPr lang="en-GH"/>
          </a:p>
        </p:txBody>
      </p:sp>
      <p:sp>
        <p:nvSpPr>
          <p:cNvPr id="3" name="Footer Placeholder 2"/>
          <p:cNvSpPr>
            <a:spLocks noGrp="1"/>
          </p:cNvSpPr>
          <p:nvPr>
            <p:ph type="ftr" sz="quarter" idx="11"/>
          </p:nvPr>
        </p:nvSpPr>
        <p:spPr/>
        <p:txBody>
          <a:bodyPr/>
          <a:lstStyle/>
          <a:p>
            <a:endParaRPr lang="en-GH"/>
          </a:p>
        </p:txBody>
      </p:sp>
      <p:sp>
        <p:nvSpPr>
          <p:cNvPr id="4" name="Slide Number Placeholder 3"/>
          <p:cNvSpPr>
            <a:spLocks noGrp="1"/>
          </p:cNvSpPr>
          <p:nvPr>
            <p:ph type="sldNum" sz="quarter" idx="12"/>
          </p:nvPr>
        </p:nvSpPr>
        <p:spPr/>
        <p:txBody>
          <a:bodyPr/>
          <a:lstStyle/>
          <a:p>
            <a:fld id="{BBDCFA0E-F968-490E-B04B-349BADE11EE5}" type="slidenum">
              <a:rPr lang="en-GH" smtClean="0"/>
              <a:t>‹#›</a:t>
            </a:fld>
            <a:endParaRPr lang="en-GH"/>
          </a:p>
        </p:txBody>
      </p:sp>
    </p:spTree>
    <p:extLst>
      <p:ext uri="{BB962C8B-B14F-4D97-AF65-F5344CB8AC3E}">
        <p14:creationId xmlns:p14="http://schemas.microsoft.com/office/powerpoint/2010/main" val="359221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7AA66A-E4C3-4148-92B6-81E23D23B1C6}" type="datetimeFigureOut">
              <a:rPr lang="en-GH" smtClean="0"/>
              <a:t>10/03/2023</a:t>
            </a:fld>
            <a:endParaRPr lang="en-GH"/>
          </a:p>
        </p:txBody>
      </p:sp>
      <p:sp>
        <p:nvSpPr>
          <p:cNvPr id="6" name="Footer Placeholder 5"/>
          <p:cNvSpPr>
            <a:spLocks noGrp="1"/>
          </p:cNvSpPr>
          <p:nvPr>
            <p:ph type="ftr" sz="quarter" idx="11"/>
          </p:nvPr>
        </p:nvSpPr>
        <p:spPr/>
        <p:txBody>
          <a:bodyPr/>
          <a:lstStyle/>
          <a:p>
            <a:endParaRPr lang="en-GH"/>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BDCFA0E-F968-490E-B04B-349BADE11EE5}" type="slidenum">
              <a:rPr lang="en-GH" smtClean="0"/>
              <a:t>‹#›</a:t>
            </a:fld>
            <a:endParaRPr lang="en-GH"/>
          </a:p>
        </p:txBody>
      </p:sp>
    </p:spTree>
    <p:extLst>
      <p:ext uri="{BB962C8B-B14F-4D97-AF65-F5344CB8AC3E}">
        <p14:creationId xmlns:p14="http://schemas.microsoft.com/office/powerpoint/2010/main" val="38313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7AA66A-E4C3-4148-92B6-81E23D23B1C6}" type="datetimeFigureOut">
              <a:rPr lang="en-GH" smtClean="0"/>
              <a:t>10/03/2023</a:t>
            </a:fld>
            <a:endParaRPr lang="en-GH"/>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BDCFA0E-F968-490E-B04B-349BADE11EE5}" type="slidenum">
              <a:rPr lang="en-GH" smtClean="0"/>
              <a:t>‹#›</a:t>
            </a:fld>
            <a:endParaRPr lang="en-GH"/>
          </a:p>
        </p:txBody>
      </p:sp>
    </p:spTree>
    <p:extLst>
      <p:ext uri="{BB962C8B-B14F-4D97-AF65-F5344CB8AC3E}">
        <p14:creationId xmlns:p14="http://schemas.microsoft.com/office/powerpoint/2010/main" val="181035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37AA66A-E4C3-4148-92B6-81E23D23B1C6}" type="datetimeFigureOut">
              <a:rPr lang="en-GH" smtClean="0"/>
              <a:t>10/03/2023</a:t>
            </a:fld>
            <a:endParaRPr lang="en-GH"/>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H"/>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BDCFA0E-F968-490E-B04B-349BADE11EE5}" type="slidenum">
              <a:rPr lang="en-GH" smtClean="0"/>
              <a:t>‹#›</a:t>
            </a:fld>
            <a:endParaRPr lang="en-GH"/>
          </a:p>
        </p:txBody>
      </p:sp>
    </p:spTree>
    <p:extLst>
      <p:ext uri="{BB962C8B-B14F-4D97-AF65-F5344CB8AC3E}">
        <p14:creationId xmlns:p14="http://schemas.microsoft.com/office/powerpoint/2010/main" val="35570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270E-7191-C0BC-E367-AC997282D27A}"/>
              </a:ext>
            </a:extLst>
          </p:cNvPr>
          <p:cNvSpPr>
            <a:spLocks noGrp="1"/>
          </p:cNvSpPr>
          <p:nvPr>
            <p:ph type="ctrTitle"/>
          </p:nvPr>
        </p:nvSpPr>
        <p:spPr>
          <a:xfrm>
            <a:off x="1112520" y="1911096"/>
            <a:ext cx="10431780" cy="2930325"/>
          </a:xfrm>
        </p:spPr>
        <p:txBody>
          <a:bodyPr/>
          <a:lstStyle/>
          <a:p>
            <a:r>
              <a:rPr lang="en-GB" sz="9600" dirty="0"/>
              <a:t>EDA ANALYSIS: (binary and closed response)</a:t>
            </a:r>
            <a:br>
              <a:rPr lang="en-GB" sz="9600" dirty="0"/>
            </a:br>
            <a:endParaRPr lang="en-GH" dirty="0"/>
          </a:p>
        </p:txBody>
      </p:sp>
    </p:spTree>
    <p:extLst>
      <p:ext uri="{BB962C8B-B14F-4D97-AF65-F5344CB8AC3E}">
        <p14:creationId xmlns:p14="http://schemas.microsoft.com/office/powerpoint/2010/main" val="18542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B595-026D-761E-BF35-7DCA7C1CF4F0}"/>
              </a:ext>
            </a:extLst>
          </p:cNvPr>
          <p:cNvSpPr>
            <a:spLocks noGrp="1"/>
          </p:cNvSpPr>
          <p:nvPr>
            <p:ph type="title"/>
          </p:nvPr>
        </p:nvSpPr>
        <p:spPr>
          <a:xfrm>
            <a:off x="838200" y="306258"/>
            <a:ext cx="10515600" cy="315912"/>
          </a:xfrm>
        </p:spPr>
        <p:txBody>
          <a:bodyPr>
            <a:noAutofit/>
          </a:bodyPr>
          <a:lstStyle/>
          <a:p>
            <a:r>
              <a:rPr lang="en-GB" sz="1800" b="1" u="sng" dirty="0"/>
              <a:t>Change in the economic situation in male-headed houses: Improved a lot &amp; Improved a bit</a:t>
            </a:r>
            <a:endParaRPr lang="en-GH" sz="1800" dirty="0"/>
          </a:p>
        </p:txBody>
      </p:sp>
      <p:sp>
        <p:nvSpPr>
          <p:cNvPr id="4" name="Content Placeholder 3">
            <a:extLst>
              <a:ext uri="{FF2B5EF4-FFF2-40B4-BE49-F238E27FC236}">
                <a16:creationId xmlns:a16="http://schemas.microsoft.com/office/drawing/2014/main" id="{43A241E6-C81D-FAE4-50D9-6C771C7EA77C}"/>
              </a:ext>
            </a:extLst>
          </p:cNvPr>
          <p:cNvSpPr>
            <a:spLocks noGrp="1"/>
          </p:cNvSpPr>
          <p:nvPr>
            <p:ph sz="half" idx="1"/>
          </p:nvPr>
        </p:nvSpPr>
        <p:spPr>
          <a:xfrm>
            <a:off x="8568966" y="1538493"/>
            <a:ext cx="3246748" cy="4351338"/>
          </a:xfrm>
        </p:spPr>
        <p:txBody>
          <a:bodyPr>
            <a:noAutofit/>
          </a:bodyPr>
          <a:lstStyle/>
          <a:p>
            <a:pPr marL="0" indent="0">
              <a:buNone/>
            </a:pPr>
            <a:r>
              <a:rPr lang="en-GB" sz="2000" dirty="0"/>
              <a:t> The majority were satisfied with their water source</a:t>
            </a:r>
          </a:p>
          <a:p>
            <a:pPr marL="0" indent="0">
              <a:buNone/>
            </a:pPr>
            <a:r>
              <a:rPr lang="en-GB" sz="2000" dirty="0"/>
              <a:t>The salary range for improved a lot  was from 500-1500 with it participants mostly wage employed</a:t>
            </a:r>
          </a:p>
          <a:p>
            <a:pPr marL="0" indent="0">
              <a:buNone/>
            </a:pPr>
            <a:r>
              <a:rPr lang="en-GB" sz="2000" dirty="0"/>
              <a:t>The salary for improved bit cut across &gt;500-3500 With the majority of it house members unemployed.</a:t>
            </a:r>
          </a:p>
          <a:p>
            <a:pPr marL="0" indent="0">
              <a:buNone/>
            </a:pPr>
            <a:r>
              <a:rPr lang="en-GB" sz="2000" dirty="0"/>
              <a:t>Both had 3 as the dominant number of household</a:t>
            </a:r>
          </a:p>
        </p:txBody>
      </p:sp>
      <p:sp>
        <p:nvSpPr>
          <p:cNvPr id="5" name="Rectangle 4">
            <a:extLst>
              <a:ext uri="{FF2B5EF4-FFF2-40B4-BE49-F238E27FC236}">
                <a16:creationId xmlns:a16="http://schemas.microsoft.com/office/drawing/2014/main" id="{19F306AF-0DB8-B155-9CBA-425B2214D718}"/>
              </a:ext>
            </a:extLst>
          </p:cNvPr>
          <p:cNvSpPr/>
          <p:nvPr/>
        </p:nvSpPr>
        <p:spPr>
          <a:xfrm>
            <a:off x="75413" y="782426"/>
            <a:ext cx="8201321" cy="586347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48805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6936-E636-91BC-4091-B73B6E15498E}"/>
              </a:ext>
            </a:extLst>
          </p:cNvPr>
          <p:cNvSpPr>
            <a:spLocks noGrp="1"/>
          </p:cNvSpPr>
          <p:nvPr>
            <p:ph type="title"/>
          </p:nvPr>
        </p:nvSpPr>
        <p:spPr>
          <a:xfrm>
            <a:off x="838200" y="375427"/>
            <a:ext cx="10515600" cy="370936"/>
          </a:xfrm>
        </p:spPr>
        <p:txBody>
          <a:bodyPr>
            <a:normAutofit/>
          </a:bodyPr>
          <a:lstStyle/>
          <a:p>
            <a:pPr algn="ctr"/>
            <a:r>
              <a:rPr lang="en-GB" sz="1800" b="1" u="sng" dirty="0"/>
              <a:t>Disaster Analysis: Male Headed household</a:t>
            </a:r>
            <a:endParaRPr lang="en-GH" sz="1800" b="1" u="sng" dirty="0"/>
          </a:p>
        </p:txBody>
      </p:sp>
      <p:sp>
        <p:nvSpPr>
          <p:cNvPr id="3" name="Content Placeholder 2">
            <a:extLst>
              <a:ext uri="{FF2B5EF4-FFF2-40B4-BE49-F238E27FC236}">
                <a16:creationId xmlns:a16="http://schemas.microsoft.com/office/drawing/2014/main" id="{DE855640-CA4A-3A5C-50AF-CF8998D1641A}"/>
              </a:ext>
            </a:extLst>
          </p:cNvPr>
          <p:cNvSpPr>
            <a:spLocks noGrp="1"/>
          </p:cNvSpPr>
          <p:nvPr>
            <p:ph sz="half" idx="1"/>
          </p:nvPr>
        </p:nvSpPr>
        <p:spPr>
          <a:xfrm>
            <a:off x="7010400" y="1511578"/>
            <a:ext cx="5181600" cy="4351338"/>
          </a:xfrm>
        </p:spPr>
        <p:txBody>
          <a:bodyPr>
            <a:normAutofit fontScale="85000" lnSpcReduction="10000"/>
          </a:bodyPr>
          <a:lstStyle/>
          <a:p>
            <a:r>
              <a:rPr lang="en-GB" dirty="0"/>
              <a:t>For male-headed houses the maximum number of floods occurred in 2021</a:t>
            </a:r>
          </a:p>
          <a:p>
            <a:r>
              <a:rPr lang="en-GB" dirty="0"/>
              <a:t>82% had experienced fire</a:t>
            </a:r>
          </a:p>
          <a:p>
            <a:r>
              <a:rPr lang="en-GB" dirty="0"/>
              <a:t>51.76% had experienced flood</a:t>
            </a:r>
          </a:p>
          <a:p>
            <a:r>
              <a:rPr lang="en-GB" dirty="0"/>
              <a:t>But a majority didn’t build themselves?</a:t>
            </a:r>
          </a:p>
          <a:p>
            <a:r>
              <a:rPr lang="en-GB" dirty="0"/>
              <a:t>Possibly this could be due to the fact that the majority was hadn’t received social education</a:t>
            </a:r>
          </a:p>
          <a:p>
            <a:r>
              <a:rPr lang="en-GB" dirty="0"/>
              <a:t>Even those with a lot of life improvement experienced fire and flood in 2020 or 2021</a:t>
            </a:r>
          </a:p>
          <a:p>
            <a:r>
              <a:rPr lang="en-GB" dirty="0"/>
              <a:t>On the other hand those who had the worst economic situation had 100% of fire experience and 83% of flood experience in 2022</a:t>
            </a:r>
          </a:p>
          <a:p>
            <a:r>
              <a:rPr lang="en-GB" dirty="0"/>
              <a:t>Those who rented had less fire and flood experience</a:t>
            </a:r>
          </a:p>
          <a:p>
            <a:endParaRPr lang="en-GH" dirty="0"/>
          </a:p>
        </p:txBody>
      </p:sp>
      <p:sp>
        <p:nvSpPr>
          <p:cNvPr id="5" name="Rectangle 4">
            <a:extLst>
              <a:ext uri="{FF2B5EF4-FFF2-40B4-BE49-F238E27FC236}">
                <a16:creationId xmlns:a16="http://schemas.microsoft.com/office/drawing/2014/main" id="{42A59BBF-F4CF-7C78-09D9-F4B856C20D8F}"/>
              </a:ext>
            </a:extLst>
          </p:cNvPr>
          <p:cNvSpPr/>
          <p:nvPr/>
        </p:nvSpPr>
        <p:spPr>
          <a:xfrm>
            <a:off x="245097" y="746363"/>
            <a:ext cx="6711884" cy="555074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8007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A4F4-B446-04F0-D61E-85BE4AB5B1CA}"/>
              </a:ext>
            </a:extLst>
          </p:cNvPr>
          <p:cNvSpPr>
            <a:spLocks noGrp="1"/>
          </p:cNvSpPr>
          <p:nvPr>
            <p:ph type="title"/>
          </p:nvPr>
        </p:nvSpPr>
        <p:spPr>
          <a:xfrm>
            <a:off x="838200" y="226243"/>
            <a:ext cx="10515600" cy="710300"/>
          </a:xfrm>
        </p:spPr>
        <p:txBody>
          <a:bodyPr>
            <a:normAutofit/>
          </a:bodyPr>
          <a:lstStyle/>
          <a:p>
            <a:pPr algn="ctr"/>
            <a:r>
              <a:rPr lang="en-GB" sz="1800" b="1" dirty="0"/>
              <a:t>DASHBOARD OF FEMALE HEADED HOUSEHOLD IN TERMS OF LIVING STANDARDS</a:t>
            </a:r>
            <a:endParaRPr lang="en-GH" sz="1800" b="1" dirty="0"/>
          </a:p>
        </p:txBody>
      </p:sp>
      <p:sp>
        <p:nvSpPr>
          <p:cNvPr id="3" name="Content Placeholder 2">
            <a:extLst>
              <a:ext uri="{FF2B5EF4-FFF2-40B4-BE49-F238E27FC236}">
                <a16:creationId xmlns:a16="http://schemas.microsoft.com/office/drawing/2014/main" id="{BA4111AA-1417-6237-2FF4-3FA6C735F6A6}"/>
              </a:ext>
            </a:extLst>
          </p:cNvPr>
          <p:cNvSpPr>
            <a:spLocks noGrp="1"/>
          </p:cNvSpPr>
          <p:nvPr>
            <p:ph idx="1"/>
          </p:nvPr>
        </p:nvSpPr>
        <p:spPr>
          <a:xfrm>
            <a:off x="9634195" y="936543"/>
            <a:ext cx="2322920" cy="5743934"/>
          </a:xfrm>
        </p:spPr>
        <p:txBody>
          <a:bodyPr/>
          <a:lstStyle/>
          <a:p>
            <a:endParaRPr lang="en-GB" dirty="0"/>
          </a:p>
          <a:p>
            <a:pPr marL="0" indent="0">
              <a:buNone/>
            </a:pPr>
            <a:r>
              <a:rPr lang="en-GB" sz="1600" dirty="0"/>
              <a:t>Female-headed household consist of</a:t>
            </a:r>
          </a:p>
          <a:p>
            <a:endParaRPr lang="en-GB" sz="1200" dirty="0"/>
          </a:p>
        </p:txBody>
      </p:sp>
      <p:sp>
        <p:nvSpPr>
          <p:cNvPr id="4" name="Rectangle 3">
            <a:extLst>
              <a:ext uri="{FF2B5EF4-FFF2-40B4-BE49-F238E27FC236}">
                <a16:creationId xmlns:a16="http://schemas.microsoft.com/office/drawing/2014/main" id="{06CACB99-2379-AED7-A73D-BC8B0AA8F961}"/>
              </a:ext>
            </a:extLst>
          </p:cNvPr>
          <p:cNvSpPr/>
          <p:nvPr/>
        </p:nvSpPr>
        <p:spPr>
          <a:xfrm>
            <a:off x="234885" y="887823"/>
            <a:ext cx="9135359" cy="574393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5" name="Rectangle 4">
            <a:extLst>
              <a:ext uri="{FF2B5EF4-FFF2-40B4-BE49-F238E27FC236}">
                <a16:creationId xmlns:a16="http://schemas.microsoft.com/office/drawing/2014/main" id="{2249DB19-41F8-CEFC-B226-859F490CC3E4}"/>
              </a:ext>
            </a:extLst>
          </p:cNvPr>
          <p:cNvSpPr/>
          <p:nvPr/>
        </p:nvSpPr>
        <p:spPr>
          <a:xfrm>
            <a:off x="9760670" y="2231796"/>
            <a:ext cx="1593130" cy="239440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Rectangle 5">
            <a:extLst>
              <a:ext uri="{FF2B5EF4-FFF2-40B4-BE49-F238E27FC236}">
                <a16:creationId xmlns:a16="http://schemas.microsoft.com/office/drawing/2014/main" id="{3C263259-45B9-C259-4302-BEEADD9E1FCF}"/>
              </a:ext>
            </a:extLst>
          </p:cNvPr>
          <p:cNvSpPr/>
          <p:nvPr/>
        </p:nvSpPr>
        <p:spPr>
          <a:xfrm>
            <a:off x="9760670" y="4861429"/>
            <a:ext cx="1593130" cy="1583822"/>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76541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8163-6749-D1DB-32B3-DEF247277934}"/>
              </a:ext>
            </a:extLst>
          </p:cNvPr>
          <p:cNvSpPr>
            <a:spLocks noGrp="1"/>
          </p:cNvSpPr>
          <p:nvPr>
            <p:ph type="title"/>
          </p:nvPr>
        </p:nvSpPr>
        <p:spPr>
          <a:xfrm>
            <a:off x="838200" y="365126"/>
            <a:ext cx="10515600" cy="492714"/>
          </a:xfrm>
        </p:spPr>
        <p:txBody>
          <a:bodyPr>
            <a:normAutofit/>
          </a:bodyPr>
          <a:lstStyle/>
          <a:p>
            <a:pPr algn="ctr"/>
            <a:r>
              <a:rPr lang="en-GB" sz="2000" b="1" u="sng" dirty="0"/>
              <a:t>Female-headed household Comparisons</a:t>
            </a:r>
            <a:endParaRPr lang="en-GH" sz="2000" b="1" u="sng" dirty="0"/>
          </a:p>
        </p:txBody>
      </p:sp>
      <p:sp>
        <p:nvSpPr>
          <p:cNvPr id="3" name="Content Placeholder 2">
            <a:extLst>
              <a:ext uri="{FF2B5EF4-FFF2-40B4-BE49-F238E27FC236}">
                <a16:creationId xmlns:a16="http://schemas.microsoft.com/office/drawing/2014/main" id="{5C9B5AED-6D61-01FD-79EB-27A1E4A51154}"/>
              </a:ext>
            </a:extLst>
          </p:cNvPr>
          <p:cNvSpPr>
            <a:spLocks noGrp="1"/>
          </p:cNvSpPr>
          <p:nvPr>
            <p:ph idx="1"/>
          </p:nvPr>
        </p:nvSpPr>
        <p:spPr>
          <a:xfrm>
            <a:off x="1026737" y="3534711"/>
            <a:ext cx="9776381" cy="2696238"/>
          </a:xfrm>
        </p:spPr>
        <p:txBody>
          <a:bodyPr>
            <a:normAutofit/>
          </a:bodyPr>
          <a:lstStyle/>
          <a:p>
            <a:pPr marL="0" indent="0">
              <a:buNone/>
            </a:pPr>
            <a:r>
              <a:rPr lang="en-GB" sz="1600" b="1" u="sng" dirty="0"/>
              <a:t>Educational levels</a:t>
            </a:r>
            <a:endParaRPr lang="en-GB" sz="1600" dirty="0"/>
          </a:p>
          <a:p>
            <a:r>
              <a:rPr lang="en-GB" sz="1600" dirty="0"/>
              <a:t>The total number of households with female as the head was 63 of 159 (complete answered questionnaire), which is the 40%</a:t>
            </a:r>
          </a:p>
          <a:p>
            <a:r>
              <a:rPr lang="en-GB" sz="1600" dirty="0"/>
              <a:t>Less than 2% was without education. Most had secondary education with about 75%</a:t>
            </a:r>
          </a:p>
          <a:p>
            <a:r>
              <a:rPr lang="en-GB" sz="1600" dirty="0"/>
              <a:t>Salary ranged from below 500 to 3000 among female-headed houses</a:t>
            </a:r>
          </a:p>
          <a:p>
            <a:r>
              <a:rPr lang="en-GB" sz="1600" dirty="0"/>
              <a:t>The educational levels of people didn’t have a relation to salaries like in the men headed as tertiary’s average salary was 1000 and below.</a:t>
            </a:r>
          </a:p>
          <a:p>
            <a:r>
              <a:rPr lang="en-GB" sz="1600" dirty="0"/>
              <a:t>All who earned above 3000 had secondary education like men headed</a:t>
            </a:r>
          </a:p>
          <a:p>
            <a:pPr marL="0" indent="0">
              <a:buNone/>
            </a:pPr>
            <a:endParaRPr lang="en-GB" dirty="0"/>
          </a:p>
          <a:p>
            <a:endParaRPr lang="en-GH" dirty="0"/>
          </a:p>
        </p:txBody>
      </p:sp>
      <p:sp>
        <p:nvSpPr>
          <p:cNvPr id="4" name="Rectangle 3">
            <a:extLst>
              <a:ext uri="{FF2B5EF4-FFF2-40B4-BE49-F238E27FC236}">
                <a16:creationId xmlns:a16="http://schemas.microsoft.com/office/drawing/2014/main" id="{88FDD38E-D6CA-D8F2-B686-87D6AA8B348B}"/>
              </a:ext>
            </a:extLst>
          </p:cNvPr>
          <p:cNvSpPr/>
          <p:nvPr/>
        </p:nvSpPr>
        <p:spPr>
          <a:xfrm>
            <a:off x="1296763" y="857840"/>
            <a:ext cx="3480510" cy="247470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dirty="0"/>
          </a:p>
        </p:txBody>
      </p:sp>
      <p:sp>
        <p:nvSpPr>
          <p:cNvPr id="5" name="Rectangle 4">
            <a:extLst>
              <a:ext uri="{FF2B5EF4-FFF2-40B4-BE49-F238E27FC236}">
                <a16:creationId xmlns:a16="http://schemas.microsoft.com/office/drawing/2014/main" id="{B8893EE1-7DB2-B1FD-D15E-23ADD0960301}"/>
              </a:ext>
            </a:extLst>
          </p:cNvPr>
          <p:cNvSpPr/>
          <p:nvPr/>
        </p:nvSpPr>
        <p:spPr>
          <a:xfrm>
            <a:off x="7022967" y="954295"/>
            <a:ext cx="2960018" cy="247470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dirty="0"/>
          </a:p>
        </p:txBody>
      </p:sp>
    </p:spTree>
    <p:extLst>
      <p:ext uri="{BB962C8B-B14F-4D97-AF65-F5344CB8AC3E}">
        <p14:creationId xmlns:p14="http://schemas.microsoft.com/office/powerpoint/2010/main" val="416890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DDFD6-A7B0-8B7C-022F-0E14E66AD6D0}"/>
              </a:ext>
            </a:extLst>
          </p:cNvPr>
          <p:cNvSpPr>
            <a:spLocks noGrp="1"/>
          </p:cNvSpPr>
          <p:nvPr>
            <p:ph idx="1"/>
          </p:nvPr>
        </p:nvSpPr>
        <p:spPr>
          <a:xfrm>
            <a:off x="5920033" y="980388"/>
            <a:ext cx="5753492" cy="4801034"/>
          </a:xfrm>
        </p:spPr>
        <p:txBody>
          <a:bodyPr>
            <a:normAutofit/>
          </a:bodyPr>
          <a:lstStyle/>
          <a:p>
            <a:pPr marL="0" indent="0">
              <a:buNone/>
            </a:pPr>
            <a:r>
              <a:rPr lang="en-US" sz="1400" dirty="0"/>
              <a:t>What training have you received, if any, from the municipality or other organizations active in the community?</a:t>
            </a:r>
          </a:p>
          <a:p>
            <a:pPr marL="0" indent="0">
              <a:buNone/>
            </a:pPr>
            <a:r>
              <a:rPr lang="en-US" sz="1400" dirty="0"/>
              <a:t>Most of them had not received any social education like male-headed</a:t>
            </a:r>
          </a:p>
          <a:p>
            <a:pPr marL="0" indent="0">
              <a:buNone/>
            </a:pPr>
            <a:r>
              <a:rPr lang="en-US" sz="1400" dirty="0"/>
              <a:t>This is seen in the responses such as</a:t>
            </a:r>
          </a:p>
          <a:p>
            <a:pPr marL="0" indent="0">
              <a:buNone/>
            </a:pPr>
            <a:r>
              <a:rPr lang="en-US" sz="1400" dirty="0"/>
              <a:t>None  -  42</a:t>
            </a:r>
          </a:p>
          <a:p>
            <a:pPr marL="0" indent="0">
              <a:buNone/>
            </a:pPr>
            <a:r>
              <a:rPr lang="en-US" sz="1400" dirty="0"/>
              <a:t>There is none  - 5</a:t>
            </a:r>
          </a:p>
          <a:p>
            <a:pPr marL="0" indent="0">
              <a:buNone/>
            </a:pPr>
            <a:r>
              <a:rPr lang="en-US" sz="1400" dirty="0"/>
              <a:t>It doesn’t exist</a:t>
            </a:r>
            <a:r>
              <a:rPr lang="en-GB" sz="1400" dirty="0"/>
              <a:t> - 1</a:t>
            </a:r>
          </a:p>
          <a:p>
            <a:pPr marL="0" indent="0">
              <a:buNone/>
            </a:pPr>
            <a:r>
              <a:rPr lang="en-GB" sz="1400" dirty="0"/>
              <a:t>In total 75%  had none</a:t>
            </a:r>
          </a:p>
          <a:p>
            <a:pPr marL="0" indent="0">
              <a:buNone/>
            </a:pPr>
            <a:endParaRPr lang="en-GB" sz="1400" dirty="0"/>
          </a:p>
          <a:p>
            <a:pPr marL="0" indent="0">
              <a:buNone/>
            </a:pPr>
            <a:r>
              <a:rPr lang="en-GB" sz="1400" dirty="0"/>
              <a:t>In comparison Man headed had 74% none</a:t>
            </a:r>
            <a:endParaRPr lang="en-GH" sz="1400" dirty="0"/>
          </a:p>
        </p:txBody>
      </p:sp>
      <p:sp>
        <p:nvSpPr>
          <p:cNvPr id="7" name="Title 1">
            <a:extLst>
              <a:ext uri="{FF2B5EF4-FFF2-40B4-BE49-F238E27FC236}">
                <a16:creationId xmlns:a16="http://schemas.microsoft.com/office/drawing/2014/main" id="{16DF9C0E-AD05-D210-FDAB-A5E4652A8D85}"/>
              </a:ext>
            </a:extLst>
          </p:cNvPr>
          <p:cNvSpPr txBox="1">
            <a:spLocks/>
          </p:cNvSpPr>
          <p:nvPr/>
        </p:nvSpPr>
        <p:spPr>
          <a:xfrm>
            <a:off x="838200" y="365126"/>
            <a:ext cx="10515600" cy="492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b="1" u="sng" dirty="0"/>
              <a:t>Female-headed household (Social Education received )</a:t>
            </a:r>
            <a:endParaRPr lang="en-GH" sz="2000" b="1" u="sng" dirty="0"/>
          </a:p>
        </p:txBody>
      </p:sp>
      <p:sp>
        <p:nvSpPr>
          <p:cNvPr id="10" name="Rectangle 9">
            <a:extLst>
              <a:ext uri="{FF2B5EF4-FFF2-40B4-BE49-F238E27FC236}">
                <a16:creationId xmlns:a16="http://schemas.microsoft.com/office/drawing/2014/main" id="{59D4C433-65B8-5E65-D787-94BB077E8FA7}"/>
              </a:ext>
            </a:extLst>
          </p:cNvPr>
          <p:cNvSpPr/>
          <p:nvPr/>
        </p:nvSpPr>
        <p:spPr>
          <a:xfrm>
            <a:off x="518475" y="857840"/>
            <a:ext cx="4883084" cy="549582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81396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9B4-507B-36BD-EAEA-9AEB409E1DC4}"/>
              </a:ext>
            </a:extLst>
          </p:cNvPr>
          <p:cNvSpPr>
            <a:spLocks noGrp="1"/>
          </p:cNvSpPr>
          <p:nvPr>
            <p:ph type="title"/>
          </p:nvPr>
        </p:nvSpPr>
        <p:spPr>
          <a:xfrm>
            <a:off x="839788" y="149888"/>
            <a:ext cx="10515600" cy="618225"/>
          </a:xfrm>
        </p:spPr>
        <p:txBody>
          <a:bodyPr>
            <a:normAutofit/>
          </a:bodyPr>
          <a:lstStyle/>
          <a:p>
            <a:pPr algn="ctr"/>
            <a:r>
              <a:rPr lang="en-GB" sz="2000" b="1" u="sng" dirty="0"/>
              <a:t>Dashboard of fully owned  female-headed households</a:t>
            </a:r>
            <a:endParaRPr lang="en-GH" sz="2000" b="1" u="sng" dirty="0"/>
          </a:p>
        </p:txBody>
      </p:sp>
      <p:sp>
        <p:nvSpPr>
          <p:cNvPr id="5" name="Text Placeholder 4">
            <a:extLst>
              <a:ext uri="{FF2B5EF4-FFF2-40B4-BE49-F238E27FC236}">
                <a16:creationId xmlns:a16="http://schemas.microsoft.com/office/drawing/2014/main" id="{66E971BB-28AC-352E-8A81-1D55887203DA}"/>
              </a:ext>
            </a:extLst>
          </p:cNvPr>
          <p:cNvSpPr>
            <a:spLocks noGrp="1"/>
          </p:cNvSpPr>
          <p:nvPr>
            <p:ph type="body" idx="1"/>
          </p:nvPr>
        </p:nvSpPr>
        <p:spPr/>
        <p:txBody>
          <a:bodyPr/>
          <a:lstStyle/>
          <a:p>
            <a:endParaRPr lang="en-GH"/>
          </a:p>
        </p:txBody>
      </p:sp>
      <p:sp>
        <p:nvSpPr>
          <p:cNvPr id="6" name="Content Placeholder 5">
            <a:extLst>
              <a:ext uri="{FF2B5EF4-FFF2-40B4-BE49-F238E27FC236}">
                <a16:creationId xmlns:a16="http://schemas.microsoft.com/office/drawing/2014/main" id="{5155772F-C6B1-DD28-B135-CB3E377E85B9}"/>
              </a:ext>
            </a:extLst>
          </p:cNvPr>
          <p:cNvSpPr>
            <a:spLocks noGrp="1"/>
          </p:cNvSpPr>
          <p:nvPr>
            <p:ph sz="half" idx="2"/>
          </p:nvPr>
        </p:nvSpPr>
        <p:spPr/>
        <p:txBody>
          <a:bodyPr>
            <a:normAutofit fontScale="55000" lnSpcReduction="20000"/>
          </a:bodyPr>
          <a:lstStyle/>
          <a:p>
            <a:endParaRPr lang="en-GH"/>
          </a:p>
        </p:txBody>
      </p:sp>
      <p:sp>
        <p:nvSpPr>
          <p:cNvPr id="8" name="Content Placeholder 7">
            <a:extLst>
              <a:ext uri="{FF2B5EF4-FFF2-40B4-BE49-F238E27FC236}">
                <a16:creationId xmlns:a16="http://schemas.microsoft.com/office/drawing/2014/main" id="{663498F1-4924-9881-EAB9-98B258BADFCB}"/>
              </a:ext>
            </a:extLst>
          </p:cNvPr>
          <p:cNvSpPr>
            <a:spLocks noGrp="1"/>
          </p:cNvSpPr>
          <p:nvPr>
            <p:ph sz="quarter" idx="4"/>
          </p:nvPr>
        </p:nvSpPr>
        <p:spPr>
          <a:xfrm>
            <a:off x="7334054" y="949915"/>
            <a:ext cx="4021334" cy="5439266"/>
          </a:xfrm>
        </p:spPr>
        <p:txBody>
          <a:bodyPr>
            <a:normAutofit fontScale="55000" lnSpcReduction="20000"/>
          </a:bodyPr>
          <a:lstStyle/>
          <a:p>
            <a:r>
              <a:rPr lang="en-GB" sz="2800" dirty="0"/>
              <a:t>85 people in male headed houses responded to their accommodation status.</a:t>
            </a:r>
          </a:p>
          <a:p>
            <a:r>
              <a:rPr lang="en-GB" sz="2800" dirty="0"/>
              <a:t>Out of this 72 were fully owned and 13 were rented</a:t>
            </a:r>
          </a:p>
          <a:p>
            <a:pPr marL="0" indent="0">
              <a:buNone/>
            </a:pPr>
            <a:endParaRPr lang="en-GB" sz="2800" dirty="0"/>
          </a:p>
          <a:p>
            <a:pPr marL="0" indent="0" algn="ctr">
              <a:buNone/>
            </a:pPr>
            <a:r>
              <a:rPr lang="en-GB" sz="2800" b="1" u="sng" dirty="0"/>
              <a:t>Fully owned</a:t>
            </a:r>
          </a:p>
          <a:p>
            <a:pPr marL="0" indent="0">
              <a:buNone/>
            </a:pPr>
            <a:r>
              <a:rPr lang="en-GB" dirty="0"/>
              <a:t>These houses had equal amount of self </a:t>
            </a:r>
            <a:r>
              <a:rPr lang="en-GB" dirty="0" err="1"/>
              <a:t>buit</a:t>
            </a:r>
            <a:r>
              <a:rPr lang="en-GB" dirty="0"/>
              <a:t> to not self built</a:t>
            </a:r>
            <a:endParaRPr lang="en-GB" sz="2800" dirty="0"/>
          </a:p>
          <a:p>
            <a:pPr marL="0" indent="0">
              <a:buNone/>
            </a:pPr>
            <a:r>
              <a:rPr lang="en-GB" dirty="0"/>
              <a:t>As in men-headed </a:t>
            </a:r>
            <a:r>
              <a:rPr lang="en-GB" sz="2800" dirty="0"/>
              <a:t>fully owned houses didn’t have latrine in  the house</a:t>
            </a:r>
            <a:r>
              <a:rPr lang="en-GB" dirty="0"/>
              <a:t> but this was a pit less  in this case with </a:t>
            </a:r>
            <a:r>
              <a:rPr lang="en-GB" sz="2800" dirty="0"/>
              <a:t> 58%. They had higher rate on personal toilet type with 33% compared to 10%</a:t>
            </a:r>
          </a:p>
          <a:p>
            <a:pPr marL="0" indent="0">
              <a:buNone/>
            </a:pPr>
            <a:r>
              <a:rPr lang="en-GB" sz="2800" dirty="0"/>
              <a:t> 98% used community taps and were satisfied with that</a:t>
            </a:r>
          </a:p>
          <a:p>
            <a:pPr marL="0" indent="0">
              <a:buNone/>
            </a:pPr>
            <a:r>
              <a:rPr lang="en-GB" sz="2800" dirty="0"/>
              <a:t>Even though these houses were fully owned majority didn’t have vegetation farm in them.(</a:t>
            </a:r>
            <a:r>
              <a:rPr lang="en-GB" dirty="0"/>
              <a:t>92%</a:t>
            </a:r>
            <a:r>
              <a:rPr lang="en-GB" sz="2800" dirty="0"/>
              <a:t>)</a:t>
            </a:r>
          </a:p>
          <a:p>
            <a:pPr marL="0" indent="0">
              <a:buNone/>
            </a:pPr>
            <a:r>
              <a:rPr lang="en-GB" sz="2800" dirty="0"/>
              <a:t>The participant of the houses were mostly unemployed.(</a:t>
            </a:r>
            <a:r>
              <a:rPr lang="en-GB" dirty="0"/>
              <a:t>54</a:t>
            </a:r>
            <a:r>
              <a:rPr lang="en-GB" sz="2800" dirty="0"/>
              <a:t>%)</a:t>
            </a:r>
          </a:p>
          <a:p>
            <a:pPr marL="0" indent="0">
              <a:buNone/>
            </a:pPr>
            <a:r>
              <a:rPr lang="en-GB" dirty="0"/>
              <a:t>Household number ranged from 1 to 7,with most either 3 or 4</a:t>
            </a:r>
            <a:endParaRPr lang="en-GB" sz="2800" dirty="0"/>
          </a:p>
          <a:p>
            <a:endParaRPr lang="en-GH" dirty="0"/>
          </a:p>
        </p:txBody>
      </p:sp>
      <p:sp>
        <p:nvSpPr>
          <p:cNvPr id="4" name="Rectangle 3">
            <a:extLst>
              <a:ext uri="{FF2B5EF4-FFF2-40B4-BE49-F238E27FC236}">
                <a16:creationId xmlns:a16="http://schemas.microsoft.com/office/drawing/2014/main" id="{90CD3362-CB51-B030-3114-DDFD02841F2A}"/>
              </a:ext>
            </a:extLst>
          </p:cNvPr>
          <p:cNvSpPr/>
          <p:nvPr/>
        </p:nvSpPr>
        <p:spPr>
          <a:xfrm>
            <a:off x="413994" y="750397"/>
            <a:ext cx="6920060" cy="543926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79346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15184D-5CC5-8D8A-C11D-193CA660CB5E}"/>
              </a:ext>
            </a:extLst>
          </p:cNvPr>
          <p:cNvSpPr>
            <a:spLocks noGrp="1"/>
          </p:cNvSpPr>
          <p:nvPr>
            <p:ph type="title"/>
          </p:nvPr>
        </p:nvSpPr>
        <p:spPr>
          <a:xfrm>
            <a:off x="716436" y="61822"/>
            <a:ext cx="10307425" cy="455777"/>
          </a:xfrm>
        </p:spPr>
        <p:txBody>
          <a:bodyPr>
            <a:normAutofit/>
          </a:bodyPr>
          <a:lstStyle/>
          <a:p>
            <a:pPr algn="ctr"/>
            <a:r>
              <a:rPr lang="en-GB" sz="2000" b="1" u="sng" dirty="0"/>
              <a:t>Dashboard of rented female-headed households</a:t>
            </a:r>
            <a:endParaRPr lang="en-GH" sz="2000" dirty="0"/>
          </a:p>
        </p:txBody>
      </p:sp>
      <p:sp>
        <p:nvSpPr>
          <p:cNvPr id="4" name="Rectangle 3">
            <a:extLst>
              <a:ext uri="{FF2B5EF4-FFF2-40B4-BE49-F238E27FC236}">
                <a16:creationId xmlns:a16="http://schemas.microsoft.com/office/drawing/2014/main" id="{ACC4DC30-B258-4FDF-B325-833987A784AA}"/>
              </a:ext>
            </a:extLst>
          </p:cNvPr>
          <p:cNvSpPr/>
          <p:nvPr/>
        </p:nvSpPr>
        <p:spPr>
          <a:xfrm>
            <a:off x="1621410" y="268663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9" name="Rectangle 8">
            <a:extLst>
              <a:ext uri="{FF2B5EF4-FFF2-40B4-BE49-F238E27FC236}">
                <a16:creationId xmlns:a16="http://schemas.microsoft.com/office/drawing/2014/main" id="{BAAA15AA-2B59-7EE6-6E4A-4ADBF902F4D8}"/>
              </a:ext>
            </a:extLst>
          </p:cNvPr>
          <p:cNvSpPr/>
          <p:nvPr/>
        </p:nvSpPr>
        <p:spPr>
          <a:xfrm>
            <a:off x="432054" y="771902"/>
            <a:ext cx="7118023" cy="579529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0" name="Content Placeholder 7">
            <a:extLst>
              <a:ext uri="{FF2B5EF4-FFF2-40B4-BE49-F238E27FC236}">
                <a16:creationId xmlns:a16="http://schemas.microsoft.com/office/drawing/2014/main" id="{F57605C6-742E-96AA-12B6-A7874A428EC6}"/>
              </a:ext>
            </a:extLst>
          </p:cNvPr>
          <p:cNvSpPr txBox="1">
            <a:spLocks/>
          </p:cNvSpPr>
          <p:nvPr/>
        </p:nvSpPr>
        <p:spPr>
          <a:xfrm>
            <a:off x="7334054" y="949915"/>
            <a:ext cx="4021334" cy="54392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H" dirty="0"/>
          </a:p>
        </p:txBody>
      </p:sp>
      <p:sp>
        <p:nvSpPr>
          <p:cNvPr id="12" name="Title 4">
            <a:extLst>
              <a:ext uri="{FF2B5EF4-FFF2-40B4-BE49-F238E27FC236}">
                <a16:creationId xmlns:a16="http://schemas.microsoft.com/office/drawing/2014/main" id="{CCC10690-3F04-AAFB-0B84-DCB88E9BD6BC}"/>
              </a:ext>
            </a:extLst>
          </p:cNvPr>
          <p:cNvSpPr txBox="1">
            <a:spLocks/>
          </p:cNvSpPr>
          <p:nvPr/>
        </p:nvSpPr>
        <p:spPr>
          <a:xfrm>
            <a:off x="7954636" y="1384680"/>
            <a:ext cx="4021334" cy="4437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endParaRPr lang="en-GB" sz="2000" dirty="0"/>
          </a:p>
          <a:p>
            <a:pPr marL="0" indent="0" algn="ctr">
              <a:buNone/>
            </a:pPr>
            <a:r>
              <a:rPr lang="en-GB" sz="2000" b="1" u="sng" dirty="0"/>
              <a:t>Rental</a:t>
            </a:r>
          </a:p>
          <a:p>
            <a:pPr marL="0" indent="0">
              <a:buNone/>
            </a:pPr>
            <a:r>
              <a:rPr lang="en-GB" sz="2000" dirty="0"/>
              <a:t>Average salary ranged from  &lt;500 and 2500 same as men</a:t>
            </a:r>
          </a:p>
          <a:p>
            <a:pPr marL="0" indent="0">
              <a:buNone/>
            </a:pPr>
            <a:r>
              <a:rPr lang="en-GB" sz="2000" dirty="0"/>
              <a:t>All rental accommodation used community taps (100%)</a:t>
            </a:r>
          </a:p>
          <a:p>
            <a:pPr marL="0" indent="0">
              <a:buNone/>
            </a:pPr>
            <a:r>
              <a:rPr lang="en-GB" sz="2000" dirty="0"/>
              <a:t>None had personal latrine so used community’s(75%) or Open </a:t>
            </a:r>
            <a:r>
              <a:rPr lang="en-GB" sz="2000" dirty="0" err="1"/>
              <a:t>defication</a:t>
            </a:r>
            <a:r>
              <a:rPr lang="en-GB" sz="2000" dirty="0"/>
              <a:t> (25%)</a:t>
            </a:r>
          </a:p>
          <a:p>
            <a:pPr marL="0" indent="0">
              <a:buNone/>
            </a:pPr>
            <a:r>
              <a:rPr lang="en-GB" sz="2000" dirty="0"/>
              <a:t>It participant where either wage employees(40%) or unemployed (60%) </a:t>
            </a:r>
          </a:p>
          <a:p>
            <a:pPr marL="0" indent="0">
              <a:buNone/>
            </a:pPr>
            <a:r>
              <a:rPr lang="en-GB" sz="2000" dirty="0"/>
              <a:t>The dominant number of household was 5</a:t>
            </a:r>
          </a:p>
          <a:p>
            <a:pPr algn="ctr"/>
            <a:endParaRPr lang="en-GH" sz="2000" dirty="0"/>
          </a:p>
        </p:txBody>
      </p:sp>
    </p:spTree>
    <p:extLst>
      <p:ext uri="{BB962C8B-B14F-4D97-AF65-F5344CB8AC3E}">
        <p14:creationId xmlns:p14="http://schemas.microsoft.com/office/powerpoint/2010/main" val="261551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86B3-CF48-B1BD-3CB0-EAE27A3F9135}"/>
              </a:ext>
            </a:extLst>
          </p:cNvPr>
          <p:cNvSpPr>
            <a:spLocks noGrp="1"/>
          </p:cNvSpPr>
          <p:nvPr>
            <p:ph type="title"/>
          </p:nvPr>
        </p:nvSpPr>
        <p:spPr>
          <a:xfrm>
            <a:off x="838200" y="365125"/>
            <a:ext cx="10515600" cy="426727"/>
          </a:xfrm>
        </p:spPr>
        <p:txBody>
          <a:bodyPr>
            <a:normAutofit/>
          </a:bodyPr>
          <a:lstStyle/>
          <a:p>
            <a:pPr algn="ctr"/>
            <a:r>
              <a:rPr lang="en-GB" sz="2000" b="1" u="sng" dirty="0"/>
              <a:t>Change in economic situation in female headed houses : Became worst </a:t>
            </a:r>
            <a:endParaRPr lang="en-GH" sz="2000" b="1" u="sng" dirty="0"/>
          </a:p>
        </p:txBody>
      </p:sp>
      <p:sp>
        <p:nvSpPr>
          <p:cNvPr id="4" name="Content Placeholder 3">
            <a:extLst>
              <a:ext uri="{FF2B5EF4-FFF2-40B4-BE49-F238E27FC236}">
                <a16:creationId xmlns:a16="http://schemas.microsoft.com/office/drawing/2014/main" id="{E8C1CEAF-BD6C-4EEC-35BD-A9F5707D3F9C}"/>
              </a:ext>
            </a:extLst>
          </p:cNvPr>
          <p:cNvSpPr>
            <a:spLocks noGrp="1"/>
          </p:cNvSpPr>
          <p:nvPr>
            <p:ph sz="half" idx="1"/>
          </p:nvPr>
        </p:nvSpPr>
        <p:spPr>
          <a:xfrm>
            <a:off x="8465270" y="1485876"/>
            <a:ext cx="3478491" cy="3886248"/>
          </a:xfrm>
        </p:spPr>
        <p:txBody>
          <a:bodyPr>
            <a:normAutofit lnSpcReduction="10000"/>
          </a:bodyPr>
          <a:lstStyle/>
          <a:p>
            <a:r>
              <a:rPr lang="en-GB" sz="1800" dirty="0"/>
              <a:t>Those who had their economic situation becoming worst were 4.8% of total female-headed houses.</a:t>
            </a:r>
          </a:p>
          <a:p>
            <a:r>
              <a:rPr lang="en-GB" sz="1800" dirty="0"/>
              <a:t> These people had participants unemployed similar to men.</a:t>
            </a:r>
          </a:p>
          <a:p>
            <a:r>
              <a:rPr lang="en-GB" sz="1800" dirty="0"/>
              <a:t>Majority of this household number was 5</a:t>
            </a:r>
          </a:p>
          <a:p>
            <a:r>
              <a:rPr lang="en-GB" sz="1800" dirty="0"/>
              <a:t>They all had an average salary below 500 to 1500</a:t>
            </a:r>
          </a:p>
          <a:p>
            <a:r>
              <a:rPr lang="en-GB" sz="1800" dirty="0"/>
              <a:t>They were not happy with water source</a:t>
            </a:r>
          </a:p>
          <a:p>
            <a:endParaRPr lang="en-GH" dirty="0"/>
          </a:p>
        </p:txBody>
      </p:sp>
      <p:sp>
        <p:nvSpPr>
          <p:cNvPr id="5" name="Rectangle 4">
            <a:extLst>
              <a:ext uri="{FF2B5EF4-FFF2-40B4-BE49-F238E27FC236}">
                <a16:creationId xmlns:a16="http://schemas.microsoft.com/office/drawing/2014/main" id="{29F8F405-2C66-4E26-FB66-5A7B9A0468D2}"/>
              </a:ext>
            </a:extLst>
          </p:cNvPr>
          <p:cNvSpPr/>
          <p:nvPr/>
        </p:nvSpPr>
        <p:spPr>
          <a:xfrm>
            <a:off x="103695" y="952108"/>
            <a:ext cx="8173039" cy="560894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601153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8877-E8F4-5FB0-4FD4-1E8B9789F289}"/>
              </a:ext>
            </a:extLst>
          </p:cNvPr>
          <p:cNvSpPr>
            <a:spLocks noGrp="1"/>
          </p:cNvSpPr>
          <p:nvPr>
            <p:ph type="title"/>
          </p:nvPr>
        </p:nvSpPr>
        <p:spPr>
          <a:xfrm>
            <a:off x="838200" y="365125"/>
            <a:ext cx="10515600" cy="436153"/>
          </a:xfrm>
        </p:spPr>
        <p:txBody>
          <a:bodyPr>
            <a:normAutofit fontScale="90000"/>
          </a:bodyPr>
          <a:lstStyle/>
          <a:p>
            <a:pPr algn="ctr"/>
            <a:r>
              <a:rPr lang="en-GB" sz="2000" b="1" u="sng" dirty="0"/>
              <a:t>Change in the economic situation in female headed houses: No change in economic situation</a:t>
            </a:r>
            <a:endParaRPr lang="en-GH" sz="2000" dirty="0"/>
          </a:p>
        </p:txBody>
      </p:sp>
      <p:sp>
        <p:nvSpPr>
          <p:cNvPr id="5" name="Rectangle 4">
            <a:extLst>
              <a:ext uri="{FF2B5EF4-FFF2-40B4-BE49-F238E27FC236}">
                <a16:creationId xmlns:a16="http://schemas.microsoft.com/office/drawing/2014/main" id="{512B209E-D423-575B-464D-B5CE7DD01AD8}"/>
              </a:ext>
            </a:extLst>
          </p:cNvPr>
          <p:cNvSpPr/>
          <p:nvPr/>
        </p:nvSpPr>
        <p:spPr>
          <a:xfrm>
            <a:off x="970962" y="801279"/>
            <a:ext cx="6552786" cy="554296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Content Placeholder 3">
            <a:extLst>
              <a:ext uri="{FF2B5EF4-FFF2-40B4-BE49-F238E27FC236}">
                <a16:creationId xmlns:a16="http://schemas.microsoft.com/office/drawing/2014/main" id="{7DDD59C4-EEA1-3003-8C40-6B8CCE75D16C}"/>
              </a:ext>
            </a:extLst>
          </p:cNvPr>
          <p:cNvSpPr txBox="1">
            <a:spLocks/>
          </p:cNvSpPr>
          <p:nvPr/>
        </p:nvSpPr>
        <p:spPr>
          <a:xfrm>
            <a:off x="7701700" y="1485875"/>
            <a:ext cx="4242062" cy="457084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those whose economic situation hasn’t changed</a:t>
            </a:r>
          </a:p>
          <a:p>
            <a:pPr marL="0" indent="0">
              <a:buNone/>
            </a:pPr>
            <a:r>
              <a:rPr lang="en-GB" dirty="0"/>
              <a:t>The average salary ranged from</a:t>
            </a:r>
          </a:p>
          <a:p>
            <a:pPr marL="0" indent="0">
              <a:buNone/>
            </a:pPr>
            <a:r>
              <a:rPr lang="en-GB" dirty="0"/>
              <a:t>Below 500 to 2000</a:t>
            </a:r>
          </a:p>
          <a:p>
            <a:pPr marL="0" indent="0">
              <a:buNone/>
            </a:pPr>
            <a:r>
              <a:rPr lang="en-GB" dirty="0"/>
              <a:t>They all used community resources for water and toilet and  were indifferent about the water</a:t>
            </a:r>
          </a:p>
          <a:p>
            <a:pPr marL="0" indent="0">
              <a:buNone/>
            </a:pPr>
            <a:r>
              <a:rPr lang="en-GB" dirty="0"/>
              <a:t>67% of their participant were unemployed with a majority of 2 in a household</a:t>
            </a:r>
          </a:p>
        </p:txBody>
      </p:sp>
    </p:spTree>
    <p:extLst>
      <p:ext uri="{BB962C8B-B14F-4D97-AF65-F5344CB8AC3E}">
        <p14:creationId xmlns:p14="http://schemas.microsoft.com/office/powerpoint/2010/main" val="25299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B595-026D-761E-BF35-7DCA7C1CF4F0}"/>
              </a:ext>
            </a:extLst>
          </p:cNvPr>
          <p:cNvSpPr>
            <a:spLocks noGrp="1"/>
          </p:cNvSpPr>
          <p:nvPr>
            <p:ph type="title"/>
          </p:nvPr>
        </p:nvSpPr>
        <p:spPr>
          <a:xfrm>
            <a:off x="838200" y="306258"/>
            <a:ext cx="10515600" cy="315912"/>
          </a:xfrm>
        </p:spPr>
        <p:txBody>
          <a:bodyPr>
            <a:noAutofit/>
          </a:bodyPr>
          <a:lstStyle/>
          <a:p>
            <a:r>
              <a:rPr lang="en-GB" sz="1800" b="1" u="sng" dirty="0"/>
              <a:t>Change in the economic situation in female-headed houses: Improved a lot &amp; Improved a bit</a:t>
            </a:r>
            <a:endParaRPr lang="en-GH" sz="1800" dirty="0"/>
          </a:p>
        </p:txBody>
      </p:sp>
      <p:sp>
        <p:nvSpPr>
          <p:cNvPr id="4" name="Content Placeholder 3">
            <a:extLst>
              <a:ext uri="{FF2B5EF4-FFF2-40B4-BE49-F238E27FC236}">
                <a16:creationId xmlns:a16="http://schemas.microsoft.com/office/drawing/2014/main" id="{43A241E6-C81D-FAE4-50D9-6C771C7EA77C}"/>
              </a:ext>
            </a:extLst>
          </p:cNvPr>
          <p:cNvSpPr>
            <a:spLocks noGrp="1"/>
          </p:cNvSpPr>
          <p:nvPr>
            <p:ph sz="half" idx="1"/>
          </p:nvPr>
        </p:nvSpPr>
        <p:spPr>
          <a:xfrm>
            <a:off x="8568966" y="1538493"/>
            <a:ext cx="3246748" cy="4351338"/>
          </a:xfrm>
        </p:spPr>
        <p:txBody>
          <a:bodyPr>
            <a:noAutofit/>
          </a:bodyPr>
          <a:lstStyle/>
          <a:p>
            <a:pPr marL="0" indent="0">
              <a:buNone/>
            </a:pPr>
            <a:r>
              <a:rPr lang="en-GB" sz="2000" dirty="0"/>
              <a:t>84% of the female headed house hold had some form of life improvement</a:t>
            </a:r>
          </a:p>
          <a:p>
            <a:pPr marL="0" indent="0">
              <a:buNone/>
            </a:pPr>
            <a:r>
              <a:rPr lang="en-GB" sz="2000" dirty="0"/>
              <a:t>The salary range didn’t say much about this improvement as people who even had low salaries had some form of improvement.</a:t>
            </a:r>
          </a:p>
          <a:p>
            <a:pPr marL="0" indent="0">
              <a:buNone/>
            </a:pPr>
            <a:r>
              <a:rPr lang="en-GB" sz="2000" dirty="0"/>
              <a:t>The majority were satisfied with their water source</a:t>
            </a:r>
          </a:p>
          <a:p>
            <a:pPr marL="0" indent="0">
              <a:buNone/>
            </a:pPr>
            <a:r>
              <a:rPr lang="en-GB" sz="2000" dirty="0"/>
              <a:t>Both had 3 as the dominant number of household</a:t>
            </a:r>
          </a:p>
        </p:txBody>
      </p:sp>
      <p:sp>
        <p:nvSpPr>
          <p:cNvPr id="5" name="Rectangle 4">
            <a:extLst>
              <a:ext uri="{FF2B5EF4-FFF2-40B4-BE49-F238E27FC236}">
                <a16:creationId xmlns:a16="http://schemas.microsoft.com/office/drawing/2014/main" id="{19F306AF-0DB8-B155-9CBA-425B2214D718}"/>
              </a:ext>
            </a:extLst>
          </p:cNvPr>
          <p:cNvSpPr/>
          <p:nvPr/>
        </p:nvSpPr>
        <p:spPr>
          <a:xfrm>
            <a:off x="75413" y="782426"/>
            <a:ext cx="8201321" cy="586347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28321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78CC-11BE-366E-CEA3-996626DBE31F}"/>
              </a:ext>
            </a:extLst>
          </p:cNvPr>
          <p:cNvSpPr>
            <a:spLocks noGrp="1"/>
          </p:cNvSpPr>
          <p:nvPr>
            <p:ph type="title"/>
          </p:nvPr>
        </p:nvSpPr>
        <p:spPr>
          <a:xfrm>
            <a:off x="668818" y="144680"/>
            <a:ext cx="10515600" cy="252850"/>
          </a:xfrm>
        </p:spPr>
        <p:txBody>
          <a:bodyPr>
            <a:normAutofit fontScale="90000"/>
          </a:bodyPr>
          <a:lstStyle/>
          <a:p>
            <a:pPr algn="ctr"/>
            <a:r>
              <a:rPr lang="en-GB" sz="1600" dirty="0"/>
              <a:t>CORRELATION OF closed ended response</a:t>
            </a:r>
            <a:endParaRPr lang="en-GH" sz="1600" dirty="0"/>
          </a:p>
        </p:txBody>
      </p:sp>
      <p:pic>
        <p:nvPicPr>
          <p:cNvPr id="6" name="Content Placeholder 5" descr="Chart&#10;&#10;Description automatically generated with medium confidence">
            <a:extLst>
              <a:ext uri="{FF2B5EF4-FFF2-40B4-BE49-F238E27FC236}">
                <a16:creationId xmlns:a16="http://schemas.microsoft.com/office/drawing/2014/main" id="{A9672243-4EB1-4F90-79F7-4F5142D8C2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598122"/>
            <a:ext cx="6019800" cy="5172344"/>
          </a:xfrm>
        </p:spPr>
      </p:pic>
      <p:sp>
        <p:nvSpPr>
          <p:cNvPr id="4" name="Content Placeholder 3">
            <a:extLst>
              <a:ext uri="{FF2B5EF4-FFF2-40B4-BE49-F238E27FC236}">
                <a16:creationId xmlns:a16="http://schemas.microsoft.com/office/drawing/2014/main" id="{FFA6B375-05D2-6AF0-FD84-8D947D00C5FB}"/>
              </a:ext>
            </a:extLst>
          </p:cNvPr>
          <p:cNvSpPr>
            <a:spLocks noGrp="1"/>
          </p:cNvSpPr>
          <p:nvPr>
            <p:ph sz="half" idx="2"/>
          </p:nvPr>
        </p:nvSpPr>
        <p:spPr>
          <a:xfrm>
            <a:off x="6335486" y="4912387"/>
            <a:ext cx="4848932" cy="858079"/>
          </a:xfrm>
        </p:spPr>
        <p:txBody>
          <a:bodyPr>
            <a:normAutofit fontScale="70000" lnSpcReduction="20000"/>
          </a:bodyPr>
          <a:lstStyle/>
          <a:p>
            <a:r>
              <a:rPr lang="en-GB" dirty="0"/>
              <a:t>There is a positive relationship between communication way and information receiving</a:t>
            </a:r>
          </a:p>
          <a:p>
            <a:r>
              <a:rPr lang="en-GB" dirty="0"/>
              <a:t>There was no strong relationship between answers</a:t>
            </a:r>
          </a:p>
          <a:p>
            <a:pPr marL="0" indent="0">
              <a:buNone/>
            </a:pPr>
            <a:endParaRPr lang="en-GB" dirty="0"/>
          </a:p>
          <a:p>
            <a:endParaRPr lang="en-GH" dirty="0"/>
          </a:p>
        </p:txBody>
      </p:sp>
      <p:sp>
        <p:nvSpPr>
          <p:cNvPr id="3" name="Rectangle 2">
            <a:extLst>
              <a:ext uri="{FF2B5EF4-FFF2-40B4-BE49-F238E27FC236}">
                <a16:creationId xmlns:a16="http://schemas.microsoft.com/office/drawing/2014/main" id="{48F33729-F6C4-CDF0-8512-DFC40FF93423}"/>
              </a:ext>
            </a:extLst>
          </p:cNvPr>
          <p:cNvSpPr/>
          <p:nvPr/>
        </p:nvSpPr>
        <p:spPr>
          <a:xfrm>
            <a:off x="6335486" y="661531"/>
            <a:ext cx="5257800" cy="4114576"/>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176864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6936-E636-91BC-4091-B73B6E15498E}"/>
              </a:ext>
            </a:extLst>
          </p:cNvPr>
          <p:cNvSpPr>
            <a:spLocks noGrp="1"/>
          </p:cNvSpPr>
          <p:nvPr>
            <p:ph type="title"/>
          </p:nvPr>
        </p:nvSpPr>
        <p:spPr>
          <a:xfrm>
            <a:off x="838200" y="375427"/>
            <a:ext cx="10515600" cy="370936"/>
          </a:xfrm>
        </p:spPr>
        <p:txBody>
          <a:bodyPr>
            <a:normAutofit/>
          </a:bodyPr>
          <a:lstStyle/>
          <a:p>
            <a:pPr algn="ctr"/>
            <a:r>
              <a:rPr lang="en-GB" sz="1800" b="1" u="sng" dirty="0"/>
              <a:t>Disaster Analysis: Female Headed household</a:t>
            </a:r>
            <a:endParaRPr lang="en-GH" sz="1800" b="1" u="sng" dirty="0"/>
          </a:p>
        </p:txBody>
      </p:sp>
      <p:sp>
        <p:nvSpPr>
          <p:cNvPr id="3" name="Content Placeholder 2">
            <a:extLst>
              <a:ext uri="{FF2B5EF4-FFF2-40B4-BE49-F238E27FC236}">
                <a16:creationId xmlns:a16="http://schemas.microsoft.com/office/drawing/2014/main" id="{DE855640-CA4A-3A5C-50AF-CF8998D1641A}"/>
              </a:ext>
            </a:extLst>
          </p:cNvPr>
          <p:cNvSpPr>
            <a:spLocks noGrp="1"/>
          </p:cNvSpPr>
          <p:nvPr>
            <p:ph sz="half" idx="1"/>
          </p:nvPr>
        </p:nvSpPr>
        <p:spPr>
          <a:xfrm>
            <a:off x="7010400" y="1511578"/>
            <a:ext cx="5181600" cy="4351338"/>
          </a:xfrm>
        </p:spPr>
        <p:txBody>
          <a:bodyPr>
            <a:normAutofit fontScale="92500" lnSpcReduction="10000"/>
          </a:bodyPr>
          <a:lstStyle/>
          <a:p>
            <a:r>
              <a:rPr lang="en-GB" dirty="0"/>
              <a:t>For female-headed houses the maximum number of floods that occurred in 2021 like men</a:t>
            </a:r>
          </a:p>
          <a:p>
            <a:r>
              <a:rPr lang="en-GB" dirty="0"/>
              <a:t>64% had experienced fire</a:t>
            </a:r>
          </a:p>
          <a:p>
            <a:r>
              <a:rPr lang="en-GB" dirty="0"/>
              <a:t>56% had experienced flood</a:t>
            </a:r>
          </a:p>
          <a:p>
            <a:r>
              <a:rPr lang="en-GB" dirty="0"/>
              <a:t>But a majority didn’t build themselves?</a:t>
            </a:r>
          </a:p>
          <a:p>
            <a:r>
              <a:rPr lang="en-GB" dirty="0"/>
              <a:t>Possibly this could be due to the fact that the majority hadn’t received social education as in the case of men</a:t>
            </a:r>
          </a:p>
          <a:p>
            <a:r>
              <a:rPr lang="en-GB" dirty="0"/>
              <a:t>those who had the worst economic situation had 100% of fire experience like in men and 67% of flood experience</a:t>
            </a:r>
          </a:p>
          <a:p>
            <a:r>
              <a:rPr lang="en-GB" dirty="0"/>
              <a:t>Those who rented in women-headed had 100% flood experience</a:t>
            </a:r>
          </a:p>
          <a:p>
            <a:endParaRPr lang="en-GH" dirty="0"/>
          </a:p>
        </p:txBody>
      </p:sp>
      <p:sp>
        <p:nvSpPr>
          <p:cNvPr id="5" name="Rectangle 4">
            <a:extLst>
              <a:ext uri="{FF2B5EF4-FFF2-40B4-BE49-F238E27FC236}">
                <a16:creationId xmlns:a16="http://schemas.microsoft.com/office/drawing/2014/main" id="{42A59BBF-F4CF-7C78-09D9-F4B856C20D8F}"/>
              </a:ext>
            </a:extLst>
          </p:cNvPr>
          <p:cNvSpPr/>
          <p:nvPr/>
        </p:nvSpPr>
        <p:spPr>
          <a:xfrm>
            <a:off x="245097" y="746363"/>
            <a:ext cx="6711884" cy="555074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793418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DDFD6-A7B0-8B7C-022F-0E14E66AD6D0}"/>
              </a:ext>
            </a:extLst>
          </p:cNvPr>
          <p:cNvSpPr>
            <a:spLocks noGrp="1"/>
          </p:cNvSpPr>
          <p:nvPr>
            <p:ph idx="1"/>
          </p:nvPr>
        </p:nvSpPr>
        <p:spPr>
          <a:xfrm>
            <a:off x="8621485" y="1691840"/>
            <a:ext cx="2968064" cy="4801034"/>
          </a:xfrm>
        </p:spPr>
        <p:txBody>
          <a:bodyPr>
            <a:normAutofit/>
          </a:bodyPr>
          <a:lstStyle/>
          <a:p>
            <a:pPr marL="0" indent="0">
              <a:buNone/>
            </a:pPr>
            <a:r>
              <a:rPr lang="en-GB" sz="1400" dirty="0"/>
              <a:t>Those who answered household head as others had basically either secondary or primary education</a:t>
            </a:r>
          </a:p>
          <a:p>
            <a:pPr marL="0" indent="0">
              <a:buNone/>
            </a:pPr>
            <a:endParaRPr lang="en-GB" sz="1400" dirty="0"/>
          </a:p>
          <a:p>
            <a:pPr marL="0" indent="0">
              <a:buNone/>
            </a:pPr>
            <a:r>
              <a:rPr lang="en-GB" sz="1400" dirty="0"/>
              <a:t>They all used community water and toilet and was mostly satisfied with their water source</a:t>
            </a:r>
          </a:p>
          <a:p>
            <a:pPr marL="0" indent="0">
              <a:buNone/>
            </a:pPr>
            <a:r>
              <a:rPr lang="en-GB" sz="1400" dirty="0"/>
              <a:t>House participant was mostly unemployed and the total number of household that dominated is 7</a:t>
            </a:r>
          </a:p>
          <a:p>
            <a:pPr marL="0" indent="0">
              <a:buNone/>
            </a:pPr>
            <a:endParaRPr lang="en-GB" sz="1400" dirty="0"/>
          </a:p>
          <a:p>
            <a:pPr marL="0" indent="0">
              <a:buNone/>
            </a:pPr>
            <a:r>
              <a:rPr lang="en-GB" sz="1400" dirty="0"/>
              <a:t>Their salary span from below 500 to 3500</a:t>
            </a:r>
            <a:br>
              <a:rPr lang="en-GB" sz="1400" dirty="0"/>
            </a:br>
            <a:endParaRPr lang="en-GH" sz="1400" dirty="0"/>
          </a:p>
        </p:txBody>
      </p:sp>
      <p:sp>
        <p:nvSpPr>
          <p:cNvPr id="7" name="Title 1">
            <a:extLst>
              <a:ext uri="{FF2B5EF4-FFF2-40B4-BE49-F238E27FC236}">
                <a16:creationId xmlns:a16="http://schemas.microsoft.com/office/drawing/2014/main" id="{16DF9C0E-AD05-D210-FDAB-A5E4652A8D85}"/>
              </a:ext>
            </a:extLst>
          </p:cNvPr>
          <p:cNvSpPr txBox="1">
            <a:spLocks/>
          </p:cNvSpPr>
          <p:nvPr/>
        </p:nvSpPr>
        <p:spPr>
          <a:xfrm>
            <a:off x="838200" y="318473"/>
            <a:ext cx="10515600" cy="492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b="1" u="sng" dirty="0"/>
              <a:t>Living Standard dashboard of household headed by Others</a:t>
            </a:r>
            <a:endParaRPr lang="en-GH" sz="2000" b="1" u="sng" dirty="0"/>
          </a:p>
        </p:txBody>
      </p:sp>
      <p:sp>
        <p:nvSpPr>
          <p:cNvPr id="10" name="Rectangle 9">
            <a:extLst>
              <a:ext uri="{FF2B5EF4-FFF2-40B4-BE49-F238E27FC236}">
                <a16:creationId xmlns:a16="http://schemas.microsoft.com/office/drawing/2014/main" id="{59D4C433-65B8-5E65-D787-94BB077E8FA7}"/>
              </a:ext>
            </a:extLst>
          </p:cNvPr>
          <p:cNvSpPr/>
          <p:nvPr/>
        </p:nvSpPr>
        <p:spPr>
          <a:xfrm>
            <a:off x="298580" y="857840"/>
            <a:ext cx="7438116" cy="571576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85001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6936-E636-91BC-4091-B73B6E15498E}"/>
              </a:ext>
            </a:extLst>
          </p:cNvPr>
          <p:cNvSpPr>
            <a:spLocks noGrp="1"/>
          </p:cNvSpPr>
          <p:nvPr>
            <p:ph type="title"/>
          </p:nvPr>
        </p:nvSpPr>
        <p:spPr>
          <a:xfrm>
            <a:off x="838200" y="375427"/>
            <a:ext cx="10515600" cy="370936"/>
          </a:xfrm>
        </p:spPr>
        <p:txBody>
          <a:bodyPr>
            <a:normAutofit/>
          </a:bodyPr>
          <a:lstStyle/>
          <a:p>
            <a:pPr algn="ctr"/>
            <a:r>
              <a:rPr lang="en-GB" sz="1800" b="1" u="sng" dirty="0"/>
              <a:t>Disaster Analysis: Other Headed household</a:t>
            </a:r>
            <a:endParaRPr lang="en-GH" sz="1800" b="1" u="sng" dirty="0"/>
          </a:p>
        </p:txBody>
      </p:sp>
      <p:sp>
        <p:nvSpPr>
          <p:cNvPr id="3" name="Content Placeholder 2">
            <a:extLst>
              <a:ext uri="{FF2B5EF4-FFF2-40B4-BE49-F238E27FC236}">
                <a16:creationId xmlns:a16="http://schemas.microsoft.com/office/drawing/2014/main" id="{DE855640-CA4A-3A5C-50AF-CF8998D1641A}"/>
              </a:ext>
            </a:extLst>
          </p:cNvPr>
          <p:cNvSpPr>
            <a:spLocks noGrp="1"/>
          </p:cNvSpPr>
          <p:nvPr>
            <p:ph sz="half" idx="1"/>
          </p:nvPr>
        </p:nvSpPr>
        <p:spPr>
          <a:xfrm>
            <a:off x="7010400" y="1511578"/>
            <a:ext cx="5181600" cy="4351338"/>
          </a:xfrm>
        </p:spPr>
        <p:txBody>
          <a:bodyPr>
            <a:normAutofit/>
          </a:bodyPr>
          <a:lstStyle/>
          <a:p>
            <a:r>
              <a:rPr lang="en-GB" dirty="0"/>
              <a:t>For female-headed houses the maximum number of floods that occurred in 2021 like men</a:t>
            </a:r>
          </a:p>
          <a:p>
            <a:r>
              <a:rPr lang="en-GB" dirty="0"/>
              <a:t>63% had experienced fire</a:t>
            </a:r>
          </a:p>
          <a:p>
            <a:r>
              <a:rPr lang="en-GB" dirty="0"/>
              <a:t>73% had experienced flood</a:t>
            </a:r>
          </a:p>
          <a:p>
            <a:r>
              <a:rPr lang="en-GB" dirty="0"/>
              <a:t>But a majority didn’t build themselves?</a:t>
            </a:r>
          </a:p>
          <a:p>
            <a:r>
              <a:rPr lang="en-GB" dirty="0"/>
              <a:t>Possibly this could be due to the fact that the majority hadn’t received social education as in the case of men</a:t>
            </a:r>
          </a:p>
          <a:p>
            <a:pPr marL="0" indent="0">
              <a:buNone/>
            </a:pPr>
            <a:endParaRPr lang="en-GH" dirty="0"/>
          </a:p>
        </p:txBody>
      </p:sp>
      <p:sp>
        <p:nvSpPr>
          <p:cNvPr id="5" name="Rectangle 4">
            <a:extLst>
              <a:ext uri="{FF2B5EF4-FFF2-40B4-BE49-F238E27FC236}">
                <a16:creationId xmlns:a16="http://schemas.microsoft.com/office/drawing/2014/main" id="{42A59BBF-F4CF-7C78-09D9-F4B856C20D8F}"/>
              </a:ext>
            </a:extLst>
          </p:cNvPr>
          <p:cNvSpPr/>
          <p:nvPr/>
        </p:nvSpPr>
        <p:spPr>
          <a:xfrm>
            <a:off x="245097" y="746363"/>
            <a:ext cx="6711884" cy="555074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58261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DDFD6-A7B0-8B7C-022F-0E14E66AD6D0}"/>
              </a:ext>
            </a:extLst>
          </p:cNvPr>
          <p:cNvSpPr>
            <a:spLocks noGrp="1"/>
          </p:cNvSpPr>
          <p:nvPr>
            <p:ph idx="1"/>
          </p:nvPr>
        </p:nvSpPr>
        <p:spPr>
          <a:xfrm>
            <a:off x="8630816" y="1691840"/>
            <a:ext cx="2968064" cy="4801034"/>
          </a:xfrm>
        </p:spPr>
        <p:txBody>
          <a:bodyPr>
            <a:normAutofit fontScale="77500" lnSpcReduction="20000"/>
          </a:bodyPr>
          <a:lstStyle/>
          <a:p>
            <a:pPr marL="0" indent="0">
              <a:buNone/>
            </a:pPr>
            <a:r>
              <a:rPr lang="en-GB" sz="1400" dirty="0"/>
              <a:t>In total educational level was high among secondary education</a:t>
            </a:r>
          </a:p>
          <a:p>
            <a:pPr marL="0" indent="0">
              <a:buNone/>
            </a:pPr>
            <a:r>
              <a:rPr lang="en-GB" sz="1400" dirty="0"/>
              <a:t>98% of people used community water sources and were satisfied </a:t>
            </a:r>
          </a:p>
          <a:p>
            <a:pPr marL="0" indent="0">
              <a:buNone/>
            </a:pPr>
            <a:r>
              <a:rPr lang="en-GB" sz="1400" dirty="0"/>
              <a:t>56 of the participants of households were unemployed</a:t>
            </a:r>
          </a:p>
          <a:p>
            <a:pPr marL="0" indent="0">
              <a:buNone/>
            </a:pPr>
            <a:r>
              <a:rPr lang="en-GB" sz="1400" dirty="0"/>
              <a:t>The majority of households were 3 in number</a:t>
            </a:r>
            <a:br>
              <a:rPr lang="en-GB" sz="1400" dirty="0"/>
            </a:br>
            <a:endParaRPr lang="en-GB" sz="1400" dirty="0"/>
          </a:p>
          <a:p>
            <a:pPr marL="0" indent="0">
              <a:buNone/>
            </a:pPr>
            <a:r>
              <a:rPr lang="en-GB" sz="1400" dirty="0"/>
              <a:t>All who said their living situation was worse were not satisfied with the water source, their average salary ranged from below 500 to 1500, participant of the household was all unemployed with a majority of 10 in a household in the number</a:t>
            </a:r>
          </a:p>
          <a:p>
            <a:pPr marL="0" indent="0">
              <a:buNone/>
            </a:pPr>
            <a:r>
              <a:rPr lang="en-GB" sz="1400" dirty="0"/>
              <a:t>Slightly different from those with an economic situation not changing was that their number in a household was mostly 2 and they were unsatisfied with their water source which was a community tap. their salary ranged from below 500 to 4000</a:t>
            </a:r>
          </a:p>
          <a:p>
            <a:pPr marL="0" indent="0">
              <a:buNone/>
            </a:pPr>
            <a:r>
              <a:rPr lang="en-GB" sz="1400" dirty="0"/>
              <a:t>For those with some improvement, they were satisfied with the water, a majority didn’t build themselves  and the majority were 3 in a household</a:t>
            </a:r>
          </a:p>
          <a:p>
            <a:pPr marL="0" indent="0">
              <a:buNone/>
            </a:pPr>
            <a:r>
              <a:rPr lang="en-GB" sz="1400" dirty="0"/>
              <a:t> </a:t>
            </a:r>
            <a:br>
              <a:rPr lang="en-GB" sz="1400" dirty="0"/>
            </a:br>
            <a:endParaRPr lang="en-GH" sz="1400" dirty="0"/>
          </a:p>
        </p:txBody>
      </p:sp>
      <p:sp>
        <p:nvSpPr>
          <p:cNvPr id="7" name="Title 1">
            <a:extLst>
              <a:ext uri="{FF2B5EF4-FFF2-40B4-BE49-F238E27FC236}">
                <a16:creationId xmlns:a16="http://schemas.microsoft.com/office/drawing/2014/main" id="{16DF9C0E-AD05-D210-FDAB-A5E4652A8D85}"/>
              </a:ext>
            </a:extLst>
          </p:cNvPr>
          <p:cNvSpPr txBox="1">
            <a:spLocks/>
          </p:cNvSpPr>
          <p:nvPr/>
        </p:nvSpPr>
        <p:spPr>
          <a:xfrm>
            <a:off x="838200" y="318473"/>
            <a:ext cx="10515600" cy="492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b="1" u="sng" dirty="0"/>
              <a:t>Living Standard dashboard: all inclusive</a:t>
            </a:r>
            <a:endParaRPr lang="en-GH" sz="2000" b="1" u="sng" dirty="0"/>
          </a:p>
        </p:txBody>
      </p:sp>
      <p:sp>
        <p:nvSpPr>
          <p:cNvPr id="10" name="Rectangle 9">
            <a:extLst>
              <a:ext uri="{FF2B5EF4-FFF2-40B4-BE49-F238E27FC236}">
                <a16:creationId xmlns:a16="http://schemas.microsoft.com/office/drawing/2014/main" id="{59D4C433-65B8-5E65-D787-94BB077E8FA7}"/>
              </a:ext>
            </a:extLst>
          </p:cNvPr>
          <p:cNvSpPr/>
          <p:nvPr/>
        </p:nvSpPr>
        <p:spPr>
          <a:xfrm>
            <a:off x="391886" y="777105"/>
            <a:ext cx="7438116" cy="571576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1820960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6936-E636-91BC-4091-B73B6E15498E}"/>
              </a:ext>
            </a:extLst>
          </p:cNvPr>
          <p:cNvSpPr>
            <a:spLocks noGrp="1"/>
          </p:cNvSpPr>
          <p:nvPr>
            <p:ph type="title"/>
          </p:nvPr>
        </p:nvSpPr>
        <p:spPr>
          <a:xfrm>
            <a:off x="838200" y="375427"/>
            <a:ext cx="10515600" cy="370936"/>
          </a:xfrm>
        </p:spPr>
        <p:txBody>
          <a:bodyPr>
            <a:normAutofit/>
          </a:bodyPr>
          <a:lstStyle/>
          <a:p>
            <a:pPr algn="ctr"/>
            <a:r>
              <a:rPr lang="en-GB" sz="1800" b="1" u="sng" dirty="0"/>
              <a:t>Disaster Analysis: ALL</a:t>
            </a:r>
            <a:endParaRPr lang="en-GH" sz="1800" b="1" u="sng" dirty="0"/>
          </a:p>
        </p:txBody>
      </p:sp>
      <p:sp>
        <p:nvSpPr>
          <p:cNvPr id="3" name="Content Placeholder 2">
            <a:extLst>
              <a:ext uri="{FF2B5EF4-FFF2-40B4-BE49-F238E27FC236}">
                <a16:creationId xmlns:a16="http://schemas.microsoft.com/office/drawing/2014/main" id="{DE855640-CA4A-3A5C-50AF-CF8998D1641A}"/>
              </a:ext>
            </a:extLst>
          </p:cNvPr>
          <p:cNvSpPr>
            <a:spLocks noGrp="1"/>
          </p:cNvSpPr>
          <p:nvPr>
            <p:ph sz="half" idx="1"/>
          </p:nvPr>
        </p:nvSpPr>
        <p:spPr>
          <a:xfrm>
            <a:off x="7010400" y="1511578"/>
            <a:ext cx="5181600" cy="4351338"/>
          </a:xfrm>
        </p:spPr>
        <p:txBody>
          <a:bodyPr>
            <a:normAutofit/>
          </a:bodyPr>
          <a:lstStyle/>
          <a:p>
            <a:r>
              <a:rPr lang="en-GB" dirty="0"/>
              <a:t>Overall 2021 had more yearly floods</a:t>
            </a:r>
          </a:p>
          <a:p>
            <a:pPr marL="0" indent="0">
              <a:buNone/>
            </a:pPr>
            <a:endParaRPr lang="en-GB" dirty="0"/>
          </a:p>
          <a:p>
            <a:r>
              <a:rPr lang="en-GB" dirty="0"/>
              <a:t>73% had experienced fire greater than 55% in term of flood</a:t>
            </a:r>
          </a:p>
          <a:p>
            <a:r>
              <a:rPr lang="en-GB" dirty="0"/>
              <a:t>But a majority didn’t build themselves? 60% </a:t>
            </a:r>
          </a:p>
          <a:p>
            <a:r>
              <a:rPr lang="en-GB" dirty="0"/>
              <a:t>Possibly this could be due to the fact that the majority hadn’t received social education overall</a:t>
            </a:r>
          </a:p>
          <a:p>
            <a:pPr marL="0" indent="0">
              <a:buNone/>
            </a:pPr>
            <a:endParaRPr lang="en-GH" dirty="0"/>
          </a:p>
        </p:txBody>
      </p:sp>
      <p:sp>
        <p:nvSpPr>
          <p:cNvPr id="5" name="Rectangle 4">
            <a:extLst>
              <a:ext uri="{FF2B5EF4-FFF2-40B4-BE49-F238E27FC236}">
                <a16:creationId xmlns:a16="http://schemas.microsoft.com/office/drawing/2014/main" id="{42A59BBF-F4CF-7C78-09D9-F4B856C20D8F}"/>
              </a:ext>
            </a:extLst>
          </p:cNvPr>
          <p:cNvSpPr/>
          <p:nvPr/>
        </p:nvSpPr>
        <p:spPr>
          <a:xfrm>
            <a:off x="245097" y="746363"/>
            <a:ext cx="6711884" cy="555074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221620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A4F4-B446-04F0-D61E-85BE4AB5B1CA}"/>
              </a:ext>
            </a:extLst>
          </p:cNvPr>
          <p:cNvSpPr>
            <a:spLocks noGrp="1"/>
          </p:cNvSpPr>
          <p:nvPr>
            <p:ph type="title"/>
          </p:nvPr>
        </p:nvSpPr>
        <p:spPr>
          <a:xfrm>
            <a:off x="838200" y="226243"/>
            <a:ext cx="10515600" cy="710300"/>
          </a:xfrm>
        </p:spPr>
        <p:txBody>
          <a:bodyPr>
            <a:normAutofit/>
          </a:bodyPr>
          <a:lstStyle/>
          <a:p>
            <a:pPr algn="ctr"/>
            <a:r>
              <a:rPr lang="en-GB" sz="1800" b="1" dirty="0"/>
              <a:t>DASHBOARD OF MALE HEADED HOUSEHOLD IN TERMS OF LIVING STANDARDS</a:t>
            </a:r>
            <a:endParaRPr lang="en-GH" sz="1800" b="1" dirty="0"/>
          </a:p>
        </p:txBody>
      </p:sp>
      <p:sp>
        <p:nvSpPr>
          <p:cNvPr id="3" name="Content Placeholder 2">
            <a:extLst>
              <a:ext uri="{FF2B5EF4-FFF2-40B4-BE49-F238E27FC236}">
                <a16:creationId xmlns:a16="http://schemas.microsoft.com/office/drawing/2014/main" id="{BA4111AA-1417-6237-2FF4-3FA6C735F6A6}"/>
              </a:ext>
            </a:extLst>
          </p:cNvPr>
          <p:cNvSpPr>
            <a:spLocks noGrp="1"/>
          </p:cNvSpPr>
          <p:nvPr>
            <p:ph idx="1"/>
          </p:nvPr>
        </p:nvSpPr>
        <p:spPr>
          <a:xfrm>
            <a:off x="9634195" y="936543"/>
            <a:ext cx="2322920" cy="5743934"/>
          </a:xfrm>
        </p:spPr>
        <p:txBody>
          <a:bodyPr/>
          <a:lstStyle/>
          <a:p>
            <a:endParaRPr lang="en-GB" dirty="0"/>
          </a:p>
          <a:p>
            <a:r>
              <a:rPr lang="en-GB" sz="1600" dirty="0"/>
              <a:t>Male headed household           consist of</a:t>
            </a:r>
          </a:p>
          <a:p>
            <a:endParaRPr lang="en-GB" sz="1200" dirty="0"/>
          </a:p>
        </p:txBody>
      </p:sp>
      <p:sp>
        <p:nvSpPr>
          <p:cNvPr id="4" name="Rectangle 3">
            <a:extLst>
              <a:ext uri="{FF2B5EF4-FFF2-40B4-BE49-F238E27FC236}">
                <a16:creationId xmlns:a16="http://schemas.microsoft.com/office/drawing/2014/main" id="{06CACB99-2379-AED7-A73D-BC8B0AA8F961}"/>
              </a:ext>
            </a:extLst>
          </p:cNvPr>
          <p:cNvSpPr/>
          <p:nvPr/>
        </p:nvSpPr>
        <p:spPr>
          <a:xfrm>
            <a:off x="234885" y="936543"/>
            <a:ext cx="9135359" cy="574393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5" name="Rectangle 4">
            <a:extLst>
              <a:ext uri="{FF2B5EF4-FFF2-40B4-BE49-F238E27FC236}">
                <a16:creationId xmlns:a16="http://schemas.microsoft.com/office/drawing/2014/main" id="{2249DB19-41F8-CEFC-B226-859F490CC3E4}"/>
              </a:ext>
            </a:extLst>
          </p:cNvPr>
          <p:cNvSpPr/>
          <p:nvPr/>
        </p:nvSpPr>
        <p:spPr>
          <a:xfrm>
            <a:off x="9898145" y="2535811"/>
            <a:ext cx="1593130" cy="321454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86075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8163-6749-D1DB-32B3-DEF247277934}"/>
              </a:ext>
            </a:extLst>
          </p:cNvPr>
          <p:cNvSpPr>
            <a:spLocks noGrp="1"/>
          </p:cNvSpPr>
          <p:nvPr>
            <p:ph type="title"/>
          </p:nvPr>
        </p:nvSpPr>
        <p:spPr>
          <a:xfrm>
            <a:off x="838200" y="365126"/>
            <a:ext cx="10515600" cy="492714"/>
          </a:xfrm>
        </p:spPr>
        <p:txBody>
          <a:bodyPr>
            <a:normAutofit/>
          </a:bodyPr>
          <a:lstStyle/>
          <a:p>
            <a:pPr algn="ctr"/>
            <a:r>
              <a:rPr lang="en-GB" sz="2000" b="1" u="sng" dirty="0"/>
              <a:t>Male-headed household Comparisons</a:t>
            </a:r>
            <a:endParaRPr lang="en-GH" sz="2000" b="1" u="sng" dirty="0"/>
          </a:p>
        </p:txBody>
      </p:sp>
      <p:sp>
        <p:nvSpPr>
          <p:cNvPr id="3" name="Content Placeholder 2">
            <a:extLst>
              <a:ext uri="{FF2B5EF4-FFF2-40B4-BE49-F238E27FC236}">
                <a16:creationId xmlns:a16="http://schemas.microsoft.com/office/drawing/2014/main" id="{5C9B5AED-6D61-01FD-79EB-27A1E4A51154}"/>
              </a:ext>
            </a:extLst>
          </p:cNvPr>
          <p:cNvSpPr>
            <a:spLocks noGrp="1"/>
          </p:cNvSpPr>
          <p:nvPr>
            <p:ph idx="1"/>
          </p:nvPr>
        </p:nvSpPr>
        <p:spPr>
          <a:xfrm>
            <a:off x="1026737" y="3534711"/>
            <a:ext cx="9776381" cy="2696238"/>
          </a:xfrm>
        </p:spPr>
        <p:txBody>
          <a:bodyPr>
            <a:normAutofit fontScale="92500" lnSpcReduction="20000"/>
          </a:bodyPr>
          <a:lstStyle/>
          <a:p>
            <a:pPr marL="0" indent="0">
              <a:buNone/>
            </a:pPr>
            <a:r>
              <a:rPr lang="en-GB" sz="1600" b="1" u="sng" dirty="0"/>
              <a:t>Educational levels</a:t>
            </a:r>
            <a:endParaRPr lang="en-GB" sz="1600" dirty="0"/>
          </a:p>
          <a:p>
            <a:r>
              <a:rPr lang="en-GB" sz="1600" dirty="0"/>
              <a:t>The total number of households with men as the head was 85 of 159 (complete answered questionnaire), which is 53.46%</a:t>
            </a:r>
          </a:p>
          <a:p>
            <a:r>
              <a:rPr lang="en-GB" sz="1600" dirty="0"/>
              <a:t>None of the male-headed households was without education. Most had secondary education with about 75%</a:t>
            </a:r>
          </a:p>
          <a:p>
            <a:r>
              <a:rPr lang="en-GB" sz="1600" dirty="0"/>
              <a:t>Salary ranged from below 500 to 3500 among male-headed houses</a:t>
            </a:r>
          </a:p>
          <a:p>
            <a:r>
              <a:rPr lang="en-GB" sz="1600" dirty="0"/>
              <a:t>The educational levels of people didn’t have a relation to salaries as 91%  of the people who earned below 500 had secondary education and a few with primary education.</a:t>
            </a:r>
          </a:p>
          <a:p>
            <a:r>
              <a:rPr lang="en-GB" sz="1600" dirty="0"/>
              <a:t>All who earned above 3000 had secondary education</a:t>
            </a:r>
          </a:p>
          <a:p>
            <a:r>
              <a:rPr lang="en-GB" sz="1600" dirty="0"/>
              <a:t> Tertiary-educated people in the male-headed household  had an average monthly salary of 2000 or 2500</a:t>
            </a:r>
          </a:p>
          <a:p>
            <a:endParaRPr lang="en-GB" dirty="0"/>
          </a:p>
          <a:p>
            <a:endParaRPr lang="en-GH" dirty="0"/>
          </a:p>
        </p:txBody>
      </p:sp>
      <p:sp>
        <p:nvSpPr>
          <p:cNvPr id="4" name="Rectangle 3">
            <a:extLst>
              <a:ext uri="{FF2B5EF4-FFF2-40B4-BE49-F238E27FC236}">
                <a16:creationId xmlns:a16="http://schemas.microsoft.com/office/drawing/2014/main" id="{88FDD38E-D6CA-D8F2-B686-87D6AA8B348B}"/>
              </a:ext>
            </a:extLst>
          </p:cNvPr>
          <p:cNvSpPr/>
          <p:nvPr/>
        </p:nvSpPr>
        <p:spPr>
          <a:xfrm>
            <a:off x="1296763" y="857840"/>
            <a:ext cx="2747336" cy="247470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dirty="0"/>
          </a:p>
        </p:txBody>
      </p:sp>
      <p:sp>
        <p:nvSpPr>
          <p:cNvPr id="5" name="Rectangle 4">
            <a:extLst>
              <a:ext uri="{FF2B5EF4-FFF2-40B4-BE49-F238E27FC236}">
                <a16:creationId xmlns:a16="http://schemas.microsoft.com/office/drawing/2014/main" id="{B8893EE1-7DB2-B1FD-D15E-23ADD0960301}"/>
              </a:ext>
            </a:extLst>
          </p:cNvPr>
          <p:cNvSpPr/>
          <p:nvPr/>
        </p:nvSpPr>
        <p:spPr>
          <a:xfrm>
            <a:off x="7022967" y="954295"/>
            <a:ext cx="2960018" cy="2474705"/>
          </a:xfrm>
          <a:prstGeom prst="rect">
            <a:avLst/>
          </a:prstGeom>
          <a:blipFill dpi="0" rotWithShape="1">
            <a:blip r:embed="rId3">
              <a:extLst>
                <a:ext uri="{28A0092B-C50C-407E-A947-70E740481C1C}">
                  <a14:useLocalDpi xmlns:a14="http://schemas.microsoft.com/office/drawing/2010/main" val="0"/>
                </a:ext>
              </a:extLst>
            </a:blip>
            <a:srcRect/>
            <a:stretch>
              <a:fillRect l="-4462" r="-506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dirty="0"/>
          </a:p>
        </p:txBody>
      </p:sp>
    </p:spTree>
    <p:extLst>
      <p:ext uri="{BB962C8B-B14F-4D97-AF65-F5344CB8AC3E}">
        <p14:creationId xmlns:p14="http://schemas.microsoft.com/office/powerpoint/2010/main" val="428580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DDFD6-A7B0-8B7C-022F-0E14E66AD6D0}"/>
              </a:ext>
            </a:extLst>
          </p:cNvPr>
          <p:cNvSpPr>
            <a:spLocks noGrp="1"/>
          </p:cNvSpPr>
          <p:nvPr>
            <p:ph idx="1"/>
          </p:nvPr>
        </p:nvSpPr>
        <p:spPr>
          <a:xfrm>
            <a:off x="5920033" y="980388"/>
            <a:ext cx="5753492" cy="4801034"/>
          </a:xfrm>
        </p:spPr>
        <p:txBody>
          <a:bodyPr>
            <a:normAutofit/>
          </a:bodyPr>
          <a:lstStyle/>
          <a:p>
            <a:pPr marL="0" indent="0">
              <a:buNone/>
            </a:pPr>
            <a:r>
              <a:rPr lang="en-US" sz="1400" dirty="0"/>
              <a:t>What training have you received, if any, from the municipality or other organizations active in the community?</a:t>
            </a:r>
          </a:p>
          <a:p>
            <a:pPr marL="0" indent="0">
              <a:buNone/>
            </a:pPr>
            <a:r>
              <a:rPr lang="en-US" sz="1400" dirty="0"/>
              <a:t>The majority of them had not received any social education.</a:t>
            </a:r>
          </a:p>
          <a:p>
            <a:pPr marL="0" indent="0">
              <a:buNone/>
            </a:pPr>
            <a:r>
              <a:rPr lang="en-US" sz="1400" dirty="0"/>
              <a:t>This is seen in the responses such as</a:t>
            </a:r>
          </a:p>
          <a:p>
            <a:pPr marL="0" indent="0">
              <a:buNone/>
            </a:pPr>
            <a:r>
              <a:rPr lang="en-US" sz="1400" dirty="0"/>
              <a:t>None  -  40</a:t>
            </a:r>
          </a:p>
          <a:p>
            <a:pPr marL="0" indent="0">
              <a:buNone/>
            </a:pPr>
            <a:r>
              <a:rPr lang="en-US" sz="1400" dirty="0"/>
              <a:t>There is none  - 19</a:t>
            </a:r>
          </a:p>
          <a:p>
            <a:pPr marL="0" indent="0">
              <a:buNone/>
            </a:pPr>
            <a:r>
              <a:rPr lang="en-US" sz="1400" dirty="0"/>
              <a:t>I have not </a:t>
            </a:r>
            <a:r>
              <a:rPr lang="en-GB" sz="1400" dirty="0"/>
              <a:t>received anything - 1</a:t>
            </a:r>
          </a:p>
          <a:p>
            <a:pPr marL="0" indent="0">
              <a:buNone/>
            </a:pPr>
            <a:r>
              <a:rPr lang="en-GB" sz="1400" dirty="0"/>
              <a:t>No training has been received  - 1</a:t>
            </a:r>
          </a:p>
          <a:p>
            <a:pPr marL="0" indent="0">
              <a:buNone/>
            </a:pPr>
            <a:r>
              <a:rPr lang="en-GB" sz="1400" dirty="0"/>
              <a:t>Not even one - 1</a:t>
            </a:r>
          </a:p>
          <a:p>
            <a:pPr marL="0" indent="0">
              <a:buNone/>
            </a:pPr>
            <a:r>
              <a:rPr lang="en-GB" sz="1400" dirty="0"/>
              <a:t>Nothing – 1</a:t>
            </a:r>
          </a:p>
          <a:p>
            <a:pPr marL="0" indent="0">
              <a:buNone/>
            </a:pPr>
            <a:r>
              <a:rPr lang="en-GB" sz="1400" dirty="0"/>
              <a:t>In total 74% have had none</a:t>
            </a:r>
            <a:endParaRPr lang="en-GH" sz="1400" dirty="0"/>
          </a:p>
        </p:txBody>
      </p:sp>
      <p:sp>
        <p:nvSpPr>
          <p:cNvPr id="7" name="Title 1">
            <a:extLst>
              <a:ext uri="{FF2B5EF4-FFF2-40B4-BE49-F238E27FC236}">
                <a16:creationId xmlns:a16="http://schemas.microsoft.com/office/drawing/2014/main" id="{16DF9C0E-AD05-D210-FDAB-A5E4652A8D85}"/>
              </a:ext>
            </a:extLst>
          </p:cNvPr>
          <p:cNvSpPr txBox="1">
            <a:spLocks/>
          </p:cNvSpPr>
          <p:nvPr/>
        </p:nvSpPr>
        <p:spPr>
          <a:xfrm>
            <a:off x="838200" y="365126"/>
            <a:ext cx="10515600" cy="492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b="1" u="sng" dirty="0"/>
              <a:t>Male-headed household (Social Education received )</a:t>
            </a:r>
            <a:endParaRPr lang="en-GH" sz="2000" b="1" u="sng" dirty="0"/>
          </a:p>
        </p:txBody>
      </p:sp>
      <p:sp>
        <p:nvSpPr>
          <p:cNvPr id="10" name="Rectangle 9">
            <a:extLst>
              <a:ext uri="{FF2B5EF4-FFF2-40B4-BE49-F238E27FC236}">
                <a16:creationId xmlns:a16="http://schemas.microsoft.com/office/drawing/2014/main" id="{59D4C433-65B8-5E65-D787-94BB077E8FA7}"/>
              </a:ext>
            </a:extLst>
          </p:cNvPr>
          <p:cNvSpPr/>
          <p:nvPr/>
        </p:nvSpPr>
        <p:spPr>
          <a:xfrm>
            <a:off x="518475" y="857840"/>
            <a:ext cx="4883084" cy="5495826"/>
          </a:xfrm>
          <a:prstGeom prst="rect">
            <a:avLst/>
          </a:prstGeom>
          <a:blipFill dpi="0" rotWithShape="1">
            <a:blip r:embed="rId2">
              <a:extLst>
                <a:ext uri="{28A0092B-C50C-407E-A947-70E740481C1C}">
                  <a14:useLocalDpi xmlns:a14="http://schemas.microsoft.com/office/drawing/2010/main" val="0"/>
                </a:ext>
              </a:extLst>
            </a:blip>
            <a:srcRect/>
            <a:stretch>
              <a:fillRect l="180" r="-1753" b="-167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8409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9B4-507B-36BD-EAEA-9AEB409E1DC4}"/>
              </a:ext>
            </a:extLst>
          </p:cNvPr>
          <p:cNvSpPr>
            <a:spLocks noGrp="1"/>
          </p:cNvSpPr>
          <p:nvPr>
            <p:ph type="title"/>
          </p:nvPr>
        </p:nvSpPr>
        <p:spPr>
          <a:xfrm>
            <a:off x="839788" y="149888"/>
            <a:ext cx="10515600" cy="618225"/>
          </a:xfrm>
        </p:spPr>
        <p:txBody>
          <a:bodyPr>
            <a:normAutofit/>
          </a:bodyPr>
          <a:lstStyle/>
          <a:p>
            <a:pPr algn="ctr"/>
            <a:r>
              <a:rPr lang="en-GB" sz="2000" b="1" u="sng" dirty="0"/>
              <a:t>Dashboard of fully owned male-headed households</a:t>
            </a:r>
            <a:endParaRPr lang="en-GH" sz="2000" b="1" u="sng" dirty="0"/>
          </a:p>
        </p:txBody>
      </p:sp>
      <p:sp>
        <p:nvSpPr>
          <p:cNvPr id="5" name="Text Placeholder 4">
            <a:extLst>
              <a:ext uri="{FF2B5EF4-FFF2-40B4-BE49-F238E27FC236}">
                <a16:creationId xmlns:a16="http://schemas.microsoft.com/office/drawing/2014/main" id="{66E971BB-28AC-352E-8A81-1D55887203DA}"/>
              </a:ext>
            </a:extLst>
          </p:cNvPr>
          <p:cNvSpPr>
            <a:spLocks noGrp="1"/>
          </p:cNvSpPr>
          <p:nvPr>
            <p:ph type="body" idx="1"/>
          </p:nvPr>
        </p:nvSpPr>
        <p:spPr/>
        <p:txBody>
          <a:bodyPr/>
          <a:lstStyle/>
          <a:p>
            <a:endParaRPr lang="en-GH"/>
          </a:p>
        </p:txBody>
      </p:sp>
      <p:sp>
        <p:nvSpPr>
          <p:cNvPr id="6" name="Content Placeholder 5">
            <a:extLst>
              <a:ext uri="{FF2B5EF4-FFF2-40B4-BE49-F238E27FC236}">
                <a16:creationId xmlns:a16="http://schemas.microsoft.com/office/drawing/2014/main" id="{5155772F-C6B1-DD28-B135-CB3E377E85B9}"/>
              </a:ext>
            </a:extLst>
          </p:cNvPr>
          <p:cNvSpPr>
            <a:spLocks noGrp="1"/>
          </p:cNvSpPr>
          <p:nvPr>
            <p:ph sz="half" idx="2"/>
          </p:nvPr>
        </p:nvSpPr>
        <p:spPr/>
        <p:txBody>
          <a:bodyPr>
            <a:normAutofit fontScale="62500" lnSpcReduction="20000"/>
          </a:bodyPr>
          <a:lstStyle/>
          <a:p>
            <a:endParaRPr lang="en-GH"/>
          </a:p>
        </p:txBody>
      </p:sp>
      <p:sp>
        <p:nvSpPr>
          <p:cNvPr id="8" name="Content Placeholder 7">
            <a:extLst>
              <a:ext uri="{FF2B5EF4-FFF2-40B4-BE49-F238E27FC236}">
                <a16:creationId xmlns:a16="http://schemas.microsoft.com/office/drawing/2014/main" id="{663498F1-4924-9881-EAB9-98B258BADFCB}"/>
              </a:ext>
            </a:extLst>
          </p:cNvPr>
          <p:cNvSpPr>
            <a:spLocks noGrp="1"/>
          </p:cNvSpPr>
          <p:nvPr>
            <p:ph sz="quarter" idx="4"/>
          </p:nvPr>
        </p:nvSpPr>
        <p:spPr>
          <a:xfrm>
            <a:off x="7334054" y="949915"/>
            <a:ext cx="4021334" cy="5439266"/>
          </a:xfrm>
        </p:spPr>
        <p:txBody>
          <a:bodyPr>
            <a:normAutofit fontScale="62500" lnSpcReduction="20000"/>
          </a:bodyPr>
          <a:lstStyle/>
          <a:p>
            <a:r>
              <a:rPr lang="en-GB" sz="2800" dirty="0"/>
              <a:t>85 people in male headed houses responded to their accommodation status.</a:t>
            </a:r>
          </a:p>
          <a:p>
            <a:r>
              <a:rPr lang="en-GB" sz="2800" dirty="0"/>
              <a:t>Out of this 72 were fully owned and 13 were rented</a:t>
            </a:r>
          </a:p>
          <a:p>
            <a:pPr marL="0" indent="0">
              <a:buNone/>
            </a:pPr>
            <a:endParaRPr lang="en-GB" sz="2800" dirty="0"/>
          </a:p>
          <a:p>
            <a:pPr marL="0" indent="0" algn="ctr">
              <a:buNone/>
            </a:pPr>
            <a:r>
              <a:rPr lang="en-GB" sz="2800" b="1" u="sng" dirty="0"/>
              <a:t>Fully owned</a:t>
            </a:r>
          </a:p>
          <a:p>
            <a:pPr marL="0" indent="0">
              <a:buNone/>
            </a:pPr>
            <a:r>
              <a:rPr lang="en-GB" sz="2800" dirty="0"/>
              <a:t>Most of these houses were self built houses (54.29%)</a:t>
            </a:r>
          </a:p>
          <a:p>
            <a:pPr marL="0" indent="0">
              <a:buNone/>
            </a:pPr>
            <a:r>
              <a:rPr lang="en-GB" sz="2800" dirty="0"/>
              <a:t>Majority of fully owned households didn’t have latrine in  the house. Hence 79.59% used community taps </a:t>
            </a:r>
          </a:p>
          <a:p>
            <a:pPr marL="0" indent="0">
              <a:buNone/>
            </a:pPr>
            <a:r>
              <a:rPr lang="en-GB" sz="2800" dirty="0"/>
              <a:t>Even though these houses were fully owned majority didn’t have vegetation farm in them.(87.5%)</a:t>
            </a:r>
          </a:p>
          <a:p>
            <a:pPr marL="0" indent="0">
              <a:buNone/>
            </a:pPr>
            <a:r>
              <a:rPr lang="en-GB" sz="2800" dirty="0"/>
              <a:t>They were sightly indifferent about their water satisfaction as 98% didn’t have taps in house and used community tap</a:t>
            </a:r>
          </a:p>
          <a:p>
            <a:pPr marL="0" indent="0">
              <a:buNone/>
            </a:pPr>
            <a:r>
              <a:rPr lang="en-GB" sz="2800" dirty="0"/>
              <a:t>The participant of the houses were mostly unemployed.(62.5%)</a:t>
            </a:r>
          </a:p>
          <a:p>
            <a:endParaRPr lang="en-GH" dirty="0"/>
          </a:p>
        </p:txBody>
      </p:sp>
      <p:sp>
        <p:nvSpPr>
          <p:cNvPr id="4" name="Rectangle 3">
            <a:extLst>
              <a:ext uri="{FF2B5EF4-FFF2-40B4-BE49-F238E27FC236}">
                <a16:creationId xmlns:a16="http://schemas.microsoft.com/office/drawing/2014/main" id="{90CD3362-CB51-B030-3114-DDFD02841F2A}"/>
              </a:ext>
            </a:extLst>
          </p:cNvPr>
          <p:cNvSpPr/>
          <p:nvPr/>
        </p:nvSpPr>
        <p:spPr>
          <a:xfrm>
            <a:off x="413994" y="750397"/>
            <a:ext cx="6920060" cy="543926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405841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15184D-5CC5-8D8A-C11D-193CA660CB5E}"/>
              </a:ext>
            </a:extLst>
          </p:cNvPr>
          <p:cNvSpPr>
            <a:spLocks noGrp="1"/>
          </p:cNvSpPr>
          <p:nvPr>
            <p:ph type="title"/>
          </p:nvPr>
        </p:nvSpPr>
        <p:spPr>
          <a:xfrm>
            <a:off x="716436" y="61822"/>
            <a:ext cx="10307425" cy="455777"/>
          </a:xfrm>
        </p:spPr>
        <p:txBody>
          <a:bodyPr>
            <a:normAutofit/>
          </a:bodyPr>
          <a:lstStyle/>
          <a:p>
            <a:pPr algn="ctr"/>
            <a:r>
              <a:rPr lang="en-GB" sz="2000" b="1" u="sng" dirty="0"/>
              <a:t>Dashboard of rented male-headed households</a:t>
            </a:r>
            <a:endParaRPr lang="en-GH" sz="2000" dirty="0"/>
          </a:p>
        </p:txBody>
      </p:sp>
      <p:sp>
        <p:nvSpPr>
          <p:cNvPr id="4" name="Rectangle 3">
            <a:extLst>
              <a:ext uri="{FF2B5EF4-FFF2-40B4-BE49-F238E27FC236}">
                <a16:creationId xmlns:a16="http://schemas.microsoft.com/office/drawing/2014/main" id="{ACC4DC30-B258-4FDF-B325-833987A784AA}"/>
              </a:ext>
            </a:extLst>
          </p:cNvPr>
          <p:cNvSpPr/>
          <p:nvPr/>
        </p:nvSpPr>
        <p:spPr>
          <a:xfrm>
            <a:off x="1621410" y="268663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9" name="Rectangle 8">
            <a:extLst>
              <a:ext uri="{FF2B5EF4-FFF2-40B4-BE49-F238E27FC236}">
                <a16:creationId xmlns:a16="http://schemas.microsoft.com/office/drawing/2014/main" id="{BAAA15AA-2B59-7EE6-6E4A-4ADBF902F4D8}"/>
              </a:ext>
            </a:extLst>
          </p:cNvPr>
          <p:cNvSpPr/>
          <p:nvPr/>
        </p:nvSpPr>
        <p:spPr>
          <a:xfrm>
            <a:off x="432054" y="771902"/>
            <a:ext cx="7118023" cy="579529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0" name="Content Placeholder 7">
            <a:extLst>
              <a:ext uri="{FF2B5EF4-FFF2-40B4-BE49-F238E27FC236}">
                <a16:creationId xmlns:a16="http://schemas.microsoft.com/office/drawing/2014/main" id="{F57605C6-742E-96AA-12B6-A7874A428EC6}"/>
              </a:ext>
            </a:extLst>
          </p:cNvPr>
          <p:cNvSpPr txBox="1">
            <a:spLocks/>
          </p:cNvSpPr>
          <p:nvPr/>
        </p:nvSpPr>
        <p:spPr>
          <a:xfrm>
            <a:off x="7334054" y="949915"/>
            <a:ext cx="4021334" cy="54392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H" dirty="0"/>
          </a:p>
        </p:txBody>
      </p:sp>
      <p:sp>
        <p:nvSpPr>
          <p:cNvPr id="12" name="Title 4">
            <a:extLst>
              <a:ext uri="{FF2B5EF4-FFF2-40B4-BE49-F238E27FC236}">
                <a16:creationId xmlns:a16="http://schemas.microsoft.com/office/drawing/2014/main" id="{CCC10690-3F04-AAFB-0B84-DCB88E9BD6BC}"/>
              </a:ext>
            </a:extLst>
          </p:cNvPr>
          <p:cNvSpPr txBox="1">
            <a:spLocks/>
          </p:cNvSpPr>
          <p:nvPr/>
        </p:nvSpPr>
        <p:spPr>
          <a:xfrm>
            <a:off x="7954636" y="1384680"/>
            <a:ext cx="4021334" cy="4437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endParaRPr lang="en-GB" sz="2000" dirty="0"/>
          </a:p>
          <a:p>
            <a:pPr marL="0" indent="0" algn="ctr">
              <a:buNone/>
            </a:pPr>
            <a:r>
              <a:rPr lang="en-GB" sz="2000" b="1" u="sng" dirty="0"/>
              <a:t>Rental</a:t>
            </a:r>
          </a:p>
          <a:p>
            <a:pPr marL="0" indent="0">
              <a:buNone/>
            </a:pPr>
            <a:r>
              <a:rPr lang="en-GB" sz="2000" dirty="0"/>
              <a:t>Average salary ranged from  &lt;500 and 2500</a:t>
            </a:r>
          </a:p>
          <a:p>
            <a:pPr marL="0" indent="0">
              <a:buNone/>
            </a:pPr>
            <a:r>
              <a:rPr lang="en-GB" sz="2000" dirty="0"/>
              <a:t>All rental accommodation used community taps</a:t>
            </a:r>
          </a:p>
          <a:p>
            <a:pPr marL="0" indent="0">
              <a:buNone/>
            </a:pPr>
            <a:r>
              <a:rPr lang="en-GB" sz="2000" dirty="0"/>
              <a:t>72% didn’t have personal latrine so used community’s</a:t>
            </a:r>
          </a:p>
          <a:p>
            <a:pPr marL="0" indent="0">
              <a:buNone/>
            </a:pPr>
            <a:r>
              <a:rPr lang="en-GB" sz="2000" dirty="0"/>
              <a:t>Majority of them had it participant as wage employees</a:t>
            </a:r>
          </a:p>
          <a:p>
            <a:pPr marL="0" indent="0">
              <a:buNone/>
            </a:pPr>
            <a:r>
              <a:rPr lang="en-GB" sz="2000" dirty="0"/>
              <a:t>They had a number of household below 4</a:t>
            </a:r>
          </a:p>
          <a:p>
            <a:pPr algn="ctr"/>
            <a:endParaRPr lang="en-GH" sz="2000" dirty="0"/>
          </a:p>
        </p:txBody>
      </p:sp>
    </p:spTree>
    <p:extLst>
      <p:ext uri="{BB962C8B-B14F-4D97-AF65-F5344CB8AC3E}">
        <p14:creationId xmlns:p14="http://schemas.microsoft.com/office/powerpoint/2010/main" val="183198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86B3-CF48-B1BD-3CB0-EAE27A3F9135}"/>
              </a:ext>
            </a:extLst>
          </p:cNvPr>
          <p:cNvSpPr>
            <a:spLocks noGrp="1"/>
          </p:cNvSpPr>
          <p:nvPr>
            <p:ph type="title"/>
          </p:nvPr>
        </p:nvSpPr>
        <p:spPr>
          <a:xfrm>
            <a:off x="838200" y="365125"/>
            <a:ext cx="10515600" cy="426727"/>
          </a:xfrm>
        </p:spPr>
        <p:txBody>
          <a:bodyPr>
            <a:normAutofit/>
          </a:bodyPr>
          <a:lstStyle/>
          <a:p>
            <a:pPr algn="ctr"/>
            <a:r>
              <a:rPr lang="en-GB" sz="2000" b="1" u="sng" dirty="0"/>
              <a:t>Change in economic situation in male headed houses : Became worst &amp; a lot worst</a:t>
            </a:r>
            <a:endParaRPr lang="en-GH" sz="2000" b="1" u="sng" dirty="0"/>
          </a:p>
        </p:txBody>
      </p:sp>
      <p:sp>
        <p:nvSpPr>
          <p:cNvPr id="4" name="Content Placeholder 3">
            <a:extLst>
              <a:ext uri="{FF2B5EF4-FFF2-40B4-BE49-F238E27FC236}">
                <a16:creationId xmlns:a16="http://schemas.microsoft.com/office/drawing/2014/main" id="{E8C1CEAF-BD6C-4EEC-35BD-A9F5707D3F9C}"/>
              </a:ext>
            </a:extLst>
          </p:cNvPr>
          <p:cNvSpPr>
            <a:spLocks noGrp="1"/>
          </p:cNvSpPr>
          <p:nvPr>
            <p:ph sz="half" idx="1"/>
          </p:nvPr>
        </p:nvSpPr>
        <p:spPr>
          <a:xfrm>
            <a:off x="8465270" y="1485876"/>
            <a:ext cx="3478491" cy="3886248"/>
          </a:xfrm>
        </p:spPr>
        <p:txBody>
          <a:bodyPr>
            <a:normAutofit/>
          </a:bodyPr>
          <a:lstStyle/>
          <a:p>
            <a:r>
              <a:rPr lang="en-GB" sz="1800" dirty="0"/>
              <a:t>Those who had their economic situation becoming worst or a lot worst were 7% of total male headed houses.</a:t>
            </a:r>
          </a:p>
          <a:p>
            <a:r>
              <a:rPr lang="en-GB" sz="1800" dirty="0"/>
              <a:t>This people had participant unemployed.</a:t>
            </a:r>
          </a:p>
          <a:p>
            <a:r>
              <a:rPr lang="en-GB" sz="1800" dirty="0"/>
              <a:t>Majority of this household number was 10</a:t>
            </a:r>
          </a:p>
          <a:p>
            <a:r>
              <a:rPr lang="en-GB" sz="1800" dirty="0"/>
              <a:t>They all had an average salary below 500</a:t>
            </a:r>
          </a:p>
          <a:p>
            <a:r>
              <a:rPr lang="en-GB" sz="1800" dirty="0"/>
              <a:t>They were not happy with water source</a:t>
            </a:r>
          </a:p>
          <a:p>
            <a:endParaRPr lang="en-GH" dirty="0"/>
          </a:p>
        </p:txBody>
      </p:sp>
      <p:sp>
        <p:nvSpPr>
          <p:cNvPr id="5" name="Rectangle 4">
            <a:extLst>
              <a:ext uri="{FF2B5EF4-FFF2-40B4-BE49-F238E27FC236}">
                <a16:creationId xmlns:a16="http://schemas.microsoft.com/office/drawing/2014/main" id="{29F8F405-2C66-4E26-FB66-5A7B9A0468D2}"/>
              </a:ext>
            </a:extLst>
          </p:cNvPr>
          <p:cNvSpPr/>
          <p:nvPr/>
        </p:nvSpPr>
        <p:spPr>
          <a:xfrm>
            <a:off x="103695" y="952108"/>
            <a:ext cx="8173039" cy="560894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extLst>
      <p:ext uri="{BB962C8B-B14F-4D97-AF65-F5344CB8AC3E}">
        <p14:creationId xmlns:p14="http://schemas.microsoft.com/office/powerpoint/2010/main" val="375040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8877-E8F4-5FB0-4FD4-1E8B9789F289}"/>
              </a:ext>
            </a:extLst>
          </p:cNvPr>
          <p:cNvSpPr>
            <a:spLocks noGrp="1"/>
          </p:cNvSpPr>
          <p:nvPr>
            <p:ph type="title"/>
          </p:nvPr>
        </p:nvSpPr>
        <p:spPr>
          <a:xfrm>
            <a:off x="838200" y="365125"/>
            <a:ext cx="10515600" cy="436153"/>
          </a:xfrm>
        </p:spPr>
        <p:txBody>
          <a:bodyPr>
            <a:normAutofit fontScale="90000"/>
          </a:bodyPr>
          <a:lstStyle/>
          <a:p>
            <a:pPr algn="ctr"/>
            <a:r>
              <a:rPr lang="en-GB" sz="2000" b="1" u="sng" dirty="0"/>
              <a:t>Change in economic situation in male headed houses : No change in economic situation</a:t>
            </a:r>
            <a:endParaRPr lang="en-GH" sz="2000" dirty="0"/>
          </a:p>
        </p:txBody>
      </p:sp>
      <p:sp>
        <p:nvSpPr>
          <p:cNvPr id="5" name="Rectangle 4">
            <a:extLst>
              <a:ext uri="{FF2B5EF4-FFF2-40B4-BE49-F238E27FC236}">
                <a16:creationId xmlns:a16="http://schemas.microsoft.com/office/drawing/2014/main" id="{512B209E-D423-575B-464D-B5CE7DD01AD8}"/>
              </a:ext>
            </a:extLst>
          </p:cNvPr>
          <p:cNvSpPr/>
          <p:nvPr/>
        </p:nvSpPr>
        <p:spPr>
          <a:xfrm>
            <a:off x="970961" y="801279"/>
            <a:ext cx="7004115" cy="554296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6" name="Content Placeholder 3">
            <a:extLst>
              <a:ext uri="{FF2B5EF4-FFF2-40B4-BE49-F238E27FC236}">
                <a16:creationId xmlns:a16="http://schemas.microsoft.com/office/drawing/2014/main" id="{7DDD59C4-EEA1-3003-8C40-6B8CCE75D16C}"/>
              </a:ext>
            </a:extLst>
          </p:cNvPr>
          <p:cNvSpPr txBox="1">
            <a:spLocks/>
          </p:cNvSpPr>
          <p:nvPr/>
        </p:nvSpPr>
        <p:spPr>
          <a:xfrm>
            <a:off x="7701700" y="1485875"/>
            <a:ext cx="4242062" cy="457084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Dividing those whose economic situation hasn’t changed into a salary range of 1500 and below, and 2000 and above</a:t>
            </a:r>
          </a:p>
          <a:p>
            <a:pPr marL="0" indent="0">
              <a:buNone/>
            </a:pPr>
            <a:endParaRPr lang="en-GB" dirty="0"/>
          </a:p>
          <a:p>
            <a:pPr marL="0" indent="0">
              <a:buNone/>
            </a:pPr>
            <a:r>
              <a:rPr lang="en-GB" dirty="0"/>
              <a:t>1500 and below</a:t>
            </a:r>
          </a:p>
          <a:p>
            <a:pPr marL="0" indent="0">
              <a:buNone/>
            </a:pPr>
            <a:r>
              <a:rPr lang="en-GB" dirty="0"/>
              <a:t>75% of the people with tertiary and their salary was 500 on average</a:t>
            </a:r>
          </a:p>
          <a:p>
            <a:pPr marL="0" indent="0">
              <a:buNone/>
            </a:pPr>
            <a:r>
              <a:rPr lang="en-GB" dirty="0"/>
              <a:t>They were indifferent  about their water source being a community tap</a:t>
            </a:r>
          </a:p>
          <a:p>
            <a:pPr marL="0" indent="0">
              <a:buNone/>
            </a:pPr>
            <a:r>
              <a:rPr lang="en-GB" dirty="0"/>
              <a:t>Household participants were mostly unemployed</a:t>
            </a:r>
          </a:p>
          <a:p>
            <a:pPr marL="0" indent="0">
              <a:buNone/>
            </a:pPr>
            <a:r>
              <a:rPr lang="en-GB" dirty="0"/>
              <a:t>The number of households ranged from 1-5</a:t>
            </a:r>
          </a:p>
          <a:p>
            <a:pPr marL="0" indent="0">
              <a:buNone/>
            </a:pPr>
            <a:endParaRPr lang="en-GB" dirty="0"/>
          </a:p>
          <a:p>
            <a:pPr marL="0" indent="0">
              <a:buNone/>
            </a:pPr>
            <a:r>
              <a:rPr lang="en-GB" dirty="0"/>
              <a:t>2000 and above</a:t>
            </a:r>
          </a:p>
          <a:p>
            <a:pPr marL="0" indent="0">
              <a:buNone/>
            </a:pPr>
            <a:r>
              <a:rPr lang="en-GB" dirty="0"/>
              <a:t>Had all unsatisfied with a water source</a:t>
            </a:r>
          </a:p>
          <a:p>
            <a:pPr marL="0" indent="0">
              <a:buNone/>
            </a:pPr>
            <a:r>
              <a:rPr lang="en-GB" dirty="0"/>
              <a:t>80% of them used communal pit</a:t>
            </a:r>
          </a:p>
          <a:p>
            <a:pPr marL="0" indent="0">
              <a:buNone/>
            </a:pPr>
            <a:r>
              <a:rPr lang="en-GB" dirty="0"/>
              <a:t>All  had some form of education</a:t>
            </a:r>
          </a:p>
        </p:txBody>
      </p:sp>
    </p:spTree>
    <p:extLst>
      <p:ext uri="{BB962C8B-B14F-4D97-AF65-F5344CB8AC3E}">
        <p14:creationId xmlns:p14="http://schemas.microsoft.com/office/powerpoint/2010/main" val="2292944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1052</TotalTime>
  <Words>1704</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Rockwell</vt:lpstr>
      <vt:lpstr>Rockwell Condensed</vt:lpstr>
      <vt:lpstr>Wingdings</vt:lpstr>
      <vt:lpstr>Wood Type</vt:lpstr>
      <vt:lpstr>EDA ANALYSIS: (binary and closed response) </vt:lpstr>
      <vt:lpstr>CORRELATION OF closed ended response</vt:lpstr>
      <vt:lpstr>DASHBOARD OF MALE HEADED HOUSEHOLD IN TERMS OF LIVING STANDARDS</vt:lpstr>
      <vt:lpstr>Male-headed household Comparisons</vt:lpstr>
      <vt:lpstr>PowerPoint Presentation</vt:lpstr>
      <vt:lpstr>Dashboard of fully owned male-headed households</vt:lpstr>
      <vt:lpstr>Dashboard of rented male-headed households</vt:lpstr>
      <vt:lpstr>Change in economic situation in male headed houses : Became worst &amp; a lot worst</vt:lpstr>
      <vt:lpstr>Change in economic situation in male headed houses : No change in economic situation</vt:lpstr>
      <vt:lpstr>Change in the economic situation in male-headed houses: Improved a lot &amp; Improved a bit</vt:lpstr>
      <vt:lpstr>Disaster Analysis: Male Headed household</vt:lpstr>
      <vt:lpstr>DASHBOARD OF FEMALE HEADED HOUSEHOLD IN TERMS OF LIVING STANDARDS</vt:lpstr>
      <vt:lpstr>Female-headed household Comparisons</vt:lpstr>
      <vt:lpstr>PowerPoint Presentation</vt:lpstr>
      <vt:lpstr>Dashboard of fully owned  female-headed households</vt:lpstr>
      <vt:lpstr>Dashboard of rented female-headed households</vt:lpstr>
      <vt:lpstr>Change in economic situation in female headed houses : Became worst </vt:lpstr>
      <vt:lpstr>Change in the economic situation in female headed houses: No change in economic situation</vt:lpstr>
      <vt:lpstr>Change in the economic situation in female-headed houses: Improved a lot &amp; Improved a bit</vt:lpstr>
      <vt:lpstr>Disaster Analysis: Female Headed household</vt:lpstr>
      <vt:lpstr>PowerPoint Presentation</vt:lpstr>
      <vt:lpstr>Disaster Analysis: Other Headed household</vt:lpstr>
      <vt:lpstr>PowerPoint Presentation</vt:lpstr>
      <vt:lpstr>Disaster Analysis: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Doreen Gyamfi</dc:creator>
  <cp:lastModifiedBy>Doreen Gyamfi</cp:lastModifiedBy>
  <cp:revision>9</cp:revision>
  <dcterms:created xsi:type="dcterms:W3CDTF">2023-03-09T08:27:03Z</dcterms:created>
  <dcterms:modified xsi:type="dcterms:W3CDTF">2023-03-10T09:03:33Z</dcterms:modified>
</cp:coreProperties>
</file>