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7" r:id="rId11"/>
    <p:sldId id="268" r:id="rId12"/>
    <p:sldId id="261" r:id="rId13"/>
    <p:sldId id="269" r:id="rId14"/>
    <p:sldId id="274" r:id="rId15"/>
    <p:sldId id="275" r:id="rId16"/>
    <p:sldId id="276" r:id="rId17"/>
    <p:sldId id="279" r:id="rId18"/>
    <p:sldId id="271" r:id="rId19"/>
    <p:sldId id="272" r:id="rId20"/>
    <p:sldId id="284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3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15.jpe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18.jpeg"/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19.jpe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s 10"/>
          <p:cNvSpPr/>
          <p:nvPr/>
        </p:nvSpPr>
        <p:spPr>
          <a:xfrm>
            <a:off x="0" y="0"/>
            <a:ext cx="12192000" cy="7093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4940" y="1993900"/>
            <a:ext cx="5537835" cy="748030"/>
          </a:xfrm>
        </p:spPr>
        <p:txBody>
          <a:bodyPr/>
          <a:lstStyle/>
          <a:p>
            <a:pPr algn="l"/>
            <a:r>
              <a:rPr lang="en-US" sz="4000" dirty="0">
                <a:solidFill>
                  <a:schemeClr val="tx1"/>
                </a:solidFill>
                <a:effectLst/>
                <a:uFillTx/>
                <a:latin typeface="Segoe UI Semibold" panose="020B0702040204020203" charset="0"/>
              </a:rPr>
              <a:t>Dimas Seto Wicaksana</a:t>
            </a:r>
            <a:endParaRPr lang="en-US" sz="4000" dirty="0">
              <a:solidFill>
                <a:schemeClr val="tx1"/>
              </a:solidFill>
              <a:effectLst/>
              <a:uFillTx/>
              <a:latin typeface="Segoe UI Semibold" panose="020B0702040204020203" charset="0"/>
            </a:endParaRPr>
          </a:p>
        </p:txBody>
      </p:sp>
      <p:pic>
        <p:nvPicPr>
          <p:cNvPr id="5" name="Picture 4" descr="photo_2020-10-07_00-17-02"/>
          <p:cNvPicPr>
            <a:picLocks noChangeAspect="1"/>
          </p:cNvPicPr>
          <p:nvPr/>
        </p:nvPicPr>
        <p:blipFill>
          <a:blip r:embed="rId2"/>
          <a:srcRect b="18295"/>
          <a:stretch>
            <a:fillRect/>
          </a:stretch>
        </p:blipFill>
        <p:spPr>
          <a:xfrm>
            <a:off x="1085215" y="1527175"/>
            <a:ext cx="2762885" cy="3803015"/>
          </a:xfrm>
          <a:prstGeom prst="round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Title 1"/>
          <p:cNvSpPr>
            <a:spLocks noGrp="1"/>
          </p:cNvSpPr>
          <p:nvPr/>
        </p:nvSpPr>
        <p:spPr>
          <a:xfrm>
            <a:off x="3964305" y="2882265"/>
            <a:ext cx="5538470" cy="58928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5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1"/>
                </a:solidFill>
                <a:effectLst/>
                <a:uFillTx/>
                <a:latin typeface="Segoe UI" panose="020B0502040204020203" charset="0"/>
                <a:cs typeface="Segoe UI" panose="020B0502040204020203" charset="0"/>
              </a:rPr>
              <a:t>Teknik Informatika (S1) UDINUS </a:t>
            </a:r>
            <a:endParaRPr lang="en-US" sz="2800" dirty="0">
              <a:solidFill>
                <a:schemeClr val="tx1"/>
              </a:solidFill>
              <a:effectLst/>
              <a:uFillTx/>
              <a:latin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3964940" y="3683000"/>
            <a:ext cx="7125970" cy="58928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5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1"/>
                </a:solidFill>
                <a:effectLst/>
                <a:uFillTx/>
                <a:latin typeface="Segoe UI" panose="020B0502040204020203" charset="0"/>
                <a:cs typeface="Segoe UI" panose="020B0502040204020203" charset="0"/>
              </a:rPr>
              <a:t>Anggota Divisi Pemrograman DOSCOM</a:t>
            </a:r>
            <a:endParaRPr lang="en-US" sz="2800" dirty="0">
              <a:solidFill>
                <a:schemeClr val="tx1"/>
              </a:solidFill>
              <a:effectLst/>
              <a:uFillTx/>
              <a:latin typeface="Segoe UI" panose="020B0502040204020203" charset="0"/>
              <a:cs typeface="Segoe UI" panose="020B0502040204020203" charset="0"/>
            </a:endParaRPr>
          </a:p>
        </p:txBody>
      </p:sp>
      <p:pic>
        <p:nvPicPr>
          <p:cNvPr id="3" name="Picture 2" descr="logo-mini-dosco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3975" y="181610"/>
            <a:ext cx="1686560" cy="617220"/>
          </a:xfrm>
          <a:prstGeom prst="rect">
            <a:avLst/>
          </a:prstGeom>
        </p:spPr>
      </p:pic>
      <p:pic>
        <p:nvPicPr>
          <p:cNvPr id="4" name="Picture 3" descr="logo udinus FI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725" y="181610"/>
            <a:ext cx="1238250" cy="8788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25663"/>
            <a:ext cx="10972800" cy="1143000"/>
          </a:xfrm>
        </p:spPr>
        <p:txBody>
          <a:bodyPr/>
          <a:p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Bahasa Komputer == Bahasa Mesin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609600" y="3268663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Segoe UI" panose="020B0502040204020203" charset="0"/>
                <a:cs typeface="Segoe UI" panose="020B0502040204020203" charset="0"/>
              </a:rPr>
              <a:t>Hanya ada 2 angka, 0 dan 1</a:t>
            </a:r>
            <a:endParaRPr lang="en-US" sz="3600">
              <a:latin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609600" y="5389563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>
                <a:latin typeface="Segoe UI Light" panose="020B0502040204020203" charset="0"/>
                <a:cs typeface="Segoe UI Light" panose="020B0502040204020203" charset="0"/>
              </a:rPr>
              <a:t> “ Gak bisa ngoding pake bahasa mesin “</a:t>
            </a:r>
            <a:endParaRPr lang="en-US" sz="2800" i="1">
              <a:latin typeface="Segoe UI Light" panose="020B0502040204020203" charset="0"/>
              <a:cs typeface="Segoe UI Light" panose="020B0502040204020203" charset="0"/>
            </a:endParaRPr>
          </a:p>
        </p:txBody>
      </p:sp>
      <p:pic>
        <p:nvPicPr>
          <p:cNvPr id="7" name="Picture 6" descr="logo-mini-dosco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440" y="6240780"/>
            <a:ext cx="1686560" cy="6172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Bahasa Pemrograman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1368425"/>
          </a:xfrm>
        </p:spPr>
        <p:txBody>
          <a:bodyPr/>
          <a:p>
            <a:pPr marL="0" indent="0">
              <a:buNone/>
            </a:pPr>
            <a:r>
              <a:rPr lang="en-US">
                <a:latin typeface="Segoe UI" panose="020B0502040204020203" charset="0"/>
                <a:cs typeface="Segoe UI" panose="020B0502040204020203" charset="0"/>
              </a:rPr>
              <a:t>Bahasa yang digunakan untuk menuliskan suatu program / aplikasi.</a:t>
            </a:r>
            <a:endParaRPr lang="en-US">
              <a:latin typeface="Segoe UI" panose="020B0502040204020203" charset="0"/>
              <a:cs typeface="Segoe UI" panose="020B0502040204020203" charset="0"/>
            </a:endParaRPr>
          </a:p>
        </p:txBody>
      </p:sp>
      <p:pic>
        <p:nvPicPr>
          <p:cNvPr id="4" name="Picture 3" descr="PH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06775"/>
            <a:ext cx="2231390" cy="1178560"/>
          </a:xfrm>
          <a:prstGeom prst="rect">
            <a:avLst/>
          </a:prstGeom>
        </p:spPr>
      </p:pic>
      <p:pic>
        <p:nvPicPr>
          <p:cNvPr id="5" name="Picture 4" descr="Pyth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065" y="4739005"/>
            <a:ext cx="1666240" cy="1666240"/>
          </a:xfrm>
          <a:prstGeom prst="rect">
            <a:avLst/>
          </a:prstGeom>
        </p:spPr>
      </p:pic>
      <p:pic>
        <p:nvPicPr>
          <p:cNvPr id="6" name="Picture 5" descr="C++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6780" y="3150235"/>
            <a:ext cx="1588770" cy="1588770"/>
          </a:xfrm>
          <a:prstGeom prst="rect">
            <a:avLst/>
          </a:prstGeom>
        </p:spPr>
      </p:pic>
      <p:pic>
        <p:nvPicPr>
          <p:cNvPr id="7" name="Picture 6" descr="C#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8710" y="4906010"/>
            <a:ext cx="1184910" cy="1332230"/>
          </a:xfrm>
          <a:prstGeom prst="rect">
            <a:avLst/>
          </a:prstGeom>
        </p:spPr>
      </p:pic>
      <p:pic>
        <p:nvPicPr>
          <p:cNvPr id="16" name="Picture 15" descr="carbon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7845" y="2345690"/>
            <a:ext cx="6574155" cy="4059555"/>
          </a:xfrm>
          <a:prstGeom prst="rect">
            <a:avLst/>
          </a:prstGeom>
        </p:spPr>
      </p:pic>
      <p:sp>
        <p:nvSpPr>
          <p:cNvPr id="17" name="Content Placeholder 2"/>
          <p:cNvSpPr>
            <a:spLocks noGrp="1"/>
          </p:cNvSpPr>
          <p:nvPr/>
        </p:nvSpPr>
        <p:spPr>
          <a:xfrm>
            <a:off x="7695565" y="5775960"/>
            <a:ext cx="2419350" cy="78041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i="1">
                <a:latin typeface="Segoe UI Light" panose="020B0502040204020203" charset="0"/>
                <a:cs typeface="Segoe UI Light" panose="020B0502040204020203" charset="0"/>
              </a:rPr>
              <a:t>Bahasa Python</a:t>
            </a:r>
            <a:endParaRPr lang="en-US" sz="2800" i="1">
              <a:latin typeface="Segoe UI Light" panose="020B0502040204020203" charset="0"/>
              <a:cs typeface="Segoe UI Light" panose="020B0502040204020203" charset="0"/>
            </a:endParaRPr>
          </a:p>
        </p:txBody>
      </p:sp>
      <p:pic>
        <p:nvPicPr>
          <p:cNvPr id="18" name="Picture 17" descr="logo-mini-doscom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05440" y="6240780"/>
            <a:ext cx="1686560" cy="6172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Berbagai Jenis Bidang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0235" y="1600200"/>
            <a:ext cx="3827145" cy="4526280"/>
          </a:xfrm>
        </p:spPr>
        <p:txBody>
          <a:bodyPr/>
          <a:p>
            <a:pPr marL="0" indent="0" algn="ctr">
              <a:buNone/>
            </a:pPr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Web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pPr marL="0" indent="0">
              <a:buNone/>
            </a:pPr>
            <a:endParaRPr lang="en-US">
              <a:latin typeface="Segoe UI" panose="020B0502040204020203" charset="0"/>
              <a:cs typeface="Segoe UI" panose="020B0502040204020203" charset="0"/>
            </a:endParaRPr>
          </a:p>
          <a:p>
            <a:pPr marL="0" indent="0">
              <a:buNone/>
            </a:pPr>
            <a:r>
              <a:rPr lang="en-US">
                <a:latin typeface="Segoe UI" panose="020B0502040204020203" charset="0"/>
                <a:cs typeface="Segoe UI" panose="020B0502040204020203" charset="0"/>
              </a:rPr>
              <a:t>Front end</a:t>
            </a:r>
            <a:endParaRPr lang="en-US">
              <a:latin typeface="Segoe UI" panose="020B0502040204020203" charset="0"/>
              <a:cs typeface="Segoe UI" panose="020B0502040204020203" charset="0"/>
            </a:endParaRPr>
          </a:p>
          <a:p>
            <a:pPr marL="0" indent="0">
              <a:buNone/>
            </a:pPr>
            <a:r>
              <a:rPr lang="en-US">
                <a:latin typeface="Segoe UI" panose="020B0502040204020203" charset="0"/>
                <a:cs typeface="Segoe UI" panose="020B0502040204020203" charset="0"/>
              </a:rPr>
              <a:t>Back end</a:t>
            </a:r>
            <a:endParaRPr lang="en-US">
              <a:latin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4872355" y="1600200"/>
            <a:ext cx="2446655" cy="335026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Mobile</a:t>
            </a:r>
            <a:endParaRPr lang="en-US">
              <a:latin typeface="Segoe UI" panose="020B0502040204020203" charset="0"/>
              <a:cs typeface="Segoe UI" panose="020B0502040204020203" charset="0"/>
            </a:endParaRPr>
          </a:p>
          <a:p>
            <a:pPr marL="0" indent="0">
              <a:buNone/>
            </a:pPr>
            <a:endParaRPr lang="en-US">
              <a:latin typeface="Segoe UI" panose="020B0502040204020203" charset="0"/>
              <a:cs typeface="Segoe UI" panose="020B0502040204020203" charset="0"/>
            </a:endParaRPr>
          </a:p>
          <a:p>
            <a:pPr marL="0" indent="0">
              <a:buNone/>
            </a:pPr>
            <a:r>
              <a:rPr lang="en-US">
                <a:latin typeface="Segoe UI" panose="020B0502040204020203" charset="0"/>
                <a:cs typeface="Segoe UI" panose="020B0502040204020203" charset="0"/>
              </a:rPr>
              <a:t>Android</a:t>
            </a:r>
            <a:endParaRPr lang="en-US">
              <a:latin typeface="Segoe UI" panose="020B0502040204020203" charset="0"/>
              <a:cs typeface="Segoe UI" panose="020B0502040204020203" charset="0"/>
            </a:endParaRPr>
          </a:p>
          <a:p>
            <a:pPr marL="0" indent="0">
              <a:buNone/>
            </a:pPr>
            <a:r>
              <a:rPr lang="en-US">
                <a:latin typeface="Segoe UI" panose="020B0502040204020203" charset="0"/>
                <a:cs typeface="Segoe UI" panose="020B0502040204020203" charset="0"/>
              </a:rPr>
              <a:t>Ios</a:t>
            </a:r>
            <a:endParaRPr lang="en-US">
              <a:latin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8818880" y="1600200"/>
            <a:ext cx="2626995" cy="372618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Dekstop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</p:txBody>
      </p:sp>
      <p:pic>
        <p:nvPicPr>
          <p:cNvPr id="6" name="Content Placeholder 5" descr="Python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0450" y="4201795"/>
            <a:ext cx="1263015" cy="1263015"/>
          </a:xfrm>
          <a:prstGeom prst="rect">
            <a:avLst/>
          </a:prstGeom>
        </p:spPr>
      </p:pic>
      <p:pic>
        <p:nvPicPr>
          <p:cNvPr id="8" name="Picture 7" descr="PH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5" y="5464810"/>
            <a:ext cx="1498600" cy="791845"/>
          </a:xfrm>
          <a:prstGeom prst="rect">
            <a:avLst/>
          </a:prstGeom>
        </p:spPr>
      </p:pic>
      <p:pic>
        <p:nvPicPr>
          <p:cNvPr id="9" name="Picture 8" descr="javascript"/>
          <p:cNvPicPr>
            <a:picLocks noChangeAspect="1"/>
          </p:cNvPicPr>
          <p:nvPr/>
        </p:nvPicPr>
        <p:blipFill>
          <a:blip r:embed="rId4"/>
          <a:srcRect l="25906" r="24827"/>
          <a:stretch>
            <a:fillRect/>
          </a:stretch>
        </p:blipFill>
        <p:spPr>
          <a:xfrm>
            <a:off x="2323465" y="4408805"/>
            <a:ext cx="914400" cy="1043305"/>
          </a:xfrm>
          <a:prstGeom prst="rect">
            <a:avLst/>
          </a:prstGeom>
        </p:spPr>
      </p:pic>
      <p:pic>
        <p:nvPicPr>
          <p:cNvPr id="11" name="Picture 10" descr="kotli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2355" y="4573270"/>
            <a:ext cx="994410" cy="988695"/>
          </a:xfrm>
          <a:prstGeom prst="rect">
            <a:avLst/>
          </a:prstGeom>
        </p:spPr>
      </p:pic>
      <p:pic>
        <p:nvPicPr>
          <p:cNvPr id="12" name="Content Placeholder 5" descr="Pyth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765" y="4460240"/>
            <a:ext cx="1317625" cy="1317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Content Placeholder 5" descr="Pyth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060" y="4297680"/>
            <a:ext cx="1266190" cy="12661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1" descr="C++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8250" y="4408805"/>
            <a:ext cx="1317625" cy="1317625"/>
          </a:xfrm>
          <a:prstGeom prst="rect">
            <a:avLst/>
          </a:prstGeom>
        </p:spPr>
      </p:pic>
      <p:pic>
        <p:nvPicPr>
          <p:cNvPr id="10" name="Picture 9" descr="C#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4225" y="5400675"/>
            <a:ext cx="956310" cy="1075690"/>
          </a:xfrm>
          <a:prstGeom prst="rect">
            <a:avLst/>
          </a:prstGeom>
        </p:spPr>
      </p:pic>
      <p:pic>
        <p:nvPicPr>
          <p:cNvPr id="18" name="Picture 17" descr="logo-mini-doscom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05440" y="6240780"/>
            <a:ext cx="1686560" cy="6172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Apa itu Python ?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800" cy="1102995"/>
          </a:xfrm>
        </p:spPr>
        <p:txBody>
          <a:bodyPr/>
          <a:p>
            <a:pPr marL="0" indent="0">
              <a:buNone/>
            </a:pPr>
            <a:r>
              <a:rPr lang="en-US">
                <a:latin typeface="Segoe UI" panose="020B0502040204020203" charset="0"/>
                <a:cs typeface="Segoe UI" panose="020B0502040204020203" charset="0"/>
              </a:rPr>
              <a:t>Python adalah bahasa pemrograman tingkat tinggi yang dibuat oleh Guido van Rossum.</a:t>
            </a:r>
            <a:endParaRPr lang="en-US">
              <a:latin typeface="Segoe UI" panose="020B0502040204020203" charset="0"/>
              <a:cs typeface="Segoe UI" panose="020B0502040204020203" charset="0"/>
            </a:endParaRPr>
          </a:p>
        </p:txBody>
      </p:sp>
      <p:pic>
        <p:nvPicPr>
          <p:cNvPr id="6" name="Picture 5" descr="guido van rossum"/>
          <p:cNvPicPr>
            <a:picLocks noChangeAspect="1"/>
          </p:cNvPicPr>
          <p:nvPr/>
        </p:nvPicPr>
        <p:blipFill>
          <a:blip r:embed="rId2"/>
          <a:srcRect l="13105" r="19167"/>
          <a:stretch>
            <a:fillRect/>
          </a:stretch>
        </p:blipFill>
        <p:spPr>
          <a:xfrm>
            <a:off x="1228725" y="2885440"/>
            <a:ext cx="3199765" cy="265620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4734560" y="3028315"/>
            <a:ext cx="7291705" cy="280733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i="1">
                <a:latin typeface="Segoe UI Light" panose="020B0502040204020203" charset="0"/>
                <a:cs typeface="Segoe UI Light" panose="020B0502040204020203" charset="0"/>
              </a:rPr>
              <a:t>“ Python is a programming language that lets you work quickly and integrate systems more effectively. “</a:t>
            </a:r>
            <a:endParaRPr lang="en-US" sz="2800" i="1">
              <a:latin typeface="Segoe UI Light" panose="020B0502040204020203" charset="0"/>
              <a:cs typeface="Segoe UI Light" panose="020B0502040204020203" charset="0"/>
            </a:endParaRPr>
          </a:p>
          <a:p>
            <a:pPr marL="0" indent="0">
              <a:buNone/>
            </a:pPr>
            <a:endParaRPr lang="en-US" sz="2800" i="1">
              <a:latin typeface="Segoe UI Light" panose="020B0502040204020203" charset="0"/>
              <a:cs typeface="Segoe UI Light" panose="020B0502040204020203" charset="0"/>
            </a:endParaRPr>
          </a:p>
          <a:p>
            <a:pPr marL="0" indent="0">
              <a:buNone/>
            </a:pPr>
            <a:r>
              <a:rPr lang="en-US" sz="2800" i="1">
                <a:latin typeface="Segoe UI Semibold" panose="020B0702040204020203" charset="0"/>
                <a:cs typeface="Segoe UI Semibold" panose="020B0702040204020203" charset="0"/>
              </a:rPr>
              <a:t>Sumber : python.org</a:t>
            </a:r>
            <a:endParaRPr lang="en-US" sz="2800" i="1">
              <a:latin typeface="Segoe UI Semibold" panose="020B0702040204020203" charset="0"/>
              <a:cs typeface="Segoe UI Semibold" panose="020B0702040204020203" charset="0"/>
            </a:endParaRPr>
          </a:p>
        </p:txBody>
      </p:sp>
      <p:pic>
        <p:nvPicPr>
          <p:cNvPr id="18" name="Picture 17" descr="logo-mini-dosco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5440" y="6240780"/>
            <a:ext cx="1686560" cy="6172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Sejarah Singkat Python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565" y="3697605"/>
            <a:ext cx="3613150" cy="2579370"/>
          </a:xfrm>
        </p:spPr>
        <p:txBody>
          <a:bodyPr/>
          <a:p>
            <a:pPr marL="0" indent="0">
              <a:buNone/>
            </a:pPr>
            <a:r>
              <a:rPr lang="en-US" sz="2300">
                <a:latin typeface="Segoe UI" panose="020B0502040204020203" charset="0"/>
                <a:cs typeface="Segoe UI" panose="020B0502040204020203" charset="0"/>
              </a:rPr>
              <a:t>Python diciptakan oleh Guido van Rossum pertama kali di  </a:t>
            </a:r>
            <a:r>
              <a:rPr lang="en-US" sz="2300" i="1">
                <a:latin typeface="Segoe UI" panose="020B0502040204020203" charset="0"/>
                <a:cs typeface="Segoe UI" panose="020B0502040204020203" charset="0"/>
              </a:rPr>
              <a:t>Centrum Wiskunde &amp; Informatica</a:t>
            </a:r>
            <a:r>
              <a:rPr lang="en-US" sz="2300">
                <a:latin typeface="Segoe UI" panose="020B0502040204020203" charset="0"/>
                <a:cs typeface="Segoe UI" panose="020B0502040204020203" charset="0"/>
              </a:rPr>
              <a:t> (CWI) di Belanda pada awal tahun 1990-an</a:t>
            </a:r>
            <a:endParaRPr lang="en-US" sz="2300">
              <a:latin typeface="Segoe UI" panose="020B0502040204020203" charset="0"/>
              <a:cs typeface="Segoe UI" panose="020B0502040204020203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15" y="1562735"/>
            <a:ext cx="2966720" cy="199009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/>
        </p:nvSpPr>
        <p:spPr>
          <a:xfrm>
            <a:off x="3942715" y="3661410"/>
            <a:ext cx="4139565" cy="263906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200">
                <a:latin typeface="Segoe UI" panose="020B0502040204020203" charset="0"/>
                <a:cs typeface="Segoe UI" panose="020B0502040204020203" charset="0"/>
              </a:rPr>
              <a:t>Pada tahun 2001, dibentuklah Organisasi Python yaitu P</a:t>
            </a:r>
            <a:r>
              <a:rPr lang="en-US" sz="2200" i="1">
                <a:latin typeface="Segoe UI" panose="020B0502040204020203" charset="0"/>
                <a:cs typeface="Segoe UI" panose="020B0502040204020203" charset="0"/>
              </a:rPr>
              <a:t>ython Software Foundation </a:t>
            </a:r>
            <a:r>
              <a:rPr lang="en-US" sz="2200">
                <a:latin typeface="Segoe UI" panose="020B0502040204020203" charset="0"/>
                <a:cs typeface="Segoe UI" panose="020B0502040204020203" charset="0"/>
              </a:rPr>
              <a:t>(PSF). PSF merupakan organisasi nirlaba yang dibuat khusus untuk semua hal yang berkaitan dengan hak intelektual Python.</a:t>
            </a:r>
            <a:endParaRPr lang="en-US" sz="2200">
              <a:latin typeface="Segoe UI" panose="020B0502040204020203" charset="0"/>
              <a:cs typeface="Segoe UI" panose="020B0502040204020203" charset="0"/>
            </a:endParaRPr>
          </a:p>
        </p:txBody>
      </p:sp>
      <p:pic>
        <p:nvPicPr>
          <p:cNvPr id="8" name="Picture 7" descr="Python Software Foundation"/>
          <p:cNvPicPr>
            <a:picLocks noChangeAspect="1"/>
          </p:cNvPicPr>
          <p:nvPr/>
        </p:nvPicPr>
        <p:blipFill>
          <a:blip r:embed="rId3"/>
          <a:srcRect l="12016" r="13643"/>
          <a:stretch>
            <a:fillRect/>
          </a:stretch>
        </p:blipFill>
        <p:spPr>
          <a:xfrm>
            <a:off x="4055110" y="1953260"/>
            <a:ext cx="3453130" cy="120904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/>
        </p:nvSpPr>
        <p:spPr>
          <a:xfrm>
            <a:off x="8141970" y="3697605"/>
            <a:ext cx="3656965" cy="257937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>
                <a:latin typeface="Segoe UI" panose="020B0502040204020203" charset="0"/>
                <a:cs typeface="Segoe UI" panose="020B0502040204020203" charset="0"/>
              </a:rPr>
              <a:t>Nama Python berasal dari grup komedi inggris bernama Monty Python. Guido adalah penggemar nya, kemudian dia menamai bahasa ciptaannya dengan nama Python.</a:t>
            </a:r>
            <a:endParaRPr lang="en-US" sz="2200">
              <a:latin typeface="Segoe UI" panose="020B0502040204020203" charset="0"/>
              <a:cs typeface="Segoe UI" panose="020B0502040204020203" charset="0"/>
            </a:endParaRPr>
          </a:p>
        </p:txBody>
      </p:sp>
      <p:pic>
        <p:nvPicPr>
          <p:cNvPr id="10" name="Picture 9" descr="Monty Pyth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970" y="1758315"/>
            <a:ext cx="3717925" cy="159893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/>
        </p:nvSpPr>
        <p:spPr>
          <a:xfrm>
            <a:off x="329565" y="6300470"/>
            <a:ext cx="3990340" cy="55753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i="1">
                <a:latin typeface="Segoe UI Semibold" panose="020B0702040204020203" charset="0"/>
                <a:cs typeface="Segoe UI Semibold" panose="020B0702040204020203" charset="0"/>
              </a:rPr>
              <a:t>Sumber : pythonindo.com</a:t>
            </a:r>
            <a:endParaRPr lang="en-US" sz="2300" i="1">
              <a:latin typeface="Segoe UI Semibold" panose="020B0702040204020203" charset="0"/>
              <a:cs typeface="Segoe UI Semibold" panose="020B0702040204020203" charset="0"/>
            </a:endParaRPr>
          </a:p>
        </p:txBody>
      </p:sp>
      <p:pic>
        <p:nvPicPr>
          <p:cNvPr id="18" name="Picture 17" descr="logo-mini-dosco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5440" y="6240780"/>
            <a:ext cx="1686560" cy="6172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6" grpId="0"/>
      <p:bldP spid="6" grpId="1"/>
      <p:bldP spid="9" grpId="0"/>
      <p:bldP spid="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Kenapa Python ?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7975" y="1645285"/>
            <a:ext cx="8589645" cy="4526280"/>
          </a:xfrm>
        </p:spPr>
        <p:txBody>
          <a:bodyPr/>
          <a:p>
            <a:pPr marL="514350" indent="-514350">
              <a:buAutoNum type="arabicPeriod"/>
            </a:pPr>
            <a:r>
              <a:rPr lang="en-US">
                <a:latin typeface="Segoe UI" panose="020B0502040204020203" charset="0"/>
                <a:cs typeface="Segoe UI" panose="020B0502040204020203" charset="0"/>
              </a:rPr>
              <a:t>Python itu </a:t>
            </a:r>
            <a:r>
              <a:rPr lang="en-US" i="1">
                <a:latin typeface="Segoe UI" panose="020B0502040204020203" charset="0"/>
                <a:cs typeface="Segoe UI" panose="020B0502040204020203" charset="0"/>
              </a:rPr>
              <a:t>Open Source</a:t>
            </a:r>
            <a:endParaRPr lang="en-US">
              <a:latin typeface="Segoe UI" panose="020B0502040204020203" charset="0"/>
              <a:cs typeface="Segoe UI" panose="020B0502040204020203" charset="0"/>
            </a:endParaRPr>
          </a:p>
          <a:p>
            <a:pPr marL="514350" indent="-514350">
              <a:buAutoNum type="arabicPeriod"/>
            </a:pPr>
            <a:r>
              <a:rPr lang="en-US">
                <a:latin typeface="Segoe UI" panose="020B0502040204020203" charset="0"/>
                <a:cs typeface="Segoe UI" panose="020B0502040204020203" charset="0"/>
              </a:rPr>
              <a:t>Mudah dipelajari</a:t>
            </a:r>
            <a:endParaRPr lang="en-US">
              <a:latin typeface="Segoe UI" panose="020B0502040204020203" charset="0"/>
              <a:cs typeface="Segoe UI" panose="020B0502040204020203" charset="0"/>
            </a:endParaRPr>
          </a:p>
          <a:p>
            <a:pPr marL="514350" indent="-514350">
              <a:buAutoNum type="arabicPeriod"/>
            </a:pPr>
            <a:r>
              <a:rPr lang="en-US">
                <a:latin typeface="Segoe UI" panose="020B0502040204020203" charset="0"/>
                <a:cs typeface="Segoe UI" panose="020B0502040204020203" charset="0"/>
              </a:rPr>
              <a:t>Mendukung Iot (</a:t>
            </a:r>
            <a:r>
              <a:rPr lang="en-US" i="1">
                <a:latin typeface="Segoe UI" panose="020B0502040204020203" charset="0"/>
                <a:cs typeface="Segoe UI" panose="020B0502040204020203" charset="0"/>
              </a:rPr>
              <a:t>Internet of Thing</a:t>
            </a:r>
            <a:r>
              <a:rPr lang="en-US">
                <a:latin typeface="Segoe UI" panose="020B0502040204020203" charset="0"/>
                <a:cs typeface="Segoe UI" panose="020B0502040204020203" charset="0"/>
              </a:rPr>
              <a:t>)</a:t>
            </a:r>
            <a:endParaRPr lang="en-US">
              <a:latin typeface="Segoe UI" panose="020B0502040204020203" charset="0"/>
              <a:cs typeface="Segoe UI" panose="020B0502040204020203" charset="0"/>
            </a:endParaRPr>
          </a:p>
          <a:p>
            <a:pPr marL="514350" indent="-514350">
              <a:buAutoNum type="arabicPeriod"/>
            </a:pPr>
            <a:r>
              <a:rPr lang="en-US">
                <a:latin typeface="Segoe UI" panose="020B0502040204020203" charset="0"/>
                <a:cs typeface="Segoe UI" panose="020B0502040204020203" charset="0"/>
              </a:rPr>
              <a:t>Dukungan komunitas yang kuat</a:t>
            </a:r>
            <a:endParaRPr lang="en-US">
              <a:latin typeface="Segoe UI" panose="020B0502040204020203" charset="0"/>
              <a:cs typeface="Segoe UI" panose="020B0502040204020203" charset="0"/>
            </a:endParaRPr>
          </a:p>
          <a:p>
            <a:pPr marL="514350" indent="-514350">
              <a:buAutoNum type="arabicPeriod"/>
            </a:pPr>
            <a:r>
              <a:rPr lang="en-US">
                <a:latin typeface="Segoe UI" panose="020B0502040204020203" charset="0"/>
                <a:cs typeface="Segoe UI" panose="020B0502040204020203" charset="0"/>
              </a:rPr>
              <a:t>Tersedia banyak library</a:t>
            </a:r>
            <a:endParaRPr lang="en-US">
              <a:latin typeface="Segoe UI" panose="020B0502040204020203" charset="0"/>
              <a:cs typeface="Segoe UI" panose="020B0502040204020203" charset="0"/>
            </a:endParaRPr>
          </a:p>
        </p:txBody>
      </p:sp>
      <p:pic>
        <p:nvPicPr>
          <p:cNvPr id="7" name="Picture 6" descr="Io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125" y="1645285"/>
            <a:ext cx="4616450" cy="3283585"/>
          </a:xfrm>
          <a:prstGeom prst="rect">
            <a:avLst/>
          </a:prstGeom>
        </p:spPr>
      </p:pic>
      <p:pic>
        <p:nvPicPr>
          <p:cNvPr id="18" name="Picture 17" descr="logo-mini-dosco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5440" y="6240780"/>
            <a:ext cx="1686560" cy="6172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Aturan Penulisan Python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</p:txBody>
      </p:sp>
      <p:pic>
        <p:nvPicPr>
          <p:cNvPr id="16" name="Content Placeholder 15" descr="carbon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17955"/>
            <a:ext cx="7328535" cy="45262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7480300" y="2553970"/>
            <a:ext cx="4533900" cy="78168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>
                <a:latin typeface="Segoe UI" panose="020B0502040204020203" charset="0"/>
                <a:cs typeface="Segoe UI" panose="020B0502040204020203" charset="0"/>
              </a:rPr>
              <a:t>Tanpa tanda titik koma</a:t>
            </a:r>
            <a:endParaRPr lang="en-US" sz="3200">
              <a:latin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7480300" y="3335655"/>
            <a:ext cx="4533900" cy="78168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>
                <a:latin typeface="Segoe UI" panose="020B0502040204020203" charset="0"/>
                <a:cs typeface="Segoe UI" panose="020B0502040204020203" charset="0"/>
              </a:rPr>
              <a:t>Perhatikan indentasi</a:t>
            </a:r>
            <a:endParaRPr lang="en-US" sz="3200">
              <a:latin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7480300" y="4117340"/>
            <a:ext cx="4533900" cy="116268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>
                <a:latin typeface="Segoe UI" panose="020B0502040204020203" charset="0"/>
                <a:cs typeface="Segoe UI" panose="020B0502040204020203" charset="0"/>
              </a:rPr>
              <a:t>Gunakan variable manusiawi</a:t>
            </a:r>
            <a:endParaRPr lang="en-US" sz="3200">
              <a:latin typeface="Segoe UI" panose="020B0502040204020203" charset="0"/>
              <a:cs typeface="Segoe UI" panose="020B0502040204020203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46973"/>
            <a:ext cx="10972800" cy="1143000"/>
          </a:xfrm>
        </p:spPr>
        <p:txBody>
          <a:bodyPr/>
          <a:p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Sekarang Era nya 4.0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</p:txBody>
      </p:sp>
      <p:pic>
        <p:nvPicPr>
          <p:cNvPr id="18" name="Picture 17" descr="logo-mini-dosco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440" y="6240780"/>
            <a:ext cx="1686560" cy="6172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Revolusi Industri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8997315" cy="4526280"/>
          </a:xfrm>
        </p:spPr>
        <p:txBody>
          <a:bodyPr/>
          <a:p>
            <a:pPr marL="0" indent="0" algn="l">
              <a:buNone/>
            </a:pPr>
            <a:r>
              <a:rPr lang="en-US">
                <a:latin typeface="Segoe UI" panose="020B0502040204020203" charset="0"/>
                <a:cs typeface="Segoe UI" panose="020B0502040204020203" charset="0"/>
              </a:rPr>
              <a:t>Revolusi 1.0 == Mesin Uap</a:t>
            </a:r>
            <a:endParaRPr lang="en-US">
              <a:latin typeface="Segoe UI" panose="020B0502040204020203" charset="0"/>
              <a:cs typeface="Segoe UI" panose="020B0502040204020203" charset="0"/>
            </a:endParaRPr>
          </a:p>
          <a:p>
            <a:pPr marL="0" indent="0" algn="l">
              <a:buNone/>
            </a:pPr>
            <a:r>
              <a:rPr lang="en-US">
                <a:latin typeface="Segoe UI" panose="020B0502040204020203" charset="0"/>
                <a:cs typeface="Segoe UI" panose="020B0502040204020203" charset="0"/>
              </a:rPr>
              <a:t>Revolusi 2.0 == Listrik (Pabrik)</a:t>
            </a:r>
            <a:endParaRPr lang="en-US">
              <a:latin typeface="Segoe UI" panose="020B0502040204020203" charset="0"/>
              <a:cs typeface="Segoe UI" panose="020B0502040204020203" charset="0"/>
            </a:endParaRPr>
          </a:p>
          <a:p>
            <a:pPr marL="0" indent="0" algn="l">
              <a:buNone/>
            </a:pPr>
            <a:r>
              <a:rPr lang="en-US">
                <a:latin typeface="Segoe UI" panose="020B0502040204020203" charset="0"/>
                <a:cs typeface="Segoe UI" panose="020B0502040204020203" charset="0"/>
              </a:rPr>
              <a:t>Revolusi 3.0 == Komputer / Handphone</a:t>
            </a:r>
            <a:endParaRPr lang="en-US">
              <a:latin typeface="Segoe UI" panose="020B0502040204020203" charset="0"/>
              <a:cs typeface="Segoe UI" panose="020B0502040204020203" charset="0"/>
            </a:endParaRPr>
          </a:p>
          <a:p>
            <a:pPr marL="0" indent="0" algn="l">
              <a:buNone/>
            </a:pPr>
            <a:r>
              <a:rPr lang="en-US">
                <a:latin typeface="Segoe UI" panose="020B0502040204020203" charset="0"/>
                <a:cs typeface="Segoe UI" panose="020B0502040204020203" charset="0"/>
              </a:rPr>
              <a:t>Revolusi 4.0 == IoT, </a:t>
            </a:r>
            <a:r>
              <a:rPr lang="en-US" i="1">
                <a:latin typeface="Segoe UI" panose="020B0502040204020203" charset="0"/>
                <a:cs typeface="Segoe UI" panose="020B0502040204020203" charset="0"/>
              </a:rPr>
              <a:t>Big Data</a:t>
            </a:r>
            <a:endParaRPr lang="en-US" i="1">
              <a:latin typeface="Segoe UI" panose="020B0502040204020203" charset="0"/>
              <a:cs typeface="Segoe UI" panose="020B0502040204020203" charset="0"/>
            </a:endParaRPr>
          </a:p>
        </p:txBody>
      </p:sp>
      <p:pic>
        <p:nvPicPr>
          <p:cNvPr id="18" name="Picture 17" descr="logo-mini-dosco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440" y="6240780"/>
            <a:ext cx="1686560" cy="6172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Perusahaan yang menggunakan Python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4451985"/>
            <a:ext cx="1529080" cy="724535"/>
          </a:xfrm>
        </p:spPr>
        <p:txBody>
          <a:bodyPr/>
          <a:p>
            <a:pPr marL="0" indent="0">
              <a:buNone/>
            </a:pPr>
            <a:r>
              <a:rPr lang="en-US">
                <a:latin typeface="Segoe UI" panose="020B0502040204020203" charset="0"/>
                <a:cs typeface="Segoe UI" panose="020B0502040204020203" charset="0"/>
              </a:rPr>
              <a:t>Spotify</a:t>
            </a:r>
            <a:endParaRPr lang="en-US">
              <a:latin typeface="Segoe UI" panose="020B0502040204020203" charset="0"/>
              <a:cs typeface="Segoe UI" panose="020B0502040204020203" charset="0"/>
            </a:endParaRPr>
          </a:p>
        </p:txBody>
      </p:sp>
      <p:pic>
        <p:nvPicPr>
          <p:cNvPr id="5" name="Picture 4" descr="goog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660" y="2840355"/>
            <a:ext cx="1402080" cy="1428750"/>
          </a:xfrm>
          <a:prstGeom prst="rect">
            <a:avLst/>
          </a:prstGeom>
        </p:spPr>
      </p:pic>
      <p:pic>
        <p:nvPicPr>
          <p:cNvPr id="6" name="Picture 5" descr="spotify"/>
          <p:cNvPicPr>
            <a:picLocks noChangeAspect="1"/>
          </p:cNvPicPr>
          <p:nvPr/>
        </p:nvPicPr>
        <p:blipFill>
          <a:blip r:embed="rId3"/>
          <a:srcRect l="17167" r="18153"/>
          <a:stretch>
            <a:fillRect/>
          </a:stretch>
        </p:blipFill>
        <p:spPr>
          <a:xfrm>
            <a:off x="609600" y="2683510"/>
            <a:ext cx="1508760" cy="1491615"/>
          </a:xfrm>
          <a:prstGeom prst="rect">
            <a:avLst/>
          </a:prstGeom>
        </p:spPr>
      </p:pic>
      <p:pic>
        <p:nvPicPr>
          <p:cNvPr id="7" name="Picture 6" descr="netflix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675" y="2840355"/>
            <a:ext cx="2087245" cy="1565910"/>
          </a:xfrm>
          <a:prstGeom prst="rect">
            <a:avLst/>
          </a:prstGeom>
        </p:spPr>
      </p:pic>
      <p:pic>
        <p:nvPicPr>
          <p:cNvPr id="10" name="Picture 9" descr="Instagra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6140" y="2927985"/>
            <a:ext cx="1390650" cy="139065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/>
        </p:nvSpPr>
        <p:spPr>
          <a:xfrm>
            <a:off x="3375660" y="4451985"/>
            <a:ext cx="1529080" cy="72453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latin typeface="Segoe UI" panose="020B0502040204020203" charset="0"/>
                <a:cs typeface="Segoe UI" panose="020B0502040204020203" charset="0"/>
              </a:rPr>
              <a:t>Google</a:t>
            </a:r>
            <a:endParaRPr lang="en-US">
              <a:latin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6568440" y="4451985"/>
            <a:ext cx="1529080" cy="72453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latin typeface="Segoe UI" panose="020B0502040204020203" charset="0"/>
                <a:cs typeface="Segoe UI" panose="020B0502040204020203" charset="0"/>
              </a:rPr>
              <a:t>Netflix</a:t>
            </a:r>
            <a:endParaRPr lang="en-US">
              <a:latin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9521825" y="4451985"/>
            <a:ext cx="2165985" cy="72453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latin typeface="Segoe UI" panose="020B0502040204020203" charset="0"/>
                <a:cs typeface="Segoe UI" panose="020B0502040204020203" charset="0"/>
              </a:rPr>
              <a:t>Instagram</a:t>
            </a:r>
            <a:endParaRPr lang="en-US">
              <a:latin typeface="Segoe UI" panose="020B0502040204020203" charset="0"/>
              <a:cs typeface="Segoe UI" panose="020B050204020402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8" grpId="0"/>
      <p:bldP spid="8" grpId="1"/>
      <p:bldP spid="9" grpId="0"/>
      <p:bldP spid="9" grpId="1"/>
      <p:bldP spid="11" grpId="0"/>
      <p:bldP spid="1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26678"/>
            <a:ext cx="10972800" cy="1143000"/>
          </a:xfrm>
          <a:effectLst/>
        </p:spPr>
        <p:txBody>
          <a:bodyPr/>
          <a:p>
            <a:r>
              <a:rPr lang="en-US" i="1">
                <a:solidFill>
                  <a:schemeClr val="tx1"/>
                </a:solidFill>
                <a:effectLst/>
                <a:latin typeface="Segoe UI Semibold" panose="020B0702040204020203" charset="0"/>
                <a:cs typeface="Segoe UI Semibold" panose="020B0702040204020203" charset="0"/>
              </a:rPr>
              <a:t>Pengenalan Python</a:t>
            </a:r>
            <a:endParaRPr lang="en-US" i="1">
              <a:solidFill>
                <a:schemeClr val="tx1"/>
              </a:solidFill>
              <a:effectLst/>
              <a:latin typeface="Segoe UI Semibold" panose="020B0702040204020203" charset="0"/>
              <a:cs typeface="Segoe UI Semibold" panose="020B0702040204020203" charset="0"/>
            </a:endParaRPr>
          </a:p>
        </p:txBody>
      </p:sp>
      <p:pic>
        <p:nvPicPr>
          <p:cNvPr id="3" name="Picture 2" descr="logo-mini-dosco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440" y="6240780"/>
            <a:ext cx="1686560" cy="6172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09788"/>
            <a:ext cx="10972800" cy="1143000"/>
          </a:xfrm>
        </p:spPr>
        <p:txBody>
          <a:bodyPr/>
          <a:p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Sekian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609600" y="301148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>
                <a:latin typeface="Segoe UI Light" panose="020B0502040204020203" charset="0"/>
                <a:cs typeface="Segoe UI Light" panose="020B0502040204020203" charset="0"/>
              </a:rPr>
              <a:t>Terimakasih</a:t>
            </a:r>
            <a:endParaRPr lang="en-US" sz="3600" i="1">
              <a:latin typeface="Segoe UI Light" panose="020B0502040204020203" charset="0"/>
              <a:cs typeface="Segoe UI Light" panose="020B0502040204020203" charset="0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Content Placeholder 4" descr="photo_2020-10-07_00-17-02"/>
          <p:cNvPicPr>
            <a:picLocks noChangeAspect="1"/>
          </p:cNvPicPr>
          <p:nvPr>
            <p:ph idx="1"/>
          </p:nvPr>
        </p:nvPicPr>
        <p:blipFill>
          <a:blip r:embed="rId2"/>
          <a:srcRect b="18295"/>
          <a:stretch>
            <a:fillRect/>
          </a:stretch>
        </p:blipFill>
        <p:spPr>
          <a:xfrm>
            <a:off x="609600" y="1692910"/>
            <a:ext cx="2540635" cy="3472180"/>
          </a:xfrm>
          <a:prstGeom prst="round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Title 1"/>
          <p:cNvSpPr>
            <a:spLocks noGrp="1"/>
          </p:cNvSpPr>
          <p:nvPr/>
        </p:nvSpPr>
        <p:spPr>
          <a:xfrm>
            <a:off x="3463290" y="1872615"/>
            <a:ext cx="5537835" cy="74803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5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tx1"/>
                </a:solidFill>
                <a:effectLst/>
                <a:uFillTx/>
                <a:latin typeface="Segoe UI Semibold" panose="020B0702040204020203" charset="0"/>
              </a:rPr>
              <a:t>Dimas Seto Wicaksana</a:t>
            </a:r>
            <a:endParaRPr lang="en-US" sz="4000" dirty="0">
              <a:solidFill>
                <a:schemeClr val="tx1"/>
              </a:solidFill>
              <a:effectLst/>
              <a:uFillTx/>
              <a:latin typeface="Segoe UI Semibold" panose="020B0702040204020203" charset="0"/>
            </a:endParaRP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3462655" y="2760980"/>
            <a:ext cx="5538470" cy="58928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5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1"/>
                </a:solidFill>
                <a:effectLst/>
                <a:uFillTx/>
                <a:latin typeface="Segoe UI" panose="020B0502040204020203" charset="0"/>
                <a:cs typeface="Segoe UI" panose="020B0502040204020203" charset="0"/>
              </a:rPr>
              <a:t>Teknik Informatika (S1) UDINUS </a:t>
            </a:r>
            <a:endParaRPr lang="en-US" sz="2800" dirty="0">
              <a:solidFill>
                <a:schemeClr val="tx1"/>
              </a:solidFill>
              <a:effectLst/>
              <a:uFillTx/>
              <a:latin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3463290" y="3545205"/>
            <a:ext cx="7125970" cy="58928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5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1"/>
                </a:solidFill>
                <a:effectLst/>
                <a:uFillTx/>
                <a:latin typeface="Segoe UI" panose="020B0502040204020203" charset="0"/>
                <a:cs typeface="Segoe UI" panose="020B0502040204020203" charset="0"/>
              </a:rPr>
              <a:t>Anggota Divisi Pemrograman DOSCOM</a:t>
            </a:r>
            <a:endParaRPr lang="en-US" sz="2800" dirty="0">
              <a:solidFill>
                <a:schemeClr val="tx1"/>
              </a:solidFill>
              <a:effectLst/>
              <a:uFillTx/>
              <a:latin typeface="Segoe UI" panose="020B0502040204020203" charset="0"/>
              <a:cs typeface="Segoe UI" panose="020B0502040204020203" charset="0"/>
            </a:endParaRPr>
          </a:p>
        </p:txBody>
      </p:sp>
      <p:pic>
        <p:nvPicPr>
          <p:cNvPr id="10" name="Picture 9" descr="Instagr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290" y="5165090"/>
            <a:ext cx="515620" cy="51562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3978910" y="5128260"/>
            <a:ext cx="2508885" cy="58928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5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1"/>
                </a:solidFill>
                <a:effectLst/>
                <a:uFillTx/>
                <a:latin typeface="Segoe UI" panose="020B0502040204020203" charset="0"/>
                <a:cs typeface="Segoe UI" panose="020B0502040204020203" charset="0"/>
              </a:rPr>
              <a:t>@dimass.seto</a:t>
            </a:r>
            <a:endParaRPr lang="en-US" sz="2800" dirty="0">
              <a:solidFill>
                <a:schemeClr val="tx1"/>
              </a:solidFill>
              <a:effectLst/>
              <a:uFillTx/>
              <a:latin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13" name="Title 1"/>
          <p:cNvSpPr>
            <a:spLocks noGrp="1"/>
          </p:cNvSpPr>
          <p:nvPr/>
        </p:nvSpPr>
        <p:spPr>
          <a:xfrm>
            <a:off x="7531735" y="5128260"/>
            <a:ext cx="2508885" cy="58928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5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1"/>
                </a:solidFill>
                <a:effectLst/>
                <a:uFillTx/>
                <a:latin typeface="Segoe UI" panose="020B0502040204020203" charset="0"/>
                <a:cs typeface="Segoe UI" panose="020B0502040204020203" charset="0"/>
              </a:rPr>
              <a:t>@</a:t>
            </a:r>
            <a:r>
              <a:rPr lang="en-US" sz="2800" dirty="0">
                <a:solidFill>
                  <a:schemeClr val="tx1"/>
                </a:solidFill>
                <a:effectLst/>
                <a:uFillTx/>
                <a:latin typeface="Segoe UI" panose="020B0502040204020203" charset="0"/>
                <a:cs typeface="Segoe UI" panose="020B0502040204020203" charset="0"/>
                <a:sym typeface="+mn-ea"/>
              </a:rPr>
              <a:t>Dimas_Seto</a:t>
            </a:r>
            <a:endParaRPr lang="en-US" sz="2800" dirty="0">
              <a:solidFill>
                <a:schemeClr val="tx1"/>
              </a:solidFill>
              <a:effectLst/>
              <a:uFillTx/>
              <a:latin typeface="Segoe UI" panose="020B0502040204020203" charset="0"/>
              <a:cs typeface="Segoe UI" panose="020B0502040204020203" charset="0"/>
            </a:endParaRPr>
          </a:p>
        </p:txBody>
      </p:sp>
      <p:pic>
        <p:nvPicPr>
          <p:cNvPr id="14" name="Picture 13" descr="tele"/>
          <p:cNvPicPr>
            <a:picLocks noChangeAspect="1"/>
          </p:cNvPicPr>
          <p:nvPr/>
        </p:nvPicPr>
        <p:blipFill>
          <a:blip r:embed="rId4"/>
          <a:srcRect l="14963" t="14537" r="14537" b="13204"/>
          <a:stretch>
            <a:fillRect/>
          </a:stretch>
        </p:blipFill>
        <p:spPr>
          <a:xfrm>
            <a:off x="6967220" y="5165090"/>
            <a:ext cx="564515" cy="579120"/>
          </a:xfrm>
          <a:prstGeom prst="rect">
            <a:avLst/>
          </a:prstGeom>
        </p:spPr>
      </p:pic>
      <p:pic>
        <p:nvPicPr>
          <p:cNvPr id="3" name="Picture 2" descr="logo-mini-dosco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3975" y="181610"/>
            <a:ext cx="1686560" cy="617220"/>
          </a:xfrm>
          <a:prstGeom prst="rect">
            <a:avLst/>
          </a:prstGeom>
        </p:spPr>
      </p:pic>
      <p:pic>
        <p:nvPicPr>
          <p:cNvPr id="4" name="Picture 3" descr="logo udinus FI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5725" y="181610"/>
            <a:ext cx="1238250" cy="8788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85" y="2134235"/>
            <a:ext cx="6528435" cy="843915"/>
          </a:xfrm>
        </p:spPr>
        <p:txBody>
          <a:bodyPr/>
          <a:p>
            <a:pPr algn="l"/>
            <a:r>
              <a:rPr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</a:rPr>
              <a:t>Apa sih Pemrograman ?</a:t>
            </a:r>
            <a:endParaRPr lang="en-US">
              <a:solidFill>
                <a:schemeClr val="tx1"/>
              </a:solidFill>
              <a:latin typeface="Segoe UI Semibold" panose="020B0702040204020203" charset="0"/>
              <a:cs typeface="Segoe UI Semibold" panose="020B0702040204020203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811655" y="2874010"/>
            <a:ext cx="4083050" cy="0"/>
          </a:xfrm>
          <a:prstGeom prst="line">
            <a:avLst/>
          </a:prstGeom>
          <a:ln w="635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-mini-dosco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440" y="6240780"/>
            <a:ext cx="1686560" cy="6172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Pemrograman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latin typeface="Segoe UI" panose="020B0502040204020203" charset="0"/>
                <a:cs typeface="Segoe UI" panose="020B0502040204020203" charset="0"/>
              </a:rPr>
              <a:t>adalah proses menulis, menguji dan memperbaiki (debug), dan memelihara kode yang membangun suatu program komputer.</a:t>
            </a:r>
            <a:endParaRPr lang="en-US">
              <a:latin typeface="Segoe UI" panose="020B0502040204020203" charset="0"/>
              <a:cs typeface="Segoe UI" panose="020B0502040204020203" charset="0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800" i="1">
                <a:latin typeface="Segoe UI Semibold" panose="020B0702040204020203" charset="0"/>
                <a:cs typeface="Segoe UI Semibold" panose="020B0702040204020203" charset="0"/>
              </a:rPr>
              <a:t>Sumber : Wikipedia</a:t>
            </a:r>
            <a:endParaRPr lang="en-US" sz="2800" i="1">
              <a:latin typeface="Segoe UI Semibold" panose="020B0702040204020203" charset="0"/>
              <a:cs typeface="Segoe UI Semibold" panose="020B0702040204020203" charset="0"/>
            </a:endParaRPr>
          </a:p>
        </p:txBody>
      </p:sp>
      <p:pic>
        <p:nvPicPr>
          <p:cNvPr id="4" name="Picture 3" descr="logo-mini-dosco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440" y="6240780"/>
            <a:ext cx="1686560" cy="6172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Program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1412220" cy="2197100"/>
          </a:xfrm>
        </p:spPr>
        <p:txBody>
          <a:bodyPr/>
          <a:p>
            <a:pPr marL="0" indent="0">
              <a:buNone/>
            </a:pPr>
            <a:r>
              <a:rPr lang="en-US">
                <a:latin typeface="Segoe UI" panose="020B0502040204020203" charset="0"/>
                <a:cs typeface="Segoe UI" panose="020B0502040204020203" charset="0"/>
              </a:rPr>
              <a:t>Serangkaian instruksi yang dibuat menggunakan bahasa pemrograman.</a:t>
            </a:r>
            <a:endParaRPr lang="en-US">
              <a:latin typeface="Segoe UI" panose="020B0502040204020203" charset="0"/>
              <a:cs typeface="Segoe UI" panose="020B0502040204020203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" y="3013075"/>
            <a:ext cx="5376545" cy="287909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/>
        </p:nvSpPr>
        <p:spPr>
          <a:xfrm>
            <a:off x="1944370" y="5892800"/>
            <a:ext cx="1952625" cy="80899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i="1">
                <a:latin typeface="Segoe UI Light" panose="020B0502040204020203" charset="0"/>
                <a:cs typeface="Segoe UI Light" panose="020B0502040204020203" charset="0"/>
              </a:rPr>
              <a:t>WPS Office</a:t>
            </a:r>
            <a:endParaRPr lang="en-US" sz="2800" i="1">
              <a:latin typeface="Segoe UI Light" panose="020B0502040204020203" charset="0"/>
              <a:cs typeface="Segoe UI Light" panose="020B0502040204020203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175" y="3013075"/>
            <a:ext cx="5376545" cy="287972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8449310" y="5892800"/>
            <a:ext cx="1438275" cy="80899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i="1">
                <a:latin typeface="Segoe UI Light" panose="020B0502040204020203" charset="0"/>
                <a:cs typeface="Segoe UI Light" panose="020B0502040204020203" charset="0"/>
              </a:rPr>
              <a:t>Figma</a:t>
            </a:r>
            <a:endParaRPr lang="en-US" sz="2800" i="1">
              <a:latin typeface="Segoe UI Light" panose="020B0502040204020203" charset="0"/>
              <a:cs typeface="Segoe UI Light" panose="020B0502040204020203" charset="0"/>
            </a:endParaRPr>
          </a:p>
        </p:txBody>
      </p:sp>
      <p:pic>
        <p:nvPicPr>
          <p:cNvPr id="8" name="Picture 7" descr="logo-mini-dosco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5440" y="6240780"/>
            <a:ext cx="1686560" cy="6172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Intruksi ?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838180" cy="4526280"/>
          </a:xfrm>
        </p:spPr>
        <p:txBody>
          <a:bodyPr/>
          <a:p>
            <a:pPr marL="0" indent="0">
              <a:buNone/>
            </a:pPr>
            <a:r>
              <a:rPr lang="en-US">
                <a:latin typeface="Segoe UI" panose="020B0502040204020203" charset="0"/>
                <a:cs typeface="Segoe UI" panose="020B0502040204020203" charset="0"/>
              </a:rPr>
              <a:t>Perintah yang kita buat untuk dijalankan oleh komputer.</a:t>
            </a:r>
            <a:endParaRPr lang="en-US">
              <a:latin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2616835" y="3540760"/>
            <a:ext cx="6958965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Intruksi == Statement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</p:txBody>
      </p:sp>
      <p:pic>
        <p:nvPicPr>
          <p:cNvPr id="6" name="Picture 5" descr="logo-mini-dosco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440" y="6240780"/>
            <a:ext cx="1686560" cy="6172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Instruksi untuk manusia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800" cy="4526280"/>
          </a:xfrm>
        </p:spPr>
        <p:txBody>
          <a:bodyPr/>
          <a:p>
            <a:pPr marL="0" indent="0">
              <a:buNone/>
            </a:pPr>
            <a:r>
              <a:rPr lang="en-US" sz="3000">
                <a:latin typeface="Segoe UI" panose="020B0502040204020203" charset="0"/>
                <a:cs typeface="Segoe UI" panose="020B0502040204020203" charset="0"/>
              </a:rPr>
              <a:t>Ada teman kita meminta kita untuk mengambilkan barang dirumah Ivan, tapi kita gak tau tempatnya ?</a:t>
            </a:r>
            <a:endParaRPr lang="en-US" sz="3000">
              <a:latin typeface="Segoe UI" panose="020B0502040204020203" charset="0"/>
              <a:cs typeface="Segoe UI" panose="020B0502040204020203" charset="0"/>
            </a:endParaRPr>
          </a:p>
          <a:p>
            <a:pPr marL="0" indent="0">
              <a:buNone/>
            </a:pPr>
            <a:endParaRPr lang="en-US" sz="3000"/>
          </a:p>
          <a:p>
            <a:pPr marL="0" indent="0" algn="l">
              <a:buNone/>
            </a:pPr>
            <a:r>
              <a:rPr lang="en-US" sz="3000" i="1">
                <a:latin typeface="Segoe UI Semibold" panose="020B0702040204020203" charset="0"/>
                <a:cs typeface="Segoe UI Semibold" panose="020B0702040204020203" charset="0"/>
              </a:rPr>
              <a:t>Dimana rumah ivan ?</a:t>
            </a:r>
            <a:endParaRPr lang="en-US" sz="3000" i="1">
              <a:latin typeface="Segoe UI Semibold" panose="020B0702040204020203" charset="0"/>
              <a:cs typeface="Segoe UI Semibold" panose="020B0702040204020203" charset="0"/>
            </a:endParaRPr>
          </a:p>
        </p:txBody>
      </p:sp>
      <p:pic>
        <p:nvPicPr>
          <p:cNvPr id="5" name="Picture 4" descr="logo-mini-dosco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440" y="6240780"/>
            <a:ext cx="1686560" cy="6172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Instruksi untuk manusia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9224645" cy="4526280"/>
          </a:xfrm>
        </p:spPr>
        <p:txBody>
          <a:bodyPr/>
          <a:p>
            <a:pPr marL="514350" indent="-514350">
              <a:buAutoNum type="arabicPeriod"/>
            </a:pPr>
            <a:r>
              <a:rPr lang="en-US"/>
              <a:t>Jalan lurus dari sini 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Belok kanan, sekitar 50m 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Belok kiri, lurus sekitar 20 meter 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Sebelah kiri ada rumah warna biru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2442845" y="4249420"/>
            <a:ext cx="730631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u="sng">
                <a:latin typeface="Segoe UI Light" panose="020B0502040204020203" charset="0"/>
                <a:cs typeface="Segoe UI Light" panose="020B0502040204020203" charset="0"/>
              </a:rPr>
              <a:t>Urutan Tidak Boleh Berubah</a:t>
            </a:r>
            <a:endParaRPr lang="en-US" u="sng">
              <a:latin typeface="Segoe UI Light" panose="020B0502040204020203" charset="0"/>
              <a:cs typeface="Segoe UI Light" panose="020B0502040204020203" charset="0"/>
            </a:endParaRPr>
          </a:p>
        </p:txBody>
      </p:sp>
      <p:pic>
        <p:nvPicPr>
          <p:cNvPr id="6" name="Picture 5" descr="logo-mini-dosco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440" y="6240780"/>
            <a:ext cx="1686560" cy="6172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Instruksi untuk komputer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9857105" cy="4526280"/>
          </a:xfrm>
        </p:spPr>
        <p:txBody>
          <a:bodyPr/>
          <a:p>
            <a:r>
              <a:rPr lang="en-US"/>
              <a:t>Komputer itu pintar, tapi enggak juga</a:t>
            </a:r>
            <a:endParaRPr lang="en-US"/>
          </a:p>
          <a:p>
            <a:r>
              <a:rPr lang="en-US"/>
              <a:t>Komputer akan melakukan apapun</a:t>
            </a:r>
            <a:endParaRPr lang="en-US"/>
          </a:p>
          <a:p>
            <a:r>
              <a:rPr lang="en-US"/>
              <a:t>Komputer itu penurut</a:t>
            </a:r>
            <a:endParaRPr lang="en-US"/>
          </a:p>
          <a:p>
            <a:r>
              <a:rPr lang="en-US"/>
              <a:t>Komputer gak akan lelah</a:t>
            </a:r>
            <a:endParaRPr lang="en-US"/>
          </a:p>
          <a:p>
            <a:r>
              <a:rPr lang="en-US"/>
              <a:t>Komputer punya bahasanya sendiri</a:t>
            </a:r>
            <a:endParaRPr lang="en-US"/>
          </a:p>
        </p:txBody>
      </p:sp>
      <p:pic>
        <p:nvPicPr>
          <p:cNvPr id="5" name="Picture 4" descr="logo-mini-dosco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440" y="6240780"/>
            <a:ext cx="1686560" cy="6172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2482</Words>
  <Application>WPS Presentation</Application>
  <PresentationFormat>Widescreen</PresentationFormat>
  <Paragraphs>146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SimSun</vt:lpstr>
      <vt:lpstr>Wingdings</vt:lpstr>
      <vt:lpstr>Segoe UI Semibold</vt:lpstr>
      <vt:lpstr>Segoe UI</vt:lpstr>
      <vt:lpstr>Segoe UI Light</vt:lpstr>
      <vt:lpstr>Microsoft YaHei</vt:lpstr>
      <vt:lpstr>Arial Unicode MS</vt:lpstr>
      <vt:lpstr>Calibri</vt:lpstr>
      <vt:lpstr>Adobe Fangsong Std R</vt:lpstr>
      <vt:lpstr>1_Default Design</vt:lpstr>
      <vt:lpstr>Dimas Seto Wicaksana</vt:lpstr>
      <vt:lpstr>Pengenalan Python</vt:lpstr>
      <vt:lpstr>Apa sih Pemrograman ?</vt:lpstr>
      <vt:lpstr>Pemrograman</vt:lpstr>
      <vt:lpstr>Program</vt:lpstr>
      <vt:lpstr>Intruksi ?</vt:lpstr>
      <vt:lpstr>Instruksi untuk manusia</vt:lpstr>
      <vt:lpstr>Instruksi untuk manusia</vt:lpstr>
      <vt:lpstr>Instruksi untuk komputer</vt:lpstr>
      <vt:lpstr>Bahasa Komputer == Bahasa Mesin</vt:lpstr>
      <vt:lpstr>Bahasa Pemrograman</vt:lpstr>
      <vt:lpstr>Berbagai Jenis Bidang</vt:lpstr>
      <vt:lpstr>Apa itu Python ?</vt:lpstr>
      <vt:lpstr>Sejarah Singkat Python</vt:lpstr>
      <vt:lpstr>Kenapa Python ?</vt:lpstr>
      <vt:lpstr>Aturan Penulisan Python</vt:lpstr>
      <vt:lpstr>Sekarang Era nya 4.0</vt:lpstr>
      <vt:lpstr>Revolusi Industri</vt:lpstr>
      <vt:lpstr>PowerPoint 演示文稿</vt:lpstr>
      <vt:lpstr>Sekian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Dimas Seto Wicaksana</dc:title>
  <dc:creator/>
  <cp:lastModifiedBy>dimas</cp:lastModifiedBy>
  <cp:revision>56</cp:revision>
  <dcterms:created xsi:type="dcterms:W3CDTF">2020-10-06T17:36:00Z</dcterms:created>
  <dcterms:modified xsi:type="dcterms:W3CDTF">2020-10-07T07:43:16Z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