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31"/>
  </p:handoutMasterIdLst>
  <p:sldIdLst>
    <p:sldId id="322" r:id="rId5"/>
    <p:sldId id="304" r:id="rId6"/>
    <p:sldId id="290" r:id="rId7"/>
    <p:sldId id="302" r:id="rId8"/>
    <p:sldId id="305" r:id="rId9"/>
    <p:sldId id="293" r:id="rId10"/>
    <p:sldId id="306" r:id="rId11"/>
    <p:sldId id="294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03" r:id="rId26"/>
    <p:sldId id="320" r:id="rId27"/>
    <p:sldId id="297" r:id="rId28"/>
    <p:sldId id="323" r:id="rId29"/>
    <p:sldId id="32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wa Surya" initials="DS" lastIdx="1" clrIdx="0">
    <p:extLst>
      <p:ext uri="{19B8F6BF-5375-455C-9EA6-DF929625EA0E}">
        <p15:presenceInfo xmlns:p15="http://schemas.microsoft.com/office/powerpoint/2012/main" userId="Dewa Sur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3725" autoAdjust="0"/>
  </p:normalViewPr>
  <p:slideViewPr>
    <p:cSldViewPr snapToGrid="0" showGuides="1">
      <p:cViewPr varScale="1">
        <p:scale>
          <a:sx n="55" d="100"/>
          <a:sy n="55" d="100"/>
        </p:scale>
        <p:origin x="725" y="53"/>
      </p:cViewPr>
      <p:guideLst>
        <p:guide orient="horz" pos="1344"/>
        <p:guide pos="576"/>
        <p:guide orient="horz" pos="3744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21/10/2020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>
          <p15:clr>
            <a:srgbClr val="F26B43"/>
          </p15:clr>
        </p15:guide>
        <p15:guide id="2" pos="576">
          <p15:clr>
            <a:srgbClr val="F26B43"/>
          </p15:clr>
        </p15:guide>
        <p15:guide id="3" pos="7104">
          <p15:clr>
            <a:srgbClr val="F26B43"/>
          </p15:clr>
        </p15:guide>
        <p15:guide id="4" orient="horz" pos="3744">
          <p15:clr>
            <a:srgbClr val="F26B43"/>
          </p15:clr>
        </p15:guide>
        <p15:guide id="5" pos="2760">
          <p15:clr>
            <a:srgbClr val="F26B43"/>
          </p15:clr>
        </p15:guide>
        <p15:guide id="6" pos="4944">
          <p15:clr>
            <a:srgbClr val="F26B43"/>
          </p15:clr>
        </p15:guide>
        <p15:guide id="7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5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3.png"/><Relationship Id="rId3" Type="http://schemas.openxmlformats.org/officeDocument/2006/relationships/image" Target="../media/image11.png"/><Relationship Id="rId7" Type="http://schemas.openxmlformats.org/officeDocument/2006/relationships/hyperlink" Target="https://instagram.com/doscomedia" TargetMode="External"/><Relationship Id="rId12" Type="http://schemas.openxmlformats.org/officeDocument/2006/relationships/image" Target="../media/image6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doscomedia" TargetMode="External"/><Relationship Id="rId11" Type="http://schemas.openxmlformats.org/officeDocument/2006/relationships/hyperlink" Target="https://telegram.me/doscom" TargetMode="External"/><Relationship Id="rId5" Type="http://schemas.openxmlformats.org/officeDocument/2006/relationships/image" Target="../media/image12.png"/><Relationship Id="rId10" Type="http://schemas.openxmlformats.org/officeDocument/2006/relationships/hyperlink" Target="mailto:sekretariat@doscom.org?Subject=Hello%20Doscom" TargetMode="External"/><Relationship Id="rId4" Type="http://schemas.openxmlformats.org/officeDocument/2006/relationships/hyperlink" Target="https://www.facebook.com/doscomedia/" TargetMode="Externa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B819-93A3-4192-BAF6-52229CBC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54" y="1072661"/>
            <a:ext cx="6400800" cy="685800"/>
          </a:xfrm>
        </p:spPr>
        <p:txBody>
          <a:bodyPr/>
          <a:lstStyle/>
          <a:p>
            <a:pPr algn="ctr"/>
            <a:r>
              <a:rPr lang="en-US" dirty="0" err="1"/>
              <a:t>Sugeng</a:t>
            </a:r>
            <a:r>
              <a:rPr lang="en-US" dirty="0"/>
              <a:t> </a:t>
            </a:r>
            <a:r>
              <a:rPr lang="en-US" dirty="0" err="1"/>
              <a:t>Enjang</a:t>
            </a:r>
            <a:r>
              <a:rPr lang="en-US" dirty="0"/>
              <a:t>!!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72E40-2250-4F97-B8B3-A14C5471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97" y="2292833"/>
            <a:ext cx="2242037" cy="2272334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2DF82-0ECE-4F7A-9E6F-9AA2446E3AE2}"/>
              </a:ext>
            </a:extLst>
          </p:cNvPr>
          <p:cNvSpPr txBox="1"/>
          <p:nvPr/>
        </p:nvSpPr>
        <p:spPr>
          <a:xfrm>
            <a:off x="3848833" y="2767279"/>
            <a:ext cx="60974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Dewa </a:t>
            </a:r>
            <a:r>
              <a:rPr lang="en-US" sz="2000" dirty="0" err="1"/>
              <a:t>Sinar</a:t>
            </a:r>
            <a:r>
              <a:rPr lang="en-US" sz="2000" dirty="0"/>
              <a:t> Surya</a:t>
            </a:r>
          </a:p>
          <a:p>
            <a:r>
              <a:rPr lang="en-US" sz="2000" dirty="0"/>
              <a:t>Teknik </a:t>
            </a:r>
            <a:r>
              <a:rPr lang="en-US" sz="2000" dirty="0" err="1"/>
              <a:t>Informatika</a:t>
            </a:r>
            <a:r>
              <a:rPr lang="en-US" sz="2000" dirty="0"/>
              <a:t> </a:t>
            </a:r>
            <a:r>
              <a:rPr lang="en-US" sz="2000" dirty="0" err="1"/>
              <a:t>Udinus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Divisi </a:t>
            </a:r>
            <a:r>
              <a:rPr lang="en-US" sz="2000" dirty="0" err="1"/>
              <a:t>Pemograman</a:t>
            </a:r>
            <a:r>
              <a:rPr lang="en-US" sz="2000" dirty="0"/>
              <a:t> </a:t>
            </a:r>
            <a:r>
              <a:rPr lang="en-US" sz="2000" dirty="0" err="1"/>
              <a:t>Doscom</a:t>
            </a:r>
            <a:endParaRPr lang="en-ID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65E5B-3A7F-42B3-A9BA-DFBB2D39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2372"/>
            <a:ext cx="791309" cy="791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EE982-32FF-4C07-847F-D05086E3E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547" y="5712371"/>
            <a:ext cx="791310" cy="791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A73DFF-319E-4CD2-995F-3D88D3FA0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352" y="5645697"/>
            <a:ext cx="924658" cy="924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C59C63-8CA5-4764-8D56-64A9A2343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105" y="5712371"/>
            <a:ext cx="791310" cy="7913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45B261-2DF2-4189-BCAF-AB1913032B09}"/>
              </a:ext>
            </a:extLst>
          </p:cNvPr>
          <p:cNvSpPr txBox="1"/>
          <p:nvPr/>
        </p:nvSpPr>
        <p:spPr>
          <a:xfrm>
            <a:off x="683580" y="5923360"/>
            <a:ext cx="177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en-ID" dirty="0" err="1"/>
              <a:t>ewasinarsurya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28811-A493-4C53-9570-8D4799774C0B}"/>
              </a:ext>
            </a:extLst>
          </p:cNvPr>
          <p:cNvSpPr txBox="1"/>
          <p:nvPr/>
        </p:nvSpPr>
        <p:spPr>
          <a:xfrm>
            <a:off x="3400561" y="5874202"/>
            <a:ext cx="1799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en-ID" dirty="0" err="1"/>
              <a:t>ewasinarsurya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829952-DF3A-498D-8629-87D14DFFB49C}"/>
              </a:ext>
            </a:extLst>
          </p:cNvPr>
          <p:cNvSpPr txBox="1"/>
          <p:nvPr/>
        </p:nvSpPr>
        <p:spPr>
          <a:xfrm>
            <a:off x="6610010" y="5857638"/>
            <a:ext cx="177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en-ID" dirty="0" err="1"/>
              <a:t>ewasinarsurya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EDB0F8-9419-488E-A728-45E62FF4A7EC}"/>
              </a:ext>
            </a:extLst>
          </p:cNvPr>
          <p:cNvSpPr txBox="1"/>
          <p:nvPr/>
        </p:nvSpPr>
        <p:spPr>
          <a:xfrm>
            <a:off x="9483185" y="5923360"/>
            <a:ext cx="2708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en-ID" dirty="0"/>
              <a:t>ewasinar16@gmail.com</a:t>
            </a:r>
          </a:p>
        </p:txBody>
      </p:sp>
    </p:spTree>
    <p:extLst>
      <p:ext uri="{BB962C8B-B14F-4D97-AF65-F5344CB8AC3E}">
        <p14:creationId xmlns:p14="http://schemas.microsoft.com/office/powerpoint/2010/main" val="118794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5AD1-4E03-4854-96B8-75877A5C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Float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2D6F-6DEF-4022-B2A3-86BA6AD01D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001481"/>
            <a:ext cx="6400800" cy="4206240"/>
          </a:xfrm>
        </p:spPr>
        <p:txBody>
          <a:bodyPr/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Yu Gothic" panose="020B0400000000000000" pitchFamily="34" charset="-128"/>
              </a:rPr>
              <a:t>Float </a:t>
            </a:r>
            <a:r>
              <a:rPr lang="en-US" sz="1800" dirty="0" err="1">
                <a:ea typeface="Yu Gothic" panose="020B0400000000000000" pitchFamily="34" charset="-128"/>
              </a:rPr>
              <a:t>adalah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tipe</a:t>
            </a:r>
            <a:r>
              <a:rPr lang="en-US" sz="1800" dirty="0">
                <a:ea typeface="Yu Gothic" panose="020B0400000000000000" pitchFamily="34" charset="-128"/>
              </a:rPr>
              <a:t> data yang </a:t>
            </a:r>
            <a:r>
              <a:rPr lang="en-US" sz="1800" dirty="0" err="1">
                <a:ea typeface="Yu Gothic" panose="020B0400000000000000" pitchFamily="34" charset="-128"/>
              </a:rPr>
              <a:t>menunjukkan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b="1" dirty="0" err="1">
                <a:ea typeface="Yu Gothic" panose="020B0400000000000000" pitchFamily="34" charset="-128"/>
              </a:rPr>
              <a:t>Bilangan</a:t>
            </a:r>
            <a:r>
              <a:rPr lang="en-US" sz="1800" b="1" dirty="0">
                <a:ea typeface="Yu Gothic" panose="020B0400000000000000" pitchFamily="34" charset="-128"/>
              </a:rPr>
              <a:t> </a:t>
            </a:r>
            <a:r>
              <a:rPr lang="en-US" sz="1800" b="1" dirty="0" err="1">
                <a:ea typeface="Yu Gothic" panose="020B0400000000000000" pitchFamily="34" charset="-128"/>
              </a:rPr>
              <a:t>Desimal</a:t>
            </a:r>
            <a:r>
              <a:rPr lang="en-US" sz="1800" b="1" dirty="0">
                <a:ea typeface="Yu Gothic" panose="020B0400000000000000" pitchFamily="34" charset="-128"/>
              </a:rPr>
              <a:t>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Yu Gothic" panose="020B0400000000000000" pitchFamily="34" charset="-128"/>
              </a:rPr>
              <a:t>Float </a:t>
            </a:r>
            <a:r>
              <a:rPr lang="en-US" sz="1800" dirty="0" err="1">
                <a:ea typeface="Yu Gothic" panose="020B0400000000000000" pitchFamily="34" charset="-128"/>
              </a:rPr>
              <a:t>merupakan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tipe</a:t>
            </a:r>
            <a:r>
              <a:rPr lang="en-US" sz="1800" dirty="0">
                <a:ea typeface="Yu Gothic" panose="020B0400000000000000" pitchFamily="34" charset="-128"/>
              </a:rPr>
              <a:t> data </a:t>
            </a:r>
            <a:r>
              <a:rPr lang="en-US" sz="1800" dirty="0" err="1">
                <a:ea typeface="Yu Gothic" panose="020B0400000000000000" pitchFamily="34" charset="-128"/>
              </a:rPr>
              <a:t>dasar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atau</a:t>
            </a:r>
            <a:r>
              <a:rPr lang="en-US" sz="1800" dirty="0">
                <a:ea typeface="Yu Gothic" panose="020B0400000000000000" pitchFamily="34" charset="-128"/>
              </a:rPr>
              <a:t> primitive </a:t>
            </a:r>
            <a:endParaRPr lang="en-US" sz="1800" b="1" dirty="0">
              <a:ea typeface="Yu Gothic" panose="020B0400000000000000" pitchFamily="34" charset="-128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ea typeface="Yu Gothic" panose="020B0400000000000000" pitchFamily="34" charset="-128"/>
              </a:rPr>
              <a:t>Contoh</a:t>
            </a:r>
            <a:r>
              <a:rPr lang="en-US" sz="1800" dirty="0">
                <a:ea typeface="Yu Gothic" panose="020B0400000000000000" pitchFamily="34" charset="-128"/>
              </a:rPr>
              <a:t> : </a:t>
            </a:r>
            <a:r>
              <a:rPr lang="en-US" sz="1800" dirty="0" err="1">
                <a:ea typeface="Yu Gothic" panose="020B0400000000000000" pitchFamily="34" charset="-128"/>
              </a:rPr>
              <a:t>angka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>
                <a:ea typeface="Yu Gothic" panose="020B0400000000000000" pitchFamily="34" charset="-128"/>
                <a:sym typeface="Wingdings" panose="05000000000000000000" pitchFamily="2" charset="2"/>
              </a:rPr>
              <a:t> 100.1 | 2.5 | 1000.895 | 90.725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ea typeface="Yu Gothic" panose="020B0400000000000000" pitchFamily="34" charset="-128"/>
                <a:sym typeface="Wingdings" panose="05000000000000000000" pitchFamily="2" charset="2"/>
              </a:rPr>
              <a:t>		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80C8A-154C-4D13-B96F-B2BE8D90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39" y="4344935"/>
            <a:ext cx="4927949" cy="671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ED8B3-FCBD-4CAE-A97D-3A7DE9DF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223670"/>
            <a:ext cx="5117634" cy="972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49D61-DEEF-49C2-8A58-93D2E9CE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8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978C-E267-4073-841D-225C4FA1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String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0A0DB-93BC-4FCA-9778-C9CE12B02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737359"/>
            <a:ext cx="11025555" cy="4206240"/>
          </a:xfrm>
        </p:spPr>
        <p:txBody>
          <a:bodyPr/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Yu Gothic" panose="020B0400000000000000" pitchFamily="34" charset="-128"/>
              </a:rPr>
              <a:t>String </a:t>
            </a:r>
            <a:r>
              <a:rPr lang="en-US" sz="1800" dirty="0" err="1">
                <a:ea typeface="Yu Gothic" panose="020B0400000000000000" pitchFamily="34" charset="-128"/>
              </a:rPr>
              <a:t>adalah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tipe</a:t>
            </a:r>
            <a:r>
              <a:rPr lang="en-US" sz="1800" dirty="0">
                <a:ea typeface="Yu Gothic" panose="020B0400000000000000" pitchFamily="34" charset="-128"/>
              </a:rPr>
              <a:t> data yang </a:t>
            </a:r>
            <a:r>
              <a:rPr lang="en-US" sz="1800" dirty="0" err="1">
                <a:ea typeface="Yu Gothic" panose="020B0400000000000000" pitchFamily="34" charset="-128"/>
              </a:rPr>
              <a:t>menunjukkan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b="1" dirty="0" err="1">
                <a:ea typeface="Yu Gothic" panose="020B0400000000000000" pitchFamily="34" charset="-128"/>
              </a:rPr>
              <a:t>Huruf</a:t>
            </a:r>
            <a:r>
              <a:rPr lang="en-US" sz="1800" b="1" dirty="0">
                <a:ea typeface="Yu Gothic" panose="020B0400000000000000" pitchFamily="34" charset="-128"/>
              </a:rPr>
              <a:t>, Kata </a:t>
            </a:r>
            <a:r>
              <a:rPr lang="en-US" sz="1800" dirty="0" err="1">
                <a:ea typeface="Yu Gothic" panose="020B0400000000000000" pitchFamily="34" charset="-128"/>
              </a:rPr>
              <a:t>maupun</a:t>
            </a:r>
            <a:r>
              <a:rPr lang="en-US" sz="1800" b="1" dirty="0">
                <a:ea typeface="Yu Gothic" panose="020B0400000000000000" pitchFamily="34" charset="-128"/>
              </a:rPr>
              <a:t> </a:t>
            </a:r>
            <a:r>
              <a:rPr lang="en-US" sz="1800" b="1" dirty="0" err="1">
                <a:ea typeface="Yu Gothic" panose="020B0400000000000000" pitchFamily="34" charset="-128"/>
              </a:rPr>
              <a:t>Kalimat</a:t>
            </a:r>
            <a:r>
              <a:rPr lang="en-US" sz="1800" b="1" dirty="0"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Yu Gothic" panose="020B0400000000000000" pitchFamily="34" charset="-128"/>
              </a:rPr>
              <a:t>String </a:t>
            </a:r>
            <a:r>
              <a:rPr lang="en-US" sz="1800" dirty="0" err="1">
                <a:ea typeface="Yu Gothic" panose="020B0400000000000000" pitchFamily="34" charset="-128"/>
              </a:rPr>
              <a:t>merupakan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tipe</a:t>
            </a:r>
            <a:r>
              <a:rPr lang="en-US" sz="1800" dirty="0">
                <a:ea typeface="Yu Gothic" panose="020B0400000000000000" pitchFamily="34" charset="-128"/>
              </a:rPr>
              <a:t> data </a:t>
            </a:r>
            <a:r>
              <a:rPr lang="en-US" sz="1800" dirty="0" err="1">
                <a:ea typeface="Yu Gothic" panose="020B0400000000000000" pitchFamily="34" charset="-128"/>
              </a:rPr>
              <a:t>dasar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atau</a:t>
            </a:r>
            <a:r>
              <a:rPr lang="en-US" sz="1800" dirty="0">
                <a:ea typeface="Yu Gothic" panose="020B0400000000000000" pitchFamily="34" charset="-128"/>
              </a:rPr>
              <a:t> primitive </a:t>
            </a:r>
            <a:endParaRPr lang="en-US" sz="1800" b="1" dirty="0">
              <a:ea typeface="Yu Gothic" panose="020B0400000000000000" pitchFamily="34" charset="-128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ea typeface="Yu Gothic" panose="020B0400000000000000" pitchFamily="34" charset="-128"/>
              </a:rPr>
              <a:t>Contoh</a:t>
            </a:r>
            <a:r>
              <a:rPr lang="en-US" sz="1800" dirty="0">
                <a:ea typeface="Yu Gothic" panose="020B0400000000000000" pitchFamily="34" charset="-128"/>
              </a:rPr>
              <a:t> :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ea typeface="Yu Gothic" panose="020B0400000000000000" pitchFamily="34" charset="-128"/>
              </a:rPr>
              <a:t>          </a:t>
            </a:r>
            <a:r>
              <a:rPr lang="en-US" sz="1800" dirty="0" err="1">
                <a:ea typeface="Yu Gothic" panose="020B0400000000000000" pitchFamily="34" charset="-128"/>
              </a:rPr>
              <a:t>huruf</a:t>
            </a:r>
            <a:r>
              <a:rPr lang="en-US" sz="1800" dirty="0">
                <a:ea typeface="Yu Gothic" panose="020B0400000000000000" pitchFamily="34" charset="-128"/>
              </a:rPr>
              <a:t> 	</a:t>
            </a:r>
            <a:r>
              <a:rPr lang="en-US" sz="1800" dirty="0">
                <a:ea typeface="Yu Gothic" panose="020B0400000000000000" pitchFamily="34" charset="-128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ea typeface="Yu Gothic" panose="020B0400000000000000" pitchFamily="34" charset="-128"/>
                <a:sym typeface="Wingdings" panose="05000000000000000000" pitchFamily="2" charset="2"/>
              </a:rPr>
              <a:t>A,b,C</a:t>
            </a:r>
            <a:endParaRPr lang="en-US" sz="1800" dirty="0"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ea typeface="Yu Gothic" panose="020B0400000000000000" pitchFamily="34" charset="-128"/>
                <a:sym typeface="Wingdings" panose="05000000000000000000" pitchFamily="2" charset="2"/>
              </a:rPr>
              <a:t>		kata   	 </a:t>
            </a:r>
            <a:r>
              <a:rPr lang="en-US" sz="1800" dirty="0" err="1">
                <a:ea typeface="Yu Gothic" panose="020B0400000000000000" pitchFamily="34" charset="-128"/>
                <a:sym typeface="Wingdings" panose="05000000000000000000" pitchFamily="2" charset="2"/>
              </a:rPr>
              <a:t>Udinus</a:t>
            </a:r>
            <a:r>
              <a:rPr lang="en-US" sz="1800" dirty="0">
                <a:ea typeface="Yu Gothic" panose="020B0400000000000000" pitchFamily="34" charset="-128"/>
                <a:sym typeface="Wingdings" panose="05000000000000000000" pitchFamily="2" charset="2"/>
              </a:rPr>
              <a:t>, MAHASISWA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ea typeface="Yu Gothic" panose="020B0400000000000000" pitchFamily="34" charset="-128"/>
                <a:sym typeface="Wingdings" panose="05000000000000000000" pitchFamily="2" charset="2"/>
              </a:rPr>
              <a:t>	 	</a:t>
            </a:r>
            <a:r>
              <a:rPr lang="en-US" sz="1800" dirty="0" err="1">
                <a:ea typeface="Yu Gothic" panose="020B0400000000000000" pitchFamily="34" charset="-128"/>
                <a:sym typeface="Wingdings" panose="05000000000000000000" pitchFamily="2" charset="2"/>
              </a:rPr>
              <a:t>kalimat</a:t>
            </a:r>
            <a:r>
              <a:rPr lang="en-US" sz="1800" dirty="0">
                <a:ea typeface="Yu Gothic" panose="020B0400000000000000" pitchFamily="34" charset="-128"/>
                <a:sym typeface="Wingdings" panose="05000000000000000000" pitchFamily="2" charset="2"/>
              </a:rPr>
              <a:t>	 I LOVE UDINUS, Saya  </a:t>
            </a:r>
            <a:r>
              <a:rPr lang="en-US" sz="1800" dirty="0" err="1">
                <a:ea typeface="Yu Gothic" panose="020B0400000000000000" pitchFamily="34" charset="-128"/>
                <a:sym typeface="Wingdings" panose="05000000000000000000" pitchFamily="2" charset="2"/>
              </a:rPr>
              <a:t>mahasiswa</a:t>
            </a:r>
            <a:r>
              <a:rPr lang="en-US" sz="1800" dirty="0">
                <a:ea typeface="Yu Gothic" panose="020B0400000000000000" pitchFamily="34" charset="-128"/>
                <a:sym typeface="Wingdings" panose="05000000000000000000" pitchFamily="2" charset="2"/>
              </a:rPr>
              <a:t> UDINUS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D4986-78D8-42FA-907F-3CC28578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13" y="4704272"/>
            <a:ext cx="4630382" cy="1626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AF962-70C6-475E-AAC7-28339DE26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23" y="4977866"/>
            <a:ext cx="4731177" cy="883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2E05A-9CCE-4D63-AB00-E010892A3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1A05-0432-4582-BE20-ADFBEBC8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boolean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9DE82-9AB1-4965-913D-97A103054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869597"/>
            <a:ext cx="6400800" cy="4206240"/>
          </a:xfrm>
        </p:spPr>
        <p:txBody>
          <a:bodyPr/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Yu Gothic" panose="020B0400000000000000" pitchFamily="34" charset="-128"/>
              </a:rPr>
              <a:t>Boolean </a:t>
            </a:r>
            <a:r>
              <a:rPr lang="en-US" sz="1800" dirty="0" err="1">
                <a:ea typeface="Yu Gothic" panose="020B0400000000000000" pitchFamily="34" charset="-128"/>
              </a:rPr>
              <a:t>merupakan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tipe</a:t>
            </a:r>
            <a:r>
              <a:rPr lang="en-US" sz="1800" dirty="0">
                <a:ea typeface="Yu Gothic" panose="020B0400000000000000" pitchFamily="34" charset="-128"/>
              </a:rPr>
              <a:t> data yang </a:t>
            </a:r>
            <a:r>
              <a:rPr lang="en-US" sz="1800" dirty="0" err="1">
                <a:ea typeface="Yu Gothic" panose="020B0400000000000000" pitchFamily="34" charset="-128"/>
              </a:rPr>
              <a:t>terbentuk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dari</a:t>
            </a:r>
            <a:r>
              <a:rPr lang="en-US" sz="1800" dirty="0">
                <a:ea typeface="Yu Gothic" panose="020B0400000000000000" pitchFamily="34" charset="-128"/>
              </a:rPr>
              <a:t> 2 </a:t>
            </a:r>
            <a:r>
              <a:rPr lang="en-US" sz="1800" dirty="0" err="1">
                <a:ea typeface="Yu Gothic" panose="020B0400000000000000" pitchFamily="34" charset="-128"/>
              </a:rPr>
              <a:t>nilai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bilangan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yaitu</a:t>
            </a:r>
            <a:r>
              <a:rPr lang="en-US" sz="1800" dirty="0">
                <a:ea typeface="Yu Gothic" panose="020B0400000000000000" pitchFamily="34" charset="-128"/>
              </a:rPr>
              <a:t> 0 dan 1 , </a:t>
            </a:r>
            <a:r>
              <a:rPr lang="en-US" sz="1800" dirty="0" err="1">
                <a:ea typeface="Yu Gothic" panose="020B0400000000000000" pitchFamily="34" charset="-128"/>
              </a:rPr>
              <a:t>atau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biasa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didefiniskan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sebagai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b="1" dirty="0">
                <a:ea typeface="Yu Gothic" panose="020B0400000000000000" pitchFamily="34" charset="-128"/>
              </a:rPr>
              <a:t>“TRUE” </a:t>
            </a:r>
            <a:r>
              <a:rPr lang="en-US" sz="1800" b="1" dirty="0" err="1">
                <a:ea typeface="Yu Gothic" panose="020B0400000000000000" pitchFamily="34" charset="-128"/>
              </a:rPr>
              <a:t>untuk</a:t>
            </a:r>
            <a:r>
              <a:rPr lang="en-US" sz="1800" b="1" dirty="0">
                <a:ea typeface="Yu Gothic" panose="020B0400000000000000" pitchFamily="34" charset="-128"/>
              </a:rPr>
              <a:t> 1 dan “FALSE” </a:t>
            </a:r>
            <a:r>
              <a:rPr lang="en-US" sz="1800" b="1" dirty="0" err="1">
                <a:ea typeface="Yu Gothic" panose="020B0400000000000000" pitchFamily="34" charset="-128"/>
              </a:rPr>
              <a:t>untuk</a:t>
            </a:r>
            <a:r>
              <a:rPr lang="en-US" sz="1800" b="1" dirty="0">
                <a:ea typeface="Yu Gothic" panose="020B0400000000000000" pitchFamily="34" charset="-128"/>
              </a:rPr>
              <a:t> 0.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ea typeface="Yu Gothic" panose="020B0400000000000000" pitchFamily="34" charset="-128"/>
              </a:rPr>
              <a:t>Tipe</a:t>
            </a:r>
            <a:r>
              <a:rPr lang="en-US" sz="1800" dirty="0">
                <a:ea typeface="Yu Gothic" panose="020B0400000000000000" pitchFamily="34" charset="-128"/>
              </a:rPr>
              <a:t> data </a:t>
            </a:r>
            <a:r>
              <a:rPr lang="en-US" sz="1800" dirty="0" err="1">
                <a:ea typeface="Yu Gothic" panose="020B0400000000000000" pitchFamily="34" charset="-128"/>
              </a:rPr>
              <a:t>ini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berguna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untuk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operasi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logika</a:t>
            </a:r>
            <a:r>
              <a:rPr lang="en-US" sz="1800" dirty="0">
                <a:ea typeface="Yu Gothic" panose="020B0400000000000000" pitchFamily="34" charset="-128"/>
              </a:rPr>
              <a:t> 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ea typeface="Yu Gothic" panose="020B0400000000000000" pitchFamily="34" charset="-128"/>
              </a:rPr>
              <a:t>Tipe</a:t>
            </a:r>
            <a:r>
              <a:rPr lang="en-US" sz="1800" dirty="0">
                <a:ea typeface="Yu Gothic" panose="020B0400000000000000" pitchFamily="34" charset="-128"/>
              </a:rPr>
              <a:t> data </a:t>
            </a:r>
            <a:r>
              <a:rPr lang="en-US" sz="1800" dirty="0" err="1">
                <a:ea typeface="Yu Gothic" panose="020B0400000000000000" pitchFamily="34" charset="-128"/>
              </a:rPr>
              <a:t>ini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hanya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mengenal</a:t>
            </a:r>
            <a:r>
              <a:rPr lang="en-US" sz="1800" dirty="0">
                <a:ea typeface="Yu Gothic" panose="020B0400000000000000" pitchFamily="34" charset="-128"/>
              </a:rPr>
              <a:t> 2 </a:t>
            </a:r>
            <a:r>
              <a:rPr lang="en-US" sz="1800" dirty="0" err="1">
                <a:ea typeface="Yu Gothic" panose="020B0400000000000000" pitchFamily="34" charset="-128"/>
              </a:rPr>
              <a:t>buah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nilai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yaitu</a:t>
            </a:r>
            <a:r>
              <a:rPr lang="en-US" sz="1800" dirty="0">
                <a:ea typeface="Yu Gothic" panose="020B0400000000000000" pitchFamily="34" charset="-128"/>
              </a:rPr>
              <a:t> 1 dan 0 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5BF00-275B-42F2-9D38-E540D2B9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329894"/>
            <a:ext cx="4694760" cy="107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2F535-CCB1-4BE6-9373-DD85D9F2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74" y="4329894"/>
            <a:ext cx="4941508" cy="63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2D2A7-6751-4F2E-8F0C-D6EB1933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0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8F79-4B7D-4005-B2D4-2978063D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783" y="1788675"/>
            <a:ext cx="9249783" cy="653547"/>
          </a:xfrm>
        </p:spPr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 err="1"/>
              <a:t>Dalam</a:t>
            </a:r>
            <a:r>
              <a:rPr lang="en-US" dirty="0"/>
              <a:t> Python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4236B-CF87-42AE-BC4D-616F33F11F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30" y="2953751"/>
            <a:ext cx="4564733" cy="2282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759BD0-08F8-40C0-862D-9065CBC3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3EEDF-7395-43E8-BCA3-4684218AF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863" y="3159573"/>
            <a:ext cx="1496577" cy="18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5501-8D60-4CF2-BD5D-D0E78943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53423"/>
            <a:ext cx="6857999" cy="653547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 – Operator </a:t>
            </a:r>
            <a:r>
              <a:rPr lang="en-US" dirty="0" err="1"/>
              <a:t>aritmatika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91D8-0D36-4AF2-BBA5-3D39C651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49" y="3075615"/>
            <a:ext cx="2030471" cy="1550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8FBBB-6741-4437-9658-A0375D33F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385" y="5031033"/>
            <a:ext cx="1920754" cy="1826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AB9884-8DF9-462A-A45E-ED2C9E45B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9736-9306-47D9-8711-B1106CA7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062" y="752124"/>
            <a:ext cx="6857999" cy="653547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C180C-646D-42BC-B84E-97989FACD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6615" y="1512827"/>
            <a:ext cx="6858000" cy="4233672"/>
          </a:xfrm>
        </p:spPr>
        <p:txBody>
          <a:bodyPr/>
          <a:lstStyle/>
          <a:p>
            <a:r>
              <a:rPr lang="en-US" sz="1800" dirty="0" err="1">
                <a:ea typeface="Yu Gothic" panose="020B0400000000000000" pitchFamily="34" charset="-128"/>
              </a:rPr>
              <a:t>Digunakan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untuk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melakukan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operasi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matematis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terhadap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suatu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nilai</a:t>
            </a:r>
            <a:r>
              <a:rPr lang="en-US" sz="1800" dirty="0">
                <a:ea typeface="Yu Gothic" panose="020B0400000000000000" pitchFamily="34" charset="-128"/>
              </a:rPr>
              <a:t>. Operator </a:t>
            </a:r>
            <a:r>
              <a:rPr lang="en-US" sz="1800" dirty="0" err="1">
                <a:ea typeface="Yu Gothic" panose="020B0400000000000000" pitchFamily="34" charset="-128"/>
              </a:rPr>
              <a:t>ini</a:t>
            </a:r>
            <a:r>
              <a:rPr lang="en-US" sz="1800" dirty="0">
                <a:ea typeface="Yu Gothic" panose="020B0400000000000000" pitchFamily="34" charset="-128"/>
              </a:rPr>
              <a:t> paling </a:t>
            </a:r>
            <a:r>
              <a:rPr lang="en-US" sz="1800" dirty="0" err="1">
                <a:ea typeface="Yu Gothic" panose="020B0400000000000000" pitchFamily="34" charset="-128"/>
              </a:rPr>
              <a:t>sering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digunakan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dalam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implementasi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hampir</a:t>
            </a:r>
            <a:r>
              <a:rPr lang="en-US" sz="1800" dirty="0">
                <a:ea typeface="Yu Gothic" panose="020B0400000000000000" pitchFamily="34" charset="-128"/>
              </a:rPr>
              <a:t> di </a:t>
            </a:r>
            <a:r>
              <a:rPr lang="en-US" sz="1800" dirty="0" err="1">
                <a:ea typeface="Yu Gothic" panose="020B0400000000000000" pitchFamily="34" charset="-128"/>
              </a:rPr>
              <a:t>seluruh</a:t>
            </a:r>
            <a:r>
              <a:rPr lang="en-US" sz="1800" dirty="0">
                <a:ea typeface="Yu Gothic" panose="020B0400000000000000" pitchFamily="34" charset="-128"/>
              </a:rPr>
              <a:t> program yang </a:t>
            </a:r>
            <a:r>
              <a:rPr lang="en-US" sz="1800" dirty="0" err="1">
                <a:ea typeface="Yu Gothic" panose="020B0400000000000000" pitchFamily="34" charset="-128"/>
              </a:rPr>
              <a:t>ada</a:t>
            </a:r>
            <a:r>
              <a:rPr lang="en-US" sz="1800" dirty="0">
                <a:ea typeface="Yu Gothic" panose="020B0400000000000000" pitchFamily="34" charset="-128"/>
              </a:rPr>
              <a:t>.</a:t>
            </a:r>
          </a:p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7C933E-30EB-4585-8FF6-AAF8CA61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65" y="2566254"/>
            <a:ext cx="9105900" cy="2886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48684E-293F-4076-986A-3FFC1FD12E7E}"/>
              </a:ext>
            </a:extLst>
          </p:cNvPr>
          <p:cNvSpPr txBox="1"/>
          <p:nvPr/>
        </p:nvSpPr>
        <p:spPr>
          <a:xfrm>
            <a:off x="1962516" y="5512107"/>
            <a:ext cx="8266967" cy="468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NB = </a:t>
            </a:r>
            <a:r>
              <a:rPr lang="en-US" sz="18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operatornya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 * </a:t>
            </a:r>
            <a:r>
              <a:rPr lang="en-US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18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18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% </a:t>
            </a:r>
            <a:r>
              <a:rPr lang="en-US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-&gt; </a:t>
            </a:r>
            <a:r>
              <a:rPr lang="en-US" sz="18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+ </a:t>
            </a:r>
            <a:r>
              <a:rPr lang="en-US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18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-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34AF05-2670-4EED-8212-0986C988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BB31-F005-4877-A4FD-A6E0D586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1140084"/>
            <a:ext cx="6857999" cy="6535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Aritmatika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CDCCF-0B37-4937-B6B4-8205CC8AA0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4866" y="1955556"/>
            <a:ext cx="6858000" cy="4233672"/>
          </a:xfrm>
        </p:spPr>
        <p:txBody>
          <a:bodyPr/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ea typeface="Yu Gothic" panose="020B0400000000000000" pitchFamily="34" charset="-128"/>
              </a:rPr>
              <a:t>Contoh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disamping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merupakan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penggunaan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tanda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b="1" i="1" dirty="0" err="1">
                <a:ea typeface="Yu Gothic" panose="020B0400000000000000" pitchFamily="34" charset="-128"/>
              </a:rPr>
              <a:t>kurung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sebagai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perintah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untuk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memprioritaskan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secara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paksa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tanpa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terikat</a:t>
            </a:r>
            <a:r>
              <a:rPr lang="en-US" sz="1800" dirty="0">
                <a:ea typeface="Yu Gothic" panose="020B0400000000000000" pitchFamily="34" charset="-128"/>
              </a:rPr>
              <a:t> oleh </a:t>
            </a:r>
            <a:r>
              <a:rPr lang="en-US" sz="1800" dirty="0" err="1">
                <a:ea typeface="Yu Gothic" panose="020B0400000000000000" pitchFamily="34" charset="-128"/>
              </a:rPr>
              <a:t>aturan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urutan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eksekusi</a:t>
            </a:r>
            <a:r>
              <a:rPr lang="en-US" sz="1800" dirty="0">
                <a:ea typeface="Yu Gothic" panose="020B0400000000000000" pitchFamily="34" charset="-128"/>
              </a:rPr>
              <a:t> operator.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ea typeface="Yu Gothic" panose="020B0400000000000000" pitchFamily="34" charset="-128"/>
              </a:rPr>
              <a:t>Misalkan</a:t>
            </a:r>
            <a:r>
              <a:rPr lang="en-US" sz="1800" dirty="0">
                <a:ea typeface="Yu Gothic" panose="020B0400000000000000" pitchFamily="34" charset="-128"/>
              </a:rPr>
              <a:t> operator + </a:t>
            </a:r>
            <a:r>
              <a:rPr lang="en-US" sz="1800" dirty="0" err="1">
                <a:ea typeface="Yu Gothic" panose="020B0400000000000000" pitchFamily="34" charset="-128"/>
              </a:rPr>
              <a:t>dapat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dihitung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dahulu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daripada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bagi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dengan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memberikan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tanda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kurung</a:t>
            </a:r>
            <a:r>
              <a:rPr lang="en-US" sz="1800" dirty="0"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ea typeface="Yu Gothic" panose="020B0400000000000000" pitchFamily="34" charset="-128"/>
              </a:rPr>
              <a:t>Apabila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tidak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ada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tanda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kurung</a:t>
            </a:r>
            <a:r>
              <a:rPr lang="en-US" sz="1800" dirty="0">
                <a:ea typeface="Yu Gothic" panose="020B0400000000000000" pitchFamily="34" charset="-128"/>
              </a:rPr>
              <a:t> , </a:t>
            </a:r>
            <a:r>
              <a:rPr lang="en-US" sz="1800" dirty="0" err="1">
                <a:ea typeface="Yu Gothic" panose="020B0400000000000000" pitchFamily="34" charset="-128"/>
              </a:rPr>
              <a:t>maka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urutan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prioritas</a:t>
            </a:r>
            <a:r>
              <a:rPr lang="en-US" sz="1800" dirty="0">
                <a:ea typeface="Yu Gothic" panose="020B0400000000000000" pitchFamily="34" charset="-128"/>
              </a:rPr>
              <a:t> operator </a:t>
            </a:r>
            <a:r>
              <a:rPr lang="en-US" sz="1800" dirty="0" err="1">
                <a:ea typeface="Yu Gothic" panose="020B0400000000000000" pitchFamily="34" charset="-128"/>
              </a:rPr>
              <a:t>akan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disesuaikan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secara</a:t>
            </a:r>
            <a:r>
              <a:rPr lang="en-US" sz="1800" dirty="0">
                <a:ea typeface="Yu Gothic" panose="020B0400000000000000" pitchFamily="34" charset="-128"/>
              </a:rPr>
              <a:t> default 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EA7A-8B42-46A4-B07C-2367384A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85" y="4022110"/>
            <a:ext cx="2944273" cy="69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877E3-81D6-47F2-B95B-09188C168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6" y="4779777"/>
            <a:ext cx="2944273" cy="483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BB276-D066-4723-BCA7-35537A3BA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85" y="2063167"/>
            <a:ext cx="2944273" cy="798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6E734-A9B2-4A06-AF58-EF3D11B2E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85" y="2896965"/>
            <a:ext cx="2944273" cy="509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FA53F-3040-4BB7-A3D3-B3003E27C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11FA-B41F-4245-8E29-4997130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04" y="1960685"/>
            <a:ext cx="8248650" cy="685800"/>
          </a:xfrm>
        </p:spPr>
        <p:txBody>
          <a:bodyPr/>
          <a:lstStyle/>
          <a:p>
            <a:r>
              <a:rPr lang="en-US" dirty="0"/>
              <a:t>Part 2 – Operator </a:t>
            </a:r>
            <a:r>
              <a:rPr lang="en-US" dirty="0" err="1"/>
              <a:t>Relasional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C3BBB-0C97-430C-9430-516E67AB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530" y="2726768"/>
            <a:ext cx="3087199" cy="2090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6D82A-192E-4FDE-AF98-1CA9FCB9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53ED-EB8A-488B-9806-7BA7CB91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838" y="1178170"/>
            <a:ext cx="6400800" cy="685800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Relasional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3359A-C307-4325-A4C1-D7F9612200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5600" y="2036650"/>
            <a:ext cx="6400800" cy="4206240"/>
          </a:xfrm>
        </p:spPr>
        <p:txBody>
          <a:bodyPr/>
          <a:lstStyle/>
          <a:p>
            <a:r>
              <a:rPr lang="en-US" sz="1800" dirty="0">
                <a:ea typeface="Yu Gothic" panose="020B0400000000000000" pitchFamily="34" charset="-128"/>
              </a:rPr>
              <a:t>Operator </a:t>
            </a:r>
            <a:r>
              <a:rPr lang="en-US" sz="1800" dirty="0" err="1">
                <a:ea typeface="Yu Gothic" panose="020B0400000000000000" pitchFamily="34" charset="-128"/>
              </a:rPr>
              <a:t>relasional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digunakan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untuk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melakukan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perbandingan</a:t>
            </a:r>
            <a:r>
              <a:rPr lang="en-US" sz="1800" dirty="0">
                <a:ea typeface="Yu Gothic" panose="020B0400000000000000" pitchFamily="34" charset="-128"/>
              </a:rPr>
              <a:t>, </a:t>
            </a:r>
            <a:r>
              <a:rPr lang="en-US" sz="1800" dirty="0" err="1">
                <a:ea typeface="Yu Gothic" panose="020B0400000000000000" pitchFamily="34" charset="-128"/>
              </a:rPr>
              <a:t>umumnya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hasil</a:t>
            </a:r>
            <a:r>
              <a:rPr lang="en-US" sz="1800" dirty="0">
                <a:ea typeface="Yu Gothic" panose="020B0400000000000000" pitchFamily="34" charset="-128"/>
              </a:rPr>
              <a:t> yang </a:t>
            </a:r>
            <a:r>
              <a:rPr lang="en-US" sz="1800" dirty="0" err="1">
                <a:ea typeface="Yu Gothic" panose="020B0400000000000000" pitchFamily="34" charset="-128"/>
              </a:rPr>
              <a:t>diberikan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dari</a:t>
            </a:r>
            <a:r>
              <a:rPr lang="en-US" sz="1800" dirty="0">
                <a:ea typeface="Yu Gothic" panose="020B0400000000000000" pitchFamily="34" charset="-128"/>
              </a:rPr>
              <a:t> operator </a:t>
            </a:r>
            <a:r>
              <a:rPr lang="en-US" sz="1800" dirty="0" err="1">
                <a:ea typeface="Yu Gothic" panose="020B0400000000000000" pitchFamily="34" charset="-128"/>
              </a:rPr>
              <a:t>relasional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berupa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nilai</a:t>
            </a:r>
            <a:r>
              <a:rPr lang="en-US" sz="1800" dirty="0">
                <a:ea typeface="Yu Gothic" panose="020B0400000000000000" pitchFamily="34" charset="-128"/>
              </a:rPr>
              <a:t> Boolean (</a:t>
            </a:r>
            <a:r>
              <a:rPr lang="en-US" sz="1800" b="1" dirty="0">
                <a:solidFill>
                  <a:srgbClr val="00B050"/>
                </a:solidFill>
                <a:ea typeface="Yu Gothic" panose="020B0400000000000000" pitchFamily="34" charset="-128"/>
              </a:rPr>
              <a:t>TRUE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atau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b="1" dirty="0">
                <a:solidFill>
                  <a:srgbClr val="FF0000"/>
                </a:solidFill>
                <a:ea typeface="Yu Gothic" panose="020B0400000000000000" pitchFamily="34" charset="-128"/>
              </a:rPr>
              <a:t>FALSE</a:t>
            </a:r>
            <a:r>
              <a:rPr lang="en-US" sz="1800" dirty="0">
                <a:ea typeface="Yu Gothic" panose="020B0400000000000000" pitchFamily="34" charset="-128"/>
              </a:rPr>
              <a:t>).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B8CE8-7C26-4A4A-8C42-727B5B19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982057"/>
            <a:ext cx="9077325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8A0D2-9E70-4AD7-A8F6-433AB931916B}"/>
              </a:ext>
            </a:extLst>
          </p:cNvPr>
          <p:cNvSpPr txBox="1"/>
          <p:nvPr/>
        </p:nvSpPr>
        <p:spPr>
          <a:xfrm>
            <a:off x="1838325" y="5474676"/>
            <a:ext cx="7458075" cy="468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NB = </a:t>
            </a:r>
            <a:r>
              <a:rPr lang="en-US" sz="18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operatornya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18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A27517-E8C9-43D1-B5EB-536020A0A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D7C9-2DEC-45D1-A870-318166E6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281" y="634267"/>
            <a:ext cx="8352692" cy="6858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Perbandingan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38E97-8DEC-467D-A404-F62B3D96D7CC}"/>
              </a:ext>
            </a:extLst>
          </p:cNvPr>
          <p:cNvSpPr txBox="1"/>
          <p:nvPr/>
        </p:nvSpPr>
        <p:spPr>
          <a:xfrm>
            <a:off x="1501286" y="1327639"/>
            <a:ext cx="8223006" cy="462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ea typeface="Yu Gothic" panose="020B0400000000000000" pitchFamily="34" charset="-128"/>
              </a:rPr>
              <a:t>Contoh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dibawah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merupakan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ekspresi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sederhana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dari</a:t>
            </a:r>
            <a:r>
              <a:rPr lang="en-US" dirty="0">
                <a:ea typeface="Yu Gothic" panose="020B0400000000000000" pitchFamily="34" charset="-128"/>
              </a:rPr>
              <a:t> operator </a:t>
            </a:r>
            <a:r>
              <a:rPr lang="en-US" dirty="0" err="1">
                <a:ea typeface="Yu Gothic" panose="020B0400000000000000" pitchFamily="34" charset="-128"/>
              </a:rPr>
              <a:t>relasional</a:t>
            </a:r>
            <a:endParaRPr lang="en-US" dirty="0">
              <a:ea typeface="Yu Gothic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1BBA0-168D-444F-9925-4B14807C4BBA}"/>
              </a:ext>
            </a:extLst>
          </p:cNvPr>
          <p:cNvSpPr txBox="1"/>
          <p:nvPr/>
        </p:nvSpPr>
        <p:spPr>
          <a:xfrm>
            <a:off x="5632652" y="2135248"/>
            <a:ext cx="6097464" cy="1709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ea typeface="Yu Gothic" panose="020B0400000000000000" pitchFamily="34" charset="-128"/>
              </a:rPr>
              <a:t>Pada </a:t>
            </a:r>
            <a:r>
              <a:rPr lang="en-US" dirty="0" err="1">
                <a:ea typeface="Yu Gothic" panose="020B0400000000000000" pitchFamily="34" charset="-128"/>
              </a:rPr>
              <a:t>contoh</a:t>
            </a:r>
            <a:r>
              <a:rPr lang="en-US" dirty="0">
                <a:ea typeface="Yu Gothic" panose="020B0400000000000000" pitchFamily="34" charset="-128"/>
              </a:rPr>
              <a:t> di </a:t>
            </a:r>
            <a:r>
              <a:rPr lang="en-US" dirty="0" err="1">
                <a:ea typeface="Yu Gothic" panose="020B0400000000000000" pitchFamily="34" charset="-128"/>
              </a:rPr>
              <a:t>kiri</a:t>
            </a:r>
            <a:r>
              <a:rPr lang="en-US" dirty="0">
                <a:ea typeface="Yu Gothic" panose="020B0400000000000000" pitchFamily="34" charset="-128"/>
              </a:rPr>
              <a:t> operator “==“ </a:t>
            </a:r>
            <a:r>
              <a:rPr lang="en-US" dirty="0" err="1">
                <a:ea typeface="Yu Gothic" panose="020B0400000000000000" pitchFamily="34" charset="-128"/>
              </a:rPr>
              <a:t>berguna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untuk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mengecek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apakah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kedua</a:t>
            </a:r>
            <a:r>
              <a:rPr lang="en-US" dirty="0">
                <a:ea typeface="Yu Gothic" panose="020B0400000000000000" pitchFamily="34" charset="-128"/>
              </a:rPr>
              <a:t> operator </a:t>
            </a:r>
            <a:r>
              <a:rPr lang="en-US" dirty="0" err="1">
                <a:ea typeface="Yu Gothic" panose="020B0400000000000000" pitchFamily="34" charset="-128"/>
              </a:rPr>
              <a:t>memiliki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nilai</a:t>
            </a:r>
            <a:r>
              <a:rPr lang="en-US" dirty="0">
                <a:ea typeface="Yu Gothic" panose="020B0400000000000000" pitchFamily="34" charset="-128"/>
              </a:rPr>
              <a:t> yang </a:t>
            </a:r>
            <a:r>
              <a:rPr lang="en-US" dirty="0" err="1">
                <a:ea typeface="Yu Gothic" panose="020B0400000000000000" pitchFamily="34" charset="-128"/>
              </a:rPr>
              <a:t>sama</a:t>
            </a:r>
            <a:r>
              <a:rPr lang="en-US" dirty="0">
                <a:ea typeface="Yu Gothic" panose="020B0400000000000000" pitchFamily="34" charset="-128"/>
              </a:rPr>
              <a:t> ? , </a:t>
            </a:r>
            <a:r>
              <a:rPr lang="en-US" dirty="0" err="1">
                <a:ea typeface="Yu Gothic" panose="020B0400000000000000" pitchFamily="34" charset="-128"/>
              </a:rPr>
              <a:t>jika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sama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maka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hasilnya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b="1" dirty="0">
                <a:solidFill>
                  <a:srgbClr val="00B050"/>
                </a:solidFill>
                <a:ea typeface="Yu Gothic" panose="020B0400000000000000" pitchFamily="34" charset="-128"/>
              </a:rPr>
              <a:t>TRUE       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selain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itu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b="1" dirty="0">
                <a:solidFill>
                  <a:srgbClr val="FF0000"/>
                </a:solidFill>
                <a:ea typeface="Yu Gothic" panose="020B0400000000000000" pitchFamily="34" charset="-128"/>
              </a:rPr>
              <a:t>FALSE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E30007-EA9C-4A41-BAE8-E9177A76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04" y="2135248"/>
            <a:ext cx="2221348" cy="19389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DE6D23-B024-4125-A5D9-43178230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2689154"/>
            <a:ext cx="1314450" cy="75936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EE50B-6B9E-47F7-A494-4827B6686485}"/>
              </a:ext>
            </a:extLst>
          </p:cNvPr>
          <p:cNvCxnSpPr/>
          <p:nvPr/>
        </p:nvCxnSpPr>
        <p:spPr>
          <a:xfrm>
            <a:off x="3853382" y="3104743"/>
            <a:ext cx="8396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B15799-62BF-4AC1-889C-599A51F88513}"/>
              </a:ext>
            </a:extLst>
          </p:cNvPr>
          <p:cNvSpPr txBox="1"/>
          <p:nvPr/>
        </p:nvSpPr>
        <p:spPr>
          <a:xfrm>
            <a:off x="793220" y="4226731"/>
            <a:ext cx="609746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ea typeface="Yu Gothic" panose="020B0400000000000000" pitchFamily="34" charset="-128"/>
              </a:rPr>
              <a:t>Pada </a:t>
            </a:r>
            <a:r>
              <a:rPr lang="en-US" dirty="0" err="1">
                <a:ea typeface="Yu Gothic" panose="020B0400000000000000" pitchFamily="34" charset="-128"/>
              </a:rPr>
              <a:t>contoh</a:t>
            </a:r>
            <a:r>
              <a:rPr lang="en-US" dirty="0">
                <a:ea typeface="Yu Gothic" panose="020B0400000000000000" pitchFamily="34" charset="-128"/>
              </a:rPr>
              <a:t> di </a:t>
            </a:r>
            <a:r>
              <a:rPr lang="en-US" dirty="0" err="1">
                <a:ea typeface="Yu Gothic" panose="020B0400000000000000" pitchFamily="34" charset="-128"/>
              </a:rPr>
              <a:t>kanan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menggunakan</a:t>
            </a:r>
            <a:r>
              <a:rPr lang="en-US" dirty="0">
                <a:ea typeface="Yu Gothic" panose="020B0400000000000000" pitchFamily="34" charset="-128"/>
              </a:rPr>
              <a:t> 1 operator . </a:t>
            </a:r>
            <a:r>
              <a:rPr lang="en-US" dirty="0" err="1">
                <a:ea typeface="Yu Gothic" panose="020B0400000000000000" pitchFamily="34" charset="-128"/>
              </a:rPr>
              <a:t>Urutan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prioritas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akan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dieksekusi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dari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kiri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ke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kanan</a:t>
            </a:r>
            <a:r>
              <a:rPr lang="en-US" dirty="0">
                <a:ea typeface="Yu Gothic" panose="020B0400000000000000" pitchFamily="34" charset="-128"/>
              </a:rPr>
              <a:t> , </a:t>
            </a:r>
            <a:r>
              <a:rPr lang="en-US" dirty="0" err="1">
                <a:ea typeface="Yu Gothic" panose="020B0400000000000000" pitchFamily="34" charset="-128"/>
              </a:rPr>
              <a:t>sehingga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akan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menghasilkan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nilai</a:t>
            </a:r>
            <a:r>
              <a:rPr lang="en-US" dirty="0">
                <a:ea typeface="Yu Gothic" panose="020B0400000000000000" pitchFamily="34" charset="-128"/>
              </a:rPr>
              <a:t> 1 (</a:t>
            </a:r>
            <a:r>
              <a:rPr lang="en-US" b="1" dirty="0">
                <a:solidFill>
                  <a:srgbClr val="00B050"/>
                </a:solidFill>
                <a:ea typeface="Yu Gothic" panose="020B0400000000000000" pitchFamily="34" charset="-128"/>
              </a:rPr>
              <a:t>TRUE</a:t>
            </a:r>
            <a:r>
              <a:rPr lang="en-US" dirty="0">
                <a:ea typeface="Yu Gothic" panose="020B0400000000000000" pitchFamily="34" charset="-128"/>
              </a:rPr>
              <a:t>)</a:t>
            </a:r>
          </a:p>
          <a:p>
            <a:pPr lvl="2" algn="just"/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CA7CD-ACFD-4346-86D3-7026552F3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561" y="5596839"/>
            <a:ext cx="3179791" cy="682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61C7F0-74ED-4469-A6B4-BCCF28191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514213-21C1-4633-924B-D78B5292E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561" y="3972526"/>
            <a:ext cx="4304421" cy="14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6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FA98-465F-4B44-AB18-E03394F8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85" y="1441940"/>
            <a:ext cx="6400800" cy="685800"/>
          </a:xfrm>
        </p:spPr>
        <p:txBody>
          <a:bodyPr/>
          <a:lstStyle/>
          <a:p>
            <a:r>
              <a:rPr lang="en-US" dirty="0" err="1"/>
              <a:t>Variabel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B35C0-DC90-4D45-B4EC-0DD4F7C40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96" y="2483827"/>
            <a:ext cx="4712050" cy="2356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064BB7-3F6D-4EA1-95AF-611F736A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262E0-29EF-4733-84BC-2D178E039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534" y="2545373"/>
            <a:ext cx="1567751" cy="20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454-7E90-4912-8926-2E3F860E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534" y="1254383"/>
            <a:ext cx="6857999" cy="653547"/>
          </a:xfrm>
        </p:spPr>
        <p:txBody>
          <a:bodyPr/>
          <a:lstStyle/>
          <a:p>
            <a:r>
              <a:rPr lang="en-US" dirty="0"/>
              <a:t>Comment pada python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6888-1A75-4420-96ED-315EBAE52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3895" y="1863968"/>
            <a:ext cx="6858000" cy="4233672"/>
          </a:xfrm>
        </p:spPr>
        <p:txBody>
          <a:bodyPr/>
          <a:lstStyle/>
          <a:p>
            <a:r>
              <a:rPr lang="en-ID" dirty="0" err="1"/>
              <a:t>Komentar</a:t>
            </a:r>
            <a:r>
              <a:rPr lang="en-ID" dirty="0"/>
              <a:t> (comment)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script Python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. </a:t>
            </a:r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menandai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</a:t>
            </a:r>
            <a:r>
              <a:rPr lang="en-ID" dirty="0" err="1"/>
              <a:t>tertulis</a:t>
            </a:r>
            <a:r>
              <a:rPr lang="en-ID" dirty="0"/>
              <a:t> pada script.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92CC2-2B6F-4DFF-BD52-6FCF44E5B9C9}"/>
              </a:ext>
            </a:extLst>
          </p:cNvPr>
          <p:cNvSpPr txBox="1"/>
          <p:nvPr/>
        </p:nvSpPr>
        <p:spPr>
          <a:xfrm>
            <a:off x="5172808" y="2966659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Saat anda menjalankan script disamping, Anda akan melihat output berupa </a:t>
            </a:r>
            <a:r>
              <a:rPr lang="sv-SE" dirty="0">
                <a:solidFill>
                  <a:srgbClr val="FF0000"/>
                </a:solidFill>
              </a:rPr>
              <a:t>Hello World </a:t>
            </a:r>
            <a:r>
              <a:rPr lang="sv-SE" dirty="0"/>
              <a:t>, </a:t>
            </a:r>
            <a:r>
              <a:rPr lang="sv-SE" dirty="0">
                <a:solidFill>
                  <a:srgbClr val="FF0000"/>
                </a:solidFill>
              </a:rPr>
              <a:t>Budi</a:t>
            </a:r>
            <a:r>
              <a:rPr lang="sv-SE" dirty="0"/>
              <a:t> dan </a:t>
            </a:r>
            <a:r>
              <a:rPr lang="sv-SE" dirty="0">
                <a:solidFill>
                  <a:srgbClr val="FF0000"/>
                </a:solidFill>
              </a:rPr>
              <a:t>123 </a:t>
            </a:r>
            <a:r>
              <a:rPr lang="fi-FI" dirty="0"/>
              <a:t>karena tulisan/komentar yang ditulis tidak dieksekusi.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6AAD4-620D-4A4C-8458-B830BBC9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061B22-6D71-4B1C-AACA-B9C58D0D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5" y="2875086"/>
            <a:ext cx="4791819" cy="3719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66C24-EBFD-4353-BA52-B24DE3EE9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526" y="4128063"/>
            <a:ext cx="5715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7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DC9F-2977-470C-878B-4DD1DA8A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357" y="1781922"/>
            <a:ext cx="6857999" cy="653547"/>
          </a:xfrm>
        </p:spPr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AF5BB-3DF1-402B-B761-773FC4AF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782" y="2788627"/>
            <a:ext cx="2246435" cy="247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9C013-0C4C-4DFA-AA38-56ACD6D8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5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917F77-243B-4BBF-93F5-981B7818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pahami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beb</a:t>
            </a:r>
            <a:r>
              <a:rPr lang="en-US" dirty="0"/>
              <a:t>!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flipH="1">
            <a:off x="-81024" y="0"/>
            <a:ext cx="4023360" cy="6929752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llustration of a pencil character ">
            <a:extLst>
              <a:ext uri="{FF2B5EF4-FFF2-40B4-BE49-F238E27FC236}">
                <a16:creationId xmlns:a16="http://schemas.microsoft.com/office/drawing/2014/main" id="{222ABB80-F4BD-D04A-9014-C1E1AC27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2209">
            <a:off x="715004" y="1795108"/>
            <a:ext cx="1915595" cy="32677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18" y="1677675"/>
            <a:ext cx="6858000" cy="4233672"/>
          </a:xfrm>
        </p:spPr>
        <p:txBody>
          <a:bodyPr/>
          <a:lstStyle/>
          <a:p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sesuai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kaitannya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data.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float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ketelitian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data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integer.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mengkonversikan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float. </a:t>
            </a:r>
            <a:r>
              <a:rPr lang="en-ID" dirty="0" err="1"/>
              <a:t>Didalam</a:t>
            </a:r>
            <a:r>
              <a:rPr lang="en-ID" dirty="0"/>
              <a:t> Python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numerik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1D7772-7060-4E51-9DCA-DEDFF65FC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0E63-5AF4-4CEB-992B-3C9016B0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711" y="1280761"/>
            <a:ext cx="6857999" cy="653547"/>
          </a:xfrm>
        </p:spPr>
        <p:txBody>
          <a:bodyPr/>
          <a:lstStyle/>
          <a:p>
            <a:r>
              <a:rPr lang="en-US" dirty="0" err="1"/>
              <a:t>Gampangnya</a:t>
            </a:r>
            <a:r>
              <a:rPr lang="en-US" dirty="0"/>
              <a:t> </a:t>
            </a:r>
            <a:r>
              <a:rPr lang="en-US" dirty="0" err="1"/>
              <a:t>gini</a:t>
            </a:r>
            <a:r>
              <a:rPr lang="en-US" dirty="0"/>
              <a:t>!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27DF8-E237-49D2-84C4-CDDA67E0B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ID" dirty="0"/>
            </a:b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lainnya</a:t>
            </a:r>
            <a:r>
              <a:rPr lang="en-ID" dirty="0"/>
              <a:t>.</a:t>
            </a:r>
            <a:br>
              <a:rPr lang="en-ID" dirty="0"/>
            </a:br>
            <a:r>
              <a:rPr lang="en-ID" dirty="0"/>
              <a:t>buat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sih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harus</a:t>
            </a:r>
            <a:r>
              <a:rPr lang="en-ID" dirty="0"/>
              <a:t> di </a:t>
            </a:r>
            <a:r>
              <a:rPr lang="en-ID" dirty="0" err="1"/>
              <a:t>konversi</a:t>
            </a:r>
            <a:r>
              <a:rPr lang="en-ID" dirty="0"/>
              <a:t> ?, salah 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  <a:br>
              <a:rPr lang="en-ID" dirty="0"/>
            </a:br>
            <a:br>
              <a:rPr lang="en-ID" dirty="0"/>
            </a:br>
            <a:r>
              <a:rPr lang="en-ID" dirty="0"/>
              <a:t>kata = "Saya punya uang buat </a:t>
            </a:r>
            <a:r>
              <a:rPr lang="en-ID" dirty="0" err="1"/>
              <a:t>beli</a:t>
            </a:r>
            <a:r>
              <a:rPr lang="en-ID" dirty="0"/>
              <a:t> </a:t>
            </a:r>
            <a:r>
              <a:rPr lang="en-ID" dirty="0" err="1"/>
              <a:t>odading</a:t>
            </a:r>
            <a:r>
              <a:rPr lang="en-ID" dirty="0"/>
              <a:t> "</a:t>
            </a:r>
            <a:br>
              <a:rPr lang="en-ID" dirty="0"/>
            </a:br>
            <a:r>
              <a:rPr lang="en-ID" dirty="0"/>
              <a:t>uang = 5000</a:t>
            </a:r>
            <a:br>
              <a:rPr lang="en-ID" dirty="0"/>
            </a:br>
            <a:br>
              <a:rPr lang="en-ID" dirty="0"/>
            </a:b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print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br>
              <a:rPr lang="en-ID" dirty="0"/>
            </a:br>
            <a:r>
              <a:rPr lang="en-ID" dirty="0"/>
              <a:t>print(</a:t>
            </a:r>
            <a:r>
              <a:rPr lang="en-ID" dirty="0" err="1"/>
              <a:t>kata+uang</a:t>
            </a:r>
            <a:r>
              <a:rPr lang="en-ID" dirty="0"/>
              <a:t>) //error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menjumlahkan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berbeda</a:t>
            </a:r>
            <a:r>
              <a:rPr lang="en-ID" dirty="0"/>
              <a:t>.</a:t>
            </a:r>
            <a:br>
              <a:rPr lang="en-ID" dirty="0"/>
            </a:br>
            <a:br>
              <a:rPr lang="en-ID" dirty="0"/>
            </a:b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konersi</a:t>
            </a:r>
            <a:r>
              <a:rPr lang="en-ID" dirty="0"/>
              <a:t> int -&gt; string</a:t>
            </a:r>
            <a:br>
              <a:rPr lang="en-ID" dirty="0"/>
            </a:br>
            <a:r>
              <a:rPr lang="en-ID" dirty="0"/>
              <a:t>print(</a:t>
            </a:r>
            <a:r>
              <a:rPr lang="en-ID" dirty="0" err="1"/>
              <a:t>kata+str</a:t>
            </a:r>
            <a:r>
              <a:rPr lang="en-ID" dirty="0"/>
              <a:t>(uang)) //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dijumlahkan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error.</a:t>
            </a:r>
          </a:p>
          <a:p>
            <a:r>
              <a:rPr lang="fi-FI" dirty="0"/>
              <a:t>itu adalah salah satu kasus sederhana kenapa kita perlu melakukan konversi.</a:t>
            </a:r>
            <a:br>
              <a:rPr lang="fi-FI" dirty="0"/>
            </a:b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9E9C9-9B16-42B6-B538-47F232AA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63" y="3277235"/>
            <a:ext cx="3588705" cy="3580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4A444-E45F-46D5-9A1B-E578849E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69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19" y="776646"/>
            <a:ext cx="6857999" cy="653547"/>
          </a:xfrm>
        </p:spPr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070" y="1714500"/>
            <a:ext cx="3429000" cy="342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llustration of a green pencil sharpener character ">
            <a:extLst>
              <a:ext uri="{FF2B5EF4-FFF2-40B4-BE49-F238E27FC236}">
                <a16:creationId xmlns:a16="http://schemas.microsoft.com/office/drawing/2014/main" id="{A5A4FC33-D142-4E28-8346-35D78113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80273" y="2306952"/>
            <a:ext cx="1572593" cy="22440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18" y="1430193"/>
            <a:ext cx="6858000" cy="5257800"/>
          </a:xfrm>
        </p:spPr>
        <p:txBody>
          <a:bodyPr>
            <a:normAutofit/>
          </a:bodyPr>
          <a:lstStyle/>
          <a:p>
            <a:pPr algn="l">
              <a:lnSpc>
                <a:spcPts val="2800"/>
              </a:lnSpc>
            </a:pPr>
            <a:br>
              <a:rPr lang="en-ID" dirty="0"/>
            </a:br>
            <a:r>
              <a:rPr lang="en-ID" dirty="0"/>
              <a:t>str() -&gt;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kedalam</a:t>
            </a:r>
            <a:r>
              <a:rPr lang="en-ID" dirty="0"/>
              <a:t> string</a:t>
            </a:r>
            <a:br>
              <a:rPr lang="en-ID" dirty="0"/>
            </a:br>
            <a:r>
              <a:rPr lang="en-ID" dirty="0"/>
              <a:t>int() -&gt;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kedalam</a:t>
            </a:r>
            <a:r>
              <a:rPr lang="en-ID" dirty="0"/>
              <a:t> int</a:t>
            </a:r>
            <a:br>
              <a:rPr lang="en-ID" dirty="0"/>
            </a:b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code: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5BF3A-2121-4F6F-8769-BAA2077D5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50" y="2983163"/>
            <a:ext cx="1581150" cy="238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D2D6BC-8382-43D6-8A73-F50031DF0FD0}"/>
              </a:ext>
            </a:extLst>
          </p:cNvPr>
          <p:cNvSpPr txBox="1"/>
          <p:nvPr/>
        </p:nvSpPr>
        <p:spPr>
          <a:xfrm>
            <a:off x="4389117" y="3264863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int(</a:t>
            </a:r>
            <a:r>
              <a:rPr lang="en-ID" dirty="0" err="1">
                <a:solidFill>
                  <a:schemeClr val="bg1"/>
                </a:solidFill>
              </a:rPr>
              <a:t>iniFloat</a:t>
            </a:r>
            <a:r>
              <a:rPr lang="en-ID" dirty="0">
                <a:solidFill>
                  <a:schemeClr val="bg1"/>
                </a:solidFill>
              </a:rPr>
              <a:t>) //</a:t>
            </a:r>
            <a:r>
              <a:rPr lang="en-ID" dirty="0" err="1">
                <a:solidFill>
                  <a:schemeClr val="bg1"/>
                </a:solidFill>
              </a:rPr>
              <a:t>nilai</a:t>
            </a:r>
            <a:r>
              <a:rPr lang="en-ID" dirty="0">
                <a:solidFill>
                  <a:schemeClr val="bg1"/>
                </a:solidFill>
              </a:rPr>
              <a:t> float yang </a:t>
            </a:r>
            <a:r>
              <a:rPr lang="en-ID" dirty="0" err="1">
                <a:solidFill>
                  <a:schemeClr val="bg1"/>
                </a:solidFill>
              </a:rPr>
              <a:t>awalnya</a:t>
            </a:r>
            <a:r>
              <a:rPr lang="en-ID" dirty="0">
                <a:solidFill>
                  <a:schemeClr val="bg1"/>
                </a:solidFill>
              </a:rPr>
              <a:t> 15.6 </a:t>
            </a:r>
            <a:r>
              <a:rPr lang="en-ID" dirty="0" err="1">
                <a:solidFill>
                  <a:schemeClr val="bg1"/>
                </a:solidFill>
              </a:rPr>
              <a:t>ketika</a:t>
            </a:r>
            <a:r>
              <a:rPr lang="en-ID" dirty="0">
                <a:solidFill>
                  <a:schemeClr val="bg1"/>
                </a:solidFill>
              </a:rPr>
              <a:t> di </a:t>
            </a:r>
            <a:r>
              <a:rPr lang="en-ID" dirty="0" err="1">
                <a:solidFill>
                  <a:schemeClr val="bg1"/>
                </a:solidFill>
              </a:rPr>
              <a:t>konversi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integer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15 </a:t>
            </a:r>
            <a:r>
              <a:rPr lang="en-ID" dirty="0" err="1">
                <a:solidFill>
                  <a:schemeClr val="bg1"/>
                </a:solidFill>
              </a:rPr>
              <a:t>ketika</a:t>
            </a:r>
            <a:r>
              <a:rPr lang="en-ID" dirty="0">
                <a:solidFill>
                  <a:schemeClr val="bg1"/>
                </a:solidFill>
              </a:rPr>
              <a:t> di print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A11CD-9C62-4125-BA3D-AB001821B7AA}"/>
              </a:ext>
            </a:extLst>
          </p:cNvPr>
          <p:cNvSpPr txBox="1"/>
          <p:nvPr/>
        </p:nvSpPr>
        <p:spPr>
          <a:xfrm>
            <a:off x="4389117" y="5356864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float(</a:t>
            </a:r>
            <a:r>
              <a:rPr lang="en-ID" dirty="0" err="1">
                <a:solidFill>
                  <a:schemeClr val="bg1"/>
                </a:solidFill>
              </a:rPr>
              <a:t>iniInt</a:t>
            </a:r>
            <a:r>
              <a:rPr lang="en-ID" dirty="0">
                <a:solidFill>
                  <a:schemeClr val="bg1"/>
                </a:solidFill>
              </a:rPr>
              <a:t>) //</a:t>
            </a:r>
            <a:r>
              <a:rPr lang="en-ID" dirty="0" err="1">
                <a:solidFill>
                  <a:schemeClr val="bg1"/>
                </a:solidFill>
              </a:rPr>
              <a:t>nilai</a:t>
            </a:r>
            <a:r>
              <a:rPr lang="en-ID" dirty="0">
                <a:solidFill>
                  <a:schemeClr val="bg1"/>
                </a:solidFill>
              </a:rPr>
              <a:t> integer yang </a:t>
            </a:r>
            <a:r>
              <a:rPr lang="en-ID" dirty="0" err="1">
                <a:solidFill>
                  <a:schemeClr val="bg1"/>
                </a:solidFill>
              </a:rPr>
              <a:t>awalnya</a:t>
            </a:r>
            <a:r>
              <a:rPr lang="en-ID" dirty="0">
                <a:solidFill>
                  <a:schemeClr val="bg1"/>
                </a:solidFill>
              </a:rPr>
              <a:t> 15 </a:t>
            </a:r>
            <a:r>
              <a:rPr lang="en-ID" dirty="0" err="1">
                <a:solidFill>
                  <a:schemeClr val="bg1"/>
                </a:solidFill>
              </a:rPr>
              <a:t>ketika</a:t>
            </a:r>
            <a:r>
              <a:rPr lang="en-ID" dirty="0">
                <a:solidFill>
                  <a:schemeClr val="bg1"/>
                </a:solidFill>
              </a:rPr>
              <a:t> di </a:t>
            </a:r>
            <a:r>
              <a:rPr lang="en-ID" dirty="0" err="1">
                <a:solidFill>
                  <a:schemeClr val="bg1"/>
                </a:solidFill>
              </a:rPr>
              <a:t>konversi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float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15.0 </a:t>
            </a:r>
            <a:r>
              <a:rPr lang="en-ID" dirty="0" err="1">
                <a:solidFill>
                  <a:schemeClr val="bg1"/>
                </a:solidFill>
              </a:rPr>
              <a:t>ketika</a:t>
            </a:r>
            <a:r>
              <a:rPr lang="en-ID" dirty="0">
                <a:solidFill>
                  <a:schemeClr val="bg1"/>
                </a:solidFill>
              </a:rPr>
              <a:t> di print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6E9CC-AECC-4BD5-8539-04C578461E00}"/>
              </a:ext>
            </a:extLst>
          </p:cNvPr>
          <p:cNvSpPr txBox="1"/>
          <p:nvPr/>
        </p:nvSpPr>
        <p:spPr>
          <a:xfrm>
            <a:off x="4389117" y="4274326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float() -&gt;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mengubah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tipe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kedalam</a:t>
            </a:r>
            <a:r>
              <a:rPr lang="en-ID" dirty="0">
                <a:solidFill>
                  <a:schemeClr val="bg1"/>
                </a:solidFill>
              </a:rPr>
              <a:t> float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 err="1">
                <a:solidFill>
                  <a:schemeClr val="bg1"/>
                </a:solidFill>
              </a:rPr>
              <a:t>contoh</a:t>
            </a:r>
            <a:r>
              <a:rPr lang="en-ID" dirty="0">
                <a:solidFill>
                  <a:schemeClr val="bg1"/>
                </a:solidFill>
              </a:rPr>
              <a:t> code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5592F2-AD3C-4943-B385-E2AA23F49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0" y="4959123"/>
            <a:ext cx="971550" cy="390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13931E-586B-4EE1-8F56-276D13935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1D96-C412-4E6F-9047-17D8C87C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89" y="982867"/>
            <a:ext cx="6857999" cy="653547"/>
          </a:xfrm>
        </p:spPr>
        <p:txBody>
          <a:bodyPr/>
          <a:lstStyle/>
          <a:p>
            <a:r>
              <a:rPr lang="en-US" dirty="0" err="1"/>
              <a:t>Tebak</a:t>
            </a:r>
            <a:r>
              <a:rPr lang="en-US" dirty="0"/>
              <a:t> </a:t>
            </a:r>
            <a:r>
              <a:rPr lang="en-US" dirty="0" err="1"/>
              <a:t>Tebakan</a:t>
            </a:r>
            <a:r>
              <a:rPr lang="en-US" dirty="0"/>
              <a:t> Yok </a:t>
            </a:r>
            <a:r>
              <a:rPr lang="en-US" dirty="0" err="1"/>
              <a:t>beb</a:t>
            </a:r>
            <a:r>
              <a:rPr lang="en-US" dirty="0"/>
              <a:t> !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72E8-0EE3-4054-B177-23E207B4DD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52089" y="1777091"/>
            <a:ext cx="6858000" cy="4544467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/>
              <a:t>Mudah</a:t>
            </a:r>
            <a:br>
              <a:rPr lang="en-ID" dirty="0"/>
            </a:br>
            <a:r>
              <a:rPr lang="en-ID" dirty="0"/>
              <a:t>1. Beri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string,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print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br>
              <a:rPr lang="en-ID" dirty="0"/>
            </a:br>
            <a:endParaRPr lang="en-ID" dirty="0"/>
          </a:p>
          <a:p>
            <a:br>
              <a:rPr lang="en-ID" dirty="0"/>
            </a:br>
            <a:r>
              <a:rPr lang="en-ID" dirty="0" err="1"/>
              <a:t>Menengah</a:t>
            </a:r>
            <a:br>
              <a:rPr lang="en-ID" dirty="0"/>
            </a:br>
            <a:r>
              <a:rPr lang="en-ID" dirty="0"/>
              <a:t>2. </a:t>
            </a:r>
            <a:r>
              <a:rPr lang="en-ID" dirty="0" err="1"/>
              <a:t>Buatla</a:t>
            </a:r>
            <a:r>
              <a:rPr lang="en-ID" dirty="0"/>
              <a:t> 2 </a:t>
            </a:r>
            <a:r>
              <a:rPr lang="en-ID" dirty="0" err="1"/>
              <a:t>variabel</a:t>
            </a:r>
            <a:r>
              <a:rPr lang="en-ID" dirty="0"/>
              <a:t> integer, alas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15,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20,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hitungla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br>
              <a:rPr lang="en-ID" dirty="0"/>
            </a:br>
            <a:endParaRPr lang="en-ID" dirty="0"/>
          </a:p>
          <a:p>
            <a:br>
              <a:rPr lang="en-ID" dirty="0"/>
            </a:br>
            <a:r>
              <a:rPr lang="en-ID" dirty="0" err="1"/>
              <a:t>Sulit</a:t>
            </a:r>
            <a:br>
              <a:rPr lang="en-ID" dirty="0"/>
            </a:br>
            <a:r>
              <a:rPr lang="en-ID" dirty="0"/>
              <a:t>3. Toko </a:t>
            </a:r>
            <a:r>
              <a:rPr lang="en-ID" dirty="0" err="1"/>
              <a:t>milik</a:t>
            </a:r>
            <a:r>
              <a:rPr lang="en-ID" dirty="0"/>
              <a:t> </a:t>
            </a:r>
            <a:r>
              <a:rPr lang="en-ID" dirty="0" err="1"/>
              <a:t>kakak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penurunan</a:t>
            </a:r>
            <a:r>
              <a:rPr lang="en-ID" dirty="0"/>
              <a:t> profit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pandemi</a:t>
            </a:r>
            <a:r>
              <a:rPr lang="en-ID" dirty="0"/>
              <a:t> virus corona, </a:t>
            </a:r>
            <a:r>
              <a:rPr lang="en-ID" dirty="0" err="1"/>
              <a:t>kakak</a:t>
            </a:r>
            <a:r>
              <a:rPr lang="en-ID" dirty="0"/>
              <a:t> </a:t>
            </a:r>
            <a:r>
              <a:rPr lang="en-ID" dirty="0" err="1"/>
              <a:t>minta</a:t>
            </a:r>
            <a:r>
              <a:rPr lang="en-ID" dirty="0"/>
              <a:t> </a:t>
            </a:r>
            <a:r>
              <a:rPr lang="en-ID" dirty="0" err="1"/>
              <a:t>tolong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 yang </a:t>
            </a:r>
            <a:r>
              <a:rPr lang="en-ID" dirty="0" err="1"/>
              <a:t>seorang</a:t>
            </a:r>
            <a:r>
              <a:rPr lang="en-ID" dirty="0"/>
              <a:t> programmer agar </a:t>
            </a:r>
            <a:r>
              <a:rPr lang="en-ID" dirty="0" err="1"/>
              <a:t>membuatkannya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pembulatan</a:t>
            </a:r>
            <a:r>
              <a:rPr lang="en-ID" dirty="0"/>
              <a:t> </a:t>
            </a:r>
            <a:r>
              <a:rPr lang="en-ID" dirty="0" err="1"/>
              <a:t>ribuan</a:t>
            </a:r>
            <a:r>
              <a:rPr lang="en-ID" dirty="0"/>
              <a:t> </a:t>
            </a:r>
            <a:r>
              <a:rPr lang="en-ID" dirty="0" err="1"/>
              <a:t>keatas</a:t>
            </a:r>
            <a:r>
              <a:rPr lang="en-ID" dirty="0"/>
              <a:t>,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r>
              <a:rPr lang="en-ID" dirty="0"/>
              <a:t>12900 = 13000</a:t>
            </a:r>
          </a:p>
          <a:p>
            <a:r>
              <a:rPr lang="en-ID" dirty="0"/>
              <a:t>4300 = 5000</a:t>
            </a:r>
          </a:p>
          <a:p>
            <a:r>
              <a:rPr lang="en-ID" dirty="0"/>
              <a:t>149550 = 150000</a:t>
            </a:r>
          </a:p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uang = 333333</a:t>
            </a:r>
          </a:p>
          <a:p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pembulatan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dijelaskan</a:t>
            </a:r>
            <a:r>
              <a:rPr lang="en-ID" dirty="0"/>
              <a:t> oleh </a:t>
            </a:r>
            <a:r>
              <a:rPr lang="en-ID" dirty="0" err="1"/>
              <a:t>kakak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96A12-ACD5-4551-B933-93DB1047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DA6F7-BCC0-48DB-891F-045831A5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85" y="2509471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5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60DF-25A6-49A1-A610-56E82DAC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836" y="584495"/>
            <a:ext cx="4710566" cy="791309"/>
          </a:xfrm>
        </p:spPr>
        <p:txBody>
          <a:bodyPr/>
          <a:lstStyle/>
          <a:p>
            <a:pPr algn="ctr"/>
            <a:r>
              <a:rPr lang="en-US" dirty="0" err="1"/>
              <a:t>Kepoin</a:t>
            </a:r>
            <a:r>
              <a:rPr lang="en-US" dirty="0"/>
              <a:t> Kami </a:t>
            </a:r>
            <a:r>
              <a:rPr lang="en-US" dirty="0" err="1"/>
              <a:t>beb</a:t>
            </a:r>
            <a:r>
              <a:rPr lang="en-US" dirty="0"/>
              <a:t> !</a:t>
            </a:r>
            <a:endParaRPr lang="en-ID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524B1CC-FFDA-41D5-B8C6-9DE755EE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43" y="1846244"/>
            <a:ext cx="791309" cy="7913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F29EBA-9B0A-47BB-8205-CE46251A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43" y="2847104"/>
            <a:ext cx="791310" cy="79131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70165E-A39A-44CB-99D8-E0D781DEAF4D}"/>
              </a:ext>
            </a:extLst>
          </p:cNvPr>
          <p:cNvSpPr txBox="1"/>
          <p:nvPr/>
        </p:nvSpPr>
        <p:spPr>
          <a:xfrm>
            <a:off x="3308106" y="2057232"/>
            <a:ext cx="609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doscomedia</a:t>
            </a:r>
            <a:endParaRPr lang="en-ID" sz="20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7C74FB3-A7BD-418B-9933-42C183781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668" y="3866004"/>
            <a:ext cx="924658" cy="9246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5F438EA-7088-490F-9FFD-A0EFE7219F31}"/>
              </a:ext>
            </a:extLst>
          </p:cNvPr>
          <p:cNvSpPr txBox="1"/>
          <p:nvPr/>
        </p:nvSpPr>
        <p:spPr>
          <a:xfrm>
            <a:off x="3237767" y="3028890"/>
            <a:ext cx="609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@doscomedia</a:t>
            </a:r>
            <a:endParaRPr lang="en-ID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838238-A79F-4AF2-8D29-20763A7407C9}"/>
              </a:ext>
            </a:extLst>
          </p:cNvPr>
          <p:cNvSpPr txBox="1"/>
          <p:nvPr/>
        </p:nvSpPr>
        <p:spPr>
          <a:xfrm>
            <a:off x="3369652" y="4128278"/>
            <a:ext cx="609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doscomedia</a:t>
            </a:r>
            <a:endParaRPr lang="en-ID" sz="2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C4FF99-4C0A-4093-A758-366634F1B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5630" y="1921765"/>
            <a:ext cx="1012124" cy="6325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B6E73A-C231-4090-87DF-30D656DEDB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6037" y="2840958"/>
            <a:ext cx="791310" cy="79131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3B71472-6226-4FE0-8310-6EE41884F5B3}"/>
              </a:ext>
            </a:extLst>
          </p:cNvPr>
          <p:cNvSpPr txBox="1"/>
          <p:nvPr/>
        </p:nvSpPr>
        <p:spPr>
          <a:xfrm>
            <a:off x="7267347" y="2947989"/>
            <a:ext cx="3533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sekretariat@doscom.org</a:t>
            </a:r>
            <a:endParaRPr lang="en-ID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DB4147-D0B1-435D-9EC3-34E153C93CD0}"/>
              </a:ext>
            </a:extLst>
          </p:cNvPr>
          <p:cNvSpPr txBox="1"/>
          <p:nvPr/>
        </p:nvSpPr>
        <p:spPr>
          <a:xfrm>
            <a:off x="7267347" y="2060980"/>
            <a:ext cx="3705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telegram.me/</a:t>
            </a:r>
            <a:r>
              <a:rPr lang="en-ID" sz="2000" dirty="0" err="1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doscom</a:t>
            </a:r>
            <a:endParaRPr lang="en-ID" sz="20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146220-8612-49A1-A8CB-898C4F017C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30165" y="5227666"/>
            <a:ext cx="687664" cy="7598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3229EC3-AEFA-46BB-AE31-E617892E3A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85035" y="3889155"/>
            <a:ext cx="791311" cy="8783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A530CB7-F3BB-4AC7-BAA1-A462E7414ED7}"/>
              </a:ext>
            </a:extLst>
          </p:cNvPr>
          <p:cNvSpPr txBox="1"/>
          <p:nvPr/>
        </p:nvSpPr>
        <p:spPr>
          <a:xfrm>
            <a:off x="7276346" y="4162752"/>
            <a:ext cx="6097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u="sng" dirty="0"/>
              <a:t>https://doscom.org/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EB36A8-1F7D-4B8D-86E9-1C0774B3FAF5}"/>
              </a:ext>
            </a:extLst>
          </p:cNvPr>
          <p:cNvSpPr txBox="1"/>
          <p:nvPr/>
        </p:nvSpPr>
        <p:spPr>
          <a:xfrm>
            <a:off x="3369652" y="5417786"/>
            <a:ext cx="6685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u="sng" dirty="0"/>
              <a:t>https://tealinuxos.org/</a:t>
            </a:r>
          </a:p>
        </p:txBody>
      </p:sp>
    </p:spTree>
    <p:extLst>
      <p:ext uri="{BB962C8B-B14F-4D97-AF65-F5344CB8AC3E}">
        <p14:creationId xmlns:p14="http://schemas.microsoft.com/office/powerpoint/2010/main" val="39273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1307" y="1737359"/>
            <a:ext cx="6400800" cy="4206240"/>
          </a:xfrm>
        </p:spPr>
        <p:txBody>
          <a:bodyPr>
            <a:normAutofit fontScale="85000" lnSpcReduction="20000"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symbol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program yang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menampung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karakterisitk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terdiri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3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komponen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	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disesuaikan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dibutuhkan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Nama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penamaan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masing-masing variable.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Nilai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	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setiap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C0AFA4-ED69-4DB6-897C-7CEAE2AD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52" y="615530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66" y="547632"/>
            <a:ext cx="6857999" cy="653547"/>
          </a:xfrm>
        </p:spPr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2233" y="2074690"/>
            <a:ext cx="2240025" cy="27086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5666" y="1289365"/>
            <a:ext cx="6858000" cy="4233672"/>
          </a:xfrm>
        </p:spPr>
        <p:txBody>
          <a:bodyPr>
            <a:normAutofit fontScale="70000" lnSpcReduction="20000"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Nama variable </a:t>
            </a:r>
            <a:r>
              <a:rPr lang="en-US" b="1" dirty="0" err="1">
                <a:solidFill>
                  <a:schemeClr val="bg1"/>
                </a:solidFill>
                <a:ea typeface="Yu Gothic" panose="020B0400000000000000" pitchFamily="34" charset="-128"/>
              </a:rPr>
              <a:t>tidak</a:t>
            </a:r>
            <a:r>
              <a:rPr lang="en-US" b="1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boleh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mengandung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Yu Gothic" panose="020B0400000000000000" pitchFamily="34" charset="-128"/>
              </a:rPr>
              <a:t>spasi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. Jika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ingin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memisahkan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kata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gunakan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ea typeface="Yu Gothic" panose="020B0400000000000000" pitchFamily="34" charset="-128"/>
              </a:rPr>
              <a:t>garis </a:t>
            </a:r>
            <a:r>
              <a:rPr lang="en-US" b="1" dirty="0" err="1">
                <a:solidFill>
                  <a:schemeClr val="bg1"/>
                </a:solidFill>
                <a:ea typeface="Yu Gothic" panose="020B0400000000000000" pitchFamily="34" charset="-128"/>
              </a:rPr>
              <a:t>bawah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Nama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varibel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harus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diawali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oleh </a:t>
            </a:r>
            <a:r>
              <a:rPr lang="en-US" b="1" dirty="0" err="1">
                <a:solidFill>
                  <a:schemeClr val="bg1"/>
                </a:solidFill>
                <a:ea typeface="Yu Gothic" panose="020B0400000000000000" pitchFamily="34" charset="-128"/>
              </a:rPr>
              <a:t>huruf</a:t>
            </a:r>
            <a:r>
              <a:rPr lang="en-US" b="1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Yu Gothic" panose="020B0400000000000000" pitchFamily="34" charset="-128"/>
              </a:rPr>
              <a:t>atau</a:t>
            </a:r>
            <a:r>
              <a:rPr lang="en-US" b="1" dirty="0">
                <a:solidFill>
                  <a:schemeClr val="bg1"/>
                </a:solidFill>
                <a:ea typeface="Yu Gothic" panose="020B0400000000000000" pitchFamily="34" charset="-128"/>
              </a:rPr>
              <a:t> garis </a:t>
            </a:r>
            <a:r>
              <a:rPr lang="en-US" b="1" dirty="0" err="1">
                <a:solidFill>
                  <a:schemeClr val="bg1"/>
                </a:solidFill>
                <a:ea typeface="Yu Gothic" panose="020B0400000000000000" pitchFamily="34" charset="-128"/>
              </a:rPr>
              <a:t>bawah</a:t>
            </a:r>
            <a:r>
              <a:rPr lang="en-US" b="1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(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tidak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boleh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diawali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dengan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angka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atau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symbol lain).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Nama variable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tidak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boleh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mengandung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karakter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symbol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seperti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?,!:@%&amp;* ,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namun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bisa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dikombinasikan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dengan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angka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Bersifat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i="1" dirty="0">
                <a:solidFill>
                  <a:schemeClr val="bg1"/>
                </a:solidFill>
                <a:ea typeface="Yu Gothic" panose="020B0400000000000000" pitchFamily="34" charset="-128"/>
              </a:rPr>
              <a:t>Case Sensitive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artinya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huruf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besar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dan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kecil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memiliki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arti yang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berbeda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Pendeklarasian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variable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tidak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diikuti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oleh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tipe</a:t>
            </a:r>
            <a:r>
              <a:rPr lang="en-US" dirty="0">
                <a:solidFill>
                  <a:schemeClr val="bg1"/>
                </a:solidFill>
                <a:ea typeface="Yu Gothic" panose="020B0400000000000000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Yu Gothic" panose="020B0400000000000000" pitchFamily="34" charset="-128"/>
              </a:rPr>
              <a:t>datanya</a:t>
            </a:r>
            <a:endParaRPr lang="en-US" dirty="0">
              <a:solidFill>
                <a:schemeClr val="bg1"/>
              </a:solidFill>
              <a:ea typeface="Yu Gothic" panose="020B0400000000000000" pitchFamily="34" charset="-128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7AC7F1-6E61-4CBD-A3AF-27401A04EF32}"/>
              </a:ext>
            </a:extLst>
          </p:cNvPr>
          <p:cNvCxnSpPr/>
          <p:nvPr/>
        </p:nvCxnSpPr>
        <p:spPr>
          <a:xfrm>
            <a:off x="5980265" y="5973864"/>
            <a:ext cx="172212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8B8A3C-503B-435D-A366-53DF0DCC443C}"/>
              </a:ext>
            </a:extLst>
          </p:cNvPr>
          <p:cNvSpPr txBox="1"/>
          <p:nvPr/>
        </p:nvSpPr>
        <p:spPr>
          <a:xfrm>
            <a:off x="3580640" y="5058328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Codingan</a:t>
            </a:r>
            <a:r>
              <a:rPr lang="en-US" b="1" dirty="0">
                <a:solidFill>
                  <a:schemeClr val="bg1"/>
                </a:solidFill>
              </a:rPr>
              <a:t> Pada python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470564-2E80-463F-81E7-F5EA5A03D0D9}"/>
              </a:ext>
            </a:extLst>
          </p:cNvPr>
          <p:cNvSpPr txBox="1"/>
          <p:nvPr/>
        </p:nvSpPr>
        <p:spPr>
          <a:xfrm>
            <a:off x="7870025" y="5153705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Runing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Program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82AD12-F659-471C-B105-FD33CC3BA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5" y="5523037"/>
            <a:ext cx="2742803" cy="1151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CCD5843-1F7E-435D-90CE-DB4FE52E4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187" y="5523037"/>
            <a:ext cx="2296478" cy="70990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AD9958-499E-441F-A790-401B7EC36E70}"/>
              </a:ext>
            </a:extLst>
          </p:cNvPr>
          <p:cNvCxnSpPr/>
          <p:nvPr/>
        </p:nvCxnSpPr>
        <p:spPr>
          <a:xfrm>
            <a:off x="9607385" y="6232944"/>
            <a:ext cx="944880" cy="441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D2CD3F-FEC6-477F-A2CC-6B42576AB4C8}"/>
              </a:ext>
            </a:extLst>
          </p:cNvPr>
          <p:cNvSpPr txBox="1"/>
          <p:nvPr/>
        </p:nvSpPr>
        <p:spPr>
          <a:xfrm>
            <a:off x="10552265" y="6445933"/>
            <a:ext cx="268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TIPE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7AF764-B0EE-4D53-B522-A43CE2B61D62}"/>
              </a:ext>
            </a:extLst>
          </p:cNvPr>
          <p:cNvCxnSpPr/>
          <p:nvPr/>
        </p:nvCxnSpPr>
        <p:spPr>
          <a:xfrm>
            <a:off x="3862130" y="5741933"/>
            <a:ext cx="2976445" cy="70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2ED082-4B3A-477D-A169-F615CE36C709}"/>
              </a:ext>
            </a:extLst>
          </p:cNvPr>
          <p:cNvSpPr txBox="1"/>
          <p:nvPr/>
        </p:nvSpPr>
        <p:spPr>
          <a:xfrm>
            <a:off x="6966103" y="6321130"/>
            <a:ext cx="268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VARIABEL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06535-5096-4098-943C-5DF261142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52" y="615530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1567-622C-465A-8667-885D1411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965" y="1333515"/>
            <a:ext cx="6857999" cy="653547"/>
          </a:xfrm>
        </p:spPr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351C7-A5D0-4B3A-B2E3-04503EEA2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43" y="2479743"/>
            <a:ext cx="4712050" cy="23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DEEBBB-4C6B-4999-94EC-5DC708F1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405" y="6164094"/>
            <a:ext cx="1686294" cy="6175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8EFEE9-8F4D-463A-AC02-7F4AC8A04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773" y="2479743"/>
            <a:ext cx="4089149" cy="23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7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 data?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3D03-0474-4A43-A81C-E7FC3027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13294"/>
            <a:ext cx="6400800" cy="4206240"/>
          </a:xfrm>
        </p:spPr>
        <p:txBody>
          <a:bodyPr/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Yu Gothic" panose="020B0400000000000000" pitchFamily="34" charset="-128"/>
              </a:rPr>
              <a:t>Data </a:t>
            </a:r>
            <a:r>
              <a:rPr lang="en-US" sz="1800" dirty="0" err="1">
                <a:ea typeface="Yu Gothic" panose="020B0400000000000000" pitchFamily="34" charset="-128"/>
              </a:rPr>
              <a:t>merupakan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representasi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dari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fakta</a:t>
            </a:r>
            <a:r>
              <a:rPr lang="en-US" sz="1800" dirty="0">
                <a:ea typeface="Yu Gothic" panose="020B0400000000000000" pitchFamily="34" charset="-128"/>
              </a:rPr>
              <a:t> yang </a:t>
            </a:r>
            <a:r>
              <a:rPr lang="en-US" sz="1800" dirty="0" err="1">
                <a:ea typeface="Yu Gothic" panose="020B0400000000000000" pitchFamily="34" charset="-128"/>
              </a:rPr>
              <a:t>diterima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apa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adanya</a:t>
            </a:r>
            <a:r>
              <a:rPr lang="en-US" sz="1800" dirty="0"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Yu Gothic" panose="020B0400000000000000" pitchFamily="34" charset="-128"/>
              </a:rPr>
              <a:t>Data </a:t>
            </a:r>
            <a:r>
              <a:rPr lang="en-US" sz="1800" dirty="0" err="1">
                <a:ea typeface="Yu Gothic" panose="020B0400000000000000" pitchFamily="34" charset="-128"/>
              </a:rPr>
              <a:t>mentah</a:t>
            </a:r>
            <a:r>
              <a:rPr lang="en-US" sz="1800" dirty="0">
                <a:ea typeface="Yu Gothic" panose="020B0400000000000000" pitchFamily="34" charset="-128"/>
              </a:rPr>
              <a:t> yang </a:t>
            </a:r>
            <a:r>
              <a:rPr lang="en-US" sz="1800" dirty="0" err="1">
                <a:ea typeface="Yu Gothic" panose="020B0400000000000000" pitchFamily="34" charset="-128"/>
              </a:rPr>
              <a:t>belum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diolah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tidak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mempunyai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makna</a:t>
            </a:r>
            <a:r>
              <a:rPr lang="en-US" sz="1800" dirty="0"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Yu Gothic" panose="020B0400000000000000" pitchFamily="34" charset="-128"/>
              </a:rPr>
              <a:t>Data </a:t>
            </a:r>
            <a:r>
              <a:rPr lang="en-US" sz="1800" dirty="0" err="1">
                <a:ea typeface="Yu Gothic" panose="020B0400000000000000" pitchFamily="34" charset="-128"/>
              </a:rPr>
              <a:t>bentuknya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dapat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bermacam-macam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a typeface="Yu Gothic" panose="020B0400000000000000" pitchFamily="34" charset="-128"/>
              </a:rPr>
              <a:t>tipe</a:t>
            </a:r>
            <a:r>
              <a:rPr lang="en-US" sz="1800" dirty="0">
                <a:ea typeface="Yu Gothic" panose="020B0400000000000000" pitchFamily="34" charset="-128"/>
              </a:rPr>
              <a:t> , </a:t>
            </a:r>
            <a:r>
              <a:rPr lang="en-US" sz="1800" dirty="0" err="1">
                <a:ea typeface="Yu Gothic" panose="020B0400000000000000" pitchFamily="34" charset="-128"/>
              </a:rPr>
              <a:t>mulai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dari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bilangan</a:t>
            </a:r>
            <a:r>
              <a:rPr lang="en-US" sz="1800" dirty="0">
                <a:ea typeface="Yu Gothic" panose="020B0400000000000000" pitchFamily="34" charset="-128"/>
              </a:rPr>
              <a:t> , </a:t>
            </a:r>
            <a:r>
              <a:rPr lang="en-US" sz="1800" dirty="0" err="1">
                <a:ea typeface="Yu Gothic" panose="020B0400000000000000" pitchFamily="34" charset="-128"/>
              </a:rPr>
              <a:t>karakter</a:t>
            </a:r>
            <a:r>
              <a:rPr lang="en-US" sz="1800" dirty="0">
                <a:ea typeface="Yu Gothic" panose="020B0400000000000000" pitchFamily="34" charset="-128"/>
              </a:rPr>
              <a:t> , </a:t>
            </a:r>
            <a:r>
              <a:rPr lang="en-US" sz="1800" dirty="0" err="1">
                <a:ea typeface="Yu Gothic" panose="020B0400000000000000" pitchFamily="34" charset="-128"/>
              </a:rPr>
              <a:t>kalimat</a:t>
            </a:r>
            <a:r>
              <a:rPr lang="en-US" sz="1800" dirty="0">
                <a:ea typeface="Yu Gothic" panose="020B0400000000000000" pitchFamily="34" charset="-128"/>
              </a:rPr>
              <a:t> , </a:t>
            </a:r>
            <a:r>
              <a:rPr lang="en-US" sz="1800" dirty="0" err="1">
                <a:ea typeface="Yu Gothic" panose="020B0400000000000000" pitchFamily="34" charset="-128"/>
              </a:rPr>
              <a:t>gambar</a:t>
            </a:r>
            <a:r>
              <a:rPr lang="en-US" sz="1800" dirty="0">
                <a:ea typeface="Yu Gothic" panose="020B0400000000000000" pitchFamily="34" charset="-128"/>
              </a:rPr>
              <a:t> dan lain-lain.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E64823-B1F6-4468-BC94-C8D367B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7692" y="1714500"/>
            <a:ext cx="342900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globe character ">
            <a:extLst>
              <a:ext uri="{FF2B5EF4-FFF2-40B4-BE49-F238E27FC236}">
                <a16:creationId xmlns:a16="http://schemas.microsoft.com/office/drawing/2014/main" id="{ABDECD10-E1E7-4208-B869-09373BB9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72" y="2491609"/>
            <a:ext cx="2645040" cy="2089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400956-F7D3-4733-99AC-89691839C1DB}"/>
              </a:ext>
            </a:extLst>
          </p:cNvPr>
          <p:cNvSpPr txBox="1"/>
          <p:nvPr/>
        </p:nvSpPr>
        <p:spPr>
          <a:xfrm>
            <a:off x="1305577" y="4837918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GAMPANGNYA GINI</a:t>
            </a:r>
          </a:p>
          <a:p>
            <a:endParaRPr lang="en-ID" dirty="0"/>
          </a:p>
          <a:p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data yang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7C7179-9F9F-490E-AFE9-07E726FA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E7BA-0C3E-4EBF-800D-AEDC4CAF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6954715" cy="685800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  <a:br>
              <a:rPr lang="en-US" dirty="0"/>
            </a:b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36C71-B424-4546-93AD-ABE116693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399" y="1600201"/>
            <a:ext cx="7112977" cy="4206240"/>
          </a:xfrm>
        </p:spPr>
        <p:txBody>
          <a:bodyPr>
            <a:normAutofit fontScale="92500" lnSpcReduction="20000"/>
          </a:bodyPr>
          <a:lstStyle/>
          <a:p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ea typeface="Yu Gothic" panose="020B0400000000000000" pitchFamily="34" charset="-128"/>
              </a:rPr>
              <a:t>Secara</a:t>
            </a:r>
            <a:r>
              <a:rPr lang="en-US" sz="2000" dirty="0">
                <a:ea typeface="Yu Gothic" panose="020B0400000000000000" pitchFamily="34" charset="-128"/>
              </a:rPr>
              <a:t> </a:t>
            </a:r>
            <a:r>
              <a:rPr lang="en-US" sz="2000" dirty="0" err="1">
                <a:ea typeface="Yu Gothic" panose="020B0400000000000000" pitchFamily="34" charset="-128"/>
              </a:rPr>
              <a:t>umum</a:t>
            </a:r>
            <a:r>
              <a:rPr lang="en-US" sz="2000" dirty="0">
                <a:ea typeface="Yu Gothic" panose="020B0400000000000000" pitchFamily="34" charset="-128"/>
              </a:rPr>
              <a:t> </a:t>
            </a:r>
            <a:r>
              <a:rPr lang="en-US" sz="2000" dirty="0" err="1">
                <a:ea typeface="Yu Gothic" panose="020B0400000000000000" pitchFamily="34" charset="-128"/>
              </a:rPr>
              <a:t>tipe</a:t>
            </a:r>
            <a:r>
              <a:rPr lang="en-US" sz="2000" dirty="0"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ea typeface="Yu Gothic" panose="020B0400000000000000" pitchFamily="34" charset="-128"/>
              </a:rPr>
              <a:t>dikelompokan</a:t>
            </a:r>
            <a:r>
              <a:rPr lang="en-US" sz="2000" dirty="0">
                <a:ea typeface="Yu Gothic" panose="020B0400000000000000" pitchFamily="34" charset="-128"/>
              </a:rPr>
              <a:t> </a:t>
            </a:r>
            <a:r>
              <a:rPr lang="en-US" sz="2000" dirty="0" err="1">
                <a:ea typeface="Yu Gothic" panose="020B0400000000000000" pitchFamily="34" charset="-128"/>
              </a:rPr>
              <a:t>menjadi</a:t>
            </a:r>
            <a:r>
              <a:rPr lang="en-US" sz="2000" dirty="0">
                <a:ea typeface="Yu Gothic" panose="020B0400000000000000" pitchFamily="34" charset="-128"/>
              </a:rPr>
              <a:t> 2 </a:t>
            </a:r>
            <a:r>
              <a:rPr lang="en-US" sz="2000" dirty="0" err="1">
                <a:ea typeface="Yu Gothic" panose="020B0400000000000000" pitchFamily="34" charset="-128"/>
              </a:rPr>
              <a:t>yaitu</a:t>
            </a:r>
            <a:r>
              <a:rPr lang="en-US" sz="2000" dirty="0">
                <a:ea typeface="Yu Gothic" panose="020B0400000000000000" pitchFamily="34" charset="-128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ea typeface="Yu Gothic" panose="020B0400000000000000" pitchFamily="34" charset="-128"/>
              </a:rPr>
              <a:t>Tipa</a:t>
            </a:r>
            <a:r>
              <a:rPr lang="en-US" b="1" dirty="0">
                <a:ea typeface="Yu Gothic" panose="020B0400000000000000" pitchFamily="34" charset="-128"/>
              </a:rPr>
              <a:t> data </a:t>
            </a:r>
            <a:r>
              <a:rPr lang="en-US" b="1" dirty="0" err="1">
                <a:ea typeface="Yu Gothic" panose="020B0400000000000000" pitchFamily="34" charset="-128"/>
              </a:rPr>
              <a:t>dasar</a:t>
            </a:r>
            <a:r>
              <a:rPr lang="en-US" b="1" dirty="0">
                <a:ea typeface="Yu Gothic" panose="020B0400000000000000" pitchFamily="34" charset="-128"/>
              </a:rPr>
              <a:t> / primitive</a:t>
            </a:r>
            <a:r>
              <a:rPr lang="en-US" dirty="0">
                <a:ea typeface="Yu Gothic" panose="020B0400000000000000" pitchFamily="34" charset="-128"/>
              </a:rPr>
              <a:t>	: </a:t>
            </a:r>
            <a:r>
              <a:rPr lang="en-US" dirty="0" err="1">
                <a:ea typeface="Yu Gothic" panose="020B0400000000000000" pitchFamily="34" charset="-128"/>
              </a:rPr>
              <a:t>merupakan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tipe</a:t>
            </a:r>
            <a:r>
              <a:rPr lang="en-US" dirty="0">
                <a:ea typeface="Yu Gothic" panose="020B0400000000000000" pitchFamily="34" charset="-128"/>
              </a:rPr>
              <a:t> data yang </a:t>
            </a:r>
            <a:r>
              <a:rPr lang="en-US" dirty="0" err="1">
                <a:ea typeface="Yu Gothic" panose="020B0400000000000000" pitchFamily="34" charset="-128"/>
              </a:rPr>
              <a:t>sudah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terdefinisikan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dalam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suatu</a:t>
            </a:r>
            <a:r>
              <a:rPr lang="en-US" dirty="0">
                <a:ea typeface="Yu Gothic" panose="020B0400000000000000" pitchFamily="34" charset="-128"/>
              </a:rPr>
              <a:t> Bahasa.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i="1" dirty="0" err="1">
                <a:ea typeface="Yu Gothic" panose="020B0400000000000000" pitchFamily="34" charset="-128"/>
              </a:rPr>
              <a:t>Contoh</a:t>
            </a:r>
            <a:r>
              <a:rPr lang="en-US" sz="2000" dirty="0">
                <a:ea typeface="Yu Gothic" panose="020B0400000000000000" pitchFamily="34" charset="-128"/>
              </a:rPr>
              <a:t> : </a:t>
            </a:r>
            <a:r>
              <a:rPr lang="en-US" sz="2000" dirty="0" err="1">
                <a:ea typeface="Yu Gothic" panose="020B0400000000000000" pitchFamily="34" charset="-128"/>
              </a:rPr>
              <a:t>bilangan</a:t>
            </a:r>
            <a:r>
              <a:rPr lang="en-US" sz="2000" dirty="0">
                <a:ea typeface="Yu Gothic" panose="020B0400000000000000" pitchFamily="34" charset="-128"/>
              </a:rPr>
              <a:t> </a:t>
            </a:r>
            <a:r>
              <a:rPr lang="en-US" sz="2000" dirty="0" err="1">
                <a:ea typeface="Yu Gothic" panose="020B0400000000000000" pitchFamily="34" charset="-128"/>
              </a:rPr>
              <a:t>bulat</a:t>
            </a:r>
            <a:r>
              <a:rPr lang="en-US" sz="2000" dirty="0"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ea typeface="Yu Gothic" panose="020B0400000000000000" pitchFamily="34" charset="-128"/>
              </a:rPr>
              <a:t>pecahan</a:t>
            </a:r>
            <a:r>
              <a:rPr lang="en-US" sz="2000" dirty="0"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ea typeface="Yu Gothic" panose="020B0400000000000000" pitchFamily="34" charset="-128"/>
              </a:rPr>
              <a:t>karakter</a:t>
            </a:r>
            <a:r>
              <a:rPr lang="en-US" sz="2000" dirty="0"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ea typeface="Yu Gothic" panose="020B0400000000000000" pitchFamily="34" charset="-128"/>
              </a:rPr>
              <a:t>kalimat</a:t>
            </a:r>
            <a:r>
              <a:rPr lang="en-US" sz="2000" dirty="0">
                <a:ea typeface="Yu Gothic" panose="020B0400000000000000" pitchFamily="34" charset="-128"/>
              </a:rPr>
              <a:t> </a:t>
            </a:r>
            <a:r>
              <a:rPr lang="en-US" sz="2000" dirty="0" err="1">
                <a:ea typeface="Yu Gothic" panose="020B0400000000000000" pitchFamily="34" charset="-128"/>
              </a:rPr>
              <a:t>dll</a:t>
            </a:r>
            <a:r>
              <a:rPr lang="en-US" sz="2000" dirty="0">
                <a:ea typeface="Yu Gothic" panose="020B0400000000000000" pitchFamily="34" charset="-128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ea typeface="Yu Gothic" panose="020B0400000000000000" pitchFamily="34" charset="-128"/>
              </a:rPr>
              <a:t>Tipe</a:t>
            </a:r>
            <a:r>
              <a:rPr lang="en-US" b="1" dirty="0">
                <a:ea typeface="Yu Gothic" panose="020B0400000000000000" pitchFamily="34" charset="-128"/>
              </a:rPr>
              <a:t> data </a:t>
            </a:r>
            <a:r>
              <a:rPr lang="en-US" b="1" dirty="0" err="1">
                <a:ea typeface="Yu Gothic" panose="020B0400000000000000" pitchFamily="34" charset="-128"/>
              </a:rPr>
              <a:t>bentukan</a:t>
            </a:r>
            <a:r>
              <a:rPr lang="en-US" dirty="0">
                <a:ea typeface="Yu Gothic" panose="020B0400000000000000" pitchFamily="34" charset="-128"/>
              </a:rPr>
              <a:t>	: </a:t>
            </a:r>
            <a:r>
              <a:rPr lang="en-US" dirty="0" err="1">
                <a:ea typeface="Yu Gothic" panose="020B0400000000000000" pitchFamily="34" charset="-128"/>
              </a:rPr>
              <a:t>merupakan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sekumpulan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tipe</a:t>
            </a:r>
            <a:r>
              <a:rPr lang="en-US" dirty="0">
                <a:ea typeface="Yu Gothic" panose="020B0400000000000000" pitchFamily="34" charset="-128"/>
              </a:rPr>
              <a:t> data primitive </a:t>
            </a:r>
            <a:r>
              <a:rPr lang="en-US" dirty="0" err="1">
                <a:ea typeface="Yu Gothic" panose="020B0400000000000000" pitchFamily="34" charset="-128"/>
              </a:rPr>
              <a:t>atau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lebih</a:t>
            </a:r>
            <a:r>
              <a:rPr lang="en-US" dirty="0">
                <a:ea typeface="Yu Gothic" panose="020B0400000000000000" pitchFamily="34" charset="-128"/>
              </a:rPr>
              <a:t> yang </a:t>
            </a:r>
            <a:r>
              <a:rPr lang="en-US" dirty="0" err="1">
                <a:ea typeface="Yu Gothic" panose="020B0400000000000000" pitchFamily="34" charset="-128"/>
              </a:rPr>
              <a:t>dikemas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menjadi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satu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kesatuan</a:t>
            </a:r>
            <a:r>
              <a:rPr lang="en-US" dirty="0">
                <a:ea typeface="Yu Gothic" panose="020B0400000000000000" pitchFamily="34" charset="-128"/>
              </a:rPr>
              <a:t> </a:t>
            </a:r>
            <a:r>
              <a:rPr lang="en-US" dirty="0" err="1">
                <a:ea typeface="Yu Gothic" panose="020B0400000000000000" pitchFamily="34" charset="-128"/>
              </a:rPr>
              <a:t>tipe</a:t>
            </a:r>
            <a:r>
              <a:rPr lang="en-US" dirty="0">
                <a:ea typeface="Yu Gothic" panose="020B0400000000000000" pitchFamily="34" charset="-128"/>
              </a:rPr>
              <a:t> data </a:t>
            </a:r>
            <a:r>
              <a:rPr lang="en-US" dirty="0" err="1">
                <a:ea typeface="Yu Gothic" panose="020B0400000000000000" pitchFamily="34" charset="-128"/>
              </a:rPr>
              <a:t>baru</a:t>
            </a:r>
            <a:r>
              <a:rPr lang="en-US" dirty="0">
                <a:ea typeface="Yu Gothic" panose="020B0400000000000000" pitchFamily="34" charset="-128"/>
              </a:rPr>
              <a:t>.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i="1" dirty="0" err="1">
                <a:ea typeface="Yu Gothic" panose="020B0400000000000000" pitchFamily="34" charset="-128"/>
              </a:rPr>
              <a:t>Contoh</a:t>
            </a:r>
            <a:r>
              <a:rPr lang="en-US" sz="2000" dirty="0">
                <a:ea typeface="Yu Gothic" panose="020B0400000000000000" pitchFamily="34" charset="-128"/>
              </a:rPr>
              <a:t> : KTP , </a:t>
            </a:r>
            <a:r>
              <a:rPr lang="en-US" sz="2000" dirty="0" err="1">
                <a:ea typeface="Yu Gothic" panose="020B0400000000000000" pitchFamily="34" charset="-128"/>
              </a:rPr>
              <a:t>Kartu</a:t>
            </a:r>
            <a:r>
              <a:rPr lang="en-US" sz="2000" dirty="0">
                <a:ea typeface="Yu Gothic" panose="020B0400000000000000" pitchFamily="34" charset="-128"/>
              </a:rPr>
              <a:t> </a:t>
            </a:r>
            <a:r>
              <a:rPr lang="en-US" sz="2000" dirty="0" err="1">
                <a:ea typeface="Yu Gothic" panose="020B0400000000000000" pitchFamily="34" charset="-128"/>
              </a:rPr>
              <a:t>Mahasiswa</a:t>
            </a:r>
            <a:r>
              <a:rPr lang="en-US" sz="2000" dirty="0"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ea typeface="Yu Gothic" panose="020B0400000000000000" pitchFamily="34" charset="-128"/>
              </a:rPr>
              <a:t>Idetitas</a:t>
            </a:r>
            <a:r>
              <a:rPr lang="en-US" sz="2000" dirty="0">
                <a:ea typeface="Yu Gothic" panose="020B0400000000000000" pitchFamily="34" charset="-128"/>
              </a:rPr>
              <a:t> </a:t>
            </a:r>
            <a:r>
              <a:rPr lang="en-US" sz="2000" dirty="0" err="1">
                <a:ea typeface="Yu Gothic" panose="020B0400000000000000" pitchFamily="34" charset="-128"/>
              </a:rPr>
              <a:t>dll</a:t>
            </a:r>
            <a:r>
              <a:rPr lang="en-US" sz="2000" dirty="0">
                <a:ea typeface="Yu Gothic" panose="020B0400000000000000" pitchFamily="34" charset="-128"/>
              </a:rPr>
              <a:t>.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DBD29-BA02-40E9-8464-F8D3D3DD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8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7C4AF-BB0C-400D-A8AA-F137B026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19" y="946653"/>
            <a:ext cx="7040881" cy="6535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Tipe</a:t>
            </a:r>
            <a:r>
              <a:rPr lang="en-US" dirty="0"/>
              <a:t> data Pada Bahasa python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4F2D27-80D1-43A4-B893-7086233F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716" y="1714500"/>
            <a:ext cx="3429000" cy="3429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ruler character ">
            <a:extLst>
              <a:ext uri="{FF2B5EF4-FFF2-40B4-BE49-F238E27FC236}">
                <a16:creationId xmlns:a16="http://schemas.microsoft.com/office/drawing/2014/main" id="{4B6C31E8-1BAB-42D1-B428-60F38E95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23556" flipH="1">
            <a:off x="900791" y="3052708"/>
            <a:ext cx="3041146" cy="96426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2FEA6-8248-4738-93E1-2DBD6D4DB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47209"/>
            <a:ext cx="6858000" cy="423367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pada Bahasa python </a:t>
            </a:r>
            <a:r>
              <a:rPr lang="en-US" dirty="0"/>
              <a:t>: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Integer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Tuple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A4FD4E-F433-4573-AA8C-8D5AFB55A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9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20B8-664F-43E8-858B-0D4BCD53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Integer</a:t>
            </a:r>
            <a:br>
              <a:rPr lang="en-US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1EFE-6094-4D11-AC2E-E40B237FCE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737359"/>
            <a:ext cx="6400800" cy="4206240"/>
          </a:xfrm>
        </p:spPr>
        <p:txBody>
          <a:bodyPr/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Yu Gothic" panose="020B0400000000000000" pitchFamily="34" charset="-128"/>
              </a:rPr>
              <a:t>Integer </a:t>
            </a:r>
            <a:r>
              <a:rPr lang="en-US" sz="1800" dirty="0" err="1">
                <a:ea typeface="Yu Gothic" panose="020B0400000000000000" pitchFamily="34" charset="-128"/>
              </a:rPr>
              <a:t>adalah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tipe</a:t>
            </a:r>
            <a:r>
              <a:rPr lang="en-US" sz="1800" dirty="0">
                <a:ea typeface="Yu Gothic" panose="020B0400000000000000" pitchFamily="34" charset="-128"/>
              </a:rPr>
              <a:t> data yang </a:t>
            </a:r>
            <a:r>
              <a:rPr lang="en-US" sz="1800" dirty="0" err="1">
                <a:ea typeface="Yu Gothic" panose="020B0400000000000000" pitchFamily="34" charset="-128"/>
              </a:rPr>
              <a:t>menunjukkan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b="1" dirty="0" err="1">
                <a:ea typeface="Yu Gothic" panose="020B0400000000000000" pitchFamily="34" charset="-128"/>
              </a:rPr>
              <a:t>Bilangan</a:t>
            </a:r>
            <a:r>
              <a:rPr lang="en-US" sz="1800" b="1" dirty="0">
                <a:ea typeface="Yu Gothic" panose="020B0400000000000000" pitchFamily="34" charset="-128"/>
              </a:rPr>
              <a:t> </a:t>
            </a:r>
            <a:r>
              <a:rPr lang="en-US" sz="1800" b="1" dirty="0" err="1">
                <a:ea typeface="Yu Gothic" panose="020B0400000000000000" pitchFamily="34" charset="-128"/>
              </a:rPr>
              <a:t>Bulat</a:t>
            </a:r>
            <a:r>
              <a:rPr lang="en-US" sz="1800" b="1" dirty="0"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Yu Gothic" panose="020B0400000000000000" pitchFamily="34" charset="-128"/>
              </a:rPr>
              <a:t>Integer </a:t>
            </a:r>
            <a:r>
              <a:rPr lang="en-US" sz="1800" dirty="0" err="1">
                <a:ea typeface="Yu Gothic" panose="020B0400000000000000" pitchFamily="34" charset="-128"/>
              </a:rPr>
              <a:t>merupakan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tipe</a:t>
            </a:r>
            <a:r>
              <a:rPr lang="en-US" sz="1800" dirty="0">
                <a:ea typeface="Yu Gothic" panose="020B0400000000000000" pitchFamily="34" charset="-128"/>
              </a:rPr>
              <a:t> data </a:t>
            </a:r>
            <a:r>
              <a:rPr lang="en-US" sz="1800" dirty="0" err="1">
                <a:ea typeface="Yu Gothic" panose="020B0400000000000000" pitchFamily="34" charset="-128"/>
              </a:rPr>
              <a:t>dasar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 err="1">
                <a:ea typeface="Yu Gothic" panose="020B0400000000000000" pitchFamily="34" charset="-128"/>
              </a:rPr>
              <a:t>atau</a:t>
            </a:r>
            <a:r>
              <a:rPr lang="en-US" sz="1800" dirty="0">
                <a:ea typeface="Yu Gothic" panose="020B0400000000000000" pitchFamily="34" charset="-128"/>
              </a:rPr>
              <a:t> primitive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ea typeface="Yu Gothic" panose="020B0400000000000000" pitchFamily="34" charset="-128"/>
              </a:rPr>
              <a:t>Contoh</a:t>
            </a:r>
            <a:r>
              <a:rPr lang="en-US" sz="1800" dirty="0">
                <a:ea typeface="Yu Gothic" panose="020B0400000000000000" pitchFamily="34" charset="-128"/>
              </a:rPr>
              <a:t> : </a:t>
            </a:r>
            <a:r>
              <a:rPr lang="en-US" sz="1800" dirty="0" err="1">
                <a:ea typeface="Yu Gothic" panose="020B0400000000000000" pitchFamily="34" charset="-128"/>
              </a:rPr>
              <a:t>angka</a:t>
            </a:r>
            <a:r>
              <a:rPr lang="en-US" sz="1800" dirty="0">
                <a:ea typeface="Yu Gothic" panose="020B0400000000000000" pitchFamily="34" charset="-128"/>
              </a:rPr>
              <a:t> </a:t>
            </a:r>
            <a:r>
              <a:rPr lang="en-US" sz="1800" dirty="0">
                <a:ea typeface="Yu Gothic" panose="020B0400000000000000" pitchFamily="34" charset="-128"/>
                <a:sym typeface="Wingdings" panose="05000000000000000000" pitchFamily="2" charset="2"/>
              </a:rPr>
              <a:t> 100 | 2 | 1000| 90</a:t>
            </a:r>
            <a:endParaRPr lang="en-US" sz="1800" dirty="0">
              <a:ea typeface="Yu Gothic" panose="020B0400000000000000" pitchFamily="34" charset="-128"/>
            </a:endParaRPr>
          </a:p>
          <a:p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528AC5-7A82-407D-9121-D8A20AA3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09" y="3962308"/>
            <a:ext cx="4717421" cy="972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C7B693-8C49-4B54-8DB4-0F5DBD093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57" y="4132106"/>
            <a:ext cx="4404682" cy="689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B5DB80-2334-42E2-9DD7-BD364A531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973" y="6180881"/>
            <a:ext cx="1686294" cy="6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433</TotalTime>
  <Words>1189</Words>
  <Application>Microsoft Office PowerPoint</Application>
  <PresentationFormat>Widescreen</PresentationFormat>
  <Paragraphs>120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Yu Gothic</vt:lpstr>
      <vt:lpstr>Arial</vt:lpstr>
      <vt:lpstr>Calibri</vt:lpstr>
      <vt:lpstr>Courier New</vt:lpstr>
      <vt:lpstr>Kristen ITC</vt:lpstr>
      <vt:lpstr>Quire Sans</vt:lpstr>
      <vt:lpstr>Wingdings</vt:lpstr>
      <vt:lpstr>Office Theme</vt:lpstr>
      <vt:lpstr>Sugeng Enjang!!</vt:lpstr>
      <vt:lpstr>Variabel</vt:lpstr>
      <vt:lpstr>Apa itu variabel?</vt:lpstr>
      <vt:lpstr>Penulisan Variabel</vt:lpstr>
      <vt:lpstr>Tipe Data</vt:lpstr>
      <vt:lpstr>Apa itu  data?</vt:lpstr>
      <vt:lpstr>Jenis tipe data </vt:lpstr>
      <vt:lpstr>Tipe data Pada Bahasa python </vt:lpstr>
      <vt:lpstr>Tipe data Integer </vt:lpstr>
      <vt:lpstr>Tipe data Float</vt:lpstr>
      <vt:lpstr>Tipe data String</vt:lpstr>
      <vt:lpstr>Tipe data boolean</vt:lpstr>
      <vt:lpstr>Operator Dalam Python</vt:lpstr>
      <vt:lpstr>Part 1 – Operator aritmatika</vt:lpstr>
      <vt:lpstr>Operator aritmatika</vt:lpstr>
      <vt:lpstr>Contoh Operator Aritmatika</vt:lpstr>
      <vt:lpstr>Part 2 – Operator Relasional</vt:lpstr>
      <vt:lpstr>Operator Relasional</vt:lpstr>
      <vt:lpstr>Contoh Operator Perbandingan</vt:lpstr>
      <vt:lpstr>Comment pada python</vt:lpstr>
      <vt:lpstr>Konversi Tipe data</vt:lpstr>
      <vt:lpstr>Kita pahami dulu ya beb!</vt:lpstr>
      <vt:lpstr>Gampangnya gini!</vt:lpstr>
      <vt:lpstr>Konversi dalam python</vt:lpstr>
      <vt:lpstr>Tebak Tebakan Yok beb !</vt:lpstr>
      <vt:lpstr>Kepoin Kami beb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Elementary School</dc:title>
  <dc:creator>Dewa Surya</dc:creator>
  <cp:lastModifiedBy>Aldhiya Rozak</cp:lastModifiedBy>
  <cp:revision>43</cp:revision>
  <dcterms:created xsi:type="dcterms:W3CDTF">2020-10-08T07:35:30Z</dcterms:created>
  <dcterms:modified xsi:type="dcterms:W3CDTF">2020-10-21T09:14:43Z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