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74" r:id="rId15"/>
    <p:sldId id="275" r:id="rId16"/>
    <p:sldId id="277" r:id="rId17"/>
    <p:sldId id="278" r:id="rId18"/>
    <p:sldId id="279" r:id="rId19"/>
    <p:sldId id="280" r:id="rId20"/>
    <p:sldId id="281"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47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3CA1E6C-01CC-4A21-9529-45AFF186A98E}" type="slidenum">
              <a:rPr lang="en-US" altLang="en-US"/>
              <a:pPr>
                <a:defRPr/>
              </a:pPr>
              <a:t>‹#›</a:t>
            </a:fld>
            <a:endParaRPr lang="en-US" altLang="en-US"/>
          </a:p>
        </p:txBody>
      </p:sp>
    </p:spTree>
    <p:extLst>
      <p:ext uri="{BB962C8B-B14F-4D97-AF65-F5344CB8AC3E}">
        <p14:creationId xmlns:p14="http://schemas.microsoft.com/office/powerpoint/2010/main" val="261872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7A0D0CB-D24E-43CA-9DCD-F7DF168CEE07}" type="slidenum">
              <a:rPr lang="en-US" altLang="en-US"/>
              <a:pPr>
                <a:defRPr/>
              </a:pPr>
              <a:t>‹#›</a:t>
            </a:fld>
            <a:endParaRPr lang="en-US" altLang="en-US"/>
          </a:p>
        </p:txBody>
      </p:sp>
    </p:spTree>
    <p:extLst>
      <p:ext uri="{BB962C8B-B14F-4D97-AF65-F5344CB8AC3E}">
        <p14:creationId xmlns:p14="http://schemas.microsoft.com/office/powerpoint/2010/main" val="261597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605AC3-53AF-4ADF-9101-AEF146F24F09}" type="slidenum">
              <a:rPr lang="en-US" altLang="en-US"/>
              <a:pPr>
                <a:defRPr/>
              </a:pPr>
              <a:t>‹#›</a:t>
            </a:fld>
            <a:endParaRPr lang="en-US" altLang="en-US"/>
          </a:p>
        </p:txBody>
      </p:sp>
    </p:spTree>
    <p:extLst>
      <p:ext uri="{BB962C8B-B14F-4D97-AF65-F5344CB8AC3E}">
        <p14:creationId xmlns:p14="http://schemas.microsoft.com/office/powerpoint/2010/main" val="418222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4D2FFF4-A424-4D4C-9E9A-03184DDCA257}" type="slidenum">
              <a:rPr lang="en-US" altLang="en-US"/>
              <a:pPr>
                <a:defRPr/>
              </a:pPr>
              <a:t>‹#›</a:t>
            </a:fld>
            <a:endParaRPr lang="en-US" altLang="en-US"/>
          </a:p>
        </p:txBody>
      </p:sp>
    </p:spTree>
    <p:extLst>
      <p:ext uri="{BB962C8B-B14F-4D97-AF65-F5344CB8AC3E}">
        <p14:creationId xmlns:p14="http://schemas.microsoft.com/office/powerpoint/2010/main" val="250796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F378566-2305-4B1E-A9B7-F7532B862AC2}" type="slidenum">
              <a:rPr lang="en-US" altLang="en-US"/>
              <a:pPr>
                <a:defRPr/>
              </a:pPr>
              <a:t>‹#›</a:t>
            </a:fld>
            <a:endParaRPr lang="en-US" altLang="en-US"/>
          </a:p>
        </p:txBody>
      </p:sp>
    </p:spTree>
    <p:extLst>
      <p:ext uri="{BB962C8B-B14F-4D97-AF65-F5344CB8AC3E}">
        <p14:creationId xmlns:p14="http://schemas.microsoft.com/office/powerpoint/2010/main" val="388482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5C58AA8-F6CD-49A4-9839-17E3EA26A273}" type="slidenum">
              <a:rPr lang="en-US" altLang="en-US"/>
              <a:pPr>
                <a:defRPr/>
              </a:pPr>
              <a:t>‹#›</a:t>
            </a:fld>
            <a:endParaRPr lang="en-US" altLang="en-US"/>
          </a:p>
        </p:txBody>
      </p:sp>
    </p:spTree>
    <p:extLst>
      <p:ext uri="{BB962C8B-B14F-4D97-AF65-F5344CB8AC3E}">
        <p14:creationId xmlns:p14="http://schemas.microsoft.com/office/powerpoint/2010/main" val="231021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8A07581A-2F10-4F7E-97D3-19E840B44F1C}" type="slidenum">
              <a:rPr lang="en-US" altLang="en-US"/>
              <a:pPr>
                <a:defRPr/>
              </a:pPr>
              <a:t>‹#›</a:t>
            </a:fld>
            <a:endParaRPr lang="en-US" altLang="en-US"/>
          </a:p>
        </p:txBody>
      </p:sp>
    </p:spTree>
    <p:extLst>
      <p:ext uri="{BB962C8B-B14F-4D97-AF65-F5344CB8AC3E}">
        <p14:creationId xmlns:p14="http://schemas.microsoft.com/office/powerpoint/2010/main" val="380618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66698AF-5D06-4459-8D1F-F1B84E76DB91}" type="slidenum">
              <a:rPr lang="en-US" altLang="en-US"/>
              <a:pPr>
                <a:defRPr/>
              </a:pPr>
              <a:t>‹#›</a:t>
            </a:fld>
            <a:endParaRPr lang="en-US" altLang="en-US"/>
          </a:p>
        </p:txBody>
      </p:sp>
    </p:spTree>
    <p:extLst>
      <p:ext uri="{BB962C8B-B14F-4D97-AF65-F5344CB8AC3E}">
        <p14:creationId xmlns:p14="http://schemas.microsoft.com/office/powerpoint/2010/main" val="33393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CDA44E2-00BD-4912-A91A-4C6941809CBE}" type="slidenum">
              <a:rPr lang="en-US" altLang="en-US"/>
              <a:pPr>
                <a:defRPr/>
              </a:pPr>
              <a:t>‹#›</a:t>
            </a:fld>
            <a:endParaRPr lang="en-US" altLang="en-US"/>
          </a:p>
        </p:txBody>
      </p:sp>
    </p:spTree>
    <p:extLst>
      <p:ext uri="{BB962C8B-B14F-4D97-AF65-F5344CB8AC3E}">
        <p14:creationId xmlns:p14="http://schemas.microsoft.com/office/powerpoint/2010/main" val="281169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4B4DA5B-3942-4173-826A-523C98E04818}" type="slidenum">
              <a:rPr lang="en-US" altLang="en-US"/>
              <a:pPr>
                <a:defRPr/>
              </a:pPr>
              <a:t>‹#›</a:t>
            </a:fld>
            <a:endParaRPr lang="en-US" altLang="en-US"/>
          </a:p>
        </p:txBody>
      </p:sp>
    </p:spTree>
    <p:extLst>
      <p:ext uri="{BB962C8B-B14F-4D97-AF65-F5344CB8AC3E}">
        <p14:creationId xmlns:p14="http://schemas.microsoft.com/office/powerpoint/2010/main" val="358826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1D405C6-C4D0-4BE2-A24B-5B2D1EBF5C39}" type="slidenum">
              <a:rPr lang="en-US" altLang="en-US"/>
              <a:pPr>
                <a:defRPr/>
              </a:pPr>
              <a:t>‹#›</a:t>
            </a:fld>
            <a:endParaRPr lang="en-US" altLang="en-US"/>
          </a:p>
        </p:txBody>
      </p:sp>
    </p:spTree>
    <p:extLst>
      <p:ext uri="{BB962C8B-B14F-4D97-AF65-F5344CB8AC3E}">
        <p14:creationId xmlns:p14="http://schemas.microsoft.com/office/powerpoint/2010/main" val="103564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12ED7D0-0910-4C71-8485-B1CD6CA1F1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riteraccess.com/members/writer-view.asp?ID=400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7BB814-2B08-4BA1-AD02-FD860218EC75}" type="slidenum">
              <a:rPr lang="en-US" altLang="en-US" sz="1400" smtClean="0"/>
              <a:pPr>
                <a:spcBef>
                  <a:spcPct val="0"/>
                </a:spcBef>
                <a:buFontTx/>
                <a:buNone/>
              </a:pPr>
              <a:t>1</a:t>
            </a:fld>
            <a:endParaRPr lang="en-US" altLang="en-US" sz="1400" smtClean="0"/>
          </a:p>
        </p:txBody>
      </p:sp>
      <p:sp>
        <p:nvSpPr>
          <p:cNvPr id="2051" name="Rectangle 2"/>
          <p:cNvSpPr>
            <a:spLocks noChangeArrowheads="1"/>
          </p:cNvSpPr>
          <p:nvPr>
            <p:ph type="ctrTitle"/>
          </p:nvPr>
        </p:nvSpPr>
        <p:spPr>
          <a:xfrm>
            <a:off x="684213" y="404813"/>
            <a:ext cx="7772400" cy="1470025"/>
          </a:xfrm>
        </p:spPr>
        <p:txBody>
          <a:bodyPr anchor="ctr"/>
          <a:lstStyle/>
          <a:p>
            <a:pPr eaLnBrk="1" hangingPunct="1"/>
            <a:r>
              <a:rPr lang="en-US" altLang="en-US" sz="4400" smtClean="0"/>
              <a:t>Welcome! </a:t>
            </a:r>
            <a:br>
              <a:rPr lang="en-US" altLang="en-US" sz="4400" smtClean="0"/>
            </a:br>
            <a:r>
              <a:rPr lang="en-US" altLang="en-US" sz="4400" smtClean="0"/>
              <a:t>Learn About Bitcoin</a:t>
            </a:r>
          </a:p>
        </p:txBody>
      </p:sp>
      <p:sp>
        <p:nvSpPr>
          <p:cNvPr id="2052" name="Rectangle 3"/>
          <p:cNvSpPr>
            <a:spLocks noChangeArrowheads="1"/>
          </p:cNvSpPr>
          <p:nvPr>
            <p:ph type="subTitle" idx="1"/>
          </p:nvPr>
        </p:nvSpPr>
        <p:spPr>
          <a:xfrm>
            <a:off x="323850" y="2060575"/>
            <a:ext cx="8497888" cy="4105275"/>
          </a:xfrm>
        </p:spPr>
        <p:txBody>
          <a:bodyPr/>
          <a:lstStyle/>
          <a:p>
            <a:pPr algn="l" eaLnBrk="1" hangingPunct="1">
              <a:lnSpc>
                <a:spcPct val="90000"/>
              </a:lnSpc>
            </a:pPr>
            <a:r>
              <a:rPr lang="en-US" altLang="en-US" sz="3200" smtClean="0"/>
              <a:t>Today we'll discuss ... </a:t>
            </a:r>
          </a:p>
          <a:p>
            <a:pPr lvl="1" algn="l" eaLnBrk="1" hangingPunct="1">
              <a:lnSpc>
                <a:spcPct val="90000"/>
              </a:lnSpc>
              <a:buFontTx/>
              <a:buChar char="–"/>
            </a:pPr>
            <a:r>
              <a:rPr lang="en-US" altLang="en-US" sz="2800" smtClean="0"/>
              <a:t> What Bitcoin is, how it works</a:t>
            </a:r>
          </a:p>
          <a:p>
            <a:pPr lvl="1" algn="l" eaLnBrk="1" hangingPunct="1">
              <a:lnSpc>
                <a:spcPct val="90000"/>
              </a:lnSpc>
              <a:buFontTx/>
              <a:buChar char="–"/>
            </a:pPr>
            <a:r>
              <a:rPr lang="en-US" altLang="en-US" sz="2800" smtClean="0"/>
              <a:t> How it is changing commerce</a:t>
            </a:r>
          </a:p>
          <a:p>
            <a:pPr lvl="1" algn="l" eaLnBrk="1" hangingPunct="1">
              <a:lnSpc>
                <a:spcPct val="90000"/>
              </a:lnSpc>
              <a:buFontTx/>
              <a:buChar char="–"/>
            </a:pPr>
            <a:r>
              <a:rPr lang="en-US" altLang="en-US" sz="2800" smtClean="0"/>
              <a:t> The benefits it offers locally and internationally</a:t>
            </a:r>
          </a:p>
          <a:p>
            <a:pPr lvl="1" algn="l" eaLnBrk="1" hangingPunct="1">
              <a:lnSpc>
                <a:spcPct val="90000"/>
              </a:lnSpc>
              <a:buFontTx/>
              <a:buChar char="–"/>
            </a:pPr>
            <a:r>
              <a:rPr lang="en-US" altLang="en-US" sz="2800" smtClean="0"/>
              <a:t> Risks and dangers</a:t>
            </a:r>
          </a:p>
          <a:p>
            <a:pPr lvl="1" algn="l" eaLnBrk="1" hangingPunct="1">
              <a:lnSpc>
                <a:spcPct val="90000"/>
              </a:lnSpc>
              <a:buFontTx/>
              <a:buChar char="–"/>
            </a:pPr>
            <a:r>
              <a:rPr lang="en-US" altLang="en-US" sz="2800" smtClean="0"/>
              <a:t> Steps you can take to minimize risk</a:t>
            </a:r>
          </a:p>
          <a:p>
            <a:pPr lvl="1" algn="l" eaLnBrk="1" hangingPunct="1">
              <a:lnSpc>
                <a:spcPct val="90000"/>
              </a:lnSpc>
              <a:buFontTx/>
              <a:buChar char="–"/>
            </a:pPr>
            <a:r>
              <a:rPr lang="en-US" altLang="en-US" sz="2800" smtClean="0"/>
              <a:t> How you can participate in the Bitcoin economy</a:t>
            </a:r>
          </a:p>
          <a:p>
            <a:pPr lvl="1" algn="l" eaLnBrk="1" hangingPunct="1">
              <a:lnSpc>
                <a:spcPct val="90000"/>
              </a:lnSpc>
              <a:buFontTx/>
              <a:buChar char="–"/>
            </a:pPr>
            <a:r>
              <a:rPr lang="en-US" altLang="en-US" sz="2800" smtClean="0"/>
              <a:t>Your questions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746119F-C695-4F27-B75C-CEECB31B5D24}" type="slidenum">
              <a:rPr lang="en-US" altLang="en-US" sz="1400" smtClean="0"/>
              <a:pPr>
                <a:spcBef>
                  <a:spcPct val="0"/>
                </a:spcBef>
                <a:buFontTx/>
                <a:buNone/>
              </a:pPr>
              <a:t>10</a:t>
            </a:fld>
            <a:endParaRPr lang="en-US" altLang="en-US" sz="1400" smtClean="0"/>
          </a:p>
        </p:txBody>
      </p:sp>
      <p:sp>
        <p:nvSpPr>
          <p:cNvPr id="11267" name="Rectangle 2"/>
          <p:cNvSpPr>
            <a:spLocks noChangeArrowheads="1"/>
          </p:cNvSpPr>
          <p:nvPr>
            <p:ph type="title"/>
          </p:nvPr>
        </p:nvSpPr>
        <p:spPr/>
        <p:txBody>
          <a:bodyPr/>
          <a:lstStyle/>
          <a:p>
            <a:pPr eaLnBrk="1" hangingPunct="1"/>
            <a:r>
              <a:rPr lang="en-US" altLang="en-US" smtClean="0"/>
              <a:t>What is Bitcoin?</a:t>
            </a:r>
          </a:p>
        </p:txBody>
      </p:sp>
      <p:sp>
        <p:nvSpPr>
          <p:cNvPr id="11268" name="Rectangle 3"/>
          <p:cNvSpPr>
            <a:spLocks noChangeArrowheads="1"/>
          </p:cNvSpPr>
          <p:nvPr>
            <p:ph type="body" idx="1"/>
          </p:nvPr>
        </p:nvSpPr>
        <p:spPr/>
        <p:txBody>
          <a:bodyPr/>
          <a:lstStyle/>
          <a:p>
            <a:pPr eaLnBrk="1" hangingPunct="1"/>
            <a:r>
              <a:rPr lang="en-US" altLang="en-US" smtClean="0"/>
              <a:t>Bitcoins have a lot in common with our imaginary points.</a:t>
            </a:r>
          </a:p>
          <a:p>
            <a:pPr lvl="1" eaLnBrk="1" hangingPunct="1"/>
            <a:r>
              <a:rPr lang="en-US" altLang="en-US" smtClean="0"/>
              <a:t>They're both the result of "work." </a:t>
            </a:r>
          </a:p>
          <a:p>
            <a:pPr lvl="1" eaLnBrk="1" hangingPunct="1"/>
            <a:r>
              <a:rPr lang="en-US" altLang="en-US" smtClean="0"/>
              <a:t>They're created "out of thin air" by computers.</a:t>
            </a:r>
          </a:p>
          <a:p>
            <a:pPr lvl="1" eaLnBrk="1" hangingPunct="1"/>
            <a:r>
              <a:rPr lang="en-US" altLang="en-US" smtClean="0"/>
              <a:t>They have value people agree upon.</a:t>
            </a:r>
          </a:p>
          <a:p>
            <a:pPr lvl="1" eaLnBrk="1" hangingPunct="1"/>
            <a:r>
              <a:rPr lang="en-US" altLang="en-US" smtClean="0"/>
              <a:t>And more ... </a:t>
            </a:r>
          </a:p>
          <a:p>
            <a:pPr eaLnBrk="1" hangingPunct="1"/>
            <a:r>
              <a:rPr lang="en-US" altLang="en-US" smtClean="0"/>
              <a:t>Let's pause for a minute for questions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C874FF3-8AA9-427D-9AA8-6EC92C4C6FB2}" type="slidenum">
              <a:rPr lang="en-US" altLang="en-US" sz="1400" smtClean="0"/>
              <a:pPr>
                <a:spcBef>
                  <a:spcPct val="0"/>
                </a:spcBef>
                <a:buFontTx/>
                <a:buNone/>
              </a:pPr>
              <a:t>11</a:t>
            </a:fld>
            <a:endParaRPr lang="en-US" altLang="en-US" sz="1400" smtClean="0"/>
          </a:p>
        </p:txBody>
      </p:sp>
      <p:sp>
        <p:nvSpPr>
          <p:cNvPr id="12291" name="Rectangle 2"/>
          <p:cNvSpPr>
            <a:spLocks noChangeArrowheads="1"/>
          </p:cNvSpPr>
          <p:nvPr>
            <p:ph type="title"/>
          </p:nvPr>
        </p:nvSpPr>
        <p:spPr/>
        <p:txBody>
          <a:bodyPr/>
          <a:lstStyle/>
          <a:p>
            <a:pPr eaLnBrk="1" hangingPunct="1"/>
            <a:r>
              <a:rPr lang="en-US" altLang="en-US" smtClean="0"/>
              <a:t>Now REALLY, What is Bitcoin?</a:t>
            </a:r>
          </a:p>
        </p:txBody>
      </p:sp>
      <p:sp>
        <p:nvSpPr>
          <p:cNvPr id="12292" name="Rectangle 3"/>
          <p:cNvSpPr>
            <a:spLocks noChangeArrowheads="1"/>
          </p:cNvSpPr>
          <p:nvPr>
            <p:ph type="body" idx="1"/>
          </p:nvPr>
        </p:nvSpPr>
        <p:spPr/>
        <p:txBody>
          <a:bodyPr/>
          <a:lstStyle/>
          <a:p>
            <a:pPr eaLnBrk="1" hangingPunct="1">
              <a:lnSpc>
                <a:spcPct val="90000"/>
              </a:lnSpc>
            </a:pPr>
            <a:r>
              <a:rPr lang="en-US" altLang="en-US" smtClean="0"/>
              <a:t>Here's a more technical explanation</a:t>
            </a:r>
          </a:p>
          <a:p>
            <a:pPr eaLnBrk="1" hangingPunct="1">
              <a:lnSpc>
                <a:spcPct val="90000"/>
              </a:lnSpc>
            </a:pPr>
            <a:endParaRPr lang="en-US" altLang="en-US" smtClean="0"/>
          </a:p>
          <a:p>
            <a:pPr lvl="1" eaLnBrk="1" hangingPunct="1">
              <a:lnSpc>
                <a:spcPct val="90000"/>
              </a:lnSpc>
            </a:pPr>
            <a:r>
              <a:rPr lang="en-US" altLang="en-US" smtClean="0"/>
              <a:t>According to the Bitcoin Foundation, “Bitcoin can be thought of as two related things: (1) A </a:t>
            </a:r>
            <a:r>
              <a:rPr lang="en-US" altLang="en-US" b="1" smtClean="0"/>
              <a:t>payment network</a:t>
            </a:r>
            <a:r>
              <a:rPr lang="en-US" altLang="en-US" smtClean="0"/>
              <a:t> and (2) </a:t>
            </a:r>
            <a:r>
              <a:rPr lang="en-US" altLang="en-US" b="1" smtClean="0"/>
              <a:t>a currency</a:t>
            </a:r>
            <a:r>
              <a:rPr lang="en-US" altLang="en-US" smtClean="0"/>
              <a:t> that is used in the Bitcoin payment network.“</a:t>
            </a:r>
          </a:p>
          <a:p>
            <a:pPr lvl="1" eaLnBrk="1" hangingPunct="1">
              <a:lnSpc>
                <a:spcPct val="90000"/>
              </a:lnSpc>
            </a:pPr>
            <a:r>
              <a:rPr lang="en-US" altLang="en-US" smtClean="0"/>
              <a:t>Let's look at the network first.</a:t>
            </a:r>
          </a:p>
          <a:p>
            <a:pPr lvl="1" eaLnBrk="1" hangingPunct="1">
              <a:lnSpc>
                <a:spcPct val="90000"/>
              </a:lnSpc>
            </a:pPr>
            <a:endParaRPr lang="en-US" altLang="en-US" smtClean="0"/>
          </a:p>
          <a:p>
            <a:pPr lvl="1" eaLnBrk="1" hangingPunct="1">
              <a:lnSpc>
                <a:spcPct val="90000"/>
              </a:lnSpc>
            </a:pPr>
            <a:endParaRPr lang="en-US" altLang="en-US" smtClean="0"/>
          </a:p>
          <a:p>
            <a:pPr lvl="1" eaLnBrk="1" hangingPunct="1">
              <a:lnSpc>
                <a:spcPct val="90000"/>
              </a:lnSpc>
              <a:buFontTx/>
              <a:buNone/>
            </a:pPr>
            <a:r>
              <a:rPr lang="en-US" altLang="en-US" sz="1400" smtClean="0"/>
              <a:t>Ref: www.bitcoin.org</a:t>
            </a:r>
          </a:p>
          <a:p>
            <a:pPr eaLnBrk="1" hangingPunct="1">
              <a:lnSpc>
                <a:spcPct val="90000"/>
              </a:lnSpc>
              <a:buFontTx/>
              <a:buNone/>
            </a:pPr>
            <a:endParaRPr lang="en-US" altLang="en-US" sz="1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AED228C-360D-47B7-8C82-9BB318AB6641}" type="slidenum">
              <a:rPr lang="en-US" altLang="en-US" sz="1400" smtClean="0"/>
              <a:pPr>
                <a:spcBef>
                  <a:spcPct val="0"/>
                </a:spcBef>
                <a:buFontTx/>
                <a:buNone/>
              </a:pPr>
              <a:t>12</a:t>
            </a:fld>
            <a:endParaRPr lang="en-US" altLang="en-US" sz="1400" smtClean="0"/>
          </a:p>
        </p:txBody>
      </p:sp>
      <p:sp>
        <p:nvSpPr>
          <p:cNvPr id="13315" name="Rectangle 2"/>
          <p:cNvSpPr>
            <a:spLocks noChangeArrowheads="1"/>
          </p:cNvSpPr>
          <p:nvPr>
            <p:ph type="title"/>
          </p:nvPr>
        </p:nvSpPr>
        <p:spPr/>
        <p:txBody>
          <a:bodyPr/>
          <a:lstStyle/>
          <a:p>
            <a:pPr eaLnBrk="1" hangingPunct="1"/>
            <a:r>
              <a:rPr lang="en-US" altLang="en-US" smtClean="0"/>
              <a:t>The Bitcoin Network</a:t>
            </a:r>
          </a:p>
        </p:txBody>
      </p:sp>
      <p:sp>
        <p:nvSpPr>
          <p:cNvPr id="13316" name="Rectangle 3"/>
          <p:cNvSpPr>
            <a:spLocks noChangeArrowheads="1"/>
          </p:cNvSpPr>
          <p:nvPr>
            <p:ph type="body" idx="1"/>
          </p:nvPr>
        </p:nvSpPr>
        <p:spPr/>
        <p:txBody>
          <a:bodyPr/>
          <a:lstStyle/>
          <a:p>
            <a:pPr eaLnBrk="1" hangingPunct="1">
              <a:lnSpc>
                <a:spcPct val="90000"/>
              </a:lnSpc>
            </a:pPr>
            <a:r>
              <a:rPr lang="en-US" altLang="en-US" dirty="0" smtClean="0"/>
              <a:t>Peer to Peer, with thousands of participants worldwide. No central control.</a:t>
            </a:r>
          </a:p>
          <a:p>
            <a:pPr eaLnBrk="1" hangingPunct="1">
              <a:lnSpc>
                <a:spcPct val="90000"/>
              </a:lnSpc>
            </a:pPr>
            <a:r>
              <a:rPr lang="en-US" altLang="en-US" dirty="0" smtClean="0"/>
              <a:t>Each node runs a program known as "</a:t>
            </a:r>
            <a:r>
              <a:rPr lang="en-US" altLang="en-US" dirty="0" smtClean="0"/>
              <a:t>Bitcoin Core."</a:t>
            </a:r>
            <a:endParaRPr lang="en-US" altLang="en-US" dirty="0" smtClean="0"/>
          </a:p>
          <a:p>
            <a:pPr lvl="1" eaLnBrk="1" hangingPunct="1">
              <a:lnSpc>
                <a:spcPct val="90000"/>
              </a:lnSpc>
            </a:pPr>
            <a:r>
              <a:rPr lang="en-US" altLang="en-US" dirty="0" smtClean="0"/>
              <a:t>It communicates with other nodes and does cryptographic processes.</a:t>
            </a:r>
          </a:p>
          <a:p>
            <a:pPr lvl="1" eaLnBrk="1" hangingPunct="1">
              <a:lnSpc>
                <a:spcPct val="90000"/>
              </a:lnSpc>
            </a:pPr>
            <a:r>
              <a:rPr lang="en-US" altLang="en-US" dirty="0" smtClean="0"/>
              <a:t>It validates each Bitcoin transaction</a:t>
            </a:r>
          </a:p>
          <a:p>
            <a:pPr lvl="1" eaLnBrk="1" hangingPunct="1">
              <a:lnSpc>
                <a:spcPct val="90000"/>
              </a:lnSpc>
            </a:pPr>
            <a:r>
              <a:rPr lang="en-US" altLang="en-US" dirty="0" smtClean="0"/>
              <a:t>ALL Bitcoin transactions since the first in January, 2009 are recorded in a public ledger: the "block chain."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EC58381-42DC-45FC-9A27-296A49E70998}" type="slidenum">
              <a:rPr lang="en-US" altLang="en-US" sz="1400" smtClean="0"/>
              <a:pPr>
                <a:spcBef>
                  <a:spcPct val="0"/>
                </a:spcBef>
                <a:buFontTx/>
                <a:buNone/>
              </a:pPr>
              <a:t>13</a:t>
            </a:fld>
            <a:endParaRPr lang="en-US" altLang="en-US" sz="1400" smtClean="0"/>
          </a:p>
        </p:txBody>
      </p:sp>
      <p:sp>
        <p:nvSpPr>
          <p:cNvPr id="14339" name="Rectangle 2"/>
          <p:cNvSpPr>
            <a:spLocks noChangeArrowheads="1"/>
          </p:cNvSpPr>
          <p:nvPr>
            <p:ph type="title"/>
          </p:nvPr>
        </p:nvSpPr>
        <p:spPr/>
        <p:txBody>
          <a:bodyPr/>
          <a:lstStyle/>
          <a:p>
            <a:pPr eaLnBrk="1" hangingPunct="1"/>
            <a:r>
              <a:rPr lang="en-US" altLang="en-US" sz="4000" smtClean="0"/>
              <a:t>Bitcoin Transactions Flow Through the Network</a:t>
            </a:r>
          </a:p>
        </p:txBody>
      </p:sp>
      <p:sp>
        <p:nvSpPr>
          <p:cNvPr id="14340" name="Rectangle 3"/>
          <p:cNvSpPr>
            <a:spLocks noChangeArrowheads="1"/>
          </p:cNvSpPr>
          <p:nvPr>
            <p:ph type="body" idx="1"/>
          </p:nvPr>
        </p:nvSpPr>
        <p:spPr/>
        <p:txBody>
          <a:bodyPr/>
          <a:lstStyle/>
          <a:p>
            <a:pPr eaLnBrk="1" hangingPunct="1"/>
            <a:r>
              <a:rPr lang="en-US" altLang="en-US" dirty="0" smtClean="0"/>
              <a:t>Sample </a:t>
            </a:r>
            <a:r>
              <a:rPr lang="en-US" altLang="en-US" dirty="0" smtClean="0"/>
              <a:t>BTC transactions</a:t>
            </a:r>
            <a:r>
              <a:rPr lang="en-US" altLang="en-US" dirty="0" smtClean="0"/>
              <a:t>:</a:t>
            </a:r>
          </a:p>
          <a:p>
            <a:pPr lvl="1" eaLnBrk="1" hangingPunct="1"/>
            <a:r>
              <a:rPr lang="en-US" altLang="en-US" sz="1600" dirty="0" smtClean="0"/>
              <a:t>3bcd28831282062c659b1aa9264eb7c14e0327cfccd27ebcbc846549db2eb083</a:t>
            </a:r>
          </a:p>
          <a:p>
            <a:pPr lvl="1" eaLnBrk="1" hangingPunct="1"/>
            <a:r>
              <a:rPr lang="en-US" altLang="en-US" sz="1600" dirty="0" smtClean="0"/>
              <a:t>d34fb16080f55c3b9754bdc85f46f7c8904144e8247c13a526c1fe377f724d70</a:t>
            </a:r>
          </a:p>
          <a:p>
            <a:pPr lvl="1" eaLnBrk="1" hangingPunct="1"/>
            <a:r>
              <a:rPr lang="en-US" altLang="en-US" sz="1600" dirty="0" smtClean="0"/>
              <a:t>2f4e939aad4a1b385af0855826b7b5fca023c9ba4cc624ddfb943f49c8fa39cc</a:t>
            </a:r>
          </a:p>
          <a:p>
            <a:pPr eaLnBrk="1" hangingPunct="1"/>
            <a:r>
              <a:rPr lang="en-US" altLang="en-US" dirty="0" smtClean="0"/>
              <a:t>These Public Keys are </a:t>
            </a:r>
            <a:r>
              <a:rPr lang="en-US" altLang="en-US" dirty="0" smtClean="0"/>
              <a:t>present in every Bitcoin node.</a:t>
            </a:r>
            <a:endParaRPr lang="en-US" altLang="en-US" dirty="0" smtClean="0"/>
          </a:p>
          <a:p>
            <a:pPr eaLnBrk="1" hangingPunct="1"/>
            <a:r>
              <a:rPr lang="en-US" altLang="en-US" dirty="0" smtClean="0"/>
              <a:t>BTC "Miners" collect each transaction and try to bundle them into a "block."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49B7E74-7514-4919-BAAC-6570C4BAC78A}" type="slidenum">
              <a:rPr lang="en-US" altLang="en-US" sz="1400" smtClean="0"/>
              <a:pPr>
                <a:spcBef>
                  <a:spcPct val="0"/>
                </a:spcBef>
                <a:buFontTx/>
                <a:buNone/>
              </a:pPr>
              <a:t>14</a:t>
            </a:fld>
            <a:endParaRPr lang="en-US" altLang="en-US" sz="1400" smtClean="0"/>
          </a:p>
        </p:txBody>
      </p:sp>
      <p:sp>
        <p:nvSpPr>
          <p:cNvPr id="15363" name="Rectangle 2"/>
          <p:cNvSpPr>
            <a:spLocks noChangeArrowheads="1"/>
          </p:cNvSpPr>
          <p:nvPr>
            <p:ph type="title"/>
          </p:nvPr>
        </p:nvSpPr>
        <p:spPr/>
        <p:txBody>
          <a:bodyPr/>
          <a:lstStyle/>
          <a:p>
            <a:pPr eaLnBrk="1" hangingPunct="1"/>
            <a:r>
              <a:rPr lang="en-US" altLang="en-US" sz="4000" smtClean="0"/>
              <a:t>Bitcoin Miners Process Transactions</a:t>
            </a:r>
          </a:p>
        </p:txBody>
      </p:sp>
      <p:sp>
        <p:nvSpPr>
          <p:cNvPr id="15364" name="Rectangle 3"/>
          <p:cNvSpPr>
            <a:spLocks noChangeArrowheads="1"/>
          </p:cNvSpPr>
          <p:nvPr>
            <p:ph type="body" idx="1"/>
          </p:nvPr>
        </p:nvSpPr>
        <p:spPr/>
        <p:txBody>
          <a:bodyPr/>
          <a:lstStyle/>
          <a:p>
            <a:pPr eaLnBrk="1" hangingPunct="1"/>
            <a:r>
              <a:rPr lang="en-US" altLang="en-US" smtClean="0"/>
              <a:t>Miners have two goals</a:t>
            </a:r>
          </a:p>
          <a:p>
            <a:pPr lvl="1" eaLnBrk="1" hangingPunct="1">
              <a:buFontTx/>
              <a:buAutoNum type="arabicPeriod"/>
            </a:pPr>
            <a:r>
              <a:rPr lang="en-US" altLang="en-US" smtClean="0"/>
              <a:t> Confirm each transaction is legitimate</a:t>
            </a:r>
          </a:p>
          <a:p>
            <a:pPr lvl="1" eaLnBrk="1" hangingPunct="1">
              <a:buFontTx/>
              <a:buAutoNum type="arabicPeriod"/>
            </a:pPr>
            <a:r>
              <a:rPr lang="en-US" altLang="en-US" smtClean="0"/>
              <a:t> Add the new transactions to the block chain database</a:t>
            </a:r>
          </a:p>
          <a:p>
            <a:pPr eaLnBrk="1" hangingPunct="1"/>
            <a:r>
              <a:rPr lang="en-US" altLang="en-US" smtClean="0"/>
              <a:t>That's a tough job!  Here's why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7DCE0D9-6E46-4CD6-9950-1AA8083AF785}" type="slidenum">
              <a:rPr lang="en-US" altLang="en-US" sz="1400" smtClean="0"/>
              <a:pPr>
                <a:spcBef>
                  <a:spcPct val="0"/>
                </a:spcBef>
                <a:buFontTx/>
                <a:buNone/>
              </a:pPr>
              <a:t>15</a:t>
            </a:fld>
            <a:endParaRPr lang="en-US" altLang="en-US" sz="1400" smtClean="0"/>
          </a:p>
        </p:txBody>
      </p:sp>
      <p:sp>
        <p:nvSpPr>
          <p:cNvPr id="16387" name="Rectangle 2"/>
          <p:cNvSpPr>
            <a:spLocks noChangeArrowheads="1"/>
          </p:cNvSpPr>
          <p:nvPr>
            <p:ph type="title"/>
          </p:nvPr>
        </p:nvSpPr>
        <p:spPr/>
        <p:txBody>
          <a:bodyPr/>
          <a:lstStyle/>
          <a:p>
            <a:pPr eaLnBrk="1" hangingPunct="1"/>
            <a:r>
              <a:rPr lang="en-US" altLang="en-US" sz="4000" smtClean="0"/>
              <a:t>Miners Validate Every Transaction</a:t>
            </a:r>
          </a:p>
        </p:txBody>
      </p:sp>
      <p:sp>
        <p:nvSpPr>
          <p:cNvPr id="16388" name="Rectangle 3"/>
          <p:cNvSpPr>
            <a:spLocks noChangeArrowheads="1"/>
          </p:cNvSpPr>
          <p:nvPr>
            <p:ph type="body" idx="1"/>
          </p:nvPr>
        </p:nvSpPr>
        <p:spPr/>
        <p:txBody>
          <a:bodyPr/>
          <a:lstStyle/>
          <a:p>
            <a:pPr eaLnBrk="1" hangingPunct="1"/>
            <a:r>
              <a:rPr lang="en-US" altLang="en-US" smtClean="0"/>
              <a:t>Wallets hold NO bitcoins! Only crypto keys.</a:t>
            </a:r>
          </a:p>
          <a:p>
            <a:pPr lvl="1" eaLnBrk="1" hangingPunct="1"/>
            <a:r>
              <a:rPr lang="en-US" altLang="en-US" smtClean="0"/>
              <a:t>All bitcoins exist in the block chain database.</a:t>
            </a:r>
          </a:p>
          <a:p>
            <a:pPr lvl="1" eaLnBrk="1" hangingPunct="1"/>
            <a:r>
              <a:rPr lang="en-US" altLang="en-US" smtClean="0"/>
              <a:t>Miners look at the block chain to determine if a transaction is legitimate.</a:t>
            </a:r>
          </a:p>
          <a:p>
            <a:pPr lvl="1" eaLnBrk="1" hangingPunct="1"/>
            <a:r>
              <a:rPr lang="en-US" altLang="en-US" smtClean="0"/>
              <a:t>They secure the network against fraudulent transactions.</a:t>
            </a:r>
          </a:p>
          <a:p>
            <a:pPr lvl="1" eaLnBrk="1" hangingPunct="1"/>
            <a:r>
              <a:rPr lang="en-US" altLang="en-US" smtClean="0"/>
              <a:t>They "prove" the legitimacy of each transaction.</a:t>
            </a:r>
          </a:p>
          <a:p>
            <a:pPr lvl="1" eaLnBrk="1" hangingPunct="1"/>
            <a:endParaRPr lang="en-US"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912EB3F-1D4B-49C6-9864-F80E4FB0DB7A}" type="slidenum">
              <a:rPr lang="en-US" altLang="en-US" sz="1400" smtClean="0"/>
              <a:pPr>
                <a:spcBef>
                  <a:spcPct val="0"/>
                </a:spcBef>
                <a:buFontTx/>
                <a:buNone/>
              </a:pPr>
              <a:t>16</a:t>
            </a:fld>
            <a:endParaRPr lang="en-US" altLang="en-US" sz="1400" smtClean="0"/>
          </a:p>
        </p:txBody>
      </p:sp>
      <p:sp>
        <p:nvSpPr>
          <p:cNvPr id="17411" name="Rectangle 2"/>
          <p:cNvSpPr>
            <a:spLocks noChangeArrowheads="1"/>
          </p:cNvSpPr>
          <p:nvPr>
            <p:ph type="title"/>
          </p:nvPr>
        </p:nvSpPr>
        <p:spPr/>
        <p:txBody>
          <a:bodyPr/>
          <a:lstStyle/>
          <a:p>
            <a:pPr eaLnBrk="1" hangingPunct="1"/>
            <a:r>
              <a:rPr lang="en-US" altLang="en-US" smtClean="0"/>
              <a:t>What Is Bitcoin? The Network</a:t>
            </a:r>
          </a:p>
        </p:txBody>
      </p:sp>
      <p:sp>
        <p:nvSpPr>
          <p:cNvPr id="17412" name="Rectangle 3"/>
          <p:cNvSpPr>
            <a:spLocks noChangeArrowheads="1"/>
          </p:cNvSpPr>
          <p:nvPr>
            <p:ph type="body" idx="1"/>
          </p:nvPr>
        </p:nvSpPr>
        <p:spPr/>
        <p:txBody>
          <a:bodyPr/>
          <a:lstStyle/>
          <a:p>
            <a:pPr eaLnBrk="1" hangingPunct="1"/>
            <a:r>
              <a:rPr lang="en-US" altLang="en-US" smtClean="0"/>
              <a:t>Goal #2: Update the block chain database with new, legitimate transactions</a:t>
            </a:r>
          </a:p>
          <a:p>
            <a:pPr eaLnBrk="1" hangingPunct="1"/>
            <a:r>
              <a:rPr lang="en-US" altLang="en-US" smtClean="0"/>
              <a:t>This involves heavy-duty cryptographic software and LOTS of computing power.</a:t>
            </a:r>
          </a:p>
          <a:p>
            <a:pPr eaLnBrk="1" hangingPunct="1"/>
            <a:r>
              <a:rPr lang="en-US" altLang="en-US" smtClean="0"/>
              <a:t>Here's the basic idea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79F2816-4AD0-424C-9426-2DC891EDC4AD}" type="slidenum">
              <a:rPr lang="en-US" altLang="en-US" sz="1400" smtClean="0"/>
              <a:pPr>
                <a:spcBef>
                  <a:spcPct val="0"/>
                </a:spcBef>
                <a:buFontTx/>
                <a:buNone/>
              </a:pPr>
              <a:t>17</a:t>
            </a:fld>
            <a:endParaRPr lang="en-US" altLang="en-US" sz="1400" smtClean="0"/>
          </a:p>
        </p:txBody>
      </p:sp>
      <p:sp>
        <p:nvSpPr>
          <p:cNvPr id="18435" name="Rectangle 2"/>
          <p:cNvSpPr>
            <a:spLocks noChangeArrowheads="1"/>
          </p:cNvSpPr>
          <p:nvPr>
            <p:ph type="title"/>
          </p:nvPr>
        </p:nvSpPr>
        <p:spPr/>
        <p:txBody>
          <a:bodyPr/>
          <a:lstStyle/>
          <a:p>
            <a:pPr eaLnBrk="1" hangingPunct="1"/>
            <a:r>
              <a:rPr lang="en-US" altLang="en-US" smtClean="0"/>
              <a:t>A Cryptographic Problem</a:t>
            </a:r>
          </a:p>
        </p:txBody>
      </p:sp>
      <p:sp>
        <p:nvSpPr>
          <p:cNvPr id="18436" name="Rectangle 3"/>
          <p:cNvSpPr>
            <a:spLocks noChangeArrowheads="1"/>
          </p:cNvSpPr>
          <p:nvPr>
            <p:ph type="body" idx="1"/>
          </p:nvPr>
        </p:nvSpPr>
        <p:spPr/>
        <p:txBody>
          <a:bodyPr/>
          <a:lstStyle/>
          <a:p>
            <a:pPr eaLnBrk="1" hangingPunct="1"/>
            <a:r>
              <a:rPr lang="en-US" altLang="en-US" smtClean="0"/>
              <a:t>To what URL does this point? http://tinyurl.com/</a:t>
            </a:r>
            <a:r>
              <a:rPr lang="en-US" altLang="en-US" b="1" smtClean="0"/>
              <a:t>mwvnlav</a:t>
            </a:r>
          </a:p>
          <a:p>
            <a:pPr eaLnBrk="1" hangingPunct="1"/>
            <a:r>
              <a:rPr lang="en-US" altLang="en-US" smtClean="0"/>
              <a:t>Asking your computer to guess would take months! (Years?)</a:t>
            </a:r>
          </a:p>
          <a:p>
            <a:pPr eaLnBrk="1" hangingPunct="1"/>
            <a:r>
              <a:rPr lang="en-US" altLang="en-US" u="sng" smtClean="0"/>
              <a:t>Answer</a:t>
            </a:r>
            <a:r>
              <a:rPr lang="en-US" altLang="en-US" smtClean="0"/>
              <a:t>: http://techcrunch.com/2014/08/07/wikipedia-picks-up-140000-in-bitcoin-donations-in-one-week/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A3875A-2C35-4994-9F7C-6EC605A449C6}" type="slidenum">
              <a:rPr lang="en-US" altLang="en-US" sz="1400" smtClean="0"/>
              <a:pPr>
                <a:spcBef>
                  <a:spcPct val="0"/>
                </a:spcBef>
                <a:buFontTx/>
                <a:buNone/>
              </a:pPr>
              <a:t>18</a:t>
            </a:fld>
            <a:endParaRPr lang="en-US" altLang="en-US" sz="1400" smtClean="0"/>
          </a:p>
        </p:txBody>
      </p:sp>
      <p:sp>
        <p:nvSpPr>
          <p:cNvPr id="19459" name="Rectangle 2"/>
          <p:cNvSpPr>
            <a:spLocks noChangeArrowheads="1"/>
          </p:cNvSpPr>
          <p:nvPr>
            <p:ph type="title"/>
          </p:nvPr>
        </p:nvSpPr>
        <p:spPr/>
        <p:txBody>
          <a:bodyPr/>
          <a:lstStyle/>
          <a:p>
            <a:pPr eaLnBrk="1" hangingPunct="1"/>
            <a:r>
              <a:rPr lang="en-US" altLang="en-US" smtClean="0"/>
              <a:t>Miners Use "Hashing" Software</a:t>
            </a:r>
          </a:p>
        </p:txBody>
      </p:sp>
      <p:sp>
        <p:nvSpPr>
          <p:cNvPr id="19460" name="Rectangle 3"/>
          <p:cNvSpPr>
            <a:spLocks noChangeArrowheads="1"/>
          </p:cNvSpPr>
          <p:nvPr>
            <p:ph type="body" idx="1"/>
          </p:nvPr>
        </p:nvSpPr>
        <p:spPr/>
        <p:txBody>
          <a:bodyPr/>
          <a:lstStyle/>
          <a:p>
            <a:pPr eaLnBrk="1" hangingPunct="1"/>
            <a:r>
              <a:rPr lang="en-US" altLang="en-US" smtClean="0"/>
              <a:t>Hashing algorithms convert long transaction strings into short strings, similar to tinyurl.com.</a:t>
            </a:r>
          </a:p>
          <a:p>
            <a:pPr eaLnBrk="1" hangingPunct="1"/>
            <a:r>
              <a:rPr lang="en-US" altLang="en-US" smtClean="0"/>
              <a:t>A hashed value changes entirely if any change is made to the long string.</a:t>
            </a:r>
          </a:p>
          <a:p>
            <a:pPr eaLnBrk="1" hangingPunct="1"/>
            <a:r>
              <a:rPr lang="en-US" altLang="en-US" smtClean="0"/>
              <a:t>For example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99E9E88-1EEF-44A5-81FE-6E7111F178C1}" type="slidenum">
              <a:rPr lang="en-US" altLang="en-US" sz="1400" smtClean="0"/>
              <a:pPr>
                <a:spcBef>
                  <a:spcPct val="0"/>
                </a:spcBef>
                <a:buFontTx/>
                <a:buNone/>
              </a:pPr>
              <a:t>19</a:t>
            </a:fld>
            <a:endParaRPr lang="en-US" altLang="en-US" sz="1400" smtClean="0"/>
          </a:p>
        </p:txBody>
      </p:sp>
      <p:sp>
        <p:nvSpPr>
          <p:cNvPr id="20483" name="Rectangle 2"/>
          <p:cNvSpPr>
            <a:spLocks noChangeArrowheads="1"/>
          </p:cNvSpPr>
          <p:nvPr>
            <p:ph type="title"/>
          </p:nvPr>
        </p:nvSpPr>
        <p:spPr/>
        <p:txBody>
          <a:bodyPr/>
          <a:lstStyle/>
          <a:p>
            <a:pPr eaLnBrk="1" hangingPunct="1"/>
            <a:r>
              <a:rPr lang="en-US" altLang="en-US" smtClean="0"/>
              <a:t>Miners Protect the Network</a:t>
            </a:r>
          </a:p>
        </p:txBody>
      </p:sp>
      <p:sp>
        <p:nvSpPr>
          <p:cNvPr id="20484" name="Rectangle 3"/>
          <p:cNvSpPr>
            <a:spLocks noChangeArrowheads="1"/>
          </p:cNvSpPr>
          <p:nvPr>
            <p:ph type="body" idx="1"/>
          </p:nvPr>
        </p:nvSpPr>
        <p:spPr/>
        <p:txBody>
          <a:bodyPr/>
          <a:lstStyle/>
          <a:p>
            <a:pPr eaLnBrk="1" hangingPunct="1">
              <a:lnSpc>
                <a:spcPct val="90000"/>
              </a:lnSpc>
            </a:pPr>
            <a:r>
              <a:rPr lang="en-US" altLang="en-US" smtClean="0"/>
              <a:t>Change one letter: http://techcrunch.com/2014/08/07/wikipedia-picks-up-140000-in-bitcoin-donations-in-one-we</a:t>
            </a:r>
            <a:r>
              <a:rPr lang="en-US" altLang="en-US" b="1" smtClean="0">
                <a:solidFill>
                  <a:srgbClr val="FF3300"/>
                </a:solidFill>
              </a:rPr>
              <a:t>a</a:t>
            </a:r>
            <a:r>
              <a:rPr lang="en-US" altLang="en-US" smtClean="0"/>
              <a:t>k/</a:t>
            </a:r>
          </a:p>
          <a:p>
            <a:pPr eaLnBrk="1" hangingPunct="1">
              <a:lnSpc>
                <a:spcPct val="90000"/>
              </a:lnSpc>
            </a:pPr>
            <a:r>
              <a:rPr lang="en-US" altLang="en-US" smtClean="0"/>
              <a:t>Old hash value: </a:t>
            </a:r>
            <a:r>
              <a:rPr lang="en-US" altLang="en-US" sz="2400" smtClean="0"/>
              <a:t>http://tinyurl.com/</a:t>
            </a:r>
            <a:r>
              <a:rPr lang="en-US" altLang="en-US" sz="2400" b="1" smtClean="0">
                <a:solidFill>
                  <a:srgbClr val="FF3300"/>
                </a:solidFill>
              </a:rPr>
              <a:t>mwvnlav  </a:t>
            </a:r>
          </a:p>
          <a:p>
            <a:pPr eaLnBrk="1" hangingPunct="1">
              <a:lnSpc>
                <a:spcPct val="90000"/>
              </a:lnSpc>
            </a:pPr>
            <a:r>
              <a:rPr lang="en-US" altLang="en-US" smtClean="0"/>
              <a:t>New hash value: </a:t>
            </a:r>
            <a:r>
              <a:rPr lang="en-US" altLang="en-US" sz="2400" smtClean="0"/>
              <a:t>http://tinyurl.com/</a:t>
            </a:r>
            <a:r>
              <a:rPr lang="en-US" altLang="en-US" sz="2400" b="1" smtClean="0">
                <a:solidFill>
                  <a:srgbClr val="FF3300"/>
                </a:solidFill>
              </a:rPr>
              <a:t>poddpas</a:t>
            </a:r>
          </a:p>
          <a:p>
            <a:pPr eaLnBrk="1" hangingPunct="1">
              <a:lnSpc>
                <a:spcPct val="90000"/>
              </a:lnSpc>
            </a:pPr>
            <a:r>
              <a:rPr lang="en-US" altLang="en-US" smtClean="0"/>
              <a:t>Miners discard illegitmate transactions &amp; secure the network against fraudulent spending.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84F97AF-83F2-4FD5-989A-CAB5128159FE}" type="slidenum">
              <a:rPr lang="en-US" altLang="en-US" sz="1400" smtClean="0"/>
              <a:pPr>
                <a:spcBef>
                  <a:spcPct val="0"/>
                </a:spcBef>
                <a:buFontTx/>
                <a:buNone/>
              </a:pPr>
              <a:t>2</a:t>
            </a:fld>
            <a:endParaRPr lang="en-US" altLang="en-US" sz="1400" smtClean="0"/>
          </a:p>
        </p:txBody>
      </p:sp>
      <p:sp>
        <p:nvSpPr>
          <p:cNvPr id="3075" name="Rectangle 2"/>
          <p:cNvSpPr>
            <a:spLocks noChangeArrowheads="1"/>
          </p:cNvSpPr>
          <p:nvPr>
            <p:ph type="title"/>
          </p:nvPr>
        </p:nvSpPr>
        <p:spPr/>
        <p:txBody>
          <a:bodyPr/>
          <a:lstStyle/>
          <a:p>
            <a:pPr eaLnBrk="1" hangingPunct="1"/>
            <a:r>
              <a:rPr lang="en-US" altLang="en-US" smtClean="0"/>
              <a:t>Introduction</a:t>
            </a:r>
          </a:p>
        </p:txBody>
      </p:sp>
      <p:sp>
        <p:nvSpPr>
          <p:cNvPr id="3076" name="Rectangle 3"/>
          <p:cNvSpPr>
            <a:spLocks noChangeArrowheads="1"/>
          </p:cNvSpPr>
          <p:nvPr>
            <p:ph type="body" idx="1"/>
          </p:nvPr>
        </p:nvSpPr>
        <p:spPr>
          <a:xfrm>
            <a:off x="457200" y="1600200"/>
            <a:ext cx="8362950" cy="4421188"/>
          </a:xfrm>
        </p:spPr>
        <p:txBody>
          <a:bodyPr/>
          <a:lstStyle/>
          <a:p>
            <a:pPr eaLnBrk="1" hangingPunct="1">
              <a:lnSpc>
                <a:spcPct val="90000"/>
              </a:lnSpc>
            </a:pPr>
            <a:r>
              <a:rPr lang="en-US" altLang="en-US" smtClean="0"/>
              <a:t>Presenter / Organization Information</a:t>
            </a:r>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lvl="2" eaLnBrk="1" hangingPunct="1">
              <a:lnSpc>
                <a:spcPct val="90000"/>
              </a:lnSpc>
            </a:pPr>
            <a:endParaRPr lang="en-US" altLang="en-US" smtClean="0"/>
          </a:p>
          <a:p>
            <a:pPr eaLnBrk="1" hangingPunct="1">
              <a:lnSpc>
                <a:spcPct val="90000"/>
              </a:lnSpc>
              <a:buFontTx/>
              <a:buNone/>
            </a:pPr>
            <a:r>
              <a:rPr lang="en-US" altLang="en-US" smtClean="0"/>
              <a:t>But then the Bitcoin bug bit me !</a:t>
            </a:r>
          </a:p>
          <a:p>
            <a:pPr lvl="1" eaLnBrk="1" hangingPunct="1">
              <a:lnSpc>
                <a:spcPct val="90000"/>
              </a:lnSpc>
            </a:pPr>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F6ED042-AB31-4F59-9EA0-279E47906189}" type="slidenum">
              <a:rPr lang="en-US" altLang="en-US" sz="1400" smtClean="0"/>
              <a:pPr>
                <a:spcBef>
                  <a:spcPct val="0"/>
                </a:spcBef>
                <a:buFontTx/>
                <a:buNone/>
              </a:pPr>
              <a:t>20</a:t>
            </a:fld>
            <a:endParaRPr lang="en-US" altLang="en-US" sz="1400" smtClean="0"/>
          </a:p>
        </p:txBody>
      </p:sp>
      <p:sp>
        <p:nvSpPr>
          <p:cNvPr id="21507" name="Rectangle 2"/>
          <p:cNvSpPr>
            <a:spLocks noChangeArrowheads="1"/>
          </p:cNvSpPr>
          <p:nvPr>
            <p:ph type="title"/>
          </p:nvPr>
        </p:nvSpPr>
        <p:spPr/>
        <p:txBody>
          <a:bodyPr/>
          <a:lstStyle/>
          <a:p>
            <a:pPr eaLnBrk="1" hangingPunct="1"/>
            <a:r>
              <a:rPr lang="en-US" altLang="en-US" smtClean="0"/>
              <a:t>Add a New Block → Get Paid</a:t>
            </a:r>
          </a:p>
        </p:txBody>
      </p:sp>
      <p:sp>
        <p:nvSpPr>
          <p:cNvPr id="21508" name="Rectangle 3"/>
          <p:cNvSpPr>
            <a:spLocks noChangeArrowheads="1"/>
          </p:cNvSpPr>
          <p:nvPr>
            <p:ph type="body" idx="1"/>
          </p:nvPr>
        </p:nvSpPr>
        <p:spPr/>
        <p:txBody>
          <a:bodyPr/>
          <a:lstStyle/>
          <a:p>
            <a:pPr eaLnBrk="1" hangingPunct="1"/>
            <a:r>
              <a:rPr lang="en-US" altLang="en-US" smtClean="0"/>
              <a:t>Miners add validated transactions to a new block.</a:t>
            </a:r>
          </a:p>
          <a:p>
            <a:pPr lvl="1" eaLnBrk="1" hangingPunct="1"/>
            <a:r>
              <a:rPr lang="en-US" altLang="en-US" smtClean="0"/>
              <a:t>Links to the last known valid block hash establishes order of transactions. </a:t>
            </a:r>
          </a:p>
          <a:p>
            <a:pPr lvl="2" eaLnBrk="1" hangingPunct="1"/>
            <a:r>
              <a:rPr lang="en-US" altLang="en-US" smtClean="0"/>
              <a:t>"Proves" which transaction came first, second, etc.</a:t>
            </a:r>
          </a:p>
          <a:p>
            <a:pPr lvl="2" eaLnBrk="1" hangingPunct="1"/>
            <a:r>
              <a:rPr lang="en-US" altLang="en-US" smtClean="0"/>
              <a:t>Assures integity of the network and every BTC transaction. Avoids double-spending.</a:t>
            </a:r>
          </a:p>
          <a:p>
            <a:pPr eaLnBrk="1" hangingPunct="1"/>
            <a:r>
              <a:rPr lang="en-US" altLang="en-US" smtClean="0"/>
              <a:t>Miner is rewarded with 25 BTC payment when new block is added to block chain.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7C1AC53-3A50-4674-9A22-15C44C408ECD}" type="slidenum">
              <a:rPr lang="en-US" altLang="en-US" sz="1400" smtClean="0"/>
              <a:pPr>
                <a:spcBef>
                  <a:spcPct val="0"/>
                </a:spcBef>
                <a:buFontTx/>
                <a:buNone/>
              </a:pPr>
              <a:t>21</a:t>
            </a:fld>
            <a:endParaRPr lang="en-US" altLang="en-US" sz="1400" smtClean="0"/>
          </a:p>
        </p:txBody>
      </p:sp>
      <p:sp>
        <p:nvSpPr>
          <p:cNvPr id="22531" name="Rectangle 2"/>
          <p:cNvSpPr>
            <a:spLocks noChangeArrowheads="1"/>
          </p:cNvSpPr>
          <p:nvPr>
            <p:ph type="title"/>
          </p:nvPr>
        </p:nvSpPr>
        <p:spPr/>
        <p:txBody>
          <a:bodyPr/>
          <a:lstStyle/>
          <a:p>
            <a:pPr eaLnBrk="1" hangingPunct="1"/>
            <a:r>
              <a:rPr lang="en-US" altLang="en-US" smtClean="0"/>
              <a:t>Network &amp; Mining Summary</a:t>
            </a:r>
          </a:p>
        </p:txBody>
      </p:sp>
      <p:sp>
        <p:nvSpPr>
          <p:cNvPr id="22532" name="Rectangle 3"/>
          <p:cNvSpPr>
            <a:spLocks noChangeArrowheads="1"/>
          </p:cNvSpPr>
          <p:nvPr>
            <p:ph type="body" idx="1"/>
          </p:nvPr>
        </p:nvSpPr>
        <p:spPr/>
        <p:txBody>
          <a:bodyPr/>
          <a:lstStyle/>
          <a:p>
            <a:pPr eaLnBrk="1" hangingPunct="1"/>
            <a:r>
              <a:rPr lang="en-US" altLang="en-US" smtClean="0"/>
              <a:t>Miners process and validate transactions.</a:t>
            </a:r>
          </a:p>
          <a:p>
            <a:pPr eaLnBrk="1" hangingPunct="1"/>
            <a:r>
              <a:rPr lang="en-US" altLang="en-US" smtClean="0"/>
              <a:t>Secure network against fraudulent transactions.</a:t>
            </a:r>
          </a:p>
          <a:p>
            <a:pPr eaLnBrk="1" hangingPunct="1"/>
            <a:r>
              <a:rPr lang="en-US" altLang="en-US" smtClean="0"/>
              <a:t>Provide a stable platform for commerce.</a:t>
            </a:r>
          </a:p>
          <a:p>
            <a:pPr eaLnBrk="1" hangingPunct="1"/>
            <a:r>
              <a:rPr lang="en-US" altLang="en-US" smtClean="0"/>
              <a:t>The network rewards miners fairly based on the amount of work they do.</a:t>
            </a:r>
          </a:p>
          <a:p>
            <a:pPr lvl="1" eaLnBrk="1" hangingPunct="1"/>
            <a:endParaRPr lang="en-US"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3EBBCDE-EE4B-4EBE-9FE4-C93C3A559E3F}" type="slidenum">
              <a:rPr lang="en-US" altLang="en-US" sz="1400" smtClean="0"/>
              <a:pPr>
                <a:spcBef>
                  <a:spcPct val="0"/>
                </a:spcBef>
                <a:buFontTx/>
                <a:buNone/>
              </a:pPr>
              <a:t>22</a:t>
            </a:fld>
            <a:endParaRPr lang="en-US" altLang="en-US" sz="1400" smtClean="0"/>
          </a:p>
        </p:txBody>
      </p:sp>
      <p:sp>
        <p:nvSpPr>
          <p:cNvPr id="23555" name="Rectangle 2"/>
          <p:cNvSpPr>
            <a:spLocks noChangeArrowheads="1"/>
          </p:cNvSpPr>
          <p:nvPr>
            <p:ph type="title"/>
          </p:nvPr>
        </p:nvSpPr>
        <p:spPr/>
        <p:txBody>
          <a:bodyPr/>
          <a:lstStyle/>
          <a:p>
            <a:pPr eaLnBrk="1" hangingPunct="1"/>
            <a:r>
              <a:rPr lang="en-US" altLang="en-US" smtClean="0"/>
              <a:t>Bitcoin History</a:t>
            </a:r>
          </a:p>
        </p:txBody>
      </p:sp>
      <p:sp>
        <p:nvSpPr>
          <p:cNvPr id="23556" name="Rectangle 3"/>
          <p:cNvSpPr>
            <a:spLocks noChangeArrowheads="1"/>
          </p:cNvSpPr>
          <p:nvPr>
            <p:ph type="body" idx="1"/>
          </p:nvPr>
        </p:nvSpPr>
        <p:spPr/>
        <p:txBody>
          <a:bodyPr/>
          <a:lstStyle/>
          <a:p>
            <a:pPr eaLnBrk="1" hangingPunct="1"/>
            <a:r>
              <a:rPr lang="en-US" altLang="en-US" smtClean="0"/>
              <a:t>Unknown creator - Satoshi Nakamoto - created Bitcoin network &amp; software</a:t>
            </a:r>
          </a:p>
          <a:p>
            <a:pPr lvl="1" eaLnBrk="1" hangingPunct="1"/>
            <a:r>
              <a:rPr lang="en-US" altLang="en-US" smtClean="0"/>
              <a:t>Original paper published at https://bitcoin.org/bitcoin.pdf</a:t>
            </a:r>
          </a:p>
          <a:p>
            <a:pPr eaLnBrk="1" hangingPunct="1"/>
            <a:r>
              <a:rPr lang="en-US" altLang="en-US" smtClean="0"/>
              <a:t>"Genesis" transaction - 50 BTC, 1/3/2009</a:t>
            </a:r>
          </a:p>
          <a:p>
            <a:pPr eaLnBrk="1" hangingPunct="1"/>
            <a:r>
              <a:rPr lang="en-US" altLang="en-US" smtClean="0"/>
              <a:t>BTC value has ranged from zero ... to $1,100 thus far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2DA2FC0-91EA-4027-85FC-E8290D0C59FF}" type="slidenum">
              <a:rPr lang="en-US" altLang="en-US" sz="1400" smtClean="0"/>
              <a:pPr>
                <a:spcBef>
                  <a:spcPct val="0"/>
                </a:spcBef>
                <a:buFontTx/>
                <a:buNone/>
              </a:pPr>
              <a:t>23</a:t>
            </a:fld>
            <a:endParaRPr lang="en-US" altLang="en-US" sz="1400" smtClean="0"/>
          </a:p>
        </p:txBody>
      </p:sp>
      <p:sp>
        <p:nvSpPr>
          <p:cNvPr id="24579" name="Rectangle 2"/>
          <p:cNvSpPr>
            <a:spLocks noChangeArrowheads="1"/>
          </p:cNvSpPr>
          <p:nvPr>
            <p:ph type="title"/>
          </p:nvPr>
        </p:nvSpPr>
        <p:spPr/>
        <p:txBody>
          <a:bodyPr/>
          <a:lstStyle/>
          <a:p>
            <a:pPr eaLnBrk="1" hangingPunct="1"/>
            <a:r>
              <a:rPr lang="en-US" altLang="en-US" smtClean="0"/>
              <a:t>Why Bitcoin Currency?</a:t>
            </a:r>
          </a:p>
        </p:txBody>
      </p:sp>
      <p:sp>
        <p:nvSpPr>
          <p:cNvPr id="24580" name="Rectangle 3"/>
          <p:cNvSpPr>
            <a:spLocks noChangeArrowheads="1"/>
          </p:cNvSpPr>
          <p:nvPr>
            <p:ph type="body" idx="1"/>
          </p:nvPr>
        </p:nvSpPr>
        <p:spPr/>
        <p:txBody>
          <a:bodyPr/>
          <a:lstStyle/>
          <a:p>
            <a:pPr eaLnBrk="1" hangingPunct="1">
              <a:lnSpc>
                <a:spcPct val="80000"/>
              </a:lnSpc>
            </a:pPr>
            <a:r>
              <a:rPr lang="en-US" altLang="en-US" i="1" dirty="0" smtClean="0"/>
              <a:t>Fiat </a:t>
            </a:r>
            <a:r>
              <a:rPr lang="en-US" altLang="en-US" dirty="0" smtClean="0"/>
              <a:t>currency - dollars and bitcoins</a:t>
            </a:r>
          </a:p>
          <a:p>
            <a:pPr eaLnBrk="1" hangingPunct="1">
              <a:lnSpc>
                <a:spcPct val="80000"/>
              </a:lnSpc>
            </a:pPr>
            <a:r>
              <a:rPr lang="en-US" altLang="en-US" dirty="0" smtClean="0"/>
              <a:t>Bitcoin </a:t>
            </a:r>
            <a:r>
              <a:rPr lang="en-US" altLang="en-US" dirty="0" err="1" smtClean="0"/>
              <a:t>advantatges</a:t>
            </a:r>
            <a:r>
              <a:rPr lang="en-US" altLang="en-US" dirty="0" smtClean="0"/>
              <a:t>:</a:t>
            </a:r>
          </a:p>
          <a:p>
            <a:pPr lvl="1" eaLnBrk="1" hangingPunct="1">
              <a:lnSpc>
                <a:spcPct val="80000"/>
              </a:lnSpc>
            </a:pPr>
            <a:r>
              <a:rPr lang="en-US" altLang="en-US" dirty="0" smtClean="0"/>
              <a:t>Faster transactions</a:t>
            </a:r>
          </a:p>
          <a:p>
            <a:pPr lvl="1" eaLnBrk="1" hangingPunct="1">
              <a:lnSpc>
                <a:spcPct val="80000"/>
              </a:lnSpc>
            </a:pPr>
            <a:r>
              <a:rPr lang="en-US" altLang="en-US" dirty="0" smtClean="0"/>
              <a:t>Lower fees</a:t>
            </a:r>
          </a:p>
          <a:p>
            <a:pPr lvl="1" eaLnBrk="1" hangingPunct="1">
              <a:lnSpc>
                <a:spcPct val="80000"/>
              </a:lnSpc>
            </a:pPr>
            <a:r>
              <a:rPr lang="en-US" altLang="en-US" dirty="0" smtClean="0"/>
              <a:t>Secure against government "raids"</a:t>
            </a:r>
          </a:p>
          <a:p>
            <a:pPr lvl="1" eaLnBrk="1" hangingPunct="1">
              <a:lnSpc>
                <a:spcPct val="80000"/>
              </a:lnSpc>
            </a:pPr>
            <a:r>
              <a:rPr lang="en-US" altLang="en-US" dirty="0" smtClean="0"/>
              <a:t>No charge backs</a:t>
            </a:r>
          </a:p>
          <a:p>
            <a:pPr lvl="1" eaLnBrk="1" hangingPunct="1">
              <a:lnSpc>
                <a:spcPct val="80000"/>
              </a:lnSpc>
            </a:pPr>
            <a:r>
              <a:rPr lang="en-US" altLang="en-US" dirty="0" smtClean="0"/>
              <a:t>Improved security vs. payment cards</a:t>
            </a:r>
          </a:p>
          <a:p>
            <a:pPr lvl="1" eaLnBrk="1" hangingPunct="1">
              <a:lnSpc>
                <a:spcPct val="80000"/>
              </a:lnSpc>
            </a:pPr>
            <a:r>
              <a:rPr lang="en-US" altLang="en-US" dirty="0" smtClean="0"/>
              <a:t>Inflation reduces over time</a:t>
            </a:r>
            <a:endParaRPr lang="en-US" altLang="en-US" dirty="0" smtClean="0"/>
          </a:p>
          <a:p>
            <a:pPr lvl="1" eaLnBrk="1" hangingPunct="1">
              <a:lnSpc>
                <a:spcPct val="80000"/>
              </a:lnSpc>
            </a:pPr>
            <a:r>
              <a:rPr lang="en-US" altLang="en-US" dirty="0" smtClean="0"/>
              <a:t>Privacy with a wallet ID vs full name</a:t>
            </a:r>
          </a:p>
          <a:p>
            <a:pPr lvl="1" eaLnBrk="1" hangingPunct="1">
              <a:lnSpc>
                <a:spcPct val="80000"/>
              </a:lnSpc>
            </a:pPr>
            <a:r>
              <a:rPr lang="en-US" altLang="en-US" dirty="0" smtClean="0"/>
              <a:t>International transactions simpler, less costly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2F9A429-931A-46A8-ADED-0533226BC562}" type="slidenum">
              <a:rPr lang="en-US" altLang="en-US" sz="1400" smtClean="0"/>
              <a:pPr>
                <a:spcBef>
                  <a:spcPct val="0"/>
                </a:spcBef>
                <a:buFontTx/>
                <a:buNone/>
              </a:pPr>
              <a:t>24</a:t>
            </a:fld>
            <a:endParaRPr lang="en-US" altLang="en-US" sz="1400" smtClean="0"/>
          </a:p>
        </p:txBody>
      </p:sp>
      <p:sp>
        <p:nvSpPr>
          <p:cNvPr id="25603" name="Rectangle 2"/>
          <p:cNvSpPr>
            <a:spLocks noChangeArrowheads="1"/>
          </p:cNvSpPr>
          <p:nvPr>
            <p:ph type="title"/>
          </p:nvPr>
        </p:nvSpPr>
        <p:spPr/>
        <p:txBody>
          <a:bodyPr/>
          <a:lstStyle/>
          <a:p>
            <a:pPr eaLnBrk="1" hangingPunct="1"/>
            <a:r>
              <a:rPr lang="en-US" altLang="en-US" smtClean="0"/>
              <a:t>BTC Acceptance Growing</a:t>
            </a:r>
          </a:p>
        </p:txBody>
      </p:sp>
      <p:sp>
        <p:nvSpPr>
          <p:cNvPr id="25604" name="Rectangle 3"/>
          <p:cNvSpPr>
            <a:spLocks noChangeArrowheads="1"/>
          </p:cNvSpPr>
          <p:nvPr>
            <p:ph type="body" idx="1"/>
          </p:nvPr>
        </p:nvSpPr>
        <p:spPr/>
        <p:txBody>
          <a:bodyPr/>
          <a:lstStyle/>
          <a:p>
            <a:pPr eaLnBrk="1" hangingPunct="1"/>
            <a:r>
              <a:rPr lang="en-US" altLang="en-US" smtClean="0"/>
              <a:t>Like social networks, user count matters</a:t>
            </a:r>
          </a:p>
          <a:p>
            <a:pPr eaLnBrk="1" hangingPunct="1"/>
            <a:r>
              <a:rPr lang="en-US" altLang="en-US" smtClean="0"/>
              <a:t>63,000 companies accept BTC</a:t>
            </a:r>
          </a:p>
          <a:p>
            <a:pPr eaLnBrk="1" hangingPunct="1"/>
            <a:r>
              <a:rPr lang="en-US" altLang="en-US" smtClean="0"/>
              <a:t>Many large companies as well:</a:t>
            </a:r>
          </a:p>
          <a:p>
            <a:pPr lvl="1" eaLnBrk="1" hangingPunct="1"/>
            <a:r>
              <a:rPr lang="en-US" altLang="en-US" smtClean="0"/>
              <a:t>Dell</a:t>
            </a:r>
          </a:p>
          <a:p>
            <a:pPr lvl="1" eaLnBrk="1" hangingPunct="1"/>
            <a:r>
              <a:rPr lang="en-US" altLang="en-US" smtClean="0"/>
              <a:t>Overstock.com</a:t>
            </a:r>
          </a:p>
          <a:p>
            <a:pPr lvl="1" eaLnBrk="1" hangingPunct="1"/>
            <a:r>
              <a:rPr lang="en-US" altLang="en-US" smtClean="0"/>
              <a:t>Expedia.com</a:t>
            </a:r>
          </a:p>
          <a:p>
            <a:pPr lvl="1" eaLnBrk="1" hangingPunct="1"/>
            <a:r>
              <a:rPr lang="en-US" altLang="en-US" smtClean="0"/>
              <a:t>e-Bay</a:t>
            </a:r>
          </a:p>
          <a:p>
            <a:pPr lvl="1" eaLnBrk="1" hangingPunct="1"/>
            <a:r>
              <a:rPr lang="en-US" altLang="en-US" smtClean="0"/>
              <a:t>DISH Network ... and others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3B55628-FC1D-46B9-BA30-E37104249D24}" type="slidenum">
              <a:rPr lang="en-US" altLang="en-US" sz="1400" smtClean="0"/>
              <a:pPr>
                <a:spcBef>
                  <a:spcPct val="0"/>
                </a:spcBef>
                <a:buFontTx/>
                <a:buNone/>
              </a:pPr>
              <a:t>25</a:t>
            </a:fld>
            <a:endParaRPr lang="en-US" altLang="en-US" sz="1400" smtClean="0"/>
          </a:p>
        </p:txBody>
      </p:sp>
      <p:sp>
        <p:nvSpPr>
          <p:cNvPr id="26627" name="Rectangle 2"/>
          <p:cNvSpPr>
            <a:spLocks noChangeArrowheads="1"/>
          </p:cNvSpPr>
          <p:nvPr>
            <p:ph type="title"/>
          </p:nvPr>
        </p:nvSpPr>
        <p:spPr/>
        <p:txBody>
          <a:bodyPr/>
          <a:lstStyle/>
          <a:p>
            <a:pPr eaLnBrk="1" hangingPunct="1"/>
            <a:r>
              <a:rPr lang="en-US" altLang="en-US" smtClean="0"/>
              <a:t>Is Bitcoin Legal?</a:t>
            </a:r>
          </a:p>
        </p:txBody>
      </p:sp>
      <p:sp>
        <p:nvSpPr>
          <p:cNvPr id="26628" name="Rectangle 3"/>
          <p:cNvSpPr>
            <a:spLocks noChangeArrowheads="1"/>
          </p:cNvSpPr>
          <p:nvPr>
            <p:ph type="body" idx="1"/>
          </p:nvPr>
        </p:nvSpPr>
        <p:spPr/>
        <p:txBody>
          <a:bodyPr/>
          <a:lstStyle/>
          <a:p>
            <a:pPr eaLnBrk="1" hangingPunct="1"/>
            <a:r>
              <a:rPr lang="en-US" altLang="en-US" dirty="0" smtClean="0"/>
              <a:t>Yes, except </a:t>
            </a:r>
            <a:r>
              <a:rPr lang="en-US" altLang="en-US" dirty="0" smtClean="0"/>
              <a:t>Iceland, Viet Nam, </a:t>
            </a:r>
            <a:r>
              <a:rPr lang="en-US" altLang="en-US" dirty="0" err="1" smtClean="0"/>
              <a:t>Ecauador</a:t>
            </a:r>
            <a:endParaRPr lang="en-US" altLang="en-US" dirty="0" smtClean="0"/>
          </a:p>
          <a:p>
            <a:pPr eaLnBrk="1" hangingPunct="1"/>
            <a:r>
              <a:rPr lang="en-US" altLang="en-US" dirty="0" smtClean="0"/>
              <a:t>In the U.S. some BTC enterprises must comply with AML and KYC Federal Regulations</a:t>
            </a:r>
          </a:p>
          <a:p>
            <a:pPr lvl="1" eaLnBrk="1" hangingPunct="1"/>
            <a:r>
              <a:rPr lang="en-US" altLang="en-US" dirty="0" smtClean="0"/>
              <a:t>States and the Federal government are each evaluating and studying BTC</a:t>
            </a:r>
          </a:p>
          <a:p>
            <a:pPr eaLnBrk="1" hangingPunct="1"/>
            <a:r>
              <a:rPr lang="en-US" altLang="en-US" dirty="0" smtClean="0"/>
              <a:t>Most nations are formulating their own rules around BTC.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8CFD68C-E616-4A4B-A696-084B473123BB}" type="slidenum">
              <a:rPr lang="en-US" altLang="en-US" sz="1400" smtClean="0"/>
              <a:pPr>
                <a:spcBef>
                  <a:spcPct val="0"/>
                </a:spcBef>
                <a:buFontTx/>
                <a:buNone/>
              </a:pPr>
              <a:t>26</a:t>
            </a:fld>
            <a:endParaRPr lang="en-US" altLang="en-US" sz="1400" smtClean="0"/>
          </a:p>
        </p:txBody>
      </p:sp>
      <p:sp>
        <p:nvSpPr>
          <p:cNvPr id="27651" name="Rectangle 2"/>
          <p:cNvSpPr>
            <a:spLocks noChangeArrowheads="1"/>
          </p:cNvSpPr>
          <p:nvPr>
            <p:ph type="title"/>
          </p:nvPr>
        </p:nvSpPr>
        <p:spPr/>
        <p:txBody>
          <a:bodyPr/>
          <a:lstStyle/>
          <a:p>
            <a:pPr eaLnBrk="1" hangingPunct="1"/>
            <a:r>
              <a:rPr lang="en-US" altLang="en-US" smtClean="0"/>
              <a:t>Is Bitcoin Secure?</a:t>
            </a:r>
          </a:p>
        </p:txBody>
      </p:sp>
      <p:sp>
        <p:nvSpPr>
          <p:cNvPr id="27652" name="Rectangle 3"/>
          <p:cNvSpPr>
            <a:spLocks noChangeArrowheads="1"/>
          </p:cNvSpPr>
          <p:nvPr>
            <p:ph type="body" idx="1"/>
          </p:nvPr>
        </p:nvSpPr>
        <p:spPr>
          <a:xfrm>
            <a:off x="457200" y="1600200"/>
            <a:ext cx="8229600" cy="4781550"/>
          </a:xfrm>
        </p:spPr>
        <p:txBody>
          <a:bodyPr/>
          <a:lstStyle/>
          <a:p>
            <a:pPr eaLnBrk="1" hangingPunct="1"/>
            <a:r>
              <a:rPr lang="en-US" altLang="en-US" smtClean="0"/>
              <a:t>The wallet is the key to security</a:t>
            </a:r>
          </a:p>
          <a:p>
            <a:pPr eaLnBrk="1" hangingPunct="1"/>
            <a:r>
              <a:rPr lang="en-US" altLang="en-US" smtClean="0"/>
              <a:t>If lost or compromised, you could lose all your BTC's. Permanently.</a:t>
            </a:r>
          </a:p>
          <a:p>
            <a:pPr eaLnBrk="1" hangingPunct="1"/>
            <a:r>
              <a:rPr lang="en-US" altLang="en-US" smtClean="0"/>
              <a:t>Steps you take determine your security:</a:t>
            </a:r>
          </a:p>
          <a:p>
            <a:pPr lvl="1" eaLnBrk="1" hangingPunct="1"/>
            <a:r>
              <a:rPr lang="en-US" altLang="en-US" smtClean="0"/>
              <a:t>Two-Factor authentication Google or Authy</a:t>
            </a:r>
          </a:p>
          <a:p>
            <a:pPr lvl="1" eaLnBrk="1" hangingPunct="1"/>
            <a:r>
              <a:rPr lang="en-US" altLang="en-US" smtClean="0"/>
              <a:t>Backup your wallet </a:t>
            </a:r>
          </a:p>
          <a:p>
            <a:pPr lvl="1" eaLnBrk="1" hangingPunct="1"/>
            <a:r>
              <a:rPr lang="en-US" altLang="en-US" smtClean="0"/>
              <a:t>Keep it offline</a:t>
            </a:r>
          </a:p>
          <a:p>
            <a:pPr lvl="1" eaLnBrk="1" hangingPunct="1"/>
            <a:r>
              <a:rPr lang="en-US" altLang="en-US" smtClean="0"/>
              <a:t>Print it on paper</a:t>
            </a:r>
          </a:p>
          <a:p>
            <a:pPr lvl="1" eaLnBrk="1" hangingPunct="1"/>
            <a:r>
              <a:rPr lang="en-US" altLang="en-US" smtClean="0"/>
              <a:t>Lock it 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7618C1-C684-4DAF-9E54-6EEB6FCD784B}" type="slidenum">
              <a:rPr lang="en-US" altLang="en-US" sz="1400" smtClean="0"/>
              <a:pPr>
                <a:spcBef>
                  <a:spcPct val="0"/>
                </a:spcBef>
                <a:buFontTx/>
                <a:buNone/>
              </a:pPr>
              <a:t>27</a:t>
            </a:fld>
            <a:endParaRPr lang="en-US" altLang="en-US" sz="1400" smtClean="0"/>
          </a:p>
        </p:txBody>
      </p:sp>
      <p:sp>
        <p:nvSpPr>
          <p:cNvPr id="28675" name="Rectangle 2"/>
          <p:cNvSpPr>
            <a:spLocks noChangeArrowheads="1"/>
          </p:cNvSpPr>
          <p:nvPr>
            <p:ph type="title"/>
          </p:nvPr>
        </p:nvSpPr>
        <p:spPr/>
        <p:txBody>
          <a:bodyPr/>
          <a:lstStyle/>
          <a:p>
            <a:pPr eaLnBrk="1" hangingPunct="1"/>
            <a:r>
              <a:rPr lang="en-US" altLang="en-US" smtClean="0"/>
              <a:t>Other Risks?</a:t>
            </a:r>
          </a:p>
        </p:txBody>
      </p:sp>
      <p:sp>
        <p:nvSpPr>
          <p:cNvPr id="28676" name="Rectangle 3"/>
          <p:cNvSpPr>
            <a:spLocks noChangeArrowheads="1"/>
          </p:cNvSpPr>
          <p:nvPr>
            <p:ph type="body" idx="1"/>
          </p:nvPr>
        </p:nvSpPr>
        <p:spPr/>
        <p:txBody>
          <a:bodyPr/>
          <a:lstStyle/>
          <a:p>
            <a:pPr eaLnBrk="1" hangingPunct="1"/>
            <a:r>
              <a:rPr lang="en-US" altLang="en-US" smtClean="0"/>
              <a:t>Just as banks are more secure today than in 1880, BTC security continues to improve over time.</a:t>
            </a:r>
          </a:p>
          <a:p>
            <a:pPr eaLnBrk="1" hangingPunct="1"/>
            <a:r>
              <a:rPr lang="en-US" altLang="en-US" smtClean="0"/>
              <a:t>Most common security solutions:</a:t>
            </a:r>
          </a:p>
          <a:p>
            <a:pPr lvl="1" eaLnBrk="1" hangingPunct="1"/>
            <a:r>
              <a:rPr lang="en-US" altLang="en-US" smtClean="0"/>
              <a:t>Encrypt your wallet (mobile wallets generally do this by default)</a:t>
            </a:r>
          </a:p>
          <a:p>
            <a:pPr lvl="1" eaLnBrk="1" hangingPunct="1"/>
            <a:r>
              <a:rPr lang="en-US" altLang="en-US" smtClean="0"/>
              <a:t>Backup in multiple secure locations</a:t>
            </a:r>
          </a:p>
          <a:p>
            <a:pPr lvl="1" eaLnBrk="1" hangingPunct="1"/>
            <a:r>
              <a:rPr lang="en-US" altLang="en-US" smtClean="0"/>
              <a:t>Keep a "spending" and a "savings" wallet</a:t>
            </a:r>
          </a:p>
          <a:p>
            <a:pPr lvl="1" eaLnBrk="1" hangingPunct="1"/>
            <a:r>
              <a:rPr lang="en-US" altLang="en-US" smtClean="0"/>
              <a:t>Paper or offline/cold storage wallets</a:t>
            </a:r>
          </a:p>
          <a:p>
            <a:pPr eaLnBrk="1" hangingPunct="1"/>
            <a:endParaRPr lang="en-US"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E50FCCB-D933-4D2D-9144-FCFBC85FAE59}" type="slidenum">
              <a:rPr lang="en-US" altLang="en-US" sz="1400" smtClean="0"/>
              <a:pPr>
                <a:spcBef>
                  <a:spcPct val="0"/>
                </a:spcBef>
                <a:buFontTx/>
                <a:buNone/>
              </a:pPr>
              <a:t>28</a:t>
            </a:fld>
            <a:endParaRPr lang="en-US" altLang="en-US" sz="1400" smtClean="0"/>
          </a:p>
        </p:txBody>
      </p:sp>
      <p:sp>
        <p:nvSpPr>
          <p:cNvPr id="29699" name="Rectangle 2"/>
          <p:cNvSpPr>
            <a:spLocks noChangeArrowheads="1"/>
          </p:cNvSpPr>
          <p:nvPr>
            <p:ph type="title"/>
          </p:nvPr>
        </p:nvSpPr>
        <p:spPr/>
        <p:txBody>
          <a:bodyPr/>
          <a:lstStyle/>
          <a:p>
            <a:pPr eaLnBrk="1" hangingPunct="1"/>
            <a:r>
              <a:rPr lang="en-US" altLang="en-US" smtClean="0"/>
              <a:t>Media New &amp; Trends</a:t>
            </a:r>
          </a:p>
        </p:txBody>
      </p:sp>
      <p:sp>
        <p:nvSpPr>
          <p:cNvPr id="29700" name="Rectangle 3"/>
          <p:cNvSpPr>
            <a:spLocks noChangeArrowheads="1"/>
          </p:cNvSpPr>
          <p:nvPr>
            <p:ph type="body" idx="1"/>
          </p:nvPr>
        </p:nvSpPr>
        <p:spPr/>
        <p:txBody>
          <a:bodyPr/>
          <a:lstStyle/>
          <a:p>
            <a:pPr eaLnBrk="1" hangingPunct="1">
              <a:lnSpc>
                <a:spcPct val="80000"/>
              </a:lnSpc>
            </a:pPr>
            <a:r>
              <a:rPr lang="en-US" altLang="en-US" sz="2400" smtClean="0"/>
              <a:t>Q2 2014 "State of Bitcoin Economy"</a:t>
            </a:r>
          </a:p>
          <a:p>
            <a:pPr eaLnBrk="1" hangingPunct="1">
              <a:lnSpc>
                <a:spcPct val="80000"/>
              </a:lnSpc>
            </a:pPr>
            <a:endParaRPr lang="en-US" altLang="en-US" sz="2400" smtClean="0"/>
          </a:p>
          <a:p>
            <a:pPr lvl="1" eaLnBrk="1" hangingPunct="1">
              <a:lnSpc>
                <a:spcPct val="80000"/>
              </a:lnSpc>
            </a:pPr>
            <a:r>
              <a:rPr lang="en-US" altLang="en-US" sz="2000" smtClean="0"/>
              <a:t>BTC Value: Increased 39.4% from Q1 level (from $458.50 to $639.36 per bitcoin).</a:t>
            </a:r>
          </a:p>
          <a:p>
            <a:pPr lvl="1" eaLnBrk="1" hangingPunct="1">
              <a:lnSpc>
                <a:spcPct val="80000"/>
              </a:lnSpc>
            </a:pPr>
            <a:r>
              <a:rPr lang="en-US" altLang="en-US" sz="2000" smtClean="0"/>
              <a:t>Wallets in use: More than 5.3 million, vs. 765,000 in Q1</a:t>
            </a:r>
          </a:p>
          <a:p>
            <a:pPr lvl="1" eaLnBrk="1" hangingPunct="1">
              <a:lnSpc>
                <a:spcPct val="80000"/>
              </a:lnSpc>
            </a:pPr>
            <a:r>
              <a:rPr lang="en-US" altLang="en-US" sz="2000" smtClean="0"/>
              <a:t>Bitcoin ATM's in use: 103 at close of Q2</a:t>
            </a:r>
          </a:p>
          <a:p>
            <a:pPr lvl="1" eaLnBrk="1" hangingPunct="1">
              <a:lnSpc>
                <a:spcPct val="80000"/>
              </a:lnSpc>
            </a:pPr>
            <a:r>
              <a:rPr lang="en-US" altLang="en-US" sz="2000" smtClean="0"/>
              <a:t>Unique Bitcoin addresses used daily: 136,000 vs. 42,000 in Q1</a:t>
            </a:r>
          </a:p>
          <a:p>
            <a:pPr lvl="1" eaLnBrk="1" hangingPunct="1">
              <a:lnSpc>
                <a:spcPct val="80000"/>
              </a:lnSpc>
            </a:pPr>
            <a:r>
              <a:rPr lang="en-US" altLang="en-US" sz="2000" smtClean="0"/>
              <a:t>Bitcoin mentioned in mainstream media: 9,500 vs. 2,100 in Q1</a:t>
            </a:r>
          </a:p>
          <a:p>
            <a:pPr lvl="1" eaLnBrk="1" hangingPunct="1">
              <a:lnSpc>
                <a:spcPct val="80000"/>
              </a:lnSpc>
            </a:pPr>
            <a:r>
              <a:rPr lang="en-US" altLang="en-US" sz="2000" smtClean="0"/>
              <a:t>Vendors accepting Bitcoin: 63,000 including many large companies</a:t>
            </a:r>
          </a:p>
          <a:p>
            <a:pPr lvl="1" eaLnBrk="1" hangingPunct="1">
              <a:lnSpc>
                <a:spcPct val="80000"/>
              </a:lnSpc>
            </a:pPr>
            <a:r>
              <a:rPr lang="en-US" altLang="en-US" sz="2000" smtClean="0"/>
              <a:t>YTD at end of Q2: High $951.39 – Low $360.84 – Average $611.31 – Median $591.99</a:t>
            </a:r>
          </a:p>
          <a:p>
            <a:pPr lvl="1" eaLnBrk="1" hangingPunct="1">
              <a:lnSpc>
                <a:spcPct val="80000"/>
              </a:lnSpc>
            </a:pPr>
            <a:endParaRPr lang="en-US" altLang="en-US" sz="2000" smtClean="0"/>
          </a:p>
          <a:p>
            <a:pPr eaLnBrk="1" hangingPunct="1">
              <a:lnSpc>
                <a:spcPct val="80000"/>
              </a:lnSpc>
              <a:buFontTx/>
              <a:buNone/>
            </a:pPr>
            <a:r>
              <a:rPr lang="en-US" altLang="en-US" sz="1600" smtClean="0"/>
              <a:t>Ref: Coindesk.com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DEEE81C-B596-47CE-B9BC-0956B1ACEB7F}" type="slidenum">
              <a:rPr lang="en-US" altLang="en-US" sz="1400" smtClean="0"/>
              <a:pPr>
                <a:spcBef>
                  <a:spcPct val="0"/>
                </a:spcBef>
                <a:buFontTx/>
                <a:buNone/>
              </a:pPr>
              <a:t>29</a:t>
            </a:fld>
            <a:endParaRPr lang="en-US" altLang="en-US" sz="1400" smtClean="0"/>
          </a:p>
        </p:txBody>
      </p:sp>
      <p:sp>
        <p:nvSpPr>
          <p:cNvPr id="30723" name="Rectangle 2"/>
          <p:cNvSpPr>
            <a:spLocks noChangeArrowheads="1"/>
          </p:cNvSpPr>
          <p:nvPr>
            <p:ph type="title"/>
          </p:nvPr>
        </p:nvSpPr>
        <p:spPr/>
        <p:txBody>
          <a:bodyPr/>
          <a:lstStyle/>
          <a:p>
            <a:pPr eaLnBrk="1" hangingPunct="1"/>
            <a:r>
              <a:rPr lang="en-US" altLang="en-US" sz="4000" smtClean="0"/>
              <a:t>Media New &amp; Trends</a:t>
            </a:r>
          </a:p>
        </p:txBody>
      </p:sp>
      <p:sp>
        <p:nvSpPr>
          <p:cNvPr id="30724" name="Rectangle 3"/>
          <p:cNvSpPr>
            <a:spLocks noChangeArrowheads="1"/>
          </p:cNvSpPr>
          <p:nvPr>
            <p:ph type="body" idx="1"/>
          </p:nvPr>
        </p:nvSpPr>
        <p:spPr/>
        <p:txBody>
          <a:bodyPr/>
          <a:lstStyle/>
          <a:p>
            <a:pPr eaLnBrk="1" hangingPunct="1"/>
            <a:r>
              <a:rPr lang="en-US" altLang="en-US" smtClean="0"/>
              <a:t>A telling example -- where Bitcoin may be headed:</a:t>
            </a:r>
          </a:p>
          <a:p>
            <a:pPr lvl="1" eaLnBrk="1" hangingPunct="1">
              <a:buFontTx/>
              <a:buNone/>
            </a:pPr>
            <a:r>
              <a:rPr lang="en-US" altLang="en-US" smtClean="0"/>
              <a:t> </a:t>
            </a:r>
            <a:r>
              <a:rPr lang="en-US" altLang="en-US" sz="2400" smtClean="0"/>
              <a:t>“Much like the first universities or businesses to obtain email addresses, The King's College is standing at the forefront of change. Allowing Bitcoin to be used to pay for a King’s education decreases our costs while simultaneously allowing our students to be a part of this exciting new technology.”</a:t>
            </a:r>
            <a:r>
              <a:rPr lang="en-US" altLang="en-US" smtClean="0"/>
              <a:t> </a:t>
            </a:r>
          </a:p>
          <a:p>
            <a:pPr lvl="1" eaLnBrk="1" hangingPunct="1">
              <a:buFontTx/>
              <a:buNone/>
            </a:pPr>
            <a:r>
              <a:rPr lang="en-US" altLang="en-US" sz="2100" smtClean="0"/>
              <a:t>~ President, Kings College, NYC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D64D220-9665-4438-B88D-E107635AECD9}" type="slidenum">
              <a:rPr lang="en-US" altLang="en-US" sz="1400" smtClean="0"/>
              <a:pPr>
                <a:spcBef>
                  <a:spcPct val="0"/>
                </a:spcBef>
                <a:buFontTx/>
                <a:buNone/>
              </a:pPr>
              <a:t>3</a:t>
            </a:fld>
            <a:endParaRPr lang="en-US" altLang="en-US" sz="1400" smtClean="0"/>
          </a:p>
        </p:txBody>
      </p:sp>
      <p:sp>
        <p:nvSpPr>
          <p:cNvPr id="4099" name="Rectangle 2"/>
          <p:cNvSpPr>
            <a:spLocks noChangeArrowheads="1"/>
          </p:cNvSpPr>
          <p:nvPr>
            <p:ph type="title"/>
          </p:nvPr>
        </p:nvSpPr>
        <p:spPr/>
        <p:txBody>
          <a:bodyPr/>
          <a:lstStyle/>
          <a:p>
            <a:pPr eaLnBrk="1" hangingPunct="1"/>
            <a:r>
              <a:rPr lang="en-US" altLang="en-US" sz="4000" smtClean="0"/>
              <a:t>How I Became Interested in Bitcoin (BTC)</a:t>
            </a:r>
          </a:p>
        </p:txBody>
      </p:sp>
      <p:sp>
        <p:nvSpPr>
          <p:cNvPr id="4100" name="Rectangle 3"/>
          <p:cNvSpPr>
            <a:spLocks noChangeArrowheads="1"/>
          </p:cNvSpPr>
          <p:nvPr>
            <p:ph type="body" idx="1"/>
          </p:nvPr>
        </p:nvSpPr>
        <p:spPr>
          <a:xfrm>
            <a:off x="457200" y="1600200"/>
            <a:ext cx="8229600" cy="4645025"/>
          </a:xfrm>
        </p:spPr>
        <p:txBody>
          <a:bodyPr/>
          <a:lstStyle/>
          <a:p>
            <a:pPr eaLnBrk="1" hangingPunct="1"/>
            <a:r>
              <a:rPr lang="en-US" altLang="en-US" smtClean="0"/>
              <a:t>Personal exploration of BTC</a:t>
            </a:r>
          </a:p>
          <a:p>
            <a:pPr eaLnBrk="1" hangingPunct="1"/>
            <a:r>
              <a:rPr lang="en-US" altLang="en-US" smtClean="0"/>
              <a:t>Business/NonProfit Ventures</a:t>
            </a:r>
          </a:p>
          <a:p>
            <a:pPr eaLnBrk="1" hangingPunct="1"/>
            <a:endParaRPr lang="en-US"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AF2E3FB-5A06-41D3-95F6-E7B675CAA06F}" type="slidenum">
              <a:rPr lang="en-US" altLang="en-US" sz="1400" smtClean="0"/>
              <a:pPr>
                <a:spcBef>
                  <a:spcPct val="0"/>
                </a:spcBef>
                <a:buFontTx/>
                <a:buNone/>
              </a:pPr>
              <a:t>30</a:t>
            </a:fld>
            <a:endParaRPr lang="en-US" altLang="en-US" sz="1400" smtClean="0"/>
          </a:p>
        </p:txBody>
      </p:sp>
      <p:sp>
        <p:nvSpPr>
          <p:cNvPr id="31747" name="Rectangle 2"/>
          <p:cNvSpPr>
            <a:spLocks noChangeArrowheads="1"/>
          </p:cNvSpPr>
          <p:nvPr>
            <p:ph type="title"/>
          </p:nvPr>
        </p:nvSpPr>
        <p:spPr/>
        <p:txBody>
          <a:bodyPr/>
          <a:lstStyle/>
          <a:p>
            <a:pPr eaLnBrk="1" hangingPunct="1"/>
            <a:r>
              <a:rPr lang="en-US" altLang="en-US" sz="3600" smtClean="0"/>
              <a:t>How Can Bitcoin Grow the Economy?</a:t>
            </a:r>
          </a:p>
        </p:txBody>
      </p:sp>
      <p:sp>
        <p:nvSpPr>
          <p:cNvPr id="31748" name="Rectangle 3"/>
          <p:cNvSpPr>
            <a:spLocks noChangeArrowheads="1"/>
          </p:cNvSpPr>
          <p:nvPr>
            <p:ph type="body" idx="1"/>
          </p:nvPr>
        </p:nvSpPr>
        <p:spPr/>
        <p:txBody>
          <a:bodyPr/>
          <a:lstStyle/>
          <a:p>
            <a:pPr eaLnBrk="1" hangingPunct="1">
              <a:lnSpc>
                <a:spcPct val="90000"/>
              </a:lnSpc>
            </a:pPr>
            <a:r>
              <a:rPr lang="en-US" altLang="en-US" sz="2800" smtClean="0"/>
              <a:t>7.7% (1 in 13) American's are un-banked</a:t>
            </a:r>
          </a:p>
          <a:p>
            <a:pPr lvl="1" eaLnBrk="1" hangingPunct="1">
              <a:lnSpc>
                <a:spcPct val="90000"/>
              </a:lnSpc>
            </a:pPr>
            <a:r>
              <a:rPr lang="en-US" altLang="en-US" sz="2400" smtClean="0"/>
              <a:t>BTC can eliminate exorbitant fees charged to the least wealthy</a:t>
            </a:r>
          </a:p>
          <a:p>
            <a:pPr eaLnBrk="1" hangingPunct="1">
              <a:lnSpc>
                <a:spcPct val="90000"/>
              </a:lnSpc>
            </a:pPr>
            <a:r>
              <a:rPr lang="en-US" altLang="en-US" sz="2800" smtClean="0"/>
              <a:t>Support to families "back home"</a:t>
            </a:r>
          </a:p>
          <a:p>
            <a:pPr lvl="1" eaLnBrk="1" hangingPunct="1">
              <a:lnSpc>
                <a:spcPct val="90000"/>
              </a:lnSpc>
            </a:pPr>
            <a:r>
              <a:rPr lang="en-US" altLang="en-US" sz="2400" smtClean="0"/>
              <a:t>Avoid crushing international transfer fees</a:t>
            </a:r>
          </a:p>
          <a:p>
            <a:pPr eaLnBrk="1" hangingPunct="1">
              <a:lnSpc>
                <a:spcPct val="90000"/>
              </a:lnSpc>
            </a:pPr>
            <a:r>
              <a:rPr lang="en-US" altLang="en-US" sz="2800" smtClean="0"/>
              <a:t>“Your money has become data. There needs to be an infrastructure that allows people to exchange whatever they have for whatever they want, that confirms who they are, and confirms that the transaction is legitimate.” Sounds a lot like Bitcoin, doesn't it?  </a:t>
            </a:r>
            <a:r>
              <a:rPr lang="en-US" altLang="en-US" sz="1800" smtClean="0"/>
              <a:t>~ Ben Milne, founder of Dwolla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C201DD8-4842-4683-99E9-B7AB7D841FD0}" type="slidenum">
              <a:rPr lang="en-US" altLang="en-US" sz="1400" smtClean="0"/>
              <a:pPr>
                <a:spcBef>
                  <a:spcPct val="0"/>
                </a:spcBef>
                <a:buFontTx/>
                <a:buNone/>
              </a:pPr>
              <a:t>31</a:t>
            </a:fld>
            <a:endParaRPr lang="en-US" altLang="en-US" sz="1400" smtClean="0"/>
          </a:p>
        </p:txBody>
      </p:sp>
      <p:sp>
        <p:nvSpPr>
          <p:cNvPr id="32771" name="Rectangle 2"/>
          <p:cNvSpPr>
            <a:spLocks noChangeArrowheads="1"/>
          </p:cNvSpPr>
          <p:nvPr>
            <p:ph type="title"/>
          </p:nvPr>
        </p:nvSpPr>
        <p:spPr/>
        <p:txBody>
          <a:bodyPr/>
          <a:lstStyle/>
          <a:p>
            <a:pPr eaLnBrk="1" hangingPunct="1"/>
            <a:r>
              <a:rPr lang="en-US" altLang="en-US" sz="3600" smtClean="0"/>
              <a:t>How Can Bitcoin Grow the Economy?</a:t>
            </a:r>
          </a:p>
        </p:txBody>
      </p:sp>
      <p:sp>
        <p:nvSpPr>
          <p:cNvPr id="32772" name="Rectangle 3"/>
          <p:cNvSpPr>
            <a:spLocks noChangeArrowheads="1"/>
          </p:cNvSpPr>
          <p:nvPr>
            <p:ph type="body" idx="1"/>
          </p:nvPr>
        </p:nvSpPr>
        <p:spPr/>
        <p:txBody>
          <a:bodyPr/>
          <a:lstStyle/>
          <a:p>
            <a:pPr eaLnBrk="1" hangingPunct="1">
              <a:buFontTx/>
              <a:buNone/>
            </a:pPr>
            <a:r>
              <a:rPr lang="en-US" altLang="en-US" smtClean="0"/>
              <a:t> “If Bitcoin becomes widespread, respected, and legitimate, that pressures everyone—all the central banks and banking companies—to bring down their costs in order to stay competitive.”</a:t>
            </a:r>
          </a:p>
          <a:p>
            <a:pPr eaLnBrk="1" hangingPunct="1">
              <a:buFontTx/>
              <a:buNone/>
            </a:pPr>
            <a:endParaRPr lang="en-US" altLang="en-US" smtClean="0"/>
          </a:p>
          <a:p>
            <a:pPr eaLnBrk="1" hangingPunct="1">
              <a:buFontTx/>
              <a:buNone/>
            </a:pPr>
            <a:r>
              <a:rPr lang="en-US" altLang="en-US" sz="2000" smtClean="0"/>
              <a:t>~ National Geographic magazine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FFCC9F4-61AA-445A-BAAB-7A25912360B7}" type="slidenum">
              <a:rPr lang="en-US" altLang="en-US" sz="1400" smtClean="0"/>
              <a:pPr>
                <a:spcBef>
                  <a:spcPct val="0"/>
                </a:spcBef>
                <a:buFontTx/>
                <a:buNone/>
              </a:pPr>
              <a:t>32</a:t>
            </a:fld>
            <a:endParaRPr lang="en-US" altLang="en-US" sz="1400" smtClean="0"/>
          </a:p>
        </p:txBody>
      </p:sp>
      <p:sp>
        <p:nvSpPr>
          <p:cNvPr id="33795" name="Rectangle 2"/>
          <p:cNvSpPr>
            <a:spLocks noChangeArrowheads="1"/>
          </p:cNvSpPr>
          <p:nvPr>
            <p:ph type="title"/>
          </p:nvPr>
        </p:nvSpPr>
        <p:spPr/>
        <p:txBody>
          <a:bodyPr/>
          <a:lstStyle/>
          <a:p>
            <a:pPr eaLnBrk="1" hangingPunct="1"/>
            <a:r>
              <a:rPr lang="en-US" altLang="en-US" sz="4000" smtClean="0"/>
              <a:t>Dr. Know Says - Time Out for Fun</a:t>
            </a:r>
          </a:p>
        </p:txBody>
      </p:sp>
      <p:sp>
        <p:nvSpPr>
          <p:cNvPr id="33796" name="Rectangle 3"/>
          <p:cNvSpPr>
            <a:spLocks noChangeArrowheads="1"/>
          </p:cNvSpPr>
          <p:nvPr>
            <p:ph type="body" idx="1"/>
          </p:nvPr>
        </p:nvSpPr>
        <p:spPr/>
        <p:txBody>
          <a:bodyPr/>
          <a:lstStyle/>
          <a:p>
            <a:pPr eaLnBrk="1" hangingPunct="1"/>
            <a:r>
              <a:rPr lang="en-US" altLang="en-US" smtClean="0"/>
              <a:t>39th state? "N" before "S" ?</a:t>
            </a:r>
          </a:p>
          <a:p>
            <a:pPr eaLnBrk="1" hangingPunct="1"/>
            <a:r>
              <a:rPr lang="en-US" altLang="en-US" smtClean="0"/>
              <a:t>ND - only state with BTM within 500 miles</a:t>
            </a:r>
          </a:p>
          <a:p>
            <a:pPr eaLnBrk="1" hangingPunct="1"/>
            <a:r>
              <a:rPr lang="en-US" altLang="en-US" smtClean="0"/>
              <a:t>ND - #1 in happiness. Could it be ...</a:t>
            </a:r>
          </a:p>
          <a:p>
            <a:pPr lvl="1" eaLnBrk="1" hangingPunct="1"/>
            <a:r>
              <a:rPr lang="en-US" altLang="en-US" smtClean="0"/>
              <a:t>Tourists, endangered species? (ND is lowest)</a:t>
            </a:r>
          </a:p>
          <a:p>
            <a:pPr lvl="1" eaLnBrk="1" hangingPunct="1"/>
            <a:r>
              <a:rPr lang="en-US" altLang="en-US" smtClean="0"/>
              <a:t>Oil, french fries (ND shines)</a:t>
            </a:r>
          </a:p>
          <a:p>
            <a:pPr lvl="1" eaLnBrk="1" hangingPunct="1"/>
            <a:r>
              <a:rPr lang="en-US" altLang="en-US" smtClean="0"/>
              <a:t>$3B surplus &amp; least people in collection</a:t>
            </a:r>
          </a:p>
          <a:p>
            <a:pPr lvl="1" eaLnBrk="1" hangingPunct="1"/>
            <a:r>
              <a:rPr lang="en-US" altLang="en-US" smtClean="0"/>
              <a:t>More golf, churches and BTM's per capita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E47F62D-EDD6-46FF-BB13-C652A759B422}" type="slidenum">
              <a:rPr lang="en-US" altLang="en-US" sz="1400" smtClean="0"/>
              <a:pPr>
                <a:spcBef>
                  <a:spcPct val="0"/>
                </a:spcBef>
                <a:buFontTx/>
                <a:buNone/>
              </a:pPr>
              <a:t>33</a:t>
            </a:fld>
            <a:endParaRPr lang="en-US" altLang="en-US" sz="1400" smtClean="0"/>
          </a:p>
        </p:txBody>
      </p:sp>
      <p:sp>
        <p:nvSpPr>
          <p:cNvPr id="34819" name="Rectangle 2"/>
          <p:cNvSpPr>
            <a:spLocks noChangeArrowheads="1"/>
          </p:cNvSpPr>
          <p:nvPr>
            <p:ph type="title"/>
          </p:nvPr>
        </p:nvSpPr>
        <p:spPr/>
        <p:txBody>
          <a:bodyPr/>
          <a:lstStyle/>
          <a:p>
            <a:pPr eaLnBrk="1" hangingPunct="1"/>
            <a:r>
              <a:rPr lang="en-US" altLang="en-US" smtClean="0"/>
              <a:t>Questions - ?</a:t>
            </a:r>
          </a:p>
        </p:txBody>
      </p:sp>
      <p:pic>
        <p:nvPicPr>
          <p:cNvPr id="3482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078038"/>
            <a:ext cx="55880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3"/>
          <p:cNvSpPr txBox="1">
            <a:spLocks noChangeArrowheads="1"/>
          </p:cNvSpPr>
          <p:nvPr/>
        </p:nvSpPr>
        <p:spPr bwMode="auto">
          <a:xfrm>
            <a:off x="457200" y="354488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"Bitcoin logo" by Bitboy - Bitcoin forums. Licensed under Creative Commons Zero, Public Domain Dedication via Wikimedia Commons - http://commons.wikimedia.org/wiki/File:Bitcoin_logo.svg#mediaviewer/File:Bitcoin_logo.svg</a:t>
            </a:r>
          </a:p>
        </p:txBody>
      </p:sp>
      <p:sp>
        <p:nvSpPr>
          <p:cNvPr id="34822" name="TextBox 1"/>
          <p:cNvSpPr txBox="1">
            <a:spLocks noChangeArrowheads="1"/>
          </p:cNvSpPr>
          <p:nvPr/>
        </p:nvSpPr>
        <p:spPr bwMode="auto">
          <a:xfrm>
            <a:off x="457200" y="5310188"/>
            <a:ext cx="310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hlinkClick r:id="rId3"/>
              </a:rPr>
              <a:t>Presentation Author: Allen R</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E8836ED-0E69-45A7-937C-B5380AABD108}" type="slidenum">
              <a:rPr lang="en-US" altLang="en-US" sz="1400" smtClean="0"/>
              <a:pPr>
                <a:spcBef>
                  <a:spcPct val="0"/>
                </a:spcBef>
                <a:buFontTx/>
                <a:buNone/>
              </a:pPr>
              <a:t>4</a:t>
            </a:fld>
            <a:endParaRPr lang="en-US" altLang="en-US" sz="1400" smtClean="0"/>
          </a:p>
        </p:txBody>
      </p:sp>
      <p:sp>
        <p:nvSpPr>
          <p:cNvPr id="5123" name="Rectangle 2"/>
          <p:cNvSpPr>
            <a:spLocks noChangeArrowheads="1"/>
          </p:cNvSpPr>
          <p:nvPr>
            <p:ph type="title"/>
          </p:nvPr>
        </p:nvSpPr>
        <p:spPr>
          <a:xfrm>
            <a:off x="457200" y="260350"/>
            <a:ext cx="8229600" cy="1143000"/>
          </a:xfrm>
        </p:spPr>
        <p:txBody>
          <a:bodyPr/>
          <a:lstStyle/>
          <a:p>
            <a:pPr eaLnBrk="1" hangingPunct="1"/>
            <a:r>
              <a:rPr lang="en-US" altLang="en-US" smtClean="0"/>
              <a:t>What is Bitcoin?</a:t>
            </a:r>
          </a:p>
        </p:txBody>
      </p:sp>
      <p:sp>
        <p:nvSpPr>
          <p:cNvPr id="6147" name="Rectangle 3"/>
          <p:cNvSpPr>
            <a:spLocks noGrp="1" noChangeArrowheads="1"/>
          </p:cNvSpPr>
          <p:nvPr>
            <p:ph type="body" idx="1"/>
          </p:nvPr>
        </p:nvSpPr>
        <p:spPr>
          <a:xfrm>
            <a:off x="457200" y="1403350"/>
            <a:ext cx="8229600" cy="5194002"/>
          </a:xfrm>
        </p:spPr>
        <p:txBody>
          <a:bodyPr/>
          <a:lstStyle/>
          <a:p>
            <a:pPr eaLnBrk="1" hangingPunct="1">
              <a:lnSpc>
                <a:spcPct val="90000"/>
              </a:lnSpc>
              <a:defRPr/>
            </a:pPr>
            <a:r>
              <a:rPr lang="en-US" altLang="en-US" sz="2800" dirty="0" smtClean="0"/>
              <a:t>Bitcoin is an electronic currency (BTC)</a:t>
            </a:r>
          </a:p>
          <a:p>
            <a:pPr eaLnBrk="1" hangingPunct="1">
              <a:lnSpc>
                <a:spcPct val="90000"/>
              </a:lnSpc>
              <a:defRPr/>
            </a:pPr>
            <a:r>
              <a:rPr lang="en-US" altLang="en-US" sz="2800" dirty="0" smtClean="0"/>
              <a:t>BTC serves as an alternate form of person to person payment.</a:t>
            </a:r>
          </a:p>
          <a:p>
            <a:pPr eaLnBrk="1" hangingPunct="1">
              <a:lnSpc>
                <a:spcPct val="90000"/>
              </a:lnSpc>
              <a:defRPr/>
            </a:pPr>
            <a:r>
              <a:rPr lang="en-US" altLang="en-US" sz="2800" dirty="0" smtClean="0"/>
              <a:t>Bitcoins have value because the people who buy and sell using bitcoins agree they have value. </a:t>
            </a:r>
          </a:p>
          <a:p>
            <a:pPr eaLnBrk="1" hangingPunct="1">
              <a:lnSpc>
                <a:spcPct val="90000"/>
              </a:lnSpc>
              <a:defRPr/>
            </a:pPr>
            <a:r>
              <a:rPr lang="en-US" altLang="en-US" sz="2800" dirty="0" smtClean="0"/>
              <a:t>Bitcoin has a public general ledger distributed globally on the internet.</a:t>
            </a:r>
          </a:p>
          <a:p>
            <a:pPr eaLnBrk="1" hangingPunct="1">
              <a:lnSpc>
                <a:spcPct val="90000"/>
              </a:lnSpc>
              <a:defRPr/>
            </a:pPr>
            <a:r>
              <a:rPr lang="en-US" altLang="en-US" sz="2800" dirty="0" smtClean="0"/>
              <a:t>Bitcoins are awarded by software to those who contribute their computational power to the security of the network.</a:t>
            </a:r>
            <a:endParaRPr lang="en-US" alt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CBDB4D8-C5D5-4C8E-8B03-FC55C808A154}" type="slidenum">
              <a:rPr lang="en-US" altLang="en-US" sz="1400" smtClean="0"/>
              <a:pPr>
                <a:spcBef>
                  <a:spcPct val="0"/>
                </a:spcBef>
                <a:buFontTx/>
                <a:buNone/>
              </a:pPr>
              <a:t>5</a:t>
            </a:fld>
            <a:endParaRPr lang="en-US" altLang="en-US" sz="1400" smtClean="0"/>
          </a:p>
        </p:txBody>
      </p:sp>
      <p:sp>
        <p:nvSpPr>
          <p:cNvPr id="6147" name="Rectangle 2"/>
          <p:cNvSpPr>
            <a:spLocks noChangeArrowheads="1"/>
          </p:cNvSpPr>
          <p:nvPr>
            <p:ph type="title"/>
          </p:nvPr>
        </p:nvSpPr>
        <p:spPr/>
        <p:txBody>
          <a:bodyPr/>
          <a:lstStyle/>
          <a:p>
            <a:pPr eaLnBrk="1" hangingPunct="1"/>
            <a:r>
              <a:rPr lang="en-US" altLang="en-US" smtClean="0"/>
              <a:t>What is Bitcoin?</a:t>
            </a:r>
          </a:p>
        </p:txBody>
      </p:sp>
      <p:sp>
        <p:nvSpPr>
          <p:cNvPr id="6148" name="Rectangle 3"/>
          <p:cNvSpPr>
            <a:spLocks noChangeArrowheads="1"/>
          </p:cNvSpPr>
          <p:nvPr>
            <p:ph type="body" idx="1"/>
          </p:nvPr>
        </p:nvSpPr>
        <p:spPr/>
        <p:txBody>
          <a:bodyPr/>
          <a:lstStyle/>
          <a:p>
            <a:pPr eaLnBrk="1" hangingPunct="1"/>
            <a:r>
              <a:rPr lang="en-US" altLang="en-US" smtClean="0"/>
              <a:t>Enter the "fun zone" ... with an analogy!</a:t>
            </a:r>
          </a:p>
          <a:p>
            <a:pPr lvl="1" eaLnBrk="1" hangingPunct="1"/>
            <a:r>
              <a:rPr lang="en-US" altLang="en-US" smtClean="0"/>
              <a:t>A "Green Button" website launches January 1</a:t>
            </a:r>
          </a:p>
          <a:p>
            <a:pPr lvl="2" eaLnBrk="1" hangingPunct="1"/>
            <a:r>
              <a:rPr lang="en-US" altLang="en-US" smtClean="0"/>
              <a:t>It awards points with each click of the green button</a:t>
            </a:r>
          </a:p>
          <a:p>
            <a:pPr lvl="4" eaLnBrk="1" hangingPunct="1"/>
            <a:r>
              <a:rPr lang="en-US" altLang="en-US" smtClean="0"/>
              <a:t>50 points per day, then 25, then 12 -- decreasing each month</a:t>
            </a:r>
          </a:p>
          <a:p>
            <a:pPr lvl="4" eaLnBrk="1" hangingPunct="1"/>
            <a:r>
              <a:rPr lang="en-US" altLang="en-US" smtClean="0"/>
              <a:t>By June, only 1 point per day, through December</a:t>
            </a:r>
          </a:p>
          <a:p>
            <a:pPr lvl="4" eaLnBrk="1" hangingPunct="1"/>
            <a:r>
              <a:rPr lang="en-US" altLang="en-US" smtClean="0"/>
              <a:t>At midnight, December 31, no more points. </a:t>
            </a:r>
            <a:r>
              <a:rPr lang="en-US" altLang="en-US" i="1" smtClean="0"/>
              <a:t>Ever</a:t>
            </a:r>
            <a:r>
              <a:rPr lang="en-US" altLang="en-US" smtClean="0"/>
              <a:t>. The green button stops working.</a:t>
            </a:r>
          </a:p>
          <a:p>
            <a:pPr lvl="2" eaLnBrk="1" hangingPunct="1"/>
            <a:r>
              <a:rPr lang="en-US" altLang="en-US" smtClean="0"/>
              <a:t>Thousands of people begin earning points.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E51F75F-8FEC-4A4D-8B86-010E3F573700}" type="slidenum">
              <a:rPr lang="en-US" altLang="en-US" sz="1400" smtClean="0"/>
              <a:pPr>
                <a:spcBef>
                  <a:spcPct val="0"/>
                </a:spcBef>
                <a:buFontTx/>
                <a:buNone/>
              </a:pPr>
              <a:t>6</a:t>
            </a:fld>
            <a:endParaRPr lang="en-US" altLang="en-US" sz="1400" smtClean="0"/>
          </a:p>
        </p:txBody>
      </p:sp>
      <p:sp>
        <p:nvSpPr>
          <p:cNvPr id="7171" name="Rectangle 2"/>
          <p:cNvSpPr>
            <a:spLocks noChangeArrowheads="1"/>
          </p:cNvSpPr>
          <p:nvPr>
            <p:ph type="title"/>
          </p:nvPr>
        </p:nvSpPr>
        <p:spPr/>
        <p:txBody>
          <a:bodyPr/>
          <a:lstStyle/>
          <a:p>
            <a:pPr eaLnBrk="1" hangingPunct="1"/>
            <a:r>
              <a:rPr lang="en-US" altLang="en-US" smtClean="0"/>
              <a:t>What is Bitcoin? More ...</a:t>
            </a:r>
          </a:p>
        </p:txBody>
      </p:sp>
      <p:sp>
        <p:nvSpPr>
          <p:cNvPr id="7172" name="Rectangle 3"/>
          <p:cNvSpPr>
            <a:spLocks noChangeArrowheads="1"/>
          </p:cNvSpPr>
          <p:nvPr>
            <p:ph type="body" idx="1"/>
          </p:nvPr>
        </p:nvSpPr>
        <p:spPr/>
        <p:txBody>
          <a:bodyPr/>
          <a:lstStyle/>
          <a:p>
            <a:pPr eaLnBrk="1" hangingPunct="1"/>
            <a:r>
              <a:rPr lang="en-US" altLang="en-US" smtClean="0"/>
              <a:t>Some people accumulate a </a:t>
            </a:r>
            <a:r>
              <a:rPr lang="en-US" altLang="en-US" i="1" smtClean="0"/>
              <a:t>lot </a:t>
            </a:r>
            <a:r>
              <a:rPr lang="en-US" altLang="en-US" smtClean="0"/>
              <a:t>of points</a:t>
            </a:r>
          </a:p>
          <a:p>
            <a:pPr lvl="1" eaLnBrk="1" hangingPunct="1"/>
            <a:r>
              <a:rPr lang="en-US" altLang="en-US" smtClean="0"/>
              <a:t>One smart person asks, "What will you sell me in the real world for some of my points?"</a:t>
            </a:r>
          </a:p>
          <a:p>
            <a:pPr lvl="1" eaLnBrk="1" hangingPunct="1"/>
            <a:r>
              <a:rPr lang="en-US" altLang="en-US" smtClean="0"/>
              <a:t>Another thinks about it and makes a deal. He'll sell an iPhone 3 worth $150 for 1500 points.</a:t>
            </a:r>
          </a:p>
          <a:p>
            <a:pPr eaLnBrk="1" hangingPunct="1"/>
            <a:r>
              <a:rPr lang="en-US" altLang="en-US" smtClean="0"/>
              <a:t>Presto! Now each point has been valued at 10¢</a:t>
            </a:r>
          </a:p>
          <a:p>
            <a:pPr lvl="2" eaLnBrk="1" hangingPunct="1"/>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E79D60A-9166-4316-95A2-6327135DA9F8}" type="slidenum">
              <a:rPr lang="en-US" altLang="en-US" sz="1400" smtClean="0"/>
              <a:pPr>
                <a:spcBef>
                  <a:spcPct val="0"/>
                </a:spcBef>
                <a:buFontTx/>
                <a:buNone/>
              </a:pPr>
              <a:t>7</a:t>
            </a:fld>
            <a:endParaRPr lang="en-US" altLang="en-US" sz="1400" smtClean="0"/>
          </a:p>
        </p:txBody>
      </p:sp>
      <p:sp>
        <p:nvSpPr>
          <p:cNvPr id="8195" name="Rectangle 2"/>
          <p:cNvSpPr>
            <a:spLocks noChangeArrowheads="1"/>
          </p:cNvSpPr>
          <p:nvPr>
            <p:ph type="title"/>
          </p:nvPr>
        </p:nvSpPr>
        <p:spPr/>
        <p:txBody>
          <a:bodyPr/>
          <a:lstStyle/>
          <a:p>
            <a:pPr eaLnBrk="1" hangingPunct="1"/>
            <a:r>
              <a:rPr lang="en-US" altLang="en-US" smtClean="0"/>
              <a:t>What is Bitcoin? Even More ... </a:t>
            </a:r>
          </a:p>
        </p:txBody>
      </p:sp>
      <p:sp>
        <p:nvSpPr>
          <p:cNvPr id="8196" name="Rectangle 3"/>
          <p:cNvSpPr>
            <a:spLocks noChangeArrowheads="1"/>
          </p:cNvSpPr>
          <p:nvPr>
            <p:ph type="body" idx="1"/>
          </p:nvPr>
        </p:nvSpPr>
        <p:spPr/>
        <p:txBody>
          <a:bodyPr/>
          <a:lstStyle/>
          <a:p>
            <a:pPr eaLnBrk="1" hangingPunct="1">
              <a:lnSpc>
                <a:spcPct val="80000"/>
              </a:lnSpc>
            </a:pPr>
            <a:r>
              <a:rPr lang="en-US" altLang="en-US" smtClean="0"/>
              <a:t>Three things have happened.</a:t>
            </a:r>
          </a:p>
          <a:p>
            <a:pPr lvl="1" eaLnBrk="1" hangingPunct="1">
              <a:lnSpc>
                <a:spcPct val="80000"/>
              </a:lnSpc>
            </a:pPr>
            <a:r>
              <a:rPr lang="en-US" altLang="en-US" smtClean="0"/>
              <a:t>People have done "work" by clicking away at the green button for many months. One of them decided that work should have some value in the real world. </a:t>
            </a:r>
          </a:p>
          <a:p>
            <a:pPr lvl="1" eaLnBrk="1" hangingPunct="1">
              <a:lnSpc>
                <a:spcPct val="80000"/>
              </a:lnSpc>
            </a:pPr>
            <a:r>
              <a:rPr lang="en-US" altLang="en-US" smtClean="0"/>
              <a:t>Two people set the value of that work by equating points to dollars and cents.  </a:t>
            </a:r>
          </a:p>
          <a:p>
            <a:pPr lvl="1" eaLnBrk="1" hangingPunct="1">
              <a:lnSpc>
                <a:spcPct val="80000"/>
              </a:lnSpc>
            </a:pPr>
            <a:r>
              <a:rPr lang="en-US" altLang="en-US" smtClean="0"/>
              <a:t>Two people enter into a transaction. It enriches the account of the seller and depletes the account of the buyer. </a:t>
            </a:r>
          </a:p>
          <a:p>
            <a:pPr lvl="2" eaLnBrk="1" hangingPunct="1">
              <a:lnSpc>
                <a:spcPct val="80000"/>
              </a:lnSpc>
            </a:pPr>
            <a:r>
              <a:rPr lang="en-US" altLang="en-US" smtClean="0"/>
              <a:t>Isn't that what we call "commerce?"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B86EA2-CE3A-4813-BBD9-84F228C26D58}" type="slidenum">
              <a:rPr lang="en-US" altLang="en-US" sz="1400" smtClean="0"/>
              <a:pPr>
                <a:spcBef>
                  <a:spcPct val="0"/>
                </a:spcBef>
                <a:buFontTx/>
                <a:buNone/>
              </a:pPr>
              <a:t>8</a:t>
            </a:fld>
            <a:endParaRPr lang="en-US" altLang="en-US" sz="1400" smtClean="0"/>
          </a:p>
        </p:txBody>
      </p:sp>
      <p:sp>
        <p:nvSpPr>
          <p:cNvPr id="9219" name="Rectangle 2"/>
          <p:cNvSpPr>
            <a:spLocks noChangeArrowheads="1"/>
          </p:cNvSpPr>
          <p:nvPr>
            <p:ph type="title"/>
          </p:nvPr>
        </p:nvSpPr>
        <p:spPr/>
        <p:txBody>
          <a:bodyPr/>
          <a:lstStyle/>
          <a:p>
            <a:pPr eaLnBrk="1" hangingPunct="1"/>
            <a:r>
              <a:rPr lang="en-US" altLang="en-US" smtClean="0"/>
              <a:t>What is Bitcoin? Remarkable ...</a:t>
            </a:r>
          </a:p>
        </p:txBody>
      </p:sp>
      <p:sp>
        <p:nvSpPr>
          <p:cNvPr id="9220" name="Rectangle 3"/>
          <p:cNvSpPr>
            <a:spLocks noChangeArrowheads="1"/>
          </p:cNvSpPr>
          <p:nvPr>
            <p:ph type="body" idx="1"/>
          </p:nvPr>
        </p:nvSpPr>
        <p:spPr/>
        <p:txBody>
          <a:bodyPr/>
          <a:lstStyle/>
          <a:p>
            <a:pPr eaLnBrk="1" hangingPunct="1">
              <a:lnSpc>
                <a:spcPct val="90000"/>
              </a:lnSpc>
            </a:pPr>
            <a:r>
              <a:rPr lang="en-US" altLang="en-US" smtClean="0"/>
              <a:t>Next ... something </a:t>
            </a:r>
            <a:r>
              <a:rPr lang="en-US" altLang="en-US" i="1" smtClean="0"/>
              <a:t>Remarkable </a:t>
            </a:r>
            <a:r>
              <a:rPr lang="en-US" altLang="en-US" smtClean="0"/>
              <a:t>happens</a:t>
            </a:r>
          </a:p>
          <a:p>
            <a:pPr lvl="1" eaLnBrk="1" hangingPunct="1">
              <a:lnSpc>
                <a:spcPct val="90000"/>
              </a:lnSpc>
            </a:pPr>
            <a:r>
              <a:rPr lang="en-US" altLang="en-US" smtClean="0"/>
              <a:t>Some bright people set up an </a:t>
            </a:r>
            <a:r>
              <a:rPr lang="en-US" altLang="en-US" i="1" smtClean="0"/>
              <a:t>exchange </a:t>
            </a:r>
            <a:r>
              <a:rPr lang="en-US" altLang="en-US" smtClean="0"/>
              <a:t>that trades points for dollars. They collect a lot of points.</a:t>
            </a:r>
          </a:p>
          <a:p>
            <a:pPr lvl="1" eaLnBrk="1" hangingPunct="1">
              <a:lnSpc>
                <a:spcPct val="90000"/>
              </a:lnSpc>
            </a:pPr>
            <a:r>
              <a:rPr lang="en-US" altLang="en-US" smtClean="0"/>
              <a:t>Then they decide to sell the points they've collected to other people. This creates a "points economy" and keeps points in circulation.</a:t>
            </a:r>
          </a:p>
          <a:p>
            <a:pPr lvl="1" eaLnBrk="1" hangingPunct="1">
              <a:lnSpc>
                <a:spcPct val="90000"/>
              </a:lnSpc>
            </a:pPr>
            <a:r>
              <a:rPr lang="en-US" altLang="en-US" smtClean="0"/>
              <a:t>Another person decides to deploy ATM's that convert points to dollars and vice versa.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586A438-EF23-44FB-B1BC-EFD0956DEAF6}" type="slidenum">
              <a:rPr lang="en-US" altLang="en-US" sz="1400" smtClean="0"/>
              <a:pPr>
                <a:spcBef>
                  <a:spcPct val="0"/>
                </a:spcBef>
                <a:buFontTx/>
                <a:buNone/>
              </a:pPr>
              <a:t>9</a:t>
            </a:fld>
            <a:endParaRPr lang="en-US" altLang="en-US" sz="1400" smtClean="0"/>
          </a:p>
        </p:txBody>
      </p:sp>
      <p:sp>
        <p:nvSpPr>
          <p:cNvPr id="10243" name="Rectangle 2"/>
          <p:cNvSpPr>
            <a:spLocks noChangeArrowheads="1"/>
          </p:cNvSpPr>
          <p:nvPr>
            <p:ph type="title"/>
          </p:nvPr>
        </p:nvSpPr>
        <p:spPr/>
        <p:txBody>
          <a:bodyPr/>
          <a:lstStyle/>
          <a:p>
            <a:pPr eaLnBrk="1" hangingPunct="1"/>
            <a:r>
              <a:rPr lang="en-US" altLang="en-US" smtClean="0"/>
              <a:t>What is Bitcoin? </a:t>
            </a:r>
          </a:p>
        </p:txBody>
      </p:sp>
      <p:sp>
        <p:nvSpPr>
          <p:cNvPr id="10244" name="Rectangle 3"/>
          <p:cNvSpPr>
            <a:spLocks noChangeArrowheads="1"/>
          </p:cNvSpPr>
          <p:nvPr>
            <p:ph type="body" idx="1"/>
          </p:nvPr>
        </p:nvSpPr>
        <p:spPr/>
        <p:txBody>
          <a:bodyPr/>
          <a:lstStyle/>
          <a:p>
            <a:pPr eaLnBrk="1" hangingPunct="1"/>
            <a:r>
              <a:rPr lang="en-US" altLang="en-US" smtClean="0"/>
              <a:t>Did you notice that ... </a:t>
            </a:r>
          </a:p>
          <a:p>
            <a:pPr lvl="1" eaLnBrk="1" hangingPunct="1"/>
            <a:r>
              <a:rPr lang="en-US" altLang="en-US" smtClean="0"/>
              <a:t>There's no central control, no central bank?</a:t>
            </a:r>
          </a:p>
          <a:p>
            <a:pPr lvl="1" eaLnBrk="1" hangingPunct="1"/>
            <a:r>
              <a:rPr lang="en-US" altLang="en-US" smtClean="0"/>
              <a:t>No government involvement?</a:t>
            </a:r>
          </a:p>
          <a:p>
            <a:pPr lvl="1" eaLnBrk="1" hangingPunct="1"/>
            <a:r>
              <a:rPr lang="en-US" altLang="en-US" smtClean="0"/>
              <a:t>Anyone can get points through ATM's and exchanges?</a:t>
            </a:r>
          </a:p>
          <a:p>
            <a:pPr lvl="1" eaLnBrk="1" hangingPunct="1"/>
            <a:r>
              <a:rPr lang="en-US" altLang="en-US" smtClean="0"/>
              <a:t>You can buy locally or internationally with anyone who agrees to use points?</a:t>
            </a:r>
          </a:p>
          <a:p>
            <a:pPr lvl="1" eaLnBrk="1" hangingPunct="1"/>
            <a:r>
              <a:rPr lang="en-US" altLang="en-US" smtClean="0"/>
              <a:t>There are no "transaction fees"?</a:t>
            </a:r>
          </a:p>
          <a:p>
            <a:pPr lvl="1" eaLnBrk="1" hangingPunct="1"/>
            <a:r>
              <a:rPr lang="en-US" altLang="en-US" i="1" smtClean="0"/>
              <a:t>You </a:t>
            </a:r>
            <a:r>
              <a:rPr lang="en-US" altLang="en-US" smtClean="0"/>
              <a:t>own your points? </a:t>
            </a:r>
          </a:p>
        </p:txBody>
      </p:sp>
    </p:spTree>
  </p:cSld>
  <p:clrMapOvr>
    <a:masterClrMapping/>
  </p:clrMapOvr>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157255276</TotalTime>
  <Pages>0</Pages>
  <Words>1817</Words>
  <Characters>0</Characters>
  <Application>Microsoft Office PowerPoint</Application>
  <DocSecurity>0</DocSecurity>
  <PresentationFormat>On-screen Show (4:3)</PresentationFormat>
  <Lines>0</Lines>
  <Paragraphs>244</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Default Design</vt:lpstr>
      <vt:lpstr>Welcome!  Learn About Bitcoin</vt:lpstr>
      <vt:lpstr>Introduction</vt:lpstr>
      <vt:lpstr>How I Became Interested in Bitcoin (BTC)</vt:lpstr>
      <vt:lpstr>What is Bitcoin?</vt:lpstr>
      <vt:lpstr>What is Bitcoin?</vt:lpstr>
      <vt:lpstr>What is Bitcoin? More ...</vt:lpstr>
      <vt:lpstr>What is Bitcoin? Even More ... </vt:lpstr>
      <vt:lpstr>What is Bitcoin? Remarkable ...</vt:lpstr>
      <vt:lpstr>What is Bitcoin? </vt:lpstr>
      <vt:lpstr>What is Bitcoin?</vt:lpstr>
      <vt:lpstr>Now REALLY, What is Bitcoin?</vt:lpstr>
      <vt:lpstr>The Bitcoin Network</vt:lpstr>
      <vt:lpstr>Bitcoin Transactions Flow Through the Network</vt:lpstr>
      <vt:lpstr>Bitcoin Miners Process Transactions</vt:lpstr>
      <vt:lpstr>Miners Validate Every Transaction</vt:lpstr>
      <vt:lpstr>What Is Bitcoin? The Network</vt:lpstr>
      <vt:lpstr>A Cryptographic Problem</vt:lpstr>
      <vt:lpstr>Miners Use "Hashing" Software</vt:lpstr>
      <vt:lpstr>Miners Protect the Network</vt:lpstr>
      <vt:lpstr>Add a New Block → Get Paid</vt:lpstr>
      <vt:lpstr>Network &amp; Mining Summary</vt:lpstr>
      <vt:lpstr>Bitcoin History</vt:lpstr>
      <vt:lpstr>Why Bitcoin Currency?</vt:lpstr>
      <vt:lpstr>BTC Acceptance Growing</vt:lpstr>
      <vt:lpstr>Is Bitcoin Legal?</vt:lpstr>
      <vt:lpstr>Is Bitcoin Secure?</vt:lpstr>
      <vt:lpstr>Other Risks?</vt:lpstr>
      <vt:lpstr>Media New &amp; Trends</vt:lpstr>
      <vt:lpstr>Media New &amp; Trends</vt:lpstr>
      <vt:lpstr>How Can Bitcoin Grow the Economy?</vt:lpstr>
      <vt:lpstr>How Can Bitcoin Grow the Economy?</vt:lpstr>
      <vt:lpstr>Dr. Know Says - Time Out for Fun</vt:lpstr>
      <vt:lpstr>Questions - ?</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Learn About Bitcoin</dc:title>
  <dc:subject/>
  <dc:creator>0wner</dc:creator>
  <cp:keywords/>
  <dc:description/>
  <cp:lastModifiedBy>DosHost.net Schott</cp:lastModifiedBy>
  <cp:revision>30</cp:revision>
  <cp:lastPrinted>1899-12-30T00:00:00Z</cp:lastPrinted>
  <dcterms:created xsi:type="dcterms:W3CDTF">2014-08-12T16:56:39Z</dcterms:created>
  <dcterms:modified xsi:type="dcterms:W3CDTF">2014-09-04T05:56:31Z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1033-8.1.0.3030</vt:lpwstr>
  </property>
</Properties>
</file>