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  <p:sldMasterId id="2147483673" r:id="rId5"/>
  </p:sldMasterIdLst>
  <p:sldIdLst>
    <p:sldId id="288" r:id="rId6"/>
    <p:sldId id="269" r:id="rId7"/>
    <p:sldId id="296" r:id="rId8"/>
    <p:sldId id="297" r:id="rId9"/>
    <p:sldId id="277" r:id="rId10"/>
    <p:sldId id="298" r:id="rId11"/>
    <p:sldId id="299" r:id="rId12"/>
    <p:sldId id="301" r:id="rId13"/>
    <p:sldId id="302" r:id="rId14"/>
    <p:sldId id="303" r:id="rId15"/>
    <p:sldId id="304" r:id="rId16"/>
    <p:sldId id="305" r:id="rId17"/>
    <p:sldId id="306" r:id="rId18"/>
    <p:sldId id="307" r:id="rId19"/>
    <p:sldId id="308" r:id="rId20"/>
    <p:sldId id="309" r:id="rId21"/>
    <p:sldId id="310" r:id="rId22"/>
    <p:sldId id="295" r:id="rId23"/>
  </p:sldIdLst>
  <p:sldSz cx="9144000" cy="5143500" type="screen16x9"/>
  <p:notesSz cx="6858000" cy="9144000"/>
  <p:defaultTextStyle>
    <a:defPPr>
      <a:defRPr lang="en-US"/>
    </a:defPPr>
    <a:lvl1pPr marL="0" algn="l" defTabSz="45714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8" algn="l" defTabSz="45714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96" algn="l" defTabSz="45714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44" algn="l" defTabSz="45714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92" algn="l" defTabSz="45714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40" algn="l" defTabSz="45714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88" algn="l" defTabSz="45714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36" algn="l" defTabSz="45714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84" algn="l" defTabSz="45714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frameSlides="1"/>
  <p:clrMru>
    <a:srgbClr val="FBBA00"/>
    <a:srgbClr val="007D9E"/>
    <a:srgbClr val="95C129"/>
    <a:srgbClr val="118BA9"/>
    <a:srgbClr val="95C84B"/>
    <a:srgbClr val="E3AB33"/>
    <a:srgbClr val="C11216"/>
    <a:srgbClr val="BA5E35"/>
    <a:srgbClr val="167D9E"/>
    <a:srgbClr val="CE65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71" autoAdjust="0"/>
    <p:restoredTop sz="94591" autoAdjust="0"/>
  </p:normalViewPr>
  <p:slideViewPr>
    <p:cSldViewPr snapToGrid="0" snapToObjects="1">
      <p:cViewPr varScale="1">
        <p:scale>
          <a:sx n="140" d="100"/>
          <a:sy n="140" d="100"/>
        </p:scale>
        <p:origin x="630" y="12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jp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jp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A2EE52C3-F720-3740-A832-0FCD806B6316}"/>
              </a:ext>
            </a:extLst>
          </p:cNvPr>
          <p:cNvSpPr/>
          <p:nvPr userDrawn="1"/>
        </p:nvSpPr>
        <p:spPr>
          <a:xfrm>
            <a:off x="0" y="4531679"/>
            <a:ext cx="9144000" cy="6118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15" name="SmartArt Placeholder 14">
            <a:extLst>
              <a:ext uri="{FF2B5EF4-FFF2-40B4-BE49-F238E27FC236}">
                <a16:creationId xmlns="" xmlns:a16="http://schemas.microsoft.com/office/drawing/2014/main" id="{CCC4456B-AA08-434D-8F61-102D190F035E}"/>
              </a:ext>
            </a:extLst>
          </p:cNvPr>
          <p:cNvSpPr>
            <a:spLocks noGrp="1"/>
          </p:cNvSpPr>
          <p:nvPr>
            <p:ph type="dgm" sz="quarter" idx="12" hasCustomPrompt="1"/>
          </p:nvPr>
        </p:nvSpPr>
        <p:spPr>
          <a:xfrm>
            <a:off x="-1" y="3897085"/>
            <a:ext cx="9144000" cy="1246413"/>
          </a:xfrm>
          <a:prstGeom prst="rect">
            <a:avLst/>
          </a:prstGeom>
          <a:gradFill>
            <a:gsLst>
              <a:gs pos="0">
                <a:schemeClr val="tx1"/>
              </a:gs>
              <a:gs pos="100000">
                <a:schemeClr val="bg1">
                  <a:alpha val="0"/>
                </a:schemeClr>
              </a:gs>
            </a:gsLst>
            <a:lin ang="0" scaled="1"/>
          </a:gradFill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200">
                <a:ln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14" name="Picture Placeholder 2">
            <a:extLst>
              <a:ext uri="{FF2B5EF4-FFF2-40B4-BE49-F238E27FC236}">
                <a16:creationId xmlns="" xmlns:a16="http://schemas.microsoft.com/office/drawing/2014/main" id="{C1E449A8-337A-7A4C-A6A7-AB853987E81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2" y="0"/>
            <a:ext cx="9144000" cy="5143500"/>
          </a:xfrm>
          <a:prstGeom prst="rect">
            <a:avLst/>
          </a:prstGeom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12" name="Title 10">
            <a:extLst>
              <a:ext uri="{FF2B5EF4-FFF2-40B4-BE49-F238E27FC236}">
                <a16:creationId xmlns="" xmlns:a16="http://schemas.microsoft.com/office/drawing/2014/main" id="{1B49611E-60E1-9F40-AEBD-452916E9C52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6072" y="1856201"/>
            <a:ext cx="4104463" cy="857250"/>
          </a:xfrm>
          <a:prstGeom prst="rect">
            <a:avLst/>
          </a:prstGeom>
        </p:spPr>
        <p:txBody>
          <a:bodyPr vert="horz" lIns="91430" tIns="45715" rIns="91430" bIns="45715"/>
          <a:lstStyle>
            <a:lvl1pPr algn="l">
              <a:defRPr sz="36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AU" dirty="0"/>
              <a:t>Click to edit title</a:t>
            </a:r>
            <a:endParaRPr lang="en-US" dirty="0"/>
          </a:p>
        </p:txBody>
      </p:sp>
      <p:sp>
        <p:nvSpPr>
          <p:cNvPr id="13" name="Text Placeholder 13">
            <a:extLst>
              <a:ext uri="{FF2B5EF4-FFF2-40B4-BE49-F238E27FC236}">
                <a16:creationId xmlns="" xmlns:a16="http://schemas.microsoft.com/office/drawing/2014/main" id="{B08B11CE-0010-3B41-BE82-A1D2B20DCD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6072" y="2881771"/>
            <a:ext cx="4699793" cy="1481588"/>
          </a:xfrm>
          <a:prstGeom prst="rect">
            <a:avLst/>
          </a:prstGeom>
        </p:spPr>
        <p:txBody>
          <a:bodyPr vert="horz" lIns="91430" tIns="45715" rIns="91430" bIns="45715"/>
          <a:lstStyle>
            <a:lvl1pPr marL="0" indent="0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AU" dirty="0"/>
              <a:t>Click to edit Master text styles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50403708-F1FD-E14F-9A4F-BE6CE30C9630}"/>
              </a:ext>
            </a:extLst>
          </p:cNvPr>
          <p:cNvCxnSpPr/>
          <p:nvPr userDrawn="1"/>
        </p:nvCxnSpPr>
        <p:spPr>
          <a:xfrm>
            <a:off x="0" y="4566390"/>
            <a:ext cx="9144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1001C1CB-55B7-7941-B3CB-44A6F1CFFEC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56094" y="4648084"/>
            <a:ext cx="1582962" cy="38753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26C31E54-5A7E-2B42-BD6D-493CCF6B6D62}"/>
              </a:ext>
            </a:extLst>
          </p:cNvPr>
          <p:cNvSpPr/>
          <p:nvPr userDrawn="1"/>
        </p:nvSpPr>
        <p:spPr>
          <a:xfrm>
            <a:off x="1" y="1866337"/>
            <a:ext cx="138042" cy="6368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BE7AD26A-D339-DC4B-AEDA-F2BEC4CFADE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5909" y="384629"/>
            <a:ext cx="2092477" cy="51226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2326" y="4645807"/>
            <a:ext cx="1800000" cy="424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298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-pag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52A5C912-D057-204A-909D-07608BAB289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4572000"/>
          </a:xfrm>
          <a:prstGeom prst="rect">
            <a:avLst/>
          </a:prstGeom>
          <a:noFill/>
        </p:spPr>
        <p:txBody>
          <a:bodyPr/>
          <a:lstStyle/>
          <a:p>
            <a:endParaRPr lang="en-US"/>
          </a:p>
        </p:txBody>
      </p:sp>
      <p:sp>
        <p:nvSpPr>
          <p:cNvPr id="13" name="SmartArt Placeholder 14">
            <a:extLst>
              <a:ext uri="{FF2B5EF4-FFF2-40B4-BE49-F238E27FC236}">
                <a16:creationId xmlns="" xmlns:a16="http://schemas.microsoft.com/office/drawing/2014/main" id="{5F573E7A-5353-904A-BC7E-42B6F132069F}"/>
              </a:ext>
            </a:extLst>
          </p:cNvPr>
          <p:cNvSpPr>
            <a:spLocks noGrp="1"/>
          </p:cNvSpPr>
          <p:nvPr>
            <p:ph type="dgm" sz="quarter" idx="12" hasCustomPrompt="1"/>
          </p:nvPr>
        </p:nvSpPr>
        <p:spPr>
          <a:xfrm>
            <a:off x="0" y="3762103"/>
            <a:ext cx="9144000" cy="804182"/>
          </a:xfrm>
          <a:prstGeom prst="rect">
            <a:avLst/>
          </a:prstGeom>
          <a:gradFill>
            <a:gsLst>
              <a:gs pos="0">
                <a:schemeClr val="tx1"/>
              </a:gs>
              <a:gs pos="100000">
                <a:schemeClr val="bg1">
                  <a:alpha val="0"/>
                </a:schemeClr>
              </a:gs>
            </a:gsLst>
            <a:lin ang="0" scaled="1"/>
          </a:gradFill>
        </p:spPr>
        <p:txBody>
          <a:bodyPr/>
          <a:lstStyle>
            <a:lvl1pPr marL="0" indent="0">
              <a:buFontTx/>
              <a:buNone/>
              <a:defRPr sz="1200">
                <a:ln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9B8A0426-BA11-C047-A839-22AA2CA03970}"/>
              </a:ext>
            </a:extLst>
          </p:cNvPr>
          <p:cNvSpPr/>
          <p:nvPr userDrawn="1"/>
        </p:nvSpPr>
        <p:spPr>
          <a:xfrm>
            <a:off x="0" y="4572000"/>
            <a:ext cx="9144000" cy="571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6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316073" y="1264506"/>
            <a:ext cx="4126182" cy="3098854"/>
          </a:xfrm>
          <a:prstGeom prst="rect">
            <a:avLst/>
          </a:prstGeom>
        </p:spPr>
        <p:txBody>
          <a:bodyPr vert="horz" lIns="91430" tIns="45715" rIns="91430" bIns="45715"/>
          <a:lstStyle>
            <a:lvl1pPr marL="0" indent="0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AU" dirty="0"/>
              <a:t>Click to edit Master text styles</a:t>
            </a:r>
            <a:endParaRPr lang="en-US" dirty="0"/>
          </a:p>
        </p:txBody>
      </p:sp>
      <p:sp>
        <p:nvSpPr>
          <p:cNvPr id="7" name="Title 10"/>
          <p:cNvSpPr>
            <a:spLocks noGrp="1"/>
          </p:cNvSpPr>
          <p:nvPr>
            <p:ph type="title"/>
          </p:nvPr>
        </p:nvSpPr>
        <p:spPr>
          <a:xfrm>
            <a:off x="316072" y="297878"/>
            <a:ext cx="8229600" cy="857250"/>
          </a:xfrm>
          <a:prstGeom prst="rect">
            <a:avLst/>
          </a:prstGeom>
        </p:spPr>
        <p:txBody>
          <a:bodyPr vert="horz" lIns="91430" tIns="45715" rIns="91430" bIns="45715"/>
          <a:lstStyle>
            <a:lvl1pPr algn="l">
              <a:defRPr sz="32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AU" dirty="0"/>
              <a:t>Click to edit Master title style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B13641D5-F3D2-4242-AAB1-D19D0BA0D87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45798" y="4643043"/>
            <a:ext cx="1603554" cy="39257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365FE478-B6E4-FC44-BC01-F36D084ABDF5}"/>
              </a:ext>
            </a:extLst>
          </p:cNvPr>
          <p:cNvSpPr/>
          <p:nvPr userDrawn="1"/>
        </p:nvSpPr>
        <p:spPr>
          <a:xfrm>
            <a:off x="1" y="281598"/>
            <a:ext cx="138042" cy="6368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2326" y="4645807"/>
            <a:ext cx="1800000" cy="424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474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Imag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3">
            <a:extLst>
              <a:ext uri="{FF2B5EF4-FFF2-40B4-BE49-F238E27FC236}">
                <a16:creationId xmlns="" xmlns:a16="http://schemas.microsoft.com/office/drawing/2014/main" id="{F4CE5F8B-BEF2-B14A-BB48-5F256822F1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6072" y="1264506"/>
            <a:ext cx="4699793" cy="3098854"/>
          </a:xfrm>
          <a:prstGeom prst="rect">
            <a:avLst/>
          </a:prstGeom>
        </p:spPr>
        <p:txBody>
          <a:bodyPr vert="horz" lIns="91430" tIns="45715" rIns="91430" bIns="45715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AU" dirty="0"/>
              <a:t>Click to edit Master text styles</a:t>
            </a:r>
            <a:endParaRPr lang="en-US" dirty="0"/>
          </a:p>
        </p:txBody>
      </p:sp>
      <p:sp>
        <p:nvSpPr>
          <p:cNvPr id="10" name="Title 10">
            <a:extLst>
              <a:ext uri="{FF2B5EF4-FFF2-40B4-BE49-F238E27FC236}">
                <a16:creationId xmlns="" xmlns:a16="http://schemas.microsoft.com/office/drawing/2014/main" id="{EAE8A82C-C6C7-AF47-905D-05B46520E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073" y="297878"/>
            <a:ext cx="5757313" cy="857250"/>
          </a:xfrm>
          <a:prstGeom prst="rect">
            <a:avLst/>
          </a:prstGeom>
        </p:spPr>
        <p:txBody>
          <a:bodyPr vert="horz" lIns="91430" tIns="45715" rIns="91430" bIns="45715"/>
          <a:lstStyle>
            <a:lvl1pPr algn="l"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AU" dirty="0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="" xmlns:a16="http://schemas.microsoft.com/office/drawing/2014/main" id="{9AB1DAB2-7DF4-1940-8400-DEC08E6E205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389688" y="0"/>
            <a:ext cx="2754312" cy="456088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549279D0-856C-FF46-B61B-ED383904F9F9}"/>
              </a:ext>
            </a:extLst>
          </p:cNvPr>
          <p:cNvSpPr/>
          <p:nvPr userDrawn="1"/>
        </p:nvSpPr>
        <p:spPr>
          <a:xfrm>
            <a:off x="1" y="281598"/>
            <a:ext cx="138042" cy="636881"/>
          </a:xfrm>
          <a:prstGeom prst="rect">
            <a:avLst/>
          </a:prstGeom>
          <a:solidFill>
            <a:srgbClr val="95C1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240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pag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3">
            <a:extLst>
              <a:ext uri="{FF2B5EF4-FFF2-40B4-BE49-F238E27FC236}">
                <a16:creationId xmlns="" xmlns:a16="http://schemas.microsoft.com/office/drawing/2014/main" id="{38360BC9-78F2-3342-B422-2A05B4559A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6073" y="1264506"/>
            <a:ext cx="4253893" cy="3098854"/>
          </a:xfrm>
          <a:prstGeom prst="rect">
            <a:avLst/>
          </a:prstGeom>
        </p:spPr>
        <p:txBody>
          <a:bodyPr vert="horz" lIns="91430" tIns="45715" rIns="91430" bIns="45715"/>
          <a:lstStyle>
            <a:lvl1pPr marL="342861" indent="-342861">
              <a:buFont typeface="Wingdings" charset="2"/>
              <a:buChar char="§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AU" dirty="0"/>
              <a:t>Click to edit Master text styles</a:t>
            </a:r>
            <a:endParaRPr lang="en-US" dirty="0"/>
          </a:p>
        </p:txBody>
      </p:sp>
      <p:sp>
        <p:nvSpPr>
          <p:cNvPr id="8" name="Title 10">
            <a:extLst>
              <a:ext uri="{FF2B5EF4-FFF2-40B4-BE49-F238E27FC236}">
                <a16:creationId xmlns="" xmlns:a16="http://schemas.microsoft.com/office/drawing/2014/main" id="{8242FB39-69DF-7E45-ACC5-FC8C1140D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072" y="297878"/>
            <a:ext cx="8215976" cy="857250"/>
          </a:xfrm>
          <a:prstGeom prst="rect">
            <a:avLst/>
          </a:prstGeom>
        </p:spPr>
        <p:txBody>
          <a:bodyPr vert="horz" lIns="91430" tIns="45715" rIns="91430" bIns="45715"/>
          <a:lstStyle>
            <a:lvl1pPr algn="l"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AU" dirty="0"/>
              <a:t>Click to edit Master title style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654A1B18-E286-F640-A7DF-AE9E73BC06B0}"/>
              </a:ext>
            </a:extLst>
          </p:cNvPr>
          <p:cNvSpPr/>
          <p:nvPr userDrawn="1"/>
        </p:nvSpPr>
        <p:spPr>
          <a:xfrm>
            <a:off x="1" y="281598"/>
            <a:ext cx="138042" cy="636881"/>
          </a:xfrm>
          <a:prstGeom prst="rect">
            <a:avLst/>
          </a:prstGeom>
          <a:solidFill>
            <a:srgbClr val="95C1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17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graphic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Freeform 62">
            <a:extLst>
              <a:ext uri="{FF2B5EF4-FFF2-40B4-BE49-F238E27FC236}">
                <a16:creationId xmlns="" xmlns:a16="http://schemas.microsoft.com/office/drawing/2014/main" id="{40AA5207-4FE6-A84C-BDA8-F6AC4371F0EE}"/>
              </a:ext>
            </a:extLst>
          </p:cNvPr>
          <p:cNvSpPr/>
          <p:nvPr userDrawn="1"/>
        </p:nvSpPr>
        <p:spPr>
          <a:xfrm>
            <a:off x="1883086" y="1937912"/>
            <a:ext cx="2644316" cy="2623310"/>
          </a:xfrm>
          <a:custGeom>
            <a:avLst/>
            <a:gdLst>
              <a:gd name="connsiteX0" fmla="*/ 2644316 w 2644316"/>
              <a:gd name="connsiteY0" fmla="*/ 0 h 2623310"/>
              <a:gd name="connsiteX1" fmla="*/ 2644316 w 2644316"/>
              <a:gd name="connsiteY1" fmla="*/ 2065448 h 2623310"/>
              <a:gd name="connsiteX2" fmla="*/ 2545626 w 2644316"/>
              <a:gd name="connsiteY2" fmla="*/ 2075396 h 2623310"/>
              <a:gd name="connsiteX3" fmla="*/ 2099064 w 2644316"/>
              <a:gd name="connsiteY3" fmla="*/ 2623310 h 2623310"/>
              <a:gd name="connsiteX4" fmla="*/ 0 w 2644316"/>
              <a:gd name="connsiteY4" fmla="*/ 2623310 h 2623310"/>
              <a:gd name="connsiteX5" fmla="*/ 11742 w 2644316"/>
              <a:gd name="connsiteY5" fmla="*/ 2390779 h 2623310"/>
              <a:gd name="connsiteX6" fmla="*/ 2406411 w 2644316"/>
              <a:gd name="connsiteY6" fmla="*/ 11264 h 2623310"/>
              <a:gd name="connsiteX7" fmla="*/ 2644316 w 2644316"/>
              <a:gd name="connsiteY7" fmla="*/ 0 h 26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4316" h="2623310">
                <a:moveTo>
                  <a:pt x="2644316" y="0"/>
                </a:moveTo>
                <a:lnTo>
                  <a:pt x="2644316" y="2065448"/>
                </a:lnTo>
                <a:lnTo>
                  <a:pt x="2545626" y="2075396"/>
                </a:lnTo>
                <a:cubicBezTo>
                  <a:pt x="2290773" y="2127547"/>
                  <a:pt x="2099064" y="2353040"/>
                  <a:pt x="2099064" y="2623310"/>
                </a:cubicBezTo>
                <a:lnTo>
                  <a:pt x="0" y="2623310"/>
                </a:lnTo>
                <a:lnTo>
                  <a:pt x="11742" y="2390779"/>
                </a:lnTo>
                <a:cubicBezTo>
                  <a:pt x="139638" y="1131403"/>
                  <a:pt x="1144741" y="131351"/>
                  <a:pt x="2406411" y="11264"/>
                </a:cubicBezTo>
                <a:lnTo>
                  <a:pt x="2644316" y="0"/>
                </a:lnTo>
                <a:close/>
              </a:path>
            </a:pathLst>
          </a:custGeom>
          <a:solidFill>
            <a:srgbClr val="007D9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Freeform 63">
            <a:extLst>
              <a:ext uri="{FF2B5EF4-FFF2-40B4-BE49-F238E27FC236}">
                <a16:creationId xmlns="" xmlns:a16="http://schemas.microsoft.com/office/drawing/2014/main" id="{0004C942-958D-3C4B-9920-3A1657966403}"/>
              </a:ext>
            </a:extLst>
          </p:cNvPr>
          <p:cNvSpPr/>
          <p:nvPr userDrawn="1"/>
        </p:nvSpPr>
        <p:spPr>
          <a:xfrm flipH="1">
            <a:off x="4608582" y="1937451"/>
            <a:ext cx="2647500" cy="2623310"/>
          </a:xfrm>
          <a:custGeom>
            <a:avLst/>
            <a:gdLst>
              <a:gd name="connsiteX0" fmla="*/ 2644316 w 2644316"/>
              <a:gd name="connsiteY0" fmla="*/ 0 h 2623310"/>
              <a:gd name="connsiteX1" fmla="*/ 2644316 w 2644316"/>
              <a:gd name="connsiteY1" fmla="*/ 2065448 h 2623310"/>
              <a:gd name="connsiteX2" fmla="*/ 2545626 w 2644316"/>
              <a:gd name="connsiteY2" fmla="*/ 2075396 h 2623310"/>
              <a:gd name="connsiteX3" fmla="*/ 2099064 w 2644316"/>
              <a:gd name="connsiteY3" fmla="*/ 2623310 h 2623310"/>
              <a:gd name="connsiteX4" fmla="*/ 0 w 2644316"/>
              <a:gd name="connsiteY4" fmla="*/ 2623310 h 2623310"/>
              <a:gd name="connsiteX5" fmla="*/ 11742 w 2644316"/>
              <a:gd name="connsiteY5" fmla="*/ 2390779 h 2623310"/>
              <a:gd name="connsiteX6" fmla="*/ 2406411 w 2644316"/>
              <a:gd name="connsiteY6" fmla="*/ 11264 h 2623310"/>
              <a:gd name="connsiteX7" fmla="*/ 2644316 w 2644316"/>
              <a:gd name="connsiteY7" fmla="*/ 0 h 26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4316" h="2623310">
                <a:moveTo>
                  <a:pt x="2644316" y="0"/>
                </a:moveTo>
                <a:lnTo>
                  <a:pt x="2644316" y="2065448"/>
                </a:lnTo>
                <a:lnTo>
                  <a:pt x="2545626" y="2075396"/>
                </a:lnTo>
                <a:cubicBezTo>
                  <a:pt x="2290773" y="2127547"/>
                  <a:pt x="2099064" y="2353040"/>
                  <a:pt x="2099064" y="2623310"/>
                </a:cubicBezTo>
                <a:lnTo>
                  <a:pt x="0" y="2623310"/>
                </a:lnTo>
                <a:lnTo>
                  <a:pt x="11742" y="2390779"/>
                </a:lnTo>
                <a:cubicBezTo>
                  <a:pt x="139638" y="1131403"/>
                  <a:pt x="1144741" y="131351"/>
                  <a:pt x="2406411" y="11264"/>
                </a:cubicBezTo>
                <a:lnTo>
                  <a:pt x="2644316" y="0"/>
                </a:lnTo>
                <a:close/>
              </a:path>
            </a:pathLst>
          </a:custGeom>
          <a:solidFill>
            <a:srgbClr val="FBBA00"/>
          </a:solidFill>
          <a:ln>
            <a:solidFill>
              <a:srgbClr val="95C84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itle 10">
            <a:extLst>
              <a:ext uri="{FF2B5EF4-FFF2-40B4-BE49-F238E27FC236}">
                <a16:creationId xmlns="" xmlns:a16="http://schemas.microsoft.com/office/drawing/2014/main" id="{7A52CB49-AA40-0C4A-B2AB-8E03C1EFC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072" y="297878"/>
            <a:ext cx="8215976" cy="857250"/>
          </a:xfrm>
          <a:prstGeom prst="rect">
            <a:avLst/>
          </a:prstGeom>
        </p:spPr>
        <p:txBody>
          <a:bodyPr vert="horz" lIns="91430" tIns="45715" rIns="91430" bIns="45715"/>
          <a:lstStyle>
            <a:lvl1pPr algn="l"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AU" dirty="0"/>
              <a:t>Click to edit Master title style</a:t>
            </a:r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="" xmlns:a16="http://schemas.microsoft.com/office/drawing/2014/main" id="{47087B58-AB94-1547-8A34-A4AA1E66A7AE}"/>
              </a:ext>
            </a:extLst>
          </p:cNvPr>
          <p:cNvSpPr/>
          <p:nvPr userDrawn="1"/>
        </p:nvSpPr>
        <p:spPr>
          <a:xfrm>
            <a:off x="1" y="281598"/>
            <a:ext cx="138042" cy="636881"/>
          </a:xfrm>
          <a:prstGeom prst="rect">
            <a:avLst/>
          </a:prstGeom>
          <a:solidFill>
            <a:srgbClr val="95C1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/>
          </a:p>
        </p:txBody>
      </p:sp>
      <p:sp>
        <p:nvSpPr>
          <p:cNvPr id="50" name="Text Placeholder 13">
            <a:extLst>
              <a:ext uri="{FF2B5EF4-FFF2-40B4-BE49-F238E27FC236}">
                <a16:creationId xmlns="" xmlns:a16="http://schemas.microsoft.com/office/drawing/2014/main" id="{5672F11C-BFCB-5D47-8F88-E1272CBE0B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88925" y="3058020"/>
            <a:ext cx="1567275" cy="778914"/>
          </a:xfrm>
          <a:prstGeom prst="rect">
            <a:avLst/>
          </a:prstGeom>
        </p:spPr>
        <p:txBody>
          <a:bodyPr vert="horz" lIns="91430" tIns="45715" rIns="91430" bIns="45715"/>
          <a:lstStyle>
            <a:lvl1pPr marL="0" indent="0">
              <a:buFont typeface="Wingdings" charset="2"/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AU" dirty="0"/>
              <a:t>Click to edit Master text styles</a:t>
            </a:r>
            <a:endParaRPr lang="en-US" dirty="0"/>
          </a:p>
        </p:txBody>
      </p:sp>
      <p:cxnSp>
        <p:nvCxnSpPr>
          <p:cNvPr id="52" name="Elbow Connector 51">
            <a:extLst>
              <a:ext uri="{FF2B5EF4-FFF2-40B4-BE49-F238E27FC236}">
                <a16:creationId xmlns="" xmlns:a16="http://schemas.microsoft.com/office/drawing/2014/main" id="{CF39C262-8210-1349-A96A-2A60E142D891}"/>
              </a:ext>
            </a:extLst>
          </p:cNvPr>
          <p:cNvCxnSpPr>
            <a:cxnSpLocks/>
          </p:cNvCxnSpPr>
          <p:nvPr userDrawn="1"/>
        </p:nvCxnSpPr>
        <p:spPr>
          <a:xfrm>
            <a:off x="343204" y="3005092"/>
            <a:ext cx="2891766" cy="563073"/>
          </a:xfrm>
          <a:prstGeom prst="bentConnector2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 Placeholder 13">
            <a:extLst>
              <a:ext uri="{FF2B5EF4-FFF2-40B4-BE49-F238E27FC236}">
                <a16:creationId xmlns="" xmlns:a16="http://schemas.microsoft.com/office/drawing/2014/main" id="{AFF1B53A-561F-CA47-B1B5-6C4125DC4DD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15547" y="1512815"/>
            <a:ext cx="1567275" cy="940219"/>
          </a:xfrm>
          <a:prstGeom prst="rect">
            <a:avLst/>
          </a:prstGeom>
        </p:spPr>
        <p:txBody>
          <a:bodyPr vert="horz" lIns="91430" tIns="45715" rIns="91430" bIns="45715"/>
          <a:lstStyle>
            <a:lvl1pPr marL="0" indent="0">
              <a:buFont typeface="Wingdings" charset="2"/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AU" dirty="0"/>
              <a:t>Click to edit Master text styles</a:t>
            </a:r>
            <a:endParaRPr lang="en-US" dirty="0"/>
          </a:p>
        </p:txBody>
      </p:sp>
      <p:cxnSp>
        <p:nvCxnSpPr>
          <p:cNvPr id="54" name="Elbow Connector 53">
            <a:extLst>
              <a:ext uri="{FF2B5EF4-FFF2-40B4-BE49-F238E27FC236}">
                <a16:creationId xmlns="" xmlns:a16="http://schemas.microsoft.com/office/drawing/2014/main" id="{C895B2F3-A3EF-CB46-B557-7C8737C7E39F}"/>
              </a:ext>
            </a:extLst>
          </p:cNvPr>
          <p:cNvCxnSpPr>
            <a:cxnSpLocks/>
          </p:cNvCxnSpPr>
          <p:nvPr userDrawn="1"/>
        </p:nvCxnSpPr>
        <p:spPr>
          <a:xfrm>
            <a:off x="1253756" y="1454453"/>
            <a:ext cx="2508989" cy="1060860"/>
          </a:xfrm>
          <a:prstGeom prst="bentConnector2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 Placeholder 13">
            <a:extLst>
              <a:ext uri="{FF2B5EF4-FFF2-40B4-BE49-F238E27FC236}">
                <a16:creationId xmlns="" xmlns:a16="http://schemas.microsoft.com/office/drawing/2014/main" id="{309376AB-51FE-6840-AE30-BBDCE7D781E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238467" y="2810958"/>
            <a:ext cx="1567275" cy="1002095"/>
          </a:xfrm>
          <a:prstGeom prst="rect">
            <a:avLst/>
          </a:prstGeom>
        </p:spPr>
        <p:txBody>
          <a:bodyPr vert="horz" lIns="91430" tIns="45715" rIns="91430" bIns="45715"/>
          <a:lstStyle>
            <a:lvl1pPr marL="0" indent="0">
              <a:buFont typeface="Wingdings" charset="2"/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AU" dirty="0"/>
              <a:t>Click to edit Master text styles</a:t>
            </a:r>
            <a:endParaRPr lang="en-US" dirty="0"/>
          </a:p>
        </p:txBody>
      </p:sp>
      <p:cxnSp>
        <p:nvCxnSpPr>
          <p:cNvPr id="56" name="Elbow Connector 55">
            <a:extLst>
              <a:ext uri="{FF2B5EF4-FFF2-40B4-BE49-F238E27FC236}">
                <a16:creationId xmlns="" xmlns:a16="http://schemas.microsoft.com/office/drawing/2014/main" id="{BB4C099E-0D11-284E-BB9D-A5B9FCFEA3AF}"/>
              </a:ext>
            </a:extLst>
          </p:cNvPr>
          <p:cNvCxnSpPr>
            <a:cxnSpLocks/>
          </p:cNvCxnSpPr>
          <p:nvPr userDrawn="1"/>
        </p:nvCxnSpPr>
        <p:spPr>
          <a:xfrm rot="5400000" flipH="1" flipV="1">
            <a:off x="6942874" y="1772793"/>
            <a:ext cx="807961" cy="2782784"/>
          </a:xfrm>
          <a:prstGeom prst="bentConnector2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 Placeholder 13">
            <a:extLst>
              <a:ext uri="{FF2B5EF4-FFF2-40B4-BE49-F238E27FC236}">
                <a16:creationId xmlns="" xmlns:a16="http://schemas.microsoft.com/office/drawing/2014/main" id="{F9EBC7DE-ADFE-F940-B1AE-83256CBFD40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82406" y="1392762"/>
            <a:ext cx="1567275" cy="1002095"/>
          </a:xfrm>
          <a:prstGeom prst="rect">
            <a:avLst/>
          </a:prstGeom>
        </p:spPr>
        <p:txBody>
          <a:bodyPr vert="horz" lIns="91430" tIns="45715" rIns="91430" bIns="45715"/>
          <a:lstStyle>
            <a:lvl1pPr marL="0" indent="0">
              <a:buFont typeface="Wingdings" charset="2"/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AU" dirty="0"/>
              <a:t>Click to edit Master text styles</a:t>
            </a:r>
            <a:endParaRPr lang="en-US" dirty="0"/>
          </a:p>
        </p:txBody>
      </p:sp>
      <p:cxnSp>
        <p:nvCxnSpPr>
          <p:cNvPr id="58" name="Elbow Connector 57">
            <a:extLst>
              <a:ext uri="{FF2B5EF4-FFF2-40B4-BE49-F238E27FC236}">
                <a16:creationId xmlns="" xmlns:a16="http://schemas.microsoft.com/office/drawing/2014/main" id="{7FD92770-1C8F-FF4D-8143-664E4F8DD98F}"/>
              </a:ext>
            </a:extLst>
          </p:cNvPr>
          <p:cNvCxnSpPr>
            <a:cxnSpLocks/>
          </p:cNvCxnSpPr>
          <p:nvPr userDrawn="1"/>
        </p:nvCxnSpPr>
        <p:spPr>
          <a:xfrm rot="5400000" flipH="1" flipV="1">
            <a:off x="5888349" y="848565"/>
            <a:ext cx="1180255" cy="2153242"/>
          </a:xfrm>
          <a:prstGeom prst="bentConnector2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Picture Placeholder 2">
            <a:extLst>
              <a:ext uri="{FF2B5EF4-FFF2-40B4-BE49-F238E27FC236}">
                <a16:creationId xmlns="" xmlns:a16="http://schemas.microsoft.com/office/drawing/2014/main" id="{A54F0715-1F9E-9D47-A63D-4D03124C95D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011770" y="3589853"/>
            <a:ext cx="446400" cy="446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1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0" name="Picture Placeholder 2">
            <a:extLst>
              <a:ext uri="{FF2B5EF4-FFF2-40B4-BE49-F238E27FC236}">
                <a16:creationId xmlns="" xmlns:a16="http://schemas.microsoft.com/office/drawing/2014/main" id="{31954119-43A4-4A45-9963-89AAC9AF0A79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539545" y="2542083"/>
            <a:ext cx="446400" cy="446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1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1" name="Picture Placeholder 2">
            <a:extLst>
              <a:ext uri="{FF2B5EF4-FFF2-40B4-BE49-F238E27FC236}">
                <a16:creationId xmlns="" xmlns:a16="http://schemas.microsoft.com/office/drawing/2014/main" id="{CE92131E-DA2E-5740-86D2-53F349727522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178620" y="2531624"/>
            <a:ext cx="446400" cy="446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1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2" name="Picture Placeholder 2">
            <a:extLst>
              <a:ext uri="{FF2B5EF4-FFF2-40B4-BE49-F238E27FC236}">
                <a16:creationId xmlns="" xmlns:a16="http://schemas.microsoft.com/office/drawing/2014/main" id="{F838EB0B-B965-F640-920E-FB10A25B7E46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732262" y="3590733"/>
            <a:ext cx="446400" cy="446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1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988748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image box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 lIns="91430" tIns="45715" rIns="91430" bIns="45715"/>
          <a:lstStyle/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CBA53C13-5F4D-2540-9CD9-55F4B4144DD4}"/>
              </a:ext>
            </a:extLst>
          </p:cNvPr>
          <p:cNvSpPr/>
          <p:nvPr userDrawn="1"/>
        </p:nvSpPr>
        <p:spPr>
          <a:xfrm>
            <a:off x="0" y="4419600"/>
            <a:ext cx="9144000" cy="723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138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page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>
            <a:extLst>
              <a:ext uri="{FF2B5EF4-FFF2-40B4-BE49-F238E27FC236}">
                <a16:creationId xmlns="" xmlns:a16="http://schemas.microsoft.com/office/drawing/2014/main" id="{BE900BC8-57F4-2748-88A4-8E0E3379FA1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</p:spPr>
        <p:txBody>
          <a:bodyPr vert="horz" lIns="91430" tIns="45715" rIns="91430" bIns="45715"/>
          <a:lstStyle/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5080BE32-39EF-1843-9037-ED2E0778CFAD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C11216">
              <a:alpha val="4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FB67869A-2843-DF45-A651-0F5A99541C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33345" y="1535494"/>
            <a:ext cx="2880000" cy="66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248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F0B3AEA5-79AE-7A41-9EAF-6F37473F4600}"/>
              </a:ext>
            </a:extLst>
          </p:cNvPr>
          <p:cNvSpPr/>
          <p:nvPr userDrawn="1"/>
        </p:nvSpPr>
        <p:spPr>
          <a:xfrm>
            <a:off x="0" y="4419600"/>
            <a:ext cx="9144000" cy="723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214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842358AC-E36E-C84A-98F3-930A54A296E5}"/>
              </a:ext>
            </a:extLst>
          </p:cNvPr>
          <p:cNvCxnSpPr/>
          <p:nvPr userDrawn="1"/>
        </p:nvCxnSpPr>
        <p:spPr>
          <a:xfrm>
            <a:off x="0" y="4566160"/>
            <a:ext cx="9144000" cy="0"/>
          </a:xfrm>
          <a:prstGeom prst="line">
            <a:avLst/>
          </a:prstGeom>
          <a:ln w="19050">
            <a:solidFill>
              <a:srgbClr val="95C84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2326" y="4645807"/>
            <a:ext cx="1800000" cy="424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546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59" r:id="rId2"/>
    <p:sldLayoutId id="2147483650" r:id="rId3"/>
    <p:sldLayoutId id="2147483653" r:id="rId4"/>
    <p:sldLayoutId id="2147483665" r:id="rId5"/>
    <p:sldLayoutId id="2147483663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0679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71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tif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/>
          <p:cNvPicPr>
            <a:picLocks noGrp="1" noChangeAspect="1"/>
          </p:cNvPicPr>
          <p:nvPr>
            <p:ph type="pic" sz="quarter" idx="1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SmartArt Placeholder 1">
            <a:extLst>
              <a:ext uri="{FF2B5EF4-FFF2-40B4-BE49-F238E27FC236}">
                <a16:creationId xmlns="" xmlns:a16="http://schemas.microsoft.com/office/drawing/2014/main" id="{9FD28595-F5B3-7D4A-A12D-C034C372C510}"/>
              </a:ext>
            </a:extLst>
          </p:cNvPr>
          <p:cNvSpPr>
            <a:spLocks noGrp="1"/>
          </p:cNvSpPr>
          <p:nvPr>
            <p:ph type="dgm" sz="quarter" idx="12"/>
          </p:nvPr>
        </p:nvSpPr>
        <p:spPr>
          <a:xfrm>
            <a:off x="-1" y="441434"/>
            <a:ext cx="9144000" cy="4702065"/>
          </a:xfrm>
        </p:spPr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BB4D5F95-C33B-4E48-8AE3-81E5F3086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071" y="1856201"/>
            <a:ext cx="6959657" cy="857250"/>
          </a:xfrm>
        </p:spPr>
        <p:txBody>
          <a:bodyPr/>
          <a:lstStyle/>
          <a:p>
            <a:r>
              <a:rPr lang="en-NZ" b="1" dirty="0"/>
              <a:t>GIS at the Ministry for Primary Industries</a:t>
            </a:r>
            <a:br>
              <a:rPr lang="en-NZ" b="1" dirty="0"/>
            </a:b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EF32D254-985E-AB4E-964C-24F84A38CA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Andrew Parnell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6072" y="789176"/>
            <a:ext cx="2880000" cy="675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399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A5037E35-2E14-EC46-BD5A-0F831CC24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073" y="297878"/>
            <a:ext cx="6571530" cy="857250"/>
          </a:xfrm>
        </p:spPr>
        <p:txBody>
          <a:bodyPr/>
          <a:lstStyle/>
          <a:p>
            <a:r>
              <a:rPr lang="en-US" dirty="0" smtClean="0"/>
              <a:t>Things to consider with data 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1877317" y="1972644"/>
            <a:ext cx="5389367" cy="1198213"/>
            <a:chOff x="1877316" y="2327818"/>
            <a:chExt cx="5389367" cy="1198213"/>
          </a:xfrm>
        </p:grpSpPr>
        <p:grpSp>
          <p:nvGrpSpPr>
            <p:cNvPr id="9" name="Group 8"/>
            <p:cNvGrpSpPr/>
            <p:nvPr/>
          </p:nvGrpSpPr>
          <p:grpSpPr>
            <a:xfrm>
              <a:off x="1945568" y="2697150"/>
              <a:ext cx="5252864" cy="828881"/>
              <a:chOff x="631528" y="2960287"/>
              <a:chExt cx="5252864" cy="828881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631528" y="2960288"/>
                <a:ext cx="888086" cy="82887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2086454" y="2960288"/>
                <a:ext cx="888086" cy="828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3541380" y="2960288"/>
                <a:ext cx="888086" cy="828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4996306" y="2960287"/>
                <a:ext cx="888086" cy="82887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1877316" y="2327818"/>
              <a:ext cx="10245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Ingest</a:t>
              </a:r>
              <a:endParaRPr lang="en-NZ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787168" y="2327819"/>
              <a:ext cx="10245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Analyse</a:t>
              </a:r>
              <a:endParaRPr lang="en-NZ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332242" y="2327819"/>
              <a:ext cx="10245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Manage</a:t>
              </a:r>
              <a:endParaRPr lang="en-NZ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242094" y="2327818"/>
              <a:ext cx="10245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Show</a:t>
              </a:r>
              <a:endParaRPr lang="en-NZ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710468" y="1376927"/>
            <a:ext cx="182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>
                <a:latin typeface="Arial" panose="020B0604020202020204" pitchFamily="34" charset="0"/>
                <a:cs typeface="Arial" panose="020B0604020202020204" pitchFamily="34" charset="0"/>
              </a:rPr>
              <a:t>Ideal Approach</a:t>
            </a:r>
            <a:endParaRPr lang="en-NZ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912476" y="2341977"/>
            <a:ext cx="974430" cy="406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2897517" y="2753157"/>
            <a:ext cx="4347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4352443" y="2753157"/>
            <a:ext cx="4347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5807369" y="2753157"/>
            <a:ext cx="4347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7266685" y="2406070"/>
            <a:ext cx="890552" cy="347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4534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A5037E35-2E14-EC46-BD5A-0F831CC24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073" y="297878"/>
            <a:ext cx="6571530" cy="857250"/>
          </a:xfrm>
        </p:spPr>
        <p:txBody>
          <a:bodyPr/>
          <a:lstStyle/>
          <a:p>
            <a:r>
              <a:rPr lang="en-US" dirty="0" smtClean="0"/>
              <a:t>Things to consider with data 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1877317" y="1972644"/>
            <a:ext cx="5389367" cy="1198213"/>
            <a:chOff x="1877316" y="2327818"/>
            <a:chExt cx="5389367" cy="1198213"/>
          </a:xfrm>
        </p:grpSpPr>
        <p:grpSp>
          <p:nvGrpSpPr>
            <p:cNvPr id="9" name="Group 8"/>
            <p:cNvGrpSpPr/>
            <p:nvPr/>
          </p:nvGrpSpPr>
          <p:grpSpPr>
            <a:xfrm>
              <a:off x="1945568" y="2697150"/>
              <a:ext cx="5252864" cy="828881"/>
              <a:chOff x="631528" y="2960287"/>
              <a:chExt cx="5252864" cy="828881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631528" y="2960288"/>
                <a:ext cx="888086" cy="82887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2086454" y="2960288"/>
                <a:ext cx="888086" cy="828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3541380" y="2960288"/>
                <a:ext cx="888086" cy="828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4996306" y="2960287"/>
                <a:ext cx="888086" cy="82887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1877316" y="2327818"/>
              <a:ext cx="10245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Ingest</a:t>
              </a:r>
              <a:endParaRPr lang="en-NZ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787168" y="2327819"/>
              <a:ext cx="10245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Analyse</a:t>
              </a:r>
              <a:endParaRPr lang="en-NZ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332242" y="2327819"/>
              <a:ext cx="10245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Manage</a:t>
              </a:r>
              <a:endParaRPr lang="en-NZ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242094" y="2327818"/>
              <a:ext cx="10245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Show</a:t>
              </a:r>
              <a:endParaRPr lang="en-NZ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710468" y="1376927"/>
            <a:ext cx="1294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>
                <a:latin typeface="Arial" panose="020B0604020202020204" pitchFamily="34" charset="0"/>
                <a:cs typeface="Arial" panose="020B0604020202020204" pitchFamily="34" charset="0"/>
              </a:rPr>
              <a:t>Reality</a:t>
            </a:r>
            <a:endParaRPr lang="en-NZ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322234" y="1510979"/>
            <a:ext cx="16559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1) Someone has a question</a:t>
            </a:r>
            <a:endParaRPr lang="en-NZ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6873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A5037E35-2E14-EC46-BD5A-0F831CC24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073" y="297878"/>
            <a:ext cx="6571530" cy="857250"/>
          </a:xfrm>
        </p:spPr>
        <p:txBody>
          <a:bodyPr/>
          <a:lstStyle/>
          <a:p>
            <a:r>
              <a:rPr lang="en-US" dirty="0" smtClean="0"/>
              <a:t>Things to consider with data 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1877317" y="1972644"/>
            <a:ext cx="5389367" cy="1198213"/>
            <a:chOff x="1877316" y="2327818"/>
            <a:chExt cx="5389367" cy="1198213"/>
          </a:xfrm>
        </p:grpSpPr>
        <p:grpSp>
          <p:nvGrpSpPr>
            <p:cNvPr id="9" name="Group 8"/>
            <p:cNvGrpSpPr/>
            <p:nvPr/>
          </p:nvGrpSpPr>
          <p:grpSpPr>
            <a:xfrm>
              <a:off x="1945568" y="2697150"/>
              <a:ext cx="5252864" cy="828881"/>
              <a:chOff x="631528" y="2960287"/>
              <a:chExt cx="5252864" cy="828881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631528" y="2960288"/>
                <a:ext cx="888086" cy="82887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2086454" y="2960288"/>
                <a:ext cx="888086" cy="828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3541380" y="2960288"/>
                <a:ext cx="888086" cy="828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4996306" y="2960287"/>
                <a:ext cx="888086" cy="82887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1877316" y="2327818"/>
              <a:ext cx="10245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Ingest</a:t>
              </a:r>
              <a:endParaRPr lang="en-NZ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787168" y="2327819"/>
              <a:ext cx="10245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Analyse</a:t>
              </a:r>
              <a:endParaRPr lang="en-NZ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332242" y="2327819"/>
              <a:ext cx="10245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Manage</a:t>
              </a:r>
              <a:endParaRPr lang="en-NZ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242094" y="2327818"/>
              <a:ext cx="10245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Show</a:t>
              </a:r>
              <a:endParaRPr lang="en-NZ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710468" y="1376927"/>
            <a:ext cx="1294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>
                <a:latin typeface="Arial" panose="020B0604020202020204" pitchFamily="34" charset="0"/>
                <a:cs typeface="Arial" panose="020B0604020202020204" pitchFamily="34" charset="0"/>
              </a:rPr>
              <a:t>Reality</a:t>
            </a:r>
            <a:endParaRPr lang="en-NZ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322234" y="1510979"/>
            <a:ext cx="16559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1) Someone has a question</a:t>
            </a:r>
            <a:endParaRPr lang="en-NZ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67111" y="3574660"/>
            <a:ext cx="19291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NZ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) You or someone is familiar with a dataset that lives here or here</a:t>
            </a:r>
            <a:endParaRPr lang="en-NZ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2553286" y="3263705"/>
            <a:ext cx="280369" cy="310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3564168" y="3263705"/>
            <a:ext cx="280369" cy="310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3961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A5037E35-2E14-EC46-BD5A-0F831CC24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073" y="297878"/>
            <a:ext cx="6571530" cy="857250"/>
          </a:xfrm>
        </p:spPr>
        <p:txBody>
          <a:bodyPr/>
          <a:lstStyle/>
          <a:p>
            <a:r>
              <a:rPr lang="en-US" dirty="0" smtClean="0"/>
              <a:t>Things to consider with data 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1877317" y="1972644"/>
            <a:ext cx="5389367" cy="1198213"/>
            <a:chOff x="1877316" y="2327818"/>
            <a:chExt cx="5389367" cy="1198213"/>
          </a:xfrm>
        </p:grpSpPr>
        <p:grpSp>
          <p:nvGrpSpPr>
            <p:cNvPr id="9" name="Group 8"/>
            <p:cNvGrpSpPr/>
            <p:nvPr/>
          </p:nvGrpSpPr>
          <p:grpSpPr>
            <a:xfrm>
              <a:off x="1945568" y="2697150"/>
              <a:ext cx="5252864" cy="828881"/>
              <a:chOff x="631528" y="2960287"/>
              <a:chExt cx="5252864" cy="828881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631528" y="2960288"/>
                <a:ext cx="888086" cy="82887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2086454" y="2960288"/>
                <a:ext cx="888086" cy="828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3541380" y="2960288"/>
                <a:ext cx="888086" cy="828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4996306" y="2960287"/>
                <a:ext cx="888086" cy="82887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1877316" y="2327818"/>
              <a:ext cx="10245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Ingest</a:t>
              </a:r>
              <a:endParaRPr lang="en-NZ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787168" y="2327819"/>
              <a:ext cx="10245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Analyse</a:t>
              </a:r>
              <a:endParaRPr lang="en-NZ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332242" y="2327819"/>
              <a:ext cx="10245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Manage</a:t>
              </a:r>
              <a:endParaRPr lang="en-NZ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242094" y="2327818"/>
              <a:ext cx="10245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Show</a:t>
              </a:r>
              <a:endParaRPr lang="en-NZ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710468" y="1376927"/>
            <a:ext cx="1294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>
                <a:latin typeface="Arial" panose="020B0604020202020204" pitchFamily="34" charset="0"/>
                <a:cs typeface="Arial" panose="020B0604020202020204" pitchFamily="34" charset="0"/>
              </a:rPr>
              <a:t>Reality</a:t>
            </a:r>
            <a:endParaRPr lang="en-NZ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322234" y="1510979"/>
            <a:ext cx="16559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1) Someone has a question</a:t>
            </a:r>
            <a:endParaRPr lang="en-NZ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67111" y="3574660"/>
            <a:ext cx="19291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NZ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) You or someone is familiar with a dataset that lives here or here</a:t>
            </a:r>
            <a:endParaRPr lang="en-NZ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2553286" y="3263705"/>
            <a:ext cx="280369" cy="310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3564168" y="3263704"/>
            <a:ext cx="280369" cy="310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6425" y="2369234"/>
            <a:ext cx="192914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3) You figure out they only capture some of the data you need and you need to do it in parallel</a:t>
            </a:r>
            <a:endParaRPr lang="en-NZ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Multiply 14"/>
          <p:cNvSpPr/>
          <p:nvPr/>
        </p:nvSpPr>
        <p:spPr>
          <a:xfrm>
            <a:off x="2602523" y="3396085"/>
            <a:ext cx="1258320" cy="125832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28751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A5037E35-2E14-EC46-BD5A-0F831CC24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073" y="297878"/>
            <a:ext cx="6571530" cy="857250"/>
          </a:xfrm>
        </p:spPr>
        <p:txBody>
          <a:bodyPr/>
          <a:lstStyle/>
          <a:p>
            <a:r>
              <a:rPr lang="en-US" dirty="0" smtClean="0"/>
              <a:t>Things to consider with data 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1877317" y="1972644"/>
            <a:ext cx="5389367" cy="1198213"/>
            <a:chOff x="1877316" y="2327818"/>
            <a:chExt cx="5389367" cy="1198213"/>
          </a:xfrm>
        </p:grpSpPr>
        <p:grpSp>
          <p:nvGrpSpPr>
            <p:cNvPr id="9" name="Group 8"/>
            <p:cNvGrpSpPr/>
            <p:nvPr/>
          </p:nvGrpSpPr>
          <p:grpSpPr>
            <a:xfrm>
              <a:off x="1945568" y="2697150"/>
              <a:ext cx="5252864" cy="828881"/>
              <a:chOff x="631528" y="2960287"/>
              <a:chExt cx="5252864" cy="828881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631528" y="2960288"/>
                <a:ext cx="888086" cy="82887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2086454" y="2960288"/>
                <a:ext cx="888086" cy="828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3541380" y="2960288"/>
                <a:ext cx="888086" cy="828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4996306" y="2960287"/>
                <a:ext cx="888086" cy="82887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1877316" y="2327818"/>
              <a:ext cx="10245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Ingest</a:t>
              </a:r>
              <a:endParaRPr lang="en-NZ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787168" y="2327819"/>
              <a:ext cx="10245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Analyse</a:t>
              </a:r>
              <a:endParaRPr lang="en-NZ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332242" y="2327819"/>
              <a:ext cx="10245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Manage</a:t>
              </a:r>
              <a:endParaRPr lang="en-NZ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242094" y="2327818"/>
              <a:ext cx="10245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Show</a:t>
              </a:r>
              <a:endParaRPr lang="en-NZ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710468" y="1376927"/>
            <a:ext cx="1294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>
                <a:latin typeface="Arial" panose="020B0604020202020204" pitchFamily="34" charset="0"/>
                <a:cs typeface="Arial" panose="020B0604020202020204" pitchFamily="34" charset="0"/>
              </a:rPr>
              <a:t>Reality</a:t>
            </a:r>
            <a:endParaRPr lang="en-NZ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322234" y="1510979"/>
            <a:ext cx="16559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1) Someone has a question</a:t>
            </a:r>
            <a:endParaRPr lang="en-NZ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67111" y="3574660"/>
            <a:ext cx="19291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NZ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) You or someone is familiar with a dataset that lives here or here</a:t>
            </a:r>
            <a:endParaRPr lang="en-NZ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2553286" y="3263705"/>
            <a:ext cx="280369" cy="310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3564168" y="3263704"/>
            <a:ext cx="280369" cy="310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6425" y="2369234"/>
            <a:ext cx="192914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3) You figure out they only capture some of the data you need and you need to do it in parallel</a:t>
            </a:r>
            <a:endParaRPr lang="en-NZ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Multiply 14"/>
          <p:cNvSpPr/>
          <p:nvPr/>
        </p:nvSpPr>
        <p:spPr>
          <a:xfrm>
            <a:off x="2602523" y="3396085"/>
            <a:ext cx="1258320" cy="125832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1" name="TextBox 20"/>
          <p:cNvSpPr txBox="1"/>
          <p:nvPr/>
        </p:nvSpPr>
        <p:spPr>
          <a:xfrm>
            <a:off x="7334936" y="2034199"/>
            <a:ext cx="19291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NZ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) This person asks where you’ve got to so far and adds some other questions</a:t>
            </a:r>
            <a:endParaRPr lang="en-NZ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4013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A5037E35-2E14-EC46-BD5A-0F831CC24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073" y="297878"/>
            <a:ext cx="6571530" cy="857250"/>
          </a:xfrm>
        </p:spPr>
        <p:txBody>
          <a:bodyPr/>
          <a:lstStyle/>
          <a:p>
            <a:r>
              <a:rPr lang="en-US" dirty="0" smtClean="0"/>
              <a:t>Things to consider with data 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1877317" y="1972644"/>
            <a:ext cx="5389367" cy="1198213"/>
            <a:chOff x="1877316" y="2327818"/>
            <a:chExt cx="5389367" cy="1198213"/>
          </a:xfrm>
        </p:grpSpPr>
        <p:grpSp>
          <p:nvGrpSpPr>
            <p:cNvPr id="9" name="Group 8"/>
            <p:cNvGrpSpPr/>
            <p:nvPr/>
          </p:nvGrpSpPr>
          <p:grpSpPr>
            <a:xfrm>
              <a:off x="1945568" y="2697150"/>
              <a:ext cx="5252864" cy="828881"/>
              <a:chOff x="631528" y="2960287"/>
              <a:chExt cx="5252864" cy="828881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631528" y="2960288"/>
                <a:ext cx="888086" cy="82887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2086454" y="2960288"/>
                <a:ext cx="888086" cy="828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3541380" y="2960288"/>
                <a:ext cx="888086" cy="828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4996306" y="2960287"/>
                <a:ext cx="888086" cy="82887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1877316" y="2327818"/>
              <a:ext cx="10245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Ingest</a:t>
              </a:r>
              <a:endParaRPr lang="en-NZ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787168" y="2327819"/>
              <a:ext cx="10245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Analyse</a:t>
              </a:r>
              <a:endParaRPr lang="en-NZ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332242" y="2327819"/>
              <a:ext cx="10245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Manage</a:t>
              </a:r>
              <a:endParaRPr lang="en-NZ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242094" y="2327818"/>
              <a:ext cx="10245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Show</a:t>
              </a:r>
              <a:endParaRPr lang="en-NZ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710468" y="1376927"/>
            <a:ext cx="1294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>
                <a:latin typeface="Arial" panose="020B0604020202020204" pitchFamily="34" charset="0"/>
                <a:cs typeface="Arial" panose="020B0604020202020204" pitchFamily="34" charset="0"/>
              </a:rPr>
              <a:t>Reality</a:t>
            </a:r>
            <a:endParaRPr lang="en-NZ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322234" y="1510979"/>
            <a:ext cx="16559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1) Someone has a question</a:t>
            </a:r>
            <a:endParaRPr lang="en-NZ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67111" y="3574660"/>
            <a:ext cx="19291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NZ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) You or someone is familiar with a dataset that lives here or here</a:t>
            </a:r>
            <a:endParaRPr lang="en-NZ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2553286" y="3263705"/>
            <a:ext cx="280369" cy="310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3564168" y="3263704"/>
            <a:ext cx="280369" cy="310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6425" y="2369234"/>
            <a:ext cx="192914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3) You figure out they only capture some of the data you need and you need to do it in parallel</a:t>
            </a:r>
            <a:endParaRPr lang="en-NZ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Multiply 14"/>
          <p:cNvSpPr/>
          <p:nvPr/>
        </p:nvSpPr>
        <p:spPr>
          <a:xfrm>
            <a:off x="2602523" y="3396085"/>
            <a:ext cx="1258320" cy="125832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1" name="TextBox 20"/>
          <p:cNvSpPr txBox="1"/>
          <p:nvPr/>
        </p:nvSpPr>
        <p:spPr>
          <a:xfrm>
            <a:off x="7334936" y="2034199"/>
            <a:ext cx="19291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NZ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) This person asks where you’ve got to so far and adds some other questions</a:t>
            </a:r>
            <a:endParaRPr lang="en-NZ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754389" y="207128"/>
            <a:ext cx="19291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5) Your boss says, hey I’ve got another project for you</a:t>
            </a:r>
            <a:endParaRPr lang="en-NZ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973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A5037E35-2E14-EC46-BD5A-0F831CC24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073" y="297878"/>
            <a:ext cx="6571530" cy="857250"/>
          </a:xfrm>
        </p:spPr>
        <p:txBody>
          <a:bodyPr/>
          <a:lstStyle/>
          <a:p>
            <a:r>
              <a:rPr lang="en-US" dirty="0" smtClean="0"/>
              <a:t>Things to consider with data 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1877317" y="1972644"/>
            <a:ext cx="5389367" cy="1198213"/>
            <a:chOff x="1877316" y="2327818"/>
            <a:chExt cx="5389367" cy="1198213"/>
          </a:xfrm>
        </p:grpSpPr>
        <p:grpSp>
          <p:nvGrpSpPr>
            <p:cNvPr id="9" name="Group 8"/>
            <p:cNvGrpSpPr/>
            <p:nvPr/>
          </p:nvGrpSpPr>
          <p:grpSpPr>
            <a:xfrm>
              <a:off x="1945568" y="2697150"/>
              <a:ext cx="5252864" cy="828881"/>
              <a:chOff x="631528" y="2960287"/>
              <a:chExt cx="5252864" cy="828881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631528" y="2960288"/>
                <a:ext cx="888086" cy="82887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2086454" y="2960288"/>
                <a:ext cx="888086" cy="828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3541380" y="2960288"/>
                <a:ext cx="888086" cy="828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4996306" y="2960287"/>
                <a:ext cx="888086" cy="82887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1877316" y="2327818"/>
              <a:ext cx="10245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Ingest</a:t>
              </a:r>
              <a:endParaRPr lang="en-NZ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787168" y="2327819"/>
              <a:ext cx="10245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Analyse</a:t>
              </a:r>
              <a:endParaRPr lang="en-NZ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332242" y="2327819"/>
              <a:ext cx="10245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Manage</a:t>
              </a:r>
              <a:endParaRPr lang="en-NZ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242094" y="2327818"/>
              <a:ext cx="10245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Show</a:t>
              </a:r>
              <a:endParaRPr lang="en-NZ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710468" y="1376927"/>
            <a:ext cx="1294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>
                <a:latin typeface="Arial" panose="020B0604020202020204" pitchFamily="34" charset="0"/>
                <a:cs typeface="Arial" panose="020B0604020202020204" pitchFamily="34" charset="0"/>
              </a:rPr>
              <a:t>Reality</a:t>
            </a:r>
            <a:endParaRPr lang="en-NZ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322234" y="1510979"/>
            <a:ext cx="16559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1) Someone has a question</a:t>
            </a:r>
            <a:endParaRPr lang="en-NZ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67111" y="3574660"/>
            <a:ext cx="19291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NZ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) You or someone is familiar with a dataset that lives here or here</a:t>
            </a:r>
            <a:endParaRPr lang="en-NZ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2553286" y="3263705"/>
            <a:ext cx="280369" cy="310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3564168" y="3263704"/>
            <a:ext cx="280369" cy="310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6425" y="2369234"/>
            <a:ext cx="192914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3) You figure out they only capture some of the data you need and you need to do it in parallel</a:t>
            </a:r>
            <a:endParaRPr lang="en-NZ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Multiply 14"/>
          <p:cNvSpPr/>
          <p:nvPr/>
        </p:nvSpPr>
        <p:spPr>
          <a:xfrm>
            <a:off x="2602523" y="3396085"/>
            <a:ext cx="1258320" cy="125832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1" name="TextBox 20"/>
          <p:cNvSpPr txBox="1"/>
          <p:nvPr/>
        </p:nvSpPr>
        <p:spPr>
          <a:xfrm>
            <a:off x="7334936" y="2034199"/>
            <a:ext cx="19291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NZ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) This person asks where you’ve got to so far and adds some other questions</a:t>
            </a:r>
            <a:endParaRPr lang="en-NZ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754389" y="207128"/>
            <a:ext cx="19291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5) Your boss says, hey I’ve got another project for you</a:t>
            </a:r>
            <a:endParaRPr lang="en-NZ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431323" y="3857094"/>
            <a:ext cx="47126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How do you handle these things will determine your success with projects like this.</a:t>
            </a:r>
            <a:endParaRPr lang="en-NZ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2466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A5037E35-2E14-EC46-BD5A-0F831CC24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073" y="297878"/>
            <a:ext cx="6571530" cy="857250"/>
          </a:xfrm>
        </p:spPr>
        <p:txBody>
          <a:bodyPr/>
          <a:lstStyle/>
          <a:p>
            <a:r>
              <a:rPr lang="en-US" dirty="0" smtClean="0"/>
              <a:t>Things to consider with data 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1877317" y="1972644"/>
            <a:ext cx="5389367" cy="1198213"/>
            <a:chOff x="1877316" y="2327818"/>
            <a:chExt cx="5389367" cy="1198213"/>
          </a:xfrm>
        </p:grpSpPr>
        <p:grpSp>
          <p:nvGrpSpPr>
            <p:cNvPr id="9" name="Group 8"/>
            <p:cNvGrpSpPr/>
            <p:nvPr/>
          </p:nvGrpSpPr>
          <p:grpSpPr>
            <a:xfrm>
              <a:off x="1945568" y="2697150"/>
              <a:ext cx="5252864" cy="828881"/>
              <a:chOff x="631528" y="2960287"/>
              <a:chExt cx="5252864" cy="828881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631528" y="2960288"/>
                <a:ext cx="888086" cy="82887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2086454" y="2960288"/>
                <a:ext cx="888086" cy="828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3541380" y="2960288"/>
                <a:ext cx="888086" cy="828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4996306" y="2960287"/>
                <a:ext cx="888086" cy="82887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1877316" y="2327818"/>
              <a:ext cx="10245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Ingest</a:t>
              </a:r>
              <a:endParaRPr lang="en-NZ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787168" y="2327819"/>
              <a:ext cx="10245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Analyse</a:t>
              </a:r>
              <a:endParaRPr lang="en-NZ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332242" y="2327819"/>
              <a:ext cx="10245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Manage</a:t>
              </a:r>
              <a:endParaRPr lang="en-NZ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242094" y="2327818"/>
              <a:ext cx="10245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Show</a:t>
              </a:r>
              <a:endParaRPr lang="en-NZ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710467" y="1376927"/>
            <a:ext cx="6716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>
                <a:latin typeface="Arial" panose="020B0604020202020204" pitchFamily="34" charset="0"/>
                <a:cs typeface="Arial" panose="020B0604020202020204" pitchFamily="34" charset="0"/>
              </a:rPr>
              <a:t>What does this look like for our situational awareness viewer</a:t>
            </a:r>
            <a:endParaRPr lang="en-NZ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834636" y="2341977"/>
            <a:ext cx="974430" cy="411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897517" y="2753157"/>
            <a:ext cx="4347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352443" y="2753157"/>
            <a:ext cx="4347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807369" y="2753157"/>
            <a:ext cx="4347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7266684" y="2486642"/>
            <a:ext cx="890553" cy="282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0429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/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-21020"/>
            <a:ext cx="9165349" cy="5171090"/>
          </a:xfrm>
        </p:spPr>
      </p:pic>
      <p:sp>
        <p:nvSpPr>
          <p:cNvPr id="2" name="SmartArt Placeholder 1">
            <a:extLst>
              <a:ext uri="{FF2B5EF4-FFF2-40B4-BE49-F238E27FC236}">
                <a16:creationId xmlns="" xmlns:a16="http://schemas.microsoft.com/office/drawing/2014/main" id="{9FD28595-F5B3-7D4A-A12D-C034C372C510}"/>
              </a:ext>
            </a:extLst>
          </p:cNvPr>
          <p:cNvSpPr>
            <a:spLocks noGrp="1"/>
          </p:cNvSpPr>
          <p:nvPr>
            <p:ph type="dgm" sz="quarter" idx="12"/>
          </p:nvPr>
        </p:nvSpPr>
        <p:spPr>
          <a:xfrm>
            <a:off x="-1" y="441434"/>
            <a:ext cx="9144000" cy="4702065"/>
          </a:xfrm>
        </p:spPr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BB4D5F95-C33B-4E48-8AE3-81E5F3086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Andrew Parnell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EF32D254-985E-AB4E-964C-24F84A38CA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Andrew.Parnell@mpi.govt.nz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6072" y="789176"/>
            <a:ext cx="2880000" cy="675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429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316073" y="297878"/>
            <a:ext cx="5757313" cy="857250"/>
          </a:xfrm>
          <a:prstGeom prst="rect">
            <a:avLst/>
          </a:prstGeom>
        </p:spPr>
        <p:txBody>
          <a:bodyPr/>
          <a:lstStyle/>
          <a:p>
            <a:r>
              <a:rPr lang="en-NZ" dirty="0" smtClean="0"/>
              <a:t>My background</a:t>
            </a:r>
            <a:endParaRPr lang="en-US" dirty="0"/>
          </a:p>
        </p:txBody>
      </p:sp>
      <p:sp>
        <p:nvSpPr>
          <p:cNvPr id="6" name="Text Placeholder 1">
            <a:extLst>
              <a:ext uri="{FF2B5EF4-FFF2-40B4-BE49-F238E27FC236}">
                <a16:creationId xmlns="" xmlns:a16="http://schemas.microsoft.com/office/drawing/2014/main" id="{AE575FE0-3A1B-8547-9EFC-5054D54CFC97}"/>
              </a:ext>
            </a:extLst>
          </p:cNvPr>
          <p:cNvSpPr txBox="1">
            <a:spLocks/>
          </p:cNvSpPr>
          <p:nvPr/>
        </p:nvSpPr>
        <p:spPr>
          <a:xfrm>
            <a:off x="316074" y="1264506"/>
            <a:ext cx="7762222" cy="3098854"/>
          </a:xfrm>
          <a:prstGeom prst="rect">
            <a:avLst/>
          </a:prstGeom>
        </p:spPr>
        <p:txBody>
          <a:bodyPr vert="horz" lIns="91430" tIns="45715" rIns="91430" bIns="45715"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rgbClr val="095F72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17" indent="-285717">
              <a:spcAft>
                <a:spcPts val="1200"/>
              </a:spcAft>
              <a:buFont typeface="Wingdings" charset="2"/>
              <a:buChar char="§"/>
            </a:pPr>
            <a:r>
              <a:rPr lang="en-NZ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Qualifications</a:t>
            </a:r>
          </a:p>
          <a:p>
            <a:pPr marL="285717" indent="-285717">
              <a:spcAft>
                <a:spcPts val="1200"/>
              </a:spcAft>
              <a:buFont typeface="Wingdings" charset="2"/>
              <a:buChar char="§"/>
            </a:pPr>
            <a:endParaRPr lang="en-NZ" sz="1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17" indent="-285717">
              <a:spcAft>
                <a:spcPts val="1200"/>
              </a:spcAft>
              <a:buFont typeface="Wingdings" charset="2"/>
              <a:buChar char="§"/>
            </a:pPr>
            <a:r>
              <a:rPr lang="en-NZ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Jobs</a:t>
            </a:r>
          </a:p>
          <a:p>
            <a:pPr marL="285717" indent="-285717">
              <a:spcAft>
                <a:spcPts val="1200"/>
              </a:spcAft>
              <a:buFont typeface="Wingdings" charset="2"/>
              <a:buChar char="§"/>
            </a:pPr>
            <a:endParaRPr lang="en-NZ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2436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A5037E35-2E14-EC46-BD5A-0F831CC24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073" y="297878"/>
            <a:ext cx="6571530" cy="857250"/>
          </a:xfrm>
        </p:spPr>
        <p:txBody>
          <a:bodyPr/>
          <a:lstStyle/>
          <a:p>
            <a:r>
              <a:rPr lang="en-US" dirty="0" smtClean="0"/>
              <a:t>Who is MPI?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55696"/>
            <a:ext cx="9144000" cy="632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704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A5037E35-2E14-EC46-BD5A-0F831CC24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073" y="297878"/>
            <a:ext cx="6571530" cy="857250"/>
          </a:xfrm>
        </p:spPr>
        <p:txBody>
          <a:bodyPr/>
          <a:lstStyle/>
          <a:p>
            <a:r>
              <a:rPr lang="en-US" dirty="0" smtClean="0"/>
              <a:t>Our goal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199" y="957022"/>
            <a:ext cx="6887603" cy="3229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505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C75B67CC-89CB-FA49-8AA7-D89B2BC39C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US" dirty="0" smtClean="0"/>
              <a:t>Agriculture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Biosecurity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Food Safety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Fisheries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Forestry 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Animal Welfare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A5037E35-2E14-EC46-BD5A-0F831CC24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073" y="297878"/>
            <a:ext cx="6571530" cy="857250"/>
          </a:xfrm>
        </p:spPr>
        <p:txBody>
          <a:bodyPr/>
          <a:lstStyle/>
          <a:p>
            <a:r>
              <a:rPr lang="en-US" dirty="0" smtClean="0"/>
              <a:t>What does this include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102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C75B67CC-89CB-FA49-8AA7-D89B2BC39C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6072" y="1264506"/>
            <a:ext cx="8025361" cy="3098854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en-US" dirty="0" smtClean="0"/>
              <a:t>Agriculture – Where are farms?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Biosecurity – Which areas are affected by incursions?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Food Safety – Where has product been?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Fisheries – Where are fishing vessels and where are they fishing?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Forestry – Where are forested area and implications for climate change?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Animal Welfare – Where are different types of stock?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A5037E35-2E14-EC46-BD5A-0F831CC24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073" y="297878"/>
            <a:ext cx="6571530" cy="857250"/>
          </a:xfrm>
        </p:spPr>
        <p:txBody>
          <a:bodyPr/>
          <a:lstStyle/>
          <a:p>
            <a:r>
              <a:rPr lang="en-US" dirty="0" smtClean="0"/>
              <a:t>Where does GIS fit in?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930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C75B67CC-89CB-FA49-8AA7-D89B2BC39C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6072" y="1264506"/>
            <a:ext cx="8025361" cy="3098854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en-US" dirty="0" smtClean="0"/>
              <a:t>What is going on in MPI’s view of the world?</a:t>
            </a:r>
          </a:p>
          <a:p>
            <a:pPr marL="342900" indent="-342900">
              <a:buFontTx/>
              <a:buChar char="-"/>
            </a:pPr>
            <a:endParaRPr lang="en-US" dirty="0" smtClean="0"/>
          </a:p>
          <a:p>
            <a:pPr marL="342900" indent="-342900">
              <a:buFontTx/>
              <a:buChar char="-"/>
            </a:pPr>
            <a:r>
              <a:rPr lang="en-US" dirty="0" smtClean="0"/>
              <a:t>Where are MPI vehicles right now?</a:t>
            </a:r>
          </a:p>
          <a:p>
            <a:pPr marL="342900" indent="-342900">
              <a:buFontTx/>
              <a:buChar char="-"/>
            </a:pPr>
            <a:endParaRPr lang="en-US" dirty="0" smtClean="0"/>
          </a:p>
          <a:p>
            <a:pPr marL="342900" indent="-342900">
              <a:buFontTx/>
              <a:buChar char="-"/>
            </a:pPr>
            <a:r>
              <a:rPr lang="en-US" dirty="0" smtClean="0"/>
              <a:t>How do we communicate with them?</a:t>
            </a:r>
            <a:endParaRPr lang="en-US" dirty="0"/>
          </a:p>
          <a:p>
            <a:pPr marL="342900" indent="-342900">
              <a:buFontTx/>
              <a:buChar char="-"/>
            </a:pPr>
            <a:endParaRPr lang="en-US" dirty="0" smtClean="0"/>
          </a:p>
          <a:p>
            <a:pPr marL="342900" indent="-342900">
              <a:buFontTx/>
              <a:buChar char="-"/>
            </a:pPr>
            <a:endParaRPr lang="en-US" dirty="0"/>
          </a:p>
          <a:p>
            <a:pPr marL="342900" indent="-342900">
              <a:buFontTx/>
              <a:buChar char="-"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A5037E35-2E14-EC46-BD5A-0F831CC24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073" y="297878"/>
            <a:ext cx="6571530" cy="857250"/>
          </a:xfrm>
        </p:spPr>
        <p:txBody>
          <a:bodyPr/>
          <a:lstStyle/>
          <a:p>
            <a:r>
              <a:rPr lang="en-US" dirty="0" smtClean="0"/>
              <a:t>Some of the harder 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492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A5037E35-2E14-EC46-BD5A-0F831CC24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073" y="297878"/>
            <a:ext cx="6571530" cy="857250"/>
          </a:xfrm>
        </p:spPr>
        <p:txBody>
          <a:bodyPr/>
          <a:lstStyle/>
          <a:p>
            <a:r>
              <a:rPr lang="en-US" dirty="0" smtClean="0"/>
              <a:t>Things to consider with data 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1877317" y="1972644"/>
            <a:ext cx="5389367" cy="1198213"/>
            <a:chOff x="1877316" y="2327818"/>
            <a:chExt cx="5389367" cy="1198213"/>
          </a:xfrm>
        </p:grpSpPr>
        <p:grpSp>
          <p:nvGrpSpPr>
            <p:cNvPr id="9" name="Group 8"/>
            <p:cNvGrpSpPr/>
            <p:nvPr/>
          </p:nvGrpSpPr>
          <p:grpSpPr>
            <a:xfrm>
              <a:off x="1945568" y="2697150"/>
              <a:ext cx="5252864" cy="828881"/>
              <a:chOff x="631528" y="2960287"/>
              <a:chExt cx="5252864" cy="828881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631528" y="2960288"/>
                <a:ext cx="888086" cy="82887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2086454" y="2960288"/>
                <a:ext cx="888086" cy="828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3541380" y="2960288"/>
                <a:ext cx="888086" cy="828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4996306" y="2960287"/>
                <a:ext cx="888086" cy="82887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1877316" y="2327818"/>
              <a:ext cx="10245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Ingest</a:t>
              </a:r>
              <a:endParaRPr lang="en-NZ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787168" y="2327819"/>
              <a:ext cx="10245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Analyse</a:t>
              </a:r>
              <a:endParaRPr lang="en-NZ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332242" y="2327819"/>
              <a:ext cx="10245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Manage</a:t>
              </a:r>
              <a:endParaRPr lang="en-NZ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242094" y="2327818"/>
              <a:ext cx="10245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Show</a:t>
              </a:r>
              <a:endParaRPr lang="en-NZ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658427" y="3221441"/>
            <a:ext cx="146236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300" dirty="0" smtClean="0"/>
              <a:t>How do we get it in?</a:t>
            </a:r>
            <a:endParaRPr lang="en-NZ" sz="1300" dirty="0"/>
          </a:p>
        </p:txBody>
      </p:sp>
      <p:sp>
        <p:nvSpPr>
          <p:cNvPr id="15" name="TextBox 14"/>
          <p:cNvSpPr txBox="1"/>
          <p:nvPr/>
        </p:nvSpPr>
        <p:spPr>
          <a:xfrm>
            <a:off x="2973179" y="3221441"/>
            <a:ext cx="1742716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300" dirty="0" smtClean="0"/>
              <a:t>Where do we put it and how do we make it available?</a:t>
            </a:r>
            <a:endParaRPr lang="en-NZ" sz="1300" dirty="0"/>
          </a:p>
        </p:txBody>
      </p:sp>
      <p:sp>
        <p:nvSpPr>
          <p:cNvPr id="16" name="TextBox 15"/>
          <p:cNvSpPr txBox="1"/>
          <p:nvPr/>
        </p:nvSpPr>
        <p:spPr>
          <a:xfrm>
            <a:off x="4598073" y="3221441"/>
            <a:ext cx="1402779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300" dirty="0" smtClean="0"/>
              <a:t>How do we get the answer we want?</a:t>
            </a:r>
            <a:endParaRPr lang="en-NZ" sz="1300" dirty="0"/>
          </a:p>
        </p:txBody>
      </p:sp>
      <p:sp>
        <p:nvSpPr>
          <p:cNvPr id="17" name="TextBox 16"/>
          <p:cNvSpPr txBox="1"/>
          <p:nvPr/>
        </p:nvSpPr>
        <p:spPr>
          <a:xfrm>
            <a:off x="6052999" y="3221441"/>
            <a:ext cx="140277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300" dirty="0" smtClean="0"/>
              <a:t>How do we show the result?</a:t>
            </a:r>
            <a:endParaRPr lang="en-NZ" sz="1300" dirty="0"/>
          </a:p>
        </p:txBody>
      </p:sp>
      <p:sp>
        <p:nvSpPr>
          <p:cNvPr id="8" name="TextBox 7"/>
          <p:cNvSpPr txBox="1"/>
          <p:nvPr/>
        </p:nvSpPr>
        <p:spPr>
          <a:xfrm>
            <a:off x="2019795" y="2433249"/>
            <a:ext cx="731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 smtClean="0">
                <a:latin typeface="Arial" panose="020B0604020202020204" pitchFamily="34" charset="0"/>
                <a:cs typeface="Arial" panose="020B0604020202020204" pitchFamily="34" charset="0"/>
              </a:rPr>
              <a:t>ETL tools</a:t>
            </a:r>
            <a:endParaRPr lang="en-NZ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366152" y="2410856"/>
            <a:ext cx="9567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 smtClean="0">
                <a:latin typeface="Arial" panose="020B0604020202020204" pitchFamily="34" charset="0"/>
                <a:cs typeface="Arial" panose="020B0604020202020204" pitchFamily="34" charset="0"/>
              </a:rPr>
              <a:t>DBs</a:t>
            </a:r>
          </a:p>
          <a:p>
            <a:pPr algn="ctr"/>
            <a:r>
              <a:rPr lang="en-NZ" dirty="0" smtClean="0">
                <a:latin typeface="Arial" panose="020B0604020202020204" pitchFamily="34" charset="0"/>
                <a:cs typeface="Arial" panose="020B0604020202020204" pitchFamily="34" charset="0"/>
              </a:rPr>
              <a:t>Publish</a:t>
            </a:r>
            <a:endParaRPr lang="en-NZ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77103" y="2571751"/>
            <a:ext cx="1044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 smtClean="0"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  <a:endParaRPr lang="en-NZ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232029" y="2272356"/>
            <a:ext cx="10447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 smtClean="0">
                <a:latin typeface="Arial" panose="020B0604020202020204" pitchFamily="34" charset="0"/>
                <a:cs typeface="Arial" panose="020B0604020202020204" pitchFamily="34" charset="0"/>
              </a:rPr>
              <a:t>Visual</a:t>
            </a:r>
          </a:p>
          <a:p>
            <a:pPr algn="ctr"/>
            <a:r>
              <a:rPr lang="en-NZ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Comms</a:t>
            </a:r>
            <a:endParaRPr lang="en-NZ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NZ" dirty="0" smtClean="0">
                <a:latin typeface="Arial" panose="020B0604020202020204" pitchFamily="34" charset="0"/>
                <a:cs typeface="Arial" panose="020B0604020202020204" pitchFamily="34" charset="0"/>
              </a:rPr>
              <a:t>Writing</a:t>
            </a:r>
            <a:endParaRPr lang="en-NZ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7606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A5037E35-2E14-EC46-BD5A-0F831CC24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073" y="297878"/>
            <a:ext cx="6571530" cy="857250"/>
          </a:xfrm>
        </p:spPr>
        <p:txBody>
          <a:bodyPr/>
          <a:lstStyle/>
          <a:p>
            <a:r>
              <a:rPr lang="en-US" dirty="0" smtClean="0"/>
              <a:t>Things to consider with data 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1877317" y="1972644"/>
            <a:ext cx="5389367" cy="1198213"/>
            <a:chOff x="1877316" y="2327818"/>
            <a:chExt cx="5389367" cy="1198213"/>
          </a:xfrm>
        </p:grpSpPr>
        <p:grpSp>
          <p:nvGrpSpPr>
            <p:cNvPr id="9" name="Group 8"/>
            <p:cNvGrpSpPr/>
            <p:nvPr/>
          </p:nvGrpSpPr>
          <p:grpSpPr>
            <a:xfrm>
              <a:off x="1945568" y="2697150"/>
              <a:ext cx="5252864" cy="828881"/>
              <a:chOff x="631528" y="2960287"/>
              <a:chExt cx="5252864" cy="828881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631528" y="2960288"/>
                <a:ext cx="888086" cy="82887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2086454" y="2960288"/>
                <a:ext cx="888086" cy="828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3541380" y="2960288"/>
                <a:ext cx="888086" cy="828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4996306" y="2960287"/>
                <a:ext cx="888086" cy="82887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1877316" y="2327818"/>
              <a:ext cx="10245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Ingest</a:t>
              </a:r>
              <a:endParaRPr lang="en-NZ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787168" y="2327819"/>
              <a:ext cx="10245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Analyse</a:t>
              </a:r>
              <a:endParaRPr lang="en-NZ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332242" y="2327819"/>
              <a:ext cx="10245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Manage</a:t>
              </a:r>
              <a:endParaRPr lang="en-NZ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242094" y="2327818"/>
              <a:ext cx="10245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Show</a:t>
              </a:r>
              <a:endParaRPr lang="en-NZ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710468" y="1376927"/>
            <a:ext cx="1294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>
                <a:latin typeface="Arial" panose="020B0604020202020204" pitchFamily="34" charset="0"/>
                <a:cs typeface="Arial" panose="020B0604020202020204" pitchFamily="34" charset="0"/>
              </a:rPr>
              <a:t>Data flow</a:t>
            </a:r>
            <a:endParaRPr lang="en-NZ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834636" y="2341977"/>
            <a:ext cx="974430" cy="411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897517" y="2753157"/>
            <a:ext cx="4347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352443" y="2753157"/>
            <a:ext cx="4347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807369" y="2753157"/>
            <a:ext cx="4347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7266684" y="2486642"/>
            <a:ext cx="890553" cy="282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5992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BBA00"/>
      </a:accent4>
      <a:accent5>
        <a:srgbClr val="007D9E"/>
      </a:accent5>
      <a:accent6>
        <a:srgbClr val="95C129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3TopicNote xmlns="01be4277-2979-4a68-876d-b92b25fceece">
      <Terms xmlns="http://schemas.microsoft.com/office/infopath/2007/PartnerControls">
        <TermInfo xmlns="http://schemas.microsoft.com/office/infopath/2007/PartnerControls">
          <TermName xmlns="http://schemas.microsoft.com/office/infopath/2007/PartnerControls">Event</TermName>
          <TermId xmlns="http://schemas.microsoft.com/office/infopath/2007/PartnerControls">9cc2e389-e369-42c1-ab33-65dc2548e1b4</TermId>
        </TermInfo>
      </Terms>
    </C3TopicNote>
    <IconOverlay xmlns="http://schemas.microsoft.com/sharepoint/v4" xsi:nil="true"/>
    <TaxCatchAll xmlns="4990be1d-d249-4277-8864-01821093312e">
      <Value>9063</Value>
      <Value>10262</Value>
      <Value>7</Value>
    </TaxCatchAll>
    <TaxKeywordTaxHTField xmlns="4990be1d-d249-4277-8864-01821093312e">
      <Terms xmlns="http://schemas.microsoft.com/office/infopath/2007/PartnerControls"/>
    </TaxKeywordTaxHTField>
    <PingarLastProcessed xmlns="4990be1d-d249-4277-8864-01821093312e" xsi:nil="true"/>
    <SharedWithUsers xmlns="eb5a6504-0134-4f30-a993-e3f44d1ff71c">
      <UserInfo>
        <DisplayName>Kat Miller</DisplayName>
        <AccountId>5674</AccountId>
        <AccountType/>
      </UserInfo>
    </SharedWithUsers>
    <h2fd941f591e458fa9347236b5e4d72a xmlns="4990be1d-d249-4277-8864-01821093312e">
      <Terms xmlns="http://schemas.microsoft.com/office/infopath/2007/PartnerControls"/>
    </h2fd941f591e458fa9347236b5e4d72a>
    <k524c6e382f54d84a47fb2693458fdc0 xmlns="4990be1d-d249-4277-8864-01821093312e">
      <Terms xmlns="http://schemas.microsoft.com/office/infopath/2007/PartnerControls">
        <TermInfo xmlns="http://schemas.microsoft.com/office/infopath/2007/PartnerControls">
          <TermName xmlns="http://schemas.microsoft.com/office/infopath/2007/PartnerControls">Unclassified</TermName>
          <TermId xmlns="http://schemas.microsoft.com/office/infopath/2007/PartnerControls">a0eb6a10-7661-41c7-90d4-b05f0b8ba072</TermId>
        </TermInfo>
      </Terms>
    </k524c6e382f54d84a47fb2693458fdc0>
    <n812684678814941bbcd9f69f5768876 xmlns="4990be1d-d249-4277-8864-01821093312e">
      <Terms xmlns="http://schemas.microsoft.com/office/infopath/2007/PartnerControls"/>
    </n812684678814941bbcd9f69f5768876>
    <bb21bb0a62764259a4f0f6b9a41b4a66 xmlns="4990be1d-d249-4277-8864-01821093312e">
      <Terms xmlns="http://schemas.microsoft.com/office/infopath/2007/PartnerControls">
        <TermInfo xmlns="http://schemas.microsoft.com/office/infopath/2007/PartnerControls">
          <TermName xmlns="http://schemas.microsoft.com/office/infopath/2007/PartnerControls">Analytics</TermName>
          <TermId xmlns="http://schemas.microsoft.com/office/infopath/2007/PartnerControls">af741e20-fe2d-4f41-b841-3dc8d6b1215e</TermId>
        </TermInfo>
      </Terms>
    </bb21bb0a62764259a4f0f6b9a41b4a66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Word Document" ma:contentTypeID="0x0101005496552013C0BA46BE88192D5C6EB20B00BC7B51C3C3DA487E91D1E0ED95F8C85C0015B16D519C3CAD499A297D2853EDD799" ma:contentTypeVersion="11" ma:contentTypeDescription="Create a new Word Document" ma:contentTypeScope="" ma:versionID="83d7ff58462527b8c4289dfd8f9702ee">
  <xsd:schema xmlns:xsd="http://www.w3.org/2001/XMLSchema" xmlns:xs="http://www.w3.org/2001/XMLSchema" xmlns:p="http://schemas.microsoft.com/office/2006/metadata/properties" xmlns:ns3="4990be1d-d249-4277-8864-01821093312e" xmlns:ns5="http://schemas.microsoft.com/sharepoint/v4" xmlns:ns6="01be4277-2979-4a68-876d-b92b25fceece" xmlns:ns7="eb5a6504-0134-4f30-a993-e3f44d1ff71c" targetNamespace="http://schemas.microsoft.com/office/2006/metadata/properties" ma:root="true" ma:fieldsID="30458f40e58333da69b3a182467705a2" ns3:_="" ns5:_="" ns6:_="" ns7:_="">
    <xsd:import namespace="4990be1d-d249-4277-8864-01821093312e"/>
    <xsd:import namespace="http://schemas.microsoft.com/sharepoint/v4"/>
    <xsd:import namespace="01be4277-2979-4a68-876d-b92b25fceece"/>
    <xsd:import namespace="eb5a6504-0134-4f30-a993-e3f44d1ff71c"/>
    <xsd:element name="properties">
      <xsd:complexType>
        <xsd:sequence>
          <xsd:element name="documentManagement">
            <xsd:complexType>
              <xsd:all>
                <xsd:element ref="ns3:PingarLastProcessed" minOccurs="0"/>
                <xsd:element ref="ns3:TaxKeywordTaxHTField" minOccurs="0"/>
                <xsd:element ref="ns3:TaxCatchAll" minOccurs="0"/>
                <xsd:element ref="ns3:TaxCatchAllLabel" minOccurs="0"/>
                <xsd:element ref="ns3:k524c6e382f54d84a47fb2693458fdc0" minOccurs="0"/>
                <xsd:element ref="ns3:n812684678814941bbcd9f69f5768876" minOccurs="0"/>
                <xsd:element ref="ns5:IconOverlay" minOccurs="0"/>
                <xsd:element ref="ns3:h2fd941f591e458fa9347236b5e4d72a" minOccurs="0"/>
                <xsd:element ref="ns6:C3TopicNote" minOccurs="0"/>
                <xsd:element ref="ns3:bb21bb0a62764259a4f0f6b9a41b4a66" minOccurs="0"/>
                <xsd:element ref="ns7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90be1d-d249-4277-8864-01821093312e" elementFormDefault="qualified">
    <xsd:import namespace="http://schemas.microsoft.com/office/2006/documentManagement/types"/>
    <xsd:import namespace="http://schemas.microsoft.com/office/infopath/2007/PartnerControls"/>
    <xsd:element name="PingarLastProcessed" ma:index="8" nillable="true" ma:displayName="PingarLastProcessed" ma:format="DateTime" ma:internalName="PingarLastProcessed">
      <xsd:simpleType>
        <xsd:restriction base="dms:DateTime"/>
      </xsd:simpleType>
    </xsd:element>
    <xsd:element name="TaxKeywordTaxHTField" ma:index="11" nillable="true" ma:taxonomy="true" ma:internalName="TaxKeywordTaxHTField" ma:taxonomyFieldName="TaxKeyword" ma:displayName="Enterprise Keywords" ma:fieldId="{23f27201-bee3-471e-b2e7-b64fd8b7ca38}" ma:taxonomyMulti="true" ma:sspId="3bfd400a-bb0f-42a8-a885-98b592a0f767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TaxCatchAll" ma:index="12" nillable="true" ma:displayName="Taxonomy Catch All Column" ma:hidden="true" ma:list="{abb44abe-65ca-4ba6-9b61-126117be472e}" ma:internalName="TaxCatchAll" ma:showField="CatchAllData" ma:web="4990be1d-d249-4277-8864-01821093312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3" nillable="true" ma:displayName="Taxonomy Catch All Column1" ma:hidden="true" ma:list="{abb44abe-65ca-4ba6-9b61-126117be472e}" ma:internalName="TaxCatchAllLabel" ma:readOnly="true" ma:showField="CatchAllDataLabel" ma:web="4990be1d-d249-4277-8864-01821093312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k524c6e382f54d84a47fb2693458fdc0" ma:index="14" nillable="true" ma:taxonomy="true" ma:internalName="k524c6e382f54d84a47fb2693458fdc0" ma:taxonomyFieldName="MPISecurityClassification" ma:displayName="Security Classification" ma:default="1;#None|cf402fa0-b6a8-49a7-a22e-a95b6152c608" ma:fieldId="{4524c6e3-82f5-4d84-a47f-b2693458fdc0}" ma:sspId="3bfd400a-bb0f-42a8-a885-98b592a0f767" ma:termSetId="0585e480-f249-45e9-9d9a-827200d7ed0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n812684678814941bbcd9f69f5768876" ma:index="17" nillable="true" ma:taxonomy="true" ma:internalName="n812684678814941bbcd9f69f5768876" ma:taxonomyFieldName="MPITeam" ma:displayName="Old Team" ma:default="" ma:fieldId="{78126846-7881-4941-bbcd-9f69f5768876}" ma:sspId="3bfd400a-bb0f-42a8-a885-98b592a0f767" ma:termSetId="69ef0645-fb11-447b-ae83-00e92b0f1434" ma:anchorId="87b1cbe0-3dbd-4146-807f-17a336ec47cd" ma:open="false" ma:isKeyword="false">
      <xsd:complexType>
        <xsd:sequence>
          <xsd:element ref="pc:Terms" minOccurs="0" maxOccurs="1"/>
        </xsd:sequence>
      </xsd:complexType>
    </xsd:element>
    <xsd:element name="h2fd941f591e458fa9347236b5e4d72a" ma:index="21" nillable="true" ma:taxonomy="true" ma:internalName="h2fd941f591e458fa9347236b5e4d72a" ma:taxonomyFieldName="PingarMPI_Terms" ma:displayName="Derived Terms" ma:fieldId="{12fd941f-591e-458f-a934-7236b5e4d72a}" ma:taxonomyMulti="true" ma:sspId="3bfd400a-bb0f-42a8-a885-98b592a0f767" ma:termSetId="c0c02398-e6f2-4f2e-9af7-34dd048d98a1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bb21bb0a62764259a4f0f6b9a41b4a66" ma:index="26" nillable="true" ma:taxonomy="true" ma:internalName="bb21bb0a62764259a4f0f6b9a41b4a66" ma:taxonomyFieldName="MPIBBUTeam" ma:displayName="Team" ma:default="" ma:fieldId="{bb21bb0a-6276-4259-a4f0-f6b9a41b4a66}" ma:sspId="3bfd400a-bb0f-42a8-a885-98b592a0f767" ma:termSetId="c7c6f609-1286-4827-a4da-bcbd0020f923" ma:anchorId="c21731ef-ab68-4810-bc64-896d8d6a15c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19" nillable="true" ma:displayName="IconOverlay" ma:hidden="true" ma:internalName="IconOverlay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be4277-2979-4a68-876d-b92b25fceece" elementFormDefault="qualified">
    <xsd:import namespace="http://schemas.microsoft.com/office/2006/documentManagement/types"/>
    <xsd:import namespace="http://schemas.microsoft.com/office/infopath/2007/PartnerControls"/>
    <xsd:element name="C3TopicNote" ma:index="23" nillable="true" ma:taxonomy="true" ma:internalName="C3TopicNote" ma:taxonomyFieldName="C3Topic" ma:displayName="Topic" ma:readOnly="false" ma:default="" ma:fieldId="{6a3fe89f-a6dd-4490-a9c1-3ef38d67b8c7}" ma:sspId="3bfd400a-bb0f-42a8-a885-98b592a0f767" ma:termSetId="3a592a89-6bc1-4c8c-80ff-f37625b7c14c" ma:anchorId="7cc690ef-9a77-44f3-b7e8-dbc420966574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5a6504-0134-4f30-a993-e3f44d1ff71c" elementFormDefault="qualified">
    <xsd:import namespace="http://schemas.microsoft.com/office/2006/documentManagement/types"/>
    <xsd:import namespace="http://schemas.microsoft.com/office/infopath/2007/PartnerControls"/>
    <xsd:element name="SharedWithUsers" ma:index="27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610E365-6FE2-4EAD-AF6F-36E1F133F7F9}">
  <ds:schemaRefs>
    <ds:schemaRef ds:uri="http://schemas.microsoft.com/sharepoint/v4"/>
    <ds:schemaRef ds:uri="http://purl.org/dc/terms/"/>
    <ds:schemaRef ds:uri="http://schemas.openxmlformats.org/package/2006/metadata/core-properties"/>
    <ds:schemaRef ds:uri="eb5a6504-0134-4f30-a993-e3f44d1ff71c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4990be1d-d249-4277-8864-01821093312e"/>
    <ds:schemaRef ds:uri="01be4277-2979-4a68-876d-b92b25fceece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ED62B1A3-1C7C-43E6-A3FF-CF73490DD9B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1BD28C5-8DE5-442E-9BD2-197A2CBC708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990be1d-d249-4277-8864-01821093312e"/>
    <ds:schemaRef ds:uri="http://schemas.microsoft.com/sharepoint/v4"/>
    <ds:schemaRef ds:uri="01be4277-2979-4a68-876d-b92b25fceece"/>
    <ds:schemaRef ds:uri="eb5a6504-0134-4f30-a993-e3f44d1ff71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1391</TotalTime>
  <Words>569</Words>
  <Application>Microsoft Office PowerPoint</Application>
  <PresentationFormat>On-screen Show (16:9)</PresentationFormat>
  <Paragraphs>122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Wingdings</vt:lpstr>
      <vt:lpstr>Custom Design</vt:lpstr>
      <vt:lpstr>1_Custom Design</vt:lpstr>
      <vt:lpstr>GIS at the Ministry for Primary Industries </vt:lpstr>
      <vt:lpstr>My background</vt:lpstr>
      <vt:lpstr>Who is MPI?</vt:lpstr>
      <vt:lpstr>Our goal</vt:lpstr>
      <vt:lpstr>What does this include</vt:lpstr>
      <vt:lpstr>Where does GIS fit in?</vt:lpstr>
      <vt:lpstr>Some of the harder questions</vt:lpstr>
      <vt:lpstr>Things to consider with data </vt:lpstr>
      <vt:lpstr>Things to consider with data </vt:lpstr>
      <vt:lpstr>Things to consider with data </vt:lpstr>
      <vt:lpstr>Things to consider with data </vt:lpstr>
      <vt:lpstr>Things to consider with data </vt:lpstr>
      <vt:lpstr>Things to consider with data </vt:lpstr>
      <vt:lpstr>Things to consider with data </vt:lpstr>
      <vt:lpstr>Things to consider with data </vt:lpstr>
      <vt:lpstr>Things to consider with data </vt:lpstr>
      <vt:lpstr>Things to consider with data </vt:lpstr>
      <vt:lpstr>Andrew Parnell</vt:lpstr>
    </vt:vector>
  </TitlesOfParts>
  <Company>Samdog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GIS at MPI</dc:title>
  <dc:creator>Sarah Roberts</dc:creator>
  <cp:keywords/>
  <cp:lastModifiedBy>Andrew Parnell</cp:lastModifiedBy>
  <cp:revision>197</cp:revision>
  <cp:lastPrinted>2018-04-04T23:51:53Z</cp:lastPrinted>
  <dcterms:created xsi:type="dcterms:W3CDTF">2018-03-28T23:37:13Z</dcterms:created>
  <dcterms:modified xsi:type="dcterms:W3CDTF">2020-03-18T04:04:50Z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axKeyword">
    <vt:lpwstr/>
  </property>
  <property fmtid="{D5CDD505-2E9C-101B-9397-08002B2CF9AE}" pid="3" name="RecordPoint_RecordNumberSubmitted">
    <vt:lpwstr/>
  </property>
  <property fmtid="{D5CDD505-2E9C-101B-9397-08002B2CF9AE}" pid="4" name="RecordPoint_ActiveItemListId">
    <vt:lpwstr/>
  </property>
  <property fmtid="{D5CDD505-2E9C-101B-9397-08002B2CF9AE}" pid="5" name="ContentTypeId">
    <vt:lpwstr>0x0101005496552013C0BA46BE88192D5C6EB20B00BC7B51C3C3DA487E91D1E0ED95F8C85C0015B16D519C3CAD499A297D2853EDD799</vt:lpwstr>
  </property>
  <property fmtid="{D5CDD505-2E9C-101B-9397-08002B2CF9AE}" pid="6" name="RecordPoint_ActiveItemUniqueId">
    <vt:lpwstr/>
  </property>
  <property fmtid="{D5CDD505-2E9C-101B-9397-08002B2CF9AE}" pid="7" name="MPISecurityClassification">
    <vt:lpwstr>7;#Unclassified|a0eb6a10-7661-41c7-90d4-b05f0b8ba072</vt:lpwstr>
  </property>
  <property fmtid="{D5CDD505-2E9C-101B-9397-08002B2CF9AE}" pid="8" name="RecordPoint_SubmissionCompleted">
    <vt:lpwstr/>
  </property>
  <property fmtid="{D5CDD505-2E9C-101B-9397-08002B2CF9AE}" pid="9" name="RecordPoint_ActiveItemWebId">
    <vt:lpwstr/>
  </property>
  <property fmtid="{D5CDD505-2E9C-101B-9397-08002B2CF9AE}" pid="10" name="PingarMPI_Terms">
    <vt:lpwstr/>
  </property>
  <property fmtid="{D5CDD505-2E9C-101B-9397-08002B2CF9AE}" pid="11" name="C3Topic">
    <vt:lpwstr>9063;#Event|9cc2e389-e369-42c1-ab33-65dc2548e1b4</vt:lpwstr>
  </property>
  <property fmtid="{D5CDD505-2E9C-101B-9397-08002B2CF9AE}" pid="12" name="RecordPoint_WorkflowType">
    <vt:lpwstr/>
  </property>
  <property fmtid="{D5CDD505-2E9C-101B-9397-08002B2CF9AE}" pid="13" name="RecordPoint_ActiveItemSiteId">
    <vt:lpwstr/>
  </property>
  <property fmtid="{D5CDD505-2E9C-101B-9397-08002B2CF9AE}" pid="14" name="RecordPoint_SubmissionDate">
    <vt:lpwstr/>
  </property>
  <property fmtid="{D5CDD505-2E9C-101B-9397-08002B2CF9AE}" pid="15" name="RecordPoint_ActiveItemMoved">
    <vt:lpwstr/>
  </property>
  <property fmtid="{D5CDD505-2E9C-101B-9397-08002B2CF9AE}" pid="16" name="RecordPoint_RecordFormat">
    <vt:lpwstr/>
  </property>
  <property fmtid="{D5CDD505-2E9C-101B-9397-08002B2CF9AE}" pid="17" name="MPITeam">
    <vt:lpwstr/>
  </property>
  <property fmtid="{D5CDD505-2E9C-101B-9397-08002B2CF9AE}" pid="18" name="MPIBBUTeam">
    <vt:lpwstr>10262;#Analytics|af741e20-fe2d-4f41-b841-3dc8d6b1215e</vt:lpwstr>
  </property>
</Properties>
</file>