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>
        <p:scale>
          <a:sx n="131" d="100"/>
          <a:sy n="131" d="100"/>
        </p:scale>
        <p:origin x="1912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02F5-15BC-DA42-B3CD-103C7ED875F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C477-8E8E-E949-8EAA-9394FD78B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A9EE8-D56F-3043-9119-9E6B65C56E06}"/>
              </a:ext>
            </a:extLst>
          </p:cNvPr>
          <p:cNvSpPr/>
          <p:nvPr/>
        </p:nvSpPr>
        <p:spPr>
          <a:xfrm>
            <a:off x="1152391" y="216052"/>
            <a:ext cx="4521895" cy="24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Array Designer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0A92D-2F88-5F4D-93E3-08273995D101}"/>
              </a:ext>
            </a:extLst>
          </p:cNvPr>
          <p:cNvSpPr/>
          <p:nvPr/>
        </p:nvSpPr>
        <p:spPr>
          <a:xfrm>
            <a:off x="1152391" y="616885"/>
            <a:ext cx="4521895" cy="48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lstdlg</a:t>
            </a:r>
            <a:r>
              <a:rPr lang="en-US" sz="1400" dirty="0"/>
              <a:t>: Choose Atlas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e.g</a:t>
            </a:r>
            <a:r>
              <a:rPr lang="en-US" sz="1400" dirty="0"/>
              <a:t> Colin27, MNI152, other)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2FC1F-953E-1E49-A203-4D0EBE064D27}"/>
              </a:ext>
            </a:extLst>
          </p:cNvPr>
          <p:cNvSpPr/>
          <p:nvPr/>
        </p:nvSpPr>
        <p:spPr>
          <a:xfrm>
            <a:off x="1152391" y="1257241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lstdlg</a:t>
            </a:r>
            <a:r>
              <a:rPr lang="en-US" sz="1400" dirty="0"/>
              <a:t>: Select solution space </a:t>
            </a:r>
            <a:br>
              <a:rPr lang="en-US" sz="1400" dirty="0"/>
            </a:br>
            <a:r>
              <a:rPr lang="en-US" sz="1400" dirty="0"/>
              <a:t>(e.g. 10-2.5, 10-5)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A82C99-B0A7-234A-9BA9-67712AA235FC}"/>
              </a:ext>
            </a:extLst>
          </p:cNvPr>
          <p:cNvSpPr/>
          <p:nvPr/>
        </p:nvSpPr>
        <p:spPr>
          <a:xfrm>
            <a:off x="1152391" y="1975980"/>
            <a:ext cx="2054272" cy="1008346"/>
          </a:xfrm>
          <a:prstGeom prst="roundRect">
            <a:avLst>
              <a:gd name="adj" fmla="val 1078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PMDFs exist for this atlas &amp; solution space?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774092-CBEB-7D4A-AAE5-59EC3430EC10}"/>
              </a:ext>
            </a:extLst>
          </p:cNvPr>
          <p:cNvSpPr/>
          <p:nvPr/>
        </p:nvSpPr>
        <p:spPr>
          <a:xfrm>
            <a:off x="3832959" y="1975979"/>
            <a:ext cx="1841326" cy="1008347"/>
          </a:xfrm>
          <a:prstGeom prst="roundRect">
            <a:avLst>
              <a:gd name="adj" fmla="val 1078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them and save (via </a:t>
            </a:r>
            <a:r>
              <a:rPr lang="en-US" sz="1400" dirty="0" err="1"/>
              <a:t>tMCimg</a:t>
            </a:r>
            <a:r>
              <a:rPr lang="en-US" sz="1400" dirty="0"/>
              <a:t> and always assume 800nm?)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F978D-34F7-A544-814D-89E6CC518ADF}"/>
              </a:ext>
            </a:extLst>
          </p:cNvPr>
          <p:cNvSpPr/>
          <p:nvPr/>
        </p:nvSpPr>
        <p:spPr>
          <a:xfrm>
            <a:off x="1152391" y="3764066"/>
            <a:ext cx="4521895" cy="5559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atlas (Scalp and GM surface), solution space and PMDFs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44E07-7011-6F42-ADCB-DA4E44D07D7C}"/>
              </a:ext>
            </a:extLst>
          </p:cNvPr>
          <p:cNvSpPr/>
          <p:nvPr/>
        </p:nvSpPr>
        <p:spPr>
          <a:xfrm>
            <a:off x="1152391" y="4480488"/>
            <a:ext cx="4521895" cy="186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/>
              <a:t>Inputdlg</a:t>
            </a:r>
            <a:r>
              <a:rPr lang="en-GB" sz="1400" dirty="0"/>
              <a:t>:</a:t>
            </a:r>
            <a:r>
              <a:rPr lang="en-US" sz="1400" dirty="0"/>
              <a:t> User Inputs:</a:t>
            </a:r>
          </a:p>
          <a:p>
            <a:r>
              <a:rPr lang="en-US" sz="1400" dirty="0" err="1"/>
              <a:t>nS</a:t>
            </a:r>
            <a:r>
              <a:rPr lang="en-US" sz="1400" dirty="0"/>
              <a:t> (number of source </a:t>
            </a:r>
            <a:r>
              <a:rPr lang="en-US" sz="1400" dirty="0" err="1"/>
              <a:t>optodes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nD</a:t>
            </a:r>
            <a:r>
              <a:rPr lang="en-US" sz="1400" dirty="0"/>
              <a:t> (number of detector </a:t>
            </a:r>
            <a:r>
              <a:rPr lang="en-US" sz="1400" dirty="0" err="1"/>
              <a:t>optodes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minRho</a:t>
            </a:r>
            <a:r>
              <a:rPr lang="en-US" sz="1400" dirty="0"/>
              <a:t> (minimum S-D distance)</a:t>
            </a:r>
          </a:p>
          <a:p>
            <a:r>
              <a:rPr lang="en-US" sz="1400" dirty="0" err="1"/>
              <a:t>maxRho</a:t>
            </a:r>
            <a:r>
              <a:rPr lang="en-US" sz="1400" dirty="0"/>
              <a:t> (maximum S-D distance)</a:t>
            </a:r>
            <a:br>
              <a:rPr lang="en-US" sz="1400" dirty="0"/>
            </a:br>
            <a:r>
              <a:rPr lang="en-US" sz="1400" dirty="0" err="1"/>
              <a:t>minRhoOpt</a:t>
            </a:r>
            <a:r>
              <a:rPr lang="en-US" sz="1400" dirty="0"/>
              <a:t> (minimum </a:t>
            </a:r>
            <a:r>
              <a:rPr lang="en-US" sz="1400" dirty="0" err="1"/>
              <a:t>optode</a:t>
            </a:r>
            <a:r>
              <a:rPr lang="en-US" sz="1400" dirty="0"/>
              <a:t> distance)</a:t>
            </a:r>
          </a:p>
          <a:p>
            <a:r>
              <a:rPr lang="en-US" sz="1400" dirty="0" err="1"/>
              <a:t>maxGoodRho</a:t>
            </a:r>
            <a:r>
              <a:rPr lang="en-US" sz="1400" dirty="0"/>
              <a:t> (max S–D </a:t>
            </a:r>
            <a:r>
              <a:rPr lang="en-US" sz="1400" dirty="0" err="1"/>
              <a:t>dist</a:t>
            </a:r>
            <a:r>
              <a:rPr lang="en-US" sz="1400" dirty="0"/>
              <a:t> for reliable SNR)</a:t>
            </a:r>
          </a:p>
          <a:p>
            <a:r>
              <a:rPr lang="en-US" sz="1400" dirty="0" err="1"/>
              <a:t>cW</a:t>
            </a:r>
            <a:r>
              <a:rPr lang="en-US" sz="1400" dirty="0"/>
              <a:t> (coverage weighting factor)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2085E-3957-1F47-9978-BBC81356025C}"/>
              </a:ext>
            </a:extLst>
          </p:cNvPr>
          <p:cNvSpPr/>
          <p:nvPr/>
        </p:nvSpPr>
        <p:spPr>
          <a:xfrm>
            <a:off x="1152391" y="6534756"/>
            <a:ext cx="4521895" cy="6137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weighted PMDF on the basis of </a:t>
            </a:r>
            <a:r>
              <a:rPr lang="en-US" sz="1400" dirty="0" err="1"/>
              <a:t>maxRho</a:t>
            </a:r>
            <a:r>
              <a:rPr lang="en-US" sz="1400" dirty="0"/>
              <a:t> and </a:t>
            </a:r>
            <a:r>
              <a:rPr lang="en-US" sz="1400" dirty="0" err="1"/>
              <a:t>maxGoodRho</a:t>
            </a:r>
            <a:r>
              <a:rPr lang="en-US" sz="14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173B2-3B32-3B4D-A940-82DA84AAF0E7}"/>
              </a:ext>
            </a:extLst>
          </p:cNvPr>
          <p:cNvSpPr/>
          <p:nvPr/>
        </p:nvSpPr>
        <p:spPr>
          <a:xfrm>
            <a:off x="1152388" y="7686660"/>
            <a:ext cx="4521895" cy="50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questdlg</a:t>
            </a:r>
            <a:r>
              <a:rPr lang="en-US" sz="1400" dirty="0"/>
              <a:t>: Define ROI [MNI coordinates, parcellation or manual GUI]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733018-CCDA-9548-B862-E660285203E7}"/>
              </a:ext>
            </a:extLst>
          </p:cNvPr>
          <p:cNvSpPr/>
          <p:nvPr/>
        </p:nvSpPr>
        <p:spPr>
          <a:xfrm>
            <a:off x="725719" y="8403770"/>
            <a:ext cx="1634650" cy="56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MNI coordinates = </a:t>
            </a:r>
          </a:p>
          <a:p>
            <a:pPr algn="ctr"/>
            <a:r>
              <a:rPr lang="en-US" sz="1400" dirty="0" err="1"/>
              <a:t>Matlab</a:t>
            </a:r>
            <a:r>
              <a:rPr lang="en-US" sz="1400" dirty="0"/>
              <a:t> </a:t>
            </a:r>
            <a:r>
              <a:rPr lang="en-US" sz="1400" dirty="0" err="1"/>
              <a:t>tableUI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41D262-35C2-094A-B15F-EB3A1B1AB3B5}"/>
              </a:ext>
            </a:extLst>
          </p:cNvPr>
          <p:cNvSpPr/>
          <p:nvPr/>
        </p:nvSpPr>
        <p:spPr>
          <a:xfrm>
            <a:off x="2614802" y="8410078"/>
            <a:ext cx="1634650" cy="56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Parcellation = </a:t>
            </a:r>
          </a:p>
          <a:p>
            <a:pPr algn="ctr"/>
            <a:r>
              <a:rPr lang="en-US" sz="1400" dirty="0" err="1"/>
              <a:t>Matlab</a:t>
            </a:r>
            <a:r>
              <a:rPr lang="en-US" sz="1400" dirty="0"/>
              <a:t> </a:t>
            </a:r>
            <a:r>
              <a:rPr lang="en-US" sz="1400" dirty="0" err="1"/>
              <a:t>tableUI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C2DF6-6C74-EC46-A24C-3C40FE9FBD8F}"/>
              </a:ext>
            </a:extLst>
          </p:cNvPr>
          <p:cNvSpPr/>
          <p:nvPr/>
        </p:nvSpPr>
        <p:spPr>
          <a:xfrm>
            <a:off x="4475415" y="8403770"/>
            <a:ext cx="1634650" cy="56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Manual:</a:t>
            </a:r>
          </a:p>
          <a:p>
            <a:pPr algn="ctr"/>
            <a:r>
              <a:rPr lang="en-US" sz="1400" dirty="0"/>
              <a:t>Point &amp; click GUI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FA0FAC-49E5-F846-8E6D-3C465BC29043}"/>
              </a:ext>
            </a:extLst>
          </p:cNvPr>
          <p:cNvSpPr/>
          <p:nvPr/>
        </p:nvSpPr>
        <p:spPr>
          <a:xfrm>
            <a:off x="1171180" y="9819190"/>
            <a:ext cx="4521895" cy="3930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ARRAY DESIGNER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DAFE92B-043A-4E43-94C8-822A3A5D2CC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666457" y="1229098"/>
            <a:ext cx="259952" cy="1233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493E3D-CDA3-8544-8BE1-3C6CCA05F935}"/>
              </a:ext>
            </a:extLst>
          </p:cNvPr>
          <p:cNvCxnSpPr>
            <a:endCxn id="8" idx="1"/>
          </p:cNvCxnSpPr>
          <p:nvPr/>
        </p:nvCxnSpPr>
        <p:spPr>
          <a:xfrm>
            <a:off x="3206663" y="2480152"/>
            <a:ext cx="6262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AEC057-CD65-364A-8C24-1594B8A9E64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2406563" y="2757290"/>
            <a:ext cx="779740" cy="1233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9D181F6-91C7-C546-BCC7-E00A0DE1AFD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3693611" y="2704055"/>
            <a:ext cx="779740" cy="1340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4E2B1E-F9CB-3F4E-A144-55692B294FFC}"/>
              </a:ext>
            </a:extLst>
          </p:cNvPr>
          <p:cNvSpPr txBox="1"/>
          <p:nvPr/>
        </p:nvSpPr>
        <p:spPr>
          <a:xfrm>
            <a:off x="1988507" y="3060200"/>
            <a:ext cx="41335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53B14-BE66-084C-851F-46B54216D6B2}"/>
              </a:ext>
            </a:extLst>
          </p:cNvPr>
          <p:cNvSpPr txBox="1"/>
          <p:nvPr/>
        </p:nvSpPr>
        <p:spPr>
          <a:xfrm>
            <a:off x="3261319" y="2349347"/>
            <a:ext cx="38775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435A7-CF40-6F4A-8D69-C1DC0E1687F3}"/>
              </a:ext>
            </a:extLst>
          </p:cNvPr>
          <p:cNvSpPr txBox="1"/>
          <p:nvPr/>
        </p:nvSpPr>
        <p:spPr>
          <a:xfrm>
            <a:off x="3073725" y="3281826"/>
            <a:ext cx="6792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[PMDFs]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BD6EA86-FEDD-444A-8D70-FBFA1A7982B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144280" y="7417600"/>
            <a:ext cx="53811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368E5D-B8D7-FC45-9837-ABBFEFF1C365}"/>
              </a:ext>
            </a:extLst>
          </p:cNvPr>
          <p:cNvSpPr txBox="1"/>
          <p:nvPr/>
        </p:nvSpPr>
        <p:spPr>
          <a:xfrm>
            <a:off x="2730348" y="7258690"/>
            <a:ext cx="13531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[Weighted PMDFs]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0D7A59B-38CE-B043-8B93-5C790AC7E5D6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rot="16200000" flipH="1">
            <a:off x="2064060" y="8451122"/>
            <a:ext cx="847052" cy="1889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86A18B4-6BC3-4447-86C5-97CA8CB6706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3938908" y="8465358"/>
            <a:ext cx="847052" cy="186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FB6582C-AE47-8749-81A7-503C0BBEA03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16200000" flipH="1">
            <a:off x="3011755" y="9398817"/>
            <a:ext cx="84074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D283FC-787F-5744-A6F0-1669D2185BA4}"/>
              </a:ext>
            </a:extLst>
          </p:cNvPr>
          <p:cNvSpPr txBox="1"/>
          <p:nvPr/>
        </p:nvSpPr>
        <p:spPr>
          <a:xfrm>
            <a:off x="2747614" y="9167633"/>
            <a:ext cx="135313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Binary GM mask defining ROI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BCB3FE-7C5B-3041-A978-14CDEE90E5BA}"/>
              </a:ext>
            </a:extLst>
          </p:cNvPr>
          <p:cNvSpPr txBox="1"/>
          <p:nvPr/>
        </p:nvSpPr>
        <p:spPr>
          <a:xfrm>
            <a:off x="1560571" y="10472186"/>
            <a:ext cx="3749696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SD file specifying 3D </a:t>
            </a:r>
            <a:r>
              <a:rPr lang="en-US" sz="1100" b="1" dirty="0" err="1"/>
              <a:t>optode</a:t>
            </a:r>
            <a:r>
              <a:rPr lang="en-US" sz="1100" b="1" dirty="0"/>
              <a:t> locations in Atlas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List of positions in 10-2p5 coordinate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Probe quality metrics (total sensitivity, coverage %)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25C96A-7A93-1C4E-B17F-28DDCCD4C72A}"/>
              </a:ext>
            </a:extLst>
          </p:cNvPr>
          <p:cNvCxnSpPr>
            <a:cxnSpLocks/>
            <a:stCxn id="17" idx="2"/>
            <a:endCxn id="46" idx="0"/>
          </p:cNvCxnSpPr>
          <p:nvPr/>
        </p:nvCxnSpPr>
        <p:spPr>
          <a:xfrm>
            <a:off x="3432128" y="10212218"/>
            <a:ext cx="3291" cy="2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4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158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Cooper</dc:creator>
  <cp:lastModifiedBy>Robert Cooper</cp:lastModifiedBy>
  <cp:revision>4</cp:revision>
  <dcterms:created xsi:type="dcterms:W3CDTF">2019-01-14T16:50:05Z</dcterms:created>
  <dcterms:modified xsi:type="dcterms:W3CDTF">2019-01-14T17:25:56Z</dcterms:modified>
</cp:coreProperties>
</file>