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1599525" cy="14400213"/>
  <p:notesSz cx="6858000" cy="9144000"/>
  <p:defaultTextStyle>
    <a:defPPr>
      <a:defRPr lang="en-US"/>
    </a:defPPr>
    <a:lvl1pPr marL="0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0"/>
    <p:restoredTop sz="95246"/>
  </p:normalViewPr>
  <p:slideViewPr>
    <p:cSldViewPr snapToGrid="0" snapToObjects="1">
      <p:cViewPr varScale="1">
        <p:scale>
          <a:sx n="70" d="100"/>
          <a:sy n="70" d="100"/>
        </p:scale>
        <p:origin x="1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5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9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0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87FF-905A-EC4A-9224-B26EFC59CC86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87FF-905A-EC4A-9224-B26EFC59CC86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F55C-6B41-444A-A6EC-D368CB9E0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E66C08-0FEC-2242-BA78-226750058DB7}"/>
              </a:ext>
            </a:extLst>
          </p:cNvPr>
          <p:cNvSpPr/>
          <p:nvPr/>
        </p:nvSpPr>
        <p:spPr>
          <a:xfrm>
            <a:off x="15957818" y="1017429"/>
            <a:ext cx="4521895" cy="1869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Inputdlg</a:t>
            </a:r>
            <a:r>
              <a:rPr lang="en-GB" sz="1400" dirty="0">
                <a:solidFill>
                  <a:schemeClr val="tx1"/>
                </a:solidFill>
              </a:rPr>
              <a:t>:</a:t>
            </a:r>
            <a:r>
              <a:rPr lang="en-US" sz="1400" dirty="0">
                <a:solidFill>
                  <a:schemeClr val="tx1"/>
                </a:solidFill>
              </a:rPr>
              <a:t> User Inputs: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nS</a:t>
            </a:r>
            <a:r>
              <a:rPr lang="en-US" sz="1400" dirty="0">
                <a:solidFill>
                  <a:schemeClr val="tx1"/>
                </a:solidFill>
              </a:rPr>
              <a:t> (number of source </a:t>
            </a:r>
            <a:r>
              <a:rPr lang="en-US" sz="1400" dirty="0" err="1">
                <a:solidFill>
                  <a:schemeClr val="tx1"/>
                </a:solidFill>
              </a:rPr>
              <a:t>optodes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nD</a:t>
            </a:r>
            <a:r>
              <a:rPr lang="en-US" sz="1400" dirty="0">
                <a:solidFill>
                  <a:schemeClr val="tx1"/>
                </a:solidFill>
              </a:rPr>
              <a:t> (number of detector </a:t>
            </a:r>
            <a:r>
              <a:rPr lang="en-US" sz="1400" dirty="0" err="1">
                <a:solidFill>
                  <a:schemeClr val="tx1"/>
                </a:solidFill>
              </a:rPr>
              <a:t>optodes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minRho</a:t>
            </a:r>
            <a:r>
              <a:rPr lang="en-US" sz="1400" dirty="0">
                <a:solidFill>
                  <a:schemeClr val="tx1"/>
                </a:solidFill>
              </a:rPr>
              <a:t> (minimum S-D distance)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maxRho</a:t>
            </a:r>
            <a:r>
              <a:rPr lang="en-US" sz="1400" dirty="0">
                <a:solidFill>
                  <a:schemeClr val="tx1"/>
                </a:solidFill>
              </a:rPr>
              <a:t> (maximum S-D distance)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minRhoOpt</a:t>
            </a:r>
            <a:r>
              <a:rPr lang="en-US" sz="1400" dirty="0">
                <a:solidFill>
                  <a:schemeClr val="tx1"/>
                </a:solidFill>
              </a:rPr>
              <a:t> (minimum </a:t>
            </a:r>
            <a:r>
              <a:rPr lang="en-US" sz="1400" dirty="0" err="1">
                <a:solidFill>
                  <a:schemeClr val="tx1"/>
                </a:solidFill>
              </a:rPr>
              <a:t>optode</a:t>
            </a:r>
            <a:r>
              <a:rPr lang="en-US" sz="1400" dirty="0">
                <a:solidFill>
                  <a:schemeClr val="tx1"/>
                </a:solidFill>
              </a:rPr>
              <a:t> distance)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maxGoodRho</a:t>
            </a:r>
            <a:r>
              <a:rPr lang="en-US" sz="1400" dirty="0">
                <a:solidFill>
                  <a:schemeClr val="tx1"/>
                </a:solidFill>
              </a:rPr>
              <a:t> (max S–D </a:t>
            </a:r>
            <a:r>
              <a:rPr lang="en-US" sz="1400" dirty="0" err="1">
                <a:solidFill>
                  <a:schemeClr val="tx1"/>
                </a:solidFill>
              </a:rPr>
              <a:t>dist</a:t>
            </a:r>
            <a:r>
              <a:rPr lang="en-US" sz="1400" dirty="0">
                <a:solidFill>
                  <a:schemeClr val="tx1"/>
                </a:solidFill>
              </a:rPr>
              <a:t> for reliable SNR)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cW</a:t>
            </a:r>
            <a:r>
              <a:rPr lang="en-US" sz="1400" dirty="0">
                <a:solidFill>
                  <a:schemeClr val="tx1"/>
                </a:solidFill>
              </a:rPr>
              <a:t> (coverage weighting factor)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D24F5-6763-8F4F-B0F9-06189324313C}"/>
              </a:ext>
            </a:extLst>
          </p:cNvPr>
          <p:cNvSpPr/>
          <p:nvPr/>
        </p:nvSpPr>
        <p:spPr>
          <a:xfrm>
            <a:off x="345313" y="1067878"/>
            <a:ext cx="5718667" cy="2342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HEAD MODEL INPUT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Make input .</a:t>
            </a:r>
            <a:r>
              <a:rPr lang="en-US" sz="1400" dirty="0" err="1">
                <a:solidFill>
                  <a:schemeClr val="tx1"/>
                </a:solidFill>
              </a:rPr>
              <a:t>mshs</a:t>
            </a:r>
            <a:r>
              <a:rPr lang="en-US" sz="1400" dirty="0">
                <a:solidFill>
                  <a:schemeClr val="tx1"/>
                </a:solidFill>
              </a:rPr>
              <a:t>, if user wants specific model they have to go via </a:t>
            </a:r>
            <a:r>
              <a:rPr lang="en-US" sz="1400" dirty="0" err="1">
                <a:solidFill>
                  <a:schemeClr val="tx1"/>
                </a:solidFill>
              </a:rPr>
              <a:t>DOTHUB_toolbox</a:t>
            </a:r>
            <a:r>
              <a:rPr lang="en-US" sz="1400" dirty="0">
                <a:solidFill>
                  <a:schemeClr val="tx1"/>
                </a:solidFill>
              </a:rPr>
              <a:t> of create .</a:t>
            </a:r>
            <a:r>
              <a:rPr lang="en-US" sz="1400" dirty="0" err="1">
                <a:solidFill>
                  <a:schemeClr val="tx1"/>
                </a:solidFill>
              </a:rPr>
              <a:t>mshs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When loaded, search </a:t>
            </a:r>
            <a:r>
              <a:rPr lang="en-US" sz="1400" dirty="0" err="1">
                <a:solidFill>
                  <a:schemeClr val="tx1"/>
                </a:solidFill>
              </a:rPr>
              <a:t>mshs.ADSolutionSpace</a:t>
            </a:r>
            <a:r>
              <a:rPr lang="en-US" sz="1400" dirty="0">
                <a:solidFill>
                  <a:schemeClr val="tx1"/>
                </a:solidFill>
              </a:rPr>
              <a:t>. If not exist build it (need code to do this and figure out labelling)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Also want (optional)  </a:t>
            </a:r>
            <a:r>
              <a:rPr lang="en-US" sz="1400" dirty="0" err="1">
                <a:solidFill>
                  <a:schemeClr val="tx1"/>
                </a:solidFill>
              </a:rPr>
              <a:t>mshs.GMSurfaceMesh.node</a:t>
            </a:r>
            <a:r>
              <a:rPr lang="en-US" sz="1400" dirty="0">
                <a:solidFill>
                  <a:schemeClr val="tx1"/>
                </a:solidFill>
              </a:rPr>
              <a:t>(:,4) to indicate parcels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also need </a:t>
            </a:r>
            <a:r>
              <a:rPr lang="en-US" sz="1400" dirty="0" err="1">
                <a:solidFill>
                  <a:schemeClr val="tx1"/>
                </a:solidFill>
              </a:rPr>
              <a:t>mshs.GMSurfaceMesh.labels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1CCF7-831C-9D4E-957E-616C2309CFB0}"/>
              </a:ext>
            </a:extLst>
          </p:cNvPr>
          <p:cNvSpPr/>
          <p:nvPr/>
        </p:nvSpPr>
        <p:spPr>
          <a:xfrm>
            <a:off x="924386" y="3702358"/>
            <a:ext cx="4521895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.</a:t>
            </a:r>
            <a:r>
              <a:rPr lang="en-US" sz="1400" dirty="0" err="1">
                <a:solidFill>
                  <a:schemeClr val="tx1"/>
                </a:solidFill>
              </a:rPr>
              <a:t>mshs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A99E33B-725C-9140-A892-AA3897070957}"/>
              </a:ext>
            </a:extLst>
          </p:cNvPr>
          <p:cNvSpPr/>
          <p:nvPr/>
        </p:nvSpPr>
        <p:spPr>
          <a:xfrm>
            <a:off x="2765711" y="9426820"/>
            <a:ext cx="2604977" cy="510171"/>
          </a:xfrm>
          <a:prstGeom prst="roundRect">
            <a:avLst>
              <a:gd name="adj" fmla="val 1078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PMDFs exist  in associated head model folder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8F864527-CC2D-E045-B6B2-703217FE9F92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1922664" y="5209951"/>
            <a:ext cx="1278464" cy="1238021"/>
          </a:xfrm>
          <a:prstGeom prst="bentConnector3">
            <a:avLst>
              <a:gd name="adj1" fmla="val 26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4A93C-22C3-A844-BE78-7402473F5445}"/>
              </a:ext>
            </a:extLst>
          </p:cNvPr>
          <p:cNvSpPr txBox="1"/>
          <p:nvPr/>
        </p:nvSpPr>
        <p:spPr>
          <a:xfrm>
            <a:off x="2415356" y="5412875"/>
            <a:ext cx="38775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7214279-7A0A-9646-95FD-96EBDAF42C37}"/>
              </a:ext>
            </a:extLst>
          </p:cNvPr>
          <p:cNvSpPr/>
          <p:nvPr/>
        </p:nvSpPr>
        <p:spPr>
          <a:xfrm>
            <a:off x="1639911" y="4476299"/>
            <a:ext cx="3081990" cy="713430"/>
          </a:xfrm>
          <a:prstGeom prst="roundRect">
            <a:avLst>
              <a:gd name="adj" fmla="val 1078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head model folder with this name already exist?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7B9EBFF-FF3E-3E4C-A5BB-57A8B716F744}"/>
              </a:ext>
            </a:extLst>
          </p:cNvPr>
          <p:cNvSpPr/>
          <p:nvPr/>
        </p:nvSpPr>
        <p:spPr>
          <a:xfrm>
            <a:off x="1051725" y="5890889"/>
            <a:ext cx="1841326" cy="798293"/>
          </a:xfrm>
          <a:prstGeom prst="roundRect">
            <a:avLst>
              <a:gd name="adj" fmla="val 1078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Head Model Folder, save </a:t>
            </a:r>
            <a:r>
              <a:rPr lang="en-US" sz="1400" dirty="0" err="1">
                <a:solidFill>
                  <a:schemeClr val="tx1"/>
                </a:solidFill>
              </a:rPr>
              <a:t>mshs</a:t>
            </a:r>
            <a:r>
              <a:rPr lang="en-US" sz="1400" dirty="0">
                <a:solidFill>
                  <a:schemeClr val="tx1"/>
                </a:solidFill>
              </a:rPr>
              <a:t> there.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A65249A-8094-3D4B-B25F-4030DA4F1637}"/>
              </a:ext>
            </a:extLst>
          </p:cNvPr>
          <p:cNvCxnSpPr>
            <a:cxnSpLocks/>
            <a:stCxn id="21" idx="2"/>
            <a:endCxn id="59" idx="0"/>
          </p:cNvCxnSpPr>
          <p:nvPr/>
        </p:nvCxnSpPr>
        <p:spPr>
          <a:xfrm rot="5400000">
            <a:off x="2210135" y="6033162"/>
            <a:ext cx="1814204" cy="1273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52375A-58E1-E44E-98AD-0BABCBFE8E7C}"/>
              </a:ext>
            </a:extLst>
          </p:cNvPr>
          <p:cNvSpPr txBox="1"/>
          <p:nvPr/>
        </p:nvSpPr>
        <p:spPr>
          <a:xfrm>
            <a:off x="3029793" y="5899331"/>
            <a:ext cx="41335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YES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BAB880B-3EC5-2441-89E1-D115535B4FBE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651293" y="9239314"/>
            <a:ext cx="719231" cy="2114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50F186D-78B7-4C40-8434-0AF73B4E935F}"/>
              </a:ext>
            </a:extLst>
          </p:cNvPr>
          <p:cNvSpPr txBox="1"/>
          <p:nvPr/>
        </p:nvSpPr>
        <p:spPr>
          <a:xfrm>
            <a:off x="2396584" y="10178208"/>
            <a:ext cx="38775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E3D2A01-3177-E741-959B-32F17DD94096}"/>
              </a:ext>
            </a:extLst>
          </p:cNvPr>
          <p:cNvSpPr/>
          <p:nvPr/>
        </p:nvSpPr>
        <p:spPr>
          <a:xfrm>
            <a:off x="1032953" y="10656222"/>
            <a:ext cx="1841326" cy="798293"/>
          </a:xfrm>
          <a:prstGeom prst="roundRect">
            <a:avLst>
              <a:gd name="adj" fmla="val 1078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them, save to </a:t>
            </a:r>
            <a:r>
              <a:rPr lang="en-US" sz="1400" dirty="0" err="1">
                <a:solidFill>
                  <a:schemeClr val="tx1"/>
                </a:solidFill>
              </a:rPr>
              <a:t>PMDFs.data</a:t>
            </a:r>
            <a:r>
              <a:rPr lang="en-US" sz="1400" dirty="0">
                <a:solidFill>
                  <a:schemeClr val="tx1"/>
                </a:solidFill>
              </a:rPr>
              <a:t> in head mode folder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B3AFB1D-446D-794F-A6E1-FBFDD3F3085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3084130" y="10921061"/>
            <a:ext cx="196814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67A080-9AC6-7E4A-BC82-9B8C953A47C5}"/>
              </a:ext>
            </a:extLst>
          </p:cNvPr>
          <p:cNvSpPr txBox="1"/>
          <p:nvPr/>
        </p:nvSpPr>
        <p:spPr>
          <a:xfrm>
            <a:off x="3867871" y="10662953"/>
            <a:ext cx="41335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045A6B7-A802-0746-BB8B-102A69A3C7B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048822" y="3546533"/>
            <a:ext cx="292338" cy="19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6F15B9ED-F76F-FE45-B36B-400A9AC55EFD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rot="5400000">
            <a:off x="3025543" y="4316508"/>
            <a:ext cx="315154" cy="4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B92A16-B622-E548-80FE-8AA61BFE17ED}"/>
              </a:ext>
            </a:extLst>
          </p:cNvPr>
          <p:cNvSpPr txBox="1"/>
          <p:nvPr/>
        </p:nvSpPr>
        <p:spPr>
          <a:xfrm>
            <a:off x="437706" y="409037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Selecting a head model space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D97807-ACE0-3547-8C89-0C81DFD4D001}"/>
              </a:ext>
            </a:extLst>
          </p:cNvPr>
          <p:cNvSpPr txBox="1"/>
          <p:nvPr/>
        </p:nvSpPr>
        <p:spPr>
          <a:xfrm>
            <a:off x="8437960" y="441556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Defining an ROI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E5FA4D-B00E-DD49-BF10-AAAAC073D7CF}"/>
              </a:ext>
            </a:extLst>
          </p:cNvPr>
          <p:cNvSpPr/>
          <p:nvPr/>
        </p:nvSpPr>
        <p:spPr>
          <a:xfrm>
            <a:off x="8286302" y="1100545"/>
            <a:ext cx="27307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existing </a:t>
            </a:r>
            <a:r>
              <a:rPr lang="en-US" sz="1400" dirty="0" err="1">
                <a:solidFill>
                  <a:schemeClr val="tx1"/>
                </a:solidFill>
              </a:rPr>
              <a:t>ROI.txt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C0DFB7-95F8-F646-A959-E0176CB73DD0}"/>
              </a:ext>
            </a:extLst>
          </p:cNvPr>
          <p:cNvSpPr/>
          <p:nvPr/>
        </p:nvSpPr>
        <p:spPr>
          <a:xfrm>
            <a:off x="8286302" y="1818210"/>
            <a:ext cx="5488905" cy="324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GUI element that allows user to define </a:t>
            </a:r>
            <a:r>
              <a:rPr lang="en-US" sz="1400" dirty="0" err="1">
                <a:solidFill>
                  <a:schemeClr val="tx1"/>
                </a:solidFill>
              </a:rPr>
              <a:t>GMsurface</a:t>
            </a:r>
            <a:r>
              <a:rPr lang="en-US" sz="1400" dirty="0">
                <a:solidFill>
                  <a:schemeClr val="tx1"/>
                </a:solidFill>
              </a:rPr>
              <a:t> nodes that are part of the ROI through the following methods.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1) IF size(GMSurfaceMesh.node,2) ==4 &amp;&amp; </a:t>
            </a:r>
            <a:r>
              <a:rPr lang="en-US" sz="1400" dirty="0" err="1">
                <a:solidFill>
                  <a:schemeClr val="tx1"/>
                </a:solidFill>
              </a:rPr>
              <a:t>GMSurfaceMesh.labels</a:t>
            </a:r>
            <a:r>
              <a:rPr lang="en-US" sz="1400" dirty="0">
                <a:solidFill>
                  <a:schemeClr val="tx1"/>
                </a:solidFill>
              </a:rPr>
              <a:t> exists;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Allow user to select from label list and add to mask. Selected label nodes in mask =1.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2) ROI drawer. Select point on surface, select radius. Add or Delete that radius from current mask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3) Select scalp point from label list 10-5, project down, draw radius. Add or Delete that radius from current mask.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FD061D-B78D-6245-8DBA-89D466E6373B}"/>
              </a:ext>
            </a:extLst>
          </p:cNvPr>
          <p:cNvSpPr/>
          <p:nvPr/>
        </p:nvSpPr>
        <p:spPr>
          <a:xfrm>
            <a:off x="8769806" y="5702154"/>
            <a:ext cx="4521895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Save </a:t>
            </a:r>
            <a:r>
              <a:rPr lang="en-US" sz="1400" dirty="0" err="1">
                <a:solidFill>
                  <a:schemeClr val="tx1"/>
                </a:solidFill>
              </a:rPr>
              <a:t>ROI.txt</a:t>
            </a:r>
            <a:r>
              <a:rPr lang="en-US" sz="1400" dirty="0">
                <a:solidFill>
                  <a:schemeClr val="tx1"/>
                </a:solidFill>
              </a:rPr>
              <a:t> in </a:t>
            </a:r>
            <a:r>
              <a:rPr lang="en-US" sz="1400" dirty="0" err="1">
                <a:solidFill>
                  <a:schemeClr val="tx1"/>
                </a:solidFill>
              </a:rPr>
              <a:t>Headmodel</a:t>
            </a:r>
            <a:r>
              <a:rPr lang="en-US" sz="1400" dirty="0">
                <a:solidFill>
                  <a:schemeClr val="tx1"/>
                </a:solidFill>
              </a:rPr>
              <a:t>/current/ROIs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FB106F6-0D28-FB4C-B581-A5AE5C43B8C7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5400000">
            <a:off x="10710213" y="5381611"/>
            <a:ext cx="64108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386C50-2DE5-BF49-921C-A648550A4F21}"/>
              </a:ext>
            </a:extLst>
          </p:cNvPr>
          <p:cNvSpPr txBox="1"/>
          <p:nvPr/>
        </p:nvSpPr>
        <p:spPr>
          <a:xfrm>
            <a:off x="15475565" y="409037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Specify inputs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91270234-1ABF-5B4A-8A40-6D415DC23157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>
            <a:off x="1795325" y="7737585"/>
            <a:ext cx="1278464" cy="1238021"/>
          </a:xfrm>
          <a:prstGeom prst="bentConnector3">
            <a:avLst>
              <a:gd name="adj1" fmla="val 26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C08CF3-462A-1B43-871E-ACFE4122B2DB}"/>
              </a:ext>
            </a:extLst>
          </p:cNvPr>
          <p:cNvSpPr txBox="1"/>
          <p:nvPr/>
        </p:nvSpPr>
        <p:spPr>
          <a:xfrm>
            <a:off x="2288017" y="7940509"/>
            <a:ext cx="38775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778CCA0-3E85-2946-B52C-2A7546453C67}"/>
              </a:ext>
            </a:extLst>
          </p:cNvPr>
          <p:cNvSpPr/>
          <p:nvPr/>
        </p:nvSpPr>
        <p:spPr>
          <a:xfrm>
            <a:off x="1512572" y="7003933"/>
            <a:ext cx="3081990" cy="713430"/>
          </a:xfrm>
          <a:prstGeom prst="roundRect">
            <a:avLst>
              <a:gd name="adj" fmla="val 1078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solution space exist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6DAC7FF-120E-2C44-8BF6-1EE8016338F8}"/>
              </a:ext>
            </a:extLst>
          </p:cNvPr>
          <p:cNvSpPr/>
          <p:nvPr/>
        </p:nvSpPr>
        <p:spPr>
          <a:xfrm>
            <a:off x="924386" y="8418523"/>
            <a:ext cx="1841326" cy="798293"/>
          </a:xfrm>
          <a:prstGeom prst="roundRect">
            <a:avLst>
              <a:gd name="adj" fmla="val 1078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 solution space and add to .</a:t>
            </a:r>
            <a:r>
              <a:rPr lang="en-US" sz="1400" dirty="0" err="1">
                <a:solidFill>
                  <a:schemeClr val="tx1"/>
                </a:solidFill>
              </a:rPr>
              <a:t>mshs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25F0889-8DBF-6843-88B2-917FA68167FD}"/>
              </a:ext>
            </a:extLst>
          </p:cNvPr>
          <p:cNvCxnSpPr>
            <a:cxnSpLocks/>
            <a:stCxn id="59" idx="2"/>
            <a:endCxn id="7" idx="0"/>
          </p:cNvCxnSpPr>
          <p:nvPr/>
        </p:nvCxnSpPr>
        <p:spPr>
          <a:xfrm rot="16200000" flipH="1">
            <a:off x="2706155" y="8064774"/>
            <a:ext cx="1709457" cy="1014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59E70D7-F5D7-B247-8E0D-C7DDC6CDA40D}"/>
              </a:ext>
            </a:extLst>
          </p:cNvPr>
          <p:cNvSpPr txBox="1"/>
          <p:nvPr/>
        </p:nvSpPr>
        <p:spPr>
          <a:xfrm>
            <a:off x="2902454" y="8426965"/>
            <a:ext cx="41335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YES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B3FDBCF-431C-EE42-A425-10D3AC566A60}"/>
              </a:ext>
            </a:extLst>
          </p:cNvPr>
          <p:cNvCxnSpPr>
            <a:cxnSpLocks/>
            <a:stCxn id="60" idx="2"/>
            <a:endCxn id="37" idx="0"/>
          </p:cNvCxnSpPr>
          <p:nvPr/>
        </p:nvCxnSpPr>
        <p:spPr>
          <a:xfrm rot="16200000" flipH="1">
            <a:off x="1179629" y="9882235"/>
            <a:ext cx="1439406" cy="108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CE245B85-5A36-984C-83E9-B1CA60254C69}"/>
              </a:ext>
            </a:extLst>
          </p:cNvPr>
          <p:cNvCxnSpPr>
            <a:cxnSpLocks/>
            <a:stCxn id="24" idx="2"/>
            <a:endCxn id="59" idx="0"/>
          </p:cNvCxnSpPr>
          <p:nvPr/>
        </p:nvCxnSpPr>
        <p:spPr>
          <a:xfrm rot="16200000" flipH="1">
            <a:off x="2355602" y="6305967"/>
            <a:ext cx="314751" cy="1081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5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0170E1-1BDE-4C4B-9CF1-0A70D6313517}"/>
              </a:ext>
            </a:extLst>
          </p:cNvPr>
          <p:cNvSpPr/>
          <p:nvPr/>
        </p:nvSpPr>
        <p:spPr>
          <a:xfrm>
            <a:off x="497460" y="2466520"/>
            <a:ext cx="27307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Head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377B6-A3D6-1341-ADB6-C51A80AD318B}"/>
              </a:ext>
            </a:extLst>
          </p:cNvPr>
          <p:cNvSpPr/>
          <p:nvPr/>
        </p:nvSpPr>
        <p:spPr>
          <a:xfrm>
            <a:off x="497460" y="3138872"/>
            <a:ext cx="2730716" cy="458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ROI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2EF7B-0FCB-0542-9A6B-8832D15903BA}"/>
              </a:ext>
            </a:extLst>
          </p:cNvPr>
          <p:cNvSpPr/>
          <p:nvPr/>
        </p:nvSpPr>
        <p:spPr>
          <a:xfrm>
            <a:off x="3644072" y="2466520"/>
            <a:ext cx="2730716" cy="45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Headmodel</a:t>
            </a:r>
            <a:r>
              <a:rPr lang="en-US" sz="1400" dirty="0">
                <a:solidFill>
                  <a:schemeClr val="tx1"/>
                </a:solidFill>
              </a:rPr>
              <a:t> path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4578D-46F3-D547-9E05-9DF24FE0BE38}"/>
              </a:ext>
            </a:extLst>
          </p:cNvPr>
          <p:cNvSpPr/>
          <p:nvPr/>
        </p:nvSpPr>
        <p:spPr>
          <a:xfrm>
            <a:off x="3644072" y="3138871"/>
            <a:ext cx="2730716" cy="45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ROI path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B5BA-96E9-6D42-B09B-BE7E679809A6}"/>
              </a:ext>
            </a:extLst>
          </p:cNvPr>
          <p:cNvSpPr/>
          <p:nvPr/>
        </p:nvSpPr>
        <p:spPr>
          <a:xfrm>
            <a:off x="497460" y="5640024"/>
            <a:ext cx="8287952" cy="8291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ROI display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AF262-7F19-C24E-97CB-20C8B3C586F2}"/>
              </a:ext>
            </a:extLst>
          </p:cNvPr>
          <p:cNvSpPr/>
          <p:nvPr/>
        </p:nvSpPr>
        <p:spPr>
          <a:xfrm>
            <a:off x="497458" y="3811224"/>
            <a:ext cx="2730718" cy="14958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input entry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9E9ADA-79A4-444A-BA2B-FC79384F3A30}"/>
              </a:ext>
            </a:extLst>
          </p:cNvPr>
          <p:cNvSpPr/>
          <p:nvPr/>
        </p:nvSpPr>
        <p:spPr>
          <a:xfrm>
            <a:off x="8534402" y="2466520"/>
            <a:ext cx="4249268" cy="28405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AD (greyed until all inputs populated). Creates AD with timestamp filename. Populates inputs AND results. AND scalp </a:t>
            </a:r>
            <a:r>
              <a:rPr lang="en-US" sz="1400" dirty="0" err="1">
                <a:solidFill>
                  <a:schemeClr val="tx1"/>
                </a:solidFill>
              </a:rPr>
              <a:t>pos</a:t>
            </a:r>
            <a:r>
              <a:rPr lang="en-US" sz="1400" dirty="0">
                <a:solidFill>
                  <a:schemeClr val="tx1"/>
                </a:solidFill>
              </a:rPr>
              <a:t> labels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ECC89-30F3-F64A-B2A8-42783F10C95B}"/>
              </a:ext>
            </a:extLst>
          </p:cNvPr>
          <p:cNvSpPr/>
          <p:nvPr/>
        </p:nvSpPr>
        <p:spPr>
          <a:xfrm>
            <a:off x="3644070" y="3811224"/>
            <a:ext cx="2730718" cy="1495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Other input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0331C5-2A0E-D84A-A5B0-52C10BD9E6F7}"/>
              </a:ext>
            </a:extLst>
          </p:cNvPr>
          <p:cNvSpPr/>
          <p:nvPr/>
        </p:nvSpPr>
        <p:spPr>
          <a:xfrm>
            <a:off x="174731" y="0"/>
            <a:ext cx="3644234" cy="1201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Dropdown options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– load AD file (will populate/load inputs and outputs)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RUN ROI builder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6E1329-29DE-3A45-B34C-165785630C8F}"/>
              </a:ext>
            </a:extLst>
          </p:cNvPr>
          <p:cNvSpPr/>
          <p:nvPr/>
        </p:nvSpPr>
        <p:spPr>
          <a:xfrm>
            <a:off x="9269506" y="5640024"/>
            <a:ext cx="8319247" cy="8291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display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6082C2-F3CD-9D4E-BEF4-78764AD2C855}"/>
              </a:ext>
            </a:extLst>
          </p:cNvPr>
          <p:cNvSpPr/>
          <p:nvPr/>
        </p:nvSpPr>
        <p:spPr>
          <a:xfrm>
            <a:off x="15737625" y="2466520"/>
            <a:ext cx="4249268" cy="28405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Export Results as .txt  (scalp </a:t>
            </a:r>
            <a:r>
              <a:rPr lang="en-US" sz="1400" dirty="0" err="1">
                <a:solidFill>
                  <a:schemeClr val="tx1"/>
                </a:solidFill>
              </a:rPr>
              <a:t>pos</a:t>
            </a:r>
            <a:r>
              <a:rPr lang="en-US" sz="1400" dirty="0">
                <a:solidFill>
                  <a:schemeClr val="tx1"/>
                </a:solidFill>
              </a:rPr>
              <a:t> label, array statistics)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268EE3-3C30-AE40-BA64-C6DEA375B924}"/>
              </a:ext>
            </a:extLst>
          </p:cNvPr>
          <p:cNvSpPr/>
          <p:nvPr/>
        </p:nvSpPr>
        <p:spPr>
          <a:xfrm>
            <a:off x="17862259" y="5640024"/>
            <a:ext cx="2895600" cy="3790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 STATS</a:t>
            </a:r>
          </a:p>
        </p:txBody>
      </p:sp>
    </p:spTree>
    <p:extLst>
      <p:ext uri="{BB962C8B-B14F-4D97-AF65-F5344CB8AC3E}">
        <p14:creationId xmlns:p14="http://schemas.microsoft.com/office/powerpoint/2010/main" val="403760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397</Words>
  <Application>Microsoft Macintosh PowerPoint</Application>
  <PresentationFormat>Custom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Cooper, Robert</dc:creator>
  <cp:lastModifiedBy>Cooper, Robert</cp:lastModifiedBy>
  <cp:revision>13</cp:revision>
  <dcterms:created xsi:type="dcterms:W3CDTF">2021-02-17T16:54:14Z</dcterms:created>
  <dcterms:modified xsi:type="dcterms:W3CDTF">2021-02-18T11:05:30Z</dcterms:modified>
</cp:coreProperties>
</file>