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599525" cy="14400213"/>
  <p:notesSz cx="6858000" cy="9144000"/>
  <p:defaultTextStyle>
    <a:defPPr>
      <a:defRPr lang="en-US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5"/>
    <p:restoredTop sz="95246"/>
  </p:normalViewPr>
  <p:slideViewPr>
    <p:cSldViewPr snapToGrid="0" snapToObjects="1">
      <p:cViewPr>
        <p:scale>
          <a:sx n="129" d="100"/>
          <a:sy n="12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87FF-905A-EC4A-9224-B26EFC59CC86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66C08-0FEC-2242-BA78-226750058DB7}"/>
              </a:ext>
            </a:extLst>
          </p:cNvPr>
          <p:cNvSpPr/>
          <p:nvPr/>
        </p:nvSpPr>
        <p:spPr>
          <a:xfrm>
            <a:off x="15957818" y="1017429"/>
            <a:ext cx="4521895" cy="186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Inputdlg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User Inputs: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nS</a:t>
            </a:r>
            <a:r>
              <a:rPr lang="en-US" sz="1400" dirty="0">
                <a:solidFill>
                  <a:schemeClr val="tx1"/>
                </a:solidFill>
              </a:rPr>
              <a:t> (number of source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(number of detector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minRho</a:t>
            </a:r>
            <a:r>
              <a:rPr lang="en-US" sz="1400" dirty="0">
                <a:solidFill>
                  <a:schemeClr val="tx1"/>
                </a:solidFill>
              </a:rPr>
              <a:t> (minimum S-D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maxRho</a:t>
            </a:r>
            <a:r>
              <a:rPr lang="en-US" sz="1400" dirty="0">
                <a:solidFill>
                  <a:schemeClr val="tx1"/>
                </a:solidFill>
              </a:rPr>
              <a:t> (maximum S-D distance)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minRhoOpt</a:t>
            </a:r>
            <a:r>
              <a:rPr lang="en-US" sz="1400" dirty="0">
                <a:solidFill>
                  <a:schemeClr val="tx1"/>
                </a:solidFill>
              </a:rPr>
              <a:t> (minimum </a:t>
            </a:r>
            <a:r>
              <a:rPr lang="en-US" sz="1400" dirty="0" err="1">
                <a:solidFill>
                  <a:schemeClr val="tx1"/>
                </a:solidFill>
              </a:rPr>
              <a:t>optode</a:t>
            </a:r>
            <a:r>
              <a:rPr lang="en-US" sz="1400" dirty="0">
                <a:solidFill>
                  <a:schemeClr val="tx1"/>
                </a:solidFill>
              </a:rPr>
              <a:t>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maxGoodRho</a:t>
            </a:r>
            <a:r>
              <a:rPr lang="en-US" sz="1400" dirty="0">
                <a:solidFill>
                  <a:schemeClr val="tx1"/>
                </a:solidFill>
              </a:rPr>
              <a:t> (max S–D </a:t>
            </a:r>
            <a:r>
              <a:rPr lang="en-US" sz="1400" dirty="0" err="1">
                <a:solidFill>
                  <a:schemeClr val="tx1"/>
                </a:solidFill>
              </a:rPr>
              <a:t>dist</a:t>
            </a:r>
            <a:r>
              <a:rPr lang="en-US" sz="1400" dirty="0">
                <a:solidFill>
                  <a:schemeClr val="tx1"/>
                </a:solidFill>
              </a:rPr>
              <a:t> for reliable SNR)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cW</a:t>
            </a:r>
            <a:r>
              <a:rPr lang="en-US" sz="1400" dirty="0">
                <a:solidFill>
                  <a:schemeClr val="tx1"/>
                </a:solidFill>
              </a:rPr>
              <a:t> (coverage weighting factor)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D24F5-6763-8F4F-B0F9-06189324313C}"/>
              </a:ext>
            </a:extLst>
          </p:cNvPr>
          <p:cNvSpPr/>
          <p:nvPr/>
        </p:nvSpPr>
        <p:spPr>
          <a:xfrm>
            <a:off x="345313" y="1067878"/>
            <a:ext cx="5718667" cy="2342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HEAD MODEL INPUT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Make input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, if user wants specific model they have to go via </a:t>
            </a:r>
            <a:r>
              <a:rPr lang="en-US" sz="1400" dirty="0" err="1">
                <a:solidFill>
                  <a:schemeClr val="tx1"/>
                </a:solidFill>
              </a:rPr>
              <a:t>DOTHUB_toolbox</a:t>
            </a:r>
            <a:r>
              <a:rPr lang="en-US" sz="1400" dirty="0">
                <a:solidFill>
                  <a:schemeClr val="tx1"/>
                </a:solidFill>
              </a:rPr>
              <a:t> of create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When loaded, search </a:t>
            </a:r>
            <a:r>
              <a:rPr lang="en-US" sz="1400" dirty="0" err="1">
                <a:solidFill>
                  <a:schemeClr val="tx1"/>
                </a:solidFill>
              </a:rPr>
              <a:t>mshs.ADSolutionSpace</a:t>
            </a:r>
            <a:r>
              <a:rPr lang="en-US" sz="1400" dirty="0">
                <a:solidFill>
                  <a:schemeClr val="tx1"/>
                </a:solidFill>
              </a:rPr>
              <a:t>. If not exist build it (need code to do this and figure out labelling)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Also want (optional)  </a:t>
            </a:r>
            <a:r>
              <a:rPr lang="en-US" sz="1400" dirty="0" err="1">
                <a:solidFill>
                  <a:schemeClr val="tx1"/>
                </a:solidFill>
              </a:rPr>
              <a:t>mshs.GMSurfaceMesh.node</a:t>
            </a:r>
            <a:r>
              <a:rPr lang="en-US" sz="1400" dirty="0">
                <a:solidFill>
                  <a:schemeClr val="tx1"/>
                </a:solidFill>
              </a:rPr>
              <a:t>(:,4) to indicate parcels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also need </a:t>
            </a:r>
            <a:r>
              <a:rPr lang="en-US" sz="1400" dirty="0" err="1">
                <a:solidFill>
                  <a:schemeClr val="tx1"/>
                </a:solidFill>
              </a:rPr>
              <a:t>mshs.GMSurfaceMesh.labels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1CCF7-831C-9D4E-957E-616C2309CFB0}"/>
              </a:ext>
            </a:extLst>
          </p:cNvPr>
          <p:cNvSpPr/>
          <p:nvPr/>
        </p:nvSpPr>
        <p:spPr>
          <a:xfrm>
            <a:off x="924386" y="3702358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99E33B-725C-9140-A892-AA3897070957}"/>
              </a:ext>
            </a:extLst>
          </p:cNvPr>
          <p:cNvSpPr/>
          <p:nvPr/>
        </p:nvSpPr>
        <p:spPr>
          <a:xfrm>
            <a:off x="2765711" y="9426820"/>
            <a:ext cx="2604977" cy="510171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PMDFs exist  in associated head model folder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F864527-CC2D-E045-B6B2-703217FE9F92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922664" y="5209951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4A93C-22C3-A844-BE78-7402473F5445}"/>
              </a:ext>
            </a:extLst>
          </p:cNvPr>
          <p:cNvSpPr txBox="1"/>
          <p:nvPr/>
        </p:nvSpPr>
        <p:spPr>
          <a:xfrm>
            <a:off x="2415356" y="5412875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214279-7A0A-9646-95FD-96EBDAF42C37}"/>
              </a:ext>
            </a:extLst>
          </p:cNvPr>
          <p:cNvSpPr/>
          <p:nvPr/>
        </p:nvSpPr>
        <p:spPr>
          <a:xfrm>
            <a:off x="1639911" y="4476299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head model folder with this name already exist?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B9EBFF-FF3E-3E4C-A5BB-57A8B716F744}"/>
              </a:ext>
            </a:extLst>
          </p:cNvPr>
          <p:cNvSpPr/>
          <p:nvPr/>
        </p:nvSpPr>
        <p:spPr>
          <a:xfrm>
            <a:off x="1051725" y="5890889"/>
            <a:ext cx="1841326" cy="798293"/>
          </a:xfrm>
          <a:prstGeom prst="roundRect">
            <a:avLst>
              <a:gd name="adj" fmla="val 1078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Head Model Folder, save 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 there.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A65249A-8094-3D4B-B25F-4030DA4F1637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5400000">
            <a:off x="2210135" y="6033162"/>
            <a:ext cx="1814204" cy="127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52375A-58E1-E44E-98AD-0BABCBFE8E7C}"/>
              </a:ext>
            </a:extLst>
          </p:cNvPr>
          <p:cNvSpPr txBox="1"/>
          <p:nvPr/>
        </p:nvSpPr>
        <p:spPr>
          <a:xfrm>
            <a:off x="3029793" y="5899331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BAB880B-3EC5-2441-89E1-D115535B4FBE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651293" y="9239314"/>
            <a:ext cx="719231" cy="2114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F186D-78B7-4C40-8434-0AF73B4E935F}"/>
              </a:ext>
            </a:extLst>
          </p:cNvPr>
          <p:cNvSpPr txBox="1"/>
          <p:nvPr/>
        </p:nvSpPr>
        <p:spPr>
          <a:xfrm>
            <a:off x="2396584" y="10178208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3D2A01-3177-E741-959B-32F17DD94096}"/>
              </a:ext>
            </a:extLst>
          </p:cNvPr>
          <p:cNvSpPr/>
          <p:nvPr/>
        </p:nvSpPr>
        <p:spPr>
          <a:xfrm>
            <a:off x="1032953" y="10656222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them, save to </a:t>
            </a:r>
            <a:r>
              <a:rPr lang="en-US" sz="1400" dirty="0" err="1">
                <a:solidFill>
                  <a:schemeClr val="tx1"/>
                </a:solidFill>
              </a:rPr>
              <a:t>PMDFs.data</a:t>
            </a:r>
            <a:r>
              <a:rPr lang="en-US" sz="1400" dirty="0">
                <a:solidFill>
                  <a:schemeClr val="tx1"/>
                </a:solidFill>
              </a:rPr>
              <a:t> in head mode folder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B3AFB1D-446D-794F-A6E1-FBFDD3F3085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084130" y="10921061"/>
            <a:ext cx="19681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67A080-9AC6-7E4A-BC82-9B8C953A47C5}"/>
              </a:ext>
            </a:extLst>
          </p:cNvPr>
          <p:cNvSpPr txBox="1"/>
          <p:nvPr/>
        </p:nvSpPr>
        <p:spPr>
          <a:xfrm>
            <a:off x="3867871" y="10662953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045A6B7-A802-0746-BB8B-102A69A3C7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048822" y="3546533"/>
            <a:ext cx="292338" cy="19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F15B9ED-F76F-FE45-B36B-400A9AC55EF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3025543" y="4316508"/>
            <a:ext cx="315154" cy="4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B92A16-B622-E548-80FE-8AA61BFE17ED}"/>
              </a:ext>
            </a:extLst>
          </p:cNvPr>
          <p:cNvSpPr txBox="1"/>
          <p:nvPr/>
        </p:nvSpPr>
        <p:spPr>
          <a:xfrm>
            <a:off x="437706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Selecting a head model space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D97807-ACE0-3547-8C89-0C81DFD4D001}"/>
              </a:ext>
            </a:extLst>
          </p:cNvPr>
          <p:cNvSpPr txBox="1"/>
          <p:nvPr/>
        </p:nvSpPr>
        <p:spPr>
          <a:xfrm>
            <a:off x="8437960" y="441556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Defining an ROI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5FA4D-B00E-DD49-BF10-AAAAC073D7CF}"/>
              </a:ext>
            </a:extLst>
          </p:cNvPr>
          <p:cNvSpPr/>
          <p:nvPr/>
        </p:nvSpPr>
        <p:spPr>
          <a:xfrm>
            <a:off x="8286302" y="1100545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existing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0DFB7-95F8-F646-A959-E0176CB73DD0}"/>
              </a:ext>
            </a:extLst>
          </p:cNvPr>
          <p:cNvSpPr/>
          <p:nvPr/>
        </p:nvSpPr>
        <p:spPr>
          <a:xfrm>
            <a:off x="8286302" y="1818210"/>
            <a:ext cx="5488905" cy="324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 element that allows user to define </a:t>
            </a:r>
            <a:r>
              <a:rPr lang="en-US" sz="1400" dirty="0" err="1">
                <a:solidFill>
                  <a:schemeClr val="tx1"/>
                </a:solidFill>
              </a:rPr>
              <a:t>GMsurface</a:t>
            </a:r>
            <a:r>
              <a:rPr lang="en-US" sz="1400" dirty="0">
                <a:solidFill>
                  <a:schemeClr val="tx1"/>
                </a:solidFill>
              </a:rPr>
              <a:t> nodes that are part of the ROI through the following methods.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1) IF size(GMSurfaceMesh.node,2) ==4 &amp;&amp; </a:t>
            </a:r>
            <a:r>
              <a:rPr lang="en-US" sz="1400" dirty="0" err="1">
                <a:solidFill>
                  <a:schemeClr val="tx1"/>
                </a:solidFill>
              </a:rPr>
              <a:t>GMSurfaceMesh.labels</a:t>
            </a:r>
            <a:r>
              <a:rPr lang="en-US" sz="1400" dirty="0">
                <a:solidFill>
                  <a:schemeClr val="tx1"/>
                </a:solidFill>
              </a:rPr>
              <a:t> exists;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Allow user to select from label list and add to mask. Selected label nodes in mask =1.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2) ROI drawer. Select point on surface, select radius. Add or Delete that radius from current mask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3) Select scalp point from label list 10-5, project down, draw radius. Add or Delete that radius from current mask.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FD061D-B78D-6245-8DBA-89D466E6373B}"/>
              </a:ext>
            </a:extLst>
          </p:cNvPr>
          <p:cNvSpPr/>
          <p:nvPr/>
        </p:nvSpPr>
        <p:spPr>
          <a:xfrm>
            <a:off x="8769806" y="5702154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/current/ROIs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FB106F6-0D28-FB4C-B581-A5AE5C43B8C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10710213" y="5381611"/>
            <a:ext cx="6410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386C50-2DE5-BF49-921C-A648550A4F21}"/>
              </a:ext>
            </a:extLst>
          </p:cNvPr>
          <p:cNvSpPr txBox="1"/>
          <p:nvPr/>
        </p:nvSpPr>
        <p:spPr>
          <a:xfrm>
            <a:off x="15475565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Specify inputs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1270234-1ABF-5B4A-8A40-6D415DC23157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1795325" y="7737585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C08CF3-462A-1B43-871E-ACFE4122B2DB}"/>
              </a:ext>
            </a:extLst>
          </p:cNvPr>
          <p:cNvSpPr txBox="1"/>
          <p:nvPr/>
        </p:nvSpPr>
        <p:spPr>
          <a:xfrm>
            <a:off x="2288017" y="7940509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778CCA0-3E85-2946-B52C-2A7546453C67}"/>
              </a:ext>
            </a:extLst>
          </p:cNvPr>
          <p:cNvSpPr/>
          <p:nvPr/>
        </p:nvSpPr>
        <p:spPr>
          <a:xfrm>
            <a:off x="1512572" y="7003933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solution space exist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6DAC7FF-120E-2C44-8BF6-1EE8016338F8}"/>
              </a:ext>
            </a:extLst>
          </p:cNvPr>
          <p:cNvSpPr/>
          <p:nvPr/>
        </p:nvSpPr>
        <p:spPr>
          <a:xfrm>
            <a:off x="924386" y="8418523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 solution space and add to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25F0889-8DBF-6843-88B2-917FA68167FD}"/>
              </a:ext>
            </a:extLst>
          </p:cNvPr>
          <p:cNvCxnSpPr>
            <a:cxnSpLocks/>
            <a:stCxn id="59" idx="2"/>
            <a:endCxn id="7" idx="0"/>
          </p:cNvCxnSpPr>
          <p:nvPr/>
        </p:nvCxnSpPr>
        <p:spPr>
          <a:xfrm rot="16200000" flipH="1">
            <a:off x="2706155" y="8064774"/>
            <a:ext cx="1709457" cy="1014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9E70D7-F5D7-B247-8E0D-C7DDC6CDA40D}"/>
              </a:ext>
            </a:extLst>
          </p:cNvPr>
          <p:cNvSpPr txBox="1"/>
          <p:nvPr/>
        </p:nvSpPr>
        <p:spPr>
          <a:xfrm>
            <a:off x="2902454" y="8426965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3FDBCF-431C-EE42-A425-10D3AC566A60}"/>
              </a:ext>
            </a:extLst>
          </p:cNvPr>
          <p:cNvCxnSpPr>
            <a:cxnSpLocks/>
            <a:stCxn id="60" idx="2"/>
            <a:endCxn id="37" idx="0"/>
          </p:cNvCxnSpPr>
          <p:nvPr/>
        </p:nvCxnSpPr>
        <p:spPr>
          <a:xfrm rot="16200000" flipH="1">
            <a:off x="1179629" y="9882235"/>
            <a:ext cx="1439406" cy="10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E245B85-5A36-984C-83E9-B1CA60254C69}"/>
              </a:ext>
            </a:extLst>
          </p:cNvPr>
          <p:cNvCxnSpPr>
            <a:cxnSpLocks/>
            <a:stCxn id="24" idx="2"/>
            <a:endCxn id="59" idx="0"/>
          </p:cNvCxnSpPr>
          <p:nvPr/>
        </p:nvCxnSpPr>
        <p:spPr>
          <a:xfrm rot="16200000" flipH="1">
            <a:off x="2355602" y="6305967"/>
            <a:ext cx="314751" cy="1081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0170E1-1BDE-4C4B-9CF1-0A70D6313517}"/>
              </a:ext>
            </a:extLst>
          </p:cNvPr>
          <p:cNvSpPr/>
          <p:nvPr/>
        </p:nvSpPr>
        <p:spPr>
          <a:xfrm>
            <a:off x="497460" y="2466520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Head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377B6-A3D6-1341-ADB6-C51A80AD318B}"/>
              </a:ext>
            </a:extLst>
          </p:cNvPr>
          <p:cNvSpPr/>
          <p:nvPr/>
        </p:nvSpPr>
        <p:spPr>
          <a:xfrm>
            <a:off x="497460" y="3138872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2EF7B-0FCB-0542-9A6B-8832D15903BA}"/>
              </a:ext>
            </a:extLst>
          </p:cNvPr>
          <p:cNvSpPr/>
          <p:nvPr/>
        </p:nvSpPr>
        <p:spPr>
          <a:xfrm>
            <a:off x="3644072" y="2466520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4578D-46F3-D547-9E05-9DF24FE0BE38}"/>
              </a:ext>
            </a:extLst>
          </p:cNvPr>
          <p:cNvSpPr/>
          <p:nvPr/>
        </p:nvSpPr>
        <p:spPr>
          <a:xfrm>
            <a:off x="3644072" y="3138871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B5BA-96E9-6D42-B09B-BE7E679809A6}"/>
              </a:ext>
            </a:extLst>
          </p:cNvPr>
          <p:cNvSpPr/>
          <p:nvPr/>
        </p:nvSpPr>
        <p:spPr>
          <a:xfrm>
            <a:off x="497460" y="5640024"/>
            <a:ext cx="8287952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AF262-7F19-C24E-97CB-20C8B3C586F2}"/>
              </a:ext>
            </a:extLst>
          </p:cNvPr>
          <p:cNvSpPr/>
          <p:nvPr/>
        </p:nvSpPr>
        <p:spPr>
          <a:xfrm>
            <a:off x="497458" y="3811224"/>
            <a:ext cx="2730718" cy="14958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E9ADA-79A4-444A-BA2B-FC79384F3A30}"/>
              </a:ext>
            </a:extLst>
          </p:cNvPr>
          <p:cNvSpPr/>
          <p:nvPr/>
        </p:nvSpPr>
        <p:spPr>
          <a:xfrm>
            <a:off x="8534402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AD (greyed until all inputs populated). Creates AD with timestamp filename. Populates inputs AND results. AND 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ECC89-30F3-F64A-B2A8-42783F10C95B}"/>
              </a:ext>
            </a:extLst>
          </p:cNvPr>
          <p:cNvSpPr/>
          <p:nvPr/>
        </p:nvSpPr>
        <p:spPr>
          <a:xfrm>
            <a:off x="3644070" y="3811224"/>
            <a:ext cx="2730718" cy="149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331C5-2A0E-D84A-A5B0-52C10BD9E6F7}"/>
              </a:ext>
            </a:extLst>
          </p:cNvPr>
          <p:cNvSpPr/>
          <p:nvPr/>
        </p:nvSpPr>
        <p:spPr>
          <a:xfrm>
            <a:off x="174731" y="0"/>
            <a:ext cx="3644234" cy="120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Dropdown options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– load AD file (will populate/load inputs and outputs)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RUN ROI builder – ROI builder should include the </a:t>
            </a:r>
            <a:r>
              <a:rPr lang="en-US" sz="1400" dirty="0" err="1">
                <a:solidFill>
                  <a:schemeClr val="tx1"/>
                </a:solidFill>
              </a:rPr>
              <a:t>minOptodeSep</a:t>
            </a:r>
            <a:r>
              <a:rPr lang="en-US" sz="1400">
                <a:solidFill>
                  <a:schemeClr val="tx1"/>
                </a:solidFill>
              </a:rPr>
              <a:t> option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E1329-29DE-3A45-B34C-165785630C8F}"/>
              </a:ext>
            </a:extLst>
          </p:cNvPr>
          <p:cNvSpPr/>
          <p:nvPr/>
        </p:nvSpPr>
        <p:spPr>
          <a:xfrm>
            <a:off x="9269506" y="5640024"/>
            <a:ext cx="8319247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082C2-F3CD-9D4E-BEF4-78764AD2C855}"/>
              </a:ext>
            </a:extLst>
          </p:cNvPr>
          <p:cNvSpPr/>
          <p:nvPr/>
        </p:nvSpPr>
        <p:spPr>
          <a:xfrm>
            <a:off x="15737625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 Results as .txt  (scalp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label, array statistics)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68EE3-3C30-AE40-BA64-C6DEA375B924}"/>
              </a:ext>
            </a:extLst>
          </p:cNvPr>
          <p:cNvSpPr/>
          <p:nvPr/>
        </p:nvSpPr>
        <p:spPr>
          <a:xfrm>
            <a:off x="17862259" y="5640024"/>
            <a:ext cx="2895600" cy="3790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STATS</a:t>
            </a:r>
          </a:p>
        </p:txBody>
      </p:sp>
    </p:spTree>
    <p:extLst>
      <p:ext uri="{BB962C8B-B14F-4D97-AF65-F5344CB8AC3E}">
        <p14:creationId xmlns:p14="http://schemas.microsoft.com/office/powerpoint/2010/main" val="40376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405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Robert</dc:creator>
  <cp:lastModifiedBy>Cooper, Robert</cp:lastModifiedBy>
  <cp:revision>14</cp:revision>
  <dcterms:created xsi:type="dcterms:W3CDTF">2021-02-17T16:54:14Z</dcterms:created>
  <dcterms:modified xsi:type="dcterms:W3CDTF">2021-02-22T00:28:18Z</dcterms:modified>
</cp:coreProperties>
</file>