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0" r:id="rId2"/>
    <p:sldId id="265" r:id="rId3"/>
    <p:sldId id="263" r:id="rId4"/>
    <p:sldId id="264" r:id="rId5"/>
  </p:sldIdLst>
  <p:sldSz cx="28800425" cy="21599525"/>
  <p:notesSz cx="6858000" cy="9144000"/>
  <p:defaultTextStyle>
    <a:defPPr>
      <a:defRPr lang="es-ES"/>
    </a:defPPr>
    <a:lvl1pPr marL="0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1pPr>
    <a:lvl2pPr marL="921578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2pPr>
    <a:lvl3pPr marL="1843156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3pPr>
    <a:lvl4pPr marL="2764734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4pPr>
    <a:lvl5pPr marL="3686312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5pPr>
    <a:lvl6pPr marL="4607890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6pPr>
    <a:lvl7pPr marL="5529468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7pPr>
    <a:lvl8pPr marL="6451046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8pPr>
    <a:lvl9pPr marL="7372624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04" userDrawn="1">
          <p15:clr>
            <a:srgbClr val="A4A3A4"/>
          </p15:clr>
        </p15:guide>
        <p15:guide id="2" pos="90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7D70"/>
    <a:srgbClr val="FF7682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28"/>
    <p:restoredTop sz="95921"/>
  </p:normalViewPr>
  <p:slideViewPr>
    <p:cSldViewPr snapToGrid="0" snapToObjects="1">
      <p:cViewPr>
        <p:scale>
          <a:sx n="49" d="100"/>
          <a:sy n="49" d="100"/>
        </p:scale>
        <p:origin x="144" y="144"/>
      </p:cViewPr>
      <p:guideLst>
        <p:guide orient="horz" pos="6804"/>
        <p:guide pos="9072"/>
      </p:guideLst>
    </p:cSldViewPr>
  </p:slideViewPr>
  <p:notesTextViewPr>
    <p:cViewPr>
      <p:scale>
        <a:sx n="400" d="100"/>
        <a:sy n="400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477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A0A24-292E-364C-B33E-0BB1C90B01E1}" type="datetimeFigureOut">
              <a:rPr lang="en-US" smtClean="0"/>
              <a:t>5/2/20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56B73-D625-B54F-940D-468597827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34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1pPr>
    <a:lvl2pPr marL="921578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2pPr>
    <a:lvl3pPr marL="1843156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3pPr>
    <a:lvl4pPr marL="2764734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4pPr>
    <a:lvl5pPr marL="3686312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5pPr>
    <a:lvl6pPr marL="4607890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6pPr>
    <a:lvl7pPr marL="5529468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7pPr>
    <a:lvl8pPr marL="6451046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8pPr>
    <a:lvl9pPr marL="7372624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56B73-D625-B54F-940D-4685978276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10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56B73-D625-B54F-940D-4685978276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2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56B73-D625-B54F-940D-4685978276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7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56B73-D625-B54F-940D-4685978276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39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60033" y="6709860"/>
            <a:ext cx="24480361" cy="4629899"/>
          </a:xfrm>
        </p:spPr>
        <p:txBody>
          <a:bodyPr/>
          <a:lstStyle/>
          <a:p>
            <a:r>
              <a:rPr lang="en-GB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20067" y="12239731"/>
            <a:ext cx="20160297" cy="55198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2/5/20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31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2/5/20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95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0880310" y="649987"/>
            <a:ext cx="6480095" cy="13819698"/>
          </a:xfrm>
        </p:spPr>
        <p:txBody>
          <a:bodyPr vert="eaVert"/>
          <a:lstStyle/>
          <a:p>
            <a:r>
              <a:rPr lang="en-GB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440024" y="649987"/>
            <a:ext cx="18960279" cy="13819698"/>
          </a:xfrm>
        </p:spPr>
        <p:txBody>
          <a:bodyPr vert="eaVert"/>
          <a:lstStyle/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2/5/20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27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2/5/20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72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5037" y="13879700"/>
            <a:ext cx="24480361" cy="42899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275037" y="9154803"/>
            <a:ext cx="24480361" cy="47248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2/5/20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6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440022" y="3779923"/>
            <a:ext cx="12720187" cy="1068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4640216" y="3779923"/>
            <a:ext cx="12720187" cy="1068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2/5/20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25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0024" y="864983"/>
            <a:ext cx="25920383" cy="3599922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40026" y="4834898"/>
            <a:ext cx="12725189" cy="201495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440026" y="6849850"/>
            <a:ext cx="12725189" cy="124447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14630222" y="4834898"/>
            <a:ext cx="12730188" cy="201495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14630222" y="6849850"/>
            <a:ext cx="12730188" cy="124447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2/5/20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40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2/5/20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8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2/5/20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13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0029" y="859983"/>
            <a:ext cx="9475142" cy="36599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60167" y="859984"/>
            <a:ext cx="16100237" cy="184345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440029" y="4519907"/>
            <a:ext cx="9475142" cy="147746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2/5/20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45085" y="15119668"/>
            <a:ext cx="17280255" cy="178496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645085" y="1929958"/>
            <a:ext cx="17280255" cy="129597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645085" y="16904633"/>
            <a:ext cx="17280255" cy="25349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2/5/20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38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440024" y="864983"/>
            <a:ext cx="25920383" cy="3599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40024" y="5039895"/>
            <a:ext cx="25920383" cy="14254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440022" y="20019563"/>
            <a:ext cx="6720100" cy="1149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CEC92-9615-BC4F-94B6-774A2D961B6A}" type="datetimeFigureOut">
              <a:rPr lang="es-ES" smtClean="0"/>
              <a:t>2/5/20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9840149" y="20019563"/>
            <a:ext cx="9120134" cy="1149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20640305" y="20019563"/>
            <a:ext cx="6720100" cy="1149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90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C1D410-C675-8049-91DA-64580E5EBF31}"/>
              </a:ext>
            </a:extLst>
          </p:cNvPr>
          <p:cNvSpPr/>
          <p:nvPr/>
        </p:nvSpPr>
        <p:spPr>
          <a:xfrm>
            <a:off x="13767006" y="1565329"/>
            <a:ext cx="5280922" cy="1325105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B124E2-7F9E-8849-B9E1-BAAAE6E19EB4}"/>
              </a:ext>
            </a:extLst>
          </p:cNvPr>
          <p:cNvSpPr/>
          <p:nvPr/>
        </p:nvSpPr>
        <p:spPr>
          <a:xfrm>
            <a:off x="15487837" y="2167751"/>
            <a:ext cx="1668342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Subject folder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44201D7-CE8C-324C-8155-0AAB756B958A}"/>
              </a:ext>
            </a:extLst>
          </p:cNvPr>
          <p:cNvCxnSpPr>
            <a:cxnSpLocks/>
            <a:stCxn id="39" idx="3"/>
            <a:endCxn id="9" idx="1"/>
          </p:cNvCxnSpPr>
          <p:nvPr/>
        </p:nvCxnSpPr>
        <p:spPr>
          <a:xfrm flipV="1">
            <a:off x="13311529" y="7107824"/>
            <a:ext cx="1811467" cy="93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78A6A52-E8C3-6141-BB87-C27E8239AA11}"/>
              </a:ext>
            </a:extLst>
          </p:cNvPr>
          <p:cNvSpPr/>
          <p:nvPr/>
        </p:nvSpPr>
        <p:spPr>
          <a:xfrm>
            <a:off x="1625870" y="8180296"/>
            <a:ext cx="1748490" cy="109048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.</a:t>
            </a:r>
            <a:r>
              <a:rPr lang="en-US" sz="1200" b="1" dirty="0" err="1">
                <a:solidFill>
                  <a:schemeClr val="tx1"/>
                </a:solidFill>
              </a:rPr>
              <a:t>mshs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900" dirty="0" err="1">
                <a:solidFill>
                  <a:schemeClr val="tx1"/>
                </a:solidFill>
              </a:rPr>
              <a:t>HeadVolumeMesh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GMSurfaceMesh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ScalpSurfaceMesh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landmarks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vol2gm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4D88794-220D-2D4D-B45C-D10D49A273DE}"/>
              </a:ext>
            </a:extLst>
          </p:cNvPr>
          <p:cNvCxnSpPr>
            <a:cxnSpLocks/>
            <a:stCxn id="14" idx="3"/>
            <a:endCxn id="52" idx="1"/>
          </p:cNvCxnSpPr>
          <p:nvPr/>
        </p:nvCxnSpPr>
        <p:spPr>
          <a:xfrm>
            <a:off x="10380005" y="8748498"/>
            <a:ext cx="68728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54F1C7AE-C59C-5A47-86FF-4A631803DABB}"/>
              </a:ext>
            </a:extLst>
          </p:cNvPr>
          <p:cNvCxnSpPr>
            <a:cxnSpLocks/>
            <a:stCxn id="16" idx="2"/>
            <a:endCxn id="134" idx="3"/>
          </p:cNvCxnSpPr>
          <p:nvPr/>
        </p:nvCxnSpPr>
        <p:spPr>
          <a:xfrm rot="5400000">
            <a:off x="12660047" y="5801306"/>
            <a:ext cx="374575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B0D048C-5668-D540-8137-8825724DCA80}"/>
              </a:ext>
            </a:extLst>
          </p:cNvPr>
          <p:cNvCxnSpPr>
            <a:cxnSpLocks/>
            <a:stCxn id="120" idx="3"/>
            <a:endCxn id="99" idx="1"/>
          </p:cNvCxnSpPr>
          <p:nvPr/>
        </p:nvCxnSpPr>
        <p:spPr>
          <a:xfrm>
            <a:off x="10353903" y="10422945"/>
            <a:ext cx="69357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8D890930-DA6F-4846-8D0B-845CE06AA8C9}"/>
              </a:ext>
            </a:extLst>
          </p:cNvPr>
          <p:cNvCxnSpPr>
            <a:cxnSpLocks/>
            <a:stCxn id="119" idx="2"/>
            <a:endCxn id="363" idx="1"/>
          </p:cNvCxnSpPr>
          <p:nvPr/>
        </p:nvCxnSpPr>
        <p:spPr>
          <a:xfrm rot="16200000" flipH="1">
            <a:off x="6401409" y="12018925"/>
            <a:ext cx="1452914" cy="1971706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A2C278A-9CD1-7C4B-9A13-BC21C0468520}"/>
              </a:ext>
            </a:extLst>
          </p:cNvPr>
          <p:cNvCxnSpPr>
            <a:cxnSpLocks/>
            <a:stCxn id="31" idx="3"/>
            <a:endCxn id="107" idx="1"/>
          </p:cNvCxnSpPr>
          <p:nvPr/>
        </p:nvCxnSpPr>
        <p:spPr>
          <a:xfrm flipV="1">
            <a:off x="10353903" y="13824864"/>
            <a:ext cx="693577" cy="41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8B841F1-980A-FE48-8A29-44A006A32B92}"/>
              </a:ext>
            </a:extLst>
          </p:cNvPr>
          <p:cNvSpPr/>
          <p:nvPr/>
        </p:nvSpPr>
        <p:spPr>
          <a:xfrm>
            <a:off x="8433868" y="2029990"/>
            <a:ext cx="1822935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Main Functions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37E4B4-AD30-1945-99A2-B39BE460E0F0}"/>
              </a:ext>
            </a:extLst>
          </p:cNvPr>
          <p:cNvSpPr/>
          <p:nvPr/>
        </p:nvSpPr>
        <p:spPr>
          <a:xfrm>
            <a:off x="207282" y="117479"/>
            <a:ext cx="5608688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2000" b="1" dirty="0"/>
              <a:t>SUMMARY VIEW </a:t>
            </a:r>
          </a:p>
          <a:p>
            <a:r>
              <a:rPr lang="en-US" sz="2000" dirty="0" err="1"/>
              <a:t>LUMO_toolbox</a:t>
            </a:r>
            <a:r>
              <a:rPr lang="en-US" sz="2000" dirty="0"/>
              <a:t> (functions in blue)</a:t>
            </a:r>
          </a:p>
          <a:p>
            <a:r>
              <a:rPr lang="en-US" sz="2000" dirty="0"/>
              <a:t>Dashed outline = TBD/or externally determined</a:t>
            </a:r>
          </a:p>
          <a:p>
            <a:r>
              <a:rPr lang="en-US" sz="2000" dirty="0"/>
              <a:t>Red box = output for publication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2A754D-873C-8948-8AC3-BF5A31E86972}"/>
              </a:ext>
            </a:extLst>
          </p:cNvPr>
          <p:cNvCxnSpPr>
            <a:cxnSpLocks/>
            <a:stCxn id="52" idx="3"/>
            <a:endCxn id="16" idx="1"/>
          </p:cNvCxnSpPr>
          <p:nvPr/>
        </p:nvCxnSpPr>
        <p:spPr>
          <a:xfrm>
            <a:off x="13331335" y="8748498"/>
            <a:ext cx="1460151" cy="227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DF90F48-64B6-8B4D-808E-70972A728D61}"/>
              </a:ext>
            </a:extLst>
          </p:cNvPr>
          <p:cNvCxnSpPr>
            <a:cxnSpLocks/>
            <a:stCxn id="99" idx="3"/>
            <a:endCxn id="126" idx="1"/>
          </p:cNvCxnSpPr>
          <p:nvPr/>
        </p:nvCxnSpPr>
        <p:spPr>
          <a:xfrm>
            <a:off x="13311528" y="10422945"/>
            <a:ext cx="1782848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BDCA55D-06C6-3D4D-870A-B020C3366660}"/>
              </a:ext>
            </a:extLst>
          </p:cNvPr>
          <p:cNvCxnSpPr>
            <a:cxnSpLocks/>
            <a:stCxn id="107" idx="3"/>
            <a:endCxn id="205" idx="1"/>
          </p:cNvCxnSpPr>
          <p:nvPr/>
        </p:nvCxnSpPr>
        <p:spPr>
          <a:xfrm>
            <a:off x="13311529" y="13824864"/>
            <a:ext cx="1792713" cy="553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9E92AEC-D4DD-594B-9895-157CB0EC528D}"/>
              </a:ext>
            </a:extLst>
          </p:cNvPr>
          <p:cNvSpPr/>
          <p:nvPr/>
        </p:nvSpPr>
        <p:spPr>
          <a:xfrm>
            <a:off x="10986244" y="2028380"/>
            <a:ext cx="2578911" cy="70788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Write/Plot/Peripheral </a:t>
            </a:r>
            <a:br>
              <a:rPr lang="en-US" sz="2000" b="1" u="sng" dirty="0"/>
            </a:br>
            <a:r>
              <a:rPr lang="en-US" sz="2000" b="1" u="sng" dirty="0"/>
              <a:t>functions</a:t>
            </a:r>
          </a:p>
        </p:txBody>
      </p:sp>
      <p:sp>
        <p:nvSpPr>
          <p:cNvPr id="55" name="Diamond 54">
            <a:extLst>
              <a:ext uri="{FF2B5EF4-FFF2-40B4-BE49-F238E27FC236}">
                <a16:creationId xmlns:a16="http://schemas.microsoft.com/office/drawing/2014/main" id="{C5930AC1-275E-9742-AAF3-B32969AE5A31}"/>
              </a:ext>
            </a:extLst>
          </p:cNvPr>
          <p:cNvSpPr/>
          <p:nvPr/>
        </p:nvSpPr>
        <p:spPr>
          <a:xfrm>
            <a:off x="16213749" y="7795547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A498003-30DE-0A4D-9A8E-8A9716C076D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6345725" y="7430989"/>
            <a:ext cx="4903" cy="3644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88091983-DA02-B249-B2B0-2890AE72EB0B}"/>
              </a:ext>
            </a:extLst>
          </p:cNvPr>
          <p:cNvSpPr/>
          <p:nvPr/>
        </p:nvSpPr>
        <p:spPr>
          <a:xfrm>
            <a:off x="6025053" y="12044402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12356B1-3D7F-7443-984B-0A27276714FB}"/>
              </a:ext>
            </a:extLst>
          </p:cNvPr>
          <p:cNvCxnSpPr>
            <a:cxnSpLocks/>
            <a:stCxn id="119" idx="3"/>
            <a:endCxn id="163" idx="1"/>
          </p:cNvCxnSpPr>
          <p:nvPr/>
        </p:nvCxnSpPr>
        <p:spPr>
          <a:xfrm flipV="1">
            <a:off x="6258972" y="12159232"/>
            <a:ext cx="1847841" cy="213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Diamond 133">
            <a:extLst>
              <a:ext uri="{FF2B5EF4-FFF2-40B4-BE49-F238E27FC236}">
                <a16:creationId xmlns:a16="http://schemas.microsoft.com/office/drawing/2014/main" id="{7BD84A24-5712-774A-A132-81AFFE715C76}"/>
              </a:ext>
            </a:extLst>
          </p:cNvPr>
          <p:cNvSpPr/>
          <p:nvPr/>
        </p:nvSpPr>
        <p:spPr>
          <a:xfrm>
            <a:off x="9115023" y="937002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857F0F0-73E0-564E-863E-013E3CED89C2}"/>
              </a:ext>
            </a:extLst>
          </p:cNvPr>
          <p:cNvCxnSpPr>
            <a:cxnSpLocks/>
            <a:stCxn id="134" idx="2"/>
            <a:endCxn id="120" idx="0"/>
          </p:cNvCxnSpPr>
          <p:nvPr/>
        </p:nvCxnSpPr>
        <p:spPr>
          <a:xfrm flipH="1">
            <a:off x="9230358" y="9603944"/>
            <a:ext cx="1624" cy="63174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989CA54E-E3E9-9541-B018-6E58FC95DBE0}"/>
              </a:ext>
            </a:extLst>
          </p:cNvPr>
          <p:cNvCxnSpPr>
            <a:cxnSpLocks/>
            <a:stCxn id="126" idx="2"/>
            <a:endCxn id="141" idx="3"/>
          </p:cNvCxnSpPr>
          <p:nvPr/>
        </p:nvCxnSpPr>
        <p:spPr>
          <a:xfrm rot="5400000">
            <a:off x="12616480" y="7563211"/>
            <a:ext cx="461709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Diamond 140">
            <a:extLst>
              <a:ext uri="{FF2B5EF4-FFF2-40B4-BE49-F238E27FC236}">
                <a16:creationId xmlns:a16="http://schemas.microsoft.com/office/drawing/2014/main" id="{6F0BD2A3-BB1E-564F-A624-1D411B45706A}"/>
              </a:ext>
            </a:extLst>
          </p:cNvPr>
          <p:cNvSpPr/>
          <p:nvPr/>
        </p:nvSpPr>
        <p:spPr>
          <a:xfrm>
            <a:off x="9115023" y="1117549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38FE1D1-38E6-BE42-8809-1F2C9231A33E}"/>
              </a:ext>
            </a:extLst>
          </p:cNvPr>
          <p:cNvCxnSpPr>
            <a:cxnSpLocks/>
            <a:stCxn id="141" idx="2"/>
            <a:endCxn id="163" idx="0"/>
          </p:cNvCxnSpPr>
          <p:nvPr/>
        </p:nvCxnSpPr>
        <p:spPr>
          <a:xfrm flipH="1">
            <a:off x="9230358" y="11409417"/>
            <a:ext cx="1625" cy="56255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EB5114EB-1234-D145-A07D-E569C00959CC}"/>
              </a:ext>
            </a:extLst>
          </p:cNvPr>
          <p:cNvCxnSpPr>
            <a:cxnSpLocks/>
            <a:stCxn id="163" idx="3"/>
            <a:endCxn id="88" idx="1"/>
          </p:cNvCxnSpPr>
          <p:nvPr/>
        </p:nvCxnSpPr>
        <p:spPr>
          <a:xfrm>
            <a:off x="10353902" y="12159232"/>
            <a:ext cx="4740475" cy="976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>
            <a:extLst>
              <a:ext uri="{FF2B5EF4-FFF2-40B4-BE49-F238E27FC236}">
                <a16:creationId xmlns:a16="http://schemas.microsoft.com/office/drawing/2014/main" id="{2E262864-330A-6C4A-B765-581796080F75}"/>
              </a:ext>
            </a:extLst>
          </p:cNvPr>
          <p:cNvCxnSpPr>
            <a:cxnSpLocks/>
            <a:stCxn id="88" idx="2"/>
            <a:endCxn id="31" idx="0"/>
          </p:cNvCxnSpPr>
          <p:nvPr/>
        </p:nvCxnSpPr>
        <p:spPr>
          <a:xfrm rot="5400000">
            <a:off x="12255588" y="9551569"/>
            <a:ext cx="1064911" cy="7115367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9BB006E3-F3D2-6C4B-BBB5-E2E753927472}"/>
              </a:ext>
            </a:extLst>
          </p:cNvPr>
          <p:cNvCxnSpPr>
            <a:cxnSpLocks/>
            <a:stCxn id="106" idx="3"/>
            <a:endCxn id="1041" idx="0"/>
          </p:cNvCxnSpPr>
          <p:nvPr/>
        </p:nvCxnSpPr>
        <p:spPr>
          <a:xfrm>
            <a:off x="3374360" y="8725539"/>
            <a:ext cx="2616449" cy="1666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22AD786-64B0-F34B-A452-64B6590C5E38}"/>
              </a:ext>
            </a:extLst>
          </p:cNvPr>
          <p:cNvSpPr/>
          <p:nvPr/>
        </p:nvSpPr>
        <p:spPr>
          <a:xfrm>
            <a:off x="1204979" y="6642228"/>
            <a:ext cx="2562442" cy="315225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D1E1304-FDA0-8E44-A742-EA7D6D1F4D50}"/>
              </a:ext>
            </a:extLst>
          </p:cNvPr>
          <p:cNvSpPr/>
          <p:nvPr/>
        </p:nvSpPr>
        <p:spPr>
          <a:xfrm>
            <a:off x="1462822" y="6721446"/>
            <a:ext cx="2074607" cy="1015663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Mesh Creation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From MRI or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 err="1">
                <a:solidFill>
                  <a:schemeClr val="bg1">
                    <a:lumMod val="65000"/>
                  </a:schemeClr>
                </a:solidFill>
              </a:rPr>
              <a:t>TissueMask</a:t>
            </a: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 (TBD)</a:t>
            </a:r>
          </a:p>
        </p:txBody>
      </p: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2950FFC9-5993-714A-9A4E-9467C261979D}"/>
              </a:ext>
            </a:extLst>
          </p:cNvPr>
          <p:cNvCxnSpPr>
            <a:cxnSpLocks/>
            <a:stCxn id="55" idx="1"/>
            <a:endCxn id="119" idx="0"/>
          </p:cNvCxnSpPr>
          <p:nvPr/>
        </p:nvCxnSpPr>
        <p:spPr>
          <a:xfrm rot="10800000" flipV="1">
            <a:off x="6142013" y="7912506"/>
            <a:ext cx="10071736" cy="4131895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Diamond 246">
            <a:extLst>
              <a:ext uri="{FF2B5EF4-FFF2-40B4-BE49-F238E27FC236}">
                <a16:creationId xmlns:a16="http://schemas.microsoft.com/office/drawing/2014/main" id="{3F656214-0249-1340-943A-5F57D707A3B5}"/>
              </a:ext>
            </a:extLst>
          </p:cNvPr>
          <p:cNvSpPr/>
          <p:nvPr/>
        </p:nvSpPr>
        <p:spPr>
          <a:xfrm>
            <a:off x="6048899" y="664746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4CF70141-40A1-A64A-AE51-30B5DADEF542}"/>
              </a:ext>
            </a:extLst>
          </p:cNvPr>
          <p:cNvCxnSpPr>
            <a:cxnSpLocks/>
            <a:stCxn id="247" idx="2"/>
            <a:endCxn id="179" idx="1"/>
          </p:cNvCxnSpPr>
          <p:nvPr/>
        </p:nvCxnSpPr>
        <p:spPr>
          <a:xfrm rot="16200000" flipH="1">
            <a:off x="6895628" y="6151619"/>
            <a:ext cx="475205" cy="1934742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C37BE847-11FB-DF43-A9BE-7E798551616D}"/>
              </a:ext>
            </a:extLst>
          </p:cNvPr>
          <p:cNvCxnSpPr>
            <a:cxnSpLocks/>
            <a:stCxn id="247" idx="3"/>
            <a:endCxn id="7" idx="1"/>
          </p:cNvCxnSpPr>
          <p:nvPr/>
        </p:nvCxnSpPr>
        <p:spPr>
          <a:xfrm flipV="1">
            <a:off x="6282818" y="6761664"/>
            <a:ext cx="1809665" cy="27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323B4091-5352-404D-8229-4272D85D1F86}"/>
              </a:ext>
            </a:extLst>
          </p:cNvPr>
          <p:cNvCxnSpPr>
            <a:cxnSpLocks/>
            <a:stCxn id="7" idx="3"/>
            <a:endCxn id="39" idx="1"/>
          </p:cNvCxnSpPr>
          <p:nvPr/>
        </p:nvCxnSpPr>
        <p:spPr>
          <a:xfrm>
            <a:off x="10368232" y="6761664"/>
            <a:ext cx="679248" cy="34709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263">
            <a:extLst>
              <a:ext uri="{FF2B5EF4-FFF2-40B4-BE49-F238E27FC236}">
                <a16:creationId xmlns:a16="http://schemas.microsoft.com/office/drawing/2014/main" id="{9B360546-9854-7F49-BF28-7D176F6F64A4}"/>
              </a:ext>
            </a:extLst>
          </p:cNvPr>
          <p:cNvCxnSpPr>
            <a:cxnSpLocks/>
            <a:stCxn id="179" idx="3"/>
            <a:endCxn id="39" idx="1"/>
          </p:cNvCxnSpPr>
          <p:nvPr/>
        </p:nvCxnSpPr>
        <p:spPr>
          <a:xfrm flipV="1">
            <a:off x="10347690" y="7108758"/>
            <a:ext cx="699790" cy="247835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1" name="Block Arc 1040">
            <a:extLst>
              <a:ext uri="{FF2B5EF4-FFF2-40B4-BE49-F238E27FC236}">
                <a16:creationId xmlns:a16="http://schemas.microsoft.com/office/drawing/2014/main" id="{C2066667-9A33-0C4F-BF9A-67F0E2238F37}"/>
              </a:ext>
            </a:extLst>
          </p:cNvPr>
          <p:cNvSpPr/>
          <p:nvPr/>
        </p:nvSpPr>
        <p:spPr>
          <a:xfrm>
            <a:off x="5979834" y="8561241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5C6E9591-3FB0-FB4B-BC74-2020B40BC75A}"/>
              </a:ext>
            </a:extLst>
          </p:cNvPr>
          <p:cNvCxnSpPr>
            <a:cxnSpLocks/>
            <a:stCxn id="1041" idx="1"/>
            <a:endCxn id="14" idx="1"/>
          </p:cNvCxnSpPr>
          <p:nvPr/>
        </p:nvCxnSpPr>
        <p:spPr>
          <a:xfrm flipV="1">
            <a:off x="6292925" y="8748498"/>
            <a:ext cx="1823031" cy="424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Diamond 305">
            <a:extLst>
              <a:ext uri="{FF2B5EF4-FFF2-40B4-BE49-F238E27FC236}">
                <a16:creationId xmlns:a16="http://schemas.microsoft.com/office/drawing/2014/main" id="{7531E34F-8C93-D441-A0FE-B7194DF1586F}"/>
              </a:ext>
            </a:extLst>
          </p:cNvPr>
          <p:cNvSpPr/>
          <p:nvPr/>
        </p:nvSpPr>
        <p:spPr>
          <a:xfrm>
            <a:off x="16228764" y="4818898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BFB81C36-1ACD-8249-AAC3-2F010DCA4F46}"/>
              </a:ext>
            </a:extLst>
          </p:cNvPr>
          <p:cNvCxnSpPr>
            <a:cxnSpLocks/>
            <a:stCxn id="8" idx="2"/>
            <a:endCxn id="306" idx="0"/>
          </p:cNvCxnSpPr>
          <p:nvPr/>
        </p:nvCxnSpPr>
        <p:spPr>
          <a:xfrm flipH="1">
            <a:off x="16345724" y="4587203"/>
            <a:ext cx="2" cy="23169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51D2F661-9506-324A-B4AE-2EAA131A5564}"/>
              </a:ext>
            </a:extLst>
          </p:cNvPr>
          <p:cNvCxnSpPr>
            <a:cxnSpLocks/>
            <a:stCxn id="306" idx="1"/>
            <a:endCxn id="247" idx="0"/>
          </p:cNvCxnSpPr>
          <p:nvPr/>
        </p:nvCxnSpPr>
        <p:spPr>
          <a:xfrm rot="10800000" flipV="1">
            <a:off x="6165860" y="4935857"/>
            <a:ext cx="10062905" cy="1711611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0" name="Diamond 339">
            <a:extLst>
              <a:ext uri="{FF2B5EF4-FFF2-40B4-BE49-F238E27FC236}">
                <a16:creationId xmlns:a16="http://schemas.microsoft.com/office/drawing/2014/main" id="{C3519B4D-F64A-2E43-9A4F-25605BFB580F}"/>
              </a:ext>
            </a:extLst>
          </p:cNvPr>
          <p:cNvSpPr/>
          <p:nvPr/>
        </p:nvSpPr>
        <p:spPr>
          <a:xfrm>
            <a:off x="4754711" y="860857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1" name="Block Arc 340">
            <a:extLst>
              <a:ext uri="{FF2B5EF4-FFF2-40B4-BE49-F238E27FC236}">
                <a16:creationId xmlns:a16="http://schemas.microsoft.com/office/drawing/2014/main" id="{CAA28B5E-2871-1447-BD8C-53D8EED06F52}"/>
              </a:ext>
            </a:extLst>
          </p:cNvPr>
          <p:cNvSpPr/>
          <p:nvPr/>
        </p:nvSpPr>
        <p:spPr>
          <a:xfrm>
            <a:off x="9100067" y="3554296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2" name="Elbow Connector 341">
            <a:extLst>
              <a:ext uri="{FF2B5EF4-FFF2-40B4-BE49-F238E27FC236}">
                <a16:creationId xmlns:a16="http://schemas.microsoft.com/office/drawing/2014/main" id="{9A8B31BB-65AF-0F4F-8810-84F75F9E0349}"/>
              </a:ext>
            </a:extLst>
          </p:cNvPr>
          <p:cNvCxnSpPr>
            <a:cxnSpLocks/>
            <a:stCxn id="341" idx="0"/>
            <a:endCxn id="340" idx="0"/>
          </p:cNvCxnSpPr>
          <p:nvPr/>
        </p:nvCxnSpPr>
        <p:spPr>
          <a:xfrm rot="5400000">
            <a:off x="4554698" y="4052234"/>
            <a:ext cx="4873319" cy="4239371"/>
          </a:xfrm>
          <a:prstGeom prst="bentConnector3">
            <a:avLst>
              <a:gd name="adj1" fmla="val -177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Elbow Connector 345">
            <a:extLst>
              <a:ext uri="{FF2B5EF4-FFF2-40B4-BE49-F238E27FC236}">
                <a16:creationId xmlns:a16="http://schemas.microsoft.com/office/drawing/2014/main" id="{08139D40-95AA-584F-AB76-88F967447ED2}"/>
              </a:ext>
            </a:extLst>
          </p:cNvPr>
          <p:cNvCxnSpPr>
            <a:cxnSpLocks/>
            <a:stCxn id="77" idx="2"/>
            <a:endCxn id="341" idx="1"/>
          </p:cNvCxnSpPr>
          <p:nvPr/>
        </p:nvCxnSpPr>
        <p:spPr>
          <a:xfrm rot="5400000">
            <a:off x="12572575" y="-18303"/>
            <a:ext cx="604682" cy="6923516"/>
          </a:xfrm>
          <a:prstGeom prst="bentConnector3">
            <a:avLst>
              <a:gd name="adj1" fmla="val 99988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Block Arc 352">
            <a:extLst>
              <a:ext uri="{FF2B5EF4-FFF2-40B4-BE49-F238E27FC236}">
                <a16:creationId xmlns:a16="http://schemas.microsoft.com/office/drawing/2014/main" id="{8223A1DC-88C4-2E47-8DC3-586A9DCEE1CB}"/>
              </a:ext>
            </a:extLst>
          </p:cNvPr>
          <p:cNvSpPr/>
          <p:nvPr/>
        </p:nvSpPr>
        <p:spPr>
          <a:xfrm>
            <a:off x="5976973" y="9297673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66BD72-142A-F747-8A0C-DFE29D0D5204}"/>
              </a:ext>
            </a:extLst>
          </p:cNvPr>
          <p:cNvSpPr/>
          <p:nvPr/>
        </p:nvSpPr>
        <p:spPr>
          <a:xfrm>
            <a:off x="8092483" y="6540630"/>
            <a:ext cx="2275749" cy="44206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Bespoke pipeline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6AC491-EFEB-744F-86B0-030C6E78D9C7}"/>
              </a:ext>
            </a:extLst>
          </p:cNvPr>
          <p:cNvSpPr/>
          <p:nvPr/>
        </p:nvSpPr>
        <p:spPr>
          <a:xfrm>
            <a:off x="15337522" y="4063983"/>
            <a:ext cx="2016407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nirs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(SD &amp; SD3D)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51CDB-9F5E-2D4D-B28D-AF0747493DD8}"/>
              </a:ext>
            </a:extLst>
          </p:cNvPr>
          <p:cNvSpPr/>
          <p:nvPr/>
        </p:nvSpPr>
        <p:spPr>
          <a:xfrm>
            <a:off x="15122995" y="6784658"/>
            <a:ext cx="244545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prepro</a:t>
            </a:r>
            <a:endParaRPr lang="en-US" sz="1400" dirty="0"/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dod</a:t>
            </a:r>
            <a:r>
              <a:rPr lang="en-US" sz="1100" dirty="0"/>
              <a:t>, SD_3D, </a:t>
            </a:r>
            <a:r>
              <a:rPr lang="en-US" sz="1100" dirty="0" err="1"/>
              <a:t>timebase</a:t>
            </a:r>
            <a:r>
              <a:rPr lang="en-US" sz="1100" dirty="0"/>
              <a:t>, s(opt), dc(opt), </a:t>
            </a:r>
            <a:r>
              <a:rPr lang="en-US" sz="1100" dirty="0" err="1"/>
              <a:t>dcStd</a:t>
            </a:r>
            <a:r>
              <a:rPr lang="en-US" sz="1100" dirty="0"/>
              <a:t>(opt))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D7C875-650F-9E46-86F2-55821149E728}"/>
              </a:ext>
            </a:extLst>
          </p:cNvPr>
          <p:cNvSpPr/>
          <p:nvPr/>
        </p:nvSpPr>
        <p:spPr>
          <a:xfrm>
            <a:off x="811595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DOTHUB_meshRegistration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C74E35-B0E4-1541-AF56-781EDC7735EA}"/>
              </a:ext>
            </a:extLst>
          </p:cNvPr>
          <p:cNvSpPr/>
          <p:nvPr/>
        </p:nvSpPr>
        <p:spPr>
          <a:xfrm>
            <a:off x="14791486" y="8389136"/>
            <a:ext cx="3108479" cy="723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.rmap</a:t>
            </a:r>
          </a:p>
          <a:p>
            <a:pPr algn="ctr"/>
            <a:r>
              <a:rPr lang="en-US" sz="900" dirty="0"/>
              <a:t>(</a:t>
            </a:r>
            <a:r>
              <a:rPr lang="en-US" sz="900" dirty="0" err="1"/>
              <a:t>reg</a:t>
            </a:r>
            <a:r>
              <a:rPr lang="en-US" sz="900" dirty="0"/>
              <a:t> </a:t>
            </a:r>
            <a:r>
              <a:rPr lang="en-US" sz="900" dirty="0" err="1"/>
              <a:t>vol</a:t>
            </a:r>
            <a:r>
              <a:rPr lang="en-US" sz="900" dirty="0"/>
              <a:t> mesh, </a:t>
            </a:r>
            <a:r>
              <a:rPr lang="en-US" sz="900" dirty="0" err="1"/>
              <a:t>reg</a:t>
            </a:r>
            <a:r>
              <a:rPr lang="en-US" sz="900" dirty="0"/>
              <a:t> gm mesh, </a:t>
            </a:r>
            <a:r>
              <a:rPr lang="en-US" sz="900" dirty="0" err="1"/>
              <a:t>reg</a:t>
            </a:r>
            <a:r>
              <a:rPr lang="en-US" sz="900" dirty="0"/>
              <a:t> scalp surface mesh, source </a:t>
            </a:r>
            <a:r>
              <a:rPr lang="en-US" sz="900" dirty="0" err="1"/>
              <a:t>pos</a:t>
            </a:r>
            <a:r>
              <a:rPr lang="en-US" sz="900" dirty="0"/>
              <a:t> (on mesh), </a:t>
            </a:r>
          </a:p>
          <a:p>
            <a:pPr algn="ctr"/>
            <a:r>
              <a:rPr lang="en-US" sz="900" dirty="0"/>
              <a:t>detector </a:t>
            </a:r>
            <a:r>
              <a:rPr lang="en-US" sz="900" dirty="0" err="1"/>
              <a:t>pos</a:t>
            </a:r>
            <a:r>
              <a:rPr lang="en-US" sz="900" dirty="0"/>
              <a:t> (on mesh), vol2gm)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C4B7E43-83D6-BB41-8FD8-EA4171762EA4}"/>
              </a:ext>
            </a:extLst>
          </p:cNvPr>
          <p:cNvSpPr/>
          <p:nvPr/>
        </p:nvSpPr>
        <p:spPr>
          <a:xfrm>
            <a:off x="8106814" y="10235688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DOTHUB_makeToastJacobian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C9D6D-8454-0948-998D-2EB49D48D3CB}"/>
              </a:ext>
            </a:extLst>
          </p:cNvPr>
          <p:cNvSpPr/>
          <p:nvPr/>
        </p:nvSpPr>
        <p:spPr>
          <a:xfrm>
            <a:off x="15094377" y="10015141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834D240-EF46-D248-A990-0A53B4668541}"/>
              </a:ext>
            </a:extLst>
          </p:cNvPr>
          <p:cNvSpPr/>
          <p:nvPr/>
        </p:nvSpPr>
        <p:spPr>
          <a:xfrm>
            <a:off x="15104242" y="13507237"/>
            <a:ext cx="2502697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dotimg</a:t>
            </a:r>
            <a:endParaRPr lang="en-US" sz="1400" dirty="0"/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HbO_vol</a:t>
            </a:r>
            <a:r>
              <a:rPr lang="en-US" sz="1100" dirty="0"/>
              <a:t>, </a:t>
            </a:r>
            <a:r>
              <a:rPr lang="en-US" sz="1100" dirty="0" err="1"/>
              <a:t>HbR_vol</a:t>
            </a:r>
            <a:r>
              <a:rPr lang="en-US" sz="1100" dirty="0"/>
              <a:t>, </a:t>
            </a:r>
            <a:r>
              <a:rPr lang="en-US" sz="1100" dirty="0" err="1"/>
              <a:t>HbO_GM</a:t>
            </a:r>
            <a:r>
              <a:rPr lang="en-US" sz="1100" dirty="0"/>
              <a:t>, </a:t>
            </a:r>
            <a:r>
              <a:rPr lang="en-US" sz="1100" dirty="0" err="1"/>
              <a:t>HbR_GM</a:t>
            </a:r>
            <a:r>
              <a:rPr lang="en-US" sz="1100" dirty="0"/>
              <a:t>, </a:t>
            </a:r>
            <a:r>
              <a:rPr lang="en-US" sz="1100" dirty="0" err="1"/>
              <a:t>timebase</a:t>
            </a:r>
            <a:r>
              <a:rPr lang="en-US" sz="1100" dirty="0"/>
              <a:t>, </a:t>
            </a:r>
            <a:r>
              <a:rPr lang="en-US" sz="1100" dirty="0" err="1"/>
              <a:t>reconinfo</a:t>
            </a:r>
            <a:r>
              <a:rPr lang="en-US" sz="1100" dirty="0"/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AACFF9-2FA3-584C-99CE-1AA6E2486B23}"/>
              </a:ext>
            </a:extLst>
          </p:cNvPr>
          <p:cNvSpPr/>
          <p:nvPr/>
        </p:nvSpPr>
        <p:spPr>
          <a:xfrm>
            <a:off x="11047480" y="692150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98ACC3D-D69F-5042-8749-0E72604C4C8A}"/>
              </a:ext>
            </a:extLst>
          </p:cNvPr>
          <p:cNvSpPr/>
          <p:nvPr/>
        </p:nvSpPr>
        <p:spPr>
          <a:xfrm>
            <a:off x="1106728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DOTHUB_writeRMAP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B9066C-6802-A24E-B143-F0A4A7A7D309}"/>
              </a:ext>
            </a:extLst>
          </p:cNvPr>
          <p:cNvSpPr/>
          <p:nvPr/>
        </p:nvSpPr>
        <p:spPr>
          <a:xfrm>
            <a:off x="11047480" y="10235688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DOTHUB_writeJAC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21DA97B-7A22-874E-8575-40FAA7413D6F}"/>
              </a:ext>
            </a:extLst>
          </p:cNvPr>
          <p:cNvSpPr/>
          <p:nvPr/>
        </p:nvSpPr>
        <p:spPr>
          <a:xfrm>
            <a:off x="11047480" y="13637606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DOTHUB_writeDOTIMG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E037B6-A964-CD4A-A0FC-E44A422C2EE3}"/>
              </a:ext>
            </a:extLst>
          </p:cNvPr>
          <p:cNvSpPr/>
          <p:nvPr/>
        </p:nvSpPr>
        <p:spPr>
          <a:xfrm>
            <a:off x="15319418" y="2833337"/>
            <a:ext cx="2034511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.SD3D 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1C5B4C9-5A90-774B-9E56-B9CCA33CE378}"/>
              </a:ext>
            </a:extLst>
          </p:cNvPr>
          <p:cNvSpPr/>
          <p:nvPr/>
        </p:nvSpPr>
        <p:spPr>
          <a:xfrm>
            <a:off x="8106813" y="11971975"/>
            <a:ext cx="2247088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DOTHUB_invertJacobian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E575B93-002D-2A46-B3E0-D2F4C289D57B}"/>
              </a:ext>
            </a:extLst>
          </p:cNvPr>
          <p:cNvSpPr/>
          <p:nvPr/>
        </p:nvSpPr>
        <p:spPr>
          <a:xfrm>
            <a:off x="15094377" y="11761188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invjac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2B555FF-DBFC-A943-AD50-B3C0B130FEAD}"/>
              </a:ext>
            </a:extLst>
          </p:cNvPr>
          <p:cNvSpPr/>
          <p:nvPr/>
        </p:nvSpPr>
        <p:spPr>
          <a:xfrm>
            <a:off x="8100601" y="7151866"/>
            <a:ext cx="2247089" cy="40945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DOTHUB_runHomerPrepro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AE703D-3B96-E54E-8552-0B9605E85488}"/>
              </a:ext>
            </a:extLst>
          </p:cNvPr>
          <p:cNvSpPr/>
          <p:nvPr/>
        </p:nvSpPr>
        <p:spPr>
          <a:xfrm>
            <a:off x="8106814" y="13641707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DOTHUB_reconstruction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13574018-465F-8243-A76D-B7FC19883261}"/>
              </a:ext>
            </a:extLst>
          </p:cNvPr>
          <p:cNvSpPr/>
          <p:nvPr/>
        </p:nvSpPr>
        <p:spPr>
          <a:xfrm>
            <a:off x="8113719" y="13637606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DF01BF6E-4567-F646-AB28-50B60E8402DC}"/>
              </a:ext>
            </a:extLst>
          </p:cNvPr>
          <p:cNvSpPr/>
          <p:nvPr/>
        </p:nvSpPr>
        <p:spPr>
          <a:xfrm>
            <a:off x="8106813" y="13828963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900626AA-852C-8648-9B37-9513B0DF907C}"/>
              </a:ext>
            </a:extLst>
          </p:cNvPr>
          <p:cNvCxnSpPr>
            <a:cxnSpLocks/>
            <a:stCxn id="134" idx="1"/>
            <a:endCxn id="353" idx="1"/>
          </p:cNvCxnSpPr>
          <p:nvPr/>
        </p:nvCxnSpPr>
        <p:spPr>
          <a:xfrm flipH="1">
            <a:off x="6290064" y="9486986"/>
            <a:ext cx="2824959" cy="21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Elbow Connector 430">
            <a:extLst>
              <a:ext uri="{FF2B5EF4-FFF2-40B4-BE49-F238E27FC236}">
                <a16:creationId xmlns:a16="http://schemas.microsoft.com/office/drawing/2014/main" id="{B02EFB72-B141-0445-870A-E323138DB3D7}"/>
              </a:ext>
            </a:extLst>
          </p:cNvPr>
          <p:cNvCxnSpPr>
            <a:cxnSpLocks/>
            <a:stCxn id="353" idx="0"/>
            <a:endCxn id="437" idx="0"/>
          </p:cNvCxnSpPr>
          <p:nvPr/>
        </p:nvCxnSpPr>
        <p:spPr>
          <a:xfrm rot="5400000">
            <a:off x="3256575" y="11085422"/>
            <a:ext cx="4338159" cy="1124589"/>
          </a:xfrm>
          <a:prstGeom prst="bentConnector3">
            <a:avLst>
              <a:gd name="adj1" fmla="val 4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7" name="Diamond 436">
            <a:extLst>
              <a:ext uri="{FF2B5EF4-FFF2-40B4-BE49-F238E27FC236}">
                <a16:creationId xmlns:a16="http://schemas.microsoft.com/office/drawing/2014/main" id="{F15F0E13-ED65-2A4A-A738-89E3DC2D38E3}"/>
              </a:ext>
            </a:extLst>
          </p:cNvPr>
          <p:cNvSpPr/>
          <p:nvPr/>
        </p:nvSpPr>
        <p:spPr>
          <a:xfrm>
            <a:off x="4746399" y="1381679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C381E8E5-5A38-1C47-B70E-DD30C8DCDD81}"/>
              </a:ext>
            </a:extLst>
          </p:cNvPr>
          <p:cNvCxnSpPr>
            <a:cxnSpLocks/>
            <a:stCxn id="437" idx="3"/>
            <a:endCxn id="369" idx="1"/>
          </p:cNvCxnSpPr>
          <p:nvPr/>
        </p:nvCxnSpPr>
        <p:spPr>
          <a:xfrm flipV="1">
            <a:off x="4980318" y="13922592"/>
            <a:ext cx="3126495" cy="1116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71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C1D410-C675-8049-91DA-64580E5EBF31}"/>
              </a:ext>
            </a:extLst>
          </p:cNvPr>
          <p:cNvSpPr/>
          <p:nvPr/>
        </p:nvSpPr>
        <p:spPr>
          <a:xfrm>
            <a:off x="13767006" y="610128"/>
            <a:ext cx="5280922" cy="1939029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B124E2-7F9E-8849-B9E1-BAAAE6E19EB4}"/>
              </a:ext>
            </a:extLst>
          </p:cNvPr>
          <p:cNvSpPr/>
          <p:nvPr/>
        </p:nvSpPr>
        <p:spPr>
          <a:xfrm>
            <a:off x="15487837" y="679914"/>
            <a:ext cx="1668342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Subject folder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E7C3175-0195-FC4D-883B-BB5546815357}"/>
              </a:ext>
            </a:extLst>
          </p:cNvPr>
          <p:cNvCxnSpPr>
            <a:cxnSpLocks/>
            <a:stCxn id="21" idx="2"/>
            <a:endCxn id="8" idx="1"/>
          </p:cNvCxnSpPr>
          <p:nvPr/>
        </p:nvCxnSpPr>
        <p:spPr>
          <a:xfrm rot="16200000" flipH="1">
            <a:off x="11702729" y="690799"/>
            <a:ext cx="1181723" cy="608786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6450F23-6F05-0B4B-A957-79702A14B2CA}"/>
              </a:ext>
            </a:extLst>
          </p:cNvPr>
          <p:cNvCxnSpPr>
            <a:cxnSpLocks/>
            <a:stCxn id="306" idx="2"/>
            <a:endCxn id="43" idx="3"/>
          </p:cNvCxnSpPr>
          <p:nvPr/>
        </p:nvCxnSpPr>
        <p:spPr>
          <a:xfrm rot="5400000">
            <a:off x="14647856" y="3758593"/>
            <a:ext cx="403645" cy="2992092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53B158C-2E4B-F449-AA1A-98E2AE16CC76}"/>
              </a:ext>
            </a:extLst>
          </p:cNvPr>
          <p:cNvCxnSpPr>
            <a:cxnSpLocks/>
            <a:stCxn id="43" idx="2"/>
            <a:endCxn id="59" idx="0"/>
          </p:cNvCxnSpPr>
          <p:nvPr/>
        </p:nvCxnSpPr>
        <p:spPr>
          <a:xfrm>
            <a:off x="12199312" y="5657322"/>
            <a:ext cx="1" cy="27883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44201D7-CE8C-324C-8155-0AAB756B958A}"/>
              </a:ext>
            </a:extLst>
          </p:cNvPr>
          <p:cNvCxnSpPr>
            <a:cxnSpLocks/>
            <a:stCxn id="39" idx="3"/>
            <a:endCxn id="9" idx="1"/>
          </p:cNvCxnSpPr>
          <p:nvPr/>
        </p:nvCxnSpPr>
        <p:spPr>
          <a:xfrm flipV="1">
            <a:off x="13311529" y="7107824"/>
            <a:ext cx="1811467" cy="93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78A6A52-E8C3-6141-BB87-C27E8239AA11}"/>
              </a:ext>
            </a:extLst>
          </p:cNvPr>
          <p:cNvSpPr/>
          <p:nvPr/>
        </p:nvSpPr>
        <p:spPr>
          <a:xfrm>
            <a:off x="1625870" y="8180296"/>
            <a:ext cx="1748490" cy="109048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.</a:t>
            </a:r>
            <a:r>
              <a:rPr lang="en-US" sz="1200" b="1" dirty="0" err="1">
                <a:solidFill>
                  <a:schemeClr val="tx1"/>
                </a:solidFill>
              </a:rPr>
              <a:t>mshs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900" dirty="0" err="1">
                <a:solidFill>
                  <a:schemeClr val="tx1"/>
                </a:solidFill>
              </a:rPr>
              <a:t>HeadVolumeMesh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GMSurfaceMesh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ScalpSurfaceMesh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landmarks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vol2gm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4D88794-220D-2D4D-B45C-D10D49A273DE}"/>
              </a:ext>
            </a:extLst>
          </p:cNvPr>
          <p:cNvCxnSpPr>
            <a:cxnSpLocks/>
            <a:stCxn id="14" idx="3"/>
            <a:endCxn id="52" idx="1"/>
          </p:cNvCxnSpPr>
          <p:nvPr/>
        </p:nvCxnSpPr>
        <p:spPr>
          <a:xfrm>
            <a:off x="10380005" y="8748498"/>
            <a:ext cx="68728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54F1C7AE-C59C-5A47-86FF-4A631803DABB}"/>
              </a:ext>
            </a:extLst>
          </p:cNvPr>
          <p:cNvCxnSpPr>
            <a:cxnSpLocks/>
            <a:stCxn id="16" idx="2"/>
            <a:endCxn id="134" idx="3"/>
          </p:cNvCxnSpPr>
          <p:nvPr/>
        </p:nvCxnSpPr>
        <p:spPr>
          <a:xfrm rot="5400000">
            <a:off x="12660047" y="5801306"/>
            <a:ext cx="374575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B0D048C-5668-D540-8137-8825724DCA80}"/>
              </a:ext>
            </a:extLst>
          </p:cNvPr>
          <p:cNvCxnSpPr>
            <a:cxnSpLocks/>
            <a:stCxn id="120" idx="3"/>
            <a:endCxn id="99" idx="1"/>
          </p:cNvCxnSpPr>
          <p:nvPr/>
        </p:nvCxnSpPr>
        <p:spPr>
          <a:xfrm>
            <a:off x="10353903" y="10422945"/>
            <a:ext cx="69357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8D890930-DA6F-4846-8D0B-845CE06AA8C9}"/>
              </a:ext>
            </a:extLst>
          </p:cNvPr>
          <p:cNvCxnSpPr>
            <a:cxnSpLocks/>
            <a:stCxn id="119" idx="2"/>
            <a:endCxn id="363" idx="1"/>
          </p:cNvCxnSpPr>
          <p:nvPr/>
        </p:nvCxnSpPr>
        <p:spPr>
          <a:xfrm rot="16200000" flipH="1">
            <a:off x="6401409" y="12018925"/>
            <a:ext cx="1452914" cy="1971706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A2C278A-9CD1-7C4B-9A13-BC21C0468520}"/>
              </a:ext>
            </a:extLst>
          </p:cNvPr>
          <p:cNvCxnSpPr>
            <a:cxnSpLocks/>
            <a:stCxn id="31" idx="3"/>
            <a:endCxn id="107" idx="1"/>
          </p:cNvCxnSpPr>
          <p:nvPr/>
        </p:nvCxnSpPr>
        <p:spPr>
          <a:xfrm flipV="1">
            <a:off x="10353903" y="13824864"/>
            <a:ext cx="693577" cy="41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8B841F1-980A-FE48-8A29-44A006A32B92}"/>
              </a:ext>
            </a:extLst>
          </p:cNvPr>
          <p:cNvSpPr/>
          <p:nvPr/>
        </p:nvSpPr>
        <p:spPr>
          <a:xfrm>
            <a:off x="8433868" y="542153"/>
            <a:ext cx="1822935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Main Functions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37E4B4-AD30-1945-99A2-B39BE460E0F0}"/>
              </a:ext>
            </a:extLst>
          </p:cNvPr>
          <p:cNvSpPr/>
          <p:nvPr/>
        </p:nvSpPr>
        <p:spPr>
          <a:xfrm>
            <a:off x="207282" y="117479"/>
            <a:ext cx="5608688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2000" b="1" dirty="0"/>
              <a:t>WORKING VIEW </a:t>
            </a:r>
          </a:p>
          <a:p>
            <a:r>
              <a:rPr lang="en-US" sz="2000" dirty="0" err="1"/>
              <a:t>LUMO_toolbox</a:t>
            </a:r>
            <a:r>
              <a:rPr lang="en-US" sz="2000" dirty="0"/>
              <a:t> (functions in blue)</a:t>
            </a:r>
          </a:p>
          <a:p>
            <a:r>
              <a:rPr lang="en-US" sz="2000" dirty="0"/>
              <a:t>Dashed outline = TBD/or externally determined</a:t>
            </a:r>
          </a:p>
          <a:p>
            <a:r>
              <a:rPr lang="en-US" sz="2000" dirty="0"/>
              <a:t>Red box = output for publication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2A754D-873C-8948-8AC3-BF5A31E86972}"/>
              </a:ext>
            </a:extLst>
          </p:cNvPr>
          <p:cNvCxnSpPr>
            <a:cxnSpLocks/>
            <a:stCxn id="52" idx="3"/>
            <a:endCxn id="16" idx="1"/>
          </p:cNvCxnSpPr>
          <p:nvPr/>
        </p:nvCxnSpPr>
        <p:spPr>
          <a:xfrm>
            <a:off x="13331335" y="8748498"/>
            <a:ext cx="1460151" cy="227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42D6B45-D319-7643-9700-A41F8CB5D405}"/>
              </a:ext>
            </a:extLst>
          </p:cNvPr>
          <p:cNvSpPr/>
          <p:nvPr/>
        </p:nvSpPr>
        <p:spPr>
          <a:xfrm>
            <a:off x="16103724" y="1302570"/>
            <a:ext cx="453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or</a:t>
            </a:r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C195AC0C-A755-E045-9D23-B4D98E04C847}"/>
              </a:ext>
            </a:extLst>
          </p:cNvPr>
          <p:cNvCxnSpPr>
            <a:cxnSpLocks/>
            <a:stCxn id="22" idx="1"/>
            <a:endCxn id="21" idx="1"/>
          </p:cNvCxnSpPr>
          <p:nvPr/>
        </p:nvCxnSpPr>
        <p:spPr>
          <a:xfrm rot="10800000" flipV="1">
            <a:off x="8126115" y="1304457"/>
            <a:ext cx="6181203" cy="1652156"/>
          </a:xfrm>
          <a:prstGeom prst="bentConnector3">
            <a:avLst>
              <a:gd name="adj1" fmla="val 103698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4F9CF666-69F4-EA4E-B94D-FECA15532487}"/>
              </a:ext>
            </a:extLst>
          </p:cNvPr>
          <p:cNvSpPr/>
          <p:nvPr/>
        </p:nvSpPr>
        <p:spPr>
          <a:xfrm>
            <a:off x="21308827" y="1783850"/>
            <a:ext cx="2247089" cy="73866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Generic .</a:t>
            </a:r>
            <a:r>
              <a:rPr lang="en-US" sz="1200" b="1" dirty="0" err="1">
                <a:solidFill>
                  <a:schemeClr val="tx1"/>
                </a:solidFill>
              </a:rPr>
              <a:t>nirs</a:t>
            </a:r>
            <a:r>
              <a:rPr lang="en-US" sz="1200" b="1" dirty="0">
                <a:solidFill>
                  <a:schemeClr val="tx1"/>
                </a:solidFill>
              </a:rPr>
              <a:t> converter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5FB29DC-FF42-7E4F-8143-BDCE79E13986}"/>
              </a:ext>
            </a:extLst>
          </p:cNvPr>
          <p:cNvCxnSpPr>
            <a:cxnSpLocks/>
            <a:stCxn id="89" idx="3"/>
            <a:endCxn id="92" idx="1"/>
          </p:cNvCxnSpPr>
          <p:nvPr/>
        </p:nvCxnSpPr>
        <p:spPr>
          <a:xfrm>
            <a:off x="18820374" y="2145514"/>
            <a:ext cx="2488453" cy="766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7E41F3B7-908D-D645-89D0-77B457E35955}"/>
              </a:ext>
            </a:extLst>
          </p:cNvPr>
          <p:cNvCxnSpPr>
            <a:cxnSpLocks/>
            <a:stCxn id="67" idx="3"/>
            <a:endCxn id="92" idx="0"/>
          </p:cNvCxnSpPr>
          <p:nvPr/>
        </p:nvCxnSpPr>
        <p:spPr>
          <a:xfrm>
            <a:off x="18519457" y="1344804"/>
            <a:ext cx="3912915" cy="439046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DF90F48-64B6-8B4D-808E-70972A728D61}"/>
              </a:ext>
            </a:extLst>
          </p:cNvPr>
          <p:cNvCxnSpPr>
            <a:cxnSpLocks/>
            <a:stCxn id="99" idx="3"/>
            <a:endCxn id="126" idx="1"/>
          </p:cNvCxnSpPr>
          <p:nvPr/>
        </p:nvCxnSpPr>
        <p:spPr>
          <a:xfrm>
            <a:off x="13311528" y="10422945"/>
            <a:ext cx="1782848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BDCA55D-06C6-3D4D-870A-B020C3366660}"/>
              </a:ext>
            </a:extLst>
          </p:cNvPr>
          <p:cNvCxnSpPr>
            <a:cxnSpLocks/>
            <a:stCxn id="107" idx="3"/>
            <a:endCxn id="205" idx="1"/>
          </p:cNvCxnSpPr>
          <p:nvPr/>
        </p:nvCxnSpPr>
        <p:spPr>
          <a:xfrm>
            <a:off x="13311529" y="13824864"/>
            <a:ext cx="1792713" cy="553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9EA4CE76-64DA-9A43-A9D5-E7CD50D24D8E}"/>
              </a:ext>
            </a:extLst>
          </p:cNvPr>
          <p:cNvCxnSpPr>
            <a:cxnSpLocks/>
            <a:stCxn id="92" idx="2"/>
            <a:endCxn id="8" idx="3"/>
          </p:cNvCxnSpPr>
          <p:nvPr/>
        </p:nvCxnSpPr>
        <p:spPr>
          <a:xfrm rot="5400000">
            <a:off x="18991612" y="884832"/>
            <a:ext cx="1803079" cy="507844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9E92AEC-D4DD-594B-9895-157CB0EC528D}"/>
              </a:ext>
            </a:extLst>
          </p:cNvPr>
          <p:cNvSpPr/>
          <p:nvPr/>
        </p:nvSpPr>
        <p:spPr>
          <a:xfrm>
            <a:off x="10986244" y="540543"/>
            <a:ext cx="2578911" cy="70788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Write/Plot/Peripheral </a:t>
            </a:r>
            <a:br>
              <a:rPr lang="en-US" sz="2000" b="1" u="sng" dirty="0"/>
            </a:br>
            <a:r>
              <a:rPr lang="en-US" sz="2000" b="1" u="sng" dirty="0"/>
              <a:t>functions</a:t>
            </a:r>
          </a:p>
        </p:txBody>
      </p: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822F0DA0-31FB-064A-B466-3D611F0D5036}"/>
              </a:ext>
            </a:extLst>
          </p:cNvPr>
          <p:cNvCxnSpPr>
            <a:cxnSpLocks/>
            <a:stCxn id="205" idx="2"/>
            <a:endCxn id="401" idx="3"/>
          </p:cNvCxnSpPr>
          <p:nvPr/>
        </p:nvCxnSpPr>
        <p:spPr>
          <a:xfrm rot="5400000">
            <a:off x="12674219" y="10827012"/>
            <a:ext cx="354817" cy="7007929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B1373C3-6D13-E540-929C-1B4D3B26C340}"/>
              </a:ext>
            </a:extLst>
          </p:cNvPr>
          <p:cNvCxnSpPr>
            <a:cxnSpLocks/>
            <a:stCxn id="143" idx="3"/>
            <a:endCxn id="400" idx="1"/>
          </p:cNvCxnSpPr>
          <p:nvPr/>
        </p:nvCxnSpPr>
        <p:spPr>
          <a:xfrm flipV="1">
            <a:off x="13311528" y="17714937"/>
            <a:ext cx="1782848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B3BA362D-57A2-F940-BDE5-DCC2EE8971F8}"/>
              </a:ext>
            </a:extLst>
          </p:cNvPr>
          <p:cNvCxnSpPr>
            <a:cxnSpLocks/>
            <a:stCxn id="155" idx="2"/>
          </p:cNvCxnSpPr>
          <p:nvPr/>
        </p:nvCxnSpPr>
        <p:spPr>
          <a:xfrm rot="16200000" flipH="1">
            <a:off x="9809901" y="16128909"/>
            <a:ext cx="644196" cy="1799465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1B7DD4B3-2FE5-CE4E-BC89-EED594A265CE}"/>
              </a:ext>
            </a:extLst>
          </p:cNvPr>
          <p:cNvCxnSpPr>
            <a:cxnSpLocks/>
            <a:stCxn id="66" idx="1"/>
            <a:endCxn id="21" idx="0"/>
          </p:cNvCxnSpPr>
          <p:nvPr/>
        </p:nvCxnSpPr>
        <p:spPr>
          <a:xfrm rot="10800000" flipV="1">
            <a:off x="9249660" y="2152673"/>
            <a:ext cx="1806301" cy="61668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04B925F-130D-1645-8CE6-7272342A9F58}"/>
              </a:ext>
            </a:extLst>
          </p:cNvPr>
          <p:cNvCxnSpPr>
            <a:cxnSpLocks/>
            <a:stCxn id="37" idx="1"/>
            <a:endCxn id="66" idx="3"/>
          </p:cNvCxnSpPr>
          <p:nvPr/>
        </p:nvCxnSpPr>
        <p:spPr>
          <a:xfrm flipH="1">
            <a:off x="13303049" y="2152673"/>
            <a:ext cx="670575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7DAE44AF-ACB7-7343-A007-5F9BB0715C93}"/>
              </a:ext>
            </a:extLst>
          </p:cNvPr>
          <p:cNvCxnSpPr>
            <a:cxnSpLocks/>
            <a:stCxn id="66" idx="2"/>
            <a:endCxn id="77" idx="1"/>
          </p:cNvCxnSpPr>
          <p:nvPr/>
        </p:nvCxnSpPr>
        <p:spPr>
          <a:xfrm rot="16200000" flipH="1">
            <a:off x="13425814" y="1093621"/>
            <a:ext cx="647295" cy="313991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Diamond 54">
            <a:extLst>
              <a:ext uri="{FF2B5EF4-FFF2-40B4-BE49-F238E27FC236}">
                <a16:creationId xmlns:a16="http://schemas.microsoft.com/office/drawing/2014/main" id="{C5930AC1-275E-9742-AAF3-B32969AE5A31}"/>
              </a:ext>
            </a:extLst>
          </p:cNvPr>
          <p:cNvSpPr/>
          <p:nvPr/>
        </p:nvSpPr>
        <p:spPr>
          <a:xfrm>
            <a:off x="16213749" y="7795547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A498003-30DE-0A4D-9A8E-8A9716C076D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6345725" y="7430989"/>
            <a:ext cx="4903" cy="3644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88091983-DA02-B249-B2B0-2890AE72EB0B}"/>
              </a:ext>
            </a:extLst>
          </p:cNvPr>
          <p:cNvSpPr/>
          <p:nvPr/>
        </p:nvSpPr>
        <p:spPr>
          <a:xfrm>
            <a:off x="6025053" y="12044402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12356B1-3D7F-7443-984B-0A27276714FB}"/>
              </a:ext>
            </a:extLst>
          </p:cNvPr>
          <p:cNvCxnSpPr>
            <a:cxnSpLocks/>
            <a:stCxn id="119" idx="3"/>
            <a:endCxn id="163" idx="1"/>
          </p:cNvCxnSpPr>
          <p:nvPr/>
        </p:nvCxnSpPr>
        <p:spPr>
          <a:xfrm flipV="1">
            <a:off x="6258972" y="12159232"/>
            <a:ext cx="1847841" cy="213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Diamond 133">
            <a:extLst>
              <a:ext uri="{FF2B5EF4-FFF2-40B4-BE49-F238E27FC236}">
                <a16:creationId xmlns:a16="http://schemas.microsoft.com/office/drawing/2014/main" id="{7BD84A24-5712-774A-A132-81AFFE715C76}"/>
              </a:ext>
            </a:extLst>
          </p:cNvPr>
          <p:cNvSpPr/>
          <p:nvPr/>
        </p:nvSpPr>
        <p:spPr>
          <a:xfrm>
            <a:off x="9115023" y="937002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857F0F0-73E0-564E-863E-013E3CED89C2}"/>
              </a:ext>
            </a:extLst>
          </p:cNvPr>
          <p:cNvCxnSpPr>
            <a:cxnSpLocks/>
            <a:stCxn id="134" idx="2"/>
            <a:endCxn id="120" idx="0"/>
          </p:cNvCxnSpPr>
          <p:nvPr/>
        </p:nvCxnSpPr>
        <p:spPr>
          <a:xfrm flipH="1">
            <a:off x="9230358" y="9603944"/>
            <a:ext cx="1624" cy="63174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989CA54E-E3E9-9541-B018-6E58FC95DBE0}"/>
              </a:ext>
            </a:extLst>
          </p:cNvPr>
          <p:cNvCxnSpPr>
            <a:cxnSpLocks/>
            <a:stCxn id="126" idx="2"/>
            <a:endCxn id="141" idx="3"/>
          </p:cNvCxnSpPr>
          <p:nvPr/>
        </p:nvCxnSpPr>
        <p:spPr>
          <a:xfrm rot="5400000">
            <a:off x="12616480" y="7563211"/>
            <a:ext cx="461709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Diamond 140">
            <a:extLst>
              <a:ext uri="{FF2B5EF4-FFF2-40B4-BE49-F238E27FC236}">
                <a16:creationId xmlns:a16="http://schemas.microsoft.com/office/drawing/2014/main" id="{6F0BD2A3-BB1E-564F-A624-1D411B45706A}"/>
              </a:ext>
            </a:extLst>
          </p:cNvPr>
          <p:cNvSpPr/>
          <p:nvPr/>
        </p:nvSpPr>
        <p:spPr>
          <a:xfrm>
            <a:off x="9115023" y="1117549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38FE1D1-38E6-BE42-8809-1F2C9231A33E}"/>
              </a:ext>
            </a:extLst>
          </p:cNvPr>
          <p:cNvCxnSpPr>
            <a:cxnSpLocks/>
            <a:stCxn id="141" idx="2"/>
            <a:endCxn id="163" idx="0"/>
          </p:cNvCxnSpPr>
          <p:nvPr/>
        </p:nvCxnSpPr>
        <p:spPr>
          <a:xfrm flipH="1">
            <a:off x="9230358" y="11409417"/>
            <a:ext cx="1625" cy="56255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830604D-BF79-B04F-9609-ABBFA50E8E6F}"/>
              </a:ext>
            </a:extLst>
          </p:cNvPr>
          <p:cNvCxnSpPr>
            <a:cxnSpLocks/>
            <a:stCxn id="59" idx="3"/>
            <a:endCxn id="48" idx="1"/>
          </p:cNvCxnSpPr>
          <p:nvPr/>
        </p:nvCxnSpPr>
        <p:spPr>
          <a:xfrm>
            <a:off x="13331337" y="6140060"/>
            <a:ext cx="163424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EB5114EB-1234-D145-A07D-E569C00959CC}"/>
              </a:ext>
            </a:extLst>
          </p:cNvPr>
          <p:cNvCxnSpPr>
            <a:cxnSpLocks/>
            <a:stCxn id="163" idx="3"/>
            <a:endCxn id="88" idx="1"/>
          </p:cNvCxnSpPr>
          <p:nvPr/>
        </p:nvCxnSpPr>
        <p:spPr>
          <a:xfrm>
            <a:off x="10353902" y="12159232"/>
            <a:ext cx="4740475" cy="976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>
            <a:extLst>
              <a:ext uri="{FF2B5EF4-FFF2-40B4-BE49-F238E27FC236}">
                <a16:creationId xmlns:a16="http://schemas.microsoft.com/office/drawing/2014/main" id="{2E262864-330A-6C4A-B765-581796080F75}"/>
              </a:ext>
            </a:extLst>
          </p:cNvPr>
          <p:cNvCxnSpPr>
            <a:cxnSpLocks/>
            <a:stCxn id="88" idx="2"/>
            <a:endCxn id="31" idx="0"/>
          </p:cNvCxnSpPr>
          <p:nvPr/>
        </p:nvCxnSpPr>
        <p:spPr>
          <a:xfrm rot="5400000">
            <a:off x="12255588" y="9551569"/>
            <a:ext cx="1064911" cy="7115367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9BB006E3-F3D2-6C4B-BBB5-E2E753927472}"/>
              </a:ext>
            </a:extLst>
          </p:cNvPr>
          <p:cNvCxnSpPr>
            <a:cxnSpLocks/>
            <a:stCxn id="106" idx="3"/>
            <a:endCxn id="1041" idx="0"/>
          </p:cNvCxnSpPr>
          <p:nvPr/>
        </p:nvCxnSpPr>
        <p:spPr>
          <a:xfrm>
            <a:off x="3374360" y="8725539"/>
            <a:ext cx="2616449" cy="1666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22AD786-64B0-F34B-A452-64B6590C5E38}"/>
              </a:ext>
            </a:extLst>
          </p:cNvPr>
          <p:cNvSpPr/>
          <p:nvPr/>
        </p:nvSpPr>
        <p:spPr>
          <a:xfrm>
            <a:off x="1204979" y="6642228"/>
            <a:ext cx="2562442" cy="315225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D1E1304-FDA0-8E44-A742-EA7D6D1F4D50}"/>
              </a:ext>
            </a:extLst>
          </p:cNvPr>
          <p:cNvSpPr/>
          <p:nvPr/>
        </p:nvSpPr>
        <p:spPr>
          <a:xfrm>
            <a:off x="1462822" y="6721446"/>
            <a:ext cx="2074607" cy="1015663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Mesh Creation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From MRI or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 err="1">
                <a:solidFill>
                  <a:schemeClr val="bg1">
                    <a:lumMod val="65000"/>
                  </a:schemeClr>
                </a:solidFill>
              </a:rPr>
              <a:t>TissueMask</a:t>
            </a: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 (TBD)</a:t>
            </a:r>
          </a:p>
        </p:txBody>
      </p: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2950FFC9-5993-714A-9A4E-9467C261979D}"/>
              </a:ext>
            </a:extLst>
          </p:cNvPr>
          <p:cNvCxnSpPr>
            <a:cxnSpLocks/>
            <a:stCxn id="55" idx="1"/>
            <a:endCxn id="119" idx="0"/>
          </p:cNvCxnSpPr>
          <p:nvPr/>
        </p:nvCxnSpPr>
        <p:spPr>
          <a:xfrm rot="10800000" flipV="1">
            <a:off x="6142013" y="7912506"/>
            <a:ext cx="10071736" cy="4131895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Diamond 246">
            <a:extLst>
              <a:ext uri="{FF2B5EF4-FFF2-40B4-BE49-F238E27FC236}">
                <a16:creationId xmlns:a16="http://schemas.microsoft.com/office/drawing/2014/main" id="{3F656214-0249-1340-943A-5F57D707A3B5}"/>
              </a:ext>
            </a:extLst>
          </p:cNvPr>
          <p:cNvSpPr/>
          <p:nvPr/>
        </p:nvSpPr>
        <p:spPr>
          <a:xfrm>
            <a:off x="6048899" y="664746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4CF70141-40A1-A64A-AE51-30B5DADEF542}"/>
              </a:ext>
            </a:extLst>
          </p:cNvPr>
          <p:cNvCxnSpPr>
            <a:cxnSpLocks/>
            <a:stCxn id="247" idx="2"/>
            <a:endCxn id="179" idx="1"/>
          </p:cNvCxnSpPr>
          <p:nvPr/>
        </p:nvCxnSpPr>
        <p:spPr>
          <a:xfrm rot="16200000" flipH="1">
            <a:off x="6895628" y="6151619"/>
            <a:ext cx="475205" cy="1934742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C37BE847-11FB-DF43-A9BE-7E798551616D}"/>
              </a:ext>
            </a:extLst>
          </p:cNvPr>
          <p:cNvCxnSpPr>
            <a:cxnSpLocks/>
            <a:stCxn id="247" idx="3"/>
            <a:endCxn id="7" idx="1"/>
          </p:cNvCxnSpPr>
          <p:nvPr/>
        </p:nvCxnSpPr>
        <p:spPr>
          <a:xfrm flipV="1">
            <a:off x="6282818" y="6761664"/>
            <a:ext cx="1809665" cy="27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323B4091-5352-404D-8229-4272D85D1F86}"/>
              </a:ext>
            </a:extLst>
          </p:cNvPr>
          <p:cNvCxnSpPr>
            <a:cxnSpLocks/>
            <a:stCxn id="7" idx="3"/>
            <a:endCxn id="39" idx="1"/>
          </p:cNvCxnSpPr>
          <p:nvPr/>
        </p:nvCxnSpPr>
        <p:spPr>
          <a:xfrm>
            <a:off x="10368232" y="6761664"/>
            <a:ext cx="679248" cy="34709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263">
            <a:extLst>
              <a:ext uri="{FF2B5EF4-FFF2-40B4-BE49-F238E27FC236}">
                <a16:creationId xmlns:a16="http://schemas.microsoft.com/office/drawing/2014/main" id="{9B360546-9854-7F49-BF28-7D176F6F64A4}"/>
              </a:ext>
            </a:extLst>
          </p:cNvPr>
          <p:cNvCxnSpPr>
            <a:cxnSpLocks/>
            <a:stCxn id="179" idx="3"/>
            <a:endCxn id="39" idx="1"/>
          </p:cNvCxnSpPr>
          <p:nvPr/>
        </p:nvCxnSpPr>
        <p:spPr>
          <a:xfrm flipV="1">
            <a:off x="10347690" y="7108758"/>
            <a:ext cx="699790" cy="247835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1" name="Block Arc 1040">
            <a:extLst>
              <a:ext uri="{FF2B5EF4-FFF2-40B4-BE49-F238E27FC236}">
                <a16:creationId xmlns:a16="http://schemas.microsoft.com/office/drawing/2014/main" id="{C2066667-9A33-0C4F-BF9A-67F0E2238F37}"/>
              </a:ext>
            </a:extLst>
          </p:cNvPr>
          <p:cNvSpPr/>
          <p:nvPr/>
        </p:nvSpPr>
        <p:spPr>
          <a:xfrm>
            <a:off x="5979834" y="8561241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5C6E9591-3FB0-FB4B-BC74-2020B40BC75A}"/>
              </a:ext>
            </a:extLst>
          </p:cNvPr>
          <p:cNvCxnSpPr>
            <a:cxnSpLocks/>
            <a:stCxn id="1041" idx="1"/>
            <a:endCxn id="14" idx="1"/>
          </p:cNvCxnSpPr>
          <p:nvPr/>
        </p:nvCxnSpPr>
        <p:spPr>
          <a:xfrm flipV="1">
            <a:off x="6292925" y="8748498"/>
            <a:ext cx="1823031" cy="424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Diamond 305">
            <a:extLst>
              <a:ext uri="{FF2B5EF4-FFF2-40B4-BE49-F238E27FC236}">
                <a16:creationId xmlns:a16="http://schemas.microsoft.com/office/drawing/2014/main" id="{7531E34F-8C93-D441-A0FE-B7194DF1586F}"/>
              </a:ext>
            </a:extLst>
          </p:cNvPr>
          <p:cNvSpPr/>
          <p:nvPr/>
        </p:nvSpPr>
        <p:spPr>
          <a:xfrm>
            <a:off x="16228764" y="4818898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BFB81C36-1ACD-8249-AAC3-2F010DCA4F46}"/>
              </a:ext>
            </a:extLst>
          </p:cNvPr>
          <p:cNvCxnSpPr>
            <a:cxnSpLocks/>
            <a:stCxn id="8" idx="2"/>
            <a:endCxn id="306" idx="0"/>
          </p:cNvCxnSpPr>
          <p:nvPr/>
        </p:nvCxnSpPr>
        <p:spPr>
          <a:xfrm flipH="1">
            <a:off x="16345724" y="4587203"/>
            <a:ext cx="2" cy="23169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51D2F661-9506-324A-B4AE-2EAA131A5564}"/>
              </a:ext>
            </a:extLst>
          </p:cNvPr>
          <p:cNvCxnSpPr>
            <a:cxnSpLocks/>
            <a:stCxn id="306" idx="1"/>
            <a:endCxn id="247" idx="0"/>
          </p:cNvCxnSpPr>
          <p:nvPr/>
        </p:nvCxnSpPr>
        <p:spPr>
          <a:xfrm rot="10800000" flipV="1">
            <a:off x="6165860" y="4935857"/>
            <a:ext cx="10062905" cy="1711611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0" name="Diamond 339">
            <a:extLst>
              <a:ext uri="{FF2B5EF4-FFF2-40B4-BE49-F238E27FC236}">
                <a16:creationId xmlns:a16="http://schemas.microsoft.com/office/drawing/2014/main" id="{C3519B4D-F64A-2E43-9A4F-25605BFB580F}"/>
              </a:ext>
            </a:extLst>
          </p:cNvPr>
          <p:cNvSpPr/>
          <p:nvPr/>
        </p:nvSpPr>
        <p:spPr>
          <a:xfrm>
            <a:off x="4754711" y="860857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1" name="Block Arc 340">
            <a:extLst>
              <a:ext uri="{FF2B5EF4-FFF2-40B4-BE49-F238E27FC236}">
                <a16:creationId xmlns:a16="http://schemas.microsoft.com/office/drawing/2014/main" id="{CAA28B5E-2871-1447-BD8C-53D8EED06F52}"/>
              </a:ext>
            </a:extLst>
          </p:cNvPr>
          <p:cNvSpPr/>
          <p:nvPr/>
        </p:nvSpPr>
        <p:spPr>
          <a:xfrm>
            <a:off x="9100067" y="3554296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2" name="Elbow Connector 341">
            <a:extLst>
              <a:ext uri="{FF2B5EF4-FFF2-40B4-BE49-F238E27FC236}">
                <a16:creationId xmlns:a16="http://schemas.microsoft.com/office/drawing/2014/main" id="{9A8B31BB-65AF-0F4F-8810-84F75F9E0349}"/>
              </a:ext>
            </a:extLst>
          </p:cNvPr>
          <p:cNvCxnSpPr>
            <a:cxnSpLocks/>
            <a:stCxn id="341" idx="0"/>
            <a:endCxn id="340" idx="0"/>
          </p:cNvCxnSpPr>
          <p:nvPr/>
        </p:nvCxnSpPr>
        <p:spPr>
          <a:xfrm rot="5400000">
            <a:off x="4554698" y="4052234"/>
            <a:ext cx="4873319" cy="4239371"/>
          </a:xfrm>
          <a:prstGeom prst="bentConnector3">
            <a:avLst>
              <a:gd name="adj1" fmla="val -177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Elbow Connector 345">
            <a:extLst>
              <a:ext uri="{FF2B5EF4-FFF2-40B4-BE49-F238E27FC236}">
                <a16:creationId xmlns:a16="http://schemas.microsoft.com/office/drawing/2014/main" id="{08139D40-95AA-584F-AB76-88F967447ED2}"/>
              </a:ext>
            </a:extLst>
          </p:cNvPr>
          <p:cNvCxnSpPr>
            <a:cxnSpLocks/>
            <a:stCxn id="77" idx="2"/>
            <a:endCxn id="341" idx="1"/>
          </p:cNvCxnSpPr>
          <p:nvPr/>
        </p:nvCxnSpPr>
        <p:spPr>
          <a:xfrm rot="5400000">
            <a:off x="12572575" y="-18303"/>
            <a:ext cx="604682" cy="6923516"/>
          </a:xfrm>
          <a:prstGeom prst="bentConnector3">
            <a:avLst>
              <a:gd name="adj1" fmla="val 99988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Block Arc 352">
            <a:extLst>
              <a:ext uri="{FF2B5EF4-FFF2-40B4-BE49-F238E27FC236}">
                <a16:creationId xmlns:a16="http://schemas.microsoft.com/office/drawing/2014/main" id="{8223A1DC-88C4-2E47-8DC3-586A9DCEE1CB}"/>
              </a:ext>
            </a:extLst>
          </p:cNvPr>
          <p:cNvSpPr/>
          <p:nvPr/>
        </p:nvSpPr>
        <p:spPr>
          <a:xfrm>
            <a:off x="5976973" y="9297673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66BD72-142A-F747-8A0C-DFE29D0D5204}"/>
              </a:ext>
            </a:extLst>
          </p:cNvPr>
          <p:cNvSpPr/>
          <p:nvPr/>
        </p:nvSpPr>
        <p:spPr>
          <a:xfrm>
            <a:off x="8092483" y="6540630"/>
            <a:ext cx="2275749" cy="44206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Bespoke pipeline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6AC491-EFEB-744F-86B0-030C6E78D9C7}"/>
              </a:ext>
            </a:extLst>
          </p:cNvPr>
          <p:cNvSpPr/>
          <p:nvPr/>
        </p:nvSpPr>
        <p:spPr>
          <a:xfrm>
            <a:off x="15337522" y="4063983"/>
            <a:ext cx="2016407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nirs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(SD &amp; SD3D)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51CDB-9F5E-2D4D-B28D-AF0747493DD8}"/>
              </a:ext>
            </a:extLst>
          </p:cNvPr>
          <p:cNvSpPr/>
          <p:nvPr/>
        </p:nvSpPr>
        <p:spPr>
          <a:xfrm>
            <a:off x="15122995" y="6784658"/>
            <a:ext cx="244545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prepro</a:t>
            </a:r>
            <a:endParaRPr lang="en-US" sz="1400" dirty="0"/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dod</a:t>
            </a:r>
            <a:r>
              <a:rPr lang="en-US" sz="1100" dirty="0"/>
              <a:t>, SD_3D, </a:t>
            </a:r>
            <a:r>
              <a:rPr lang="en-US" sz="1100" dirty="0" err="1"/>
              <a:t>timebase</a:t>
            </a:r>
            <a:r>
              <a:rPr lang="en-US" sz="1100" dirty="0"/>
              <a:t>, dc(opt), </a:t>
            </a:r>
            <a:r>
              <a:rPr lang="en-US" sz="1100" dirty="0" err="1"/>
              <a:t>dcStd</a:t>
            </a:r>
            <a:r>
              <a:rPr lang="en-US" sz="1100" dirty="0"/>
              <a:t>(opt))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D7C875-650F-9E46-86F2-55821149E728}"/>
              </a:ext>
            </a:extLst>
          </p:cNvPr>
          <p:cNvSpPr/>
          <p:nvPr/>
        </p:nvSpPr>
        <p:spPr>
          <a:xfrm>
            <a:off x="811595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DOTHUB_meshRegistration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C74E35-B0E4-1541-AF56-781EDC7735EA}"/>
              </a:ext>
            </a:extLst>
          </p:cNvPr>
          <p:cNvSpPr/>
          <p:nvPr/>
        </p:nvSpPr>
        <p:spPr>
          <a:xfrm>
            <a:off x="14791486" y="8389136"/>
            <a:ext cx="3108479" cy="723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.rmap</a:t>
            </a:r>
          </a:p>
          <a:p>
            <a:pPr algn="ctr"/>
            <a:r>
              <a:rPr lang="en-US" sz="900" dirty="0"/>
              <a:t>(</a:t>
            </a:r>
            <a:r>
              <a:rPr lang="en-US" sz="900" dirty="0" err="1"/>
              <a:t>reg</a:t>
            </a:r>
            <a:r>
              <a:rPr lang="en-US" sz="900" dirty="0"/>
              <a:t> </a:t>
            </a:r>
            <a:r>
              <a:rPr lang="en-US" sz="900" dirty="0" err="1"/>
              <a:t>vol</a:t>
            </a:r>
            <a:r>
              <a:rPr lang="en-US" sz="900" dirty="0"/>
              <a:t> mesh, </a:t>
            </a:r>
            <a:r>
              <a:rPr lang="en-US" sz="900" dirty="0" err="1"/>
              <a:t>reg</a:t>
            </a:r>
            <a:r>
              <a:rPr lang="en-US" sz="900" dirty="0"/>
              <a:t> gm mesh, </a:t>
            </a:r>
            <a:r>
              <a:rPr lang="en-US" sz="900" dirty="0" err="1"/>
              <a:t>reg</a:t>
            </a:r>
            <a:r>
              <a:rPr lang="en-US" sz="900" dirty="0"/>
              <a:t> scalp surface mesh, source </a:t>
            </a:r>
            <a:r>
              <a:rPr lang="en-US" sz="900" dirty="0" err="1"/>
              <a:t>pos</a:t>
            </a:r>
            <a:r>
              <a:rPr lang="en-US" sz="900" dirty="0"/>
              <a:t> (on mesh), </a:t>
            </a:r>
          </a:p>
          <a:p>
            <a:pPr algn="ctr"/>
            <a:r>
              <a:rPr lang="en-US" sz="900" dirty="0"/>
              <a:t>detector </a:t>
            </a:r>
            <a:r>
              <a:rPr lang="en-US" sz="900" dirty="0" err="1"/>
              <a:t>pos</a:t>
            </a:r>
            <a:r>
              <a:rPr lang="en-US" sz="900" dirty="0"/>
              <a:t> (on mesh), vol2gm)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12A902-9404-2C46-A552-2666AA3D6505}"/>
              </a:ext>
            </a:extLst>
          </p:cNvPr>
          <p:cNvSpPr/>
          <p:nvPr/>
        </p:nvSpPr>
        <p:spPr>
          <a:xfrm>
            <a:off x="8126114" y="2769356"/>
            <a:ext cx="2247089" cy="3745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DOTHUB_LUMO2NIRS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E12E4B-890C-554B-BD87-13E0E72AC75A}"/>
              </a:ext>
            </a:extLst>
          </p:cNvPr>
          <p:cNvSpPr/>
          <p:nvPr/>
        </p:nvSpPr>
        <p:spPr>
          <a:xfrm>
            <a:off x="14307317" y="1150569"/>
            <a:ext cx="1493719" cy="307777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.LUMO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731672-6719-B343-9DD8-07F38669F8FB}"/>
              </a:ext>
            </a:extLst>
          </p:cNvPr>
          <p:cNvSpPr/>
          <p:nvPr/>
        </p:nvSpPr>
        <p:spPr>
          <a:xfrm>
            <a:off x="13973623" y="1783341"/>
            <a:ext cx="2161104" cy="738664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.csv </a:t>
            </a:r>
            <a:br>
              <a:rPr lang="en-US" sz="1400" dirty="0"/>
            </a:br>
            <a:r>
              <a:rPr lang="en-US" sz="1400" dirty="0"/>
              <a:t>(source-wise position data)</a:t>
            </a:r>
            <a:br>
              <a:rPr lang="en-US" sz="1400" dirty="0"/>
            </a:br>
            <a:r>
              <a:rPr lang="en-US" sz="1400" dirty="0"/>
              <a:t>(optional)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94C6F5B-5288-8C40-B72D-47B9CAE48988}"/>
              </a:ext>
            </a:extLst>
          </p:cNvPr>
          <p:cNvSpPr/>
          <p:nvPr/>
        </p:nvSpPr>
        <p:spPr>
          <a:xfrm>
            <a:off x="11044991" y="5255602"/>
            <a:ext cx="2308641" cy="401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DOTHUB_LUMOdataqualitycheck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F79FFD-E770-144D-A299-817F38CAD5CF}"/>
              </a:ext>
            </a:extLst>
          </p:cNvPr>
          <p:cNvSpPr/>
          <p:nvPr/>
        </p:nvSpPr>
        <p:spPr>
          <a:xfrm>
            <a:off x="14965578" y="5986172"/>
            <a:ext cx="2763622" cy="307777"/>
          </a:xfrm>
          <a:prstGeom prst="rect">
            <a:avLst/>
          </a:prstGeom>
          <a:solidFill>
            <a:srgbClr val="FF7682"/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Data quality figures .fig, .</a:t>
            </a:r>
            <a:r>
              <a:rPr lang="en-US" sz="1400" b="1" dirty="0" err="1"/>
              <a:t>png</a:t>
            </a:r>
            <a:endParaRPr lang="en-US" sz="1400" b="1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C4B7E43-83D6-BB41-8FD8-EA4171762EA4}"/>
              </a:ext>
            </a:extLst>
          </p:cNvPr>
          <p:cNvSpPr/>
          <p:nvPr/>
        </p:nvSpPr>
        <p:spPr>
          <a:xfrm>
            <a:off x="8106814" y="10235688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DOTHUB_makeToastJacobian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C9D6D-8454-0948-998D-2EB49D48D3CB}"/>
              </a:ext>
            </a:extLst>
          </p:cNvPr>
          <p:cNvSpPr/>
          <p:nvPr/>
        </p:nvSpPr>
        <p:spPr>
          <a:xfrm>
            <a:off x="15094377" y="10015141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834D240-EF46-D248-A990-0A53B4668541}"/>
              </a:ext>
            </a:extLst>
          </p:cNvPr>
          <p:cNvSpPr/>
          <p:nvPr/>
        </p:nvSpPr>
        <p:spPr>
          <a:xfrm>
            <a:off x="15104242" y="13507237"/>
            <a:ext cx="2502697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dotimg</a:t>
            </a:r>
            <a:endParaRPr lang="en-US" sz="1400" dirty="0"/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HbO_vol</a:t>
            </a:r>
            <a:r>
              <a:rPr lang="en-US" sz="1100" dirty="0"/>
              <a:t>, </a:t>
            </a:r>
            <a:r>
              <a:rPr lang="en-US" sz="1100" dirty="0" err="1"/>
              <a:t>HbR_vol</a:t>
            </a:r>
            <a:r>
              <a:rPr lang="en-US" sz="1100" dirty="0"/>
              <a:t>, </a:t>
            </a:r>
            <a:r>
              <a:rPr lang="en-US" sz="1100" dirty="0" err="1"/>
              <a:t>HbO_GM</a:t>
            </a:r>
            <a:r>
              <a:rPr lang="en-US" sz="1100" dirty="0"/>
              <a:t>, </a:t>
            </a:r>
            <a:r>
              <a:rPr lang="en-US" sz="1100" dirty="0" err="1"/>
              <a:t>HbR_GM</a:t>
            </a:r>
            <a:r>
              <a:rPr lang="en-US" sz="1100" dirty="0"/>
              <a:t>, </a:t>
            </a:r>
            <a:r>
              <a:rPr lang="en-US" sz="1100" dirty="0" err="1"/>
              <a:t>timebase</a:t>
            </a:r>
            <a:r>
              <a:rPr lang="en-US" sz="1100" dirty="0"/>
              <a:t>, </a:t>
            </a:r>
            <a:r>
              <a:rPr lang="en-US" sz="1100" dirty="0" err="1"/>
              <a:t>reconinfo</a:t>
            </a:r>
            <a:r>
              <a:rPr lang="en-US" sz="1100" dirty="0"/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AACFF9-2FA3-584C-99CE-1AA6E2486B23}"/>
              </a:ext>
            </a:extLst>
          </p:cNvPr>
          <p:cNvSpPr/>
          <p:nvPr/>
        </p:nvSpPr>
        <p:spPr>
          <a:xfrm>
            <a:off x="11047480" y="692150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98ACC3D-D69F-5042-8749-0E72604C4C8A}"/>
              </a:ext>
            </a:extLst>
          </p:cNvPr>
          <p:cNvSpPr/>
          <p:nvPr/>
        </p:nvSpPr>
        <p:spPr>
          <a:xfrm>
            <a:off x="1106728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DOTHUB_writeRMAP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74E227-6C9A-A64A-805F-A37B358E9CF2}"/>
              </a:ext>
            </a:extLst>
          </p:cNvPr>
          <p:cNvSpPr/>
          <p:nvPr/>
        </p:nvSpPr>
        <p:spPr>
          <a:xfrm>
            <a:off x="11067288" y="5936158"/>
            <a:ext cx="2264049" cy="4078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DOTHUB_LUMO Plot functions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9F808F1-B169-7146-A28F-A75EFD4299FA}"/>
              </a:ext>
            </a:extLst>
          </p:cNvPr>
          <p:cNvSpPr/>
          <p:nvPr/>
        </p:nvSpPr>
        <p:spPr>
          <a:xfrm>
            <a:off x="17025738" y="1083194"/>
            <a:ext cx="1493719" cy="523220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Non-LUMO </a:t>
            </a:r>
            <a:br>
              <a:rPr lang="en-US" sz="1400" dirty="0"/>
            </a:br>
            <a:r>
              <a:rPr lang="en-US" sz="1400" dirty="0"/>
              <a:t>DOT data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E958644-069B-AB48-8019-09A88F81098E}"/>
              </a:ext>
            </a:extLst>
          </p:cNvPr>
          <p:cNvSpPr/>
          <p:nvPr/>
        </p:nvSpPr>
        <p:spPr>
          <a:xfrm>
            <a:off x="16617463" y="1776182"/>
            <a:ext cx="2202911" cy="738664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.csv </a:t>
            </a:r>
            <a:br>
              <a:rPr lang="en-US" sz="1400" dirty="0"/>
            </a:br>
            <a:r>
              <a:rPr lang="en-US" sz="1400" dirty="0"/>
              <a:t>(</a:t>
            </a:r>
            <a:r>
              <a:rPr lang="en-US" sz="1400" dirty="0" err="1"/>
              <a:t>optode</a:t>
            </a:r>
            <a:r>
              <a:rPr lang="en-US" sz="1400" dirty="0"/>
              <a:t>-wise position data)</a:t>
            </a:r>
            <a:br>
              <a:rPr lang="en-US" sz="1400" dirty="0"/>
            </a:br>
            <a:r>
              <a:rPr lang="en-US" sz="1400" dirty="0"/>
              <a:t>(optional)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B9066C-6802-A24E-B143-F0A4A7A7D309}"/>
              </a:ext>
            </a:extLst>
          </p:cNvPr>
          <p:cNvSpPr/>
          <p:nvPr/>
        </p:nvSpPr>
        <p:spPr>
          <a:xfrm>
            <a:off x="11047480" y="10235688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DOTHUB_writeJAC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21DA97B-7A22-874E-8575-40FAA7413D6F}"/>
              </a:ext>
            </a:extLst>
          </p:cNvPr>
          <p:cNvSpPr/>
          <p:nvPr/>
        </p:nvSpPr>
        <p:spPr>
          <a:xfrm>
            <a:off x="11047480" y="13637606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DOTHUB_writeDOTIMG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378780A-5DFA-9442-B6A3-C8EDCE00B00F}"/>
              </a:ext>
            </a:extLst>
          </p:cNvPr>
          <p:cNvSpPr/>
          <p:nvPr/>
        </p:nvSpPr>
        <p:spPr>
          <a:xfrm>
            <a:off x="11020301" y="17171981"/>
            <a:ext cx="2291227" cy="1085913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DOTHUB Image Plot functions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DOTHUB_displayOnMesh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DOTHUB_volumeMeshImage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DOTHUB_makeMovie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AFD389E-9508-044B-A54F-8C8486409902}"/>
              </a:ext>
            </a:extLst>
          </p:cNvPr>
          <p:cNvSpPr/>
          <p:nvPr/>
        </p:nvSpPr>
        <p:spPr>
          <a:xfrm>
            <a:off x="8115281" y="16034267"/>
            <a:ext cx="2233971" cy="67227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Group level / statistical analysis pipeline (study specific)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52FFC63-9B7A-A24A-9CC1-13E34B9D1026}"/>
              </a:ext>
            </a:extLst>
          </p:cNvPr>
          <p:cNvSpPr/>
          <p:nvPr/>
        </p:nvSpPr>
        <p:spPr>
          <a:xfrm>
            <a:off x="11055960" y="1965416"/>
            <a:ext cx="2247089" cy="3745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DOTHUB_LUMOPolhemus2SD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E037B6-A964-CD4A-A0FC-E44A422C2EE3}"/>
              </a:ext>
            </a:extLst>
          </p:cNvPr>
          <p:cNvSpPr/>
          <p:nvPr/>
        </p:nvSpPr>
        <p:spPr>
          <a:xfrm>
            <a:off x="15319418" y="2833337"/>
            <a:ext cx="2034511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.SD3D 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1C5B4C9-5A90-774B-9E56-B9CCA33CE378}"/>
              </a:ext>
            </a:extLst>
          </p:cNvPr>
          <p:cNvSpPr/>
          <p:nvPr/>
        </p:nvSpPr>
        <p:spPr>
          <a:xfrm>
            <a:off x="8106813" y="11971975"/>
            <a:ext cx="2247088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DOTHUB_invertJacobian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E575B93-002D-2A46-B3E0-D2F4C289D57B}"/>
              </a:ext>
            </a:extLst>
          </p:cNvPr>
          <p:cNvSpPr/>
          <p:nvPr/>
        </p:nvSpPr>
        <p:spPr>
          <a:xfrm>
            <a:off x="15094377" y="11761188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invjac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2B555FF-DBFC-A943-AD50-B3C0B130FEAD}"/>
              </a:ext>
            </a:extLst>
          </p:cNvPr>
          <p:cNvSpPr/>
          <p:nvPr/>
        </p:nvSpPr>
        <p:spPr>
          <a:xfrm>
            <a:off x="8100601" y="7151866"/>
            <a:ext cx="2247089" cy="40945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DOTHUB_runHomerPrepro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AE703D-3B96-E54E-8552-0B9605E85488}"/>
              </a:ext>
            </a:extLst>
          </p:cNvPr>
          <p:cNvSpPr/>
          <p:nvPr/>
        </p:nvSpPr>
        <p:spPr>
          <a:xfrm>
            <a:off x="8106814" y="13641707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DOTHUB_reconstruction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13574018-465F-8243-A76D-B7FC19883261}"/>
              </a:ext>
            </a:extLst>
          </p:cNvPr>
          <p:cNvSpPr/>
          <p:nvPr/>
        </p:nvSpPr>
        <p:spPr>
          <a:xfrm>
            <a:off x="8113719" y="13637606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DF01BF6E-4567-F646-AB28-50B60E8402DC}"/>
              </a:ext>
            </a:extLst>
          </p:cNvPr>
          <p:cNvSpPr/>
          <p:nvPr/>
        </p:nvSpPr>
        <p:spPr>
          <a:xfrm>
            <a:off x="8106813" y="13828963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0F441444-4A66-0049-959C-873B6AF8BEA1}"/>
              </a:ext>
            </a:extLst>
          </p:cNvPr>
          <p:cNvSpPr/>
          <p:nvPr/>
        </p:nvSpPr>
        <p:spPr>
          <a:xfrm>
            <a:off x="8113718" y="14870952"/>
            <a:ext cx="2233971" cy="67227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Subject-to-subject registration, registration to common space for group analysis etc.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04B02778-C9C9-0A41-8AED-37520B50DA73}"/>
              </a:ext>
            </a:extLst>
          </p:cNvPr>
          <p:cNvSpPr/>
          <p:nvPr/>
        </p:nvSpPr>
        <p:spPr>
          <a:xfrm>
            <a:off x="15104241" y="14882737"/>
            <a:ext cx="2502697" cy="646331"/>
          </a:xfrm>
          <a:prstGeom prst="rect">
            <a:avLst/>
          </a:prstGeom>
          <a:noFill/>
          <a:ln w="38100">
            <a:solidFill>
              <a:srgbClr val="002060"/>
            </a:solidFill>
            <a:prstDash val="sysDash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dotimg</a:t>
            </a:r>
            <a:r>
              <a:rPr lang="en-US" sz="1400" dirty="0"/>
              <a:t> (group space)</a:t>
            </a:r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HbO_vol</a:t>
            </a:r>
            <a:r>
              <a:rPr lang="en-US" sz="1100" dirty="0"/>
              <a:t>, </a:t>
            </a:r>
            <a:r>
              <a:rPr lang="en-US" sz="1100" dirty="0" err="1"/>
              <a:t>HbR_vol</a:t>
            </a:r>
            <a:r>
              <a:rPr lang="en-US" sz="1100" dirty="0"/>
              <a:t>, </a:t>
            </a:r>
            <a:r>
              <a:rPr lang="en-US" sz="1100" dirty="0" err="1"/>
              <a:t>HbO_GM</a:t>
            </a:r>
            <a:r>
              <a:rPr lang="en-US" sz="1100" dirty="0"/>
              <a:t>, </a:t>
            </a:r>
            <a:r>
              <a:rPr lang="en-US" sz="1100" dirty="0" err="1"/>
              <a:t>HbR_GM</a:t>
            </a:r>
            <a:r>
              <a:rPr lang="en-US" sz="1100" dirty="0"/>
              <a:t>, </a:t>
            </a:r>
            <a:r>
              <a:rPr lang="en-US" sz="1100" dirty="0" err="1"/>
              <a:t>timebase</a:t>
            </a:r>
            <a:r>
              <a:rPr lang="en-US" sz="1100" dirty="0"/>
              <a:t>, </a:t>
            </a:r>
            <a:r>
              <a:rPr lang="en-US" sz="1100" dirty="0" err="1"/>
              <a:t>reconinfo</a:t>
            </a:r>
            <a:r>
              <a:rPr lang="en-US" sz="1100" dirty="0"/>
              <a:t>)</a:t>
            </a: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571584AE-BA5D-1443-9A28-5D20D6A96435}"/>
              </a:ext>
            </a:extLst>
          </p:cNvPr>
          <p:cNvSpPr/>
          <p:nvPr/>
        </p:nvSpPr>
        <p:spPr>
          <a:xfrm>
            <a:off x="15094376" y="17453327"/>
            <a:ext cx="2634824" cy="523220"/>
          </a:xfrm>
          <a:prstGeom prst="rect">
            <a:avLst/>
          </a:prstGeom>
          <a:solidFill>
            <a:srgbClr val="FF7682"/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/>
              <a:t>Haem</a:t>
            </a:r>
            <a:r>
              <a:rPr lang="en-US" sz="1400" b="1" dirty="0"/>
              <a:t> or </a:t>
            </a:r>
            <a:r>
              <a:rPr lang="en-US" sz="1400" b="1" dirty="0" err="1"/>
              <a:t>mua</a:t>
            </a:r>
            <a:r>
              <a:rPr lang="en-US" sz="1400" b="1" dirty="0"/>
              <a:t> figures, movies</a:t>
            </a:r>
            <a:br>
              <a:rPr lang="en-US" sz="1400" b="1" dirty="0"/>
            </a:br>
            <a:r>
              <a:rPr lang="en-US" sz="1400" b="1" dirty="0"/>
              <a:t>stat map figures etc. (.fig, .</a:t>
            </a:r>
            <a:r>
              <a:rPr lang="en-US" sz="1400" b="1" dirty="0" err="1"/>
              <a:t>png</a:t>
            </a:r>
            <a:r>
              <a:rPr lang="en-US" sz="1400" b="1" dirty="0"/>
              <a:t>)</a:t>
            </a:r>
          </a:p>
        </p:txBody>
      </p:sp>
      <p:sp>
        <p:nvSpPr>
          <p:cNvPr id="401" name="Diamond 400">
            <a:extLst>
              <a:ext uri="{FF2B5EF4-FFF2-40B4-BE49-F238E27FC236}">
                <a16:creationId xmlns:a16="http://schemas.microsoft.com/office/drawing/2014/main" id="{F5B70D38-FAB6-A449-B689-70E9F6FBF77B}"/>
              </a:ext>
            </a:extLst>
          </p:cNvPr>
          <p:cNvSpPr/>
          <p:nvPr/>
        </p:nvSpPr>
        <p:spPr>
          <a:xfrm>
            <a:off x="9113743" y="14391425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FB472C7F-7C19-1547-848B-7DE0F302135E}"/>
              </a:ext>
            </a:extLst>
          </p:cNvPr>
          <p:cNvCxnSpPr>
            <a:cxnSpLocks/>
            <a:stCxn id="401" idx="2"/>
            <a:endCxn id="397" idx="0"/>
          </p:cNvCxnSpPr>
          <p:nvPr/>
        </p:nvCxnSpPr>
        <p:spPr>
          <a:xfrm>
            <a:off x="9230703" y="14625344"/>
            <a:ext cx="1" cy="24560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430EFED3-16DB-024D-9C62-C82A2E3AF339}"/>
              </a:ext>
            </a:extLst>
          </p:cNvPr>
          <p:cNvCxnSpPr>
            <a:cxnSpLocks/>
            <a:stCxn id="397" idx="3"/>
            <a:endCxn id="399" idx="1"/>
          </p:cNvCxnSpPr>
          <p:nvPr/>
        </p:nvCxnSpPr>
        <p:spPr>
          <a:xfrm flipV="1">
            <a:off x="10347689" y="15205903"/>
            <a:ext cx="4756552" cy="118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900626AA-852C-8648-9B37-9513B0DF907C}"/>
              </a:ext>
            </a:extLst>
          </p:cNvPr>
          <p:cNvCxnSpPr>
            <a:cxnSpLocks/>
            <a:stCxn id="134" idx="1"/>
            <a:endCxn id="353" idx="1"/>
          </p:cNvCxnSpPr>
          <p:nvPr/>
        </p:nvCxnSpPr>
        <p:spPr>
          <a:xfrm flipH="1">
            <a:off x="6290064" y="9486986"/>
            <a:ext cx="2824959" cy="21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Elbow Connector 430">
            <a:extLst>
              <a:ext uri="{FF2B5EF4-FFF2-40B4-BE49-F238E27FC236}">
                <a16:creationId xmlns:a16="http://schemas.microsoft.com/office/drawing/2014/main" id="{B02EFB72-B141-0445-870A-E323138DB3D7}"/>
              </a:ext>
            </a:extLst>
          </p:cNvPr>
          <p:cNvCxnSpPr>
            <a:cxnSpLocks/>
            <a:stCxn id="353" idx="0"/>
            <a:endCxn id="437" idx="0"/>
          </p:cNvCxnSpPr>
          <p:nvPr/>
        </p:nvCxnSpPr>
        <p:spPr>
          <a:xfrm rot="5400000">
            <a:off x="3256575" y="11085422"/>
            <a:ext cx="4338159" cy="1124589"/>
          </a:xfrm>
          <a:prstGeom prst="bentConnector3">
            <a:avLst>
              <a:gd name="adj1" fmla="val 4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7" name="Diamond 436">
            <a:extLst>
              <a:ext uri="{FF2B5EF4-FFF2-40B4-BE49-F238E27FC236}">
                <a16:creationId xmlns:a16="http://schemas.microsoft.com/office/drawing/2014/main" id="{F15F0E13-ED65-2A4A-A738-89E3DC2D38E3}"/>
              </a:ext>
            </a:extLst>
          </p:cNvPr>
          <p:cNvSpPr/>
          <p:nvPr/>
        </p:nvSpPr>
        <p:spPr>
          <a:xfrm>
            <a:off x="4746399" y="1381679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C381E8E5-5A38-1C47-B70E-DD30C8DCDD81}"/>
              </a:ext>
            </a:extLst>
          </p:cNvPr>
          <p:cNvCxnSpPr>
            <a:cxnSpLocks/>
            <a:stCxn id="437" idx="3"/>
            <a:endCxn id="369" idx="1"/>
          </p:cNvCxnSpPr>
          <p:nvPr/>
        </p:nvCxnSpPr>
        <p:spPr>
          <a:xfrm flipV="1">
            <a:off x="4980318" y="13922592"/>
            <a:ext cx="3126495" cy="1116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Elbow Connector 447">
            <a:extLst>
              <a:ext uri="{FF2B5EF4-FFF2-40B4-BE49-F238E27FC236}">
                <a16:creationId xmlns:a16="http://schemas.microsoft.com/office/drawing/2014/main" id="{63B6B02E-F11B-324F-AAD5-FF5599994815}"/>
              </a:ext>
            </a:extLst>
          </p:cNvPr>
          <p:cNvCxnSpPr>
            <a:cxnSpLocks/>
            <a:stCxn id="437" idx="2"/>
          </p:cNvCxnSpPr>
          <p:nvPr/>
        </p:nvCxnSpPr>
        <p:spPr>
          <a:xfrm rot="16200000" flipH="1">
            <a:off x="5938204" y="12975869"/>
            <a:ext cx="4018682" cy="616837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FBC0D64E-1105-1547-AB04-F7C1183DD316}"/>
              </a:ext>
            </a:extLst>
          </p:cNvPr>
          <p:cNvCxnSpPr>
            <a:cxnSpLocks/>
            <a:stCxn id="397" idx="2"/>
            <a:endCxn id="155" idx="0"/>
          </p:cNvCxnSpPr>
          <p:nvPr/>
        </p:nvCxnSpPr>
        <p:spPr>
          <a:xfrm>
            <a:off x="9230704" y="15543229"/>
            <a:ext cx="1563" cy="49103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Elbow Connector 459">
            <a:extLst>
              <a:ext uri="{FF2B5EF4-FFF2-40B4-BE49-F238E27FC236}">
                <a16:creationId xmlns:a16="http://schemas.microsoft.com/office/drawing/2014/main" id="{9F07E5F9-9183-BC49-B775-5B53C70C589A}"/>
              </a:ext>
            </a:extLst>
          </p:cNvPr>
          <p:cNvCxnSpPr>
            <a:cxnSpLocks/>
            <a:stCxn id="401" idx="1"/>
            <a:endCxn id="143" idx="1"/>
          </p:cNvCxnSpPr>
          <p:nvPr/>
        </p:nvCxnSpPr>
        <p:spPr>
          <a:xfrm rot="10800000" flipH="1" flipV="1">
            <a:off x="9113743" y="14508384"/>
            <a:ext cx="1906558" cy="3206553"/>
          </a:xfrm>
          <a:prstGeom prst="bentConnector3">
            <a:avLst>
              <a:gd name="adj1" fmla="val -155872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Elbow Connector 465">
            <a:extLst>
              <a:ext uri="{FF2B5EF4-FFF2-40B4-BE49-F238E27FC236}">
                <a16:creationId xmlns:a16="http://schemas.microsoft.com/office/drawing/2014/main" id="{6FD644E5-DFB3-784C-A24F-AB5B4A5C3F39}"/>
              </a:ext>
            </a:extLst>
          </p:cNvPr>
          <p:cNvCxnSpPr>
            <a:cxnSpLocks/>
            <a:stCxn id="155" idx="3"/>
            <a:endCxn id="399" idx="3"/>
          </p:cNvCxnSpPr>
          <p:nvPr/>
        </p:nvCxnSpPr>
        <p:spPr>
          <a:xfrm flipV="1">
            <a:off x="10349252" y="15205903"/>
            <a:ext cx="7257686" cy="1164503"/>
          </a:xfrm>
          <a:prstGeom prst="bentConnector3">
            <a:avLst>
              <a:gd name="adj1" fmla="val 10315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3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C1D410-C675-8049-91DA-64580E5EBF31}"/>
              </a:ext>
            </a:extLst>
          </p:cNvPr>
          <p:cNvSpPr/>
          <p:nvPr/>
        </p:nvSpPr>
        <p:spPr>
          <a:xfrm>
            <a:off x="13767006" y="610128"/>
            <a:ext cx="5280922" cy="1939029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B124E2-7F9E-8849-B9E1-BAAAE6E19EB4}"/>
              </a:ext>
            </a:extLst>
          </p:cNvPr>
          <p:cNvSpPr/>
          <p:nvPr/>
        </p:nvSpPr>
        <p:spPr>
          <a:xfrm>
            <a:off x="15487837" y="679914"/>
            <a:ext cx="1668342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Subject folder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E7C3175-0195-FC4D-883B-BB5546815357}"/>
              </a:ext>
            </a:extLst>
          </p:cNvPr>
          <p:cNvCxnSpPr>
            <a:cxnSpLocks/>
            <a:stCxn id="21" idx="2"/>
            <a:endCxn id="8" idx="1"/>
          </p:cNvCxnSpPr>
          <p:nvPr/>
        </p:nvCxnSpPr>
        <p:spPr>
          <a:xfrm rot="16200000" flipH="1">
            <a:off x="11702729" y="690799"/>
            <a:ext cx="1181723" cy="6087863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6450F23-6F05-0B4B-A957-79702A14B2CA}"/>
              </a:ext>
            </a:extLst>
          </p:cNvPr>
          <p:cNvCxnSpPr>
            <a:cxnSpLocks/>
            <a:stCxn id="306" idx="2"/>
            <a:endCxn id="43" idx="3"/>
          </p:cNvCxnSpPr>
          <p:nvPr/>
        </p:nvCxnSpPr>
        <p:spPr>
          <a:xfrm rot="5400000">
            <a:off x="14647856" y="3758593"/>
            <a:ext cx="403645" cy="2992092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53B158C-2E4B-F449-AA1A-98E2AE16CC76}"/>
              </a:ext>
            </a:extLst>
          </p:cNvPr>
          <p:cNvCxnSpPr>
            <a:cxnSpLocks/>
            <a:stCxn id="43" idx="2"/>
            <a:endCxn id="59" idx="0"/>
          </p:cNvCxnSpPr>
          <p:nvPr/>
        </p:nvCxnSpPr>
        <p:spPr>
          <a:xfrm>
            <a:off x="12199312" y="5657322"/>
            <a:ext cx="1" cy="27883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44201D7-CE8C-324C-8155-0AAB756B958A}"/>
              </a:ext>
            </a:extLst>
          </p:cNvPr>
          <p:cNvCxnSpPr>
            <a:cxnSpLocks/>
            <a:stCxn id="39" idx="3"/>
            <a:endCxn id="9" idx="1"/>
          </p:cNvCxnSpPr>
          <p:nvPr/>
        </p:nvCxnSpPr>
        <p:spPr>
          <a:xfrm flipV="1">
            <a:off x="13311529" y="7107824"/>
            <a:ext cx="1811467" cy="93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78A6A52-E8C3-6141-BB87-C27E8239AA11}"/>
              </a:ext>
            </a:extLst>
          </p:cNvPr>
          <p:cNvSpPr/>
          <p:nvPr/>
        </p:nvSpPr>
        <p:spPr>
          <a:xfrm>
            <a:off x="1625870" y="8180296"/>
            <a:ext cx="1748490" cy="109048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.</a:t>
            </a:r>
            <a:r>
              <a:rPr lang="en-US" sz="1200" b="1" dirty="0" err="1">
                <a:solidFill>
                  <a:schemeClr val="tx1"/>
                </a:solidFill>
              </a:rPr>
              <a:t>mshs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900" dirty="0" err="1">
                <a:solidFill>
                  <a:schemeClr val="tx1"/>
                </a:solidFill>
              </a:rPr>
              <a:t>HeadVolumeMesh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GMSurfaceMesh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ScalpSurfaceMesh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landmarks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vol2gm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4D88794-220D-2D4D-B45C-D10D49A273DE}"/>
              </a:ext>
            </a:extLst>
          </p:cNvPr>
          <p:cNvCxnSpPr>
            <a:cxnSpLocks/>
            <a:stCxn id="14" idx="3"/>
            <a:endCxn id="52" idx="1"/>
          </p:cNvCxnSpPr>
          <p:nvPr/>
        </p:nvCxnSpPr>
        <p:spPr>
          <a:xfrm>
            <a:off x="10380005" y="8748498"/>
            <a:ext cx="68728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54F1C7AE-C59C-5A47-86FF-4A631803DABB}"/>
              </a:ext>
            </a:extLst>
          </p:cNvPr>
          <p:cNvCxnSpPr>
            <a:cxnSpLocks/>
            <a:stCxn id="16" idx="2"/>
            <a:endCxn id="134" idx="3"/>
          </p:cNvCxnSpPr>
          <p:nvPr/>
        </p:nvCxnSpPr>
        <p:spPr>
          <a:xfrm rot="5400000">
            <a:off x="12660047" y="5801306"/>
            <a:ext cx="374575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B0D048C-5668-D540-8137-8825724DCA80}"/>
              </a:ext>
            </a:extLst>
          </p:cNvPr>
          <p:cNvCxnSpPr>
            <a:cxnSpLocks/>
            <a:stCxn id="120" idx="3"/>
            <a:endCxn id="99" idx="1"/>
          </p:cNvCxnSpPr>
          <p:nvPr/>
        </p:nvCxnSpPr>
        <p:spPr>
          <a:xfrm>
            <a:off x="10353903" y="10422945"/>
            <a:ext cx="69357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8D890930-DA6F-4846-8D0B-845CE06AA8C9}"/>
              </a:ext>
            </a:extLst>
          </p:cNvPr>
          <p:cNvCxnSpPr>
            <a:cxnSpLocks/>
            <a:stCxn id="119" idx="2"/>
            <a:endCxn id="363" idx="1"/>
          </p:cNvCxnSpPr>
          <p:nvPr/>
        </p:nvCxnSpPr>
        <p:spPr>
          <a:xfrm rot="16200000" flipH="1">
            <a:off x="6401409" y="12018925"/>
            <a:ext cx="1452914" cy="1971706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A2C278A-9CD1-7C4B-9A13-BC21C0468520}"/>
              </a:ext>
            </a:extLst>
          </p:cNvPr>
          <p:cNvCxnSpPr>
            <a:cxnSpLocks/>
            <a:stCxn id="31" idx="3"/>
            <a:endCxn id="107" idx="1"/>
          </p:cNvCxnSpPr>
          <p:nvPr/>
        </p:nvCxnSpPr>
        <p:spPr>
          <a:xfrm flipV="1">
            <a:off x="10353903" y="13824864"/>
            <a:ext cx="693577" cy="41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8B841F1-980A-FE48-8A29-44A006A32B92}"/>
              </a:ext>
            </a:extLst>
          </p:cNvPr>
          <p:cNvSpPr/>
          <p:nvPr/>
        </p:nvSpPr>
        <p:spPr>
          <a:xfrm>
            <a:off x="8433868" y="542153"/>
            <a:ext cx="1822935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Main Functions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37E4B4-AD30-1945-99A2-B39BE460E0F0}"/>
              </a:ext>
            </a:extLst>
          </p:cNvPr>
          <p:cNvSpPr/>
          <p:nvPr/>
        </p:nvSpPr>
        <p:spPr>
          <a:xfrm>
            <a:off x="207281" y="117479"/>
            <a:ext cx="6334837" cy="16312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2000" b="1" dirty="0"/>
              <a:t>REAL TIME RECONSTUCTION PROCESS (</a:t>
            </a:r>
            <a:r>
              <a:rPr lang="en-US" sz="2000" b="1" dirty="0" err="1"/>
              <a:t>timecourse</a:t>
            </a:r>
            <a:r>
              <a:rPr lang="en-US" sz="2000" b="1" dirty="0"/>
              <a:t> only)</a:t>
            </a:r>
          </a:p>
          <a:p>
            <a:r>
              <a:rPr lang="en-US" sz="2000" dirty="0" err="1"/>
              <a:t>RECON_toolbox</a:t>
            </a:r>
            <a:r>
              <a:rPr lang="en-US" sz="2000" dirty="0"/>
              <a:t> (functions in green)</a:t>
            </a:r>
          </a:p>
          <a:p>
            <a:r>
              <a:rPr lang="en-US" sz="2000" dirty="0" err="1"/>
              <a:t>LUMO_toolbox</a:t>
            </a:r>
            <a:r>
              <a:rPr lang="en-US" sz="2000" dirty="0"/>
              <a:t> (functions in blue)</a:t>
            </a:r>
          </a:p>
          <a:p>
            <a:r>
              <a:rPr lang="en-US" sz="2000" dirty="0"/>
              <a:t>Dashed outline = TBD/or externally determined</a:t>
            </a:r>
          </a:p>
          <a:p>
            <a:r>
              <a:rPr lang="en-US" sz="2000" dirty="0"/>
              <a:t>Red box = output for publication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2A754D-873C-8948-8AC3-BF5A31E86972}"/>
              </a:ext>
            </a:extLst>
          </p:cNvPr>
          <p:cNvCxnSpPr>
            <a:cxnSpLocks/>
            <a:stCxn id="52" idx="3"/>
            <a:endCxn id="16" idx="1"/>
          </p:cNvCxnSpPr>
          <p:nvPr/>
        </p:nvCxnSpPr>
        <p:spPr>
          <a:xfrm>
            <a:off x="13331335" y="8748498"/>
            <a:ext cx="1460151" cy="227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C195AC0C-A755-E045-9D23-B4D98E04C847}"/>
              </a:ext>
            </a:extLst>
          </p:cNvPr>
          <p:cNvCxnSpPr>
            <a:cxnSpLocks/>
            <a:stCxn id="22" idx="1"/>
            <a:endCxn id="21" idx="1"/>
          </p:cNvCxnSpPr>
          <p:nvPr/>
        </p:nvCxnSpPr>
        <p:spPr>
          <a:xfrm rot="10800000" flipV="1">
            <a:off x="8126114" y="1369921"/>
            <a:ext cx="7449034" cy="1586691"/>
          </a:xfrm>
          <a:prstGeom prst="bentConnector3">
            <a:avLst>
              <a:gd name="adj1" fmla="val 103069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DF90F48-64B6-8B4D-808E-70972A728D61}"/>
              </a:ext>
            </a:extLst>
          </p:cNvPr>
          <p:cNvCxnSpPr>
            <a:cxnSpLocks/>
            <a:stCxn id="99" idx="3"/>
            <a:endCxn id="126" idx="1"/>
          </p:cNvCxnSpPr>
          <p:nvPr/>
        </p:nvCxnSpPr>
        <p:spPr>
          <a:xfrm>
            <a:off x="13311528" y="10422945"/>
            <a:ext cx="1782848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BDCA55D-06C6-3D4D-870A-B020C3366660}"/>
              </a:ext>
            </a:extLst>
          </p:cNvPr>
          <p:cNvCxnSpPr>
            <a:cxnSpLocks/>
            <a:stCxn id="107" idx="3"/>
            <a:endCxn id="205" idx="1"/>
          </p:cNvCxnSpPr>
          <p:nvPr/>
        </p:nvCxnSpPr>
        <p:spPr>
          <a:xfrm>
            <a:off x="13311529" y="13824864"/>
            <a:ext cx="1792713" cy="553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9E92AEC-D4DD-594B-9895-157CB0EC528D}"/>
              </a:ext>
            </a:extLst>
          </p:cNvPr>
          <p:cNvSpPr/>
          <p:nvPr/>
        </p:nvSpPr>
        <p:spPr>
          <a:xfrm>
            <a:off x="10986244" y="540543"/>
            <a:ext cx="2578911" cy="70788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Write/Plot/Peripheral </a:t>
            </a:r>
            <a:br>
              <a:rPr lang="en-US" sz="2000" b="1" u="sng" dirty="0"/>
            </a:br>
            <a:r>
              <a:rPr lang="en-US" sz="2000" b="1" u="sng" dirty="0"/>
              <a:t>functions</a:t>
            </a:r>
          </a:p>
        </p:txBody>
      </p: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822F0DA0-31FB-064A-B466-3D611F0D5036}"/>
              </a:ext>
            </a:extLst>
          </p:cNvPr>
          <p:cNvCxnSpPr>
            <a:cxnSpLocks/>
            <a:stCxn id="107" idx="2"/>
            <a:endCxn id="401" idx="3"/>
          </p:cNvCxnSpPr>
          <p:nvPr/>
        </p:nvCxnSpPr>
        <p:spPr>
          <a:xfrm rot="5400000">
            <a:off x="10515452" y="12844331"/>
            <a:ext cx="496265" cy="283184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B1373C3-6D13-E540-929C-1B4D3B26C340}"/>
              </a:ext>
            </a:extLst>
          </p:cNvPr>
          <p:cNvCxnSpPr>
            <a:cxnSpLocks/>
            <a:stCxn id="143" idx="3"/>
            <a:endCxn id="400" idx="1"/>
          </p:cNvCxnSpPr>
          <p:nvPr/>
        </p:nvCxnSpPr>
        <p:spPr>
          <a:xfrm flipV="1">
            <a:off x="13311528" y="17714937"/>
            <a:ext cx="1782848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B3BA362D-57A2-F940-BDE5-DCC2EE8971F8}"/>
              </a:ext>
            </a:extLst>
          </p:cNvPr>
          <p:cNvCxnSpPr>
            <a:cxnSpLocks/>
            <a:stCxn id="155" idx="2"/>
          </p:cNvCxnSpPr>
          <p:nvPr/>
        </p:nvCxnSpPr>
        <p:spPr>
          <a:xfrm rot="16200000" flipH="1">
            <a:off x="9809901" y="16128909"/>
            <a:ext cx="644196" cy="1799465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1B7DD4B3-2FE5-CE4E-BC89-EED594A265CE}"/>
              </a:ext>
            </a:extLst>
          </p:cNvPr>
          <p:cNvCxnSpPr>
            <a:cxnSpLocks/>
            <a:stCxn id="66" idx="1"/>
            <a:endCxn id="21" idx="0"/>
          </p:cNvCxnSpPr>
          <p:nvPr/>
        </p:nvCxnSpPr>
        <p:spPr>
          <a:xfrm rot="10800000" flipV="1">
            <a:off x="9249660" y="2152673"/>
            <a:ext cx="1806301" cy="616683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04B925F-130D-1645-8CE6-7272342A9F58}"/>
              </a:ext>
            </a:extLst>
          </p:cNvPr>
          <p:cNvCxnSpPr>
            <a:cxnSpLocks/>
            <a:stCxn id="37" idx="1"/>
            <a:endCxn id="66" idx="3"/>
          </p:cNvCxnSpPr>
          <p:nvPr/>
        </p:nvCxnSpPr>
        <p:spPr>
          <a:xfrm flipH="1" flipV="1">
            <a:off x="13303049" y="2152673"/>
            <a:ext cx="1938407" cy="7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7DAE44AF-ACB7-7343-A007-5F9BB0715C93}"/>
              </a:ext>
            </a:extLst>
          </p:cNvPr>
          <p:cNvCxnSpPr>
            <a:cxnSpLocks/>
            <a:stCxn id="66" idx="2"/>
            <a:endCxn id="77" idx="1"/>
          </p:cNvCxnSpPr>
          <p:nvPr/>
        </p:nvCxnSpPr>
        <p:spPr>
          <a:xfrm rot="16200000" flipH="1">
            <a:off x="13425814" y="1093621"/>
            <a:ext cx="647295" cy="313991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Diamond 54">
            <a:extLst>
              <a:ext uri="{FF2B5EF4-FFF2-40B4-BE49-F238E27FC236}">
                <a16:creationId xmlns:a16="http://schemas.microsoft.com/office/drawing/2014/main" id="{C5930AC1-275E-9742-AAF3-B32969AE5A31}"/>
              </a:ext>
            </a:extLst>
          </p:cNvPr>
          <p:cNvSpPr/>
          <p:nvPr/>
        </p:nvSpPr>
        <p:spPr>
          <a:xfrm>
            <a:off x="12065501" y="7795547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A498003-30DE-0A4D-9A8E-8A9716C076D1}"/>
              </a:ext>
            </a:extLst>
          </p:cNvPr>
          <p:cNvCxnSpPr>
            <a:cxnSpLocks/>
            <a:stCxn id="39" idx="2"/>
            <a:endCxn id="55" idx="0"/>
          </p:cNvCxnSpPr>
          <p:nvPr/>
        </p:nvCxnSpPr>
        <p:spPr>
          <a:xfrm>
            <a:off x="12179505" y="7296015"/>
            <a:ext cx="2956" cy="49953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88091983-DA02-B249-B2B0-2890AE72EB0B}"/>
              </a:ext>
            </a:extLst>
          </p:cNvPr>
          <p:cNvSpPr/>
          <p:nvPr/>
        </p:nvSpPr>
        <p:spPr>
          <a:xfrm>
            <a:off x="6025053" y="12044402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12356B1-3D7F-7443-984B-0A27276714FB}"/>
              </a:ext>
            </a:extLst>
          </p:cNvPr>
          <p:cNvCxnSpPr>
            <a:cxnSpLocks/>
            <a:stCxn id="119" idx="3"/>
            <a:endCxn id="163" idx="1"/>
          </p:cNvCxnSpPr>
          <p:nvPr/>
        </p:nvCxnSpPr>
        <p:spPr>
          <a:xfrm flipV="1">
            <a:off x="6258972" y="12159232"/>
            <a:ext cx="1847841" cy="213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Diamond 133">
            <a:extLst>
              <a:ext uri="{FF2B5EF4-FFF2-40B4-BE49-F238E27FC236}">
                <a16:creationId xmlns:a16="http://schemas.microsoft.com/office/drawing/2014/main" id="{7BD84A24-5712-774A-A132-81AFFE715C76}"/>
              </a:ext>
            </a:extLst>
          </p:cNvPr>
          <p:cNvSpPr/>
          <p:nvPr/>
        </p:nvSpPr>
        <p:spPr>
          <a:xfrm>
            <a:off x="9115023" y="937002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857F0F0-73E0-564E-863E-013E3CED89C2}"/>
              </a:ext>
            </a:extLst>
          </p:cNvPr>
          <p:cNvCxnSpPr>
            <a:cxnSpLocks/>
            <a:stCxn id="134" idx="2"/>
            <a:endCxn id="120" idx="0"/>
          </p:cNvCxnSpPr>
          <p:nvPr/>
        </p:nvCxnSpPr>
        <p:spPr>
          <a:xfrm flipH="1">
            <a:off x="9230358" y="9603944"/>
            <a:ext cx="1624" cy="63174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989CA54E-E3E9-9541-B018-6E58FC95DBE0}"/>
              </a:ext>
            </a:extLst>
          </p:cNvPr>
          <p:cNvCxnSpPr>
            <a:cxnSpLocks/>
            <a:stCxn id="126" idx="2"/>
            <a:endCxn id="141" idx="3"/>
          </p:cNvCxnSpPr>
          <p:nvPr/>
        </p:nvCxnSpPr>
        <p:spPr>
          <a:xfrm rot="5400000">
            <a:off x="12616480" y="7563211"/>
            <a:ext cx="461709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Diamond 140">
            <a:extLst>
              <a:ext uri="{FF2B5EF4-FFF2-40B4-BE49-F238E27FC236}">
                <a16:creationId xmlns:a16="http://schemas.microsoft.com/office/drawing/2014/main" id="{6F0BD2A3-BB1E-564F-A624-1D411B45706A}"/>
              </a:ext>
            </a:extLst>
          </p:cNvPr>
          <p:cNvSpPr/>
          <p:nvPr/>
        </p:nvSpPr>
        <p:spPr>
          <a:xfrm>
            <a:off x="9115023" y="1117549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38FE1D1-38E6-BE42-8809-1F2C9231A33E}"/>
              </a:ext>
            </a:extLst>
          </p:cNvPr>
          <p:cNvCxnSpPr>
            <a:cxnSpLocks/>
            <a:stCxn id="141" idx="2"/>
            <a:endCxn id="163" idx="0"/>
          </p:cNvCxnSpPr>
          <p:nvPr/>
        </p:nvCxnSpPr>
        <p:spPr>
          <a:xfrm flipH="1">
            <a:off x="9230358" y="11409417"/>
            <a:ext cx="1625" cy="56255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830604D-BF79-B04F-9609-ABBFA50E8E6F}"/>
              </a:ext>
            </a:extLst>
          </p:cNvPr>
          <p:cNvCxnSpPr>
            <a:cxnSpLocks/>
            <a:stCxn id="59" idx="3"/>
            <a:endCxn id="48" idx="1"/>
          </p:cNvCxnSpPr>
          <p:nvPr/>
        </p:nvCxnSpPr>
        <p:spPr>
          <a:xfrm>
            <a:off x="13331337" y="6140060"/>
            <a:ext cx="163424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EB5114EB-1234-D145-A07D-E569C00959CC}"/>
              </a:ext>
            </a:extLst>
          </p:cNvPr>
          <p:cNvCxnSpPr>
            <a:cxnSpLocks/>
            <a:stCxn id="163" idx="3"/>
            <a:endCxn id="88" idx="1"/>
          </p:cNvCxnSpPr>
          <p:nvPr/>
        </p:nvCxnSpPr>
        <p:spPr>
          <a:xfrm>
            <a:off x="10353902" y="12159232"/>
            <a:ext cx="4740475" cy="976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>
            <a:extLst>
              <a:ext uri="{FF2B5EF4-FFF2-40B4-BE49-F238E27FC236}">
                <a16:creationId xmlns:a16="http://schemas.microsoft.com/office/drawing/2014/main" id="{2E262864-330A-6C4A-B765-581796080F75}"/>
              </a:ext>
            </a:extLst>
          </p:cNvPr>
          <p:cNvCxnSpPr>
            <a:cxnSpLocks/>
            <a:stCxn id="88" idx="2"/>
            <a:endCxn id="31" idx="0"/>
          </p:cNvCxnSpPr>
          <p:nvPr/>
        </p:nvCxnSpPr>
        <p:spPr>
          <a:xfrm rot="5400000">
            <a:off x="12255588" y="9551569"/>
            <a:ext cx="1064911" cy="7115367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9BB006E3-F3D2-6C4B-BBB5-E2E753927472}"/>
              </a:ext>
            </a:extLst>
          </p:cNvPr>
          <p:cNvCxnSpPr>
            <a:cxnSpLocks/>
            <a:stCxn id="106" idx="3"/>
            <a:endCxn id="1041" idx="0"/>
          </p:cNvCxnSpPr>
          <p:nvPr/>
        </p:nvCxnSpPr>
        <p:spPr>
          <a:xfrm>
            <a:off x="3374360" y="8725539"/>
            <a:ext cx="2616449" cy="1666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22AD786-64B0-F34B-A452-64B6590C5E38}"/>
              </a:ext>
            </a:extLst>
          </p:cNvPr>
          <p:cNvSpPr/>
          <p:nvPr/>
        </p:nvSpPr>
        <p:spPr>
          <a:xfrm>
            <a:off x="1204979" y="6642228"/>
            <a:ext cx="2562442" cy="315225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D1E1304-FDA0-8E44-A742-EA7D6D1F4D50}"/>
              </a:ext>
            </a:extLst>
          </p:cNvPr>
          <p:cNvSpPr/>
          <p:nvPr/>
        </p:nvSpPr>
        <p:spPr>
          <a:xfrm>
            <a:off x="1462822" y="6721446"/>
            <a:ext cx="2074607" cy="1015663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Mesh Creation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From MRI or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 err="1">
                <a:solidFill>
                  <a:schemeClr val="bg1">
                    <a:lumMod val="65000"/>
                  </a:schemeClr>
                </a:solidFill>
              </a:rPr>
              <a:t>TissueMask</a:t>
            </a: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 (TBD)</a:t>
            </a:r>
          </a:p>
        </p:txBody>
      </p: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2950FFC9-5993-714A-9A4E-9467C261979D}"/>
              </a:ext>
            </a:extLst>
          </p:cNvPr>
          <p:cNvCxnSpPr>
            <a:cxnSpLocks/>
            <a:stCxn id="55" idx="1"/>
            <a:endCxn id="119" idx="0"/>
          </p:cNvCxnSpPr>
          <p:nvPr/>
        </p:nvCxnSpPr>
        <p:spPr>
          <a:xfrm rot="10800000" flipV="1">
            <a:off x="6142013" y="7912506"/>
            <a:ext cx="5923488" cy="4131895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Diamond 246">
            <a:extLst>
              <a:ext uri="{FF2B5EF4-FFF2-40B4-BE49-F238E27FC236}">
                <a16:creationId xmlns:a16="http://schemas.microsoft.com/office/drawing/2014/main" id="{3F656214-0249-1340-943A-5F57D707A3B5}"/>
              </a:ext>
            </a:extLst>
          </p:cNvPr>
          <p:cNvSpPr/>
          <p:nvPr/>
        </p:nvSpPr>
        <p:spPr>
          <a:xfrm>
            <a:off x="6048899" y="664746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4CF70141-40A1-A64A-AE51-30B5DADEF542}"/>
              </a:ext>
            </a:extLst>
          </p:cNvPr>
          <p:cNvCxnSpPr>
            <a:cxnSpLocks/>
            <a:stCxn id="247" idx="2"/>
            <a:endCxn id="179" idx="1"/>
          </p:cNvCxnSpPr>
          <p:nvPr/>
        </p:nvCxnSpPr>
        <p:spPr>
          <a:xfrm rot="16200000" flipH="1">
            <a:off x="6895628" y="6151619"/>
            <a:ext cx="475205" cy="1934742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C37BE847-11FB-DF43-A9BE-7E798551616D}"/>
              </a:ext>
            </a:extLst>
          </p:cNvPr>
          <p:cNvCxnSpPr>
            <a:cxnSpLocks/>
            <a:stCxn id="247" idx="3"/>
            <a:endCxn id="7" idx="1"/>
          </p:cNvCxnSpPr>
          <p:nvPr/>
        </p:nvCxnSpPr>
        <p:spPr>
          <a:xfrm flipV="1">
            <a:off x="6282818" y="6761664"/>
            <a:ext cx="1809665" cy="27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323B4091-5352-404D-8229-4272D85D1F86}"/>
              </a:ext>
            </a:extLst>
          </p:cNvPr>
          <p:cNvCxnSpPr>
            <a:cxnSpLocks/>
            <a:stCxn id="7" idx="3"/>
            <a:endCxn id="39" idx="1"/>
          </p:cNvCxnSpPr>
          <p:nvPr/>
        </p:nvCxnSpPr>
        <p:spPr>
          <a:xfrm>
            <a:off x="10368232" y="6761664"/>
            <a:ext cx="679248" cy="34709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263">
            <a:extLst>
              <a:ext uri="{FF2B5EF4-FFF2-40B4-BE49-F238E27FC236}">
                <a16:creationId xmlns:a16="http://schemas.microsoft.com/office/drawing/2014/main" id="{9B360546-9854-7F49-BF28-7D176F6F64A4}"/>
              </a:ext>
            </a:extLst>
          </p:cNvPr>
          <p:cNvCxnSpPr>
            <a:cxnSpLocks/>
            <a:stCxn id="179" idx="3"/>
            <a:endCxn id="39" idx="1"/>
          </p:cNvCxnSpPr>
          <p:nvPr/>
        </p:nvCxnSpPr>
        <p:spPr>
          <a:xfrm flipV="1">
            <a:off x="10347690" y="7108758"/>
            <a:ext cx="699790" cy="247835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1" name="Block Arc 1040">
            <a:extLst>
              <a:ext uri="{FF2B5EF4-FFF2-40B4-BE49-F238E27FC236}">
                <a16:creationId xmlns:a16="http://schemas.microsoft.com/office/drawing/2014/main" id="{C2066667-9A33-0C4F-BF9A-67F0E2238F37}"/>
              </a:ext>
            </a:extLst>
          </p:cNvPr>
          <p:cNvSpPr/>
          <p:nvPr/>
        </p:nvSpPr>
        <p:spPr>
          <a:xfrm>
            <a:off x="5979834" y="8561241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5C6E9591-3FB0-FB4B-BC74-2020B40BC75A}"/>
              </a:ext>
            </a:extLst>
          </p:cNvPr>
          <p:cNvCxnSpPr>
            <a:cxnSpLocks/>
            <a:stCxn id="1041" idx="1"/>
            <a:endCxn id="14" idx="1"/>
          </p:cNvCxnSpPr>
          <p:nvPr/>
        </p:nvCxnSpPr>
        <p:spPr>
          <a:xfrm flipV="1">
            <a:off x="6292925" y="8748498"/>
            <a:ext cx="1823031" cy="424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Diamond 305">
            <a:extLst>
              <a:ext uri="{FF2B5EF4-FFF2-40B4-BE49-F238E27FC236}">
                <a16:creationId xmlns:a16="http://schemas.microsoft.com/office/drawing/2014/main" id="{7531E34F-8C93-D441-A0FE-B7194DF1586F}"/>
              </a:ext>
            </a:extLst>
          </p:cNvPr>
          <p:cNvSpPr/>
          <p:nvPr/>
        </p:nvSpPr>
        <p:spPr>
          <a:xfrm>
            <a:off x="16228764" y="4818898"/>
            <a:ext cx="233919" cy="23391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BFB81C36-1ACD-8249-AAC3-2F010DCA4F46}"/>
              </a:ext>
            </a:extLst>
          </p:cNvPr>
          <p:cNvCxnSpPr>
            <a:cxnSpLocks/>
            <a:stCxn id="8" idx="2"/>
            <a:endCxn id="306" idx="0"/>
          </p:cNvCxnSpPr>
          <p:nvPr/>
        </p:nvCxnSpPr>
        <p:spPr>
          <a:xfrm flipH="1">
            <a:off x="16345724" y="4587203"/>
            <a:ext cx="2" cy="23169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51D2F661-9506-324A-B4AE-2EAA131A5564}"/>
              </a:ext>
            </a:extLst>
          </p:cNvPr>
          <p:cNvCxnSpPr>
            <a:cxnSpLocks/>
            <a:stCxn id="306" idx="1"/>
            <a:endCxn id="247" idx="0"/>
          </p:cNvCxnSpPr>
          <p:nvPr/>
        </p:nvCxnSpPr>
        <p:spPr>
          <a:xfrm rot="10800000" flipV="1">
            <a:off x="6165860" y="4935857"/>
            <a:ext cx="10062905" cy="1711611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0" name="Diamond 339">
            <a:extLst>
              <a:ext uri="{FF2B5EF4-FFF2-40B4-BE49-F238E27FC236}">
                <a16:creationId xmlns:a16="http://schemas.microsoft.com/office/drawing/2014/main" id="{C3519B4D-F64A-2E43-9A4F-25605BFB580F}"/>
              </a:ext>
            </a:extLst>
          </p:cNvPr>
          <p:cNvSpPr/>
          <p:nvPr/>
        </p:nvSpPr>
        <p:spPr>
          <a:xfrm>
            <a:off x="4754711" y="860857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1" name="Block Arc 340">
            <a:extLst>
              <a:ext uri="{FF2B5EF4-FFF2-40B4-BE49-F238E27FC236}">
                <a16:creationId xmlns:a16="http://schemas.microsoft.com/office/drawing/2014/main" id="{CAA28B5E-2871-1447-BD8C-53D8EED06F52}"/>
              </a:ext>
            </a:extLst>
          </p:cNvPr>
          <p:cNvSpPr/>
          <p:nvPr/>
        </p:nvSpPr>
        <p:spPr>
          <a:xfrm>
            <a:off x="9100067" y="3554296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2" name="Elbow Connector 341">
            <a:extLst>
              <a:ext uri="{FF2B5EF4-FFF2-40B4-BE49-F238E27FC236}">
                <a16:creationId xmlns:a16="http://schemas.microsoft.com/office/drawing/2014/main" id="{9A8B31BB-65AF-0F4F-8810-84F75F9E0349}"/>
              </a:ext>
            </a:extLst>
          </p:cNvPr>
          <p:cNvCxnSpPr>
            <a:cxnSpLocks/>
            <a:stCxn id="341" idx="0"/>
            <a:endCxn id="340" idx="0"/>
          </p:cNvCxnSpPr>
          <p:nvPr/>
        </p:nvCxnSpPr>
        <p:spPr>
          <a:xfrm rot="5400000">
            <a:off x="4554698" y="4052234"/>
            <a:ext cx="4873319" cy="4239371"/>
          </a:xfrm>
          <a:prstGeom prst="bentConnector3">
            <a:avLst>
              <a:gd name="adj1" fmla="val -177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Elbow Connector 345">
            <a:extLst>
              <a:ext uri="{FF2B5EF4-FFF2-40B4-BE49-F238E27FC236}">
                <a16:creationId xmlns:a16="http://schemas.microsoft.com/office/drawing/2014/main" id="{08139D40-95AA-584F-AB76-88F967447ED2}"/>
              </a:ext>
            </a:extLst>
          </p:cNvPr>
          <p:cNvCxnSpPr>
            <a:cxnSpLocks/>
            <a:stCxn id="77" idx="2"/>
            <a:endCxn id="341" idx="1"/>
          </p:cNvCxnSpPr>
          <p:nvPr/>
        </p:nvCxnSpPr>
        <p:spPr>
          <a:xfrm rot="5400000">
            <a:off x="12572575" y="-18303"/>
            <a:ext cx="604682" cy="6923516"/>
          </a:xfrm>
          <a:prstGeom prst="bentConnector3">
            <a:avLst>
              <a:gd name="adj1" fmla="val 99988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Block Arc 352">
            <a:extLst>
              <a:ext uri="{FF2B5EF4-FFF2-40B4-BE49-F238E27FC236}">
                <a16:creationId xmlns:a16="http://schemas.microsoft.com/office/drawing/2014/main" id="{8223A1DC-88C4-2E47-8DC3-586A9DCEE1CB}"/>
              </a:ext>
            </a:extLst>
          </p:cNvPr>
          <p:cNvSpPr/>
          <p:nvPr/>
        </p:nvSpPr>
        <p:spPr>
          <a:xfrm>
            <a:off x="5976973" y="9297673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66BD72-142A-F747-8A0C-DFE29D0D5204}"/>
              </a:ext>
            </a:extLst>
          </p:cNvPr>
          <p:cNvSpPr/>
          <p:nvPr/>
        </p:nvSpPr>
        <p:spPr>
          <a:xfrm>
            <a:off x="8092483" y="6540630"/>
            <a:ext cx="2275749" cy="44206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Bespoke pipeline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6AC491-EFEB-744F-86B0-030C6E78D9C7}"/>
              </a:ext>
            </a:extLst>
          </p:cNvPr>
          <p:cNvSpPr/>
          <p:nvPr/>
        </p:nvSpPr>
        <p:spPr>
          <a:xfrm>
            <a:off x="15337522" y="4063983"/>
            <a:ext cx="201640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nirs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(SD &amp; SD3D)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51CDB-9F5E-2D4D-B28D-AF0747493DD8}"/>
              </a:ext>
            </a:extLst>
          </p:cNvPr>
          <p:cNvSpPr/>
          <p:nvPr/>
        </p:nvSpPr>
        <p:spPr>
          <a:xfrm>
            <a:off x="15122995" y="6784658"/>
            <a:ext cx="244545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prepro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SD_3D,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timebase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dc(opt),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dcStd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(opt))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D7C875-650F-9E46-86F2-55821149E728}"/>
              </a:ext>
            </a:extLst>
          </p:cNvPr>
          <p:cNvSpPr/>
          <p:nvPr/>
        </p:nvSpPr>
        <p:spPr>
          <a:xfrm>
            <a:off x="811595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DOTHUB_meshRegistration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C74E35-B0E4-1541-AF56-781EDC7735EA}"/>
              </a:ext>
            </a:extLst>
          </p:cNvPr>
          <p:cNvSpPr/>
          <p:nvPr/>
        </p:nvSpPr>
        <p:spPr>
          <a:xfrm>
            <a:off x="14791486" y="8389136"/>
            <a:ext cx="3108479" cy="723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.rmap</a:t>
            </a:r>
          </a:p>
          <a:p>
            <a:pPr algn="ctr"/>
            <a:r>
              <a:rPr lang="en-US" sz="900" dirty="0"/>
              <a:t>(</a:t>
            </a:r>
            <a:r>
              <a:rPr lang="en-US" sz="900" dirty="0" err="1"/>
              <a:t>reg</a:t>
            </a:r>
            <a:r>
              <a:rPr lang="en-US" sz="900" dirty="0"/>
              <a:t> </a:t>
            </a:r>
            <a:r>
              <a:rPr lang="en-US" sz="900" dirty="0" err="1"/>
              <a:t>vol</a:t>
            </a:r>
            <a:r>
              <a:rPr lang="en-US" sz="900" dirty="0"/>
              <a:t> mesh, </a:t>
            </a:r>
            <a:r>
              <a:rPr lang="en-US" sz="900" dirty="0" err="1"/>
              <a:t>reg</a:t>
            </a:r>
            <a:r>
              <a:rPr lang="en-US" sz="900" dirty="0"/>
              <a:t> gm mesh, </a:t>
            </a:r>
            <a:r>
              <a:rPr lang="en-US" sz="900" dirty="0" err="1"/>
              <a:t>reg</a:t>
            </a:r>
            <a:r>
              <a:rPr lang="en-US" sz="900" dirty="0"/>
              <a:t> scalp surface mesh, source </a:t>
            </a:r>
            <a:r>
              <a:rPr lang="en-US" sz="900" dirty="0" err="1"/>
              <a:t>pos</a:t>
            </a:r>
            <a:r>
              <a:rPr lang="en-US" sz="900" dirty="0"/>
              <a:t> (on mesh), </a:t>
            </a:r>
          </a:p>
          <a:p>
            <a:pPr algn="ctr"/>
            <a:r>
              <a:rPr lang="en-US" sz="900" dirty="0"/>
              <a:t>detector </a:t>
            </a:r>
            <a:r>
              <a:rPr lang="en-US" sz="900" dirty="0" err="1"/>
              <a:t>pos</a:t>
            </a:r>
            <a:r>
              <a:rPr lang="en-US" sz="900" dirty="0"/>
              <a:t> (on mesh), vol2gm)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12A902-9404-2C46-A552-2666AA3D6505}"/>
              </a:ext>
            </a:extLst>
          </p:cNvPr>
          <p:cNvSpPr/>
          <p:nvPr/>
        </p:nvSpPr>
        <p:spPr>
          <a:xfrm>
            <a:off x="8126114" y="2769356"/>
            <a:ext cx="2247089" cy="3745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DOTHUB_LUMO2NIRS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E12E4B-890C-554B-BD87-13E0E72AC75A}"/>
              </a:ext>
            </a:extLst>
          </p:cNvPr>
          <p:cNvSpPr/>
          <p:nvPr/>
        </p:nvSpPr>
        <p:spPr>
          <a:xfrm>
            <a:off x="15575148" y="1216033"/>
            <a:ext cx="1493719" cy="307777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.LUMO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731672-6719-B343-9DD8-07F38669F8FB}"/>
              </a:ext>
            </a:extLst>
          </p:cNvPr>
          <p:cNvSpPr/>
          <p:nvPr/>
        </p:nvSpPr>
        <p:spPr>
          <a:xfrm>
            <a:off x="15241456" y="1784139"/>
            <a:ext cx="2161104" cy="738664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.csv </a:t>
            </a:r>
            <a:br>
              <a:rPr lang="en-US" sz="1400" dirty="0"/>
            </a:br>
            <a:r>
              <a:rPr lang="en-US" sz="1400" dirty="0"/>
              <a:t>(source-wise position data)</a:t>
            </a:r>
            <a:br>
              <a:rPr lang="en-US" sz="1400" dirty="0"/>
            </a:br>
            <a:r>
              <a:rPr lang="en-US" sz="1400" dirty="0"/>
              <a:t>(optional)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94C6F5B-5288-8C40-B72D-47B9CAE48988}"/>
              </a:ext>
            </a:extLst>
          </p:cNvPr>
          <p:cNvSpPr/>
          <p:nvPr/>
        </p:nvSpPr>
        <p:spPr>
          <a:xfrm>
            <a:off x="11044991" y="5255602"/>
            <a:ext cx="2308641" cy="401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DOTHUB_LUMOdataqualitycheck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F79FFD-E770-144D-A299-817F38CAD5CF}"/>
              </a:ext>
            </a:extLst>
          </p:cNvPr>
          <p:cNvSpPr/>
          <p:nvPr/>
        </p:nvSpPr>
        <p:spPr>
          <a:xfrm>
            <a:off x="14965578" y="5986172"/>
            <a:ext cx="2763622" cy="307777"/>
          </a:xfrm>
          <a:prstGeom prst="rect">
            <a:avLst/>
          </a:prstGeom>
          <a:solidFill>
            <a:srgbClr val="FF7682"/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Data quality figures .fig, .</a:t>
            </a:r>
            <a:r>
              <a:rPr lang="en-US" sz="1400" b="1" dirty="0" err="1"/>
              <a:t>png</a:t>
            </a:r>
            <a:endParaRPr lang="en-US" sz="1400" b="1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C4B7E43-83D6-BB41-8FD8-EA4171762EA4}"/>
              </a:ext>
            </a:extLst>
          </p:cNvPr>
          <p:cNvSpPr/>
          <p:nvPr/>
        </p:nvSpPr>
        <p:spPr>
          <a:xfrm>
            <a:off x="8106814" y="10235688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DOTHUB_makeToastJacobian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C9D6D-8454-0948-998D-2EB49D48D3CB}"/>
              </a:ext>
            </a:extLst>
          </p:cNvPr>
          <p:cNvSpPr/>
          <p:nvPr/>
        </p:nvSpPr>
        <p:spPr>
          <a:xfrm>
            <a:off x="15094377" y="10015141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834D240-EF46-D248-A990-0A53B4668541}"/>
              </a:ext>
            </a:extLst>
          </p:cNvPr>
          <p:cNvSpPr/>
          <p:nvPr/>
        </p:nvSpPr>
        <p:spPr>
          <a:xfrm>
            <a:off x="15104242" y="13507237"/>
            <a:ext cx="250269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dotimg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HbO_vol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HbR_vol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HbO_GM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HbR_GM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timebase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reconinfo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AACFF9-2FA3-584C-99CE-1AA6E2486B23}"/>
              </a:ext>
            </a:extLst>
          </p:cNvPr>
          <p:cNvSpPr/>
          <p:nvPr/>
        </p:nvSpPr>
        <p:spPr>
          <a:xfrm>
            <a:off x="11047480" y="692150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98ACC3D-D69F-5042-8749-0E72604C4C8A}"/>
              </a:ext>
            </a:extLst>
          </p:cNvPr>
          <p:cNvSpPr/>
          <p:nvPr/>
        </p:nvSpPr>
        <p:spPr>
          <a:xfrm>
            <a:off x="1106728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DOTHUB_writeRMAP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74E227-6C9A-A64A-805F-A37B358E9CF2}"/>
              </a:ext>
            </a:extLst>
          </p:cNvPr>
          <p:cNvSpPr/>
          <p:nvPr/>
        </p:nvSpPr>
        <p:spPr>
          <a:xfrm>
            <a:off x="11067288" y="5936158"/>
            <a:ext cx="2264049" cy="4078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DOTHUB_LUMO Plot functions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B9066C-6802-A24E-B143-F0A4A7A7D309}"/>
              </a:ext>
            </a:extLst>
          </p:cNvPr>
          <p:cNvSpPr/>
          <p:nvPr/>
        </p:nvSpPr>
        <p:spPr>
          <a:xfrm>
            <a:off x="11047480" y="10235688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DOTHUB_writeJAC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21DA97B-7A22-874E-8575-40FAA7413D6F}"/>
              </a:ext>
            </a:extLst>
          </p:cNvPr>
          <p:cNvSpPr/>
          <p:nvPr/>
        </p:nvSpPr>
        <p:spPr>
          <a:xfrm>
            <a:off x="11047480" y="13637606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DOTHUB_writeDOTIMG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378780A-5DFA-9442-B6A3-C8EDCE00B00F}"/>
              </a:ext>
            </a:extLst>
          </p:cNvPr>
          <p:cNvSpPr/>
          <p:nvPr/>
        </p:nvSpPr>
        <p:spPr>
          <a:xfrm>
            <a:off x="11020301" y="17171981"/>
            <a:ext cx="2291227" cy="1085913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DOTHUB Image Plot functions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DOTHUB_displayOnMesh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DOTHUB_volumeMeshImage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DOTHUB_makeMovie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AFD389E-9508-044B-A54F-8C8486409902}"/>
              </a:ext>
            </a:extLst>
          </p:cNvPr>
          <p:cNvSpPr/>
          <p:nvPr/>
        </p:nvSpPr>
        <p:spPr>
          <a:xfrm>
            <a:off x="8115281" y="16034267"/>
            <a:ext cx="2233971" cy="67227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Group level / statistical analysis pipeline (study specific)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52FFC63-9B7A-A24A-9CC1-13E34B9D1026}"/>
              </a:ext>
            </a:extLst>
          </p:cNvPr>
          <p:cNvSpPr/>
          <p:nvPr/>
        </p:nvSpPr>
        <p:spPr>
          <a:xfrm>
            <a:off x="11055960" y="1965416"/>
            <a:ext cx="2247089" cy="3745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DOTHUB_LUMOPolhemus2SD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E037B6-A964-CD4A-A0FC-E44A422C2EE3}"/>
              </a:ext>
            </a:extLst>
          </p:cNvPr>
          <p:cNvSpPr/>
          <p:nvPr/>
        </p:nvSpPr>
        <p:spPr>
          <a:xfrm>
            <a:off x="15319418" y="2833337"/>
            <a:ext cx="2034511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.SD3D 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1C5B4C9-5A90-774B-9E56-B9CCA33CE378}"/>
              </a:ext>
            </a:extLst>
          </p:cNvPr>
          <p:cNvSpPr/>
          <p:nvPr/>
        </p:nvSpPr>
        <p:spPr>
          <a:xfrm>
            <a:off x="8106813" y="11971975"/>
            <a:ext cx="2247088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DOTHUB_invertJacobian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E575B93-002D-2A46-B3E0-D2F4C289D57B}"/>
              </a:ext>
            </a:extLst>
          </p:cNvPr>
          <p:cNvSpPr/>
          <p:nvPr/>
        </p:nvSpPr>
        <p:spPr>
          <a:xfrm>
            <a:off x="15094377" y="11761188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invjac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2B555FF-DBFC-A943-AD50-B3C0B130FEAD}"/>
              </a:ext>
            </a:extLst>
          </p:cNvPr>
          <p:cNvSpPr/>
          <p:nvPr/>
        </p:nvSpPr>
        <p:spPr>
          <a:xfrm>
            <a:off x="8100601" y="7151866"/>
            <a:ext cx="2247089" cy="40945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DOTHUB_runHomerPrepro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AE703D-3B96-E54E-8552-0B9605E85488}"/>
              </a:ext>
            </a:extLst>
          </p:cNvPr>
          <p:cNvSpPr/>
          <p:nvPr/>
        </p:nvSpPr>
        <p:spPr>
          <a:xfrm>
            <a:off x="8106814" y="13641707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DOTHUB_reconstruction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13574018-465F-8243-A76D-B7FC19883261}"/>
              </a:ext>
            </a:extLst>
          </p:cNvPr>
          <p:cNvSpPr/>
          <p:nvPr/>
        </p:nvSpPr>
        <p:spPr>
          <a:xfrm>
            <a:off x="8113719" y="13637606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DF01BF6E-4567-F646-AB28-50B60E8402DC}"/>
              </a:ext>
            </a:extLst>
          </p:cNvPr>
          <p:cNvSpPr/>
          <p:nvPr/>
        </p:nvSpPr>
        <p:spPr>
          <a:xfrm>
            <a:off x="8106813" y="13828963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0F441444-4A66-0049-959C-873B6AF8BEA1}"/>
              </a:ext>
            </a:extLst>
          </p:cNvPr>
          <p:cNvSpPr/>
          <p:nvPr/>
        </p:nvSpPr>
        <p:spPr>
          <a:xfrm>
            <a:off x="8113718" y="14870952"/>
            <a:ext cx="2233971" cy="67227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Subject-to-subject registration, registration to common space for group analysis etc.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04B02778-C9C9-0A41-8AED-37520B50DA73}"/>
              </a:ext>
            </a:extLst>
          </p:cNvPr>
          <p:cNvSpPr/>
          <p:nvPr/>
        </p:nvSpPr>
        <p:spPr>
          <a:xfrm>
            <a:off x="15104241" y="14882737"/>
            <a:ext cx="250269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dotimg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(group space)</a:t>
            </a:r>
          </a:p>
          <a:p>
            <a:pPr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HbO_vol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HbR_vol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HbO_GM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HbR_GM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timebase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reconinfo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571584AE-BA5D-1443-9A28-5D20D6A96435}"/>
              </a:ext>
            </a:extLst>
          </p:cNvPr>
          <p:cNvSpPr/>
          <p:nvPr/>
        </p:nvSpPr>
        <p:spPr>
          <a:xfrm>
            <a:off x="15094376" y="17453327"/>
            <a:ext cx="2634824" cy="523220"/>
          </a:xfrm>
          <a:prstGeom prst="rect">
            <a:avLst/>
          </a:prstGeom>
          <a:solidFill>
            <a:srgbClr val="FF7682"/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/>
              <a:t>Haem</a:t>
            </a:r>
            <a:r>
              <a:rPr lang="en-US" sz="1400" b="1" dirty="0"/>
              <a:t> or </a:t>
            </a:r>
            <a:r>
              <a:rPr lang="en-US" sz="1400" b="1" dirty="0" err="1"/>
              <a:t>mua</a:t>
            </a:r>
            <a:r>
              <a:rPr lang="en-US" sz="1400" b="1" dirty="0"/>
              <a:t> figures, movies</a:t>
            </a:r>
            <a:br>
              <a:rPr lang="en-US" sz="1400" b="1" dirty="0"/>
            </a:br>
            <a:r>
              <a:rPr lang="en-US" sz="1400" b="1" dirty="0"/>
              <a:t>stat map figures etc. (.fig, .</a:t>
            </a:r>
            <a:r>
              <a:rPr lang="en-US" sz="1400" b="1" dirty="0" err="1"/>
              <a:t>png</a:t>
            </a:r>
            <a:r>
              <a:rPr lang="en-US" sz="1400" b="1" dirty="0"/>
              <a:t>)</a:t>
            </a:r>
          </a:p>
        </p:txBody>
      </p:sp>
      <p:sp>
        <p:nvSpPr>
          <p:cNvPr id="401" name="Diamond 400">
            <a:extLst>
              <a:ext uri="{FF2B5EF4-FFF2-40B4-BE49-F238E27FC236}">
                <a16:creationId xmlns:a16="http://schemas.microsoft.com/office/drawing/2014/main" id="{F5B70D38-FAB6-A449-B689-70E9F6FBF77B}"/>
              </a:ext>
            </a:extLst>
          </p:cNvPr>
          <p:cNvSpPr/>
          <p:nvPr/>
        </p:nvSpPr>
        <p:spPr>
          <a:xfrm>
            <a:off x="9113743" y="14391425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FB472C7F-7C19-1547-848B-7DE0F302135E}"/>
              </a:ext>
            </a:extLst>
          </p:cNvPr>
          <p:cNvCxnSpPr>
            <a:cxnSpLocks/>
            <a:stCxn id="401" idx="2"/>
            <a:endCxn id="397" idx="0"/>
          </p:cNvCxnSpPr>
          <p:nvPr/>
        </p:nvCxnSpPr>
        <p:spPr>
          <a:xfrm>
            <a:off x="9230703" y="14625344"/>
            <a:ext cx="1" cy="24560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430EFED3-16DB-024D-9C62-C82A2E3AF339}"/>
              </a:ext>
            </a:extLst>
          </p:cNvPr>
          <p:cNvCxnSpPr>
            <a:cxnSpLocks/>
            <a:stCxn id="397" idx="3"/>
            <a:endCxn id="399" idx="1"/>
          </p:cNvCxnSpPr>
          <p:nvPr/>
        </p:nvCxnSpPr>
        <p:spPr>
          <a:xfrm flipV="1">
            <a:off x="10347689" y="15205903"/>
            <a:ext cx="4756552" cy="118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900626AA-852C-8648-9B37-9513B0DF907C}"/>
              </a:ext>
            </a:extLst>
          </p:cNvPr>
          <p:cNvCxnSpPr>
            <a:cxnSpLocks/>
            <a:stCxn id="134" idx="1"/>
            <a:endCxn id="353" idx="1"/>
          </p:cNvCxnSpPr>
          <p:nvPr/>
        </p:nvCxnSpPr>
        <p:spPr>
          <a:xfrm flipH="1">
            <a:off x="6290064" y="9486986"/>
            <a:ext cx="2824959" cy="21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Elbow Connector 430">
            <a:extLst>
              <a:ext uri="{FF2B5EF4-FFF2-40B4-BE49-F238E27FC236}">
                <a16:creationId xmlns:a16="http://schemas.microsoft.com/office/drawing/2014/main" id="{B02EFB72-B141-0445-870A-E323138DB3D7}"/>
              </a:ext>
            </a:extLst>
          </p:cNvPr>
          <p:cNvCxnSpPr>
            <a:cxnSpLocks/>
            <a:stCxn id="353" idx="0"/>
            <a:endCxn id="437" idx="0"/>
          </p:cNvCxnSpPr>
          <p:nvPr/>
        </p:nvCxnSpPr>
        <p:spPr>
          <a:xfrm rot="5400000">
            <a:off x="3256575" y="11085422"/>
            <a:ext cx="4338159" cy="1124589"/>
          </a:xfrm>
          <a:prstGeom prst="bentConnector3">
            <a:avLst>
              <a:gd name="adj1" fmla="val 4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7" name="Diamond 436">
            <a:extLst>
              <a:ext uri="{FF2B5EF4-FFF2-40B4-BE49-F238E27FC236}">
                <a16:creationId xmlns:a16="http://schemas.microsoft.com/office/drawing/2014/main" id="{F15F0E13-ED65-2A4A-A738-89E3DC2D38E3}"/>
              </a:ext>
            </a:extLst>
          </p:cNvPr>
          <p:cNvSpPr/>
          <p:nvPr/>
        </p:nvSpPr>
        <p:spPr>
          <a:xfrm>
            <a:off x="4746399" y="1381679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C381E8E5-5A38-1C47-B70E-DD30C8DCDD81}"/>
              </a:ext>
            </a:extLst>
          </p:cNvPr>
          <p:cNvCxnSpPr>
            <a:cxnSpLocks/>
            <a:stCxn id="437" idx="3"/>
            <a:endCxn id="369" idx="1"/>
          </p:cNvCxnSpPr>
          <p:nvPr/>
        </p:nvCxnSpPr>
        <p:spPr>
          <a:xfrm flipV="1">
            <a:off x="4980318" y="13922592"/>
            <a:ext cx="3126495" cy="1116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Elbow Connector 447">
            <a:extLst>
              <a:ext uri="{FF2B5EF4-FFF2-40B4-BE49-F238E27FC236}">
                <a16:creationId xmlns:a16="http://schemas.microsoft.com/office/drawing/2014/main" id="{63B6B02E-F11B-324F-AAD5-FF5599994815}"/>
              </a:ext>
            </a:extLst>
          </p:cNvPr>
          <p:cNvCxnSpPr>
            <a:cxnSpLocks/>
            <a:stCxn id="437" idx="2"/>
          </p:cNvCxnSpPr>
          <p:nvPr/>
        </p:nvCxnSpPr>
        <p:spPr>
          <a:xfrm rot="16200000" flipH="1">
            <a:off x="5938204" y="12975869"/>
            <a:ext cx="4018682" cy="616837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FBC0D64E-1105-1547-AB04-F7C1183DD316}"/>
              </a:ext>
            </a:extLst>
          </p:cNvPr>
          <p:cNvCxnSpPr>
            <a:cxnSpLocks/>
            <a:stCxn id="397" idx="2"/>
            <a:endCxn id="155" idx="0"/>
          </p:cNvCxnSpPr>
          <p:nvPr/>
        </p:nvCxnSpPr>
        <p:spPr>
          <a:xfrm>
            <a:off x="9230704" y="15543229"/>
            <a:ext cx="1563" cy="49103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Elbow Connector 459">
            <a:extLst>
              <a:ext uri="{FF2B5EF4-FFF2-40B4-BE49-F238E27FC236}">
                <a16:creationId xmlns:a16="http://schemas.microsoft.com/office/drawing/2014/main" id="{9F07E5F9-9183-BC49-B775-5B53C70C589A}"/>
              </a:ext>
            </a:extLst>
          </p:cNvPr>
          <p:cNvCxnSpPr>
            <a:cxnSpLocks/>
            <a:stCxn id="401" idx="1"/>
            <a:endCxn id="143" idx="1"/>
          </p:cNvCxnSpPr>
          <p:nvPr/>
        </p:nvCxnSpPr>
        <p:spPr>
          <a:xfrm rot="10800000" flipH="1" flipV="1">
            <a:off x="9113743" y="14508384"/>
            <a:ext cx="1906558" cy="3206553"/>
          </a:xfrm>
          <a:prstGeom prst="bentConnector3">
            <a:avLst>
              <a:gd name="adj1" fmla="val -155872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Elbow Connector 465">
            <a:extLst>
              <a:ext uri="{FF2B5EF4-FFF2-40B4-BE49-F238E27FC236}">
                <a16:creationId xmlns:a16="http://schemas.microsoft.com/office/drawing/2014/main" id="{6FD644E5-DFB3-784C-A24F-AB5B4A5C3F39}"/>
              </a:ext>
            </a:extLst>
          </p:cNvPr>
          <p:cNvCxnSpPr>
            <a:cxnSpLocks/>
            <a:stCxn id="155" idx="3"/>
            <a:endCxn id="399" idx="3"/>
          </p:cNvCxnSpPr>
          <p:nvPr/>
        </p:nvCxnSpPr>
        <p:spPr>
          <a:xfrm flipV="1">
            <a:off x="10349252" y="15205903"/>
            <a:ext cx="7257686" cy="1164503"/>
          </a:xfrm>
          <a:prstGeom prst="bentConnector3">
            <a:avLst>
              <a:gd name="adj1" fmla="val 10315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B191981-E125-744F-A242-3D5755CB5BBC}"/>
              </a:ext>
            </a:extLst>
          </p:cNvPr>
          <p:cNvSpPr txBox="1"/>
          <p:nvPr/>
        </p:nvSpPr>
        <p:spPr>
          <a:xfrm>
            <a:off x="19600750" y="6642228"/>
            <a:ext cx="71079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NOTES</a:t>
            </a:r>
            <a:br>
              <a:rPr lang="en-US" sz="1600" dirty="0"/>
            </a:br>
            <a:r>
              <a:rPr lang="en-US" sz="1600" dirty="0"/>
              <a:t>Creation of </a:t>
            </a:r>
            <a:r>
              <a:rPr lang="en-US" sz="1600" dirty="0" err="1"/>
              <a:t>rmap</a:t>
            </a:r>
            <a:r>
              <a:rPr lang="en-US" sz="1600" dirty="0"/>
              <a:t>, </a:t>
            </a:r>
            <a:r>
              <a:rPr lang="en-US" sz="1600" dirty="0" err="1"/>
              <a:t>jac</a:t>
            </a:r>
            <a:r>
              <a:rPr lang="en-US" sz="1600" dirty="0"/>
              <a:t> and </a:t>
            </a:r>
            <a:r>
              <a:rPr lang="en-US" sz="1600" dirty="0" err="1"/>
              <a:t>invjac</a:t>
            </a:r>
            <a:r>
              <a:rPr lang="en-US" sz="1600" dirty="0"/>
              <a:t> can be done completely in advance, or in the prep stage of a real-time experiment.  Phases of development: 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Phase 1) </a:t>
            </a:r>
            <a:r>
              <a:rPr lang="en-US" sz="1600" dirty="0" err="1"/>
              <a:t>rmap</a:t>
            </a:r>
            <a:r>
              <a:rPr lang="en-US" sz="1600" dirty="0"/>
              <a:t>, </a:t>
            </a:r>
            <a:r>
              <a:rPr lang="en-US" sz="1600" dirty="0" err="1"/>
              <a:t>jac</a:t>
            </a:r>
            <a:r>
              <a:rPr lang="en-US" sz="1600" dirty="0"/>
              <a:t>, </a:t>
            </a:r>
            <a:r>
              <a:rPr lang="en-US" sz="1600" dirty="0" err="1"/>
              <a:t>invjac</a:t>
            </a:r>
            <a:r>
              <a:rPr lang="en-US" sz="1600" dirty="0"/>
              <a:t> exist pre-experiment. Preprocessing stream can be selected with a .</a:t>
            </a:r>
            <a:r>
              <a:rPr lang="en-US" sz="1600" dirty="0" err="1"/>
              <a:t>cfg</a:t>
            </a:r>
            <a:r>
              <a:rPr lang="en-US" sz="1600" dirty="0"/>
              <a:t> file.</a:t>
            </a:r>
            <a:br>
              <a:rPr lang="en-US" sz="1600" dirty="0"/>
            </a:br>
            <a:r>
              <a:rPr lang="en-US" sz="1600" dirty="0"/>
              <a:t>Phase 2) Meshes exist, but </a:t>
            </a:r>
            <a:r>
              <a:rPr lang="en-US" sz="1600" dirty="0" err="1"/>
              <a:t>polhemus</a:t>
            </a:r>
            <a:r>
              <a:rPr lang="en-US" sz="1600" dirty="0"/>
              <a:t> data is taken live and </a:t>
            </a:r>
            <a:r>
              <a:rPr lang="en-US" sz="1600" dirty="0" err="1"/>
              <a:t>rmap</a:t>
            </a:r>
            <a:r>
              <a:rPr lang="en-US" sz="1600" dirty="0"/>
              <a:t> created live (not difficult), then </a:t>
            </a:r>
            <a:r>
              <a:rPr lang="en-US" sz="1600" dirty="0" err="1"/>
              <a:t>jac</a:t>
            </a:r>
            <a:r>
              <a:rPr lang="en-US" sz="1600" dirty="0"/>
              <a:t> is created (needs to be &lt;5-10 minutes) and then </a:t>
            </a:r>
            <a:r>
              <a:rPr lang="en-US" sz="1600" dirty="0" err="1"/>
              <a:t>invjac</a:t>
            </a:r>
            <a:r>
              <a:rPr lang="en-US" sz="1600" dirty="0"/>
              <a:t> (fast)</a:t>
            </a:r>
            <a:br>
              <a:rPr lang="en-US" sz="1600" dirty="0"/>
            </a:br>
            <a:r>
              <a:rPr lang="en-US" sz="1600" dirty="0"/>
              <a:t>Phase 3) Brain mask is loaded, meshing is performed, then (2) is performed</a:t>
            </a:r>
          </a:p>
          <a:p>
            <a:endParaRPr lang="en-US" sz="1600" dirty="0"/>
          </a:p>
          <a:p>
            <a:r>
              <a:rPr lang="en-US" sz="1600" dirty="0"/>
              <a:t>Real-time imaging data is NOT saved in real time– because of arbitrary choice of baseline, and excessive data size.</a:t>
            </a:r>
          </a:p>
          <a:p>
            <a:endParaRPr lang="en-US" sz="1600" dirty="0"/>
          </a:p>
          <a:p>
            <a:r>
              <a:rPr lang="en-US" sz="1600" dirty="0"/>
              <a:t>Real-time processing options : average baseline, rolling average baseline, baseline point reset, average window.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282FFAE-8317-2745-A7AD-CD7238187C58}"/>
              </a:ext>
            </a:extLst>
          </p:cNvPr>
          <p:cNvSpPr/>
          <p:nvPr/>
        </p:nvSpPr>
        <p:spPr>
          <a:xfrm>
            <a:off x="5042313" y="4672650"/>
            <a:ext cx="2247089" cy="40945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LUMO STREAM 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15B589D-B65A-B444-A7CB-F11AD6EEFFB7}"/>
              </a:ext>
            </a:extLst>
          </p:cNvPr>
          <p:cNvCxnSpPr>
            <a:cxnSpLocks/>
            <a:stCxn id="111" idx="2"/>
            <a:endCxn id="247" idx="0"/>
          </p:cNvCxnSpPr>
          <p:nvPr/>
        </p:nvCxnSpPr>
        <p:spPr>
          <a:xfrm>
            <a:off x="6165858" y="5082104"/>
            <a:ext cx="1" cy="15653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0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C1D410-C675-8049-91DA-64580E5EBF31}"/>
              </a:ext>
            </a:extLst>
          </p:cNvPr>
          <p:cNvSpPr/>
          <p:nvPr/>
        </p:nvSpPr>
        <p:spPr>
          <a:xfrm>
            <a:off x="13767006" y="610128"/>
            <a:ext cx="5280922" cy="1939029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B124E2-7F9E-8849-B9E1-BAAAE6E19EB4}"/>
              </a:ext>
            </a:extLst>
          </p:cNvPr>
          <p:cNvSpPr/>
          <p:nvPr/>
        </p:nvSpPr>
        <p:spPr>
          <a:xfrm>
            <a:off x="15487837" y="679914"/>
            <a:ext cx="1668342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Subject folder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E7C3175-0195-FC4D-883B-BB5546815357}"/>
              </a:ext>
            </a:extLst>
          </p:cNvPr>
          <p:cNvCxnSpPr>
            <a:cxnSpLocks/>
            <a:stCxn id="21" idx="2"/>
            <a:endCxn id="8" idx="1"/>
          </p:cNvCxnSpPr>
          <p:nvPr/>
        </p:nvCxnSpPr>
        <p:spPr>
          <a:xfrm rot="16200000" flipH="1">
            <a:off x="11702729" y="690799"/>
            <a:ext cx="1181723" cy="6087863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6450F23-6F05-0B4B-A957-79702A14B2CA}"/>
              </a:ext>
            </a:extLst>
          </p:cNvPr>
          <p:cNvCxnSpPr>
            <a:cxnSpLocks/>
            <a:stCxn id="306" idx="2"/>
            <a:endCxn id="43" idx="3"/>
          </p:cNvCxnSpPr>
          <p:nvPr/>
        </p:nvCxnSpPr>
        <p:spPr>
          <a:xfrm rot="5400000">
            <a:off x="14647856" y="3758593"/>
            <a:ext cx="403645" cy="2992092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53B158C-2E4B-F449-AA1A-98E2AE16CC76}"/>
              </a:ext>
            </a:extLst>
          </p:cNvPr>
          <p:cNvCxnSpPr>
            <a:cxnSpLocks/>
            <a:stCxn id="43" idx="2"/>
            <a:endCxn id="59" idx="0"/>
          </p:cNvCxnSpPr>
          <p:nvPr/>
        </p:nvCxnSpPr>
        <p:spPr>
          <a:xfrm>
            <a:off x="12199312" y="5657322"/>
            <a:ext cx="1" cy="27883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44201D7-CE8C-324C-8155-0AAB756B958A}"/>
              </a:ext>
            </a:extLst>
          </p:cNvPr>
          <p:cNvCxnSpPr>
            <a:cxnSpLocks/>
            <a:stCxn id="39" idx="3"/>
            <a:endCxn id="9" idx="1"/>
          </p:cNvCxnSpPr>
          <p:nvPr/>
        </p:nvCxnSpPr>
        <p:spPr>
          <a:xfrm flipV="1">
            <a:off x="13311529" y="7107824"/>
            <a:ext cx="1811467" cy="93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78A6A52-E8C3-6141-BB87-C27E8239AA11}"/>
              </a:ext>
            </a:extLst>
          </p:cNvPr>
          <p:cNvSpPr/>
          <p:nvPr/>
        </p:nvSpPr>
        <p:spPr>
          <a:xfrm>
            <a:off x="1625870" y="8180296"/>
            <a:ext cx="1748490" cy="109048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.</a:t>
            </a:r>
            <a:r>
              <a:rPr lang="en-US" sz="1200" b="1" dirty="0" err="1">
                <a:solidFill>
                  <a:schemeClr val="tx1"/>
                </a:solidFill>
              </a:rPr>
              <a:t>mshs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900" dirty="0" err="1">
                <a:solidFill>
                  <a:schemeClr val="tx1"/>
                </a:solidFill>
              </a:rPr>
              <a:t>HeadVolumeMesh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GMSurfaceMesh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ScalpSurfaceMesh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landmarks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vol2gm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4D88794-220D-2D4D-B45C-D10D49A273DE}"/>
              </a:ext>
            </a:extLst>
          </p:cNvPr>
          <p:cNvCxnSpPr>
            <a:cxnSpLocks/>
            <a:stCxn id="14" idx="3"/>
            <a:endCxn id="52" idx="1"/>
          </p:cNvCxnSpPr>
          <p:nvPr/>
        </p:nvCxnSpPr>
        <p:spPr>
          <a:xfrm>
            <a:off x="10380005" y="8748498"/>
            <a:ext cx="68728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54F1C7AE-C59C-5A47-86FF-4A631803DABB}"/>
              </a:ext>
            </a:extLst>
          </p:cNvPr>
          <p:cNvCxnSpPr>
            <a:cxnSpLocks/>
            <a:stCxn id="16" idx="2"/>
            <a:endCxn id="134" idx="3"/>
          </p:cNvCxnSpPr>
          <p:nvPr/>
        </p:nvCxnSpPr>
        <p:spPr>
          <a:xfrm rot="5400000">
            <a:off x="12660047" y="5801306"/>
            <a:ext cx="374575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B0D048C-5668-D540-8137-8825724DCA80}"/>
              </a:ext>
            </a:extLst>
          </p:cNvPr>
          <p:cNvCxnSpPr>
            <a:cxnSpLocks/>
            <a:stCxn id="120" idx="3"/>
            <a:endCxn id="99" idx="1"/>
          </p:cNvCxnSpPr>
          <p:nvPr/>
        </p:nvCxnSpPr>
        <p:spPr>
          <a:xfrm>
            <a:off x="10353903" y="10422945"/>
            <a:ext cx="69357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8D890930-DA6F-4846-8D0B-845CE06AA8C9}"/>
              </a:ext>
            </a:extLst>
          </p:cNvPr>
          <p:cNvCxnSpPr>
            <a:cxnSpLocks/>
            <a:stCxn id="119" idx="2"/>
            <a:endCxn id="363" idx="1"/>
          </p:cNvCxnSpPr>
          <p:nvPr/>
        </p:nvCxnSpPr>
        <p:spPr>
          <a:xfrm rot="16200000" flipH="1">
            <a:off x="6401409" y="12018925"/>
            <a:ext cx="1452914" cy="1971706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A2C278A-9CD1-7C4B-9A13-BC21C0468520}"/>
              </a:ext>
            </a:extLst>
          </p:cNvPr>
          <p:cNvCxnSpPr>
            <a:cxnSpLocks/>
            <a:stCxn id="31" idx="3"/>
            <a:endCxn id="107" idx="1"/>
          </p:cNvCxnSpPr>
          <p:nvPr/>
        </p:nvCxnSpPr>
        <p:spPr>
          <a:xfrm flipV="1">
            <a:off x="10353903" y="13824864"/>
            <a:ext cx="693577" cy="41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8B841F1-980A-FE48-8A29-44A006A32B92}"/>
              </a:ext>
            </a:extLst>
          </p:cNvPr>
          <p:cNvSpPr/>
          <p:nvPr/>
        </p:nvSpPr>
        <p:spPr>
          <a:xfrm>
            <a:off x="8433868" y="542153"/>
            <a:ext cx="1822935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Main Functions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37E4B4-AD30-1945-99A2-B39BE460E0F0}"/>
              </a:ext>
            </a:extLst>
          </p:cNvPr>
          <p:cNvSpPr/>
          <p:nvPr/>
        </p:nvSpPr>
        <p:spPr>
          <a:xfrm>
            <a:off x="207281" y="117479"/>
            <a:ext cx="6334837" cy="16312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2000" b="1" dirty="0"/>
              <a:t>REAL TIME RECONSTUCTION PROCESS (online HRF)</a:t>
            </a:r>
          </a:p>
          <a:p>
            <a:r>
              <a:rPr lang="en-US" sz="2000" dirty="0" err="1"/>
              <a:t>RECON_toolbox</a:t>
            </a:r>
            <a:r>
              <a:rPr lang="en-US" sz="2000" dirty="0"/>
              <a:t> (functions in green)</a:t>
            </a:r>
          </a:p>
          <a:p>
            <a:r>
              <a:rPr lang="en-US" sz="2000" dirty="0" err="1"/>
              <a:t>LUMO_toolbox</a:t>
            </a:r>
            <a:r>
              <a:rPr lang="en-US" sz="2000" dirty="0"/>
              <a:t> (functions in blue)</a:t>
            </a:r>
          </a:p>
          <a:p>
            <a:r>
              <a:rPr lang="en-US" sz="2000" dirty="0"/>
              <a:t>Dashed outline = TBD/or externally determined</a:t>
            </a:r>
          </a:p>
          <a:p>
            <a:r>
              <a:rPr lang="en-US" sz="2000" dirty="0"/>
              <a:t>Red box = output for publication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2A754D-873C-8948-8AC3-BF5A31E86972}"/>
              </a:ext>
            </a:extLst>
          </p:cNvPr>
          <p:cNvCxnSpPr>
            <a:cxnSpLocks/>
            <a:stCxn id="52" idx="3"/>
            <a:endCxn id="16" idx="1"/>
          </p:cNvCxnSpPr>
          <p:nvPr/>
        </p:nvCxnSpPr>
        <p:spPr>
          <a:xfrm>
            <a:off x="13331335" y="8748498"/>
            <a:ext cx="1460151" cy="227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C195AC0C-A755-E045-9D23-B4D98E04C847}"/>
              </a:ext>
            </a:extLst>
          </p:cNvPr>
          <p:cNvCxnSpPr>
            <a:cxnSpLocks/>
            <a:stCxn id="22" idx="1"/>
            <a:endCxn id="21" idx="1"/>
          </p:cNvCxnSpPr>
          <p:nvPr/>
        </p:nvCxnSpPr>
        <p:spPr>
          <a:xfrm rot="10800000" flipV="1">
            <a:off x="8126114" y="1369921"/>
            <a:ext cx="7449034" cy="1586691"/>
          </a:xfrm>
          <a:prstGeom prst="bentConnector3">
            <a:avLst>
              <a:gd name="adj1" fmla="val 103069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DF90F48-64B6-8B4D-808E-70972A728D61}"/>
              </a:ext>
            </a:extLst>
          </p:cNvPr>
          <p:cNvCxnSpPr>
            <a:cxnSpLocks/>
            <a:stCxn id="99" idx="3"/>
            <a:endCxn id="126" idx="1"/>
          </p:cNvCxnSpPr>
          <p:nvPr/>
        </p:nvCxnSpPr>
        <p:spPr>
          <a:xfrm>
            <a:off x="13311528" y="10422945"/>
            <a:ext cx="1782848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BDCA55D-06C6-3D4D-870A-B020C3366660}"/>
              </a:ext>
            </a:extLst>
          </p:cNvPr>
          <p:cNvCxnSpPr>
            <a:cxnSpLocks/>
            <a:stCxn id="107" idx="3"/>
            <a:endCxn id="205" idx="1"/>
          </p:cNvCxnSpPr>
          <p:nvPr/>
        </p:nvCxnSpPr>
        <p:spPr>
          <a:xfrm>
            <a:off x="13311529" y="13824864"/>
            <a:ext cx="1792713" cy="553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9E92AEC-D4DD-594B-9895-157CB0EC528D}"/>
              </a:ext>
            </a:extLst>
          </p:cNvPr>
          <p:cNvSpPr/>
          <p:nvPr/>
        </p:nvSpPr>
        <p:spPr>
          <a:xfrm>
            <a:off x="10986244" y="540543"/>
            <a:ext cx="2578911" cy="70788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Write/Plot/Peripheral </a:t>
            </a:r>
            <a:br>
              <a:rPr lang="en-US" sz="2000" b="1" u="sng" dirty="0"/>
            </a:br>
            <a:r>
              <a:rPr lang="en-US" sz="2000" b="1" u="sng" dirty="0"/>
              <a:t>functions</a:t>
            </a:r>
          </a:p>
        </p:txBody>
      </p: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822F0DA0-31FB-064A-B466-3D611F0D5036}"/>
              </a:ext>
            </a:extLst>
          </p:cNvPr>
          <p:cNvCxnSpPr>
            <a:cxnSpLocks/>
            <a:stCxn id="205" idx="2"/>
            <a:endCxn id="401" idx="3"/>
          </p:cNvCxnSpPr>
          <p:nvPr/>
        </p:nvCxnSpPr>
        <p:spPr>
          <a:xfrm rot="5400000">
            <a:off x="12674219" y="10827012"/>
            <a:ext cx="354817" cy="7007929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B1373C3-6D13-E540-929C-1B4D3B26C340}"/>
              </a:ext>
            </a:extLst>
          </p:cNvPr>
          <p:cNvCxnSpPr>
            <a:cxnSpLocks/>
            <a:stCxn id="143" idx="3"/>
            <a:endCxn id="400" idx="1"/>
          </p:cNvCxnSpPr>
          <p:nvPr/>
        </p:nvCxnSpPr>
        <p:spPr>
          <a:xfrm flipV="1">
            <a:off x="13311528" y="17714937"/>
            <a:ext cx="1782848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B3BA362D-57A2-F940-BDE5-DCC2EE8971F8}"/>
              </a:ext>
            </a:extLst>
          </p:cNvPr>
          <p:cNvCxnSpPr>
            <a:cxnSpLocks/>
            <a:stCxn id="155" idx="2"/>
          </p:cNvCxnSpPr>
          <p:nvPr/>
        </p:nvCxnSpPr>
        <p:spPr>
          <a:xfrm rot="16200000" flipH="1">
            <a:off x="9809901" y="16128909"/>
            <a:ext cx="644196" cy="1799465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1B7DD4B3-2FE5-CE4E-BC89-EED594A265CE}"/>
              </a:ext>
            </a:extLst>
          </p:cNvPr>
          <p:cNvCxnSpPr>
            <a:cxnSpLocks/>
            <a:stCxn id="66" idx="1"/>
            <a:endCxn id="21" idx="0"/>
          </p:cNvCxnSpPr>
          <p:nvPr/>
        </p:nvCxnSpPr>
        <p:spPr>
          <a:xfrm rot="10800000" flipV="1">
            <a:off x="9249660" y="2152673"/>
            <a:ext cx="1806301" cy="616683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04B925F-130D-1645-8CE6-7272342A9F58}"/>
              </a:ext>
            </a:extLst>
          </p:cNvPr>
          <p:cNvCxnSpPr>
            <a:cxnSpLocks/>
            <a:stCxn id="37" idx="1"/>
            <a:endCxn id="66" idx="3"/>
          </p:cNvCxnSpPr>
          <p:nvPr/>
        </p:nvCxnSpPr>
        <p:spPr>
          <a:xfrm flipH="1" flipV="1">
            <a:off x="13303049" y="2152673"/>
            <a:ext cx="1938407" cy="7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7DAE44AF-ACB7-7343-A007-5F9BB0715C93}"/>
              </a:ext>
            </a:extLst>
          </p:cNvPr>
          <p:cNvCxnSpPr>
            <a:cxnSpLocks/>
            <a:stCxn id="66" idx="2"/>
            <a:endCxn id="77" idx="1"/>
          </p:cNvCxnSpPr>
          <p:nvPr/>
        </p:nvCxnSpPr>
        <p:spPr>
          <a:xfrm rot="16200000" flipH="1">
            <a:off x="13425814" y="1093621"/>
            <a:ext cx="647295" cy="313991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Diamond 54">
            <a:extLst>
              <a:ext uri="{FF2B5EF4-FFF2-40B4-BE49-F238E27FC236}">
                <a16:creationId xmlns:a16="http://schemas.microsoft.com/office/drawing/2014/main" id="{C5930AC1-275E-9742-AAF3-B32969AE5A31}"/>
              </a:ext>
            </a:extLst>
          </p:cNvPr>
          <p:cNvSpPr/>
          <p:nvPr/>
        </p:nvSpPr>
        <p:spPr>
          <a:xfrm>
            <a:off x="16213749" y="7795547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A498003-30DE-0A4D-9A8E-8A9716C076D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6345725" y="7430989"/>
            <a:ext cx="4903" cy="3644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88091983-DA02-B249-B2B0-2890AE72EB0B}"/>
              </a:ext>
            </a:extLst>
          </p:cNvPr>
          <p:cNvSpPr/>
          <p:nvPr/>
        </p:nvSpPr>
        <p:spPr>
          <a:xfrm>
            <a:off x="6025053" y="12044402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12356B1-3D7F-7443-984B-0A27276714FB}"/>
              </a:ext>
            </a:extLst>
          </p:cNvPr>
          <p:cNvCxnSpPr>
            <a:cxnSpLocks/>
            <a:stCxn id="119" idx="3"/>
            <a:endCxn id="163" idx="1"/>
          </p:cNvCxnSpPr>
          <p:nvPr/>
        </p:nvCxnSpPr>
        <p:spPr>
          <a:xfrm flipV="1">
            <a:off x="6258972" y="12159232"/>
            <a:ext cx="1847841" cy="213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Diamond 133">
            <a:extLst>
              <a:ext uri="{FF2B5EF4-FFF2-40B4-BE49-F238E27FC236}">
                <a16:creationId xmlns:a16="http://schemas.microsoft.com/office/drawing/2014/main" id="{7BD84A24-5712-774A-A132-81AFFE715C76}"/>
              </a:ext>
            </a:extLst>
          </p:cNvPr>
          <p:cNvSpPr/>
          <p:nvPr/>
        </p:nvSpPr>
        <p:spPr>
          <a:xfrm>
            <a:off x="9115023" y="937002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857F0F0-73E0-564E-863E-013E3CED89C2}"/>
              </a:ext>
            </a:extLst>
          </p:cNvPr>
          <p:cNvCxnSpPr>
            <a:cxnSpLocks/>
            <a:stCxn id="134" idx="2"/>
            <a:endCxn id="120" idx="0"/>
          </p:cNvCxnSpPr>
          <p:nvPr/>
        </p:nvCxnSpPr>
        <p:spPr>
          <a:xfrm flipH="1">
            <a:off x="9230358" y="9603944"/>
            <a:ext cx="1624" cy="63174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989CA54E-E3E9-9541-B018-6E58FC95DBE0}"/>
              </a:ext>
            </a:extLst>
          </p:cNvPr>
          <p:cNvCxnSpPr>
            <a:cxnSpLocks/>
            <a:stCxn id="126" idx="2"/>
            <a:endCxn id="141" idx="3"/>
          </p:cNvCxnSpPr>
          <p:nvPr/>
        </p:nvCxnSpPr>
        <p:spPr>
          <a:xfrm rot="5400000">
            <a:off x="12616480" y="7563211"/>
            <a:ext cx="461709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Diamond 140">
            <a:extLst>
              <a:ext uri="{FF2B5EF4-FFF2-40B4-BE49-F238E27FC236}">
                <a16:creationId xmlns:a16="http://schemas.microsoft.com/office/drawing/2014/main" id="{6F0BD2A3-BB1E-564F-A624-1D411B45706A}"/>
              </a:ext>
            </a:extLst>
          </p:cNvPr>
          <p:cNvSpPr/>
          <p:nvPr/>
        </p:nvSpPr>
        <p:spPr>
          <a:xfrm>
            <a:off x="9115023" y="1117549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38FE1D1-38E6-BE42-8809-1F2C9231A33E}"/>
              </a:ext>
            </a:extLst>
          </p:cNvPr>
          <p:cNvCxnSpPr>
            <a:cxnSpLocks/>
            <a:stCxn id="141" idx="2"/>
            <a:endCxn id="163" idx="0"/>
          </p:cNvCxnSpPr>
          <p:nvPr/>
        </p:nvCxnSpPr>
        <p:spPr>
          <a:xfrm flipH="1">
            <a:off x="9230358" y="11409417"/>
            <a:ext cx="1625" cy="56255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830604D-BF79-B04F-9609-ABBFA50E8E6F}"/>
              </a:ext>
            </a:extLst>
          </p:cNvPr>
          <p:cNvCxnSpPr>
            <a:cxnSpLocks/>
            <a:stCxn id="59" idx="3"/>
            <a:endCxn id="48" idx="1"/>
          </p:cNvCxnSpPr>
          <p:nvPr/>
        </p:nvCxnSpPr>
        <p:spPr>
          <a:xfrm>
            <a:off x="13331337" y="6140060"/>
            <a:ext cx="163424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EB5114EB-1234-D145-A07D-E569C00959CC}"/>
              </a:ext>
            </a:extLst>
          </p:cNvPr>
          <p:cNvCxnSpPr>
            <a:cxnSpLocks/>
            <a:stCxn id="163" idx="3"/>
            <a:endCxn id="88" idx="1"/>
          </p:cNvCxnSpPr>
          <p:nvPr/>
        </p:nvCxnSpPr>
        <p:spPr>
          <a:xfrm>
            <a:off x="10353902" y="12159232"/>
            <a:ext cx="4740475" cy="976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>
            <a:extLst>
              <a:ext uri="{FF2B5EF4-FFF2-40B4-BE49-F238E27FC236}">
                <a16:creationId xmlns:a16="http://schemas.microsoft.com/office/drawing/2014/main" id="{2E262864-330A-6C4A-B765-581796080F75}"/>
              </a:ext>
            </a:extLst>
          </p:cNvPr>
          <p:cNvCxnSpPr>
            <a:cxnSpLocks/>
            <a:stCxn id="88" idx="2"/>
            <a:endCxn id="31" idx="0"/>
          </p:cNvCxnSpPr>
          <p:nvPr/>
        </p:nvCxnSpPr>
        <p:spPr>
          <a:xfrm rot="5400000">
            <a:off x="12255588" y="9551569"/>
            <a:ext cx="1064911" cy="7115367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9BB006E3-F3D2-6C4B-BBB5-E2E753927472}"/>
              </a:ext>
            </a:extLst>
          </p:cNvPr>
          <p:cNvCxnSpPr>
            <a:cxnSpLocks/>
            <a:stCxn id="106" idx="3"/>
            <a:endCxn id="1041" idx="0"/>
          </p:cNvCxnSpPr>
          <p:nvPr/>
        </p:nvCxnSpPr>
        <p:spPr>
          <a:xfrm>
            <a:off x="3374360" y="8725539"/>
            <a:ext cx="2616449" cy="1666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22AD786-64B0-F34B-A452-64B6590C5E38}"/>
              </a:ext>
            </a:extLst>
          </p:cNvPr>
          <p:cNvSpPr/>
          <p:nvPr/>
        </p:nvSpPr>
        <p:spPr>
          <a:xfrm>
            <a:off x="1204979" y="6642228"/>
            <a:ext cx="2562442" cy="315225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D1E1304-FDA0-8E44-A742-EA7D6D1F4D50}"/>
              </a:ext>
            </a:extLst>
          </p:cNvPr>
          <p:cNvSpPr/>
          <p:nvPr/>
        </p:nvSpPr>
        <p:spPr>
          <a:xfrm>
            <a:off x="1462822" y="6721446"/>
            <a:ext cx="2074607" cy="1015663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Mesh Creation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From MRI or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 err="1">
                <a:solidFill>
                  <a:schemeClr val="bg1">
                    <a:lumMod val="65000"/>
                  </a:schemeClr>
                </a:solidFill>
              </a:rPr>
              <a:t>TissueMask</a:t>
            </a: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 (TBD)</a:t>
            </a:r>
          </a:p>
        </p:txBody>
      </p: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2950FFC9-5993-714A-9A4E-9467C261979D}"/>
              </a:ext>
            </a:extLst>
          </p:cNvPr>
          <p:cNvCxnSpPr>
            <a:cxnSpLocks/>
            <a:stCxn id="55" idx="1"/>
            <a:endCxn id="119" idx="0"/>
          </p:cNvCxnSpPr>
          <p:nvPr/>
        </p:nvCxnSpPr>
        <p:spPr>
          <a:xfrm rot="10800000" flipV="1">
            <a:off x="6142013" y="7912506"/>
            <a:ext cx="10071736" cy="4131895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Diamond 246">
            <a:extLst>
              <a:ext uri="{FF2B5EF4-FFF2-40B4-BE49-F238E27FC236}">
                <a16:creationId xmlns:a16="http://schemas.microsoft.com/office/drawing/2014/main" id="{3F656214-0249-1340-943A-5F57D707A3B5}"/>
              </a:ext>
            </a:extLst>
          </p:cNvPr>
          <p:cNvSpPr/>
          <p:nvPr/>
        </p:nvSpPr>
        <p:spPr>
          <a:xfrm>
            <a:off x="6048899" y="664746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4CF70141-40A1-A64A-AE51-30B5DADEF542}"/>
              </a:ext>
            </a:extLst>
          </p:cNvPr>
          <p:cNvCxnSpPr>
            <a:cxnSpLocks/>
            <a:stCxn id="247" idx="2"/>
            <a:endCxn id="179" idx="1"/>
          </p:cNvCxnSpPr>
          <p:nvPr/>
        </p:nvCxnSpPr>
        <p:spPr>
          <a:xfrm rot="16200000" flipH="1">
            <a:off x="6895628" y="6151619"/>
            <a:ext cx="475205" cy="1934742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C37BE847-11FB-DF43-A9BE-7E798551616D}"/>
              </a:ext>
            </a:extLst>
          </p:cNvPr>
          <p:cNvCxnSpPr>
            <a:cxnSpLocks/>
            <a:stCxn id="247" idx="3"/>
            <a:endCxn id="7" idx="1"/>
          </p:cNvCxnSpPr>
          <p:nvPr/>
        </p:nvCxnSpPr>
        <p:spPr>
          <a:xfrm flipV="1">
            <a:off x="6282818" y="6761664"/>
            <a:ext cx="1809665" cy="27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323B4091-5352-404D-8229-4272D85D1F86}"/>
              </a:ext>
            </a:extLst>
          </p:cNvPr>
          <p:cNvCxnSpPr>
            <a:cxnSpLocks/>
            <a:stCxn id="7" idx="3"/>
            <a:endCxn id="39" idx="1"/>
          </p:cNvCxnSpPr>
          <p:nvPr/>
        </p:nvCxnSpPr>
        <p:spPr>
          <a:xfrm>
            <a:off x="10368232" y="6761664"/>
            <a:ext cx="679248" cy="34709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263">
            <a:extLst>
              <a:ext uri="{FF2B5EF4-FFF2-40B4-BE49-F238E27FC236}">
                <a16:creationId xmlns:a16="http://schemas.microsoft.com/office/drawing/2014/main" id="{9B360546-9854-7F49-BF28-7D176F6F64A4}"/>
              </a:ext>
            </a:extLst>
          </p:cNvPr>
          <p:cNvCxnSpPr>
            <a:cxnSpLocks/>
            <a:stCxn id="179" idx="3"/>
            <a:endCxn id="39" idx="1"/>
          </p:cNvCxnSpPr>
          <p:nvPr/>
        </p:nvCxnSpPr>
        <p:spPr>
          <a:xfrm flipV="1">
            <a:off x="10347690" y="7108758"/>
            <a:ext cx="699790" cy="247835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1" name="Block Arc 1040">
            <a:extLst>
              <a:ext uri="{FF2B5EF4-FFF2-40B4-BE49-F238E27FC236}">
                <a16:creationId xmlns:a16="http://schemas.microsoft.com/office/drawing/2014/main" id="{C2066667-9A33-0C4F-BF9A-67F0E2238F37}"/>
              </a:ext>
            </a:extLst>
          </p:cNvPr>
          <p:cNvSpPr/>
          <p:nvPr/>
        </p:nvSpPr>
        <p:spPr>
          <a:xfrm>
            <a:off x="5979834" y="8561241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5C6E9591-3FB0-FB4B-BC74-2020B40BC75A}"/>
              </a:ext>
            </a:extLst>
          </p:cNvPr>
          <p:cNvCxnSpPr>
            <a:cxnSpLocks/>
            <a:stCxn id="1041" idx="1"/>
            <a:endCxn id="14" idx="1"/>
          </p:cNvCxnSpPr>
          <p:nvPr/>
        </p:nvCxnSpPr>
        <p:spPr>
          <a:xfrm flipV="1">
            <a:off x="6292925" y="8748498"/>
            <a:ext cx="1823031" cy="424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Diamond 305">
            <a:extLst>
              <a:ext uri="{FF2B5EF4-FFF2-40B4-BE49-F238E27FC236}">
                <a16:creationId xmlns:a16="http://schemas.microsoft.com/office/drawing/2014/main" id="{7531E34F-8C93-D441-A0FE-B7194DF1586F}"/>
              </a:ext>
            </a:extLst>
          </p:cNvPr>
          <p:cNvSpPr/>
          <p:nvPr/>
        </p:nvSpPr>
        <p:spPr>
          <a:xfrm>
            <a:off x="16228764" y="4818898"/>
            <a:ext cx="233919" cy="23391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BFB81C36-1ACD-8249-AAC3-2F010DCA4F46}"/>
              </a:ext>
            </a:extLst>
          </p:cNvPr>
          <p:cNvCxnSpPr>
            <a:cxnSpLocks/>
            <a:stCxn id="8" idx="2"/>
            <a:endCxn id="306" idx="0"/>
          </p:cNvCxnSpPr>
          <p:nvPr/>
        </p:nvCxnSpPr>
        <p:spPr>
          <a:xfrm flipH="1">
            <a:off x="16345724" y="4587203"/>
            <a:ext cx="2" cy="23169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51D2F661-9506-324A-B4AE-2EAA131A5564}"/>
              </a:ext>
            </a:extLst>
          </p:cNvPr>
          <p:cNvCxnSpPr>
            <a:cxnSpLocks/>
            <a:stCxn id="306" idx="1"/>
            <a:endCxn id="247" idx="0"/>
          </p:cNvCxnSpPr>
          <p:nvPr/>
        </p:nvCxnSpPr>
        <p:spPr>
          <a:xfrm rot="10800000" flipV="1">
            <a:off x="6165860" y="4935857"/>
            <a:ext cx="10062905" cy="1711611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0" name="Diamond 339">
            <a:extLst>
              <a:ext uri="{FF2B5EF4-FFF2-40B4-BE49-F238E27FC236}">
                <a16:creationId xmlns:a16="http://schemas.microsoft.com/office/drawing/2014/main" id="{C3519B4D-F64A-2E43-9A4F-25605BFB580F}"/>
              </a:ext>
            </a:extLst>
          </p:cNvPr>
          <p:cNvSpPr/>
          <p:nvPr/>
        </p:nvSpPr>
        <p:spPr>
          <a:xfrm>
            <a:off x="4754711" y="860857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1" name="Block Arc 340">
            <a:extLst>
              <a:ext uri="{FF2B5EF4-FFF2-40B4-BE49-F238E27FC236}">
                <a16:creationId xmlns:a16="http://schemas.microsoft.com/office/drawing/2014/main" id="{CAA28B5E-2871-1447-BD8C-53D8EED06F52}"/>
              </a:ext>
            </a:extLst>
          </p:cNvPr>
          <p:cNvSpPr/>
          <p:nvPr/>
        </p:nvSpPr>
        <p:spPr>
          <a:xfrm>
            <a:off x="9100067" y="3554296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2" name="Elbow Connector 341">
            <a:extLst>
              <a:ext uri="{FF2B5EF4-FFF2-40B4-BE49-F238E27FC236}">
                <a16:creationId xmlns:a16="http://schemas.microsoft.com/office/drawing/2014/main" id="{9A8B31BB-65AF-0F4F-8810-84F75F9E0349}"/>
              </a:ext>
            </a:extLst>
          </p:cNvPr>
          <p:cNvCxnSpPr>
            <a:cxnSpLocks/>
            <a:stCxn id="341" idx="0"/>
            <a:endCxn id="340" idx="0"/>
          </p:cNvCxnSpPr>
          <p:nvPr/>
        </p:nvCxnSpPr>
        <p:spPr>
          <a:xfrm rot="5400000">
            <a:off x="4554698" y="4052234"/>
            <a:ext cx="4873319" cy="4239371"/>
          </a:xfrm>
          <a:prstGeom prst="bentConnector3">
            <a:avLst>
              <a:gd name="adj1" fmla="val -177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Elbow Connector 345">
            <a:extLst>
              <a:ext uri="{FF2B5EF4-FFF2-40B4-BE49-F238E27FC236}">
                <a16:creationId xmlns:a16="http://schemas.microsoft.com/office/drawing/2014/main" id="{08139D40-95AA-584F-AB76-88F967447ED2}"/>
              </a:ext>
            </a:extLst>
          </p:cNvPr>
          <p:cNvCxnSpPr>
            <a:cxnSpLocks/>
            <a:stCxn id="77" idx="2"/>
            <a:endCxn id="341" idx="1"/>
          </p:cNvCxnSpPr>
          <p:nvPr/>
        </p:nvCxnSpPr>
        <p:spPr>
          <a:xfrm rot="5400000">
            <a:off x="12572575" y="-18303"/>
            <a:ext cx="604682" cy="6923516"/>
          </a:xfrm>
          <a:prstGeom prst="bentConnector3">
            <a:avLst>
              <a:gd name="adj1" fmla="val 99988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Block Arc 352">
            <a:extLst>
              <a:ext uri="{FF2B5EF4-FFF2-40B4-BE49-F238E27FC236}">
                <a16:creationId xmlns:a16="http://schemas.microsoft.com/office/drawing/2014/main" id="{8223A1DC-88C4-2E47-8DC3-586A9DCEE1CB}"/>
              </a:ext>
            </a:extLst>
          </p:cNvPr>
          <p:cNvSpPr/>
          <p:nvPr/>
        </p:nvSpPr>
        <p:spPr>
          <a:xfrm>
            <a:off x="5976973" y="9297673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66BD72-142A-F747-8A0C-DFE29D0D5204}"/>
              </a:ext>
            </a:extLst>
          </p:cNvPr>
          <p:cNvSpPr/>
          <p:nvPr/>
        </p:nvSpPr>
        <p:spPr>
          <a:xfrm>
            <a:off x="8092483" y="6540630"/>
            <a:ext cx="2275749" cy="44206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Bespoke pipeline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6AC491-EFEB-744F-86B0-030C6E78D9C7}"/>
              </a:ext>
            </a:extLst>
          </p:cNvPr>
          <p:cNvSpPr/>
          <p:nvPr/>
        </p:nvSpPr>
        <p:spPr>
          <a:xfrm>
            <a:off x="15337522" y="4063983"/>
            <a:ext cx="201640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nirs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(SD &amp; SD3D)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51CDB-9F5E-2D4D-B28D-AF0747493DD8}"/>
              </a:ext>
            </a:extLst>
          </p:cNvPr>
          <p:cNvSpPr/>
          <p:nvPr/>
        </p:nvSpPr>
        <p:spPr>
          <a:xfrm>
            <a:off x="15122995" y="6784658"/>
            <a:ext cx="244545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prepro</a:t>
            </a:r>
            <a:endParaRPr lang="en-US" sz="1400" dirty="0"/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dod</a:t>
            </a:r>
            <a:r>
              <a:rPr lang="en-US" sz="1100" dirty="0"/>
              <a:t>, SD_3D, </a:t>
            </a:r>
            <a:r>
              <a:rPr lang="en-US" sz="1100" dirty="0" err="1"/>
              <a:t>timebase</a:t>
            </a:r>
            <a:r>
              <a:rPr lang="en-US" sz="1100" dirty="0"/>
              <a:t>, dc(opt), </a:t>
            </a:r>
            <a:r>
              <a:rPr lang="en-US" sz="1100" dirty="0" err="1"/>
              <a:t>dcStd</a:t>
            </a:r>
            <a:r>
              <a:rPr lang="en-US" sz="1100" dirty="0"/>
              <a:t>(opt))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D7C875-650F-9E46-86F2-55821149E728}"/>
              </a:ext>
            </a:extLst>
          </p:cNvPr>
          <p:cNvSpPr/>
          <p:nvPr/>
        </p:nvSpPr>
        <p:spPr>
          <a:xfrm>
            <a:off x="811595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DOTHUB_meshRegistration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C74E35-B0E4-1541-AF56-781EDC7735EA}"/>
              </a:ext>
            </a:extLst>
          </p:cNvPr>
          <p:cNvSpPr/>
          <p:nvPr/>
        </p:nvSpPr>
        <p:spPr>
          <a:xfrm>
            <a:off x="14791486" y="8389136"/>
            <a:ext cx="3108479" cy="723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.rmap</a:t>
            </a:r>
          </a:p>
          <a:p>
            <a:pPr algn="ctr"/>
            <a:r>
              <a:rPr lang="en-US" sz="900" dirty="0"/>
              <a:t>(</a:t>
            </a:r>
            <a:r>
              <a:rPr lang="en-US" sz="900" dirty="0" err="1"/>
              <a:t>reg</a:t>
            </a:r>
            <a:r>
              <a:rPr lang="en-US" sz="900" dirty="0"/>
              <a:t> </a:t>
            </a:r>
            <a:r>
              <a:rPr lang="en-US" sz="900" dirty="0" err="1"/>
              <a:t>vol</a:t>
            </a:r>
            <a:r>
              <a:rPr lang="en-US" sz="900" dirty="0"/>
              <a:t> mesh, </a:t>
            </a:r>
            <a:r>
              <a:rPr lang="en-US" sz="900" dirty="0" err="1"/>
              <a:t>reg</a:t>
            </a:r>
            <a:r>
              <a:rPr lang="en-US" sz="900" dirty="0"/>
              <a:t> gm mesh, </a:t>
            </a:r>
            <a:r>
              <a:rPr lang="en-US" sz="900" dirty="0" err="1"/>
              <a:t>reg</a:t>
            </a:r>
            <a:r>
              <a:rPr lang="en-US" sz="900" dirty="0"/>
              <a:t> scalp surface mesh, source </a:t>
            </a:r>
            <a:r>
              <a:rPr lang="en-US" sz="900" dirty="0" err="1"/>
              <a:t>pos</a:t>
            </a:r>
            <a:r>
              <a:rPr lang="en-US" sz="900" dirty="0"/>
              <a:t> (on mesh), </a:t>
            </a:r>
          </a:p>
          <a:p>
            <a:pPr algn="ctr"/>
            <a:r>
              <a:rPr lang="en-US" sz="900" dirty="0"/>
              <a:t>detector </a:t>
            </a:r>
            <a:r>
              <a:rPr lang="en-US" sz="900" dirty="0" err="1"/>
              <a:t>pos</a:t>
            </a:r>
            <a:r>
              <a:rPr lang="en-US" sz="900" dirty="0"/>
              <a:t> (on mesh), vol2gm)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12A902-9404-2C46-A552-2666AA3D6505}"/>
              </a:ext>
            </a:extLst>
          </p:cNvPr>
          <p:cNvSpPr/>
          <p:nvPr/>
        </p:nvSpPr>
        <p:spPr>
          <a:xfrm>
            <a:off x="8126114" y="2769356"/>
            <a:ext cx="2247089" cy="3745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DOTHUB_LUMO2NIRS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E12E4B-890C-554B-BD87-13E0E72AC75A}"/>
              </a:ext>
            </a:extLst>
          </p:cNvPr>
          <p:cNvSpPr/>
          <p:nvPr/>
        </p:nvSpPr>
        <p:spPr>
          <a:xfrm>
            <a:off x="15575148" y="1216033"/>
            <a:ext cx="1493719" cy="307777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.LUMO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731672-6719-B343-9DD8-07F38669F8FB}"/>
              </a:ext>
            </a:extLst>
          </p:cNvPr>
          <p:cNvSpPr/>
          <p:nvPr/>
        </p:nvSpPr>
        <p:spPr>
          <a:xfrm>
            <a:off x="15241456" y="1784139"/>
            <a:ext cx="2161104" cy="738664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.csv </a:t>
            </a:r>
            <a:br>
              <a:rPr lang="en-US" sz="1400" dirty="0"/>
            </a:br>
            <a:r>
              <a:rPr lang="en-US" sz="1400" dirty="0"/>
              <a:t>(source-wise position data)</a:t>
            </a:r>
            <a:br>
              <a:rPr lang="en-US" sz="1400" dirty="0"/>
            </a:br>
            <a:r>
              <a:rPr lang="en-US" sz="1400" dirty="0"/>
              <a:t>(optional)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94C6F5B-5288-8C40-B72D-47B9CAE48988}"/>
              </a:ext>
            </a:extLst>
          </p:cNvPr>
          <p:cNvSpPr/>
          <p:nvPr/>
        </p:nvSpPr>
        <p:spPr>
          <a:xfrm>
            <a:off x="11044991" y="5255602"/>
            <a:ext cx="2308641" cy="401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DOTHUB_LUMOdataqualitycheck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F79FFD-E770-144D-A299-817F38CAD5CF}"/>
              </a:ext>
            </a:extLst>
          </p:cNvPr>
          <p:cNvSpPr/>
          <p:nvPr/>
        </p:nvSpPr>
        <p:spPr>
          <a:xfrm>
            <a:off x="14965578" y="5986172"/>
            <a:ext cx="2763622" cy="307777"/>
          </a:xfrm>
          <a:prstGeom prst="rect">
            <a:avLst/>
          </a:prstGeom>
          <a:solidFill>
            <a:srgbClr val="FF7682"/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Data quality figures .fig, .</a:t>
            </a:r>
            <a:r>
              <a:rPr lang="en-US" sz="1400" b="1" dirty="0" err="1"/>
              <a:t>png</a:t>
            </a:r>
            <a:endParaRPr lang="en-US" sz="1400" b="1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C4B7E43-83D6-BB41-8FD8-EA4171762EA4}"/>
              </a:ext>
            </a:extLst>
          </p:cNvPr>
          <p:cNvSpPr/>
          <p:nvPr/>
        </p:nvSpPr>
        <p:spPr>
          <a:xfrm>
            <a:off x="8106814" y="10235688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DOTHUB_makeToastJacobian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C9D6D-8454-0948-998D-2EB49D48D3CB}"/>
              </a:ext>
            </a:extLst>
          </p:cNvPr>
          <p:cNvSpPr/>
          <p:nvPr/>
        </p:nvSpPr>
        <p:spPr>
          <a:xfrm>
            <a:off x="15094377" y="10015141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834D240-EF46-D248-A990-0A53B4668541}"/>
              </a:ext>
            </a:extLst>
          </p:cNvPr>
          <p:cNvSpPr/>
          <p:nvPr/>
        </p:nvSpPr>
        <p:spPr>
          <a:xfrm>
            <a:off x="15104242" y="13507237"/>
            <a:ext cx="2502697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dotimg</a:t>
            </a:r>
            <a:endParaRPr lang="en-US" sz="1400" dirty="0"/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HbO_vol</a:t>
            </a:r>
            <a:r>
              <a:rPr lang="en-US" sz="1100" dirty="0"/>
              <a:t>, </a:t>
            </a:r>
            <a:r>
              <a:rPr lang="en-US" sz="1100" dirty="0" err="1"/>
              <a:t>HbR_vol</a:t>
            </a:r>
            <a:r>
              <a:rPr lang="en-US" sz="1100" dirty="0"/>
              <a:t>, </a:t>
            </a:r>
            <a:r>
              <a:rPr lang="en-US" sz="1100" dirty="0" err="1"/>
              <a:t>HbO_GM</a:t>
            </a:r>
            <a:r>
              <a:rPr lang="en-US" sz="1100" dirty="0"/>
              <a:t>, </a:t>
            </a:r>
            <a:r>
              <a:rPr lang="en-US" sz="1100" dirty="0" err="1"/>
              <a:t>HbR_GM</a:t>
            </a:r>
            <a:r>
              <a:rPr lang="en-US" sz="1100" dirty="0"/>
              <a:t>, </a:t>
            </a:r>
            <a:r>
              <a:rPr lang="en-US" sz="1100" dirty="0" err="1"/>
              <a:t>timebase</a:t>
            </a:r>
            <a:r>
              <a:rPr lang="en-US" sz="1100" dirty="0"/>
              <a:t>, </a:t>
            </a:r>
            <a:r>
              <a:rPr lang="en-US" sz="1100" dirty="0" err="1"/>
              <a:t>reconinfo</a:t>
            </a:r>
            <a:r>
              <a:rPr lang="en-US" sz="1100" dirty="0"/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AACFF9-2FA3-584C-99CE-1AA6E2486B23}"/>
              </a:ext>
            </a:extLst>
          </p:cNvPr>
          <p:cNvSpPr/>
          <p:nvPr/>
        </p:nvSpPr>
        <p:spPr>
          <a:xfrm>
            <a:off x="11047480" y="692150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98ACC3D-D69F-5042-8749-0E72604C4C8A}"/>
              </a:ext>
            </a:extLst>
          </p:cNvPr>
          <p:cNvSpPr/>
          <p:nvPr/>
        </p:nvSpPr>
        <p:spPr>
          <a:xfrm>
            <a:off x="1106728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DOTHUB_writeRMAP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74E227-6C9A-A64A-805F-A37B358E9CF2}"/>
              </a:ext>
            </a:extLst>
          </p:cNvPr>
          <p:cNvSpPr/>
          <p:nvPr/>
        </p:nvSpPr>
        <p:spPr>
          <a:xfrm>
            <a:off x="11067288" y="5936158"/>
            <a:ext cx="2264049" cy="4078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DOTHUB_LUMO Plot functions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B9066C-6802-A24E-B143-F0A4A7A7D309}"/>
              </a:ext>
            </a:extLst>
          </p:cNvPr>
          <p:cNvSpPr/>
          <p:nvPr/>
        </p:nvSpPr>
        <p:spPr>
          <a:xfrm>
            <a:off x="11047480" y="10235688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DOTHUB_writeJAC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21DA97B-7A22-874E-8575-40FAA7413D6F}"/>
              </a:ext>
            </a:extLst>
          </p:cNvPr>
          <p:cNvSpPr/>
          <p:nvPr/>
        </p:nvSpPr>
        <p:spPr>
          <a:xfrm>
            <a:off x="11047480" y="13637606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DOTHUB_writeDOTIMG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378780A-5DFA-9442-B6A3-C8EDCE00B00F}"/>
              </a:ext>
            </a:extLst>
          </p:cNvPr>
          <p:cNvSpPr/>
          <p:nvPr/>
        </p:nvSpPr>
        <p:spPr>
          <a:xfrm>
            <a:off x="11020301" y="17171981"/>
            <a:ext cx="2291227" cy="1085913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DOTHUB Image Plot functions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DOTHUB_displayOnMesh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DOTHUB_volumeMeshImage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DOTHUB_makeMovie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AFD389E-9508-044B-A54F-8C8486409902}"/>
              </a:ext>
            </a:extLst>
          </p:cNvPr>
          <p:cNvSpPr/>
          <p:nvPr/>
        </p:nvSpPr>
        <p:spPr>
          <a:xfrm>
            <a:off x="8115281" y="16034267"/>
            <a:ext cx="2233971" cy="67227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Group level / statistical analysis pipeline (study specific)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52FFC63-9B7A-A24A-9CC1-13E34B9D1026}"/>
              </a:ext>
            </a:extLst>
          </p:cNvPr>
          <p:cNvSpPr/>
          <p:nvPr/>
        </p:nvSpPr>
        <p:spPr>
          <a:xfrm>
            <a:off x="11055960" y="1965416"/>
            <a:ext cx="2247089" cy="3745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DOTHUB_LUMOPolhemus2SD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E037B6-A964-CD4A-A0FC-E44A422C2EE3}"/>
              </a:ext>
            </a:extLst>
          </p:cNvPr>
          <p:cNvSpPr/>
          <p:nvPr/>
        </p:nvSpPr>
        <p:spPr>
          <a:xfrm>
            <a:off x="15319418" y="2833337"/>
            <a:ext cx="2034511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.SD3D 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1C5B4C9-5A90-774B-9E56-B9CCA33CE378}"/>
              </a:ext>
            </a:extLst>
          </p:cNvPr>
          <p:cNvSpPr/>
          <p:nvPr/>
        </p:nvSpPr>
        <p:spPr>
          <a:xfrm>
            <a:off x="8106813" y="11971975"/>
            <a:ext cx="2247088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DOTHUB_invertJacobian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E575B93-002D-2A46-B3E0-D2F4C289D57B}"/>
              </a:ext>
            </a:extLst>
          </p:cNvPr>
          <p:cNvSpPr/>
          <p:nvPr/>
        </p:nvSpPr>
        <p:spPr>
          <a:xfrm>
            <a:off x="15094377" y="11761188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invjac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2B555FF-DBFC-A943-AD50-B3C0B130FEAD}"/>
              </a:ext>
            </a:extLst>
          </p:cNvPr>
          <p:cNvSpPr/>
          <p:nvPr/>
        </p:nvSpPr>
        <p:spPr>
          <a:xfrm>
            <a:off x="8100601" y="7151866"/>
            <a:ext cx="2247089" cy="40945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DOTHUB_runHomerPrepro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AE703D-3B96-E54E-8552-0B9605E85488}"/>
              </a:ext>
            </a:extLst>
          </p:cNvPr>
          <p:cNvSpPr/>
          <p:nvPr/>
        </p:nvSpPr>
        <p:spPr>
          <a:xfrm>
            <a:off x="8106814" y="13641707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DOTHUB_reconstruction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13574018-465F-8243-A76D-B7FC19883261}"/>
              </a:ext>
            </a:extLst>
          </p:cNvPr>
          <p:cNvSpPr/>
          <p:nvPr/>
        </p:nvSpPr>
        <p:spPr>
          <a:xfrm>
            <a:off x="8113719" y="13637606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DF01BF6E-4567-F646-AB28-50B60E8402DC}"/>
              </a:ext>
            </a:extLst>
          </p:cNvPr>
          <p:cNvSpPr/>
          <p:nvPr/>
        </p:nvSpPr>
        <p:spPr>
          <a:xfrm>
            <a:off x="8106813" y="13828963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0F441444-4A66-0049-959C-873B6AF8BEA1}"/>
              </a:ext>
            </a:extLst>
          </p:cNvPr>
          <p:cNvSpPr/>
          <p:nvPr/>
        </p:nvSpPr>
        <p:spPr>
          <a:xfrm>
            <a:off x="8113718" y="14870952"/>
            <a:ext cx="2233971" cy="67227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Subject-to-subject registration, registration to common space for group analysis etc.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04B02778-C9C9-0A41-8AED-37520B50DA73}"/>
              </a:ext>
            </a:extLst>
          </p:cNvPr>
          <p:cNvSpPr/>
          <p:nvPr/>
        </p:nvSpPr>
        <p:spPr>
          <a:xfrm>
            <a:off x="15104241" y="14882737"/>
            <a:ext cx="250269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dotimg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(group space)</a:t>
            </a:r>
          </a:p>
          <a:p>
            <a:pPr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HbO_vol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HbR_vol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HbO_GM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HbR_GM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timebase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reconinfo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571584AE-BA5D-1443-9A28-5D20D6A96435}"/>
              </a:ext>
            </a:extLst>
          </p:cNvPr>
          <p:cNvSpPr/>
          <p:nvPr/>
        </p:nvSpPr>
        <p:spPr>
          <a:xfrm>
            <a:off x="15094376" y="17453327"/>
            <a:ext cx="2634824" cy="523220"/>
          </a:xfrm>
          <a:prstGeom prst="rect">
            <a:avLst/>
          </a:prstGeom>
          <a:solidFill>
            <a:srgbClr val="FF7682"/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/>
              <a:t>Haem</a:t>
            </a:r>
            <a:r>
              <a:rPr lang="en-US" sz="1400" b="1" dirty="0"/>
              <a:t> or </a:t>
            </a:r>
            <a:r>
              <a:rPr lang="en-US" sz="1400" b="1" dirty="0" err="1"/>
              <a:t>mua</a:t>
            </a:r>
            <a:r>
              <a:rPr lang="en-US" sz="1400" b="1" dirty="0"/>
              <a:t> figures, movies</a:t>
            </a:r>
            <a:br>
              <a:rPr lang="en-US" sz="1400" b="1" dirty="0"/>
            </a:br>
            <a:r>
              <a:rPr lang="en-US" sz="1400" b="1" dirty="0"/>
              <a:t>stat map figures etc. (.fig, .</a:t>
            </a:r>
            <a:r>
              <a:rPr lang="en-US" sz="1400" b="1" dirty="0" err="1"/>
              <a:t>png</a:t>
            </a:r>
            <a:r>
              <a:rPr lang="en-US" sz="1400" b="1" dirty="0"/>
              <a:t>)</a:t>
            </a:r>
          </a:p>
        </p:txBody>
      </p:sp>
      <p:sp>
        <p:nvSpPr>
          <p:cNvPr id="401" name="Diamond 400">
            <a:extLst>
              <a:ext uri="{FF2B5EF4-FFF2-40B4-BE49-F238E27FC236}">
                <a16:creationId xmlns:a16="http://schemas.microsoft.com/office/drawing/2014/main" id="{F5B70D38-FAB6-A449-B689-70E9F6FBF77B}"/>
              </a:ext>
            </a:extLst>
          </p:cNvPr>
          <p:cNvSpPr/>
          <p:nvPr/>
        </p:nvSpPr>
        <p:spPr>
          <a:xfrm>
            <a:off x="9113743" y="14391425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FB472C7F-7C19-1547-848B-7DE0F302135E}"/>
              </a:ext>
            </a:extLst>
          </p:cNvPr>
          <p:cNvCxnSpPr>
            <a:cxnSpLocks/>
            <a:stCxn id="401" idx="2"/>
            <a:endCxn id="397" idx="0"/>
          </p:cNvCxnSpPr>
          <p:nvPr/>
        </p:nvCxnSpPr>
        <p:spPr>
          <a:xfrm>
            <a:off x="9230703" y="14625344"/>
            <a:ext cx="1" cy="24560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430EFED3-16DB-024D-9C62-C82A2E3AF339}"/>
              </a:ext>
            </a:extLst>
          </p:cNvPr>
          <p:cNvCxnSpPr>
            <a:cxnSpLocks/>
            <a:stCxn id="397" idx="3"/>
            <a:endCxn id="399" idx="1"/>
          </p:cNvCxnSpPr>
          <p:nvPr/>
        </p:nvCxnSpPr>
        <p:spPr>
          <a:xfrm flipV="1">
            <a:off x="10347689" y="15205903"/>
            <a:ext cx="4756552" cy="118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900626AA-852C-8648-9B37-9513B0DF907C}"/>
              </a:ext>
            </a:extLst>
          </p:cNvPr>
          <p:cNvCxnSpPr>
            <a:cxnSpLocks/>
            <a:stCxn id="134" idx="1"/>
            <a:endCxn id="353" idx="1"/>
          </p:cNvCxnSpPr>
          <p:nvPr/>
        </p:nvCxnSpPr>
        <p:spPr>
          <a:xfrm flipH="1">
            <a:off x="6290064" y="9486986"/>
            <a:ext cx="2824959" cy="21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Elbow Connector 430">
            <a:extLst>
              <a:ext uri="{FF2B5EF4-FFF2-40B4-BE49-F238E27FC236}">
                <a16:creationId xmlns:a16="http://schemas.microsoft.com/office/drawing/2014/main" id="{B02EFB72-B141-0445-870A-E323138DB3D7}"/>
              </a:ext>
            </a:extLst>
          </p:cNvPr>
          <p:cNvCxnSpPr>
            <a:cxnSpLocks/>
            <a:stCxn id="353" idx="0"/>
            <a:endCxn id="437" idx="0"/>
          </p:cNvCxnSpPr>
          <p:nvPr/>
        </p:nvCxnSpPr>
        <p:spPr>
          <a:xfrm rot="5400000">
            <a:off x="3256575" y="11085422"/>
            <a:ext cx="4338159" cy="1124589"/>
          </a:xfrm>
          <a:prstGeom prst="bentConnector3">
            <a:avLst>
              <a:gd name="adj1" fmla="val 4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7" name="Diamond 436">
            <a:extLst>
              <a:ext uri="{FF2B5EF4-FFF2-40B4-BE49-F238E27FC236}">
                <a16:creationId xmlns:a16="http://schemas.microsoft.com/office/drawing/2014/main" id="{F15F0E13-ED65-2A4A-A738-89E3DC2D38E3}"/>
              </a:ext>
            </a:extLst>
          </p:cNvPr>
          <p:cNvSpPr/>
          <p:nvPr/>
        </p:nvSpPr>
        <p:spPr>
          <a:xfrm>
            <a:off x="4746399" y="1381679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C381E8E5-5A38-1C47-B70E-DD30C8DCDD81}"/>
              </a:ext>
            </a:extLst>
          </p:cNvPr>
          <p:cNvCxnSpPr>
            <a:cxnSpLocks/>
            <a:stCxn id="437" idx="3"/>
            <a:endCxn id="369" idx="1"/>
          </p:cNvCxnSpPr>
          <p:nvPr/>
        </p:nvCxnSpPr>
        <p:spPr>
          <a:xfrm flipV="1">
            <a:off x="4980318" y="13922592"/>
            <a:ext cx="3126495" cy="1116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Elbow Connector 447">
            <a:extLst>
              <a:ext uri="{FF2B5EF4-FFF2-40B4-BE49-F238E27FC236}">
                <a16:creationId xmlns:a16="http://schemas.microsoft.com/office/drawing/2014/main" id="{63B6B02E-F11B-324F-AAD5-FF5599994815}"/>
              </a:ext>
            </a:extLst>
          </p:cNvPr>
          <p:cNvCxnSpPr>
            <a:cxnSpLocks/>
            <a:stCxn id="437" idx="2"/>
          </p:cNvCxnSpPr>
          <p:nvPr/>
        </p:nvCxnSpPr>
        <p:spPr>
          <a:xfrm rot="16200000" flipH="1">
            <a:off x="5938204" y="12975869"/>
            <a:ext cx="4018682" cy="616837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FBC0D64E-1105-1547-AB04-F7C1183DD316}"/>
              </a:ext>
            </a:extLst>
          </p:cNvPr>
          <p:cNvCxnSpPr>
            <a:cxnSpLocks/>
            <a:stCxn id="397" idx="2"/>
            <a:endCxn id="155" idx="0"/>
          </p:cNvCxnSpPr>
          <p:nvPr/>
        </p:nvCxnSpPr>
        <p:spPr>
          <a:xfrm>
            <a:off x="9230704" y="15543229"/>
            <a:ext cx="1563" cy="49103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Elbow Connector 459">
            <a:extLst>
              <a:ext uri="{FF2B5EF4-FFF2-40B4-BE49-F238E27FC236}">
                <a16:creationId xmlns:a16="http://schemas.microsoft.com/office/drawing/2014/main" id="{9F07E5F9-9183-BC49-B775-5B53C70C589A}"/>
              </a:ext>
            </a:extLst>
          </p:cNvPr>
          <p:cNvCxnSpPr>
            <a:cxnSpLocks/>
            <a:stCxn id="401" idx="1"/>
            <a:endCxn id="143" idx="1"/>
          </p:cNvCxnSpPr>
          <p:nvPr/>
        </p:nvCxnSpPr>
        <p:spPr>
          <a:xfrm rot="10800000" flipH="1" flipV="1">
            <a:off x="9113743" y="14508384"/>
            <a:ext cx="1906558" cy="3206553"/>
          </a:xfrm>
          <a:prstGeom prst="bentConnector3">
            <a:avLst>
              <a:gd name="adj1" fmla="val -155872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Elbow Connector 465">
            <a:extLst>
              <a:ext uri="{FF2B5EF4-FFF2-40B4-BE49-F238E27FC236}">
                <a16:creationId xmlns:a16="http://schemas.microsoft.com/office/drawing/2014/main" id="{6FD644E5-DFB3-784C-A24F-AB5B4A5C3F39}"/>
              </a:ext>
            </a:extLst>
          </p:cNvPr>
          <p:cNvCxnSpPr>
            <a:cxnSpLocks/>
            <a:stCxn id="155" idx="3"/>
            <a:endCxn id="399" idx="3"/>
          </p:cNvCxnSpPr>
          <p:nvPr/>
        </p:nvCxnSpPr>
        <p:spPr>
          <a:xfrm flipV="1">
            <a:off x="10349252" y="15205903"/>
            <a:ext cx="7257686" cy="1164503"/>
          </a:xfrm>
          <a:prstGeom prst="bentConnector3">
            <a:avLst>
              <a:gd name="adj1" fmla="val 10315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282FFAE-8317-2745-A7AD-CD7238187C58}"/>
              </a:ext>
            </a:extLst>
          </p:cNvPr>
          <p:cNvSpPr/>
          <p:nvPr/>
        </p:nvSpPr>
        <p:spPr>
          <a:xfrm>
            <a:off x="5042313" y="4672650"/>
            <a:ext cx="2247089" cy="40945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LUMO STREAM 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15B589D-B65A-B444-A7CB-F11AD6EEFFB7}"/>
              </a:ext>
            </a:extLst>
          </p:cNvPr>
          <p:cNvCxnSpPr>
            <a:cxnSpLocks/>
            <a:stCxn id="111" idx="2"/>
            <a:endCxn id="247" idx="0"/>
          </p:cNvCxnSpPr>
          <p:nvPr/>
        </p:nvCxnSpPr>
        <p:spPr>
          <a:xfrm>
            <a:off x="6165858" y="5082104"/>
            <a:ext cx="1" cy="15653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775187E-42EC-C940-BE57-DC0DCCC78222}"/>
              </a:ext>
            </a:extLst>
          </p:cNvPr>
          <p:cNvSpPr txBox="1"/>
          <p:nvPr/>
        </p:nvSpPr>
        <p:spPr>
          <a:xfrm>
            <a:off x="19600750" y="6642228"/>
            <a:ext cx="710791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NOTES</a:t>
            </a:r>
            <a:br>
              <a:rPr lang="en-US" sz="1600" dirty="0"/>
            </a:br>
            <a:r>
              <a:rPr lang="en-US" sz="1600" dirty="0"/>
              <a:t>Creation of </a:t>
            </a:r>
            <a:r>
              <a:rPr lang="en-US" sz="1600" dirty="0" err="1"/>
              <a:t>rmap</a:t>
            </a:r>
            <a:r>
              <a:rPr lang="en-US" sz="1600" dirty="0"/>
              <a:t>, </a:t>
            </a:r>
            <a:r>
              <a:rPr lang="en-US" sz="1600" dirty="0" err="1"/>
              <a:t>jac</a:t>
            </a:r>
            <a:r>
              <a:rPr lang="en-US" sz="1600" dirty="0"/>
              <a:t> and </a:t>
            </a:r>
            <a:r>
              <a:rPr lang="en-US" sz="1600" dirty="0" err="1"/>
              <a:t>invjac</a:t>
            </a:r>
            <a:r>
              <a:rPr lang="en-US" sz="1600" dirty="0"/>
              <a:t> can be done completely in advance, or in the prep stage of a real-time experiment.  Phases of development: 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Phase 1) </a:t>
            </a:r>
            <a:r>
              <a:rPr lang="en-US" sz="1600" dirty="0" err="1"/>
              <a:t>rmap</a:t>
            </a:r>
            <a:r>
              <a:rPr lang="en-US" sz="1600" dirty="0"/>
              <a:t>, </a:t>
            </a:r>
            <a:r>
              <a:rPr lang="en-US" sz="1600" dirty="0" err="1"/>
              <a:t>jac</a:t>
            </a:r>
            <a:r>
              <a:rPr lang="en-US" sz="1600" dirty="0"/>
              <a:t>, </a:t>
            </a:r>
            <a:r>
              <a:rPr lang="en-US" sz="1600" dirty="0" err="1"/>
              <a:t>invjac</a:t>
            </a:r>
            <a:r>
              <a:rPr lang="en-US" sz="1600" dirty="0"/>
              <a:t> exist pre-experiment. Preprocessing stream can be selected with a .</a:t>
            </a:r>
            <a:r>
              <a:rPr lang="en-US" sz="1600" dirty="0" err="1"/>
              <a:t>cfg</a:t>
            </a:r>
            <a:r>
              <a:rPr lang="en-US" sz="1600" dirty="0"/>
              <a:t> file.</a:t>
            </a:r>
            <a:br>
              <a:rPr lang="en-US" sz="1600" dirty="0"/>
            </a:br>
            <a:r>
              <a:rPr lang="en-US" sz="1600" dirty="0"/>
              <a:t>Phase 2) Meshes exist, but </a:t>
            </a:r>
            <a:r>
              <a:rPr lang="en-US" sz="1600" dirty="0" err="1"/>
              <a:t>polhemus</a:t>
            </a:r>
            <a:r>
              <a:rPr lang="en-US" sz="1600" dirty="0"/>
              <a:t> data is taken live and </a:t>
            </a:r>
            <a:r>
              <a:rPr lang="en-US" sz="1600" dirty="0" err="1"/>
              <a:t>rmap</a:t>
            </a:r>
            <a:r>
              <a:rPr lang="en-US" sz="1600" dirty="0"/>
              <a:t> created live (not difficult), then </a:t>
            </a:r>
            <a:r>
              <a:rPr lang="en-US" sz="1600" dirty="0" err="1"/>
              <a:t>jac</a:t>
            </a:r>
            <a:r>
              <a:rPr lang="en-US" sz="1600" dirty="0"/>
              <a:t> is created (needs to be &lt;5-10 minutes) and then </a:t>
            </a:r>
            <a:r>
              <a:rPr lang="en-US" sz="1600" dirty="0" err="1"/>
              <a:t>invjac</a:t>
            </a:r>
            <a:r>
              <a:rPr lang="en-US" sz="1600" dirty="0"/>
              <a:t> (fast)</a:t>
            </a:r>
            <a:br>
              <a:rPr lang="en-US" sz="1600" dirty="0"/>
            </a:br>
            <a:r>
              <a:rPr lang="en-US" sz="1600" dirty="0"/>
              <a:t>Phase 3) Brain mask is loaded, meshing is performed, then (2) is performed</a:t>
            </a:r>
          </a:p>
          <a:p>
            <a:endParaRPr lang="en-US" sz="1600" dirty="0"/>
          </a:p>
          <a:p>
            <a:r>
              <a:rPr lang="en-US" sz="1600" dirty="0"/>
              <a:t>Each time event is received, </a:t>
            </a:r>
            <a:r>
              <a:rPr lang="en-US" sz="1600" dirty="0" err="1"/>
              <a:t>prepro</a:t>
            </a:r>
            <a:r>
              <a:rPr lang="en-US" sz="1600" dirty="0"/>
              <a:t> is recalculated, saved, </a:t>
            </a:r>
            <a:r>
              <a:rPr lang="en-US" sz="1600" dirty="0" err="1"/>
              <a:t>prepro</a:t>
            </a:r>
            <a:r>
              <a:rPr lang="en-US" sz="1600" dirty="0"/>
              <a:t> </a:t>
            </a:r>
            <a:r>
              <a:rPr lang="en-US" sz="1600" dirty="0" err="1"/>
              <a:t>dod</a:t>
            </a:r>
            <a:r>
              <a:rPr lang="en-US" sz="1600" dirty="0"/>
              <a:t> data is re-reconstructed .</a:t>
            </a:r>
            <a:r>
              <a:rPr lang="en-US" sz="1600" dirty="0" err="1"/>
              <a:t>dotimg</a:t>
            </a:r>
            <a:r>
              <a:rPr lang="en-US" sz="1600" dirty="0"/>
              <a:t> is also saved (both overwritten each event). Selected (GUI) frame or window of </a:t>
            </a:r>
            <a:r>
              <a:rPr lang="en-US" sz="1600" dirty="0" err="1"/>
              <a:t>dotimg</a:t>
            </a:r>
            <a:r>
              <a:rPr lang="en-US" sz="1600" dirty="0"/>
              <a:t> contents is displayed. Will need condition selector.</a:t>
            </a:r>
          </a:p>
          <a:p>
            <a:endParaRPr lang="en-US" sz="1600" dirty="0"/>
          </a:p>
          <a:p>
            <a:r>
              <a:rPr lang="en-US" sz="1600" dirty="0"/>
              <a:t>Could this all be done in ~10 seconds (while also acquiring data</a:t>
            </a:r>
          </a:p>
          <a:p>
            <a:endParaRPr lang="en-US" sz="1600" dirty="0"/>
          </a:p>
          <a:p>
            <a:r>
              <a:rPr lang="en-US" sz="1600" dirty="0"/>
              <a:t>Need the whole data set to recalculate HRFs.  Will need to store all acquired frames in memory. 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91338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18570</TotalTime>
  <Words>1565</Words>
  <Application>Microsoft Macintosh PowerPoint</Application>
  <PresentationFormat>Custom</PresentationFormat>
  <Paragraphs>207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PowerPoint Presentation</vt:lpstr>
      <vt:lpstr>PowerPoint Presentation</vt:lpstr>
      <vt:lpstr>PowerPoint Presentation</vt:lpstr>
      <vt:lpstr>PowerPoint Presentation</vt:lpstr>
    </vt:vector>
  </TitlesOfParts>
  <Company>temp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temp temp</dc:creator>
  <cp:lastModifiedBy>Cooper, Robert</cp:lastModifiedBy>
  <cp:revision>215</cp:revision>
  <dcterms:created xsi:type="dcterms:W3CDTF">2019-12-04T11:18:05Z</dcterms:created>
  <dcterms:modified xsi:type="dcterms:W3CDTF">2020-05-03T22:24:37Z</dcterms:modified>
</cp:coreProperties>
</file>