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7" r:id="rId2"/>
    <p:sldMasterId id="2147483769" r:id="rId3"/>
    <p:sldMasterId id="2147483781" r:id="rId4"/>
    <p:sldMasterId id="2147483794" r:id="rId5"/>
  </p:sldMasterIdLst>
  <p:notesMasterIdLst>
    <p:notesMasterId r:id="rId24"/>
  </p:notesMasterIdLst>
  <p:sldIdLst>
    <p:sldId id="257" r:id="rId6"/>
    <p:sldId id="459" r:id="rId7"/>
    <p:sldId id="533" r:id="rId8"/>
    <p:sldId id="537" r:id="rId9"/>
    <p:sldId id="534" r:id="rId10"/>
    <p:sldId id="548" r:id="rId11"/>
    <p:sldId id="538" r:id="rId12"/>
    <p:sldId id="535" r:id="rId13"/>
    <p:sldId id="544" r:id="rId14"/>
    <p:sldId id="539" r:id="rId15"/>
    <p:sldId id="540" r:id="rId16"/>
    <p:sldId id="541" r:id="rId17"/>
    <p:sldId id="542" r:id="rId18"/>
    <p:sldId id="549" r:id="rId19"/>
    <p:sldId id="545" r:id="rId20"/>
    <p:sldId id="550" r:id="rId21"/>
    <p:sldId id="546" r:id="rId22"/>
    <p:sldId id="532" r:id="rId23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幼圆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80D3B9-2F35-4DA8-9894-B35E1DEBF1AA}">
          <p14:sldIdLst>
            <p14:sldId id="257"/>
            <p14:sldId id="459"/>
            <p14:sldId id="533"/>
            <p14:sldId id="537"/>
            <p14:sldId id="534"/>
            <p14:sldId id="548"/>
            <p14:sldId id="538"/>
            <p14:sldId id="535"/>
            <p14:sldId id="544"/>
            <p14:sldId id="539"/>
            <p14:sldId id="540"/>
            <p14:sldId id="541"/>
            <p14:sldId id="542"/>
            <p14:sldId id="549"/>
            <p14:sldId id="545"/>
            <p14:sldId id="550"/>
            <p14:sldId id="546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B"/>
    <a:srgbClr val="FFD757"/>
    <a:srgbClr val="FFCCFF"/>
    <a:srgbClr val="FFE593"/>
    <a:srgbClr val="FFECAF"/>
    <a:srgbClr val="BAE18F"/>
    <a:srgbClr val="9FDFFF"/>
    <a:srgbClr val="FF9797"/>
    <a:srgbClr val="FFC5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9731" autoAdjust="0"/>
  </p:normalViewPr>
  <p:slideViewPr>
    <p:cSldViewPr snapToGrid="0" snapToObjects="1">
      <p:cViewPr varScale="1">
        <p:scale>
          <a:sx n="78" d="100"/>
          <a:sy n="78" d="100"/>
        </p:scale>
        <p:origin x="15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F9239B3-E907-4AA0-A238-496853A00075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BB7537-6264-44EB-A3B9-5BAF4DCB0F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8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本次比赛要求实现多个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同时向多个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推送消息，推送完成后，多个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同时拉取消息，每个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可以订阅多个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现实例子：微博热门话题、论坛的不同板块等等。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12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避免多线程同步问题。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生产同一个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时，写进不同的文件里。</a:t>
            </a:r>
            <a:endParaRPr lang="en-US" altLang="zh-CN" dirty="0" smtClean="0"/>
          </a:p>
          <a:p>
            <a:r>
              <a:rPr lang="en-US" altLang="zh-CN" dirty="0" smtClean="0"/>
              <a:t>Consumer</a:t>
            </a:r>
            <a:r>
              <a:rPr lang="zh-CN" altLang="en-US" dirty="0" smtClean="0"/>
              <a:t>读取某个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时，需要从多个文件中读。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9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主要写了三个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存一张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为一个</a:t>
            </a:r>
            <a:r>
              <a:rPr lang="en-US" altLang="zh-CN" sz="1200" dirty="0" smtClean="0"/>
              <a:t>Producer ID + topic ID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value</a:t>
            </a:r>
            <a:r>
              <a:rPr lang="zh-CN" altLang="en-US" sz="1200" dirty="0" smtClean="0"/>
              <a:t>是我自己写的一个</a:t>
            </a:r>
            <a:r>
              <a:rPr lang="en-US" altLang="zh-CN" sz="1200" dirty="0" smtClean="0"/>
              <a:t>class</a:t>
            </a:r>
            <a:r>
              <a:rPr lang="zh-CN" altLang="en-US" sz="1200" dirty="0" smtClean="0"/>
              <a:t>的实例，</a:t>
            </a:r>
            <a:r>
              <a:rPr lang="en-US" altLang="zh-CN" sz="1200" dirty="0" err="1" smtClean="0"/>
              <a:t>messagestore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每个</a:t>
            </a:r>
            <a:r>
              <a:rPr lang="en-US" altLang="zh-CN" sz="1200" dirty="0" err="1" smtClean="0"/>
              <a:t>messagestore</a:t>
            </a:r>
            <a:r>
              <a:rPr lang="zh-CN" altLang="en-US" sz="1200" dirty="0" smtClean="0"/>
              <a:t>有各自的输出流。这么设计主要是考虑到每个生产者</a:t>
            </a:r>
            <a:r>
              <a:rPr lang="en-US" altLang="zh-CN" sz="1200" dirty="0" smtClean="0"/>
              <a:t>push</a:t>
            </a:r>
            <a:r>
              <a:rPr lang="zh-CN" altLang="en-US" sz="1200" dirty="0" smtClean="0"/>
              <a:t>消息的时候是不同</a:t>
            </a:r>
            <a:r>
              <a:rPr lang="en-US" altLang="zh-CN" sz="1200" dirty="0" smtClean="0"/>
              <a:t>topic</a:t>
            </a:r>
            <a:r>
              <a:rPr lang="zh-CN" altLang="en-US" sz="1200" dirty="0" smtClean="0"/>
              <a:t>交错进行的，需要同时维护多个输出流。</a:t>
            </a:r>
            <a:endParaRPr lang="en-US" altLang="zh-CN" sz="120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消息的时候，顺序可以自己定，完全可以一个文件一个文件拉，一个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只需要一个输入流。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4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相当励志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4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BB7537-6264-44EB-A3B9-5BAF4DCB0F5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9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AFA885B2-CFDA-4F0E-A75A-8FD127511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6348-6E73-4375-A1FE-2E0DF1EA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B55C0-FDAD-4346-B742-1221D0C99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16C0-0A61-4AC5-9EBA-5FFF24105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D71A-448F-490D-9F12-FD665CD095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DC58-5443-4F1C-84BD-1E95CCEB9F08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F13F8-5355-4B7E-90C6-C3D09FD15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68005-63BB-4268-A16D-5107AF65A47D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39EE4-54E0-43B0-A043-950210C7EC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2EFE-B823-4A0D-A257-F0AEF6117008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175D-24A0-443A-8031-E84A7929B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608A-0457-46C0-AD52-76287E92C3D8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6023-0332-4691-8A4C-DC9B5521E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55D7-3E4C-4CC8-A14C-6E0C97E64253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ECF5-2024-4455-9F30-D655254553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E73DD-959F-48B4-BDEB-54BFC9DD2F3C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053D6-1CAD-4F91-B7A9-E45326CA2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9517-CDF3-4524-969F-F73D133798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4D7-EA4B-45D2-842D-1B48D1A6D1E8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1BFE4-1FA1-4B3C-AAC9-434E098AA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B0CCE-CA81-4CB1-A21C-07E9E9450271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06D6-C611-4107-9D7A-FDF92CE5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F9CEE-EF59-4188-BD9D-E67C6CE05A34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D204A-14BB-4A99-8E57-40923B77A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A272-A0B4-437B-8304-887DBCEB3E40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01F0-B014-4219-AD02-C8BB42E3D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0C0D-2F3D-466C-88C9-223ABD4C5D14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3144-DEFD-4CBB-A8F9-83BBD7245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C869A-F2F0-4E2D-9B15-922E59893FEE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F63EA-90C5-4196-B41C-1AF541CB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FFFF99"/>
                </a:solidFill>
              </a:defRPr>
            </a:lvl1pPr>
            <a:lvl2pPr>
              <a:defRPr sz="2400" b="1">
                <a:solidFill>
                  <a:schemeClr val="bg1"/>
                </a:solidFill>
              </a:defRPr>
            </a:lvl2pPr>
            <a:lvl3pPr>
              <a:defRPr sz="2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3FFE-AA6F-403E-9394-09F5B2352DB0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BDE48-74AF-4238-B1F0-91F954890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0E7D-065D-4AB3-95D5-4C550DEE2A10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FC50-4A19-472E-AEB3-26AF74139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9065-8512-4D65-8DAE-215CE7BC5813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AC6-88C2-4ACC-930E-7D2B584CA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A887-5E82-4B46-A633-15D0504752CE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ADB3-403D-48EE-9AB8-92B742A1A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5A7C1-B4CA-49D7-814A-541C3CFC4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DCD26-E32B-4963-B8FF-DCCCE176207A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7900-1AE9-48A6-A9E6-1E5327EDE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3B1D-B5D1-4D84-80EF-1186CB6CE69A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96D7E-A43F-401D-B082-E321BD642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5F701-5A48-4CCB-8B5A-658A4342FC4B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75E9-E66B-4F5B-8DE3-BBAABD06E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8C301-B8B4-4D15-BF7B-150B9F821467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CBA8F-209B-4A65-BF71-053111AD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B7B5-0B3C-408C-B4F4-EAABAECD27AC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A70E1-3BB8-4206-951C-AAC13988C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1958F-BEFE-4210-B0EB-50DD54EADB6B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2152-3913-4410-AC9C-6769C69D55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幼圆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C111-1CD5-4479-864F-5136C2C14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175" y="2019300"/>
            <a:ext cx="7951788" cy="14668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E970-6C64-49D1-987F-A6A8D0E2261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B44BA-1090-4494-B2E6-C4F7858BEF42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3E849-851D-4A0A-A6F6-C99EA2D4A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36AA-6D69-43EF-A60E-750D1A8FA2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FB15-D9BA-46B4-86AB-9D4C638497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F463-780E-40BB-8CEA-E0C76DB2BC0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37B65-F9DF-4FE0-B91C-7432953C21C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3F7C-D400-47EF-891A-40EC63E42D1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A5C43-1583-4A38-AFC9-526A744CBC4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216C4-0CBF-44E8-A5C6-4B6EA108AC0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B68-80F3-48EE-92B5-2B37F4B366B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1925" y="463550"/>
            <a:ext cx="2119313" cy="5837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988" y="463550"/>
            <a:ext cx="6205537" cy="5837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6D4BB-53AE-49CF-9186-663D611B3B4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33513"/>
            <a:ext cx="3979863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AF984-505B-4C2F-B7E7-B37189FA16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2C57-608E-4FC5-91CB-A5940315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88" y="463550"/>
            <a:ext cx="8242300" cy="498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19113" y="1433513"/>
            <a:ext cx="3979862" cy="486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433513"/>
            <a:ext cx="3979863" cy="2357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943350"/>
            <a:ext cx="3979863" cy="23574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B5FC-B92D-401F-9CF6-EBA57A75F85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4C708-9233-40F0-A4F9-775274054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D6ADB-C950-4F53-B1C5-FA70078A0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42D1-DA77-4384-9E86-DA0B3F935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26" descr="PKU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1331B1-7080-43C9-9F2C-84AA06E7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kumimoji="0"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  <p:sldLayoutId id="2147484612" r:id="rId12"/>
    <p:sldLayoutId id="2147484613" r:id="rId13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+mj-lt"/>
          <a:ea typeface="+mj-ea"/>
          <a:cs typeface="华文新魏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  <a:cs typeface="华文新魏" charset="0"/>
        </a:defRPr>
      </a:lvl5pPr>
      <a:lvl6pPr marL="4572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kumimoji="1" sz="4800" b="1">
          <a:solidFill>
            <a:srgbClr val="FF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 b="1">
          <a:solidFill>
            <a:schemeClr val="tx1"/>
          </a:solidFill>
          <a:latin typeface="+mn-lt"/>
          <a:ea typeface="+mn-ea"/>
          <a:cs typeface="幼圆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itchFamily="2" charset="2"/>
        <a:buChar char="Ø"/>
        <a:defRPr kumimoji="1" sz="2800" b="1">
          <a:solidFill>
            <a:schemeClr val="tx1"/>
          </a:solidFill>
          <a:latin typeface="+mn-lt"/>
          <a:ea typeface="+mn-ea"/>
          <a:cs typeface="幼圆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幼圆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 charset="0"/>
        </a:defRPr>
      </a:lvl5pPr>
      <a:lvl6pPr marL="25146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6499949-20AB-4B1B-B982-5EEB93BD3FE0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FFFF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31E1D10-4881-4899-BE40-A88C67980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65D8A52-F56F-48D6-9AE6-CE897B1705CD}" type="datetimeFigureOut">
              <a:rPr lang="zh-CN" altLang="en-US"/>
              <a:pPr>
                <a:defRPr/>
              </a:pPr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41D4FA-F558-4E80-909E-108D7D0D8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600" b="1" kern="1200">
          <a:solidFill>
            <a:srgbClr val="FFFF99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1741488"/>
            <a:ext cx="9144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1588" y="5175250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8" y="-1588"/>
            <a:ext cx="914400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1863725" y="4214813"/>
            <a:ext cx="1588" cy="947737"/>
          </a:xfrm>
          <a:prstGeom prst="line">
            <a:avLst/>
          </a:prstGeom>
          <a:noFill/>
          <a:ln w="12600">
            <a:solidFill>
              <a:srgbClr val="99A46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127" name="Group 6"/>
          <p:cNvGrpSpPr>
            <a:grpSpLocks/>
          </p:cNvGrpSpPr>
          <p:nvPr/>
        </p:nvGrpSpPr>
        <p:grpSpPr bwMode="auto">
          <a:xfrm>
            <a:off x="7524750" y="661988"/>
            <a:ext cx="1122363" cy="409575"/>
            <a:chOff x="4740" y="417"/>
            <a:chExt cx="707" cy="258"/>
          </a:xfrm>
        </p:grpSpPr>
        <p:pic>
          <p:nvPicPr>
            <p:cNvPr id="5129" name="Picture 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740" y="417"/>
              <a:ext cx="63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30" name="Picture 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79" y="612"/>
              <a:ext cx="69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2019300"/>
            <a:ext cx="79517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  <p:sldLayoutId id="2147484647" r:id="rId12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•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461963" indent="-4763" algn="ctr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9144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371600" algn="ctr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828800" algn="ctr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2860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6pPr>
      <a:lvl7pPr marL="27432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7pPr>
      <a:lvl8pPr marL="32004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8pPr>
      <a:lvl9pPr marL="3657600" algn="ctr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5875" y="4932363"/>
            <a:ext cx="9128125" cy="1557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EFC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zh-CN" altLang="en-US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/>
          <a:srcRect b="94411"/>
          <a:stretch>
            <a:fillRect/>
          </a:stretch>
        </p:blipFill>
        <p:spPr bwMode="auto">
          <a:xfrm>
            <a:off x="0" y="0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461375" y="61913"/>
            <a:ext cx="622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15"/>
          <a:srcRect t="94279"/>
          <a:stretch>
            <a:fillRect/>
          </a:stretch>
        </p:blipFill>
        <p:spPr bwMode="auto">
          <a:xfrm>
            <a:off x="0" y="6473825"/>
            <a:ext cx="9144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2000"/>
              </a:lnSpc>
              <a:spcBef>
                <a:spcPts val="6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000" b="1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32553AB-804F-4D8E-A8E5-EBD559A8F38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5672138" y="6499225"/>
            <a:ext cx="33591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lnSpc>
                <a:spcPct val="9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en-GB" altLang="zh-CN" sz="1000">
                <a:solidFill>
                  <a:srgbClr val="FFFFFF"/>
                </a:solidFill>
                <a:latin typeface="Arial" pitchFamily="34" charset="0"/>
              </a:rPr>
              <a:t>© 2009 IBM Corporation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9F447B-D984-4FD9-BFD5-E695A0034F37}" type="datetime1">
              <a:rPr lang="zh-CN" altLang="en-US"/>
              <a:pPr>
                <a:defRPr/>
              </a:pPr>
              <a:t>2017/12/29</a:t>
            </a:fld>
            <a:endParaRPr lang="en-GB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idx="2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>
                <a:latin typeface="Arial" charset="0"/>
                <a:ea typeface="幼圆" charset="0"/>
                <a:cs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5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463550"/>
            <a:ext cx="8242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单击编辑标题文本格式</a:t>
            </a:r>
          </a:p>
        </p:txBody>
      </p:sp>
      <p:sp>
        <p:nvSpPr>
          <p:cNvPr id="61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433513"/>
            <a:ext cx="81121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单击编辑大纲文本格式</a:t>
            </a:r>
          </a:p>
          <a:p>
            <a:pPr lvl="1"/>
            <a:r>
              <a:rPr lang="zh-CN" altLang="en-GB" smtClean="0"/>
              <a:t>二级大纲</a:t>
            </a:r>
          </a:p>
          <a:p>
            <a:pPr lvl="2"/>
            <a:r>
              <a:rPr lang="zh-CN" altLang="en-GB" smtClean="0"/>
              <a:t>三级大纲</a:t>
            </a:r>
          </a:p>
          <a:p>
            <a:pPr lvl="3"/>
            <a:r>
              <a:rPr lang="zh-CN" altLang="en-GB" smtClean="0"/>
              <a:t>四级大纲</a:t>
            </a:r>
          </a:p>
          <a:p>
            <a:pPr lvl="4"/>
            <a:r>
              <a:rPr lang="zh-CN" altLang="en-GB" smtClean="0"/>
              <a:t>五级大纲</a:t>
            </a:r>
          </a:p>
          <a:p>
            <a:pPr lvl="4"/>
            <a:r>
              <a:rPr lang="zh-CN" altLang="en-GB" smtClean="0"/>
              <a:t>六级大纲</a:t>
            </a:r>
          </a:p>
          <a:p>
            <a:pPr lvl="4"/>
            <a:r>
              <a:rPr lang="zh-CN" altLang="en-GB" smtClean="0"/>
              <a:t>七级大纲</a:t>
            </a:r>
          </a:p>
          <a:p>
            <a:pPr lvl="4"/>
            <a:r>
              <a:rPr lang="zh-CN" altLang="en-GB" smtClean="0"/>
              <a:t>八级大纲</a:t>
            </a:r>
          </a:p>
          <a:p>
            <a:pPr lvl="4"/>
            <a:r>
              <a:rPr lang="zh-CN" altLang="en-GB" smtClean="0"/>
              <a:t>九级大纲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59" r:id="rId12"/>
    <p:sldLayoutId id="2147484660" r:id="rId13"/>
  </p:sldLayoutIdLst>
  <p:transition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+mj-lt"/>
          <a:ea typeface="宋体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kumimoji="1" sz="2800">
          <a:solidFill>
            <a:srgbClr val="000000"/>
          </a:solidFill>
          <a:latin typeface="Arial" charset="0"/>
          <a:ea typeface="宋体" charset="0"/>
          <a:cs typeface="Arial" charset="0"/>
        </a:defRPr>
      </a:lvl5pPr>
      <a:lvl6pPr marL="15367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19939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24511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2908300" indent="-2159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66688" indent="-166688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宋体" charset="0"/>
          <a:cs typeface="+mn-cs"/>
        </a:defRPr>
      </a:lvl1pPr>
      <a:lvl2pPr marL="628650" indent="-163513" algn="l" defTabSz="449263" rtl="0" eaLnBrk="0" fontAlgn="base" hangingPunct="0">
        <a:spcBef>
          <a:spcPts val="500"/>
        </a:spcBef>
        <a:spcAft>
          <a:spcPts val="30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2pPr>
      <a:lvl3pPr marL="1023938" indent="-109538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3pPr>
      <a:lvl4pPr marL="1543050" indent="-17145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kumimoji="1" sz="1600">
          <a:solidFill>
            <a:srgbClr val="000000"/>
          </a:solidFill>
          <a:latin typeface="+mn-lt"/>
          <a:ea typeface="Arial" charset="0"/>
          <a:cs typeface="+mn-cs"/>
        </a:defRPr>
      </a:lvl4pPr>
      <a:lvl5pPr marL="1938338" indent="-109538" algn="l" defTabSz="449263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›"/>
        <a:defRPr kumimoji="1" sz="1400">
          <a:solidFill>
            <a:srgbClr val="000000"/>
          </a:solidFill>
          <a:latin typeface="+mn-lt"/>
          <a:ea typeface="Arial" charset="0"/>
          <a:cs typeface="+mn-cs"/>
        </a:defRPr>
      </a:lvl5pPr>
      <a:lvl6pPr marL="23955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6pPr>
      <a:lvl7pPr marL="28527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7pPr>
      <a:lvl8pPr marL="33099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8pPr>
      <a:lvl9pPr marL="3767138" indent="-109538" algn="l" defTabSz="449263" rtl="0" eaLnBrk="1" fontAlgn="base" hangingPunct="1">
        <a:spcBef>
          <a:spcPts val="350"/>
        </a:spcBef>
        <a:spcAft>
          <a:spcPct val="0"/>
        </a:spcAft>
        <a:buClr>
          <a:srgbClr val="000000"/>
        </a:buClr>
        <a:buSzPct val="100000"/>
        <a:buFont typeface="Arial" charset="0"/>
        <a:buChar char="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1872382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CN" sz="4400" dirty="0" smtClean="0"/>
              <a:t>JAVA</a:t>
            </a:r>
            <a:r>
              <a:rPr lang="zh-CN" altLang="en-US" sz="4400" dirty="0" smtClean="0"/>
              <a:t>大作业汇报</a:t>
            </a:r>
            <a:endParaRPr lang="zh-CN" altLang="en-US" sz="4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85800" y="2947278"/>
            <a:ext cx="7772400" cy="1783909"/>
          </a:xfrm>
        </p:spPr>
        <p:txBody>
          <a:bodyPr/>
          <a:lstStyle/>
          <a:p>
            <a:pPr marL="0" indent="0" algn="ctr" eaLnBrk="1" hangingPunct="1">
              <a:buClrTx/>
              <a:buNone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第三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endParaRPr lang="en-US" altLang="zh-CN" b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52367"/>
              </p:ext>
            </p:extLst>
          </p:nvPr>
        </p:nvGraphicFramePr>
        <p:xfrm>
          <a:off x="1504335" y="5150043"/>
          <a:ext cx="6096000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758714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5390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0570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43445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0685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06626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王超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应正大</a:t>
                      </a:r>
                      <a:endParaRPr lang="en-US" altLang="zh-CN" b="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刘鸿辉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苗炳祺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刘科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4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贡献度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42108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0087"/>
            <a:ext cx="9144000" cy="1117014"/>
          </a:xfrm>
          <a:prstGeom prst="rect">
            <a:avLst/>
          </a:prstGeom>
        </p:spPr>
      </p:pic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心路历程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0" dirty="0" smtClean="0"/>
              <a:t>No </a:t>
            </a:r>
            <a:r>
              <a:rPr lang="en-US" altLang="zh-CN" sz="3600" b="0" dirty="0"/>
              <a:t>such device or address</a:t>
            </a:r>
            <a:endParaRPr lang="en-US" altLang="zh-CN" sz="3600" b="0" dirty="0" smtClean="0"/>
          </a:p>
          <a:p>
            <a:r>
              <a:rPr lang="en-US" altLang="zh-CN" sz="3600" b="0" dirty="0" smtClean="0"/>
              <a:t>Out of memory</a:t>
            </a:r>
          </a:p>
          <a:p>
            <a:r>
              <a:rPr lang="en-US" altLang="zh-CN" sz="3600" b="0" dirty="0" smtClean="0"/>
              <a:t>ETIMEDOUT</a:t>
            </a:r>
          </a:p>
          <a:p>
            <a:endParaRPr lang="en-US" altLang="zh-CN" sz="1200" b="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750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心路历程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 smtClean="0"/>
              <a:t>超时</a:t>
            </a:r>
            <a:r>
              <a:rPr lang="en-US" altLang="zh-CN" sz="2800" b="0" dirty="0" smtClean="0">
                <a:sym typeface="Wingdings" panose="05000000000000000000" pitchFamily="2" charset="2"/>
              </a:rPr>
              <a:t>340s</a:t>
            </a:r>
          </a:p>
          <a:p>
            <a:pPr lvl="1"/>
            <a:r>
              <a:rPr lang="zh-CN" altLang="en-US" sz="1800" b="0" dirty="0" smtClean="0">
                <a:sym typeface="Wingdings" panose="05000000000000000000" pitchFamily="2" charset="2"/>
              </a:rPr>
              <a:t>每</a:t>
            </a:r>
            <a:r>
              <a:rPr lang="zh-CN" altLang="en-US" sz="1800" b="0" dirty="0">
                <a:sym typeface="Wingdings" panose="05000000000000000000" pitchFamily="2" charset="2"/>
              </a:rPr>
              <a:t>积累</a:t>
            </a:r>
            <a:r>
              <a:rPr lang="en-US" altLang="zh-CN" sz="1800" b="0" dirty="0">
                <a:sym typeface="Wingdings" panose="05000000000000000000" pitchFamily="2" charset="2"/>
              </a:rPr>
              <a:t>50MB</a:t>
            </a:r>
            <a:r>
              <a:rPr lang="zh-CN" altLang="en-US" sz="1800" b="0" dirty="0">
                <a:sym typeface="Wingdings" panose="05000000000000000000" pitchFamily="2" charset="2"/>
              </a:rPr>
              <a:t>数据进行一次</a:t>
            </a:r>
            <a:r>
              <a:rPr lang="en-US" altLang="zh-CN" sz="1800" b="0" dirty="0" smtClean="0">
                <a:sym typeface="Wingdings" panose="05000000000000000000" pitchFamily="2" charset="2"/>
              </a:rPr>
              <a:t>IO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（歪打正着，因为不知道还有带缓存的流）</a:t>
            </a:r>
            <a:endParaRPr lang="en-US" altLang="zh-CN" sz="1800" b="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b="0" dirty="0">
                <a:sym typeface="Wingdings" panose="05000000000000000000" pitchFamily="2" charset="2"/>
              </a:rPr>
              <a:t>没意识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到可以多次写一个文件这件事情，每次</a:t>
            </a:r>
            <a:r>
              <a:rPr lang="en-US" altLang="zh-CN" sz="1800" b="0" dirty="0" smtClean="0">
                <a:sym typeface="Wingdings" panose="05000000000000000000" pitchFamily="2" charset="2"/>
              </a:rPr>
              <a:t>IO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都生产一个新文件</a:t>
            </a:r>
            <a:endParaRPr lang="en-US" altLang="zh-CN" sz="1800" b="0" dirty="0" smtClean="0">
              <a:sym typeface="Wingdings" panose="05000000000000000000" pitchFamily="2" charset="2"/>
            </a:endParaRPr>
          </a:p>
          <a:p>
            <a:r>
              <a:rPr lang="en-US" altLang="zh-CN" sz="2800" b="0" dirty="0" smtClean="0">
                <a:sym typeface="Wingdings" panose="05000000000000000000" pitchFamily="2" charset="2"/>
              </a:rPr>
              <a:t>340s300s</a:t>
            </a:r>
          </a:p>
          <a:p>
            <a:pPr lvl="1"/>
            <a:r>
              <a:rPr lang="zh-CN" altLang="en-US" sz="1800" b="0" dirty="0" smtClean="0">
                <a:sym typeface="Wingdings" panose="05000000000000000000" pitchFamily="2" charset="2"/>
              </a:rPr>
              <a:t>将</a:t>
            </a:r>
            <a:r>
              <a:rPr lang="en-US" altLang="zh-CN" sz="1800" b="0" dirty="0" smtClean="0">
                <a:sym typeface="Wingdings" panose="05000000000000000000" pitchFamily="2" charset="2"/>
              </a:rPr>
              <a:t>50MB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调成</a:t>
            </a:r>
            <a:r>
              <a:rPr lang="en-US" altLang="zh-CN" sz="1800" b="0" dirty="0" smtClean="0">
                <a:sym typeface="Wingdings" panose="05000000000000000000" pitchFamily="2" charset="2"/>
              </a:rPr>
              <a:t>5MB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（意识到缓存并不是越大越好）</a:t>
            </a:r>
            <a:endParaRPr lang="en-US" altLang="zh-CN" sz="1800" b="0" dirty="0">
              <a:sym typeface="Wingdings" panose="05000000000000000000" pitchFamily="2" charset="2"/>
            </a:endParaRPr>
          </a:p>
          <a:p>
            <a:r>
              <a:rPr lang="en-US" altLang="zh-CN" sz="2800" b="0" dirty="0" smtClean="0">
                <a:sym typeface="Wingdings" panose="05000000000000000000" pitchFamily="2" charset="2"/>
              </a:rPr>
              <a:t>300s</a:t>
            </a:r>
            <a:r>
              <a:rPr lang="zh-CN" altLang="en-US" sz="2800" b="0" dirty="0" smtClean="0">
                <a:sym typeface="Wingdings" panose="05000000000000000000" pitchFamily="2" charset="2"/>
              </a:rPr>
              <a:t>→</a:t>
            </a:r>
            <a:r>
              <a:rPr lang="en-US" altLang="zh-CN" sz="2800" b="0" dirty="0" smtClean="0">
                <a:sym typeface="Wingdings" panose="05000000000000000000" pitchFamily="2" charset="2"/>
              </a:rPr>
              <a:t>113s</a:t>
            </a:r>
          </a:p>
          <a:p>
            <a:pPr lvl="1"/>
            <a:r>
              <a:rPr lang="en-US" altLang="zh-CN" sz="1800" b="0" dirty="0" smtClean="0">
                <a:sym typeface="Wingdings" panose="05000000000000000000" pitchFamily="2" charset="2"/>
              </a:rPr>
              <a:t>IO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前压缩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一下</a:t>
            </a:r>
            <a:endParaRPr lang="en-US" altLang="zh-CN" sz="1800" b="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b="0" dirty="0">
                <a:sym typeface="Wingdings" panose="05000000000000000000" pitchFamily="2" charset="2"/>
              </a:rPr>
              <a:t>在</a:t>
            </a:r>
            <a:r>
              <a:rPr lang="zh-CN" altLang="en-US" sz="1800" b="0" dirty="0" smtClean="0">
                <a:sym typeface="Wingdings" panose="05000000000000000000" pitchFamily="2" charset="2"/>
              </a:rPr>
              <a:t>本地成绩没有提升，在评测系统中效果拔群</a:t>
            </a:r>
            <a:endParaRPr lang="en-US" altLang="zh-CN" sz="1800" b="0" dirty="0" smtClean="0">
              <a:sym typeface="Wingdings" panose="05000000000000000000" pitchFamily="2" charset="2"/>
            </a:endParaRPr>
          </a:p>
          <a:p>
            <a:pPr lvl="1"/>
            <a:endParaRPr lang="en-US" altLang="zh-CN" sz="2400" b="0" dirty="0" smtClean="0"/>
          </a:p>
          <a:p>
            <a:endParaRPr lang="en-US" altLang="zh-CN" sz="1050" b="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8443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心路历程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>
                <a:sym typeface="Wingdings" panose="05000000000000000000" pitchFamily="2" charset="2"/>
              </a:rPr>
              <a:t>113s</a:t>
            </a:r>
            <a:r>
              <a:rPr lang="en-US" altLang="zh-CN" b="0" dirty="0" smtClean="0">
                <a:sym typeface="Wingdings" panose="05000000000000000000" pitchFamily="2" charset="2"/>
              </a:rPr>
              <a:t>95s</a:t>
            </a:r>
            <a:endParaRPr lang="en-US" altLang="zh-CN" sz="2000" b="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b="0" dirty="0" smtClean="0">
                <a:sym typeface="Wingdings" panose="05000000000000000000" pitchFamily="2" charset="2"/>
              </a:rPr>
              <a:t>优化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IO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，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使用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双层缓冲机制</a:t>
            </a:r>
            <a:endParaRPr lang="en-US" altLang="zh-CN" b="0" dirty="0" smtClean="0">
              <a:sym typeface="Wingdings" panose="05000000000000000000" pitchFamily="2" charset="2"/>
            </a:endParaRPr>
          </a:p>
          <a:p>
            <a:r>
              <a:rPr lang="en-US" altLang="zh-CN" b="0" dirty="0" smtClean="0">
                <a:sym typeface="Wingdings" panose="05000000000000000000" pitchFamily="2" charset="2"/>
              </a:rPr>
              <a:t>95s80s</a:t>
            </a:r>
          </a:p>
          <a:p>
            <a:pPr lvl="1"/>
            <a:r>
              <a:rPr lang="zh-CN" altLang="en-US" sz="2000" b="0" dirty="0" smtClean="0">
                <a:sym typeface="Wingdings" panose="05000000000000000000" pitchFamily="2" charset="2"/>
              </a:rPr>
              <a:t>压缩消息头中的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key</a:t>
            </a:r>
            <a:endParaRPr lang="en-US" altLang="zh-CN" sz="2000" b="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b="0" dirty="0" smtClean="0">
                <a:sym typeface="Wingdings" panose="05000000000000000000" pitchFamily="2" charset="2"/>
              </a:rPr>
              <a:t>调节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参数</a:t>
            </a:r>
            <a:endParaRPr lang="en-US" altLang="zh-CN" sz="2000" b="0" dirty="0">
              <a:sym typeface="Wingdings" panose="05000000000000000000" pitchFamily="2" charset="2"/>
            </a:endParaRPr>
          </a:p>
          <a:p>
            <a:r>
              <a:rPr lang="en-US" altLang="zh-CN" b="0" dirty="0" smtClean="0">
                <a:sym typeface="Wingdings" panose="05000000000000000000" pitchFamily="2" charset="2"/>
              </a:rPr>
              <a:t>80s</a:t>
            </a:r>
            <a:r>
              <a:rPr lang="zh-CN" altLang="en-US" b="0" dirty="0" smtClean="0">
                <a:sym typeface="Wingdings" panose="05000000000000000000" pitchFamily="2" charset="2"/>
              </a:rPr>
              <a:t>→</a:t>
            </a:r>
            <a:r>
              <a:rPr lang="en-US" altLang="zh-CN" b="0" dirty="0" smtClean="0">
                <a:sym typeface="Wingdings" panose="05000000000000000000" pitchFamily="2" charset="2"/>
              </a:rPr>
              <a:t>77s</a:t>
            </a:r>
          </a:p>
          <a:p>
            <a:pPr lvl="1"/>
            <a:r>
              <a:rPr lang="zh-CN" altLang="en-US" sz="2000" b="0" dirty="0" smtClean="0">
                <a:sym typeface="Wingdings" panose="05000000000000000000" pitchFamily="2" charset="2"/>
              </a:rPr>
              <a:t>终极优化技巧</a:t>
            </a:r>
            <a:endParaRPr lang="en-US" altLang="zh-CN" sz="2000" b="0" dirty="0" smtClean="0">
              <a:sym typeface="Wingdings" panose="05000000000000000000" pitchFamily="2" charset="2"/>
            </a:endParaRPr>
          </a:p>
          <a:p>
            <a:pPr lvl="1"/>
            <a:endParaRPr lang="en-US" altLang="zh-CN" b="0" dirty="0" smtClean="0"/>
          </a:p>
          <a:p>
            <a:endParaRPr lang="en-US" altLang="zh-CN" sz="1100" b="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092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61187"/>
            <a:ext cx="7772400" cy="838200"/>
          </a:xfrm>
        </p:spPr>
        <p:txBody>
          <a:bodyPr/>
          <a:lstStyle/>
          <a:p>
            <a:r>
              <a:rPr lang="zh-CN" altLang="en-US" dirty="0" smtClean="0"/>
              <a:t>拼手气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01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Gitee</a:t>
            </a:r>
            <a:r>
              <a:rPr lang="en-US" altLang="zh-CN" sz="2400" dirty="0" smtClean="0"/>
              <a:t> ID</a:t>
            </a:r>
            <a:endParaRPr lang="en-US" altLang="zh-CN" sz="2400" dirty="0"/>
          </a:p>
          <a:p>
            <a:pPr lvl="1"/>
            <a:r>
              <a:rPr lang="en-US" altLang="zh-CN" sz="2000" dirty="0" err="1" smtClean="0"/>
              <a:t>chaowwwww</a:t>
            </a:r>
            <a:endParaRPr lang="en-US" altLang="zh-CN" sz="2000" dirty="0" smtClean="0"/>
          </a:p>
          <a:p>
            <a:r>
              <a:rPr lang="zh-CN" altLang="en-US" sz="2400" dirty="0" smtClean="0"/>
              <a:t>项目地址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https</a:t>
            </a:r>
            <a:r>
              <a:rPr lang="en-US" altLang="zh-CN" sz="2000" dirty="0"/>
              <a:t>://gitee.com/chaowwwww/javamq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6764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可能的优化方向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架构调整</a:t>
            </a:r>
            <a:endParaRPr lang="en-US" altLang="zh-CN" sz="2800" dirty="0"/>
          </a:p>
          <a:p>
            <a:pPr lvl="1"/>
            <a:r>
              <a:rPr lang="zh-CN" altLang="en-US" sz="1600" dirty="0" smtClean="0"/>
              <a:t>一</a:t>
            </a:r>
            <a:r>
              <a:rPr lang="zh-CN" altLang="en-US" sz="1600" dirty="0"/>
              <a:t>个</a:t>
            </a:r>
            <a:r>
              <a:rPr lang="en-US" altLang="zh-CN" sz="1600" dirty="0"/>
              <a:t>producer</a:t>
            </a:r>
            <a:r>
              <a:rPr lang="zh-CN" altLang="en-US" sz="1600" dirty="0"/>
              <a:t>写一个文件（减少</a:t>
            </a:r>
            <a:r>
              <a:rPr lang="en-US" altLang="zh-CN" sz="1600" dirty="0"/>
              <a:t>push</a:t>
            </a:r>
            <a:r>
              <a:rPr lang="zh-CN" altLang="en-US" sz="1600" dirty="0"/>
              <a:t>时间，但是会增加</a:t>
            </a:r>
            <a:r>
              <a:rPr lang="en-US" altLang="zh-CN" sz="1600" dirty="0"/>
              <a:t>pull</a:t>
            </a:r>
            <a:r>
              <a:rPr lang="zh-CN" altLang="en-US" sz="1600" dirty="0"/>
              <a:t>时间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2800" dirty="0" smtClean="0"/>
              <a:t>建立缓冲机制，充分</a:t>
            </a:r>
            <a:r>
              <a:rPr lang="zh-CN" altLang="en-US" sz="2800" dirty="0" smtClean="0"/>
              <a:t>利用内存</a:t>
            </a:r>
            <a:endParaRPr lang="en-US" altLang="zh-CN" sz="2800" dirty="0" smtClean="0"/>
          </a:p>
          <a:p>
            <a:pPr lvl="1"/>
            <a:r>
              <a:rPr lang="zh-CN" altLang="en-US" sz="1600" dirty="0" smtClean="0"/>
              <a:t>将多个消费者共同需要的</a:t>
            </a:r>
            <a:r>
              <a:rPr lang="en-US" altLang="zh-CN" sz="1600" dirty="0" smtClean="0"/>
              <a:t>topic</a:t>
            </a:r>
            <a:r>
              <a:rPr lang="zh-CN" altLang="en-US" sz="1600" dirty="0" smtClean="0"/>
              <a:t>存在内存里</a:t>
            </a:r>
            <a:endParaRPr lang="en-US" altLang="zh-CN" sz="1600" dirty="0" smtClean="0"/>
          </a:p>
          <a:p>
            <a:r>
              <a:rPr lang="zh-CN" altLang="en-US" sz="2800" dirty="0" smtClean="0"/>
              <a:t>工具优化</a:t>
            </a:r>
            <a:endParaRPr lang="en-US" altLang="zh-CN" sz="2800" dirty="0" smtClean="0"/>
          </a:p>
          <a:p>
            <a:pPr lvl="1"/>
            <a:r>
              <a:rPr lang="zh-CN" altLang="en-US" sz="1600" dirty="0" smtClean="0"/>
              <a:t>缓存 </a:t>
            </a:r>
            <a:r>
              <a:rPr lang="en-US" altLang="zh-CN" sz="1600" dirty="0" err="1" smtClean="0"/>
              <a:t>Bytebuffer</a:t>
            </a:r>
            <a:r>
              <a:rPr lang="zh-CN" altLang="en-US" sz="1600" dirty="0" smtClean="0"/>
              <a:t>→</a:t>
            </a:r>
            <a:r>
              <a:rPr lang="en-US" altLang="zh-CN" sz="1600" dirty="0" smtClean="0"/>
              <a:t>byte[]</a:t>
            </a:r>
          </a:p>
          <a:p>
            <a:pPr lvl="1"/>
            <a:r>
              <a:rPr lang="en-US" altLang="zh-CN" sz="1600" dirty="0" smtClean="0"/>
              <a:t>IO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BufferedOutputStream</a:t>
            </a:r>
            <a:r>
              <a:rPr lang="zh-CN" altLang="en-US" sz="1600" dirty="0" smtClean="0"/>
              <a:t>→加</a:t>
            </a:r>
            <a:r>
              <a:rPr lang="en-US" altLang="zh-CN" sz="1600" dirty="0" smtClean="0"/>
              <a:t>buffer</a:t>
            </a:r>
            <a:r>
              <a:rPr lang="zh-CN" altLang="en-US" sz="1600" dirty="0" smtClean="0"/>
              <a:t>的</a:t>
            </a:r>
            <a:r>
              <a:rPr lang="en-US" altLang="zh-CN" sz="1600" dirty="0" err="1" smtClean="0"/>
              <a:t>RandomAccessFile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压缩算法</a:t>
            </a:r>
            <a:endParaRPr lang="en-US" altLang="zh-CN" sz="1600" dirty="0" smtClean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207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心态不能崩</a:t>
            </a:r>
            <a:endParaRPr lang="en-US" altLang="zh-CN" sz="2800" dirty="0" smtClean="0"/>
          </a:p>
          <a:p>
            <a:r>
              <a:rPr lang="zh-CN" altLang="en-US" sz="2800" dirty="0" smtClean="0"/>
              <a:t>良好的编程习惯</a:t>
            </a:r>
            <a:endParaRPr lang="en-US" altLang="zh-CN" sz="2800" dirty="0" smtClean="0"/>
          </a:p>
          <a:p>
            <a:r>
              <a:rPr lang="zh-CN" altLang="en-US" sz="2800" dirty="0" smtClean="0"/>
              <a:t>大家思路都差不多，比的更多的是把想法实现的能力</a:t>
            </a:r>
            <a:endParaRPr lang="en-US" altLang="zh-CN" sz="2800" dirty="0" smtClean="0"/>
          </a:p>
          <a:p>
            <a:r>
              <a:rPr lang="zh-CN" altLang="en-US" sz="2800" dirty="0" smtClean="0"/>
              <a:t>优化永无止境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要学的东西非常多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5335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258" y="2772697"/>
            <a:ext cx="7772400" cy="838200"/>
          </a:xfrm>
        </p:spPr>
        <p:txBody>
          <a:bodyPr/>
          <a:lstStyle/>
          <a:p>
            <a:r>
              <a:rPr lang="zh-CN" altLang="en-US" dirty="0" smtClean="0"/>
              <a:t>感谢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储老师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杨晓学长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戴</a:t>
            </a:r>
            <a:r>
              <a:rPr lang="zh-CN" altLang="en-US" dirty="0"/>
              <a:t>鹏程</a:t>
            </a:r>
            <a:r>
              <a:rPr lang="zh-CN" altLang="en-US" dirty="0" smtClean="0"/>
              <a:t>学长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51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85800" y="2855495"/>
            <a:ext cx="7772400" cy="901784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幼圆" charset="0"/>
              </a:defRPr>
            </a:lvl5pPr>
            <a:lvl6pPr marL="25146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US" altLang="zh-CN" sz="48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WISH YOU ENJOY!</a:t>
            </a:r>
            <a:endParaRPr lang="zh-CN" altLang="en-US" sz="48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486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0352" y="1676400"/>
            <a:ext cx="7772400" cy="44196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赛题介绍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解题思路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技术方案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心路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历程</a:t>
            </a:r>
            <a:endParaRPr lang="en-US" altLang="zh-CN" sz="24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可能的优化方向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7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</a:t>
            </a:r>
            <a:r>
              <a:rPr lang="zh-CN" altLang="en-US" dirty="0" smtClean="0"/>
              <a:t>题介绍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50" y="1447800"/>
            <a:ext cx="6454699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08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85800" y="1676400"/>
            <a:ext cx="77724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小心处理多线程同步问题</a:t>
            </a:r>
            <a:endParaRPr lang="en-US" altLang="zh-CN" dirty="0" smtClean="0"/>
          </a:p>
          <a:p>
            <a:r>
              <a:rPr lang="zh-CN" altLang="en-US" dirty="0" smtClean="0"/>
              <a:t>尽量</a:t>
            </a:r>
            <a:r>
              <a:rPr lang="zh-CN" altLang="en-US" dirty="0"/>
              <a:t>压缩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优化</a:t>
            </a:r>
            <a:r>
              <a:rPr lang="en-US" altLang="zh-CN" dirty="0" smtClean="0"/>
              <a:t>IO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82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技术方案</a:t>
            </a:r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02" y="1651820"/>
            <a:ext cx="5480196" cy="37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7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1" y="1567454"/>
            <a:ext cx="5982218" cy="40770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6645" y="1986116"/>
            <a:ext cx="1614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Trick</a:t>
            </a:r>
            <a:r>
              <a:rPr lang="zh-CN" altLang="en-US" sz="1100" dirty="0" smtClean="0"/>
              <a:t>：</a:t>
            </a:r>
            <a:endParaRPr lang="en-US" altLang="zh-CN" sz="1100" dirty="0" smtClean="0"/>
          </a:p>
          <a:p>
            <a:r>
              <a:rPr lang="en-US" altLang="zh-CN" sz="1100" dirty="0" smtClean="0"/>
              <a:t>Key</a:t>
            </a:r>
            <a:r>
              <a:rPr lang="zh-CN" altLang="en-US" sz="1100" dirty="0" smtClean="0"/>
              <a:t>（也就是文件名）</a:t>
            </a:r>
            <a:endParaRPr lang="en-US" altLang="zh-CN" sz="1100" dirty="0"/>
          </a:p>
          <a:p>
            <a:r>
              <a:rPr lang="en-US" altLang="zh-CN" sz="1100" dirty="0" smtClean="0"/>
              <a:t>Producer ID + topic ID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013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两层缓存机制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72" y="1740310"/>
            <a:ext cx="5739256" cy="2459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610" y="4031225"/>
            <a:ext cx="8249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第一层缓存用于减少压缩次数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ByteBuffer</a:t>
            </a:r>
            <a:r>
              <a:rPr lang="zh-CN" altLang="en-US" dirty="0" smtClean="0"/>
              <a:t>：有丰富的方法，易于转化为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Trick</a:t>
            </a:r>
            <a:r>
              <a:rPr lang="zh-CN" altLang="en-US" dirty="0" smtClean="0"/>
              <a:t>：存取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的方法得自己写，可以把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数组）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第二层缓存用于减少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BufferredOutputStream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RandomAccessFile</a:t>
            </a:r>
            <a:r>
              <a:rPr lang="zh-CN" altLang="en-US" dirty="0" smtClean="0"/>
              <a:t>（</a:t>
            </a:r>
            <a:r>
              <a:rPr lang="en-US" altLang="zh-CN" dirty="0" err="1"/>
              <a:t>RandomAccessFile</a:t>
            </a:r>
            <a:r>
              <a:rPr lang="zh-CN" altLang="en-US" dirty="0"/>
              <a:t>（可能）更快，但是</a:t>
            </a:r>
            <a:r>
              <a:rPr lang="en-US" altLang="zh-CN" dirty="0"/>
              <a:t>buffer</a:t>
            </a:r>
            <a:r>
              <a:rPr lang="zh-CN" altLang="en-US" dirty="0"/>
              <a:t>得自己</a:t>
            </a:r>
            <a:r>
              <a:rPr lang="zh-CN" altLang="en-US" dirty="0" smtClean="0"/>
              <a:t>写）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Trick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OutputStream</a:t>
            </a:r>
            <a:r>
              <a:rPr lang="zh-CN" altLang="en-US" dirty="0"/>
              <a:t>没有存取</a:t>
            </a:r>
            <a:r>
              <a:rPr lang="en-US" altLang="zh-CN" dirty="0" err="1"/>
              <a:t>int</a:t>
            </a:r>
            <a:r>
              <a:rPr lang="zh-CN" altLang="en-US" dirty="0"/>
              <a:t>的方法，可以用位操作把</a:t>
            </a:r>
            <a:r>
              <a:rPr lang="en-US" altLang="zh-CN" dirty="0" err="1"/>
              <a:t>int</a:t>
            </a:r>
            <a:r>
              <a:rPr lang="zh-CN" altLang="en-US" dirty="0"/>
              <a:t>转成四位的</a:t>
            </a:r>
            <a:r>
              <a:rPr lang="en-US" altLang="zh-CN" dirty="0"/>
              <a:t>byte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9596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55" y="1447800"/>
            <a:ext cx="5029636" cy="2880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" y="4328410"/>
            <a:ext cx="80157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Message</a:t>
            </a:r>
            <a:r>
              <a:rPr lang="zh-CN" altLang="en-US" sz="1400" dirty="0" smtClean="0"/>
              <a:t>存储结构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header</a:t>
            </a:r>
            <a:r>
              <a:rPr lang="zh-CN" altLang="en-US" sz="1400" dirty="0"/>
              <a:t>有</a:t>
            </a:r>
            <a:r>
              <a:rPr lang="en-US" altLang="zh-CN" sz="1400" dirty="0"/>
              <a:t>16</a:t>
            </a:r>
            <a:r>
              <a:rPr lang="zh-CN" altLang="en-US" sz="1400" dirty="0"/>
              <a:t>个字段，其中</a:t>
            </a:r>
            <a:r>
              <a:rPr lang="en-US" altLang="zh-CN" sz="1400" dirty="0"/>
              <a:t>topic</a:t>
            </a:r>
            <a:r>
              <a:rPr lang="zh-CN" altLang="en-US" sz="1400" dirty="0"/>
              <a:t>跟文件名相同，不用存</a:t>
            </a:r>
            <a:endParaRPr lang="en-US" altLang="zh-C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每条</a:t>
            </a:r>
            <a:r>
              <a:rPr lang="en-US" altLang="zh-CN" sz="1400" dirty="0" smtClean="0"/>
              <a:t>message</a:t>
            </a:r>
            <a:r>
              <a:rPr lang="zh-CN" altLang="en-US" sz="1400" dirty="0" smtClean="0"/>
              <a:t>以一</a:t>
            </a:r>
            <a:r>
              <a:rPr lang="zh-CN" altLang="en-US" sz="1400" dirty="0"/>
              <a:t>个</a:t>
            </a:r>
            <a:r>
              <a:rPr lang="en-US" altLang="zh-CN" sz="1400" dirty="0" smtClean="0"/>
              <a:t>short</a:t>
            </a:r>
            <a:r>
              <a:rPr lang="zh-CN" altLang="en-US" sz="1400" dirty="0" smtClean="0"/>
              <a:t>开头，有</a:t>
            </a:r>
            <a:r>
              <a:rPr lang="en-US" altLang="zh-CN" sz="1400" dirty="0"/>
              <a:t>16</a:t>
            </a:r>
            <a:r>
              <a:rPr lang="zh-CN" altLang="en-US" sz="1400" dirty="0"/>
              <a:t>位，每位用</a:t>
            </a:r>
            <a:r>
              <a:rPr lang="en-US" altLang="zh-CN" sz="1400" dirty="0"/>
              <a:t>1</a:t>
            </a:r>
            <a:r>
              <a:rPr lang="zh-CN" altLang="en-US" sz="1400" dirty="0"/>
              <a:t>或</a:t>
            </a:r>
            <a:r>
              <a:rPr lang="en-US" altLang="zh-CN" sz="1400" dirty="0"/>
              <a:t>0</a:t>
            </a:r>
            <a:r>
              <a:rPr lang="zh-CN" altLang="en-US" sz="1400" dirty="0"/>
              <a:t>表示这个字段是否有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值为</a:t>
            </a:r>
            <a:r>
              <a:rPr lang="en-US" altLang="zh-CN" sz="1400" dirty="0" smtClean="0"/>
              <a:t>-1</a:t>
            </a:r>
            <a:r>
              <a:rPr lang="zh-CN" altLang="en-US" sz="1400" dirty="0" smtClean="0"/>
              <a:t>代表该段</a:t>
            </a:r>
            <a:r>
              <a:rPr lang="en-US" altLang="zh-CN" sz="1400" dirty="0" smtClean="0"/>
              <a:t>buffer</a:t>
            </a:r>
            <a:r>
              <a:rPr lang="zh-CN" altLang="en-US" sz="1400" dirty="0"/>
              <a:t>到</a:t>
            </a:r>
            <a:r>
              <a:rPr lang="zh-CN" altLang="en-US" sz="1400" dirty="0" smtClean="0"/>
              <a:t>此结束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trick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hearder</a:t>
            </a:r>
            <a:r>
              <a:rPr lang="zh-CN" altLang="en-US" sz="1400" dirty="0" smtClean="0"/>
              <a:t>里的</a:t>
            </a:r>
            <a:r>
              <a:rPr lang="en-US" altLang="zh-CN" sz="1400" dirty="0" smtClean="0"/>
              <a:t>string</a:t>
            </a:r>
            <a:r>
              <a:rPr lang="zh-CN" altLang="en-US" sz="1400" dirty="0" smtClean="0"/>
              <a:t>长度都在</a:t>
            </a:r>
            <a:r>
              <a:rPr lang="en-US" altLang="zh-CN" sz="1400" dirty="0" smtClean="0"/>
              <a:t>byte</a:t>
            </a:r>
            <a:r>
              <a:rPr lang="zh-CN" altLang="en-US" sz="1400" dirty="0" smtClean="0"/>
              <a:t>范围以内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用一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存储</a:t>
            </a:r>
            <a:r>
              <a:rPr lang="en-US" altLang="zh-CN" sz="1400" dirty="0" smtClean="0"/>
              <a:t>body</a:t>
            </a:r>
            <a:r>
              <a:rPr lang="zh-CN" altLang="en-US" sz="1400" dirty="0" smtClean="0"/>
              <a:t>长度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Buffer</a:t>
            </a:r>
            <a:r>
              <a:rPr lang="zh-CN" altLang="en-US" sz="1400" dirty="0" smtClean="0"/>
              <a:t>存储结构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多条</a:t>
            </a:r>
            <a:r>
              <a:rPr lang="en-US" altLang="zh-CN" sz="1400" dirty="0" smtClean="0"/>
              <a:t>message</a:t>
            </a:r>
            <a:r>
              <a:rPr lang="zh-CN" altLang="en-US" sz="1400" dirty="0" smtClean="0"/>
              <a:t>构成一个压缩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，多个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构成一个文件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用一</a:t>
            </a:r>
            <a:r>
              <a:rPr lang="zh-CN" altLang="en-US" sz="1400" dirty="0" smtClean="0"/>
              <a:t>个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存储</a:t>
            </a:r>
            <a:r>
              <a:rPr lang="en-US" altLang="zh-CN" sz="1400" dirty="0" smtClean="0"/>
              <a:t>buffer</a:t>
            </a:r>
            <a:r>
              <a:rPr lang="zh-CN" altLang="en-US" sz="1400" dirty="0" smtClean="0"/>
              <a:t>长度</a:t>
            </a:r>
            <a:endParaRPr lang="en-US" altLang="zh-CN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值为</a:t>
            </a:r>
            <a:r>
              <a:rPr lang="en-US" altLang="zh-CN" sz="1400" dirty="0" smtClean="0"/>
              <a:t>-1</a:t>
            </a:r>
            <a:r>
              <a:rPr lang="zh-CN" altLang="en-US" sz="1400" dirty="0" smtClean="0"/>
              <a:t>代表该文件到此结束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24785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调节参数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9" y="1914113"/>
            <a:ext cx="4041142" cy="11437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9302" y="3350007"/>
            <a:ext cx="641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</a:t>
            </a:r>
            <a:r>
              <a:rPr lang="zh-CN" altLang="en-US" dirty="0" smtClean="0"/>
              <a:t>层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——5MB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输出流</a:t>
            </a:r>
            <a:r>
              <a:rPr lang="en-US" altLang="zh-CN" dirty="0" smtClean="0"/>
              <a:t>buffer</a:t>
            </a:r>
            <a:r>
              <a:rPr lang="zh-CN" altLang="en-US" dirty="0"/>
              <a:t>大小</a:t>
            </a:r>
            <a:r>
              <a:rPr lang="en-US" altLang="zh-CN" dirty="0"/>
              <a:t>——5MB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输入流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——2MB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压缩等级</a:t>
            </a:r>
            <a:r>
              <a:rPr lang="en-US" altLang="zh-CN" dirty="0" smtClean="0"/>
              <a:t>——1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压缩最小单位</a:t>
            </a:r>
            <a:r>
              <a:rPr lang="en-US" altLang="zh-CN" dirty="0" smtClean="0"/>
              <a:t>——5K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手动找只能找到局部最优值，很可能不是全局最优值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8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KUSS-v01">
  <a:themeElements>
    <a:clrScheme name="PKUSS-v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KUSS-v01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KUSS-v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SS-v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SS-v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四章  计算机软件系统">
  <a:themeElements>
    <a:clrScheme name="自定义 1">
      <a:dk1>
        <a:srgbClr val="FFFFFF"/>
      </a:dk1>
      <a:lt1>
        <a:srgbClr val="FFFF00"/>
      </a:lt1>
      <a:dk2>
        <a:srgbClr val="FFFFFF"/>
      </a:dk2>
      <a:lt2>
        <a:srgbClr val="FFFF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PFS_CST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3、操作系统原理.pptx</Template>
  <TotalTime>14772</TotalTime>
  <Words>740</Words>
  <Application>Microsoft Office PowerPoint</Application>
  <PresentationFormat>全屏显示(4:3)</PresentationFormat>
  <Paragraphs>118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StarSymbol</vt:lpstr>
      <vt:lpstr>黑体</vt:lpstr>
      <vt:lpstr>华文新魏</vt:lpstr>
      <vt:lpstr>宋体</vt:lpstr>
      <vt:lpstr>新宋体</vt:lpstr>
      <vt:lpstr>幼圆</vt:lpstr>
      <vt:lpstr>Arial</vt:lpstr>
      <vt:lpstr>Calibri</vt:lpstr>
      <vt:lpstr>Times New Roman</vt:lpstr>
      <vt:lpstr>Wingdings</vt:lpstr>
      <vt:lpstr>PKUSS-v01</vt:lpstr>
      <vt:lpstr>第四章  计算机软件系统</vt:lpstr>
      <vt:lpstr>Office 主题</vt:lpstr>
      <vt:lpstr>GPFS_CSTL</vt:lpstr>
      <vt:lpstr>默认设计模板</vt:lpstr>
      <vt:lpstr>JAVA大作业汇报</vt:lpstr>
      <vt:lpstr>目录</vt:lpstr>
      <vt:lpstr>赛题介绍</vt:lpstr>
      <vt:lpstr>解题思路</vt:lpstr>
      <vt:lpstr>技术方案</vt:lpstr>
      <vt:lpstr>类图</vt:lpstr>
      <vt:lpstr>两层缓存机制</vt:lpstr>
      <vt:lpstr>存储方案</vt:lpstr>
      <vt:lpstr>调节参数</vt:lpstr>
      <vt:lpstr>心路历程</vt:lpstr>
      <vt:lpstr>心路历程</vt:lpstr>
      <vt:lpstr>心路历程</vt:lpstr>
      <vt:lpstr>拼手气</vt:lpstr>
      <vt:lpstr>项目的地址</vt:lpstr>
      <vt:lpstr>可能的优化方向</vt:lpstr>
      <vt:lpstr>总结</vt:lpstr>
      <vt:lpstr>感谢 储老师 杨晓学长 戴鹏程学长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</dc:title>
  <dc:creator>沈 晴霓</dc:creator>
  <cp:lastModifiedBy>Windows 用户</cp:lastModifiedBy>
  <cp:revision>2104</cp:revision>
  <dcterms:created xsi:type="dcterms:W3CDTF">2013-10-20T13:38:21Z</dcterms:created>
  <dcterms:modified xsi:type="dcterms:W3CDTF">2017-12-29T02:50:44Z</dcterms:modified>
  <cp:contentStatus/>
</cp:coreProperties>
</file>