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9" r:id="rId13"/>
    <p:sldId id="276" r:id="rId14"/>
    <p:sldId id="277" r:id="rId15"/>
    <p:sldId id="274" r:id="rId16"/>
    <p:sldId id="275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4407" y="338070"/>
            <a:ext cx="9740206" cy="101421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SQL VS NOSQL(</a:t>
            </a:r>
            <a:r>
              <a:rPr lang="en-US" sz="4000" dirty="0" err="1" smtClean="0"/>
              <a:t>MongoDB</a:t>
            </a:r>
            <a:r>
              <a:rPr lang="en-US" sz="4000"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4407" y="1609859"/>
            <a:ext cx="9740206" cy="49583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3346" y="1854558"/>
            <a:ext cx="4340181" cy="45076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b="1" dirty="0" smtClean="0"/>
          </a:p>
          <a:p>
            <a:r>
              <a:rPr lang="en-US" b="1" dirty="0" smtClean="0"/>
              <a:t>MySQL</a:t>
            </a:r>
            <a:r>
              <a:rPr lang="en-US" dirty="0"/>
              <a:t> uses the Structured Query Language (</a:t>
            </a:r>
            <a:r>
              <a:rPr lang="en-US" b="1" dirty="0"/>
              <a:t>SQL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MySQL represents data in tables and rows.</a:t>
            </a:r>
          </a:p>
        </p:txBody>
      </p:sp>
      <p:sp>
        <p:nvSpPr>
          <p:cNvPr id="5" name="Rectangle 4"/>
          <p:cNvSpPr/>
          <p:nvPr/>
        </p:nvSpPr>
        <p:spPr>
          <a:xfrm>
            <a:off x="6634510" y="1854558"/>
            <a:ext cx="4340181" cy="45076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 smtClean="0"/>
          </a:p>
          <a:p>
            <a:r>
              <a:rPr lang="en-US" b="1" dirty="0" err="1"/>
              <a:t>MongoDB</a:t>
            </a:r>
            <a:r>
              <a:rPr lang="en-US" dirty="0"/>
              <a:t> uses JavaScript as query language while </a:t>
            </a:r>
            <a:r>
              <a:rPr lang="en-US" b="1" dirty="0"/>
              <a:t>MySQL</a:t>
            </a:r>
            <a:r>
              <a:rPr lang="en-US" dirty="0"/>
              <a:t> uses the Structured Query Language (</a:t>
            </a:r>
            <a:r>
              <a:rPr lang="en-US" b="1" dirty="0"/>
              <a:t>SQL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/>
              <a:t>MongoDB</a:t>
            </a:r>
            <a:r>
              <a:rPr lang="en-US" dirty="0"/>
              <a:t> represents data as JSON documents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780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4407" y="338070"/>
            <a:ext cx="9740206" cy="101421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SQL VS NOSQL(</a:t>
            </a:r>
            <a:r>
              <a:rPr lang="en-US" sz="4000" dirty="0" err="1" smtClean="0"/>
              <a:t>MongoDB</a:t>
            </a:r>
            <a:r>
              <a:rPr lang="en-US" sz="4000"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4407" y="1609859"/>
            <a:ext cx="9740206" cy="49583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3346" y="1854558"/>
            <a:ext cx="4340181" cy="45076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 smtClean="0"/>
          </a:p>
          <a:p>
            <a:r>
              <a:rPr lang="en-US" dirty="0"/>
              <a:t>UPDATE </a:t>
            </a:r>
            <a:r>
              <a:rPr lang="en-US" dirty="0" smtClean="0"/>
              <a:t>people SET </a:t>
            </a:r>
            <a:r>
              <a:rPr lang="en-US" dirty="0"/>
              <a:t>status = "C"</a:t>
            </a:r>
          </a:p>
          <a:p>
            <a:r>
              <a:rPr lang="en-US" dirty="0"/>
              <a:t>WHERE age &gt; </a:t>
            </a:r>
            <a:r>
              <a:rPr lang="en-US" dirty="0" smtClean="0"/>
              <a:t>25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UPDATE people</a:t>
            </a:r>
          </a:p>
          <a:p>
            <a:r>
              <a:rPr lang="en-US" dirty="0"/>
              <a:t>SET age = age + 3</a:t>
            </a:r>
          </a:p>
          <a:p>
            <a:r>
              <a:rPr lang="en-US" dirty="0"/>
              <a:t>WHERE status = "</a:t>
            </a:r>
            <a:r>
              <a:rPr lang="en-US" dirty="0" smtClean="0"/>
              <a:t>A“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DELETE FROM people</a:t>
            </a:r>
          </a:p>
          <a:p>
            <a:r>
              <a:rPr lang="en-US" dirty="0"/>
              <a:t>WHERE status = "</a:t>
            </a:r>
            <a:r>
              <a:rPr lang="en-US" dirty="0" smtClean="0"/>
              <a:t>D“</a:t>
            </a:r>
          </a:p>
          <a:p>
            <a:endParaRPr lang="en-US" dirty="0"/>
          </a:p>
          <a:p>
            <a:r>
              <a:rPr lang="en-US" dirty="0"/>
              <a:t>DELETE FROM people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6634510" y="1880316"/>
            <a:ext cx="4340181" cy="45076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/>
          </a:p>
          <a:p>
            <a:r>
              <a:rPr lang="en-US" dirty="0" err="1" smtClean="0"/>
              <a:t>db.people.updateMany</a:t>
            </a:r>
            <a:r>
              <a:rPr lang="en-US" dirty="0"/>
              <a:t>(</a:t>
            </a:r>
          </a:p>
          <a:p>
            <a:r>
              <a:rPr lang="en-US" dirty="0"/>
              <a:t>   { age: { $</a:t>
            </a:r>
            <a:r>
              <a:rPr lang="en-US" dirty="0" err="1"/>
              <a:t>gt</a:t>
            </a:r>
            <a:r>
              <a:rPr lang="en-US" dirty="0"/>
              <a:t>: 25 } },</a:t>
            </a:r>
          </a:p>
          <a:p>
            <a:r>
              <a:rPr lang="en-US" dirty="0"/>
              <a:t>   { $set: { status: "C" } }</a:t>
            </a:r>
          </a:p>
          <a:p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db.people.updateMany</a:t>
            </a:r>
            <a:r>
              <a:rPr lang="en-US" dirty="0"/>
              <a:t>(</a:t>
            </a:r>
          </a:p>
          <a:p>
            <a:r>
              <a:rPr lang="en-US" dirty="0"/>
              <a:t>   { status: "A" } ,</a:t>
            </a:r>
          </a:p>
          <a:p>
            <a:r>
              <a:rPr lang="en-US" dirty="0"/>
              <a:t>   { $</a:t>
            </a:r>
            <a:r>
              <a:rPr lang="en-US" dirty="0" err="1"/>
              <a:t>inc</a:t>
            </a:r>
            <a:r>
              <a:rPr lang="en-US" dirty="0"/>
              <a:t>: { age: 3 } }</a:t>
            </a:r>
          </a:p>
          <a:p>
            <a:r>
              <a:rPr lang="en-US" dirty="0"/>
              <a:t>)</a:t>
            </a:r>
          </a:p>
          <a:p>
            <a:endParaRPr lang="en-US" dirty="0" smtClean="0"/>
          </a:p>
          <a:p>
            <a:r>
              <a:rPr lang="en-US" dirty="0" err="1"/>
              <a:t>db.people.deleteMany</a:t>
            </a:r>
            <a:r>
              <a:rPr lang="en-US" dirty="0"/>
              <a:t>( { status: "D" } 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/>
              <a:t>db.people.deleteMany</a:t>
            </a:r>
            <a:r>
              <a:rPr lang="en-US" dirty="0"/>
              <a:t>({})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939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4407" y="338070"/>
            <a:ext cx="9740206" cy="101421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SQL VS NOSQL(</a:t>
            </a:r>
            <a:r>
              <a:rPr lang="en-US" sz="4000" dirty="0" err="1" smtClean="0"/>
              <a:t>MongoDB</a:t>
            </a:r>
            <a:r>
              <a:rPr lang="en-US" sz="4000"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4407" y="1609859"/>
            <a:ext cx="9740206" cy="49583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3346" y="1854558"/>
            <a:ext cx="4340181" cy="45076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 smtClean="0"/>
          </a:p>
          <a:p>
            <a:r>
              <a:rPr lang="en-US" dirty="0"/>
              <a:t>DROP TABLE </a:t>
            </a:r>
            <a:r>
              <a:rPr lang="en-US" dirty="0" smtClean="0"/>
              <a:t>people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34510" y="1880316"/>
            <a:ext cx="4340181" cy="45076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 smtClean="0"/>
          </a:p>
          <a:p>
            <a:r>
              <a:rPr lang="en-US" dirty="0" err="1"/>
              <a:t>db.people.drop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420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4407" y="338070"/>
            <a:ext cx="9740206" cy="101421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SQL VS NOSQL(</a:t>
            </a:r>
            <a:r>
              <a:rPr lang="en-US" sz="4000" dirty="0" err="1" smtClean="0"/>
              <a:t>MongoDB</a:t>
            </a:r>
            <a:r>
              <a:rPr lang="en-US" sz="4000"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4407" y="1609859"/>
            <a:ext cx="9740206" cy="49583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3346" y="1854558"/>
            <a:ext cx="4340181" cy="45076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 smtClean="0"/>
          </a:p>
          <a:p>
            <a:pPr marL="12700">
              <a:spcBef>
                <a:spcPts val="309"/>
              </a:spcBef>
            </a:pPr>
            <a:r>
              <a:rPr lang="en-US" spc="-5" dirty="0">
                <a:solidFill>
                  <a:srgbClr val="616161"/>
                </a:solidFill>
                <a:latin typeface="Consolas"/>
                <a:cs typeface="Consolas"/>
              </a:rPr>
              <a:t>update</a:t>
            </a:r>
            <a:r>
              <a:rPr lang="en-US" spc="-20" dirty="0">
                <a:solidFill>
                  <a:srgbClr val="616161"/>
                </a:solidFill>
                <a:latin typeface="Consolas"/>
                <a:cs typeface="Consolas"/>
              </a:rPr>
              <a:t> </a:t>
            </a:r>
            <a:r>
              <a:rPr lang="en-US" spc="-5" dirty="0" err="1">
                <a:solidFill>
                  <a:srgbClr val="616161"/>
                </a:solidFill>
                <a:latin typeface="Consolas"/>
                <a:cs typeface="Consolas"/>
              </a:rPr>
              <a:t>mydb</a:t>
            </a:r>
            <a:endParaRPr lang="en-US" dirty="0">
              <a:latin typeface="Consolas"/>
              <a:cs typeface="Consolas"/>
            </a:endParaRPr>
          </a:p>
          <a:p>
            <a:pPr marL="12700">
              <a:spcBef>
                <a:spcPts val="209"/>
              </a:spcBef>
            </a:pPr>
            <a:r>
              <a:rPr lang="en-US" spc="-5" dirty="0">
                <a:solidFill>
                  <a:srgbClr val="616161"/>
                </a:solidFill>
                <a:latin typeface="Consolas"/>
                <a:cs typeface="Consolas"/>
              </a:rPr>
              <a:t>set VALORE_01 </a:t>
            </a:r>
            <a:r>
              <a:rPr lang="en-US" dirty="0">
                <a:solidFill>
                  <a:srgbClr val="616161"/>
                </a:solidFill>
                <a:latin typeface="Consolas"/>
                <a:cs typeface="Consolas"/>
              </a:rPr>
              <a:t>=</a:t>
            </a:r>
            <a:r>
              <a:rPr lang="en-US" spc="-90" dirty="0">
                <a:solidFill>
                  <a:srgbClr val="616161"/>
                </a:solidFill>
                <a:latin typeface="Consolas"/>
                <a:cs typeface="Consolas"/>
              </a:rPr>
              <a:t> </a:t>
            </a:r>
            <a:r>
              <a:rPr lang="en-US" spc="-5" dirty="0">
                <a:solidFill>
                  <a:srgbClr val="616161"/>
                </a:solidFill>
                <a:latin typeface="Consolas"/>
                <a:cs typeface="Consolas"/>
              </a:rPr>
              <a:t>5.5</a:t>
            </a:r>
            <a:endParaRPr lang="en-US" dirty="0">
              <a:latin typeface="Consolas"/>
              <a:cs typeface="Consolas"/>
            </a:endParaRPr>
          </a:p>
          <a:p>
            <a:pPr marL="12700">
              <a:spcBef>
                <a:spcPts val="209"/>
              </a:spcBef>
            </a:pPr>
            <a:r>
              <a:rPr lang="en-US" spc="-5" dirty="0">
                <a:solidFill>
                  <a:srgbClr val="616161"/>
                </a:solidFill>
                <a:latin typeface="Consolas"/>
                <a:cs typeface="Consolas"/>
              </a:rPr>
              <a:t>where NUM </a:t>
            </a:r>
            <a:r>
              <a:rPr lang="en-US" dirty="0">
                <a:solidFill>
                  <a:srgbClr val="616161"/>
                </a:solidFill>
                <a:latin typeface="Consolas"/>
                <a:cs typeface="Consolas"/>
              </a:rPr>
              <a:t>=</a:t>
            </a:r>
            <a:r>
              <a:rPr lang="en-US" spc="-45" dirty="0">
                <a:solidFill>
                  <a:srgbClr val="616161"/>
                </a:solidFill>
                <a:latin typeface="Consolas"/>
                <a:cs typeface="Consolas"/>
              </a:rPr>
              <a:t> </a:t>
            </a:r>
            <a:r>
              <a:rPr lang="en-US" spc="-5" dirty="0">
                <a:solidFill>
                  <a:srgbClr val="616161"/>
                </a:solidFill>
                <a:latin typeface="Consolas"/>
                <a:cs typeface="Consolas"/>
              </a:rPr>
              <a:t>-1;</a:t>
            </a:r>
            <a:endParaRPr lang="en-US" dirty="0">
              <a:latin typeface="Consolas"/>
              <a:cs typeface="Consolas"/>
            </a:endParaRP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34510" y="1880316"/>
            <a:ext cx="4340181" cy="45076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 smtClean="0"/>
          </a:p>
          <a:p>
            <a:pPr marL="12700">
              <a:spcBef>
                <a:spcPts val="309"/>
              </a:spcBef>
            </a:pPr>
            <a:r>
              <a:rPr lang="en-US" spc="-5" dirty="0" err="1">
                <a:solidFill>
                  <a:srgbClr val="616161"/>
                </a:solidFill>
                <a:latin typeface="Consolas"/>
                <a:cs typeface="Consolas"/>
              </a:rPr>
              <a:t>db.mydb.update</a:t>
            </a:r>
            <a:r>
              <a:rPr lang="en-US" spc="-5" dirty="0">
                <a:solidFill>
                  <a:srgbClr val="616161"/>
                </a:solidFill>
                <a:latin typeface="Consolas"/>
                <a:cs typeface="Consolas"/>
              </a:rPr>
              <a:t>(</a:t>
            </a:r>
            <a:endParaRPr lang="en-US" dirty="0">
              <a:latin typeface="Consolas"/>
              <a:cs typeface="Consolas"/>
            </a:endParaRPr>
          </a:p>
          <a:p>
            <a:pPr marL="469900">
              <a:spcBef>
                <a:spcPts val="209"/>
              </a:spcBef>
            </a:pPr>
            <a:r>
              <a:rPr lang="en-US" spc="-5" dirty="0">
                <a:solidFill>
                  <a:srgbClr val="616161"/>
                </a:solidFill>
                <a:latin typeface="Consolas"/>
                <a:cs typeface="Consolas"/>
              </a:rPr>
              <a:t>{"NUM" </a:t>
            </a:r>
            <a:r>
              <a:rPr lang="en-US" dirty="0">
                <a:solidFill>
                  <a:srgbClr val="616161"/>
                </a:solidFill>
                <a:latin typeface="Consolas"/>
                <a:cs typeface="Consolas"/>
              </a:rPr>
              <a:t>:</a:t>
            </a:r>
            <a:r>
              <a:rPr lang="en-US" spc="-20" dirty="0">
                <a:solidFill>
                  <a:srgbClr val="616161"/>
                </a:solidFill>
                <a:latin typeface="Consolas"/>
                <a:cs typeface="Consolas"/>
              </a:rPr>
              <a:t> </a:t>
            </a:r>
            <a:r>
              <a:rPr lang="en-US" spc="-5" dirty="0">
                <a:solidFill>
                  <a:srgbClr val="616161"/>
                </a:solidFill>
                <a:latin typeface="Consolas"/>
                <a:cs typeface="Consolas"/>
              </a:rPr>
              <a:t>-1},</a:t>
            </a:r>
            <a:endParaRPr lang="en-US" dirty="0">
              <a:latin typeface="Consolas"/>
              <a:cs typeface="Consolas"/>
            </a:endParaRPr>
          </a:p>
          <a:p>
            <a:pPr marL="469900">
              <a:spcBef>
                <a:spcPts val="209"/>
              </a:spcBef>
            </a:pPr>
            <a:r>
              <a:rPr lang="en-US" dirty="0">
                <a:solidFill>
                  <a:srgbClr val="616161"/>
                </a:solidFill>
                <a:latin typeface="Consolas"/>
                <a:cs typeface="Consolas"/>
              </a:rPr>
              <a:t>{ </a:t>
            </a:r>
            <a:r>
              <a:rPr lang="en-US" spc="-5" dirty="0">
                <a:solidFill>
                  <a:srgbClr val="616161"/>
                </a:solidFill>
                <a:latin typeface="Consolas"/>
                <a:cs typeface="Consolas"/>
              </a:rPr>
              <a:t>$set </a:t>
            </a:r>
            <a:r>
              <a:rPr lang="en-US" dirty="0">
                <a:solidFill>
                  <a:srgbClr val="616161"/>
                </a:solidFill>
                <a:latin typeface="Consolas"/>
                <a:cs typeface="Consolas"/>
              </a:rPr>
              <a:t>: { </a:t>
            </a:r>
            <a:r>
              <a:rPr lang="en-US" spc="-5" dirty="0">
                <a:solidFill>
                  <a:srgbClr val="616161"/>
                </a:solidFill>
                <a:latin typeface="Consolas"/>
                <a:cs typeface="Consolas"/>
              </a:rPr>
              <a:t>"VALORE_01" </a:t>
            </a:r>
            <a:r>
              <a:rPr lang="en-US" dirty="0">
                <a:solidFill>
                  <a:srgbClr val="616161"/>
                </a:solidFill>
                <a:latin typeface="Consolas"/>
                <a:cs typeface="Consolas"/>
              </a:rPr>
              <a:t>:</a:t>
            </a:r>
            <a:r>
              <a:rPr lang="en-US" spc="-110" dirty="0">
                <a:solidFill>
                  <a:srgbClr val="616161"/>
                </a:solidFill>
                <a:latin typeface="Consolas"/>
                <a:cs typeface="Consolas"/>
              </a:rPr>
              <a:t> </a:t>
            </a:r>
            <a:r>
              <a:rPr lang="en-US" spc="-5" dirty="0">
                <a:solidFill>
                  <a:srgbClr val="616161"/>
                </a:solidFill>
                <a:latin typeface="Consolas"/>
                <a:cs typeface="Consolas"/>
              </a:rPr>
              <a:t>5.5}</a:t>
            </a:r>
            <a:endParaRPr lang="en-US" dirty="0">
              <a:latin typeface="Consolas"/>
              <a:cs typeface="Consolas"/>
            </a:endParaRPr>
          </a:p>
          <a:p>
            <a:pPr marL="12700">
              <a:spcBef>
                <a:spcPts val="209"/>
              </a:spcBef>
            </a:pPr>
            <a:r>
              <a:rPr lang="en-US" spc="-5" dirty="0">
                <a:solidFill>
                  <a:srgbClr val="616161"/>
                </a:solidFill>
                <a:latin typeface="Consolas"/>
                <a:cs typeface="Consolas"/>
              </a:rPr>
              <a:t>});</a:t>
            </a:r>
            <a:endParaRPr lang="en-US" dirty="0">
              <a:latin typeface="Consolas"/>
              <a:cs typeface="Consolas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491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MongoDB </a:t>
            </a:r>
            <a:r>
              <a:rPr lang="en-US" dirty="0"/>
              <a:t>CRUD Operations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752600"/>
            <a:ext cx="8385048" cy="4572000"/>
          </a:xfrm>
        </p:spPr>
      </p:pic>
    </p:spTree>
    <p:extLst>
      <p:ext uri="{BB962C8B-B14F-4D97-AF65-F5344CB8AC3E}">
        <p14:creationId xmlns:p14="http://schemas.microsoft.com/office/powerpoint/2010/main" val="201439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MongoDB </a:t>
            </a:r>
            <a:r>
              <a:rPr lang="en-US" dirty="0"/>
              <a:t>CRUD Operations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468" y="1711960"/>
            <a:ext cx="8697532" cy="5146040"/>
          </a:xfrm>
        </p:spPr>
      </p:pic>
    </p:spTree>
    <p:extLst>
      <p:ext uri="{BB962C8B-B14F-4D97-AF65-F5344CB8AC3E}">
        <p14:creationId xmlns:p14="http://schemas.microsoft.com/office/powerpoint/2010/main" val="359109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4407" y="338070"/>
            <a:ext cx="9740206" cy="101421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SQL VS NOSQL(</a:t>
            </a:r>
            <a:r>
              <a:rPr lang="en-US" sz="4000" dirty="0" err="1" smtClean="0"/>
              <a:t>MongoDB</a:t>
            </a:r>
            <a:r>
              <a:rPr lang="en-US" sz="4000"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4407" y="1609859"/>
            <a:ext cx="9740206" cy="4958366"/>
          </a:xfrm>
        </p:spPr>
        <p:txBody>
          <a:bodyPr/>
          <a:lstStyle/>
          <a:p>
            <a:r>
              <a:rPr lang="en-US" b="1" dirty="0" err="1"/>
              <a:t>MongoDB</a:t>
            </a:r>
            <a:r>
              <a:rPr lang="en-US" b="1" dirty="0"/>
              <a:t> CRUD </a:t>
            </a:r>
            <a:r>
              <a:rPr lang="en-US" b="1" dirty="0" smtClean="0"/>
              <a:t>Operations</a:t>
            </a:r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659" y="2314910"/>
            <a:ext cx="4993610" cy="16775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659" y="4620363"/>
            <a:ext cx="4993610" cy="12263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7714" y="2314910"/>
            <a:ext cx="4237151" cy="158738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7714" y="4607351"/>
            <a:ext cx="4237151" cy="123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0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4407" y="338070"/>
            <a:ext cx="9740206" cy="1014212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MongoDB</a:t>
            </a:r>
            <a:r>
              <a:rPr lang="en-US" sz="4000" b="1" dirty="0"/>
              <a:t> CRUD Operations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4407" y="1609859"/>
            <a:ext cx="9740206" cy="4958366"/>
          </a:xfrm>
        </p:spPr>
        <p:txBody>
          <a:bodyPr/>
          <a:lstStyle/>
          <a:p>
            <a:endParaRPr lang="en-US" b="1" dirty="0"/>
          </a:p>
          <a:p>
            <a:endParaRPr lang="en-US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407" y="1352282"/>
            <a:ext cx="10427593" cy="547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0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4407" y="338070"/>
            <a:ext cx="9740206" cy="101421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SQL VS NOSQL(</a:t>
            </a:r>
            <a:r>
              <a:rPr lang="en-US" sz="4000" dirty="0" err="1" smtClean="0"/>
              <a:t>MongoDB</a:t>
            </a:r>
            <a:r>
              <a:rPr lang="en-US" sz="4000"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4407" y="1609859"/>
            <a:ext cx="9740206" cy="495836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149" y="1717283"/>
            <a:ext cx="9278350" cy="485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2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4407" y="338070"/>
            <a:ext cx="9740206" cy="101421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SQL VS NOSQL(</a:t>
            </a:r>
            <a:r>
              <a:rPr lang="en-US" sz="4000" dirty="0" err="1" smtClean="0"/>
              <a:t>MongoDB</a:t>
            </a:r>
            <a:r>
              <a:rPr lang="en-US" sz="4000"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4407" y="1609859"/>
            <a:ext cx="9740206" cy="495836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200" y="1757966"/>
            <a:ext cx="9328619" cy="46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150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4407" y="338070"/>
            <a:ext cx="9740206" cy="101421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SQL VS NOSQL(</a:t>
            </a:r>
            <a:r>
              <a:rPr lang="en-US" sz="4000" dirty="0" err="1" smtClean="0"/>
              <a:t>MongoDB</a:t>
            </a:r>
            <a:r>
              <a:rPr lang="en-US" sz="4000"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4407" y="1609859"/>
            <a:ext cx="9740206" cy="49583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3346" y="1854558"/>
            <a:ext cx="4340181" cy="45076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INSERT INTO people(</a:t>
            </a:r>
            <a:r>
              <a:rPr lang="en-US" dirty="0" err="1"/>
              <a:t>user_id</a:t>
            </a:r>
            <a:r>
              <a:rPr lang="en-US" dirty="0"/>
              <a:t>,</a:t>
            </a:r>
          </a:p>
          <a:p>
            <a:r>
              <a:rPr lang="en-US" dirty="0"/>
              <a:t>     </a:t>
            </a:r>
            <a:r>
              <a:rPr lang="en-US" dirty="0" smtClean="0"/>
              <a:t>age, status) VALUES </a:t>
            </a:r>
            <a:r>
              <a:rPr lang="en-US" dirty="0"/>
              <a:t>("bcd001",</a:t>
            </a:r>
          </a:p>
          <a:p>
            <a:r>
              <a:rPr lang="en-US" dirty="0"/>
              <a:t>        45</a:t>
            </a:r>
            <a:r>
              <a:rPr lang="en-US" dirty="0" smtClean="0"/>
              <a:t>, "</a:t>
            </a:r>
            <a:r>
              <a:rPr lang="en-US" dirty="0"/>
              <a:t>A</a:t>
            </a:r>
            <a:r>
              <a:rPr lang="en-US" dirty="0" smtClean="0"/>
              <a:t>")</a:t>
            </a:r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ALTER </a:t>
            </a:r>
            <a:r>
              <a:rPr lang="en-US" dirty="0"/>
              <a:t>TABLE people</a:t>
            </a:r>
          </a:p>
          <a:p>
            <a:r>
              <a:rPr lang="en-US" dirty="0"/>
              <a:t>ADD </a:t>
            </a:r>
            <a:r>
              <a:rPr lang="en-US" dirty="0" err="1"/>
              <a:t>join_date</a:t>
            </a:r>
            <a:r>
              <a:rPr lang="en-US" dirty="0"/>
              <a:t> </a:t>
            </a:r>
            <a:r>
              <a:rPr lang="en-US" dirty="0" smtClean="0"/>
              <a:t>DATETIME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ALTER TABLE people</a:t>
            </a:r>
          </a:p>
          <a:p>
            <a:r>
              <a:rPr lang="en-US" dirty="0"/>
              <a:t>DROP COLUMN </a:t>
            </a:r>
            <a:r>
              <a:rPr lang="en-US" dirty="0" err="1" smtClean="0"/>
              <a:t>join_date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34510" y="1854558"/>
            <a:ext cx="4340181" cy="45076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db.people.insertOne</a:t>
            </a:r>
            <a:r>
              <a:rPr lang="en-US" dirty="0"/>
              <a:t>(</a:t>
            </a:r>
          </a:p>
          <a:p>
            <a:r>
              <a:rPr lang="en-US" dirty="0"/>
              <a:t>   { user_id: "bcd001", age: 45, status: "A" }</a:t>
            </a:r>
          </a:p>
          <a:p>
            <a:r>
              <a:rPr lang="en-US" dirty="0"/>
              <a:t>)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 smtClean="0"/>
              <a:t>db.people.updateMany</a:t>
            </a:r>
            <a:r>
              <a:rPr lang="en-US" dirty="0"/>
              <a:t>(</a:t>
            </a:r>
          </a:p>
          <a:p>
            <a:r>
              <a:rPr lang="en-US" dirty="0"/>
              <a:t>    { },</a:t>
            </a:r>
          </a:p>
          <a:p>
            <a:r>
              <a:rPr lang="en-US" dirty="0"/>
              <a:t>    { $set: { </a:t>
            </a:r>
            <a:r>
              <a:rPr lang="en-US" dirty="0" err="1"/>
              <a:t>join_date</a:t>
            </a:r>
            <a:r>
              <a:rPr lang="en-US" dirty="0"/>
              <a:t>: new Date() } }</a:t>
            </a:r>
          </a:p>
          <a:p>
            <a:r>
              <a:rPr lang="en-US" dirty="0" smtClean="0"/>
              <a:t>)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db.people.updateMany</a:t>
            </a:r>
            <a:r>
              <a:rPr lang="en-US" dirty="0"/>
              <a:t>(</a:t>
            </a:r>
          </a:p>
          <a:p>
            <a:r>
              <a:rPr lang="en-US" dirty="0"/>
              <a:t>    { },</a:t>
            </a:r>
          </a:p>
          <a:p>
            <a:r>
              <a:rPr lang="en-US" dirty="0"/>
              <a:t>    { $unset: { "</a:t>
            </a:r>
            <a:r>
              <a:rPr lang="en-US" dirty="0" err="1"/>
              <a:t>join_date</a:t>
            </a:r>
            <a:r>
              <a:rPr lang="en-US" dirty="0"/>
              <a:t>": "" } }</a:t>
            </a:r>
          </a:p>
          <a:p>
            <a:r>
              <a:rPr lang="en-US" dirty="0"/>
              <a:t>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88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4407" y="338070"/>
            <a:ext cx="9740206" cy="101421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SQL VS NOSQL(</a:t>
            </a:r>
            <a:r>
              <a:rPr lang="en-US" sz="4000" dirty="0" err="1" smtClean="0"/>
              <a:t>MongoDB</a:t>
            </a:r>
            <a:r>
              <a:rPr lang="en-US" sz="4000"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4407" y="1609859"/>
            <a:ext cx="9740206" cy="49583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3346" y="1854558"/>
            <a:ext cx="4340181" cy="45076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SELECT </a:t>
            </a:r>
            <a:r>
              <a:rPr lang="en-US" dirty="0" smtClean="0"/>
              <a:t>* FROM people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SELECT </a:t>
            </a:r>
            <a:r>
              <a:rPr lang="en-US" dirty="0" smtClean="0"/>
              <a:t>id, user_id, status FROM </a:t>
            </a:r>
            <a:r>
              <a:rPr lang="en-US" dirty="0"/>
              <a:t>people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SELECT *</a:t>
            </a:r>
          </a:p>
          <a:p>
            <a:r>
              <a:rPr lang="en-US" dirty="0"/>
              <a:t>FROM people</a:t>
            </a:r>
          </a:p>
          <a:p>
            <a:r>
              <a:rPr lang="en-US" dirty="0"/>
              <a:t>WHERE status = "</a:t>
            </a:r>
            <a:r>
              <a:rPr lang="en-US" dirty="0" smtClean="0"/>
              <a:t>A“</a:t>
            </a:r>
          </a:p>
          <a:p>
            <a:endParaRPr lang="en-US" dirty="0"/>
          </a:p>
          <a:p>
            <a:r>
              <a:rPr lang="en-US" dirty="0"/>
              <a:t>SELECT user_id, status</a:t>
            </a:r>
          </a:p>
          <a:p>
            <a:r>
              <a:rPr lang="en-US" dirty="0"/>
              <a:t>FROM people</a:t>
            </a:r>
          </a:p>
          <a:p>
            <a:r>
              <a:rPr lang="en-US" dirty="0"/>
              <a:t>WHERE status = "A"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34510" y="1880316"/>
            <a:ext cx="4340181" cy="45076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 smtClean="0"/>
              <a:t>db.people.find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db.people.find</a:t>
            </a:r>
            <a:r>
              <a:rPr lang="en-US" dirty="0"/>
              <a:t>(</a:t>
            </a:r>
          </a:p>
          <a:p>
            <a:r>
              <a:rPr lang="en-US" dirty="0"/>
              <a:t>    { },</a:t>
            </a:r>
          </a:p>
          <a:p>
            <a:r>
              <a:rPr lang="en-US" dirty="0"/>
              <a:t>    { user_id: 1, status: 1 }</a:t>
            </a:r>
          </a:p>
          <a:p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/>
              <a:t>db.people.find</a:t>
            </a:r>
            <a:r>
              <a:rPr lang="en-US" dirty="0"/>
              <a:t>(</a:t>
            </a:r>
          </a:p>
          <a:p>
            <a:r>
              <a:rPr lang="en-US" dirty="0"/>
              <a:t>    { status: "A" }</a:t>
            </a:r>
          </a:p>
          <a:p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/>
              <a:t>db.people.find</a:t>
            </a:r>
            <a:r>
              <a:rPr lang="en-US" dirty="0"/>
              <a:t>(</a:t>
            </a:r>
          </a:p>
          <a:p>
            <a:r>
              <a:rPr lang="en-US" dirty="0"/>
              <a:t>    { status: "A" },</a:t>
            </a:r>
          </a:p>
          <a:p>
            <a:r>
              <a:rPr lang="en-US" dirty="0"/>
              <a:t>    { user_id: 1, status: 1, _id: 0 }</a:t>
            </a:r>
          </a:p>
          <a:p>
            <a:r>
              <a:rPr lang="en-US" dirty="0"/>
              <a:t>)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24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4407" y="338070"/>
            <a:ext cx="9740206" cy="101421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SQL VS NOSQL(</a:t>
            </a:r>
            <a:r>
              <a:rPr lang="en-US" sz="4000" dirty="0" err="1" smtClean="0"/>
              <a:t>MongoDB</a:t>
            </a:r>
            <a:r>
              <a:rPr lang="en-US" sz="4000"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4407" y="1609859"/>
            <a:ext cx="9740206" cy="49583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3346" y="1854558"/>
            <a:ext cx="4340181" cy="45076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people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WHERE status != "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A“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*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people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WHERE status = "A"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age =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*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people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WHERE status = "A"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age = 50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34510" y="1880316"/>
            <a:ext cx="4340181" cy="45076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 smtClean="0"/>
          </a:p>
          <a:p>
            <a:r>
              <a:rPr lang="en-US" dirty="0" err="1" smtClean="0"/>
              <a:t>db.people.find</a:t>
            </a:r>
            <a:r>
              <a:rPr lang="en-US" dirty="0"/>
              <a:t>(</a:t>
            </a:r>
          </a:p>
          <a:p>
            <a:r>
              <a:rPr lang="en-US" dirty="0"/>
              <a:t>    { status: { $ne: "A" } }</a:t>
            </a:r>
          </a:p>
          <a:p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/>
              <a:t>db.people.find</a:t>
            </a:r>
            <a:r>
              <a:rPr lang="en-US" dirty="0"/>
              <a:t>(</a:t>
            </a:r>
          </a:p>
          <a:p>
            <a:r>
              <a:rPr lang="en-US" dirty="0"/>
              <a:t>    { status: "A",</a:t>
            </a:r>
          </a:p>
          <a:p>
            <a:r>
              <a:rPr lang="en-US" dirty="0"/>
              <a:t>      age: 50 }</a:t>
            </a:r>
          </a:p>
          <a:p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/>
              <a:t>db.people.find</a:t>
            </a:r>
            <a:r>
              <a:rPr lang="en-US" dirty="0"/>
              <a:t>(</a:t>
            </a:r>
          </a:p>
          <a:p>
            <a:r>
              <a:rPr lang="en-US" dirty="0"/>
              <a:t>    { $or: [ { status: "A" } , { age: 50 } ] }</a:t>
            </a:r>
          </a:p>
          <a:p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7582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4407" y="338070"/>
            <a:ext cx="9740206" cy="101421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SQL VS NOSQL(</a:t>
            </a:r>
            <a:r>
              <a:rPr lang="en-US" sz="4000" dirty="0" err="1" smtClean="0"/>
              <a:t>MongoDB</a:t>
            </a:r>
            <a:r>
              <a:rPr lang="en-US" sz="4000"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4407" y="1609859"/>
            <a:ext cx="9740206" cy="49583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3346" y="1854558"/>
            <a:ext cx="4340181" cy="45076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/>
              <a:t>*</a:t>
            </a:r>
          </a:p>
          <a:p>
            <a:r>
              <a:rPr lang="en-US" dirty="0"/>
              <a:t>FROM people</a:t>
            </a:r>
          </a:p>
          <a:p>
            <a:r>
              <a:rPr lang="en-US" dirty="0"/>
              <a:t>WHERE age &gt; </a:t>
            </a:r>
            <a:r>
              <a:rPr lang="en-US" dirty="0" smtClean="0"/>
              <a:t>25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SELECT *</a:t>
            </a:r>
          </a:p>
          <a:p>
            <a:r>
              <a:rPr lang="en-US" dirty="0"/>
              <a:t>FROM people</a:t>
            </a:r>
          </a:p>
          <a:p>
            <a:r>
              <a:rPr lang="en-US" dirty="0"/>
              <a:t>WHERE age &lt; </a:t>
            </a:r>
            <a:r>
              <a:rPr lang="en-US" dirty="0" smtClean="0"/>
              <a:t>25</a:t>
            </a:r>
          </a:p>
          <a:p>
            <a:endParaRPr lang="en-US" dirty="0"/>
          </a:p>
          <a:p>
            <a:r>
              <a:rPr lang="en-US" dirty="0"/>
              <a:t>SELECT *</a:t>
            </a:r>
          </a:p>
          <a:p>
            <a:r>
              <a:rPr lang="en-US" dirty="0"/>
              <a:t>FROM people</a:t>
            </a:r>
          </a:p>
          <a:p>
            <a:r>
              <a:rPr lang="en-US" dirty="0"/>
              <a:t>WHERE age &gt; 25</a:t>
            </a:r>
          </a:p>
          <a:p>
            <a:r>
              <a:rPr lang="en-US" dirty="0"/>
              <a:t>AND   age &lt;= 50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34510" y="1880316"/>
            <a:ext cx="4340181" cy="45076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 smtClean="0"/>
          </a:p>
          <a:p>
            <a:r>
              <a:rPr lang="en-US" dirty="0" err="1" smtClean="0"/>
              <a:t>db.people.find</a:t>
            </a:r>
            <a:r>
              <a:rPr lang="en-US" dirty="0"/>
              <a:t>(</a:t>
            </a:r>
          </a:p>
          <a:p>
            <a:r>
              <a:rPr lang="en-US" dirty="0"/>
              <a:t>    { age: { $</a:t>
            </a:r>
            <a:r>
              <a:rPr lang="en-US" dirty="0" err="1"/>
              <a:t>gt</a:t>
            </a:r>
            <a:r>
              <a:rPr lang="en-US" dirty="0"/>
              <a:t>: 25 } }</a:t>
            </a:r>
          </a:p>
          <a:p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/>
              <a:t>db.people.find</a:t>
            </a:r>
            <a:r>
              <a:rPr lang="en-US" dirty="0"/>
              <a:t>(</a:t>
            </a:r>
          </a:p>
          <a:p>
            <a:r>
              <a:rPr lang="en-US" dirty="0"/>
              <a:t>   { age: { $</a:t>
            </a:r>
            <a:r>
              <a:rPr lang="en-US" dirty="0" err="1"/>
              <a:t>lt</a:t>
            </a:r>
            <a:r>
              <a:rPr lang="en-US" dirty="0"/>
              <a:t>: 25 } }</a:t>
            </a:r>
          </a:p>
          <a:p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/>
              <a:t>db.people.find</a:t>
            </a:r>
            <a:r>
              <a:rPr lang="en-US" dirty="0"/>
              <a:t>(</a:t>
            </a:r>
          </a:p>
          <a:p>
            <a:r>
              <a:rPr lang="en-US" dirty="0"/>
              <a:t>   { age: { $</a:t>
            </a:r>
            <a:r>
              <a:rPr lang="en-US" dirty="0" err="1"/>
              <a:t>gt</a:t>
            </a:r>
            <a:r>
              <a:rPr lang="en-US" dirty="0"/>
              <a:t>: 25, $</a:t>
            </a:r>
            <a:r>
              <a:rPr lang="en-US" dirty="0" err="1"/>
              <a:t>lte</a:t>
            </a:r>
            <a:r>
              <a:rPr lang="en-US" dirty="0"/>
              <a:t>: 50 } }</a:t>
            </a:r>
          </a:p>
          <a:p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73823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4407" y="338070"/>
            <a:ext cx="9740206" cy="101421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SQL VS NOSQL(</a:t>
            </a:r>
            <a:r>
              <a:rPr lang="en-US" sz="4000" dirty="0" err="1" smtClean="0"/>
              <a:t>MongoDB</a:t>
            </a:r>
            <a:r>
              <a:rPr lang="en-US" sz="4000"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4407" y="1609859"/>
            <a:ext cx="9740206" cy="49583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3346" y="1854558"/>
            <a:ext cx="4340181" cy="45076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/>
              <a:t>*</a:t>
            </a:r>
          </a:p>
          <a:p>
            <a:r>
              <a:rPr lang="en-US" dirty="0"/>
              <a:t>FROM people</a:t>
            </a:r>
          </a:p>
          <a:p>
            <a:r>
              <a:rPr lang="en-US" dirty="0"/>
              <a:t>WHERE user_id like "%</a:t>
            </a:r>
            <a:r>
              <a:rPr lang="en-US" dirty="0" err="1"/>
              <a:t>bc</a:t>
            </a:r>
            <a:r>
              <a:rPr lang="en-US" dirty="0" smtClean="0"/>
              <a:t>%“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SELECT *</a:t>
            </a:r>
          </a:p>
          <a:p>
            <a:r>
              <a:rPr lang="en-US" dirty="0"/>
              <a:t>FROM people</a:t>
            </a:r>
          </a:p>
          <a:p>
            <a:r>
              <a:rPr lang="en-US" dirty="0"/>
              <a:t>WHERE status = "A"</a:t>
            </a:r>
          </a:p>
          <a:p>
            <a:r>
              <a:rPr lang="en-US" dirty="0"/>
              <a:t>ORDER BY user_id ASC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34510" y="1880316"/>
            <a:ext cx="4340181" cy="45076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err="1"/>
              <a:t>db.people.find</a:t>
            </a:r>
            <a:r>
              <a:rPr lang="en-US" dirty="0"/>
              <a:t>( { user_id: /</a:t>
            </a:r>
            <a:r>
              <a:rPr lang="en-US" dirty="0" err="1"/>
              <a:t>bc</a:t>
            </a:r>
            <a:r>
              <a:rPr lang="en-US" dirty="0"/>
              <a:t>/ } )</a:t>
            </a:r>
          </a:p>
          <a:p>
            <a:r>
              <a:rPr lang="en-US" dirty="0"/>
              <a:t>-or-</a:t>
            </a:r>
          </a:p>
          <a:p>
            <a:r>
              <a:rPr lang="en-US" dirty="0" err="1" smtClean="0"/>
              <a:t>db.people.find</a:t>
            </a:r>
            <a:r>
              <a:rPr lang="en-US" dirty="0"/>
              <a:t>( { user_id: { $regex: /</a:t>
            </a:r>
            <a:r>
              <a:rPr lang="en-US" dirty="0" err="1"/>
              <a:t>bc</a:t>
            </a:r>
            <a:r>
              <a:rPr lang="en-US" dirty="0"/>
              <a:t>/ } } 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db.people.find</a:t>
            </a:r>
            <a:r>
              <a:rPr lang="en-US" dirty="0"/>
              <a:t>( { status: "A" } ).sort( { user_id: 1 } )</a:t>
            </a:r>
          </a:p>
        </p:txBody>
      </p:sp>
    </p:spTree>
    <p:extLst>
      <p:ext uri="{BB962C8B-B14F-4D97-AF65-F5344CB8AC3E}">
        <p14:creationId xmlns:p14="http://schemas.microsoft.com/office/powerpoint/2010/main" val="3065481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4407" y="338070"/>
            <a:ext cx="9740206" cy="101421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SQL VS NOSQL(</a:t>
            </a:r>
            <a:r>
              <a:rPr lang="en-US" sz="4000" dirty="0" err="1" smtClean="0"/>
              <a:t>MongoDB</a:t>
            </a:r>
            <a:r>
              <a:rPr lang="en-US" sz="4000"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4407" y="1609859"/>
            <a:ext cx="9740206" cy="49583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3346" y="1854558"/>
            <a:ext cx="4340181" cy="45076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/>
              <a:t>*</a:t>
            </a:r>
          </a:p>
          <a:p>
            <a:r>
              <a:rPr lang="en-US" dirty="0"/>
              <a:t>FROM people</a:t>
            </a:r>
          </a:p>
          <a:p>
            <a:r>
              <a:rPr lang="en-US" dirty="0"/>
              <a:t>WHERE status = "A"</a:t>
            </a:r>
          </a:p>
          <a:p>
            <a:r>
              <a:rPr lang="en-US" dirty="0"/>
              <a:t>ORDER BY user_id </a:t>
            </a:r>
            <a:r>
              <a:rPr lang="en-US" dirty="0" smtClean="0"/>
              <a:t>DESC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SELECT COUNT(*)</a:t>
            </a:r>
          </a:p>
          <a:p>
            <a:r>
              <a:rPr lang="en-US" dirty="0"/>
              <a:t>FROM </a:t>
            </a:r>
            <a:r>
              <a:rPr lang="en-US" dirty="0" smtClean="0"/>
              <a:t>people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SELECT COUNT(user_id)</a:t>
            </a:r>
          </a:p>
          <a:p>
            <a:r>
              <a:rPr lang="en-US" dirty="0"/>
              <a:t>FROM people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6634510" y="1880316"/>
            <a:ext cx="4340181" cy="45076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 smtClean="0"/>
          </a:p>
          <a:p>
            <a:r>
              <a:rPr lang="en-US" dirty="0" err="1" smtClean="0"/>
              <a:t>db.people.find</a:t>
            </a:r>
            <a:r>
              <a:rPr lang="en-US" dirty="0"/>
              <a:t>( { status: "A" } ).sort( { user_id: -1 } 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db.people.count</a:t>
            </a:r>
            <a:r>
              <a:rPr lang="en-US" dirty="0"/>
              <a:t>()</a:t>
            </a:r>
          </a:p>
          <a:p>
            <a:r>
              <a:rPr lang="en-US" dirty="0"/>
              <a:t>or</a:t>
            </a:r>
          </a:p>
          <a:p>
            <a:r>
              <a:rPr lang="en-US" dirty="0" err="1"/>
              <a:t>db.people.find</a:t>
            </a:r>
            <a:r>
              <a:rPr lang="en-US" dirty="0"/>
              <a:t>().count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r>
              <a:rPr lang="en-US" dirty="0" err="1"/>
              <a:t>db.people.count</a:t>
            </a:r>
            <a:r>
              <a:rPr lang="en-US" dirty="0"/>
              <a:t>( { user_id: { $exists: true } } )</a:t>
            </a:r>
          </a:p>
          <a:p>
            <a:r>
              <a:rPr lang="en-US" dirty="0"/>
              <a:t>or</a:t>
            </a:r>
          </a:p>
          <a:p>
            <a:r>
              <a:rPr lang="en-US" dirty="0" err="1"/>
              <a:t>db.people.find</a:t>
            </a:r>
            <a:r>
              <a:rPr lang="en-US" dirty="0"/>
              <a:t>( { user_id: { $exists: true } } ).count()</a:t>
            </a:r>
          </a:p>
        </p:txBody>
      </p:sp>
    </p:spTree>
    <p:extLst>
      <p:ext uri="{BB962C8B-B14F-4D97-AF65-F5344CB8AC3E}">
        <p14:creationId xmlns:p14="http://schemas.microsoft.com/office/powerpoint/2010/main" val="2439935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4407" y="338070"/>
            <a:ext cx="9740206" cy="101421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SQL VS NOSQL(</a:t>
            </a:r>
            <a:r>
              <a:rPr lang="en-US" sz="4000" dirty="0" err="1" smtClean="0"/>
              <a:t>MongoDB</a:t>
            </a:r>
            <a:r>
              <a:rPr lang="en-US" sz="4000"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4407" y="1609859"/>
            <a:ext cx="9740206" cy="49583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3346" y="1854558"/>
            <a:ext cx="4340181" cy="45076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/>
              <a:t>COUNT(*)</a:t>
            </a:r>
          </a:p>
          <a:p>
            <a:r>
              <a:rPr lang="en-US" dirty="0"/>
              <a:t>FROM people</a:t>
            </a:r>
          </a:p>
          <a:p>
            <a:r>
              <a:rPr lang="en-US" dirty="0"/>
              <a:t>WHERE age &gt; </a:t>
            </a:r>
            <a:r>
              <a:rPr lang="en-US" dirty="0" smtClean="0"/>
              <a:t>30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SELECT DISTINCT(status)</a:t>
            </a:r>
          </a:p>
          <a:p>
            <a:r>
              <a:rPr lang="en-US" dirty="0"/>
              <a:t>FROM </a:t>
            </a:r>
            <a:r>
              <a:rPr lang="en-US" dirty="0" smtClean="0"/>
              <a:t>people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SELECT *</a:t>
            </a:r>
          </a:p>
          <a:p>
            <a:r>
              <a:rPr lang="en-US" dirty="0"/>
              <a:t>FROM people</a:t>
            </a:r>
          </a:p>
          <a:p>
            <a:r>
              <a:rPr lang="en-US" dirty="0"/>
              <a:t>LIMIT 1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34510" y="1880316"/>
            <a:ext cx="4340181" cy="45076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err="1"/>
              <a:t>db.people.count</a:t>
            </a:r>
            <a:r>
              <a:rPr lang="en-US" dirty="0"/>
              <a:t>( { age: { $</a:t>
            </a:r>
            <a:r>
              <a:rPr lang="en-US" dirty="0" err="1"/>
              <a:t>gt</a:t>
            </a:r>
            <a:r>
              <a:rPr lang="en-US" dirty="0"/>
              <a:t>: 30 } } )</a:t>
            </a:r>
          </a:p>
          <a:p>
            <a:r>
              <a:rPr lang="en-US" dirty="0"/>
              <a:t>or</a:t>
            </a:r>
          </a:p>
          <a:p>
            <a:r>
              <a:rPr lang="en-US" dirty="0" err="1"/>
              <a:t>db.people.find</a:t>
            </a:r>
            <a:r>
              <a:rPr lang="en-US" dirty="0"/>
              <a:t>( { age: { $</a:t>
            </a:r>
            <a:r>
              <a:rPr lang="en-US" dirty="0" err="1"/>
              <a:t>gt</a:t>
            </a:r>
            <a:r>
              <a:rPr lang="en-US" dirty="0"/>
              <a:t>: 30 } } ).count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 smtClean="0"/>
              <a:t>db.people.aggregate</a:t>
            </a:r>
            <a:r>
              <a:rPr lang="en-US" dirty="0"/>
              <a:t>( [ { $group : { _id : "$status" } } ] </a:t>
            </a:r>
            <a:r>
              <a:rPr lang="en-US" dirty="0" smtClean="0"/>
              <a:t>)  </a:t>
            </a:r>
          </a:p>
          <a:p>
            <a:endParaRPr lang="en-US" dirty="0"/>
          </a:p>
          <a:p>
            <a:r>
              <a:rPr lang="en-US" dirty="0" smtClean="0"/>
              <a:t>or</a:t>
            </a:r>
          </a:p>
          <a:p>
            <a:r>
              <a:rPr lang="en-US" dirty="0" err="1"/>
              <a:t>db.people.distinct</a:t>
            </a:r>
            <a:r>
              <a:rPr lang="en-US" dirty="0"/>
              <a:t>( "status" 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/>
              <a:t>db.people.findOne</a:t>
            </a:r>
            <a:r>
              <a:rPr lang="en-US" dirty="0"/>
              <a:t>()</a:t>
            </a:r>
          </a:p>
          <a:p>
            <a:r>
              <a:rPr lang="en-US" dirty="0"/>
              <a:t>or</a:t>
            </a:r>
          </a:p>
          <a:p>
            <a:r>
              <a:rPr lang="en-US" dirty="0" err="1"/>
              <a:t>db.people.find</a:t>
            </a:r>
            <a:r>
              <a:rPr lang="en-US" dirty="0"/>
              <a:t>().limit(1)</a:t>
            </a:r>
          </a:p>
        </p:txBody>
      </p:sp>
    </p:spTree>
    <p:extLst>
      <p:ext uri="{BB962C8B-B14F-4D97-AF65-F5344CB8AC3E}">
        <p14:creationId xmlns:p14="http://schemas.microsoft.com/office/powerpoint/2010/main" val="2524286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4407" y="338070"/>
            <a:ext cx="9740206" cy="101421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SQL VS NOSQL(</a:t>
            </a:r>
            <a:r>
              <a:rPr lang="en-US" sz="4000" dirty="0" err="1" smtClean="0"/>
              <a:t>MongoDB</a:t>
            </a:r>
            <a:r>
              <a:rPr lang="en-US" sz="4000"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4407" y="1609859"/>
            <a:ext cx="9740206" cy="49583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3346" y="1854558"/>
            <a:ext cx="4340181" cy="45076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 smtClean="0"/>
          </a:p>
          <a:p>
            <a:r>
              <a:rPr lang="en-US" dirty="0" smtClean="0"/>
              <a:t>SELECT * FROM people LIMIT 5 SKIP 2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6634510" y="1880316"/>
            <a:ext cx="4340181" cy="45076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 smtClean="0"/>
          </a:p>
          <a:p>
            <a:r>
              <a:rPr lang="en-US" dirty="0" err="1" smtClean="0"/>
              <a:t>db.people.find</a:t>
            </a:r>
            <a:r>
              <a:rPr lang="en-US" dirty="0"/>
              <a:t>().limit(5).</a:t>
            </a:r>
            <a:r>
              <a:rPr lang="en-US" dirty="0" smtClean="0"/>
              <a:t>skip(2)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157595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260</TotalTime>
  <Words>795</Words>
  <Application>Microsoft Office PowerPoint</Application>
  <PresentationFormat>Widescreen</PresentationFormat>
  <Paragraphs>276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Century Gothic</vt:lpstr>
      <vt:lpstr>Consolas</vt:lpstr>
      <vt:lpstr>Wingdings</vt:lpstr>
      <vt:lpstr>Wingdings 3</vt:lpstr>
      <vt:lpstr>Wisp</vt:lpstr>
      <vt:lpstr>SQL VS NOSQL(MongoDB)</vt:lpstr>
      <vt:lpstr>SQL VS NOSQL(MongoDB)</vt:lpstr>
      <vt:lpstr>SQL VS NOSQL(MongoDB)</vt:lpstr>
      <vt:lpstr>SQL VS NOSQL(MongoDB)</vt:lpstr>
      <vt:lpstr>SQL VS NOSQL(MongoDB)</vt:lpstr>
      <vt:lpstr>SQL VS NOSQL(MongoDB)</vt:lpstr>
      <vt:lpstr>SQL VS NOSQL(MongoDB)</vt:lpstr>
      <vt:lpstr>SQL VS NOSQL(MongoDB)</vt:lpstr>
      <vt:lpstr>SQL VS NOSQL(MongoDB)</vt:lpstr>
      <vt:lpstr>SQL VS NOSQL(MongoDB)</vt:lpstr>
      <vt:lpstr>SQL VS NOSQL(MongoDB)</vt:lpstr>
      <vt:lpstr>SQL VS NOSQL(MongoDB)</vt:lpstr>
      <vt:lpstr> MongoDB CRUD Operations </vt:lpstr>
      <vt:lpstr> MongoDB CRUD Operations </vt:lpstr>
      <vt:lpstr>SQL VS NOSQL(MongoDB)</vt:lpstr>
      <vt:lpstr>MongoDB CRUD Operations</vt:lpstr>
      <vt:lpstr>SQL VS NOSQL(MongoDB)</vt:lpstr>
      <vt:lpstr>SQL VS NOSQL(MongoDB)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VS NOSQL(MongoDB)</dc:title>
  <dc:creator>DELL</dc:creator>
  <cp:lastModifiedBy>DELL</cp:lastModifiedBy>
  <cp:revision>38</cp:revision>
  <dcterms:created xsi:type="dcterms:W3CDTF">2020-12-20T06:39:28Z</dcterms:created>
  <dcterms:modified xsi:type="dcterms:W3CDTF">2020-12-20T19:03:19Z</dcterms:modified>
</cp:coreProperties>
</file>