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13BA-54DC-40BE-9976-81508BF25D1B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A200-E154-4626-8F29-7CBD5EBDD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305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305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305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5EB7-63B5-4E4A-BE2F-9C19EEB0946F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FE170-4516-49E2-A44C-56DE51705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686800" cy="762000"/>
          </a:xfrm>
        </p:spPr>
        <p:txBody>
          <a:bodyPr/>
          <a:lstStyle/>
          <a:p>
            <a:r>
              <a:rPr lang="en-US" dirty="0" smtClean="0"/>
              <a:t>Java Script (Onsite)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763000" cy="52578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JavaScript is most commonly used as a client side scripting language. </a:t>
            </a: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 smtClean="0"/>
              <a:t>Javascript</a:t>
            </a:r>
            <a:r>
              <a:rPr lang="en-US" b="1" dirty="0" smtClean="0"/>
              <a:t> is a scripting language that will allow you to add real programming to your webpages.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/>
              <a:t>You can create small application type processes with </a:t>
            </a:r>
            <a:r>
              <a:rPr lang="en-US" b="1" dirty="0" err="1" smtClean="0"/>
              <a:t>javascript</a:t>
            </a:r>
            <a:r>
              <a:rPr lang="en-US" b="1" dirty="0" smtClean="0"/>
              <a:t>, like a calculator or a primitive game of some sort.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Browser Detection</a:t>
            </a:r>
            <a:br>
              <a:rPr lang="en-US" dirty="0"/>
            </a:br>
            <a:r>
              <a:rPr lang="en-US" dirty="0"/>
              <a:t>Detecting the browser used by a visitor at your page. Depending on the browser, another page specifically designed for that browser can then be loaded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Cookies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Storing information on the visitor's computer, then retrieving this information automatically next time the user visits your page. This technique is called "cookies".</a:t>
            </a:r>
          </a:p>
          <a:p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Browsers </a:t>
            </a:r>
            <a:br>
              <a:rPr lang="en-US" dirty="0"/>
            </a:br>
            <a:r>
              <a:rPr lang="en-US" dirty="0"/>
              <a:t>Opening pages in customized windows, where you specify if the browser's buttons, menu line, status line or whatever should be present.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Validate Forms </a:t>
            </a:r>
            <a:br>
              <a:rPr lang="en-US" dirty="0"/>
            </a:br>
            <a:r>
              <a:rPr lang="en-US" dirty="0"/>
              <a:t>Validating inputs to fields before submitting a form.</a:t>
            </a:r>
            <a:br>
              <a:rPr lang="en-US" dirty="0"/>
            </a:br>
            <a:r>
              <a:rPr lang="en-US" dirty="0"/>
              <a:t>An example would be validating the entered email address to see if it has an @ in it, since if not, it's not a valid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isn't HTML, you will need to let the browser know in advance when you enter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to an HTML page. This is done using the &lt;script&gt; tag.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"/>
                <a:cs typeface="Arial" pitchFamily="34" charset="0"/>
              </a:rPr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he browser will use the &lt;script&gt; type="text/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"&gt; and &lt;/script&gt; to tell where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javascript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starts and ends.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31864"/>
              </p:ext>
            </p:extLst>
          </p:nvPr>
        </p:nvGraphicFramePr>
        <p:xfrm>
          <a:off x="609600" y="2032476"/>
          <a:ext cx="8001000" cy="444452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02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AA99"/>
                    </a:solidFill>
                  </a:tcPr>
                </a:tc>
              </a:tr>
              <a:tr h="404215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&lt;html&gt;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&lt;head&gt;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&lt;title&gt;My </a:t>
                      </a:r>
                      <a:r>
                        <a:rPr lang="en-US" dirty="0" err="1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Javascript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 Page&lt;/title&gt;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&lt;/head&gt;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/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&lt;body&gt;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  <a:t>&lt;script type="text/</a:t>
                      </a:r>
                      <a:r>
                        <a:rPr lang="en-US" dirty="0" err="1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  <a:t>javascript</a:t>
                      </a:r>
                      <a: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  <a:t>"&gt;</a:t>
                      </a:r>
                      <a:b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  <a:t>alert("Welcome to my world!!!");</a:t>
                      </a:r>
                      <a:b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AA0000"/>
                          </a:solidFill>
                          <a:effectLst/>
                          <a:latin typeface="Courier"/>
                        </a:rPr>
                        <a:t>&lt;/script&gt;</a:t>
                      </a: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/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&lt;/body&gt;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  <a:t>&lt;/html&gt; </a:t>
                      </a:r>
                      <a:br>
                        <a:rPr lang="en-US" dirty="0">
                          <a:solidFill>
                            <a:srgbClr val="222222"/>
                          </a:solidFill>
                          <a:effectLst/>
                          <a:latin typeface="Courier"/>
                        </a:rPr>
                      </a:br>
                      <a:endParaRPr lang="en-US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word </a:t>
            </a:r>
            <a:r>
              <a:rPr lang="en-US" b="1" dirty="0"/>
              <a:t>alert</a:t>
            </a:r>
            <a:r>
              <a:rPr lang="en-US" dirty="0"/>
              <a:t> is a standard </a:t>
            </a:r>
            <a:r>
              <a:rPr lang="en-US" dirty="0" err="1"/>
              <a:t>javascript</a:t>
            </a:r>
            <a:r>
              <a:rPr lang="en-US" dirty="0"/>
              <a:t> command that will cause an alert box to pop up on the screen. The visitor will need to click the "OK" button in the alert box to proceed.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By entering the alert command between the </a:t>
            </a:r>
            <a:br>
              <a:rPr lang="en-US" dirty="0"/>
            </a:b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 and &lt;/script&gt; tags, the browser will recognize it as a </a:t>
            </a:r>
            <a:r>
              <a:rPr lang="en-US" dirty="0" err="1"/>
              <a:t>javascript</a:t>
            </a:r>
            <a:r>
              <a:rPr lang="en-US" dirty="0"/>
              <a:t> command.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we had not entered the &lt;script&gt; tags, the browser would simply recognize it as pure text, and just write it on the screen.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You can enter </a:t>
            </a:r>
            <a:r>
              <a:rPr lang="en-US" dirty="0" err="1"/>
              <a:t>javascript</a:t>
            </a:r>
            <a:r>
              <a:rPr lang="en-US" dirty="0"/>
              <a:t> in both the &lt;head&gt; and &lt;body&gt; sections of the document.</a:t>
            </a:r>
            <a:br>
              <a:rPr lang="en-US" dirty="0"/>
            </a:br>
            <a:r>
              <a:rPr lang="en-US" dirty="0"/>
              <a:t>In general however, it is advisable to keep as much as possible in the &lt;head&gt;section.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86493" tIns="43247" rIns="86493" bIns="43247"/>
          <a:lstStyle/>
          <a:p>
            <a:r>
              <a:rPr lang="en-US" altLang="en-US" smtClean="0"/>
              <a:t>Client-Side Programming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2000250"/>
          </a:xfrm>
        </p:spPr>
        <p:txBody>
          <a:bodyPr lIns="86493" tIns="43247" rIns="86493" bIns="43247">
            <a:normAutofit fontScale="70000" lnSpcReduction="20000"/>
          </a:bodyPr>
          <a:lstStyle/>
          <a:p>
            <a:r>
              <a:rPr lang="en-US" altLang="en-US" dirty="0" smtClean="0"/>
              <a:t>HTML is good for developing </a:t>
            </a:r>
            <a:r>
              <a:rPr lang="en-US" altLang="en-US" i="1" dirty="0" smtClean="0"/>
              <a:t>static</a:t>
            </a:r>
            <a:r>
              <a:rPr lang="en-US" altLang="en-US" dirty="0" smtClean="0"/>
              <a:t> pages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can specify text/image layout, presentation, links, …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Web page looks the same each time it is accessed</a:t>
            </a:r>
          </a:p>
          <a:p>
            <a:pPr lvl="1">
              <a:spcBef>
                <a:spcPct val="50000"/>
              </a:spcBef>
            </a:pPr>
            <a:endParaRPr lang="en-US" altLang="en-US" sz="900" dirty="0"/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in order to develop interactive/reactive pages, must integrate programming in some form or another</a:t>
            </a:r>
          </a:p>
        </p:txBody>
      </p:sp>
      <p:sp>
        <p:nvSpPr>
          <p:cNvPr id="49157" name="Rectangle 1029"/>
          <p:cNvSpPr>
            <a:spLocks noChangeArrowheads="1"/>
          </p:cNvSpPr>
          <p:nvPr/>
        </p:nvSpPr>
        <p:spPr bwMode="auto">
          <a:xfrm>
            <a:off x="0" y="3429000"/>
            <a:ext cx="894140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94" tIns="43547" rIns="87094" bIns="43547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client-side programming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programs are written in a separate programming (or scripting) language</a:t>
            </a:r>
          </a:p>
          <a:p>
            <a:pPr lvl="2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/>
              <a:t>e.g., JavaScript, JScript, VBScript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programs are embedded in the HTML of a Web page, with (HTML) tags to identify the program component</a:t>
            </a:r>
          </a:p>
          <a:p>
            <a:pPr lvl="2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/>
              <a:t>e.g.,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sz="1500" dirty="0">
                <a:solidFill>
                  <a:srgbClr val="FF0033"/>
                </a:solidFill>
                <a:latin typeface="Courier New" pitchFamily="49" charset="0"/>
              </a:rPr>
              <a:t>&lt;script type="text/</a:t>
            </a:r>
            <a:r>
              <a:rPr lang="en-US" altLang="en-US" sz="1500" dirty="0" err="1">
                <a:solidFill>
                  <a:srgbClr val="FF0033"/>
                </a:solidFill>
                <a:latin typeface="Courier New" pitchFamily="49" charset="0"/>
              </a:rPr>
              <a:t>javascript</a:t>
            </a:r>
            <a:r>
              <a:rPr lang="en-US" altLang="en-US" sz="1500" dirty="0">
                <a:solidFill>
                  <a:srgbClr val="FF0033"/>
                </a:solidFill>
                <a:latin typeface="Courier New" pitchFamily="49" charset="0"/>
              </a:rPr>
              <a:t>"&gt; … &lt;/script&gt;</a:t>
            </a:r>
            <a:endParaRPr lang="en-US" altLang="en-US" sz="1500" dirty="0">
              <a:solidFill>
                <a:srgbClr val="FF0033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altLang="en-US" dirty="0"/>
              <a:t>the browser executes the program as it loads the page, integrating the dynamic output of the program with the static content of HTML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could also allow the user (client) to input information and process it, might be used to validate input </a:t>
            </a:r>
            <a:r>
              <a:rPr lang="en-US" altLang="en-US" u="sng" dirty="0"/>
              <a:t>before</a:t>
            </a:r>
            <a:r>
              <a:rPr lang="en-US" altLang="en-US" dirty="0"/>
              <a:t> it’s submitted to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24189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6493" tIns="43247" rIns="86493" bIns="43247"/>
          <a:lstStyle/>
          <a:p>
            <a:r>
              <a:rPr lang="en-US" altLang="en-US" smtClean="0"/>
              <a:t>Scripts vs. Programs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1"/>
            <a:ext cx="9144000" cy="1943695"/>
          </a:xfrm>
        </p:spPr>
        <p:txBody>
          <a:bodyPr lIns="86493" tIns="43247" rIns="86493" bIns="43247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scripting language is a simple, </a:t>
            </a:r>
            <a:r>
              <a:rPr lang="en-US" altLang="en-US" u="sng" dirty="0" smtClean="0"/>
              <a:t>interpreted</a:t>
            </a:r>
            <a:r>
              <a:rPr lang="en-US" altLang="en-US" dirty="0" smtClean="0"/>
              <a:t> programming language</a:t>
            </a:r>
          </a:p>
          <a:p>
            <a:pPr lvl="1">
              <a:lnSpc>
                <a:spcPct val="70000"/>
              </a:lnSpc>
            </a:pPr>
            <a:r>
              <a:rPr lang="en-US" altLang="en-US" dirty="0" smtClean="0"/>
              <a:t>scripts are embedded as plain text, interpreted by application</a:t>
            </a:r>
          </a:p>
          <a:p>
            <a:pPr lvl="1">
              <a:lnSpc>
                <a:spcPct val="70000"/>
              </a:lnSpc>
            </a:pPr>
            <a:endParaRPr lang="en-US" altLang="en-US" dirty="0" smtClean="0"/>
          </a:p>
          <a:p>
            <a:pPr lvl="1">
              <a:lnSpc>
                <a:spcPct val="70000"/>
              </a:lnSpc>
            </a:pPr>
            <a:r>
              <a:rPr lang="en-US" altLang="en-US" i="1" dirty="0" smtClean="0"/>
              <a:t>simpler execution model:</a:t>
            </a:r>
            <a:r>
              <a:rPr lang="en-US" altLang="en-US" dirty="0" smtClean="0"/>
              <a:t> don't need compiler or development environment</a:t>
            </a:r>
          </a:p>
          <a:p>
            <a:pPr lvl="1">
              <a:lnSpc>
                <a:spcPct val="70000"/>
              </a:lnSpc>
            </a:pPr>
            <a:r>
              <a:rPr lang="en-US" altLang="en-US" i="1" dirty="0" smtClean="0"/>
              <a:t>saves bandwidth:</a:t>
            </a:r>
            <a:r>
              <a:rPr lang="en-US" altLang="en-US" dirty="0" smtClean="0"/>
              <a:t> source code is downloaded, not compiled executable</a:t>
            </a:r>
          </a:p>
          <a:p>
            <a:pPr lvl="1">
              <a:lnSpc>
                <a:spcPct val="70000"/>
              </a:lnSpc>
            </a:pPr>
            <a:r>
              <a:rPr lang="en-US" altLang="en-US" i="1" dirty="0" smtClean="0"/>
              <a:t>platform-independence:</a:t>
            </a:r>
            <a:r>
              <a:rPr lang="en-US" altLang="en-US" dirty="0" smtClean="0"/>
              <a:t> code interpreted by any script-enabled browser</a:t>
            </a:r>
          </a:p>
          <a:p>
            <a:pPr lvl="1">
              <a:lnSpc>
                <a:spcPct val="70000"/>
              </a:lnSpc>
            </a:pPr>
            <a:r>
              <a:rPr lang="en-US" altLang="en-US" i="1" dirty="0" smtClean="0"/>
              <a:t>but: </a:t>
            </a:r>
            <a:r>
              <a:rPr lang="en-US" altLang="en-US" dirty="0" smtClean="0"/>
              <a:t>slower than compiled code, not as powerful/full-featured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35429" y="3214688"/>
            <a:ext cx="828826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94" tIns="43547" rIns="87094" bIns="43547"/>
          <a:lstStyle>
            <a:lvl1pPr marL="24161750" indent="-24161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33"/>
                </a:solidFill>
              </a:rPr>
              <a:t>JavaScript:</a:t>
            </a:r>
            <a:r>
              <a:rPr lang="en-US" altLang="en-US" dirty="0"/>
              <a:t> the first Web scripting language, developed by Netscape in 1995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/>
              <a:t>     syntactic similarities to Java/C++, but simpler, more flexible in some respects, 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/>
              <a:t>     limited in others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Arial Narrow" pitchFamily="34" charset="0"/>
              </a:rPr>
              <a:t>(loose typing, dynamic variables, simple objects)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dirty="0">
              <a:latin typeface="Arial Narrow" pitchFamily="34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33"/>
                </a:solidFill>
              </a:rPr>
              <a:t>JScript:</a:t>
            </a:r>
            <a:r>
              <a:rPr lang="en-US" altLang="en-US" dirty="0"/>
              <a:t> Microsoft version of JavaScript, introduced in 1996</a:t>
            </a:r>
          </a:p>
          <a:p>
            <a:pPr lvl="2">
              <a:lnSpc>
                <a:spcPct val="70000"/>
              </a:lnSpc>
            </a:pPr>
            <a:r>
              <a:rPr lang="en-US" altLang="en-US" dirty="0"/>
              <a:t>same core language, but some browser-specific differences</a:t>
            </a:r>
          </a:p>
          <a:p>
            <a:pPr lvl="2">
              <a:lnSpc>
                <a:spcPct val="70000"/>
              </a:lnSpc>
            </a:pPr>
            <a:r>
              <a:rPr lang="en-US" altLang="en-US" dirty="0"/>
              <a:t>fortunately, IE, Netscape, Firefox, etc. can (mostly) handle both </a:t>
            </a:r>
          </a:p>
          <a:p>
            <a:pPr lvl="2">
              <a:lnSpc>
                <a:spcPct val="70000"/>
              </a:lnSpc>
            </a:pPr>
            <a:r>
              <a:rPr lang="en-US" altLang="en-US" dirty="0"/>
              <a:t>JavaScript &amp; JScript </a:t>
            </a:r>
          </a:p>
          <a:p>
            <a:pPr lvl="2">
              <a:lnSpc>
                <a:spcPct val="70000"/>
              </a:lnSpc>
            </a:pPr>
            <a:endParaRPr lang="en-US" altLang="en-US" dirty="0"/>
          </a:p>
          <a:p>
            <a:pPr lvl="2">
              <a:lnSpc>
                <a:spcPct val="70000"/>
              </a:lnSpc>
            </a:pPr>
            <a:r>
              <a:rPr lang="en-US" altLang="en-US" i="1" dirty="0"/>
              <a:t>JavaScript 1.5 &amp; JScript 5.0 cores both conform to ECMAScript standard</a:t>
            </a:r>
          </a:p>
          <a:p>
            <a:pPr lvl="2">
              <a:lnSpc>
                <a:spcPct val="70000"/>
              </a:lnSpc>
            </a:pPr>
            <a:endParaRPr lang="en-US" altLang="en-US" i="1" dirty="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33"/>
                </a:solidFill>
              </a:rPr>
              <a:t>VBScript:</a:t>
            </a:r>
            <a:r>
              <a:rPr lang="en-US" altLang="en-US" dirty="0"/>
              <a:t> client-side scripting version of Microsoft Visual Basic </a:t>
            </a:r>
          </a:p>
        </p:txBody>
      </p:sp>
    </p:spTree>
    <p:extLst>
      <p:ext uri="{BB962C8B-B14F-4D97-AF65-F5344CB8AC3E}">
        <p14:creationId xmlns:p14="http://schemas.microsoft.com/office/powerpoint/2010/main" val="35114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6493" tIns="43247" rIns="86493" bIns="43247"/>
          <a:lstStyle/>
          <a:p>
            <a:r>
              <a:rPr lang="en-US" altLang="en-US" smtClean="0"/>
              <a:t>Common Scripting Tasks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28688"/>
            <a:ext cx="9144000" cy="2568773"/>
          </a:xfrm>
        </p:spPr>
        <p:txBody>
          <a:bodyPr lIns="86493" tIns="43247" rIns="86493" bIns="43247">
            <a:normAutofit fontScale="62500" lnSpcReduction="20000"/>
          </a:bodyPr>
          <a:lstStyle/>
          <a:p>
            <a:r>
              <a:rPr lang="en-US" altLang="en-US" smtClean="0"/>
              <a:t>adding dynamic features to Web pages</a:t>
            </a:r>
          </a:p>
          <a:p>
            <a:pPr lvl="1"/>
            <a:r>
              <a:rPr lang="en-US" altLang="en-US" smtClean="0"/>
              <a:t>validation of form data  </a:t>
            </a:r>
            <a:r>
              <a:rPr lang="en-US" altLang="en-US" smtClean="0">
                <a:solidFill>
                  <a:schemeClr val="accent2"/>
                </a:solidFill>
              </a:rPr>
              <a:t>(probably the most commonly used application)</a:t>
            </a:r>
          </a:p>
          <a:p>
            <a:pPr lvl="1"/>
            <a:r>
              <a:rPr lang="en-US" altLang="en-US" smtClean="0"/>
              <a:t>image rollovers</a:t>
            </a:r>
          </a:p>
          <a:p>
            <a:pPr lvl="1"/>
            <a:r>
              <a:rPr lang="en-US" altLang="en-US" smtClean="0"/>
              <a:t>time-sensitive or random page elements</a:t>
            </a:r>
          </a:p>
          <a:p>
            <a:pPr lvl="1"/>
            <a:r>
              <a:rPr lang="en-US" altLang="en-US" smtClean="0"/>
              <a:t>handling cookies</a:t>
            </a:r>
          </a:p>
          <a:p>
            <a:pPr lvl="1"/>
            <a:r>
              <a:rPr lang="en-US" altLang="en-US" smtClean="0"/>
              <a:t>Ajax adds ability to update page elements without (re)loading a webpage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defining programs with Web interfaces</a:t>
            </a:r>
          </a:p>
          <a:p>
            <a:pPr lvl="1"/>
            <a:r>
              <a:rPr lang="en-US" altLang="en-US" smtClean="0"/>
              <a:t>utilize buttons, text boxes, clickable images, prompts, etc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3929062"/>
            <a:ext cx="8941405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94" tIns="43547" rIns="87094" bIns="43547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defRPr sz="20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limitations of client-side scripting</a:t>
            </a:r>
          </a:p>
          <a:p>
            <a:pPr lvl="1"/>
            <a:r>
              <a:rPr lang="en-US" altLang="en-US"/>
              <a:t>since script code is embedded in the page, it is viewable to the world</a:t>
            </a:r>
          </a:p>
          <a:p>
            <a:pPr lvl="1"/>
            <a:r>
              <a:rPr lang="en-US" altLang="en-US"/>
              <a:t>for security reasons, scripts are limited in what they can do</a:t>
            </a:r>
          </a:p>
          <a:p>
            <a:pPr lvl="2">
              <a:buFont typeface="Wingdings" pitchFamily="2" charset="2"/>
              <a:buNone/>
            </a:pPr>
            <a:r>
              <a:rPr lang="en-US" altLang="en-US" i="1"/>
              <a:t>e.g., can't access the client's hard drive</a:t>
            </a:r>
          </a:p>
          <a:p>
            <a:pPr lvl="1"/>
            <a:r>
              <a:rPr lang="en-US" altLang="en-US"/>
              <a:t>since they are designed to run on any machine platform, scripts do not contain platform specific commands</a:t>
            </a:r>
          </a:p>
          <a:p>
            <a:pPr lvl="1"/>
            <a:r>
              <a:rPr lang="en-US" altLang="en-US"/>
              <a:t>script languages are not full-featured</a:t>
            </a:r>
          </a:p>
          <a:p>
            <a:pPr lvl="2">
              <a:buFont typeface="Wingdings" pitchFamily="2" charset="2"/>
              <a:buNone/>
            </a:pPr>
            <a:r>
              <a:rPr lang="en-US" altLang="en-US" i="1"/>
              <a:t>e.g., JavaScript objects are very crude, not good for large project development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9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allAtOnce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Instead of having </a:t>
            </a:r>
            <a:r>
              <a:rPr lang="en-US" dirty="0" err="1" smtClean="0"/>
              <a:t>javascript</a:t>
            </a:r>
            <a:r>
              <a:rPr lang="en-US" dirty="0" smtClean="0"/>
              <a:t> write something in a popup box we could have it write directly into the document.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&lt;title&gt;My </a:t>
            </a:r>
            <a:r>
              <a:rPr lang="en-US" dirty="0" err="1" smtClean="0"/>
              <a:t>Javascript</a:t>
            </a:r>
            <a:r>
              <a:rPr lang="en-US" dirty="0" smtClean="0"/>
              <a:t> Page&lt;/title&gt;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("Welcome to my world!!!");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document.write</a:t>
            </a:r>
            <a:r>
              <a:rPr lang="en-US" dirty="0" smtClean="0"/>
              <a:t> is a </a:t>
            </a:r>
            <a:r>
              <a:rPr lang="en-US" dirty="0" err="1" smtClean="0"/>
              <a:t>javascript</a:t>
            </a:r>
            <a:r>
              <a:rPr lang="en-US" dirty="0" smtClean="0"/>
              <a:t> command telling the browser that what follows within the parentheses is to be written into the document.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591</Words>
  <Application>Microsoft Office PowerPoint</Application>
  <PresentationFormat>On-screen Show (4:3)</PresentationFormat>
  <Paragraphs>87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Script (Onsite)</vt:lpstr>
      <vt:lpstr>Uses for JavaScript</vt:lpstr>
      <vt:lpstr>Java Script</vt:lpstr>
      <vt:lpstr>Example</vt:lpstr>
      <vt:lpstr>Java Script</vt:lpstr>
      <vt:lpstr>Client-Side Programming</vt:lpstr>
      <vt:lpstr>Scripts vs. Programs</vt:lpstr>
      <vt:lpstr>Common Scripting Tasks</vt:lpstr>
      <vt:lpstr>Java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(Onsite)</dc:title>
  <dc:creator>Tapan</dc:creator>
  <cp:lastModifiedBy>Tapan</cp:lastModifiedBy>
  <cp:revision>12</cp:revision>
  <dcterms:created xsi:type="dcterms:W3CDTF">2014-11-26T04:11:54Z</dcterms:created>
  <dcterms:modified xsi:type="dcterms:W3CDTF">2014-11-26T04:53:36Z</dcterms:modified>
</cp:coreProperties>
</file>