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9.jp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4"/>
  </p:notesMasterIdLst>
  <p:sldIdLst>
    <p:sldId id="616" r:id="rId2"/>
    <p:sldId id="656" r:id="rId3"/>
    <p:sldId id="617" r:id="rId4"/>
    <p:sldId id="619" r:id="rId5"/>
    <p:sldId id="620" r:id="rId6"/>
    <p:sldId id="622" r:id="rId7"/>
    <p:sldId id="623" r:id="rId8"/>
    <p:sldId id="624" r:id="rId9"/>
    <p:sldId id="625" r:id="rId10"/>
    <p:sldId id="626" r:id="rId11"/>
    <p:sldId id="404" r:id="rId12"/>
    <p:sldId id="405" r:id="rId13"/>
    <p:sldId id="406" r:id="rId14"/>
    <p:sldId id="407" r:id="rId15"/>
    <p:sldId id="654" r:id="rId16"/>
    <p:sldId id="678" r:id="rId17"/>
    <p:sldId id="679" r:id="rId18"/>
    <p:sldId id="344" r:id="rId19"/>
    <p:sldId id="345" r:id="rId20"/>
    <p:sldId id="346" r:id="rId21"/>
    <p:sldId id="347" r:id="rId22"/>
    <p:sldId id="348" r:id="rId23"/>
    <p:sldId id="349" r:id="rId24"/>
    <p:sldId id="352" r:id="rId25"/>
    <p:sldId id="353" r:id="rId26"/>
    <p:sldId id="354" r:id="rId27"/>
    <p:sldId id="355" r:id="rId28"/>
    <p:sldId id="266" r:id="rId29"/>
    <p:sldId id="267" r:id="rId30"/>
    <p:sldId id="268" r:id="rId31"/>
    <p:sldId id="269" r:id="rId32"/>
    <p:sldId id="270" r:id="rId33"/>
    <p:sldId id="271" r:id="rId34"/>
    <p:sldId id="272" r:id="rId35"/>
    <p:sldId id="273" r:id="rId36"/>
    <p:sldId id="274" r:id="rId37"/>
    <p:sldId id="275" r:id="rId38"/>
    <p:sldId id="277" r:id="rId39"/>
    <p:sldId id="287" r:id="rId40"/>
    <p:sldId id="288" r:id="rId41"/>
    <p:sldId id="290" r:id="rId42"/>
    <p:sldId id="436" r:id="rId43"/>
    <p:sldId id="437" r:id="rId44"/>
    <p:sldId id="438" r:id="rId45"/>
    <p:sldId id="466" r:id="rId46"/>
    <p:sldId id="439" r:id="rId47"/>
    <p:sldId id="471" r:id="rId48"/>
    <p:sldId id="511" r:id="rId49"/>
    <p:sldId id="472" r:id="rId50"/>
    <p:sldId id="473" r:id="rId51"/>
    <p:sldId id="474" r:id="rId52"/>
    <p:sldId id="475" r:id="rId53"/>
    <p:sldId id="476" r:id="rId54"/>
    <p:sldId id="477" r:id="rId55"/>
    <p:sldId id="478" r:id="rId56"/>
    <p:sldId id="480" r:id="rId57"/>
    <p:sldId id="481" r:id="rId58"/>
    <p:sldId id="482" r:id="rId59"/>
    <p:sldId id="483" r:id="rId60"/>
    <p:sldId id="460" r:id="rId61"/>
    <p:sldId id="442" r:id="rId62"/>
    <p:sldId id="440" r:id="rId63"/>
    <p:sldId id="441" r:id="rId64"/>
    <p:sldId id="443" r:id="rId65"/>
    <p:sldId id="446" r:id="rId66"/>
    <p:sldId id="450" r:id="rId67"/>
    <p:sldId id="453" r:id="rId68"/>
    <p:sldId id="461" r:id="rId69"/>
    <p:sldId id="462" r:id="rId70"/>
    <p:sldId id="463" r:id="rId71"/>
    <p:sldId id="686" r:id="rId72"/>
    <p:sldId id="488" r:id="rId73"/>
    <p:sldId id="680" r:id="rId74"/>
    <p:sldId id="681" r:id="rId75"/>
    <p:sldId id="682" r:id="rId76"/>
    <p:sldId id="683" r:id="rId77"/>
    <p:sldId id="684" r:id="rId78"/>
    <p:sldId id="697" r:id="rId79"/>
    <p:sldId id="689" r:id="rId80"/>
    <p:sldId id="698" r:id="rId81"/>
    <p:sldId id="699" r:id="rId82"/>
    <p:sldId id="690" r:id="rId83"/>
    <p:sldId id="696" r:id="rId84"/>
    <p:sldId id="691" r:id="rId85"/>
    <p:sldId id="692" r:id="rId86"/>
    <p:sldId id="693" r:id="rId87"/>
    <p:sldId id="700" r:id="rId88"/>
    <p:sldId id="701" r:id="rId89"/>
    <p:sldId id="702" r:id="rId90"/>
    <p:sldId id="709" r:id="rId91"/>
    <p:sldId id="711" r:id="rId92"/>
    <p:sldId id="688" r:id="rId93"/>
    <p:sldId id="491" r:id="rId94"/>
    <p:sldId id="492" r:id="rId95"/>
    <p:sldId id="497" r:id="rId96"/>
    <p:sldId id="500" r:id="rId97"/>
    <p:sldId id="505" r:id="rId98"/>
    <p:sldId id="517" r:id="rId99"/>
    <p:sldId id="516" r:id="rId100"/>
    <p:sldId id="556" r:id="rId101"/>
    <p:sldId id="714" r:id="rId102"/>
    <p:sldId id="715" r:id="rId103"/>
    <p:sldId id="522" r:id="rId104"/>
    <p:sldId id="540" r:id="rId105"/>
    <p:sldId id="523" r:id="rId106"/>
    <p:sldId id="524" r:id="rId107"/>
    <p:sldId id="546" r:id="rId108"/>
    <p:sldId id="525" r:id="rId109"/>
    <p:sldId id="526" r:id="rId110"/>
    <p:sldId id="528" r:id="rId111"/>
    <p:sldId id="527" r:id="rId112"/>
    <p:sldId id="529" r:id="rId113"/>
    <p:sldId id="531" r:id="rId114"/>
    <p:sldId id="573" r:id="rId115"/>
    <p:sldId id="539" r:id="rId116"/>
    <p:sldId id="541" r:id="rId117"/>
    <p:sldId id="542" r:id="rId118"/>
    <p:sldId id="543" r:id="rId119"/>
    <p:sldId id="544" r:id="rId120"/>
    <p:sldId id="545" r:id="rId121"/>
    <p:sldId id="574" r:id="rId122"/>
    <p:sldId id="575" r:id="rId1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43" autoAdjust="0"/>
  </p:normalViewPr>
  <p:slideViewPr>
    <p:cSldViewPr>
      <p:cViewPr varScale="1">
        <p:scale>
          <a:sx n="74" d="100"/>
          <a:sy n="74" d="100"/>
        </p:scale>
        <p:origin x="129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392B73-F23D-4540-9F73-9BE4BE3F3076}" type="datetimeFigureOut">
              <a:rPr lang="en-US" smtClean="0"/>
              <a:t>23/12/2020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6C686-3277-4054-8BC0-93C3FC5F7544}" type="slidenum">
              <a:rPr lang="en-US" smtClean="0"/>
              <a:t>‹#›</a:t>
            </a:fld>
            <a:endParaRPr lang="en-US"/>
          </a:p>
        </p:txBody>
      </p:sp>
    </p:spTree>
    <p:extLst>
      <p:ext uri="{BB962C8B-B14F-4D97-AF65-F5344CB8AC3E}">
        <p14:creationId xmlns:p14="http://schemas.microsoft.com/office/powerpoint/2010/main" val="1664848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16C686-3277-4054-8BC0-93C3FC5F7544}" type="slidenum">
              <a:rPr lang="en-US" smtClean="0"/>
              <a:t>68</a:t>
            </a:fld>
            <a:endParaRPr lang="en-US"/>
          </a:p>
        </p:txBody>
      </p:sp>
    </p:spTree>
    <p:extLst>
      <p:ext uri="{BB962C8B-B14F-4D97-AF65-F5344CB8AC3E}">
        <p14:creationId xmlns:p14="http://schemas.microsoft.com/office/powerpoint/2010/main" val="142122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16C686-3277-4054-8BC0-93C3FC5F7544}" type="slidenum">
              <a:rPr lang="en-US" smtClean="0"/>
              <a:t>69</a:t>
            </a:fld>
            <a:endParaRPr lang="en-US"/>
          </a:p>
        </p:txBody>
      </p:sp>
    </p:spTree>
    <p:extLst>
      <p:ext uri="{BB962C8B-B14F-4D97-AF65-F5344CB8AC3E}">
        <p14:creationId xmlns:p14="http://schemas.microsoft.com/office/powerpoint/2010/main" val="3274670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16C686-3277-4054-8BC0-93C3FC5F7544}" type="slidenum">
              <a:rPr lang="en-US" smtClean="0"/>
              <a:t>70</a:t>
            </a:fld>
            <a:endParaRPr lang="en-US"/>
          </a:p>
        </p:txBody>
      </p:sp>
    </p:spTree>
    <p:extLst>
      <p:ext uri="{BB962C8B-B14F-4D97-AF65-F5344CB8AC3E}">
        <p14:creationId xmlns:p14="http://schemas.microsoft.com/office/powerpoint/2010/main" val="111632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9305D9F-9A6D-4E57-8062-4202D8F9F846}" type="datetimeFigureOut">
              <a:rPr lang="en-US" smtClean="0"/>
              <a:pPr/>
              <a:t>23/12/2020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BDD904F-5D4C-4CF2-AE0E-E261EB2118D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305D9F-9A6D-4E57-8062-4202D8F9F846}" type="datetimeFigureOut">
              <a:rPr lang="en-US" smtClean="0"/>
              <a:pPr/>
              <a:t>23/12/2020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D904F-5D4C-4CF2-AE0E-E261EB2118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9305D9F-9A6D-4E57-8062-4202D8F9F846}" type="datetimeFigureOut">
              <a:rPr lang="en-US" smtClean="0"/>
              <a:pPr/>
              <a:t>23/12/2020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BDD904F-5D4C-4CF2-AE0E-E261EB2118D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9305D9F-9A6D-4E57-8062-4202D8F9F846}" type="datetimeFigureOut">
              <a:rPr lang="en-US" smtClean="0"/>
              <a:pPr/>
              <a:t>23/12/2020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BDD904F-5D4C-4CF2-AE0E-E261EB2118D2}"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9305D9F-9A6D-4E57-8062-4202D8F9F846}" type="datetimeFigureOut">
              <a:rPr lang="en-US" smtClean="0"/>
              <a:pPr/>
              <a:t>23/12/2020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BDD904F-5D4C-4CF2-AE0E-E261EB2118D2}"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79305D9F-9A6D-4E57-8062-4202D8F9F846}" type="datetimeFigureOut">
              <a:rPr lang="en-US" smtClean="0"/>
              <a:pPr/>
              <a:t>23/12/2020</a:t>
            </a:fld>
            <a:endParaRPr lang="en-US"/>
          </a:p>
        </p:txBody>
      </p:sp>
      <p:sp>
        <p:nvSpPr>
          <p:cNvPr id="10" name="Slide Number Placeholder 9"/>
          <p:cNvSpPr>
            <a:spLocks noGrp="1"/>
          </p:cNvSpPr>
          <p:nvPr>
            <p:ph type="sldNum" sz="quarter" idx="16"/>
          </p:nvPr>
        </p:nvSpPr>
        <p:spPr/>
        <p:txBody>
          <a:bodyPr rtlCol="0"/>
          <a:lstStyle/>
          <a:p>
            <a:fld id="{0BDD904F-5D4C-4CF2-AE0E-E261EB2118D2}"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9305D9F-9A6D-4E57-8062-4202D8F9F846}" type="datetimeFigureOut">
              <a:rPr lang="en-US" smtClean="0"/>
              <a:pPr/>
              <a:t>23/12/2020</a:t>
            </a:fld>
            <a:endParaRPr lang="en-US"/>
          </a:p>
        </p:txBody>
      </p:sp>
      <p:sp>
        <p:nvSpPr>
          <p:cNvPr id="12" name="Slide Number Placeholder 11"/>
          <p:cNvSpPr>
            <a:spLocks noGrp="1"/>
          </p:cNvSpPr>
          <p:nvPr>
            <p:ph type="sldNum" sz="quarter" idx="16"/>
          </p:nvPr>
        </p:nvSpPr>
        <p:spPr/>
        <p:txBody>
          <a:bodyPr rtlCol="0"/>
          <a:lstStyle/>
          <a:p>
            <a:fld id="{0BDD904F-5D4C-4CF2-AE0E-E261EB2118D2}"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9305D9F-9A6D-4E57-8062-4202D8F9F846}" type="datetimeFigureOut">
              <a:rPr lang="en-US" smtClean="0"/>
              <a:pPr/>
              <a:t>23/12/2020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BDD904F-5D4C-4CF2-AE0E-E261EB2118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05D9F-9A6D-4E57-8062-4202D8F9F846}" type="datetimeFigureOut">
              <a:rPr lang="en-US" smtClean="0"/>
              <a:pPr/>
              <a:t>23/12/2020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BDD904F-5D4C-4CF2-AE0E-E261EB2118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9305D9F-9A6D-4E57-8062-4202D8F9F846}" type="datetimeFigureOut">
              <a:rPr lang="en-US" smtClean="0"/>
              <a:pPr/>
              <a:t>23/12/2020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BDD904F-5D4C-4CF2-AE0E-E261EB2118D2}"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79305D9F-9A6D-4E57-8062-4202D8F9F846}" type="datetimeFigureOut">
              <a:rPr lang="en-US" smtClean="0"/>
              <a:pPr/>
              <a:t>23/12/2020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BDD904F-5D4C-4CF2-AE0E-E261EB2118D2}"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9305D9F-9A6D-4E57-8062-4202D8F9F846}" type="datetimeFigureOut">
              <a:rPr lang="en-US" smtClean="0"/>
              <a:pPr/>
              <a:t>23/12/2020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BDD904F-5D4C-4CF2-AE0E-E261EB2118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zure.microsoft.com/en-in/overview/nosql-database/"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onlinemongodbtraining.files.wordpress.com/2015/05/mongodb-and-other-languages.pn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docs.mongodb.com/manual/reference/sql-comparis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31318"/>
            <a:ext cx="7467600" cy="751488"/>
          </a:xfrm>
          <a:prstGeom prst="rect">
            <a:avLst/>
          </a:prstGeom>
        </p:spPr>
        <p:txBody>
          <a:bodyPr vert="horz" wrap="square" lIns="0" tIns="12700" rIns="0" bIns="0" rtlCol="0" anchor="ctr">
            <a:spAutoFit/>
          </a:bodyPr>
          <a:lstStyle/>
          <a:p>
            <a:pPr marL="12700">
              <a:spcBef>
                <a:spcPts val="100"/>
              </a:spcBef>
            </a:pPr>
            <a:r>
              <a:rPr sz="4800" spc="370" dirty="0"/>
              <a:t>Some</a:t>
            </a:r>
            <a:r>
              <a:rPr sz="4800" spc="-715" dirty="0"/>
              <a:t> </a:t>
            </a:r>
            <a:r>
              <a:rPr sz="4800" spc="355" dirty="0"/>
              <a:t>NoSQL</a:t>
            </a:r>
            <a:r>
              <a:rPr sz="4800" spc="-715" dirty="0"/>
              <a:t> </a:t>
            </a:r>
            <a:r>
              <a:rPr sz="4800" spc="5" dirty="0"/>
              <a:t>databases</a:t>
            </a:r>
            <a:endParaRPr sz="4800" dirty="0"/>
          </a:p>
        </p:txBody>
      </p:sp>
      <p:sp>
        <p:nvSpPr>
          <p:cNvPr id="3" name="object 3"/>
          <p:cNvSpPr/>
          <p:nvPr/>
        </p:nvSpPr>
        <p:spPr>
          <a:xfrm>
            <a:off x="381000" y="1676401"/>
            <a:ext cx="8534400" cy="48006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395985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 </a:t>
            </a:r>
            <a:r>
              <a:rPr lang="en-US" b="1" dirty="0"/>
              <a:t>to MongoDB</a:t>
            </a:r>
          </a:p>
        </p:txBody>
      </p:sp>
      <p:sp>
        <p:nvSpPr>
          <p:cNvPr id="3" name="Content Placeholder 2"/>
          <p:cNvSpPr>
            <a:spLocks noGrp="1"/>
          </p:cNvSpPr>
          <p:nvPr>
            <p:ph sz="quarter" idx="1"/>
          </p:nvPr>
        </p:nvSpPr>
        <p:spPr>
          <a:xfrm>
            <a:off x="612648" y="1600200"/>
            <a:ext cx="8153400" cy="4876800"/>
          </a:xfrm>
        </p:spPr>
        <p:txBody>
          <a:bodyPr>
            <a:noAutofit/>
          </a:bodyPr>
          <a:lstStyle/>
          <a:p>
            <a:r>
              <a:rPr lang="en-US" sz="2400" dirty="0" smtClean="0"/>
              <a:t>MongoDB </a:t>
            </a:r>
            <a:r>
              <a:rPr lang="en-US" sz="2400" dirty="0"/>
              <a:t>is a NoSQL database which stores the data in form of key-value pairs. It is an </a:t>
            </a:r>
            <a:r>
              <a:rPr lang="en-US" sz="2400" b="1" dirty="0"/>
              <a:t>Open Source</a:t>
            </a:r>
            <a:r>
              <a:rPr lang="en-US" sz="2400" dirty="0" smtClean="0"/>
              <a:t>, </a:t>
            </a:r>
            <a:r>
              <a:rPr lang="en-US" sz="2400" b="1" dirty="0" smtClean="0"/>
              <a:t>Document </a:t>
            </a:r>
            <a:r>
              <a:rPr lang="en-US" sz="2400" b="1" dirty="0"/>
              <a:t>Database</a:t>
            </a:r>
            <a:r>
              <a:rPr lang="en-US" sz="2400" dirty="0"/>
              <a:t> which provides high performance and </a:t>
            </a:r>
            <a:r>
              <a:rPr lang="en-US" sz="2400" dirty="0" smtClean="0"/>
              <a:t>scalability.</a:t>
            </a:r>
          </a:p>
          <a:p>
            <a:endParaRPr lang="en-US" sz="2400" dirty="0"/>
          </a:p>
          <a:p>
            <a:r>
              <a:rPr lang="en-US" sz="2400" dirty="0"/>
              <a:t>MongoDB also provides the feature of Auto-Scaling. Since, MongoDB is a cross platform database and can be installed across different platforms like Windows, Linux etc</a:t>
            </a:r>
            <a:r>
              <a:rPr lang="en-US" sz="2400" dirty="0" smtClean="0"/>
              <a:t>.</a:t>
            </a:r>
          </a:p>
          <a:p>
            <a:r>
              <a:rPr lang="en-US" sz="2400" dirty="0"/>
              <a:t>MongoDB represents JSON documents in binary-encoded format called BSON behind the scenes. BSON extends the JSON model to provide additional data types and to be efficient for encoding and decoding within different languages.</a:t>
            </a:r>
          </a:p>
          <a:p>
            <a:pPr marL="0" indent="0">
              <a:buNone/>
            </a:pPr>
            <a:r>
              <a:rPr lang="en-US" sz="2400" dirty="0"/>
              <a:t/>
            </a:r>
            <a:br>
              <a:rPr lang="en-US" sz="2400" dirty="0"/>
            </a:br>
            <a:endParaRPr lang="en-US" sz="2400" dirty="0"/>
          </a:p>
        </p:txBody>
      </p:sp>
    </p:spTree>
    <p:extLst>
      <p:ext uri="{BB962C8B-B14F-4D97-AF65-F5344CB8AC3E}">
        <p14:creationId xmlns:p14="http://schemas.microsoft.com/office/powerpoint/2010/main" val="405374001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a:t>MONGO QUERY LANGUAGE </a:t>
            </a:r>
            <a:endParaRPr lang="en-US" dirty="0"/>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3200" dirty="0"/>
              <a:t>The MongoDB server treats all the query parameters as a single object. Some object such as $query, $orderby </a:t>
            </a:r>
            <a:r>
              <a:rPr lang="en-US" sz="3200" dirty="0" err="1"/>
              <a:t>etc</a:t>
            </a:r>
            <a:r>
              <a:rPr lang="en-US" sz="3200" dirty="0"/>
              <a:t> can be used to get the same result as return simple mongo query language. The $query can be evaluated as the WHERE clause of SQL and $orderby sorts the results as specified order.</a:t>
            </a:r>
          </a:p>
          <a:p>
            <a:endParaRPr lang="en-US" sz="4000" dirty="0"/>
          </a:p>
        </p:txBody>
      </p:sp>
    </p:spTree>
    <p:extLst>
      <p:ext uri="{BB962C8B-B14F-4D97-AF65-F5344CB8AC3E}">
        <p14:creationId xmlns:p14="http://schemas.microsoft.com/office/powerpoint/2010/main" val="130738238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dirty="0" smtClean="0"/>
              <a:t>MONGODB .NOTATION</a:t>
            </a:r>
            <a:endParaRPr lang="en-US" dirty="0"/>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190499"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800" dirty="0"/>
              <a:t>If we want to fetch documents from the collection "testtable" which contain the value of "community_name" is "MODERN MUSIC" and "valued_friends_id" which is under the "friends" is "harry" and all the said is under "extra" of an JSON style object, the following </a:t>
            </a:r>
            <a:r>
              <a:rPr lang="en-US" sz="2800" dirty="0" err="1"/>
              <a:t>mongodb</a:t>
            </a:r>
            <a:r>
              <a:rPr lang="en-US" sz="2800" dirty="0"/>
              <a:t> command can be used </a:t>
            </a:r>
            <a:r>
              <a:rPr lang="en-US" sz="2800" dirty="0" smtClean="0"/>
              <a:t>:</a:t>
            </a:r>
          </a:p>
          <a:p>
            <a:endParaRPr lang="en-US" sz="2800" dirty="0"/>
          </a:p>
          <a:p>
            <a:r>
              <a:rPr lang="en-US" sz="2800" dirty="0"/>
              <a:t>&gt; db.testtable.find({"extra.community_name" : "MODERN MUSIC","extra.friends.valued_friends_id":"harry"}).pretty();</a:t>
            </a:r>
          </a:p>
          <a:p>
            <a:endParaRPr lang="en-US" sz="2800" dirty="0"/>
          </a:p>
          <a:p>
            <a:endParaRPr lang="en-US" sz="2800" dirty="0"/>
          </a:p>
        </p:txBody>
      </p:sp>
    </p:spTree>
    <p:extLst>
      <p:ext uri="{BB962C8B-B14F-4D97-AF65-F5344CB8AC3E}">
        <p14:creationId xmlns:p14="http://schemas.microsoft.com/office/powerpoint/2010/main" val="89460269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dirty="0" smtClean="0"/>
              <a:t>MONGODB .NOTATION</a:t>
            </a:r>
            <a:endParaRPr lang="en-US" dirty="0"/>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190499"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800" b="1" dirty="0"/>
              <a:t>Display all documents from a collection with the help of find() method –</a:t>
            </a:r>
          </a:p>
          <a:p>
            <a:r>
              <a:rPr lang="en-US" sz="2800" dirty="0"/>
              <a:t>db.demo302.find();</a:t>
            </a:r>
          </a:p>
          <a:p>
            <a:endParaRPr lang="en-US" sz="2800" dirty="0"/>
          </a:p>
          <a:p>
            <a:r>
              <a:rPr lang="en-US" sz="2800" b="1" dirty="0"/>
              <a:t>Following is the query for field selection using dot notation –</a:t>
            </a:r>
          </a:p>
          <a:p>
            <a:endParaRPr lang="en-US" sz="2800" dirty="0" smtClean="0"/>
          </a:p>
          <a:p>
            <a:r>
              <a:rPr lang="en-US" sz="2800" dirty="0" smtClean="0"/>
              <a:t>db.demo302.find</a:t>
            </a:r>
            <a:r>
              <a:rPr lang="en-US" sz="2800" dirty="0"/>
              <a:t>({"</a:t>
            </a:r>
            <a:r>
              <a:rPr lang="en-US" sz="2800" dirty="0" err="1"/>
              <a:t>details.Subject":"MongoDB</a:t>
            </a:r>
            <a:r>
              <a:rPr lang="en-US" sz="2800" dirty="0" smtClean="0"/>
              <a:t>"},</a:t>
            </a:r>
          </a:p>
          <a:p>
            <a:r>
              <a:rPr lang="en-US" sz="2800" dirty="0" smtClean="0"/>
              <a:t>{"</a:t>
            </a:r>
            <a:r>
              <a:rPr lang="en-US" sz="2800" dirty="0"/>
              <a:t>details.Name":0,"details.Age":0,_id:0,Id:0});</a:t>
            </a:r>
          </a:p>
          <a:p>
            <a:r>
              <a:rPr lang="en-US" sz="2800" dirty="0"/>
              <a:t>This will produce the following output −</a:t>
            </a:r>
          </a:p>
          <a:p>
            <a:r>
              <a:rPr lang="en-US" sz="2800" dirty="0"/>
              <a:t>{ "details" : [ { "Subject" : "MongoDB" } ] }</a:t>
            </a:r>
          </a:p>
          <a:p>
            <a:endParaRPr lang="en-US" sz="2800" dirty="0"/>
          </a:p>
          <a:p>
            <a:endParaRPr lang="en-US" sz="2800" dirty="0"/>
          </a:p>
        </p:txBody>
      </p:sp>
    </p:spTree>
    <p:extLst>
      <p:ext uri="{BB962C8B-B14F-4D97-AF65-F5344CB8AC3E}">
        <p14:creationId xmlns:p14="http://schemas.microsoft.com/office/powerpoint/2010/main" val="35592827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a:t>What is replication?</a:t>
            </a:r>
            <a:endParaRPr lang="en-US" dirty="0"/>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dirty="0" smtClean="0"/>
          </a:p>
          <a:p>
            <a:endParaRPr lang="en-US" sz="2400" dirty="0"/>
          </a:p>
          <a:p>
            <a:r>
              <a:rPr lang="en-US" sz="2400" dirty="0" smtClean="0"/>
              <a:t>Replication </a:t>
            </a:r>
            <a:r>
              <a:rPr lang="en-US" sz="2400" dirty="0"/>
              <a:t>is a way of keeping identical copies of data on multiple servers and it is recommended for all production deployments</a:t>
            </a:r>
            <a:r>
              <a:rPr lang="en-US" sz="2400" dirty="0" smtClean="0"/>
              <a:t>.</a:t>
            </a:r>
          </a:p>
          <a:p>
            <a:endParaRPr lang="en-US" sz="2400" dirty="0"/>
          </a:p>
          <a:p>
            <a:r>
              <a:rPr lang="en-US" sz="2400" dirty="0"/>
              <a:t>Replication is the process of synchronizing data across multiple servers. Replication provides redundancy and increases data availability with multiple copies of data on different database servers. </a:t>
            </a:r>
            <a:endParaRPr lang="en-US" sz="2400" dirty="0" smtClean="0"/>
          </a:p>
          <a:p>
            <a:endParaRPr lang="en-US" sz="2400" dirty="0"/>
          </a:p>
          <a:p>
            <a:r>
              <a:rPr lang="en-US" sz="2400" dirty="0" smtClean="0"/>
              <a:t>Replication </a:t>
            </a:r>
            <a:r>
              <a:rPr lang="en-US" sz="2400" dirty="0"/>
              <a:t>protects a database from the loss of a single server. Replication also allows you to recover from hardware failure and service interruptions. With additional copies of the data, you can dedicate one to disaster recovery, reporting, or backup.</a:t>
            </a:r>
          </a:p>
          <a:p>
            <a:endParaRPr lang="en-US" sz="2400" dirty="0"/>
          </a:p>
          <a:p>
            <a:endParaRPr lang="en-US" sz="2800" dirty="0"/>
          </a:p>
        </p:txBody>
      </p:sp>
    </p:spTree>
    <p:extLst>
      <p:ext uri="{BB962C8B-B14F-4D97-AF65-F5344CB8AC3E}">
        <p14:creationId xmlns:p14="http://schemas.microsoft.com/office/powerpoint/2010/main" val="81542127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a:t>Data </a:t>
            </a:r>
            <a:r>
              <a:rPr lang="en-US" b="1" dirty="0" smtClean="0"/>
              <a:t>Replication?</a:t>
            </a:r>
            <a:endParaRPr lang="en-US" dirty="0"/>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fontAlgn="base"/>
            <a:r>
              <a:rPr lang="en-US" sz="3200" dirty="0" smtClean="0"/>
              <a:t>Mirrors </a:t>
            </a:r>
            <a:r>
              <a:rPr lang="en-US" sz="3200" dirty="0"/>
              <a:t>the data stored on a server to another server – or servers – instantaneously or nearly instantaneously depending on your infrastructure</a:t>
            </a:r>
          </a:p>
          <a:p>
            <a:pPr lvl="0" fontAlgn="base"/>
            <a:r>
              <a:rPr lang="en-US" sz="3200" dirty="0"/>
              <a:t>Replicated data provides an exact copy of whatever is on your network at a given moment, and is ideal for restoring access quickly to mission-critical data and applications after a disaster</a:t>
            </a:r>
          </a:p>
          <a:p>
            <a:endParaRPr lang="en-US" sz="4400" dirty="0"/>
          </a:p>
        </p:txBody>
      </p:sp>
    </p:spTree>
    <p:extLst>
      <p:ext uri="{BB962C8B-B14F-4D97-AF65-F5344CB8AC3E}">
        <p14:creationId xmlns:p14="http://schemas.microsoft.com/office/powerpoint/2010/main" val="328342014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a:t>What is replication?</a:t>
            </a:r>
            <a:endParaRPr lang="en-US" dirty="0"/>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800" dirty="0"/>
          </a:p>
        </p:txBody>
      </p:sp>
      <p:pic>
        <p:nvPicPr>
          <p:cNvPr id="6" name="Picture 5" descr="Step by Step MongoDB Replication setup on Window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8915400" cy="5219700"/>
          </a:xfrm>
          <a:prstGeom prst="rect">
            <a:avLst/>
          </a:prstGeom>
          <a:noFill/>
          <a:ln>
            <a:noFill/>
          </a:ln>
        </p:spPr>
      </p:pic>
    </p:spTree>
    <p:extLst>
      <p:ext uri="{BB962C8B-B14F-4D97-AF65-F5344CB8AC3E}">
        <p14:creationId xmlns:p14="http://schemas.microsoft.com/office/powerpoint/2010/main" val="347231928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a:t>Why Replication?</a:t>
            </a:r>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457200" lvl="0" indent="-457200">
              <a:buFont typeface="Arial" panose="020B0604020202020204" pitchFamily="34" charset="0"/>
              <a:buChar char="•"/>
            </a:pPr>
            <a:r>
              <a:rPr lang="en-US" sz="4400" dirty="0" smtClean="0"/>
              <a:t>To </a:t>
            </a:r>
            <a:r>
              <a:rPr lang="en-US" sz="4400" dirty="0"/>
              <a:t>keep your data safe</a:t>
            </a:r>
          </a:p>
          <a:p>
            <a:pPr marL="457200" lvl="0" indent="-457200">
              <a:buFont typeface="Arial" panose="020B0604020202020204" pitchFamily="34" charset="0"/>
              <a:buChar char="•"/>
            </a:pPr>
            <a:r>
              <a:rPr lang="en-US" sz="4400" dirty="0"/>
              <a:t>High (24*7) availability of data</a:t>
            </a:r>
          </a:p>
          <a:p>
            <a:pPr marL="457200" lvl="0" indent="-457200">
              <a:buFont typeface="Arial" panose="020B0604020202020204" pitchFamily="34" charset="0"/>
              <a:buChar char="•"/>
            </a:pPr>
            <a:r>
              <a:rPr lang="en-US" sz="4400" dirty="0"/>
              <a:t>Disaster recovery</a:t>
            </a:r>
          </a:p>
          <a:p>
            <a:pPr marL="457200" lvl="0" indent="-457200">
              <a:buFont typeface="Arial" panose="020B0604020202020204" pitchFamily="34" charset="0"/>
              <a:buChar char="•"/>
            </a:pPr>
            <a:r>
              <a:rPr lang="en-US" sz="4400" dirty="0"/>
              <a:t>No downtime for maintenance (like backups, index rebuilds, compaction</a:t>
            </a:r>
            <a:r>
              <a:rPr lang="en-US" sz="4400" dirty="0" smtClean="0"/>
              <a:t>)</a:t>
            </a:r>
            <a:endParaRPr lang="en-US" sz="4400" dirty="0"/>
          </a:p>
        </p:txBody>
      </p:sp>
    </p:spTree>
    <p:extLst>
      <p:ext uri="{BB962C8B-B14F-4D97-AF65-F5344CB8AC3E}">
        <p14:creationId xmlns:p14="http://schemas.microsoft.com/office/powerpoint/2010/main" val="366395029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a:t>Why Replication?</a:t>
            </a:r>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4400" dirty="0"/>
          </a:p>
        </p:txBody>
      </p:sp>
      <p:pic>
        <p:nvPicPr>
          <p:cNvPr id="6" name="Picture 5" descr="C:\Users\del\AppData\Local\Microsoft\Windows\INetCache\Content.MSO\4D9F28F.tmp"/>
          <p:cNvPicPr/>
          <p:nvPr/>
        </p:nvPicPr>
        <p:blipFill>
          <a:blip r:embed="rId2">
            <a:extLst>
              <a:ext uri="{28A0092B-C50C-407E-A947-70E740481C1C}">
                <a14:useLocalDpi xmlns:a14="http://schemas.microsoft.com/office/drawing/2010/main" val="0"/>
              </a:ext>
            </a:extLst>
          </a:blip>
          <a:srcRect/>
          <a:stretch>
            <a:fillRect/>
          </a:stretch>
        </p:blipFill>
        <p:spPr bwMode="auto">
          <a:xfrm>
            <a:off x="609600" y="2447924"/>
            <a:ext cx="7848599" cy="3495675"/>
          </a:xfrm>
          <a:prstGeom prst="rect">
            <a:avLst/>
          </a:prstGeom>
          <a:noFill/>
          <a:ln>
            <a:noFill/>
          </a:ln>
        </p:spPr>
      </p:pic>
    </p:spTree>
    <p:extLst>
      <p:ext uri="{BB962C8B-B14F-4D97-AF65-F5344CB8AC3E}">
        <p14:creationId xmlns:p14="http://schemas.microsoft.com/office/powerpoint/2010/main" val="428288592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a:t>How Replication Works in MongoDB</a:t>
            </a:r>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3600" dirty="0" smtClean="0"/>
          </a:p>
          <a:p>
            <a:r>
              <a:rPr lang="en-US" sz="3600" dirty="0" smtClean="0"/>
              <a:t>MongoDB </a:t>
            </a:r>
            <a:r>
              <a:rPr lang="en-US" sz="3600" dirty="0"/>
              <a:t>achieves replication by the use of replica set. A replica set is a group of </a:t>
            </a:r>
            <a:r>
              <a:rPr lang="en-US" sz="3600" b="1" dirty="0" err="1"/>
              <a:t>mongod</a:t>
            </a:r>
            <a:r>
              <a:rPr lang="en-US" sz="3600" dirty="0"/>
              <a:t> instances that host the same data set. In a replica, one node is primary node that receives all write operations. All other instances, such as secondaries, apply operations from the primary so that they have the same data set. Replica set can have only one primary node.</a:t>
            </a:r>
          </a:p>
          <a:p>
            <a:endParaRPr lang="en-US" sz="7200" dirty="0"/>
          </a:p>
        </p:txBody>
      </p:sp>
    </p:spTree>
    <p:extLst>
      <p:ext uri="{BB962C8B-B14F-4D97-AF65-F5344CB8AC3E}">
        <p14:creationId xmlns:p14="http://schemas.microsoft.com/office/powerpoint/2010/main" val="91131649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a:t>How Replication Works in MongoDB</a:t>
            </a:r>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a:t>A typical diagram of MongoDB replication is shown in which client application always interact with the primary node and the primary node then replicates the data to the secondary </a:t>
            </a:r>
            <a:r>
              <a:rPr lang="en-US" sz="2400" dirty="0" smtClean="0"/>
              <a:t>nodes</a:t>
            </a:r>
          </a:p>
          <a:p>
            <a:endParaRPr lang="en-US" sz="2400" dirty="0"/>
          </a:p>
          <a:p>
            <a:endParaRPr lang="en-US" sz="2400" dirty="0" smtClean="0"/>
          </a:p>
          <a:p>
            <a:endParaRPr lang="en-US" sz="2400" dirty="0"/>
          </a:p>
          <a:p>
            <a:endParaRPr lang="en-US" sz="2400" dirty="0" smtClean="0"/>
          </a:p>
          <a:p>
            <a:endParaRPr lang="en-US" sz="2400" dirty="0"/>
          </a:p>
          <a:p>
            <a:r>
              <a:rPr lang="en-US" sz="2400" dirty="0" smtClean="0"/>
              <a:t>.</a:t>
            </a:r>
            <a:endParaRPr lang="en-US" sz="2400" dirty="0"/>
          </a:p>
          <a:p>
            <a:endParaRPr lang="en-US" sz="8000" dirty="0"/>
          </a:p>
        </p:txBody>
      </p:sp>
      <p:pic>
        <p:nvPicPr>
          <p:cNvPr id="6" name="Picture 5" descr="MongoDB Replication"/>
          <p:cNvPicPr/>
          <p:nvPr/>
        </p:nvPicPr>
        <p:blipFill>
          <a:blip r:embed="rId2">
            <a:extLst>
              <a:ext uri="{28A0092B-C50C-407E-A947-70E740481C1C}">
                <a14:useLocalDpi xmlns:a14="http://schemas.microsoft.com/office/drawing/2010/main" val="0"/>
              </a:ext>
            </a:extLst>
          </a:blip>
          <a:srcRect/>
          <a:stretch>
            <a:fillRect/>
          </a:stretch>
        </p:blipFill>
        <p:spPr bwMode="auto">
          <a:xfrm>
            <a:off x="2800350" y="3505200"/>
            <a:ext cx="3390900" cy="2981525"/>
          </a:xfrm>
          <a:prstGeom prst="rect">
            <a:avLst/>
          </a:prstGeom>
          <a:noFill/>
          <a:ln>
            <a:noFill/>
          </a:ln>
        </p:spPr>
      </p:pic>
    </p:spTree>
    <p:extLst>
      <p:ext uri="{BB962C8B-B14F-4D97-AF65-F5344CB8AC3E}">
        <p14:creationId xmlns:p14="http://schemas.microsoft.com/office/powerpoint/2010/main" val="711840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00854"/>
            <a:ext cx="5322570" cy="689932"/>
          </a:xfrm>
          <a:prstGeom prst="rect">
            <a:avLst/>
          </a:prstGeom>
        </p:spPr>
        <p:txBody>
          <a:bodyPr vert="horz" wrap="square" lIns="0" tIns="12700" rIns="0" bIns="0" rtlCol="0">
            <a:spAutoFit/>
          </a:bodyPr>
          <a:lstStyle/>
          <a:p>
            <a:pPr marL="12700">
              <a:lnSpc>
                <a:spcPct val="100000"/>
              </a:lnSpc>
              <a:spcBef>
                <a:spcPts val="100"/>
              </a:spcBef>
            </a:pPr>
            <a:r>
              <a:rPr lang="en-US" dirty="0"/>
              <a:t>Data Stores</a:t>
            </a:r>
            <a:endParaRPr sz="4400" dirty="0"/>
          </a:p>
        </p:txBody>
      </p:sp>
      <p:sp>
        <p:nvSpPr>
          <p:cNvPr id="4" name="Rounded Rectangle 3"/>
          <p:cNvSpPr/>
          <p:nvPr/>
        </p:nvSpPr>
        <p:spPr>
          <a:xfrm>
            <a:off x="228600" y="1676400"/>
            <a:ext cx="8686800" cy="4953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800" b="1" dirty="0"/>
              <a:t>Data Stores (The Data Repository)</a:t>
            </a:r>
          </a:p>
          <a:p>
            <a:r>
              <a:rPr lang="en-US" sz="2800" dirty="0"/>
              <a:t>All base elements must be stored in the system. Derived elements, such as the employee year-to-date gross pay, may also be stored in the system. Data stores are created for each different data entity being stored. That is, when data flow base elements are grouped together to form a structural record, a data store is created for each unique structural record.</a:t>
            </a:r>
          </a:p>
          <a:p>
            <a:pPr algn="ctr"/>
            <a:endParaRPr lang="en-US" sz="900" dirty="0"/>
          </a:p>
        </p:txBody>
      </p:sp>
    </p:spTree>
    <p:extLst>
      <p:ext uri="{BB962C8B-B14F-4D97-AF65-F5344CB8AC3E}">
        <p14:creationId xmlns:p14="http://schemas.microsoft.com/office/powerpoint/2010/main" val="341964192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a:t>How Replication Works in MongoDB</a:t>
            </a:r>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3200" dirty="0" smtClean="0"/>
          </a:p>
          <a:p>
            <a:endParaRPr lang="en-US" sz="3200" dirty="0"/>
          </a:p>
          <a:p>
            <a:endParaRPr lang="en-US" sz="3200" dirty="0" smtClean="0"/>
          </a:p>
          <a:p>
            <a:endParaRPr lang="en-US" sz="3200" dirty="0" smtClean="0"/>
          </a:p>
          <a:p>
            <a:r>
              <a:rPr lang="en-US" sz="3200" dirty="0" smtClean="0"/>
              <a:t>Replication </a:t>
            </a:r>
            <a:r>
              <a:rPr lang="en-US" sz="3200" dirty="0"/>
              <a:t>is referred to the process of ensuring that the same data is available on more than one Mongo DB Server. This is sometimes required for the purpose of increasing data availability</a:t>
            </a:r>
            <a:r>
              <a:rPr lang="en-US" sz="3200" dirty="0" smtClean="0"/>
              <a:t>.</a:t>
            </a:r>
          </a:p>
          <a:p>
            <a:endParaRPr lang="en-US" sz="3200" dirty="0"/>
          </a:p>
          <a:p>
            <a:r>
              <a:rPr lang="en-US" sz="3200" dirty="0"/>
              <a:t>Because if your main MongoDB Server goes down for any reason, there will be no access to the data. But if you had the data replicated to another server at regular intervals, you will be able to access the data from another server even if the primary server fails.</a:t>
            </a:r>
          </a:p>
          <a:p>
            <a:endParaRPr lang="en-US" sz="13800" dirty="0"/>
          </a:p>
        </p:txBody>
      </p:sp>
    </p:spTree>
    <p:extLst>
      <p:ext uri="{BB962C8B-B14F-4D97-AF65-F5344CB8AC3E}">
        <p14:creationId xmlns:p14="http://schemas.microsoft.com/office/powerpoint/2010/main" val="279590248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a:t>How Replication Works in MongoDB</a:t>
            </a:r>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8000" dirty="0"/>
          </a:p>
        </p:txBody>
      </p:sp>
      <p:pic>
        <p:nvPicPr>
          <p:cNvPr id="7" name="Picture 6" descr="Image for post"/>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47900"/>
            <a:ext cx="8534399" cy="3962399"/>
          </a:xfrm>
          <a:prstGeom prst="rect">
            <a:avLst/>
          </a:prstGeom>
          <a:noFill/>
          <a:ln>
            <a:noFill/>
          </a:ln>
        </p:spPr>
      </p:pic>
    </p:spTree>
    <p:extLst>
      <p:ext uri="{BB962C8B-B14F-4D97-AF65-F5344CB8AC3E}">
        <p14:creationId xmlns:p14="http://schemas.microsoft.com/office/powerpoint/2010/main" val="362475506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a:t>How Replication Works in MongoDB</a:t>
            </a:r>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3600" dirty="0" smtClean="0"/>
          </a:p>
          <a:p>
            <a:endParaRPr lang="en-US" sz="3600" dirty="0"/>
          </a:p>
          <a:p>
            <a:endParaRPr lang="en-US" sz="3600" dirty="0" smtClean="0"/>
          </a:p>
          <a:p>
            <a:r>
              <a:rPr lang="en-US" sz="3600" dirty="0" smtClean="0"/>
              <a:t>Another </a:t>
            </a:r>
            <a:r>
              <a:rPr lang="en-US" sz="3600" dirty="0"/>
              <a:t>purpose of replication is the possibility of load balancing. If there are many users connecting to the system, instead of having everyone connect to one system, users can be connected to multiple servers so that there is an equal distribution of the load.</a:t>
            </a:r>
          </a:p>
          <a:p>
            <a:endParaRPr lang="en-US" sz="16600" dirty="0"/>
          </a:p>
        </p:txBody>
      </p:sp>
    </p:spTree>
    <p:extLst>
      <p:ext uri="{BB962C8B-B14F-4D97-AF65-F5344CB8AC3E}">
        <p14:creationId xmlns:p14="http://schemas.microsoft.com/office/powerpoint/2010/main" val="335800371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a:t>How Replication Works in MongoDB</a:t>
            </a:r>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1500" dirty="0"/>
          </a:p>
        </p:txBody>
      </p:sp>
      <p:pic>
        <p:nvPicPr>
          <p:cNvPr id="6" name="Picture 5" descr="What is Data Replication? | Types of Data Replication - ManageEngine Device  Control Plus"/>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8534400" cy="4953000"/>
          </a:xfrm>
          <a:prstGeom prst="rect">
            <a:avLst/>
          </a:prstGeom>
          <a:noFill/>
          <a:ln>
            <a:noFill/>
          </a:ln>
        </p:spPr>
      </p:pic>
    </p:spTree>
    <p:extLst>
      <p:ext uri="{BB962C8B-B14F-4D97-AF65-F5344CB8AC3E}">
        <p14:creationId xmlns:p14="http://schemas.microsoft.com/office/powerpoint/2010/main" val="266764735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8589"/>
            <a:ext cx="9067799" cy="1367041"/>
          </a:xfrm>
          <a:prstGeom prst="rect">
            <a:avLst/>
          </a:prstGeom>
        </p:spPr>
        <p:txBody>
          <a:bodyPr vert="horz" wrap="square" lIns="0" tIns="12700" rIns="0" bIns="0" rtlCol="0" anchor="ctr">
            <a:spAutoFit/>
          </a:bodyPr>
          <a:lstStyle/>
          <a:p>
            <a:r>
              <a:rPr lang="en-US" dirty="0" smtClean="0"/>
              <a:t/>
            </a:r>
            <a:br>
              <a:rPr lang="en-US" dirty="0" smtClean="0"/>
            </a:br>
            <a:r>
              <a:rPr lang="en-US" b="1" dirty="0" smtClean="0"/>
              <a:t>Replica Set</a:t>
            </a:r>
            <a:endParaRPr lang="en-US" b="1" dirty="0"/>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lvl="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a:t>In MongoDB, multiple </a:t>
            </a:r>
            <a:r>
              <a:rPr lang="en-US" sz="2800" dirty="0" err="1"/>
              <a:t>MongDB</a:t>
            </a:r>
            <a:r>
              <a:rPr lang="en-US" sz="2800" dirty="0"/>
              <a:t> Servers are grouped in sets called Replica sets. The Replica set will have a primary server which will accept all the write operation from clients. All other instances added to the set after this will be called the secondary instances which can be used primarily for all read operations.</a:t>
            </a:r>
          </a:p>
          <a:p>
            <a:pPr marL="285750" lvl="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8233342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09965"/>
            <a:ext cx="9067799" cy="2044149"/>
          </a:xfrm>
          <a:prstGeom prst="rect">
            <a:avLst/>
          </a:prstGeom>
        </p:spPr>
        <p:txBody>
          <a:bodyPr vert="horz" wrap="square" lIns="0" tIns="12700" rIns="0" bIns="0" rtlCol="0" anchor="ctr">
            <a:spAutoFit/>
          </a:bodyPr>
          <a:lstStyle/>
          <a:p>
            <a:r>
              <a:rPr lang="en-US" dirty="0" smtClean="0"/>
              <a:t/>
            </a:r>
            <a:br>
              <a:rPr lang="en-US" dirty="0" smtClean="0"/>
            </a:br>
            <a:r>
              <a:rPr lang="en-US" altLang="en-US" b="1" dirty="0">
                <a:solidFill>
                  <a:srgbClr val="003399"/>
                </a:solidFill>
                <a:latin typeface="Helvetica" panose="020B0604020202020204" pitchFamily="34" charset="0"/>
                <a:ea typeface="Times New Roman" panose="02020603050405020304" pitchFamily="18" charset="0"/>
                <a:cs typeface="Times New Roman" panose="02020603050405020304" pitchFamily="18" charset="0"/>
              </a:rPr>
              <a:t>MongoDB </a:t>
            </a:r>
            <a:r>
              <a:rPr lang="en-US" altLang="en-US" b="1" dirty="0" err="1">
                <a:solidFill>
                  <a:srgbClr val="003399"/>
                </a:solidFill>
                <a:latin typeface="Helvetica" panose="020B0604020202020204" pitchFamily="34" charset="0"/>
                <a:ea typeface="Times New Roman" panose="02020603050405020304" pitchFamily="18" charset="0"/>
                <a:cs typeface="Times New Roman" panose="02020603050405020304" pitchFamily="18" charset="0"/>
              </a:rPr>
              <a:t>Oplog</a:t>
            </a:r>
            <a:r>
              <a:rPr lang="en-US" altLang="en-US" b="1" dirty="0">
                <a:solidFill>
                  <a:srgbClr val="003399"/>
                </a:solidFill>
                <a:latin typeface="Helvetica" panose="020B0604020202020204" pitchFamily="34" charset="0"/>
                <a:ea typeface="Times New Roman" panose="02020603050405020304" pitchFamily="18" charset="0"/>
                <a:cs typeface="Times New Roman" panose="02020603050405020304" pitchFamily="18" charset="0"/>
              </a:rPr>
              <a:t/>
            </a:r>
            <a:br>
              <a:rPr lang="en-US" altLang="en-US" b="1" dirty="0">
                <a:solidFill>
                  <a:srgbClr val="003399"/>
                </a:solidFill>
                <a:latin typeface="Helvetica" panose="020B0604020202020204" pitchFamily="34" charset="0"/>
                <a:ea typeface="Times New Roman" panose="02020603050405020304" pitchFamily="18" charset="0"/>
                <a:cs typeface="Times New Roman" panose="02020603050405020304" pitchFamily="18" charset="0"/>
              </a:rPr>
            </a:br>
            <a:endParaRPr lang="en-US" b="1" dirty="0"/>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Rectangle 1"/>
          <p:cNvSpPr>
            <a:spLocks noChangeArrowheads="1"/>
          </p:cNvSpPr>
          <p:nvPr/>
        </p:nvSpPr>
        <p:spPr bwMode="auto">
          <a:xfrm>
            <a:off x="381001" y="1553621"/>
            <a:ext cx="8610600" cy="47127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000" b="0" i="0" u="none" strike="noStrike" cap="none" normalizeH="0" baseline="0" dirty="0" smtClean="0">
              <a:ln>
                <a:noFill/>
              </a:ln>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The MongoDB </a:t>
            </a:r>
            <a:r>
              <a:rPr kumimoji="0" lang="en-US" altLang="en-US" sz="2000" b="0" i="0" u="none" strike="noStrike" cap="none" normalizeH="0" baseline="0" dirty="0" err="1"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Oplog</a:t>
            </a:r>
            <a:r>
              <a:rPr kumimoji="0" lang="en-US" altLang="en-US" sz="20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origin reads entries from MongoDB </a:t>
            </a:r>
            <a:r>
              <a:rPr kumimoji="0" lang="en-US" altLang="en-US" sz="2000" b="0" i="0" u="none" strike="noStrike" cap="none" normalizeH="0" baseline="0" dirty="0" err="1"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Oplog</a:t>
            </a:r>
            <a:r>
              <a:rPr kumimoji="0" lang="en-US" altLang="en-US" sz="20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MongoDB stores information about changes to the database in a local capped collection called an </a:t>
            </a:r>
            <a:r>
              <a:rPr kumimoji="0" lang="en-US" altLang="en-US" sz="20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Oplog</a:t>
            </a: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a:t>
            </a:r>
            <a:r>
              <a:rPr kumimoji="0" lang="en-US" altLang="en-US" sz="20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Oplog</a:t>
            </a: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contains information about changes in data as well as changes in the database.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MongoDB</a:t>
            </a:r>
            <a:r>
              <a:rPr kumimoji="0" lang="en-US" altLang="en-US" sz="2000" b="0" i="0" u="none" strike="noStrike" cap="none" normalizeH="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0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Oplog</a:t>
            </a: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origin can read any operation written to the </a:t>
            </a:r>
            <a:r>
              <a:rPr kumimoji="0" lang="en-US" altLang="en-US" sz="20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Oplog</a:t>
            </a: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Use the MongoDB </a:t>
            </a:r>
            <a:r>
              <a:rPr kumimoji="0" lang="en-US" altLang="en-US" sz="20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Oplog</a:t>
            </a: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origin to capture changes in data or the database. To process MongoDB data written to a standard</a:t>
            </a:r>
            <a:r>
              <a:rPr kumimoji="0" lang="en-US" altLang="en-US" sz="2000" b="0" i="0" u="none" strike="noStrike" cap="none" normalizeH="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capped or uncapped collection, use the MongoDB origin.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MongoDB </a:t>
            </a:r>
            <a:r>
              <a:rPr kumimoji="0" lang="en-US" altLang="en-US" sz="20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Oplog</a:t>
            </a: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origin includes the CRUD operation type in a record header attribute so generated records can be easily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processed by CRUD-enabled destinations. </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831969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8589"/>
            <a:ext cx="9067799" cy="1367041"/>
          </a:xfrm>
          <a:prstGeom prst="rect">
            <a:avLst/>
          </a:prstGeom>
        </p:spPr>
        <p:txBody>
          <a:bodyPr vert="horz" wrap="square" lIns="0" tIns="12700" rIns="0" bIns="0" rtlCol="0" anchor="ctr">
            <a:spAutoFit/>
          </a:bodyPr>
          <a:lstStyle/>
          <a:p>
            <a:r>
              <a:rPr lang="en-US" dirty="0" smtClean="0"/>
              <a:t/>
            </a:r>
            <a:br>
              <a:rPr lang="en-US" dirty="0" smtClean="0"/>
            </a:br>
            <a:r>
              <a:rPr lang="en-US" altLang="en-US" b="1" dirty="0" smtClean="0">
                <a:solidFill>
                  <a:srgbClr val="003399"/>
                </a:solidFill>
                <a:latin typeface="Helvetica" panose="020B0604020202020204" pitchFamily="34" charset="0"/>
                <a:ea typeface="Times New Roman" panose="02020603050405020304" pitchFamily="18" charset="0"/>
                <a:cs typeface="Times New Roman" panose="02020603050405020304" pitchFamily="18" charset="0"/>
              </a:rPr>
              <a:t>Mongodb Backup</a:t>
            </a:r>
            <a:endParaRPr lang="en-US" b="1" dirty="0"/>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1"/>
          <p:cNvSpPr>
            <a:spLocks noChangeArrowheads="1"/>
          </p:cNvSpPr>
          <p:nvPr/>
        </p:nvSpPr>
        <p:spPr bwMode="auto">
          <a:xfrm>
            <a:off x="304801" y="1676400"/>
            <a:ext cx="8686799" cy="467820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Creating a backup of an empty database is not very useful, so in this step, we will create an example database and add some data to it.</a:t>
            </a:r>
            <a:endParaRPr kumimoji="0" lang="en-US" altLang="en-US" sz="28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The easiest way to interact with a MongoDB instance is to use the </a:t>
            </a:r>
            <a:r>
              <a:rPr kumimoji="0" lang="en-US" altLang="en-US" sz="2400" b="0" i="0" u="none" strike="noStrike" cap="none" normalizeH="0" baseline="0" dirty="0"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mongo</a:t>
            </a:r>
            <a:r>
              <a:rPr kumimoji="0" lang="en-US" altLang="en-US" sz="28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 shell. Open it with the </a:t>
            </a:r>
            <a:r>
              <a:rPr kumimoji="0" lang="en-US" altLang="en-US" sz="2400" b="0" i="0" u="none" strike="noStrike" cap="none" normalizeH="0" baseline="0" dirty="0"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mongo</a:t>
            </a:r>
            <a:r>
              <a:rPr kumimoji="0" lang="en-US" altLang="en-US" sz="28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 command.</a:t>
            </a:r>
            <a:endParaRPr kumimoji="0" lang="en-US" altLang="en-US" b="0" i="0" u="none" strike="noStrike" cap="none" normalizeH="0" baseline="0" dirty="0"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mongo</a:t>
            </a:r>
            <a:r>
              <a:rPr kumimoji="0" lang="en-US" altLang="en-US" sz="3200" b="0" i="0" u="none" strike="noStrike" cap="none" normalizeH="0" baseline="0" dirty="0" smtClean="0">
                <a:ln>
                  <a:noFill/>
                </a:ln>
                <a:solidFill>
                  <a:srgbClr val="FF0000"/>
                </a:solidFill>
                <a:effectLst/>
              </a:rPr>
              <a:t> </a:t>
            </a:r>
            <a:endParaRPr kumimoji="0" lang="en-US" altLang="en-US" sz="5400" b="0" i="0"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Once you have the MongoDB prompt, create a new </a:t>
            </a:r>
            <a:r>
              <a:rPr kumimoji="0" lang="en-US" altLang="en-US" sz="32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database called </a:t>
            </a:r>
            <a:r>
              <a:rPr kumimoji="0" lang="en-US" altLang="en-US" sz="3200" b="1" i="0" u="none" strike="noStrike" cap="none" normalizeH="0" baseline="0" dirty="0" err="1"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myDatabase</a:t>
            </a:r>
            <a:r>
              <a:rPr kumimoji="0" lang="en-US" altLang="en-US" sz="32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 using the </a:t>
            </a:r>
            <a:r>
              <a:rPr kumimoji="0" lang="en-US" altLang="en-US" sz="2800" b="0" i="0" u="none" strike="noStrike" cap="none" normalizeH="0" baseline="0" dirty="0"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use</a:t>
            </a:r>
            <a:r>
              <a:rPr kumimoji="0" lang="en-US" altLang="en-US" sz="32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 helper.</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use </a:t>
            </a:r>
            <a:r>
              <a:rPr kumimoji="0" lang="en-US" altLang="en-US" sz="3200" b="0" i="0" u="none" strike="noStrike" cap="none" normalizeH="0" baseline="0" dirty="0" err="1"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myDatabase</a:t>
            </a:r>
            <a:r>
              <a:rPr kumimoji="0" lang="en-US" altLang="en-US" sz="2400" b="0" i="0" u="none" strike="noStrike" cap="none" normalizeH="0" baseline="0" dirty="0" smtClean="0">
                <a:ln>
                  <a:noFill/>
                </a:ln>
                <a:solidFill>
                  <a:srgbClr val="FF0000"/>
                </a:solidFill>
                <a:effectLst/>
              </a:rPr>
              <a:t> </a:t>
            </a:r>
            <a:endParaRPr kumimoji="0" lang="en-US" altLang="en-US" sz="6000" b="0" i="0" u="none" strike="noStrike" cap="none" normalizeH="0" baseline="0" dirty="0" smtClean="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8872665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8589"/>
            <a:ext cx="9067799" cy="1367041"/>
          </a:xfrm>
          <a:prstGeom prst="rect">
            <a:avLst/>
          </a:prstGeom>
        </p:spPr>
        <p:txBody>
          <a:bodyPr vert="horz" wrap="square" lIns="0" tIns="12700" rIns="0" bIns="0" rtlCol="0" anchor="ctr">
            <a:spAutoFit/>
          </a:bodyPr>
          <a:lstStyle/>
          <a:p>
            <a:r>
              <a:rPr lang="en-US" dirty="0" smtClean="0"/>
              <a:t/>
            </a:r>
            <a:br>
              <a:rPr lang="en-US" dirty="0" smtClean="0"/>
            </a:br>
            <a:r>
              <a:rPr lang="en-US" altLang="en-US" b="1" dirty="0" smtClean="0">
                <a:solidFill>
                  <a:srgbClr val="003399"/>
                </a:solidFill>
                <a:latin typeface="Helvetica" panose="020B0604020202020204" pitchFamily="34" charset="0"/>
                <a:ea typeface="Times New Roman" panose="02020603050405020304" pitchFamily="18" charset="0"/>
                <a:cs typeface="Times New Roman" panose="02020603050405020304" pitchFamily="18" charset="0"/>
              </a:rPr>
              <a:t>Mongodb Backup</a:t>
            </a:r>
            <a:endParaRPr lang="en-US" b="1" dirty="0"/>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1"/>
          <p:cNvSpPr>
            <a:spLocks noChangeArrowheads="1"/>
          </p:cNvSpPr>
          <p:nvPr/>
        </p:nvSpPr>
        <p:spPr bwMode="auto">
          <a:xfrm>
            <a:off x="304801" y="3553837"/>
            <a:ext cx="8686799" cy="92333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0" b="0" i="0" u="none" strike="noStrike" cap="none" normalizeH="0" baseline="0" dirty="0" smtClean="0">
              <a:ln>
                <a:noFill/>
              </a:ln>
              <a:solidFill>
                <a:srgbClr val="FF0000"/>
              </a:solidFill>
              <a:effectLst/>
              <a:latin typeface="Arial" panose="020B0604020202020204" pitchFamily="34" charset="0"/>
            </a:endParaRPr>
          </a:p>
        </p:txBody>
      </p:sp>
      <p:sp>
        <p:nvSpPr>
          <p:cNvPr id="4" name="Rectangle 1"/>
          <p:cNvSpPr>
            <a:spLocks noChangeArrowheads="1"/>
          </p:cNvSpPr>
          <p:nvPr/>
        </p:nvSpPr>
        <p:spPr bwMode="auto">
          <a:xfrm>
            <a:off x="304801" y="2125682"/>
            <a:ext cx="853439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All data in a MongoDB database should belong to a </a:t>
            </a:r>
            <a:r>
              <a:rPr kumimoji="0" lang="en-US" altLang="en-US" sz="2800" b="0" i="1"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collection</a:t>
            </a:r>
            <a:r>
              <a:rPr kumimoji="0" lang="en-US" altLang="en-US" sz="28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 However, you don’t have to create a collection explicitly. When you use the </a:t>
            </a:r>
            <a:r>
              <a:rPr kumimoji="0" lang="en-US" altLang="en-US" sz="2400" b="0" i="0" u="none" strike="noStrike" cap="none" normalizeH="0" baseline="0" dirty="0"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insert</a:t>
            </a:r>
            <a:r>
              <a:rPr kumimoji="0" lang="en-US" altLang="en-US" sz="28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method to write to a non-existent collection, the collection is created automatically before the data is written.</a:t>
            </a:r>
            <a:endParaRPr kumimoji="0" lang="en-US" altLang="en-US" sz="28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You can use the following code to add three small documents to a collection called </a:t>
            </a:r>
            <a:r>
              <a:rPr kumimoji="0" lang="en-US" altLang="en-US" sz="2800" b="1"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myCollection</a:t>
            </a:r>
            <a:r>
              <a:rPr kumimoji="0" lang="en-US" altLang="en-US" sz="28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 using the </a:t>
            </a:r>
            <a:r>
              <a:rPr kumimoji="0" lang="en-US" altLang="en-US" sz="2400" b="0" i="0" u="none" strike="noStrike" cap="none" normalizeH="0" baseline="0" dirty="0"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insert</a:t>
            </a:r>
            <a:r>
              <a:rPr kumimoji="0" lang="en-US" altLang="en-US" sz="28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 method:</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954890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8589"/>
            <a:ext cx="9067799" cy="1367041"/>
          </a:xfrm>
          <a:prstGeom prst="rect">
            <a:avLst/>
          </a:prstGeom>
        </p:spPr>
        <p:txBody>
          <a:bodyPr vert="horz" wrap="square" lIns="0" tIns="12700" rIns="0" bIns="0" rtlCol="0" anchor="ctr">
            <a:spAutoFit/>
          </a:bodyPr>
          <a:lstStyle/>
          <a:p>
            <a:r>
              <a:rPr lang="en-US" dirty="0" smtClean="0"/>
              <a:t/>
            </a:r>
            <a:br>
              <a:rPr lang="en-US" dirty="0" smtClean="0"/>
            </a:br>
            <a:r>
              <a:rPr lang="en-US" altLang="en-US" b="1" dirty="0" smtClean="0">
                <a:solidFill>
                  <a:srgbClr val="003399"/>
                </a:solidFill>
                <a:latin typeface="Helvetica" panose="020B0604020202020204" pitchFamily="34" charset="0"/>
                <a:ea typeface="Times New Roman" panose="02020603050405020304" pitchFamily="18" charset="0"/>
                <a:cs typeface="Times New Roman" panose="02020603050405020304" pitchFamily="18" charset="0"/>
              </a:rPr>
              <a:t>Mongodb Backup</a:t>
            </a:r>
            <a:endParaRPr lang="en-US" b="1" dirty="0"/>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1"/>
          <p:cNvSpPr>
            <a:spLocks noChangeArrowheads="1"/>
          </p:cNvSpPr>
          <p:nvPr/>
        </p:nvSpPr>
        <p:spPr bwMode="auto">
          <a:xfrm>
            <a:off x="381000" y="1827077"/>
            <a:ext cx="8382000" cy="381642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err="1"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db.myCollection.insert</a:t>
            </a:r>
            <a:r>
              <a:rPr kumimoji="0" lang="en-US" altLang="en-US" sz="3200" b="0" i="0" u="none" strike="noStrike" cap="none" normalizeH="0" baseline="0" dirty="0"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    {'name': 'Alice', 'age': 30},    {'name': 'Bill', 'age': 25},    {'name': 'Bob', 'age': 35}]);</a:t>
            </a:r>
          </a:p>
          <a:p>
            <a:pPr marL="0" marR="0" lvl="0" indent="0" algn="l" defTabSz="914400" rtl="0" eaLnBrk="0" fontAlgn="base" latinLnBrk="0" hangingPunct="0">
              <a:lnSpc>
                <a:spcPct val="100000"/>
              </a:lnSpc>
              <a:spcBef>
                <a:spcPct val="0"/>
              </a:spcBef>
              <a:spcAft>
                <a:spcPct val="0"/>
              </a:spcAft>
              <a:buClrTx/>
              <a:buSzTx/>
              <a:tabLst/>
            </a:pPr>
            <a:endParaRPr lang="en-US" altLang="en-US" sz="3200" dirty="0">
              <a:solidFill>
                <a:srgbClr val="545454"/>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smtClean="0">
              <a:ln>
                <a:noFill/>
              </a:ln>
              <a:solidFill>
                <a:srgbClr val="545454"/>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3200" dirty="0">
              <a:solidFill>
                <a:srgbClr val="545454"/>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81000" y="5912203"/>
            <a:ext cx="7315200" cy="67710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4400" b="1" i="0" u="none" strike="noStrike" cap="none" normalizeH="0" baseline="0" dirty="0" err="1"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db.stats</a:t>
            </a:r>
            <a:r>
              <a:rPr kumimoji="0" lang="en-US" altLang="en-US" sz="4400" b="1" i="0" u="none" strike="noStrike" cap="none" normalizeH="0" baseline="0" dirty="0"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4400" b="1" i="0" u="none" strike="noStrike" cap="none" normalizeH="0" baseline="0" dirty="0" err="1"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dataSize</a:t>
            </a:r>
            <a:r>
              <a:rPr kumimoji="0" lang="en-US" altLang="en-US" sz="4400" b="1" i="0" u="none" strike="noStrike" cap="none" normalizeH="0" baseline="0" dirty="0"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3600" b="1" i="0" u="none" strike="noStrike" cap="none" normalizeH="0" baseline="0" dirty="0" smtClean="0">
                <a:ln>
                  <a:noFill/>
                </a:ln>
                <a:solidFill>
                  <a:schemeClr val="tx1"/>
                </a:solidFill>
                <a:effectLst/>
              </a:rPr>
              <a:t> </a:t>
            </a:r>
            <a:endParaRPr kumimoji="0" lang="en-US" altLang="en-US" sz="80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466104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8589"/>
            <a:ext cx="9067799" cy="1367041"/>
          </a:xfrm>
          <a:prstGeom prst="rect">
            <a:avLst/>
          </a:prstGeom>
        </p:spPr>
        <p:txBody>
          <a:bodyPr vert="horz" wrap="square" lIns="0" tIns="12700" rIns="0" bIns="0" rtlCol="0" anchor="ctr">
            <a:spAutoFit/>
          </a:bodyPr>
          <a:lstStyle/>
          <a:p>
            <a:r>
              <a:rPr lang="en-US" dirty="0" smtClean="0"/>
              <a:t/>
            </a:r>
            <a:br>
              <a:rPr lang="en-US" dirty="0" smtClean="0"/>
            </a:br>
            <a:r>
              <a:rPr lang="en-US" altLang="en-US" b="1" dirty="0" smtClean="0">
                <a:solidFill>
                  <a:srgbClr val="003399"/>
                </a:solidFill>
                <a:latin typeface="Helvetica" panose="020B0604020202020204" pitchFamily="34" charset="0"/>
                <a:ea typeface="Times New Roman" panose="02020603050405020304" pitchFamily="18" charset="0"/>
                <a:cs typeface="Times New Roman" panose="02020603050405020304" pitchFamily="18" charset="0"/>
              </a:rPr>
              <a:t>Mongodb Backup</a:t>
            </a:r>
            <a:endParaRPr lang="en-US" b="1" dirty="0"/>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1"/>
          <p:cNvSpPr>
            <a:spLocks noChangeArrowheads="1"/>
          </p:cNvSpPr>
          <p:nvPr/>
        </p:nvSpPr>
        <p:spPr bwMode="auto">
          <a:xfrm>
            <a:off x="381000" y="3273626"/>
            <a:ext cx="8382000" cy="92333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81000" y="5635204"/>
            <a:ext cx="7315200" cy="123110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8000" b="1"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52400" y="1444155"/>
            <a:ext cx="8153400" cy="54936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566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smtClean="0">
                <a:ln>
                  <a:noFill/>
                </a:ln>
                <a:solidFill>
                  <a:srgbClr val="323232"/>
                </a:solidFill>
                <a:effectLst/>
                <a:latin typeface="Segoe UI" panose="020B0502040204020203" pitchFamily="34" charset="0"/>
                <a:ea typeface="Times New Roman" panose="02020603050405020304" pitchFamily="18" charset="0"/>
                <a:cs typeface="Segoe UI" panose="020B0502040204020203" pitchFamily="34" charset="0"/>
              </a:rPr>
              <a:t>Creating a Backup</a:t>
            </a:r>
            <a:endParaRPr kumimoji="0" lang="en-US" altLang="en-US" sz="4000" b="1"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To create a backup, you can use a command-line utility called </a:t>
            </a:r>
            <a:r>
              <a:rPr kumimoji="0" lang="en-US" altLang="en-US" sz="2400" b="0" i="0" u="none" strike="noStrike" cap="none" normalizeH="0" baseline="0" dirty="0" err="1"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mongodump</a:t>
            </a:r>
            <a:r>
              <a:rPr kumimoji="0" lang="en-US" altLang="en-US" sz="28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 By default, </a:t>
            </a:r>
            <a:r>
              <a:rPr kumimoji="0" lang="en-US" altLang="en-US" sz="2400" b="0" i="0" u="none" strike="noStrike" cap="none" normalizeH="0" baseline="0" dirty="0" err="1"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mongodump</a:t>
            </a:r>
            <a:r>
              <a:rPr kumimoji="0" lang="en-US" altLang="en-US" sz="28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 will create a backup of all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databases present in a MongoDB instance. To create a backup of a specific database, you must use the </a:t>
            </a:r>
            <a:r>
              <a:rPr kumimoji="0" lang="en-US" altLang="en-US" sz="2400" b="0" i="0" u="none" strike="noStrike" cap="none" normalizeH="0" baseline="0" dirty="0"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-d</a:t>
            </a:r>
            <a:r>
              <a:rPr kumimoji="0" lang="en-US" altLang="en-US" sz="28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 option and specify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the name of the database. Additionally, to let </a:t>
            </a:r>
            <a:r>
              <a:rPr kumimoji="0" lang="en-US" altLang="en-US" sz="2400" b="0" i="0" u="none" strike="noStrike" cap="none" normalizeH="0" baseline="0" dirty="0" err="1"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mongodump</a:t>
            </a:r>
            <a:r>
              <a:rPr kumimoji="0" lang="en-US" altLang="en-US" sz="28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 know where to store the backup, you must use the </a:t>
            </a:r>
            <a:r>
              <a:rPr kumimoji="0" lang="en-US" altLang="en-US" sz="2400" b="0" i="0" u="none" strike="noStrike" cap="none" normalizeH="0" baseline="0" dirty="0"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-o</a:t>
            </a:r>
            <a:r>
              <a:rPr kumimoji="0" lang="en-US" altLang="en-US" sz="28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 option and specify a path.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381000" y="6330913"/>
            <a:ext cx="7620000" cy="30777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err="1"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mongodump</a:t>
            </a:r>
            <a:r>
              <a:rPr kumimoji="0" lang="en-US" altLang="en-US" sz="20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 -d </a:t>
            </a:r>
            <a:r>
              <a:rPr kumimoji="0" lang="en-US" altLang="en-US" sz="2000" b="0" i="0" u="none" strike="noStrike" cap="none" normalizeH="0" baseline="0" dirty="0" err="1"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myDatabase</a:t>
            </a:r>
            <a:r>
              <a:rPr kumimoji="0" lang="en-US" altLang="en-US" sz="20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 -o ~/backups/</a:t>
            </a:r>
            <a:r>
              <a:rPr kumimoji="0" lang="en-US" altLang="en-US" sz="2000" b="0" i="0" u="none" strike="noStrike" cap="none" normalizeH="0" baseline="0" dirty="0" err="1"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first_backup</a:t>
            </a:r>
            <a:r>
              <a:rPr kumimoji="0" lang="en-US" altLang="en-US" sz="1600" b="0" i="0" u="none" strike="noStrike" cap="none" normalizeH="0" baseline="0" dirty="0" smtClean="0">
                <a:ln>
                  <a:noFill/>
                </a:ln>
                <a:solidFill>
                  <a:srgbClr val="FF0000"/>
                </a:solidFill>
                <a:effectLst/>
              </a:rPr>
              <a:t> </a:t>
            </a:r>
            <a:endParaRPr kumimoji="0" lang="en-US" altLang="en-US" sz="4400" b="0" i="0" u="none" strike="noStrike" cap="none" normalizeH="0" baseline="0" dirty="0" smtClean="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077332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00854"/>
            <a:ext cx="5322570" cy="689932"/>
          </a:xfrm>
          <a:prstGeom prst="rect">
            <a:avLst/>
          </a:prstGeom>
        </p:spPr>
        <p:txBody>
          <a:bodyPr vert="horz" wrap="square" lIns="0" tIns="12700" rIns="0" bIns="0" rtlCol="0">
            <a:spAutoFit/>
          </a:bodyPr>
          <a:lstStyle/>
          <a:p>
            <a:pPr marL="12700">
              <a:lnSpc>
                <a:spcPct val="100000"/>
              </a:lnSpc>
              <a:spcBef>
                <a:spcPts val="100"/>
              </a:spcBef>
            </a:pPr>
            <a:r>
              <a:rPr lang="en-US" dirty="0"/>
              <a:t>Data Stores</a:t>
            </a:r>
            <a:endParaRPr sz="4400" dirty="0"/>
          </a:p>
        </p:txBody>
      </p:sp>
      <p:sp>
        <p:nvSpPr>
          <p:cNvPr id="4" name="Rounded Rectangle 3"/>
          <p:cNvSpPr/>
          <p:nvPr/>
        </p:nvSpPr>
        <p:spPr>
          <a:xfrm>
            <a:off x="228600" y="1676400"/>
            <a:ext cx="8686800" cy="4953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900" dirty="0"/>
          </a:p>
        </p:txBody>
      </p:sp>
      <p:pic>
        <p:nvPicPr>
          <p:cNvPr id="2052" name="Picture 4" descr="Data Virtualization and NoSQL Data Stores | Transforming Data with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73914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78434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8589"/>
            <a:ext cx="9067799" cy="1367041"/>
          </a:xfrm>
          <a:prstGeom prst="rect">
            <a:avLst/>
          </a:prstGeom>
        </p:spPr>
        <p:txBody>
          <a:bodyPr vert="horz" wrap="square" lIns="0" tIns="12700" rIns="0" bIns="0" rtlCol="0" anchor="ctr">
            <a:spAutoFit/>
          </a:bodyPr>
          <a:lstStyle/>
          <a:p>
            <a:pPr lvl="0" eaLnBrk="0" fontAlgn="base" hangingPunct="0">
              <a:spcAft>
                <a:spcPct val="0"/>
              </a:spcAft>
            </a:pPr>
            <a:r>
              <a:rPr lang="en-US" dirty="0" smtClean="0"/>
              <a:t/>
            </a:r>
            <a:br>
              <a:rPr lang="en-US" dirty="0" smtClean="0"/>
            </a:br>
            <a:r>
              <a:rPr lang="en-US" altLang="en-US" b="1" dirty="0">
                <a:solidFill>
                  <a:srgbClr val="323232"/>
                </a:solidFill>
                <a:latin typeface="Segoe UI" panose="020B0502040204020203" pitchFamily="34" charset="0"/>
                <a:ea typeface="Times New Roman" panose="02020603050405020304" pitchFamily="18" charset="0"/>
                <a:cs typeface="Segoe UI" panose="020B0502040204020203" pitchFamily="34" charset="0"/>
              </a:rPr>
              <a:t>Restoring the Database</a:t>
            </a:r>
            <a:endParaRPr lang="en-US" altLang="en-US" b="1" dirty="0">
              <a:solidFill>
                <a:schemeClr val="tx1"/>
              </a:solidFill>
              <a:ea typeface="Times New Roman" panose="02020603050405020304" pitchFamily="18" charset="0"/>
            </a:endParaRPr>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6" name="Rectangle 1"/>
          <p:cNvSpPr>
            <a:spLocks noChangeArrowheads="1"/>
          </p:cNvSpPr>
          <p:nvPr/>
        </p:nvSpPr>
        <p:spPr bwMode="auto">
          <a:xfrm>
            <a:off x="381000" y="3273626"/>
            <a:ext cx="8382000" cy="92333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81000" y="5635204"/>
            <a:ext cx="7315200" cy="123110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8000" b="1"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52400" y="3690923"/>
            <a:ext cx="8153400" cy="10001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566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90055" y="1997599"/>
            <a:ext cx="8839200" cy="32624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To restore a database using a backup created using </a:t>
            </a:r>
            <a:r>
              <a:rPr kumimoji="0" lang="en-US" altLang="en-US" sz="2000" b="0" i="0" u="none" strike="noStrike" cap="none" normalizeH="0" baseline="0" dirty="0" err="1"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mongodump</a:t>
            </a:r>
            <a:r>
              <a:rPr kumimoji="0" lang="en-US" altLang="en-US" sz="2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 you can use another command line utility called </a:t>
            </a:r>
            <a:r>
              <a:rPr kumimoji="0" lang="en-US" altLang="en-US" sz="2000" b="0" i="0" u="none" strike="noStrike" cap="none" normalizeH="0" baseline="0" dirty="0"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mongorestore</a:t>
            </a:r>
            <a:r>
              <a:rPr kumimoji="0" lang="en-US" altLang="en-US" sz="2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Before you use it, exit the </a:t>
            </a:r>
            <a:r>
              <a:rPr kumimoji="0" lang="en-US" altLang="en-US" sz="2000" b="0" i="0" u="none" strike="noStrike" cap="none" normalizeH="0" baseline="0" dirty="0"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mongo</a:t>
            </a:r>
            <a:r>
              <a:rPr kumimoji="0" lang="en-US" altLang="en-US" sz="2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 shell by pressing </a:t>
            </a:r>
            <a:r>
              <a:rPr kumimoji="0" lang="en-US" altLang="en-US" sz="2000" b="0" i="0" u="none" strike="noStrike" cap="none" normalizeH="0" baseline="0" dirty="0"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CTRL+D</a:t>
            </a:r>
            <a:r>
              <a:rPr kumimoji="0" lang="en-US" altLang="en-US" sz="2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a:t>
            </a:r>
            <a:endParaRPr kumimoji="0" lang="en-US" altLang="en-US" sz="24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Using </a:t>
            </a:r>
            <a:r>
              <a:rPr kumimoji="0" lang="en-US" altLang="en-US" sz="2000" b="0" i="0" u="none" strike="noStrike" cap="none" normalizeH="0" baseline="0" dirty="0"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mongorestore</a:t>
            </a:r>
            <a:r>
              <a:rPr kumimoji="0" lang="en-US" altLang="en-US" sz="2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 is very simple. All it needs is the path of the directory containing the backup. Here’s how you can restore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your database using the backup stored in </a:t>
            </a:r>
            <a:r>
              <a:rPr kumimoji="0" lang="en-US" altLang="en-US" sz="2000" b="0" i="0" u="none" strike="noStrike" cap="none" normalizeH="0" baseline="0" dirty="0"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000" b="0" i="0" u="none" strike="noStrike" cap="none" normalizeH="0" baseline="0" dirty="0" err="1"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backupts</a:t>
            </a:r>
            <a:r>
              <a:rPr kumimoji="0" lang="en-US" altLang="en-US" sz="2000" b="0" i="0" u="none" strike="noStrike" cap="none" normalizeH="0" baseline="0" dirty="0"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000" b="0" i="0" u="none" strike="noStrike" cap="none" normalizeH="0" baseline="0" dirty="0" err="1" smtClean="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rPr>
              <a:t>first_backup</a:t>
            </a:r>
            <a:r>
              <a:rPr kumimoji="0" lang="en-US" altLang="en-US" sz="2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a:t>
            </a:r>
            <a:r>
              <a:rPr lang="en-US" altLang="en-US" sz="1600" dirty="0">
                <a:solidFill>
                  <a:srgbClr val="545454"/>
                </a:solidFill>
                <a:latin typeface="Consolas" panose="020B0609020204030204" pitchFamily="49" charset="0"/>
                <a:ea typeface="Times New Roman" panose="02020603050405020304" pitchFamily="18" charset="0"/>
                <a:cs typeface="Courier New" panose="02070309020205020404" pitchFamily="49" charset="0"/>
              </a:rPr>
              <a:t> </a:t>
            </a:r>
            <a:endParaRPr lang="en-US" altLang="en-US" sz="1600" dirty="0" smtClean="0">
              <a:solidFill>
                <a:srgbClr val="545454"/>
              </a:solidFill>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545454"/>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mongorestore ~/backups/</a:t>
            </a:r>
            <a:r>
              <a:rPr kumimoji="0" lang="en-US" altLang="en-US" sz="2800" b="0" i="0" u="none" strike="noStrike" cap="none" normalizeH="0" baseline="0" dirty="0" err="1"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first_backup</a:t>
            </a:r>
            <a:r>
              <a:rPr kumimoji="0" lang="en-US" altLang="en-US" sz="28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000" b="0" i="0" u="none" strike="noStrike" cap="none" normalizeH="0" baseline="0" dirty="0" smtClean="0">
                <a:ln>
                  <a:noFill/>
                </a:ln>
                <a:solidFill>
                  <a:srgbClr val="FF0000"/>
                </a:solidFill>
                <a:effectLst/>
              </a:rPr>
              <a:t> </a:t>
            </a:r>
            <a:endParaRPr kumimoji="0" lang="en-US" altLang="en-US" sz="5400" b="0" i="0" u="none" strike="noStrike" cap="none" normalizeH="0" baseline="0" dirty="0" smtClean="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83382332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8589"/>
            <a:ext cx="9067799" cy="1367041"/>
          </a:xfrm>
          <a:prstGeom prst="rect">
            <a:avLst/>
          </a:prstGeom>
        </p:spPr>
        <p:txBody>
          <a:bodyPr vert="horz" wrap="square" lIns="0" tIns="12700" rIns="0" bIns="0" rtlCol="0" anchor="ctr">
            <a:spAutoFit/>
          </a:bodyPr>
          <a:lstStyle/>
          <a:p>
            <a:pPr lvl="0" eaLnBrk="0" fontAlgn="base" hangingPunct="0">
              <a:spcAft>
                <a:spcPct val="0"/>
              </a:spcAft>
            </a:pPr>
            <a:r>
              <a:rPr lang="en-US" dirty="0" smtClean="0"/>
              <a:t/>
            </a:r>
            <a:br>
              <a:rPr lang="en-US" dirty="0" smtClean="0"/>
            </a:br>
            <a:r>
              <a:rPr lang="en-US" altLang="en-US" b="1" dirty="0" smtClean="0">
                <a:solidFill>
                  <a:srgbClr val="323232"/>
                </a:solidFill>
                <a:latin typeface="Segoe UI" panose="020B0502040204020203" pitchFamily="34" charset="0"/>
                <a:ea typeface="Times New Roman" panose="02020603050405020304" pitchFamily="18" charset="0"/>
                <a:cs typeface="Segoe UI" panose="020B0502040204020203" pitchFamily="34" charset="0"/>
              </a:rPr>
              <a:t>BACKUP  VS REPLICATION</a:t>
            </a:r>
            <a:endParaRPr lang="en-US" altLang="en-US" b="1" dirty="0">
              <a:solidFill>
                <a:schemeClr val="tx1"/>
              </a:solidFill>
              <a:ea typeface="Times New Roman" panose="02020603050405020304" pitchFamily="18" charset="0"/>
            </a:endParaRPr>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6" name="Rectangle 1"/>
          <p:cNvSpPr>
            <a:spLocks noChangeArrowheads="1"/>
          </p:cNvSpPr>
          <p:nvPr/>
        </p:nvSpPr>
        <p:spPr bwMode="auto">
          <a:xfrm>
            <a:off x="381000" y="3273626"/>
            <a:ext cx="8382000" cy="92333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81000" y="5635204"/>
            <a:ext cx="7315200" cy="123110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8000" b="1"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52400" y="3690923"/>
            <a:ext cx="8153400" cy="10001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566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90055" y="-141444"/>
            <a:ext cx="8839200" cy="754052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0" rIns="0" bIns="0" numCol="1" anchor="ctr" anchorCtr="0" compatLnSpc="1">
            <a:prstTxWarp prst="textNoShape">
              <a:avLst/>
            </a:prstTxWarp>
            <a:spAutoFit/>
          </a:bodyPr>
          <a:lstStyle/>
          <a:p>
            <a:pPr algn="ctr"/>
            <a:r>
              <a:rPr lang="en-US" sz="4000" b="1" dirty="0"/>
              <a:t>Data Backup</a:t>
            </a:r>
            <a:endParaRPr lang="en-US" sz="4000" dirty="0"/>
          </a:p>
          <a:p>
            <a:endParaRPr lang="en-US" sz="2400" b="1" dirty="0"/>
          </a:p>
          <a:p>
            <a:pPr marL="342900" lvl="0" indent="-342900" fontAlgn="base">
              <a:buFont typeface="Arial" panose="020B0604020202020204" pitchFamily="34" charset="0"/>
              <a:buChar char="•"/>
            </a:pPr>
            <a:r>
              <a:rPr lang="en-US" sz="2400" dirty="0" smtClean="0"/>
              <a:t>Copies </a:t>
            </a:r>
            <a:r>
              <a:rPr lang="en-US" sz="2400" dirty="0"/>
              <a:t>necessary files and applications to a secondary location such as a hosted or offsite server</a:t>
            </a:r>
          </a:p>
          <a:p>
            <a:pPr marL="342900" lvl="0" indent="-342900" fontAlgn="base">
              <a:buFont typeface="Arial" panose="020B0604020202020204" pitchFamily="34" charset="0"/>
              <a:buChar char="•"/>
            </a:pPr>
            <a:r>
              <a:rPr lang="en-US" sz="2400" dirty="0"/>
              <a:t>Backups are done periodically throughout the day, and preserve a “snapshot” of your data from a certain point in time</a:t>
            </a:r>
          </a:p>
          <a:p>
            <a:pPr marL="342900" lvl="0" indent="-342900" fontAlgn="base">
              <a:buFont typeface="Arial" panose="020B0604020202020204" pitchFamily="34" charset="0"/>
              <a:buChar char="•"/>
            </a:pPr>
            <a:r>
              <a:rPr lang="en-US" sz="2400" dirty="0"/>
              <a:t>These snapshots can be used to restore data that has been lost or corrupted on your primary systems</a:t>
            </a:r>
          </a:p>
          <a:p>
            <a:pPr marL="342900" lvl="0" indent="-342900" fontAlgn="base">
              <a:buFont typeface="Arial" panose="020B0604020202020204" pitchFamily="34" charset="0"/>
              <a:buChar char="•"/>
            </a:pPr>
            <a:r>
              <a:rPr lang="en-US" sz="2400" dirty="0"/>
              <a:t>Because they exist separate from both your network and office, they are protected from anything and everything that can harm your business</a:t>
            </a:r>
          </a:p>
          <a:p>
            <a:pPr marL="342900" lvl="0" indent="-342900">
              <a:buFont typeface="Arial" panose="020B0604020202020204" pitchFamily="34" charset="0"/>
              <a:buChar char="•"/>
            </a:pPr>
            <a:r>
              <a:rPr lang="en-US" sz="2400" b="1" dirty="0"/>
              <a:t>Backup</a:t>
            </a:r>
            <a:r>
              <a:rPr lang="en-US" sz="2400" dirty="0"/>
              <a:t> involves making a copy or copies of data and storing them offsite in case the original </a:t>
            </a:r>
            <a:r>
              <a:rPr lang="en-US" sz="2400" b="1" dirty="0"/>
              <a:t>is</a:t>
            </a:r>
            <a:r>
              <a:rPr lang="en-US" sz="2400" dirty="0"/>
              <a:t> lost or damaged. </a:t>
            </a:r>
            <a:r>
              <a:rPr lang="en-US" sz="2400" b="1" dirty="0"/>
              <a:t>Replication is</a:t>
            </a:r>
            <a:r>
              <a:rPr lang="en-US" sz="2400" dirty="0"/>
              <a:t> the act of copying data and then moving data </a:t>
            </a:r>
            <a:r>
              <a:rPr lang="en-US" sz="2400" b="1" dirty="0"/>
              <a:t>between</a:t>
            </a:r>
            <a:r>
              <a:rPr lang="en-US" sz="2400" dirty="0"/>
              <a:t> a company's sites, whether those be datacenters, colocation facilities, public, or private clouds.</a:t>
            </a:r>
          </a:p>
          <a:p>
            <a:pPr marL="342900" indent="-342900">
              <a:buFont typeface="Arial" panose="020B0604020202020204" pitchFamily="34" charset="0"/>
              <a:buChar char="•"/>
            </a:pPr>
            <a:r>
              <a:rPr lang="en-US" sz="2400" dirty="0"/>
              <a:t> </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6600" b="0" i="0" u="none" strike="noStrike" cap="none" normalizeH="0" baseline="0" dirty="0" smtClean="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21261743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8589"/>
            <a:ext cx="9067799" cy="1367041"/>
          </a:xfrm>
          <a:prstGeom prst="rect">
            <a:avLst/>
          </a:prstGeom>
        </p:spPr>
        <p:txBody>
          <a:bodyPr vert="horz" wrap="square" lIns="0" tIns="12700" rIns="0" bIns="0" rtlCol="0" anchor="ctr">
            <a:spAutoFit/>
          </a:bodyPr>
          <a:lstStyle/>
          <a:p>
            <a:pPr lvl="0" eaLnBrk="0" fontAlgn="base" hangingPunct="0">
              <a:spcAft>
                <a:spcPct val="0"/>
              </a:spcAft>
            </a:pPr>
            <a:r>
              <a:rPr lang="en-US" dirty="0" smtClean="0"/>
              <a:t/>
            </a:r>
            <a:br>
              <a:rPr lang="en-US" dirty="0" smtClean="0"/>
            </a:br>
            <a:r>
              <a:rPr lang="en-US" altLang="en-US" b="1" dirty="0" smtClean="0">
                <a:solidFill>
                  <a:srgbClr val="323232"/>
                </a:solidFill>
                <a:latin typeface="Segoe UI" panose="020B0502040204020203" pitchFamily="34" charset="0"/>
                <a:ea typeface="Times New Roman" panose="02020603050405020304" pitchFamily="18" charset="0"/>
                <a:cs typeface="Segoe UI" panose="020B0502040204020203" pitchFamily="34" charset="0"/>
              </a:rPr>
              <a:t>BACKUP  VS REPLICATION</a:t>
            </a:r>
            <a:endParaRPr lang="en-US" altLang="en-US" b="1" dirty="0">
              <a:solidFill>
                <a:schemeClr val="tx1"/>
              </a:solidFill>
              <a:ea typeface="Times New Roman" panose="02020603050405020304" pitchFamily="18" charset="0"/>
            </a:endParaRPr>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6" name="Rectangle 1"/>
          <p:cNvSpPr>
            <a:spLocks noChangeArrowheads="1"/>
          </p:cNvSpPr>
          <p:nvPr/>
        </p:nvSpPr>
        <p:spPr bwMode="auto">
          <a:xfrm>
            <a:off x="381000" y="3273626"/>
            <a:ext cx="8382000" cy="92333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81000" y="5635204"/>
            <a:ext cx="7315200" cy="123110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8000" b="1"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52400" y="3690923"/>
            <a:ext cx="8153400" cy="10001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566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166255" y="1440359"/>
            <a:ext cx="8839200" cy="609397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0" rIns="0" bIns="0" numCol="1" anchor="ctr" anchorCtr="0" compatLnSpc="1">
            <a:prstTxWarp prst="textNoShape">
              <a:avLst/>
            </a:prstTxWarp>
            <a:spAutoFit/>
          </a:bodyPr>
          <a:lstStyle/>
          <a:p>
            <a:r>
              <a:rPr lang="en-US" sz="2800" b="1" dirty="0"/>
              <a:t>Data Replication</a:t>
            </a:r>
            <a:endParaRPr lang="en-US" sz="2800" dirty="0"/>
          </a:p>
          <a:p>
            <a:pPr marL="457200" lvl="0" indent="-457200" fontAlgn="base">
              <a:buFont typeface="Arial" panose="020B0604020202020204" pitchFamily="34" charset="0"/>
              <a:buChar char="•"/>
            </a:pPr>
            <a:r>
              <a:rPr lang="en-US" sz="2800" dirty="0"/>
              <a:t>Mirrors the data stored on a server to another server – or servers – instantaneously or nearly instantaneously depending on your infrastructure</a:t>
            </a:r>
          </a:p>
          <a:p>
            <a:pPr marL="457200" lvl="0" indent="-457200" fontAlgn="base">
              <a:buFont typeface="Arial" panose="020B0604020202020204" pitchFamily="34" charset="0"/>
              <a:buChar char="•"/>
            </a:pPr>
            <a:r>
              <a:rPr lang="en-US" sz="2800" dirty="0"/>
              <a:t>Replicated data provides an exact copy of whatever is on your network at a given moment, and is ideal for restoring access quickly to mission-critical data and applications after a disaster</a:t>
            </a:r>
          </a:p>
          <a:p>
            <a:pPr marL="457200" lvl="0" indent="-457200" fontAlgn="base">
              <a:buFont typeface="Arial" panose="020B0604020202020204" pitchFamily="34" charset="0"/>
              <a:buChar char="•"/>
            </a:pPr>
            <a:r>
              <a:rPr lang="en-US" sz="2800" dirty="0"/>
              <a:t>The primary focus is on ensuring that you have continuous access to the applications and processes your business needs to function</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800" b="0" i="0" u="none" strike="noStrike" cap="none" normalizeH="0" baseline="0" dirty="0" smtClean="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360010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00854"/>
            <a:ext cx="5322570" cy="689932"/>
          </a:xfrm>
          <a:prstGeom prst="rect">
            <a:avLst/>
          </a:prstGeom>
        </p:spPr>
        <p:txBody>
          <a:bodyPr vert="horz" wrap="square" lIns="0" tIns="12700" rIns="0" bIns="0" rtlCol="0">
            <a:spAutoFit/>
          </a:bodyPr>
          <a:lstStyle/>
          <a:p>
            <a:pPr marL="12700">
              <a:lnSpc>
                <a:spcPct val="100000"/>
              </a:lnSpc>
              <a:spcBef>
                <a:spcPts val="100"/>
              </a:spcBef>
            </a:pPr>
            <a:r>
              <a:rPr lang="en-US" dirty="0"/>
              <a:t>Data Stores</a:t>
            </a:r>
            <a:endParaRPr sz="4400" dirty="0"/>
          </a:p>
        </p:txBody>
      </p:sp>
      <p:sp>
        <p:nvSpPr>
          <p:cNvPr id="4" name="Rounded Rectangle 3"/>
          <p:cNvSpPr/>
          <p:nvPr/>
        </p:nvSpPr>
        <p:spPr>
          <a:xfrm>
            <a:off x="228600" y="1676400"/>
            <a:ext cx="8686800" cy="4953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900" dirty="0"/>
          </a:p>
        </p:txBody>
      </p:sp>
      <p:pic>
        <p:nvPicPr>
          <p:cNvPr id="3074" name="Picture 2" descr="What is Polyglot Persistence? | James Serra'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1981199"/>
            <a:ext cx="6886575" cy="4495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949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00854"/>
            <a:ext cx="5322570" cy="689932"/>
          </a:xfrm>
          <a:prstGeom prst="rect">
            <a:avLst/>
          </a:prstGeom>
        </p:spPr>
        <p:txBody>
          <a:bodyPr vert="horz" wrap="square" lIns="0" tIns="12700" rIns="0" bIns="0" rtlCol="0">
            <a:spAutoFit/>
          </a:bodyPr>
          <a:lstStyle/>
          <a:p>
            <a:pPr marL="12700">
              <a:lnSpc>
                <a:spcPct val="100000"/>
              </a:lnSpc>
              <a:spcBef>
                <a:spcPts val="100"/>
              </a:spcBef>
            </a:pPr>
            <a:r>
              <a:rPr lang="en-US" dirty="0"/>
              <a:t>Data Stores</a:t>
            </a:r>
            <a:endParaRPr sz="4400" dirty="0"/>
          </a:p>
        </p:txBody>
      </p:sp>
      <p:sp>
        <p:nvSpPr>
          <p:cNvPr id="4" name="Rounded Rectangle 3"/>
          <p:cNvSpPr/>
          <p:nvPr/>
        </p:nvSpPr>
        <p:spPr>
          <a:xfrm>
            <a:off x="228600" y="1676400"/>
            <a:ext cx="8686800" cy="4953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900" dirty="0"/>
          </a:p>
        </p:txBody>
      </p:sp>
      <p:pic>
        <p:nvPicPr>
          <p:cNvPr id="4098" name="Picture 2" descr="13.3. Service Usage over Direct Data Store Usage | Introduction to Polyglot  Persistence: Using Different Data Storage Technologies for Varying Data  Storage Needs | Inform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940" y="2057400"/>
            <a:ext cx="792226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823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a:t>
            </a:r>
            <a:r>
              <a:rPr lang="en-US" b="1" dirty="0"/>
              <a:t>is Structured Data?</a:t>
            </a:r>
          </a:p>
        </p:txBody>
      </p:sp>
      <p:sp>
        <p:nvSpPr>
          <p:cNvPr id="3" name="Content Placeholder 2"/>
          <p:cNvSpPr>
            <a:spLocks noGrp="1"/>
          </p:cNvSpPr>
          <p:nvPr>
            <p:ph sz="quarter" idx="1"/>
          </p:nvPr>
        </p:nvSpPr>
        <p:spPr>
          <a:xfrm>
            <a:off x="612648" y="1600200"/>
            <a:ext cx="8153400" cy="4800600"/>
          </a:xfrm>
        </p:spPr>
        <p:txBody>
          <a:bodyPr>
            <a:normAutofit fontScale="85000" lnSpcReduction="20000"/>
          </a:bodyPr>
          <a:lstStyle/>
          <a:p>
            <a:r>
              <a:rPr lang="en-US" dirty="0" smtClean="0"/>
              <a:t>Structured </a:t>
            </a:r>
            <a:r>
              <a:rPr lang="en-US" dirty="0"/>
              <a:t>data is usually text files, with defined column titles and data in rows. Such data can easily be </a:t>
            </a:r>
            <a:r>
              <a:rPr lang="en-US" dirty="0" smtClean="0"/>
              <a:t>visualized </a:t>
            </a:r>
            <a:r>
              <a:rPr lang="en-US" dirty="0"/>
              <a:t>in form of charts and can be processed using data mining tools.</a:t>
            </a:r>
          </a:p>
          <a:p>
            <a:pPr marL="0" indent="0">
              <a:buNone/>
            </a:pPr>
            <a:r>
              <a:rPr lang="en-US" dirty="0"/>
              <a:t/>
            </a:r>
            <a:br>
              <a:rPr lang="en-US" dirty="0"/>
            </a:br>
            <a:r>
              <a:rPr lang="en-US" b="1" dirty="0"/>
              <a:t>What is Unstructured Data?</a:t>
            </a:r>
          </a:p>
          <a:p>
            <a:r>
              <a:rPr lang="en-US" dirty="0"/>
              <a:t>Unstructured data can be anything like video file, image file, PDF, Emails etc. What does these files have in common, nothing. </a:t>
            </a:r>
            <a:endParaRPr lang="en-US" dirty="0" smtClean="0"/>
          </a:p>
          <a:p>
            <a:r>
              <a:rPr lang="en-US" dirty="0" smtClean="0"/>
              <a:t>Structured </a:t>
            </a:r>
            <a:r>
              <a:rPr lang="en-US" dirty="0"/>
              <a:t>Information can be extracted from unstructured data, but the process is time consuming. And as more and more modern data is unstructured, there was a need to have something to store such data for growing applications, hence setting path for NoSQL.</a:t>
            </a:r>
          </a:p>
          <a:p>
            <a:endParaRPr lang="en-US" dirty="0"/>
          </a:p>
        </p:txBody>
      </p:sp>
    </p:spTree>
    <p:extLst>
      <p:ext uri="{BB962C8B-B14F-4D97-AF65-F5344CB8AC3E}">
        <p14:creationId xmlns:p14="http://schemas.microsoft.com/office/powerpoint/2010/main" val="1888645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Serialization &amp; Deserialization</a:t>
            </a:r>
          </a:p>
        </p:txBody>
      </p:sp>
      <p:sp>
        <p:nvSpPr>
          <p:cNvPr id="3" name="Content Placeholder 2"/>
          <p:cNvSpPr>
            <a:spLocks noGrp="1"/>
          </p:cNvSpPr>
          <p:nvPr>
            <p:ph sz="quarter" idx="1"/>
          </p:nvPr>
        </p:nvSpPr>
        <p:spPr>
          <a:xfrm>
            <a:off x="612648" y="1600200"/>
            <a:ext cx="8153400" cy="4800600"/>
          </a:xfrm>
        </p:spPr>
        <p:txBody>
          <a:bodyPr>
            <a:normAutofit/>
          </a:bodyPr>
          <a:lstStyle/>
          <a:p>
            <a:r>
              <a:rPr lang="en-US" dirty="0" smtClean="0"/>
              <a:t>In </a:t>
            </a:r>
            <a:r>
              <a:rPr lang="en-US" dirty="0"/>
              <a:t>computing, </a:t>
            </a:r>
            <a:r>
              <a:rPr lang="en-US" b="1" dirty="0" smtClean="0"/>
              <a:t>serialization</a:t>
            </a:r>
            <a:r>
              <a:rPr lang="en-US" dirty="0" smtClean="0"/>
              <a:t> </a:t>
            </a:r>
            <a:r>
              <a:rPr lang="en-US" dirty="0"/>
              <a:t>is the process of translating a </a:t>
            </a:r>
            <a:r>
              <a:rPr lang="en-US" b="1" dirty="0"/>
              <a:t>data</a:t>
            </a:r>
            <a:r>
              <a:rPr lang="en-US" dirty="0"/>
              <a:t> structure or object state into a format that can be stored (for example, in a file or memory </a:t>
            </a:r>
            <a:r>
              <a:rPr lang="en-US" b="1" dirty="0"/>
              <a:t>data</a:t>
            </a:r>
            <a:r>
              <a:rPr lang="en-US" dirty="0"/>
              <a:t> buffer) or transmitted (for example, across a computer network) and reconstructed </a:t>
            </a:r>
            <a:r>
              <a:rPr lang="en-US" dirty="0" smtClean="0"/>
              <a:t>later.</a:t>
            </a:r>
          </a:p>
          <a:p>
            <a:endParaRPr lang="en-US" dirty="0"/>
          </a:p>
          <a:p>
            <a:r>
              <a:rPr lang="en-US" b="1" dirty="0"/>
              <a:t>Serialization</a:t>
            </a:r>
            <a:r>
              <a:rPr lang="en-US" dirty="0"/>
              <a:t> is the process of converting </a:t>
            </a:r>
            <a:r>
              <a:rPr lang="en-US" dirty="0" smtClean="0"/>
              <a:t>objects </a:t>
            </a:r>
            <a:r>
              <a:rPr lang="en-US" dirty="0"/>
              <a:t>such as strings into a </a:t>
            </a:r>
            <a:r>
              <a:rPr lang="en-US" b="1" dirty="0"/>
              <a:t>JSON</a:t>
            </a:r>
            <a:r>
              <a:rPr lang="en-US" dirty="0"/>
              <a:t> </a:t>
            </a:r>
            <a:r>
              <a:rPr lang="en-US" dirty="0" smtClean="0"/>
              <a:t>format and</a:t>
            </a:r>
            <a:r>
              <a:rPr lang="en-US" dirty="0"/>
              <a:t> </a:t>
            </a:r>
            <a:r>
              <a:rPr lang="en-US" b="1" dirty="0"/>
              <a:t>deserialization</a:t>
            </a:r>
            <a:r>
              <a:rPr lang="en-US" dirty="0"/>
              <a:t> is the process of converting </a:t>
            </a:r>
            <a:r>
              <a:rPr lang="en-US" b="1" dirty="0"/>
              <a:t>JSON</a:t>
            </a:r>
            <a:r>
              <a:rPr lang="en-US" dirty="0"/>
              <a:t> data into </a:t>
            </a:r>
            <a:r>
              <a:rPr lang="en-US" dirty="0" smtClean="0"/>
              <a:t>objects</a:t>
            </a:r>
            <a:r>
              <a:rPr lang="en-US" dirty="0"/>
              <a:t>.</a:t>
            </a:r>
          </a:p>
          <a:p>
            <a:endParaRPr lang="en-US" dirty="0"/>
          </a:p>
        </p:txBody>
      </p:sp>
    </p:spTree>
    <p:extLst>
      <p:ext uri="{BB962C8B-B14F-4D97-AF65-F5344CB8AC3E}">
        <p14:creationId xmlns:p14="http://schemas.microsoft.com/office/powerpoint/2010/main" val="2380826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Serialization &amp; Deserialization</a:t>
            </a:r>
            <a:endParaRPr lang="en-US" b="1" dirty="0"/>
          </a:p>
        </p:txBody>
      </p:sp>
      <p:sp>
        <p:nvSpPr>
          <p:cNvPr id="3" name="Content Placeholder 2"/>
          <p:cNvSpPr>
            <a:spLocks noGrp="1"/>
          </p:cNvSpPr>
          <p:nvPr>
            <p:ph sz="quarter" idx="1"/>
          </p:nvPr>
        </p:nvSpPr>
        <p:spPr>
          <a:xfrm>
            <a:off x="612648" y="1600200"/>
            <a:ext cx="8153400" cy="4800600"/>
          </a:xfrm>
        </p:spPr>
        <p:txBody>
          <a:bodyPr>
            <a:normAutofit fontScale="85000" lnSpcReduction="10000"/>
          </a:bodyPr>
          <a:lstStyle/>
          <a:p>
            <a:r>
              <a:rPr lang="en-US" dirty="0"/>
              <a:t>Data </a:t>
            </a:r>
            <a:r>
              <a:rPr lang="en-US" b="1" dirty="0"/>
              <a:t>serialization</a:t>
            </a:r>
            <a:r>
              <a:rPr lang="en-US" dirty="0"/>
              <a:t> is the process of converting the state of an object into a form that can be persisted or transported. </a:t>
            </a:r>
            <a:r>
              <a:rPr lang="en-US" dirty="0" smtClean="0"/>
              <a:t>In </a:t>
            </a:r>
            <a:r>
              <a:rPr lang="en-US" dirty="0"/>
              <a:t>accessing </a:t>
            </a:r>
            <a:r>
              <a:rPr lang="en-US" b="1" dirty="0"/>
              <a:t>REST</a:t>
            </a:r>
            <a:r>
              <a:rPr lang="en-US" dirty="0"/>
              <a:t> service you often transfer data from client to the </a:t>
            </a:r>
            <a:r>
              <a:rPr lang="en-US" b="1" dirty="0"/>
              <a:t>REST</a:t>
            </a:r>
            <a:r>
              <a:rPr lang="en-US" dirty="0"/>
              <a:t> service or the other way around</a:t>
            </a:r>
            <a:r>
              <a:rPr lang="en-US" dirty="0" smtClean="0"/>
              <a:t>.</a:t>
            </a:r>
          </a:p>
          <a:p>
            <a:r>
              <a:rPr lang="en-US" b="1" dirty="0"/>
              <a:t>Serialization</a:t>
            </a:r>
            <a:r>
              <a:rPr lang="en-US" dirty="0"/>
              <a:t> takes an in-memory </a:t>
            </a:r>
            <a:r>
              <a:rPr lang="en-US" b="1" dirty="0"/>
              <a:t>data</a:t>
            </a:r>
            <a:r>
              <a:rPr lang="en-US" dirty="0"/>
              <a:t> structure and converts it into a series of bytes that can be stored and transferred. </a:t>
            </a:r>
            <a:r>
              <a:rPr lang="en-US" b="1" dirty="0"/>
              <a:t>Deserialization</a:t>
            </a:r>
            <a:r>
              <a:rPr lang="en-US" dirty="0"/>
              <a:t> takes a series of bytes and converts it to an in-memory </a:t>
            </a:r>
            <a:r>
              <a:rPr lang="en-US" b="1" dirty="0"/>
              <a:t>data</a:t>
            </a:r>
            <a:r>
              <a:rPr lang="en-US" dirty="0"/>
              <a:t> structure that can be consumed </a:t>
            </a:r>
            <a:r>
              <a:rPr lang="en-US" dirty="0" smtClean="0"/>
              <a:t>programmatically</a:t>
            </a:r>
          </a:p>
          <a:p>
            <a:r>
              <a:rPr lang="en-US" dirty="0"/>
              <a:t>Mongodb using as a serialization format of JSON include with encoding format for storing and accessing documents. simply we can say BSON is a binary encoded format for JSON data</a:t>
            </a:r>
          </a:p>
        </p:txBody>
      </p:sp>
    </p:spTree>
    <p:extLst>
      <p:ext uri="{BB962C8B-B14F-4D97-AF65-F5344CB8AC3E}">
        <p14:creationId xmlns:p14="http://schemas.microsoft.com/office/powerpoint/2010/main" val="2172202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852" y="235551"/>
            <a:ext cx="8116748" cy="563616"/>
          </a:xfrm>
          <a:prstGeom prst="rect">
            <a:avLst/>
          </a:prstGeom>
        </p:spPr>
        <p:txBody>
          <a:bodyPr vert="horz" wrap="square" lIns="0" tIns="9525" rIns="0" bIns="0" rtlCol="0" anchor="ctr">
            <a:spAutoFit/>
          </a:bodyPr>
          <a:lstStyle/>
          <a:p>
            <a:pPr marL="9525">
              <a:spcBef>
                <a:spcPts val="75"/>
              </a:spcBef>
            </a:pPr>
            <a:r>
              <a:rPr sz="3600" b="1" spc="-4" dirty="0">
                <a:solidFill>
                  <a:srgbClr val="7E7E7E"/>
                </a:solidFill>
              </a:rPr>
              <a:t>Relational and </a:t>
            </a:r>
            <a:r>
              <a:rPr sz="3600" b="1" spc="-8" dirty="0">
                <a:solidFill>
                  <a:srgbClr val="7E7E7E"/>
                </a:solidFill>
              </a:rPr>
              <a:t>non-relational </a:t>
            </a:r>
            <a:r>
              <a:rPr sz="3600" b="1" spc="-4" dirty="0">
                <a:solidFill>
                  <a:srgbClr val="7E7E7E"/>
                </a:solidFill>
              </a:rPr>
              <a:t>defined</a:t>
            </a:r>
            <a:endParaRPr sz="3600" b="1" dirty="0"/>
          </a:p>
        </p:txBody>
      </p:sp>
      <p:sp>
        <p:nvSpPr>
          <p:cNvPr id="3" name="object 3"/>
          <p:cNvSpPr txBox="1"/>
          <p:nvPr/>
        </p:nvSpPr>
        <p:spPr>
          <a:xfrm>
            <a:off x="493852" y="1886026"/>
            <a:ext cx="8269148" cy="3502882"/>
          </a:xfrm>
          <a:prstGeom prst="rect">
            <a:avLst/>
          </a:prstGeom>
        </p:spPr>
        <p:txBody>
          <a:bodyPr vert="horz" wrap="square" lIns="0" tIns="55245" rIns="0" bIns="0" rtlCol="0">
            <a:spAutoFit/>
          </a:bodyPr>
          <a:lstStyle/>
          <a:p>
            <a:pPr marL="9525">
              <a:spcBef>
                <a:spcPts val="435"/>
              </a:spcBef>
            </a:pPr>
            <a:r>
              <a:rPr i="1" spc="4" dirty="0">
                <a:latin typeface="Segoe UI Light"/>
                <a:cs typeface="Segoe UI Light"/>
              </a:rPr>
              <a:t>Relational databases </a:t>
            </a:r>
            <a:r>
              <a:rPr i="1" dirty="0">
                <a:latin typeface="Segoe UI Light"/>
                <a:cs typeface="Segoe UI Light"/>
              </a:rPr>
              <a:t>(RDBMS, </a:t>
            </a:r>
            <a:r>
              <a:rPr i="1" spc="4" dirty="0">
                <a:latin typeface="Segoe UI Light"/>
                <a:cs typeface="Segoe UI Light"/>
              </a:rPr>
              <a:t>SQL</a:t>
            </a:r>
            <a:r>
              <a:rPr i="1" spc="-105" dirty="0">
                <a:latin typeface="Segoe UI Light"/>
                <a:cs typeface="Segoe UI Light"/>
              </a:rPr>
              <a:t> </a:t>
            </a:r>
            <a:r>
              <a:rPr i="1" dirty="0">
                <a:latin typeface="Segoe UI Light"/>
                <a:cs typeface="Segoe UI Light"/>
              </a:rPr>
              <a:t>Databases)</a:t>
            </a:r>
            <a:endParaRPr dirty="0">
              <a:latin typeface="Segoe UI Light"/>
              <a:cs typeface="Segoe UI Light"/>
            </a:endParaRPr>
          </a:p>
          <a:p>
            <a:pPr marL="266700" indent="-257175">
              <a:spcBef>
                <a:spcPts val="360"/>
              </a:spcBef>
              <a:buFont typeface="Arial"/>
              <a:buChar char="•"/>
              <a:tabLst>
                <a:tab pos="266224" algn="l"/>
                <a:tab pos="266700" algn="l"/>
              </a:tabLst>
            </a:pPr>
            <a:r>
              <a:rPr dirty="0">
                <a:latin typeface="Segoe UI Light"/>
                <a:cs typeface="Segoe UI Light"/>
              </a:rPr>
              <a:t>Example: </a:t>
            </a:r>
            <a:r>
              <a:rPr spc="-4" dirty="0">
                <a:latin typeface="Segoe UI Light"/>
                <a:cs typeface="Segoe UI Light"/>
              </a:rPr>
              <a:t>Microsoft SQL </a:t>
            </a:r>
            <a:r>
              <a:rPr spc="-19" dirty="0">
                <a:latin typeface="Segoe UI Light"/>
                <a:cs typeface="Segoe UI Light"/>
              </a:rPr>
              <a:t>Server, </a:t>
            </a:r>
            <a:r>
              <a:rPr spc="-4" dirty="0">
                <a:latin typeface="Segoe UI Light"/>
                <a:cs typeface="Segoe UI Light"/>
              </a:rPr>
              <a:t>Oracle </a:t>
            </a:r>
            <a:r>
              <a:rPr dirty="0">
                <a:latin typeface="Segoe UI Light"/>
                <a:cs typeface="Segoe UI Light"/>
              </a:rPr>
              <a:t>Database, </a:t>
            </a:r>
            <a:r>
              <a:rPr spc="-4" dirty="0">
                <a:latin typeface="Segoe UI Light"/>
                <a:cs typeface="Segoe UI Light"/>
              </a:rPr>
              <a:t>IBM </a:t>
            </a:r>
            <a:r>
              <a:rPr dirty="0">
                <a:latin typeface="Segoe UI Light"/>
                <a:cs typeface="Segoe UI Light"/>
              </a:rPr>
              <a:t>DB2</a:t>
            </a:r>
          </a:p>
          <a:p>
            <a:pPr marL="266700" indent="-257175">
              <a:spcBef>
                <a:spcPts val="360"/>
              </a:spcBef>
              <a:buFont typeface="Arial"/>
              <a:buChar char="•"/>
              <a:tabLst>
                <a:tab pos="266224" algn="l"/>
                <a:tab pos="266700" algn="l"/>
              </a:tabLst>
            </a:pPr>
            <a:r>
              <a:rPr dirty="0">
                <a:latin typeface="Segoe UI Light"/>
                <a:cs typeface="Segoe UI Light"/>
              </a:rPr>
              <a:t>Mostly </a:t>
            </a:r>
            <a:r>
              <a:rPr spc="-4" dirty="0">
                <a:latin typeface="Segoe UI Light"/>
                <a:cs typeface="Segoe UI Light"/>
              </a:rPr>
              <a:t>used in </a:t>
            </a:r>
            <a:r>
              <a:rPr spc="-8" dirty="0">
                <a:latin typeface="Segoe UI Light"/>
                <a:cs typeface="Segoe UI Light"/>
              </a:rPr>
              <a:t>large </a:t>
            </a:r>
            <a:r>
              <a:rPr dirty="0">
                <a:latin typeface="Segoe UI Light"/>
                <a:cs typeface="Segoe UI Light"/>
              </a:rPr>
              <a:t>enterprise</a:t>
            </a:r>
            <a:r>
              <a:rPr spc="11" dirty="0">
                <a:latin typeface="Segoe UI Light"/>
                <a:cs typeface="Segoe UI Light"/>
              </a:rPr>
              <a:t> </a:t>
            </a:r>
            <a:r>
              <a:rPr spc="-4" dirty="0">
                <a:latin typeface="Segoe UI Light"/>
                <a:cs typeface="Segoe UI Light"/>
              </a:rPr>
              <a:t>scenarios</a:t>
            </a:r>
            <a:endParaRPr dirty="0">
              <a:latin typeface="Segoe UI Light"/>
              <a:cs typeface="Segoe UI Light"/>
            </a:endParaRPr>
          </a:p>
          <a:p>
            <a:pPr marL="266700" indent="-257175">
              <a:spcBef>
                <a:spcPts val="360"/>
              </a:spcBef>
              <a:buFont typeface="Arial"/>
              <a:buChar char="•"/>
              <a:tabLst>
                <a:tab pos="266224" algn="l"/>
                <a:tab pos="266700" algn="l"/>
              </a:tabLst>
            </a:pPr>
            <a:r>
              <a:rPr dirty="0">
                <a:latin typeface="Segoe UI Light"/>
                <a:cs typeface="Segoe UI Light"/>
              </a:rPr>
              <a:t>Analytical RDBMS </a:t>
            </a:r>
            <a:r>
              <a:rPr spc="-53" dirty="0">
                <a:latin typeface="Segoe UI Light"/>
                <a:cs typeface="Segoe UI Light"/>
              </a:rPr>
              <a:t>(OLAP, </a:t>
            </a:r>
            <a:r>
              <a:rPr dirty="0">
                <a:latin typeface="Segoe UI Light"/>
                <a:cs typeface="Segoe UI Light"/>
              </a:rPr>
              <a:t>MPP) </a:t>
            </a:r>
            <a:r>
              <a:rPr spc="-4" dirty="0">
                <a:latin typeface="Segoe UI Light"/>
                <a:cs typeface="Segoe UI Light"/>
              </a:rPr>
              <a:t>solutions </a:t>
            </a:r>
            <a:r>
              <a:rPr spc="-11" dirty="0">
                <a:latin typeface="Segoe UI Light"/>
                <a:cs typeface="Segoe UI Light"/>
              </a:rPr>
              <a:t>are </a:t>
            </a:r>
            <a:r>
              <a:rPr dirty="0">
                <a:latin typeface="Segoe UI Light"/>
                <a:cs typeface="Segoe UI Light"/>
              </a:rPr>
              <a:t>Analytics Platform System, </a:t>
            </a:r>
            <a:r>
              <a:rPr spc="-26" dirty="0">
                <a:latin typeface="Segoe UI Light"/>
                <a:cs typeface="Segoe UI Light"/>
              </a:rPr>
              <a:t>Teradata,</a:t>
            </a:r>
            <a:r>
              <a:rPr spc="56" dirty="0">
                <a:latin typeface="Segoe UI Light"/>
                <a:cs typeface="Segoe UI Light"/>
              </a:rPr>
              <a:t> </a:t>
            </a:r>
            <a:r>
              <a:rPr spc="-4" dirty="0">
                <a:latin typeface="Segoe UI Light"/>
                <a:cs typeface="Segoe UI Light"/>
              </a:rPr>
              <a:t>Netezza</a:t>
            </a:r>
            <a:endParaRPr dirty="0">
              <a:latin typeface="Segoe UI Light"/>
              <a:cs typeface="Segoe UI Light"/>
            </a:endParaRPr>
          </a:p>
          <a:p>
            <a:pPr marL="9525">
              <a:spcBef>
                <a:spcPts val="360"/>
              </a:spcBef>
            </a:pPr>
            <a:r>
              <a:rPr i="1" dirty="0">
                <a:latin typeface="Segoe UI Light"/>
                <a:cs typeface="Segoe UI Light"/>
              </a:rPr>
              <a:t>Non-relational </a:t>
            </a:r>
            <a:r>
              <a:rPr i="1" spc="4" dirty="0">
                <a:latin typeface="Segoe UI Light"/>
                <a:cs typeface="Segoe UI Light"/>
              </a:rPr>
              <a:t>databases (NoSQL</a:t>
            </a:r>
            <a:r>
              <a:rPr i="1" spc="-101" dirty="0">
                <a:latin typeface="Segoe UI Light"/>
                <a:cs typeface="Segoe UI Light"/>
              </a:rPr>
              <a:t> </a:t>
            </a:r>
            <a:r>
              <a:rPr i="1" dirty="0">
                <a:latin typeface="Segoe UI Light"/>
                <a:cs typeface="Segoe UI Light"/>
              </a:rPr>
              <a:t>databases)</a:t>
            </a:r>
            <a:endParaRPr dirty="0">
              <a:latin typeface="Segoe UI Light"/>
              <a:cs typeface="Segoe UI Light"/>
            </a:endParaRPr>
          </a:p>
          <a:p>
            <a:pPr marL="266700" indent="-257175">
              <a:spcBef>
                <a:spcPts val="360"/>
              </a:spcBef>
              <a:buFont typeface="Arial"/>
              <a:buChar char="•"/>
              <a:tabLst>
                <a:tab pos="266224" algn="l"/>
                <a:tab pos="266700" algn="l"/>
              </a:tabLst>
            </a:pPr>
            <a:r>
              <a:rPr dirty="0">
                <a:latin typeface="Segoe UI Light"/>
                <a:cs typeface="Segoe UI Light"/>
              </a:rPr>
              <a:t>Example: </a:t>
            </a:r>
            <a:r>
              <a:rPr spc="-8" dirty="0">
                <a:latin typeface="Segoe UI Light"/>
                <a:cs typeface="Segoe UI Light"/>
              </a:rPr>
              <a:t>Azure </a:t>
            </a:r>
            <a:r>
              <a:rPr spc="-4" dirty="0">
                <a:latin typeface="Segoe UI Light"/>
                <a:cs typeface="Segoe UI Light"/>
              </a:rPr>
              <a:t>Cosmos </a:t>
            </a:r>
            <a:r>
              <a:rPr dirty="0">
                <a:latin typeface="Segoe UI Light"/>
                <a:cs typeface="Segoe UI Light"/>
              </a:rPr>
              <a:t>DB, MongoDB,</a:t>
            </a:r>
            <a:r>
              <a:rPr spc="-34" dirty="0">
                <a:latin typeface="Segoe UI Light"/>
                <a:cs typeface="Segoe UI Light"/>
              </a:rPr>
              <a:t> </a:t>
            </a:r>
            <a:r>
              <a:rPr spc="-4" dirty="0">
                <a:latin typeface="Segoe UI Light"/>
                <a:cs typeface="Segoe UI Light"/>
              </a:rPr>
              <a:t>Cassandra</a:t>
            </a:r>
            <a:endParaRPr dirty="0">
              <a:latin typeface="Segoe UI Light"/>
              <a:cs typeface="Segoe UI Light"/>
            </a:endParaRPr>
          </a:p>
          <a:p>
            <a:pPr marL="266700" indent="-257175">
              <a:spcBef>
                <a:spcPts val="360"/>
              </a:spcBef>
              <a:buFont typeface="Arial"/>
              <a:buChar char="•"/>
              <a:tabLst>
                <a:tab pos="266224" algn="l"/>
                <a:tab pos="266700" algn="l"/>
              </a:tabLst>
            </a:pPr>
            <a:r>
              <a:rPr dirty="0">
                <a:latin typeface="Segoe UI Light"/>
                <a:cs typeface="Segoe UI Light"/>
              </a:rPr>
              <a:t>Four categories: </a:t>
            </a:r>
            <a:r>
              <a:rPr spc="-4" dirty="0">
                <a:latin typeface="Segoe UI Light"/>
                <a:cs typeface="Segoe UI Light"/>
              </a:rPr>
              <a:t>Key-value stores, Wide-column stores, </a:t>
            </a:r>
            <a:r>
              <a:rPr dirty="0">
                <a:latin typeface="Segoe UI Light"/>
                <a:cs typeface="Segoe UI Light"/>
              </a:rPr>
              <a:t>Document </a:t>
            </a:r>
            <a:r>
              <a:rPr spc="-4" dirty="0">
                <a:latin typeface="Segoe UI Light"/>
                <a:cs typeface="Segoe UI Light"/>
              </a:rPr>
              <a:t>stores </a:t>
            </a:r>
            <a:r>
              <a:rPr dirty="0">
                <a:latin typeface="Segoe UI Light"/>
                <a:cs typeface="Segoe UI Light"/>
              </a:rPr>
              <a:t>and Graph</a:t>
            </a:r>
            <a:r>
              <a:rPr spc="23" dirty="0">
                <a:latin typeface="Segoe UI Light"/>
                <a:cs typeface="Segoe UI Light"/>
              </a:rPr>
              <a:t> </a:t>
            </a:r>
            <a:r>
              <a:rPr spc="-4" dirty="0">
                <a:latin typeface="Segoe UI Light"/>
                <a:cs typeface="Segoe UI Light"/>
              </a:rPr>
              <a:t>stores</a:t>
            </a:r>
            <a:endParaRPr dirty="0">
              <a:latin typeface="Segoe UI Light"/>
              <a:cs typeface="Segoe UI Light"/>
            </a:endParaRPr>
          </a:p>
          <a:p>
            <a:pPr>
              <a:spcBef>
                <a:spcPts val="26"/>
              </a:spcBef>
            </a:pPr>
            <a:endParaRPr sz="2400" dirty="0">
              <a:latin typeface="Segoe UI Light"/>
              <a:cs typeface="Segoe UI Light"/>
            </a:endParaRPr>
          </a:p>
          <a:p>
            <a:pPr marL="9525">
              <a:spcBef>
                <a:spcPts val="4"/>
              </a:spcBef>
            </a:pPr>
            <a:r>
              <a:rPr i="1" dirty="0">
                <a:latin typeface="Segoe UI Light"/>
                <a:cs typeface="Segoe UI Light"/>
              </a:rPr>
              <a:t>Hadoop</a:t>
            </a:r>
            <a:r>
              <a:rPr dirty="0">
                <a:latin typeface="Segoe UI Light"/>
                <a:cs typeface="Segoe UI Light"/>
              </a:rPr>
              <a:t>: Made </a:t>
            </a:r>
            <a:r>
              <a:rPr spc="-4" dirty="0">
                <a:latin typeface="Segoe UI Light"/>
                <a:cs typeface="Segoe UI Light"/>
              </a:rPr>
              <a:t>up </a:t>
            </a:r>
            <a:r>
              <a:rPr spc="-19" dirty="0">
                <a:latin typeface="Segoe UI Light"/>
                <a:cs typeface="Segoe UI Light"/>
              </a:rPr>
              <a:t>of </a:t>
            </a:r>
            <a:r>
              <a:rPr dirty="0">
                <a:latin typeface="Segoe UI Light"/>
                <a:cs typeface="Segoe UI Light"/>
              </a:rPr>
              <a:t>Hadoop </a:t>
            </a:r>
            <a:r>
              <a:rPr spc="-4" dirty="0">
                <a:latin typeface="Segoe UI Light"/>
                <a:cs typeface="Segoe UI Light"/>
              </a:rPr>
              <a:t>Distributed </a:t>
            </a:r>
            <a:r>
              <a:rPr spc="4" dirty="0">
                <a:latin typeface="Segoe UI Light"/>
                <a:cs typeface="Segoe UI Light"/>
              </a:rPr>
              <a:t>File System </a:t>
            </a:r>
            <a:r>
              <a:rPr spc="-8" dirty="0">
                <a:latin typeface="Segoe UI Light"/>
                <a:cs typeface="Segoe UI Light"/>
              </a:rPr>
              <a:t>(HDFS), </a:t>
            </a:r>
            <a:r>
              <a:rPr spc="-45" dirty="0">
                <a:latin typeface="Segoe UI Light"/>
                <a:cs typeface="Segoe UI Light"/>
              </a:rPr>
              <a:t>YARN </a:t>
            </a:r>
            <a:r>
              <a:rPr dirty="0">
                <a:latin typeface="Segoe UI Light"/>
                <a:cs typeface="Segoe UI Light"/>
              </a:rPr>
              <a:t>and</a:t>
            </a:r>
            <a:r>
              <a:rPr spc="-4" dirty="0">
                <a:latin typeface="Segoe UI Light"/>
                <a:cs typeface="Segoe UI Light"/>
              </a:rPr>
              <a:t> MapReduce</a:t>
            </a:r>
            <a:endParaRPr dirty="0">
              <a:latin typeface="Segoe UI Light"/>
              <a:cs typeface="Segoe UI Light"/>
            </a:endParaRPr>
          </a:p>
        </p:txBody>
      </p:sp>
      <p:sp>
        <p:nvSpPr>
          <p:cNvPr id="4" name="Rectangle 3"/>
          <p:cNvSpPr/>
          <p:nvPr/>
        </p:nvSpPr>
        <p:spPr>
          <a:xfrm>
            <a:off x="304800" y="5029200"/>
            <a:ext cx="8305800" cy="3597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07725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304800"/>
            <a:ext cx="1383029" cy="563616"/>
          </a:xfrm>
          <a:prstGeom prst="rect">
            <a:avLst/>
          </a:prstGeom>
        </p:spPr>
        <p:txBody>
          <a:bodyPr vert="horz" wrap="square" lIns="0" tIns="9525" rIns="0" bIns="0" rtlCol="0" anchor="ctr">
            <a:spAutoFit/>
          </a:bodyPr>
          <a:lstStyle/>
          <a:p>
            <a:pPr marL="9525">
              <a:spcBef>
                <a:spcPts val="75"/>
              </a:spcBef>
            </a:pPr>
            <a:r>
              <a:rPr sz="3600" spc="-4" dirty="0">
                <a:solidFill>
                  <a:srgbClr val="7E7E7E"/>
                </a:solidFill>
              </a:rPr>
              <a:t>Origins</a:t>
            </a:r>
            <a:endParaRPr sz="3600" dirty="0"/>
          </a:p>
        </p:txBody>
      </p:sp>
      <p:sp>
        <p:nvSpPr>
          <p:cNvPr id="3" name="object 3"/>
          <p:cNvSpPr txBox="1"/>
          <p:nvPr/>
        </p:nvSpPr>
        <p:spPr>
          <a:xfrm>
            <a:off x="493852" y="1886026"/>
            <a:ext cx="8497748" cy="4118435"/>
          </a:xfrm>
          <a:prstGeom prst="rect">
            <a:avLst/>
          </a:prstGeom>
        </p:spPr>
        <p:txBody>
          <a:bodyPr vert="horz" wrap="square" lIns="0" tIns="55245" rIns="0" bIns="0" rtlCol="0">
            <a:spAutoFit/>
          </a:bodyPr>
          <a:lstStyle/>
          <a:p>
            <a:pPr marL="9525">
              <a:spcBef>
                <a:spcPts val="435"/>
              </a:spcBef>
            </a:pPr>
            <a:r>
              <a:rPr spc="-4" dirty="0">
                <a:latin typeface="Segoe UI Light"/>
                <a:cs typeface="Segoe UI Light"/>
              </a:rPr>
              <a:t>Using SQL </a:t>
            </a:r>
            <a:r>
              <a:rPr spc="-19" dirty="0">
                <a:latin typeface="Segoe UI Light"/>
                <a:cs typeface="Segoe UI Light"/>
              </a:rPr>
              <a:t>Server, </a:t>
            </a:r>
            <a:r>
              <a:rPr dirty="0">
                <a:latin typeface="Segoe UI Light"/>
                <a:cs typeface="Segoe UI Light"/>
              </a:rPr>
              <a:t>I </a:t>
            </a:r>
            <a:r>
              <a:rPr spc="-4" dirty="0">
                <a:latin typeface="Segoe UI Light"/>
                <a:cs typeface="Segoe UI Light"/>
              </a:rPr>
              <a:t>need </a:t>
            </a:r>
            <a:r>
              <a:rPr dirty="0">
                <a:latin typeface="Segoe UI Light"/>
                <a:cs typeface="Segoe UI Light"/>
              </a:rPr>
              <a:t>to </a:t>
            </a:r>
            <a:r>
              <a:rPr spc="-4" dirty="0">
                <a:latin typeface="Segoe UI Light"/>
                <a:cs typeface="Segoe UI Light"/>
              </a:rPr>
              <a:t>index </a:t>
            </a:r>
            <a:r>
              <a:rPr dirty="0">
                <a:latin typeface="Segoe UI Light"/>
                <a:cs typeface="Segoe UI Light"/>
              </a:rPr>
              <a:t>a few thousand </a:t>
            </a:r>
            <a:r>
              <a:rPr spc="-4" dirty="0">
                <a:latin typeface="Segoe UI Light"/>
                <a:cs typeface="Segoe UI Light"/>
              </a:rPr>
              <a:t>documents </a:t>
            </a:r>
            <a:r>
              <a:rPr dirty="0">
                <a:latin typeface="Segoe UI Light"/>
                <a:cs typeface="Segoe UI Light"/>
              </a:rPr>
              <a:t>and </a:t>
            </a:r>
            <a:r>
              <a:rPr spc="-4" dirty="0">
                <a:latin typeface="Segoe UI Light"/>
                <a:cs typeface="Segoe UI Light"/>
              </a:rPr>
              <a:t>search</a:t>
            </a:r>
            <a:r>
              <a:rPr spc="56" dirty="0">
                <a:latin typeface="Segoe UI Light"/>
                <a:cs typeface="Segoe UI Light"/>
              </a:rPr>
              <a:t> </a:t>
            </a:r>
            <a:r>
              <a:rPr spc="-4" dirty="0">
                <a:latin typeface="Segoe UI Light"/>
                <a:cs typeface="Segoe UI Light"/>
              </a:rPr>
              <a:t>them.</a:t>
            </a:r>
            <a:endParaRPr dirty="0">
              <a:latin typeface="Segoe UI Light"/>
              <a:cs typeface="Segoe UI Light"/>
            </a:endParaRPr>
          </a:p>
          <a:p>
            <a:pPr marL="923925">
              <a:spcBef>
                <a:spcPts val="360"/>
              </a:spcBef>
              <a:tabLst>
                <a:tab pos="2037874" algn="l"/>
              </a:tabLst>
            </a:pPr>
            <a:r>
              <a:rPr dirty="0">
                <a:latin typeface="Segoe UI Light"/>
                <a:cs typeface="Segoe UI Light"/>
              </a:rPr>
              <a:t>No</a:t>
            </a:r>
            <a:r>
              <a:rPr spc="-8" dirty="0">
                <a:latin typeface="Segoe UI Light"/>
                <a:cs typeface="Segoe UI Light"/>
              </a:rPr>
              <a:t> </a:t>
            </a:r>
            <a:r>
              <a:rPr spc="-4" dirty="0">
                <a:latin typeface="Segoe UI Light"/>
                <a:cs typeface="Segoe UI Light"/>
              </a:rPr>
              <a:t>problem.	</a:t>
            </a:r>
            <a:r>
              <a:rPr dirty="0">
                <a:latin typeface="Segoe UI Light"/>
                <a:cs typeface="Segoe UI Light"/>
              </a:rPr>
              <a:t>I can </a:t>
            </a:r>
            <a:r>
              <a:rPr spc="-4" dirty="0">
                <a:latin typeface="Segoe UI Light"/>
                <a:cs typeface="Segoe UI Light"/>
              </a:rPr>
              <a:t>use </a:t>
            </a:r>
            <a:r>
              <a:rPr spc="-30" dirty="0">
                <a:latin typeface="Segoe UI Light"/>
                <a:cs typeface="Segoe UI Light"/>
              </a:rPr>
              <a:t>Full-Text</a:t>
            </a:r>
            <a:r>
              <a:rPr spc="8" dirty="0">
                <a:latin typeface="Segoe UI Light"/>
                <a:cs typeface="Segoe UI Light"/>
              </a:rPr>
              <a:t> </a:t>
            </a:r>
            <a:r>
              <a:rPr spc="-8" dirty="0">
                <a:latin typeface="Segoe UI Light"/>
                <a:cs typeface="Segoe UI Light"/>
              </a:rPr>
              <a:t>Search.</a:t>
            </a:r>
            <a:endParaRPr dirty="0">
              <a:latin typeface="Segoe UI Light"/>
              <a:cs typeface="Segoe UI Light"/>
            </a:endParaRPr>
          </a:p>
          <a:p>
            <a:pPr marL="9525">
              <a:spcBef>
                <a:spcPts val="360"/>
              </a:spcBef>
            </a:pPr>
            <a:r>
              <a:rPr spc="-4" dirty="0">
                <a:latin typeface="Segoe UI Light"/>
                <a:cs typeface="Segoe UI Light"/>
              </a:rPr>
              <a:t>I’m </a:t>
            </a:r>
            <a:r>
              <a:rPr dirty="0">
                <a:latin typeface="Segoe UI Light"/>
                <a:cs typeface="Segoe UI Light"/>
              </a:rPr>
              <a:t>a </a:t>
            </a:r>
            <a:r>
              <a:rPr spc="-8" dirty="0">
                <a:latin typeface="Segoe UI Light"/>
                <a:cs typeface="Segoe UI Light"/>
              </a:rPr>
              <a:t>healthcare </a:t>
            </a:r>
            <a:r>
              <a:rPr dirty="0">
                <a:latin typeface="Segoe UI Light"/>
                <a:cs typeface="Segoe UI Light"/>
              </a:rPr>
              <a:t>company and I </a:t>
            </a:r>
            <a:r>
              <a:rPr spc="-4" dirty="0">
                <a:latin typeface="Segoe UI Light"/>
                <a:cs typeface="Segoe UI Light"/>
              </a:rPr>
              <a:t>need </a:t>
            </a:r>
            <a:r>
              <a:rPr dirty="0">
                <a:latin typeface="Segoe UI Light"/>
                <a:cs typeface="Segoe UI Light"/>
              </a:rPr>
              <a:t>to </a:t>
            </a:r>
            <a:r>
              <a:rPr spc="-8" dirty="0">
                <a:latin typeface="Segoe UI Light"/>
                <a:cs typeface="Segoe UI Light"/>
              </a:rPr>
              <a:t>store </a:t>
            </a:r>
            <a:r>
              <a:rPr dirty="0">
                <a:latin typeface="Segoe UI Light"/>
                <a:cs typeface="Segoe UI Light"/>
              </a:rPr>
              <a:t>and </a:t>
            </a:r>
            <a:r>
              <a:rPr spc="-4" dirty="0">
                <a:latin typeface="Segoe UI Light"/>
                <a:cs typeface="Segoe UI Light"/>
              </a:rPr>
              <a:t>analyze millions </a:t>
            </a:r>
            <a:r>
              <a:rPr spc="-15" dirty="0">
                <a:latin typeface="Segoe UI Light"/>
                <a:cs typeface="Segoe UI Light"/>
              </a:rPr>
              <a:t>of </a:t>
            </a:r>
            <a:r>
              <a:rPr spc="-4" dirty="0">
                <a:latin typeface="Segoe UI Light"/>
                <a:cs typeface="Segoe UI Light"/>
              </a:rPr>
              <a:t>medical </a:t>
            </a:r>
            <a:r>
              <a:rPr dirty="0">
                <a:latin typeface="Segoe UI Light"/>
                <a:cs typeface="Segoe UI Light"/>
              </a:rPr>
              <a:t>claims </a:t>
            </a:r>
            <a:r>
              <a:rPr spc="-4" dirty="0">
                <a:latin typeface="Segoe UI Light"/>
                <a:cs typeface="Segoe UI Light"/>
              </a:rPr>
              <a:t>per</a:t>
            </a:r>
            <a:r>
              <a:rPr spc="23" dirty="0">
                <a:latin typeface="Segoe UI Light"/>
                <a:cs typeface="Segoe UI Light"/>
              </a:rPr>
              <a:t> </a:t>
            </a:r>
            <a:r>
              <a:rPr spc="-34" dirty="0">
                <a:latin typeface="Segoe UI Light"/>
                <a:cs typeface="Segoe UI Light"/>
              </a:rPr>
              <a:t>day.</a:t>
            </a:r>
            <a:endParaRPr dirty="0">
              <a:latin typeface="Segoe UI Light"/>
              <a:cs typeface="Segoe UI Light"/>
            </a:endParaRPr>
          </a:p>
          <a:p>
            <a:pPr marL="923925">
              <a:spcBef>
                <a:spcPts val="360"/>
              </a:spcBef>
              <a:tabLst>
                <a:tab pos="1739741" algn="l"/>
              </a:tabLst>
            </a:pPr>
            <a:r>
              <a:rPr spc="-4" dirty="0">
                <a:latin typeface="Segoe UI Light"/>
                <a:cs typeface="Segoe UI Light"/>
              </a:rPr>
              <a:t>Problem.	</a:t>
            </a:r>
            <a:r>
              <a:rPr dirty="0">
                <a:latin typeface="Segoe UI Light"/>
                <a:cs typeface="Segoe UI Light"/>
              </a:rPr>
              <a:t>Enter Hadoop.</a:t>
            </a:r>
          </a:p>
          <a:p>
            <a:pPr>
              <a:spcBef>
                <a:spcPts val="26"/>
              </a:spcBef>
            </a:pPr>
            <a:endParaRPr sz="2400" dirty="0">
              <a:latin typeface="Segoe UI Light"/>
              <a:cs typeface="Segoe UI Light"/>
            </a:endParaRPr>
          </a:p>
          <a:p>
            <a:pPr marL="9525"/>
            <a:r>
              <a:rPr spc="-4" dirty="0">
                <a:latin typeface="Segoe UI Light"/>
                <a:cs typeface="Segoe UI Light"/>
              </a:rPr>
              <a:t>Using SQL </a:t>
            </a:r>
            <a:r>
              <a:rPr spc="-19" dirty="0">
                <a:latin typeface="Segoe UI Light"/>
                <a:cs typeface="Segoe UI Light"/>
              </a:rPr>
              <a:t>Server, </a:t>
            </a:r>
            <a:r>
              <a:rPr dirty="0">
                <a:latin typeface="Segoe UI Light"/>
                <a:cs typeface="Segoe UI Light"/>
              </a:rPr>
              <a:t>my </a:t>
            </a:r>
            <a:r>
              <a:rPr spc="-4" dirty="0">
                <a:latin typeface="Segoe UI Light"/>
                <a:cs typeface="Segoe UI Light"/>
              </a:rPr>
              <a:t>internal </a:t>
            </a:r>
            <a:r>
              <a:rPr dirty="0">
                <a:latin typeface="Segoe UI Light"/>
                <a:cs typeface="Segoe UI Light"/>
              </a:rPr>
              <a:t>company app </a:t>
            </a:r>
            <a:r>
              <a:rPr spc="-4" dirty="0">
                <a:latin typeface="Segoe UI Light"/>
                <a:cs typeface="Segoe UI Light"/>
              </a:rPr>
              <a:t>needs </a:t>
            </a:r>
            <a:r>
              <a:rPr dirty="0">
                <a:latin typeface="Segoe UI Light"/>
                <a:cs typeface="Segoe UI Light"/>
              </a:rPr>
              <a:t>to </a:t>
            </a:r>
            <a:r>
              <a:rPr spc="-4" dirty="0">
                <a:latin typeface="Segoe UI Light"/>
                <a:cs typeface="Segoe UI Light"/>
              </a:rPr>
              <a:t>handle </a:t>
            </a:r>
            <a:r>
              <a:rPr dirty="0">
                <a:latin typeface="Segoe UI Light"/>
                <a:cs typeface="Segoe UI Light"/>
              </a:rPr>
              <a:t>a few thousand </a:t>
            </a:r>
            <a:r>
              <a:rPr spc="-4" dirty="0">
                <a:latin typeface="Segoe UI Light"/>
                <a:cs typeface="Segoe UI Light"/>
              </a:rPr>
              <a:t>transactions </a:t>
            </a:r>
            <a:r>
              <a:rPr dirty="0">
                <a:latin typeface="Segoe UI Light"/>
                <a:cs typeface="Segoe UI Light"/>
              </a:rPr>
              <a:t>per</a:t>
            </a:r>
            <a:r>
              <a:rPr spc="161" dirty="0">
                <a:latin typeface="Segoe UI Light"/>
                <a:cs typeface="Segoe UI Light"/>
              </a:rPr>
              <a:t> </a:t>
            </a:r>
            <a:r>
              <a:rPr spc="-4" dirty="0">
                <a:latin typeface="Segoe UI Light"/>
                <a:cs typeface="Segoe UI Light"/>
              </a:rPr>
              <a:t>second.</a:t>
            </a:r>
            <a:endParaRPr dirty="0">
              <a:latin typeface="Segoe UI Light"/>
              <a:cs typeface="Segoe UI Light"/>
            </a:endParaRPr>
          </a:p>
          <a:p>
            <a:pPr marL="923925">
              <a:spcBef>
                <a:spcPts val="360"/>
              </a:spcBef>
              <a:tabLst>
                <a:tab pos="2037398" algn="l"/>
              </a:tabLst>
            </a:pPr>
            <a:r>
              <a:rPr spc="-4" dirty="0">
                <a:latin typeface="Segoe UI Light"/>
                <a:cs typeface="Segoe UI Light"/>
              </a:rPr>
              <a:t>No</a:t>
            </a:r>
            <a:r>
              <a:rPr spc="-8" dirty="0">
                <a:latin typeface="Segoe UI Light"/>
                <a:cs typeface="Segoe UI Light"/>
              </a:rPr>
              <a:t> </a:t>
            </a:r>
            <a:r>
              <a:rPr spc="-4" dirty="0">
                <a:latin typeface="Segoe UI Light"/>
                <a:cs typeface="Segoe UI Light"/>
              </a:rPr>
              <a:t>problem.	</a:t>
            </a:r>
            <a:r>
              <a:rPr dirty="0">
                <a:latin typeface="Segoe UI Light"/>
                <a:cs typeface="Segoe UI Light"/>
              </a:rPr>
              <a:t>I can </a:t>
            </a:r>
            <a:r>
              <a:rPr spc="-4" dirty="0">
                <a:latin typeface="Segoe UI Light"/>
                <a:cs typeface="Segoe UI Light"/>
              </a:rPr>
              <a:t>handle </a:t>
            </a:r>
            <a:r>
              <a:rPr dirty="0">
                <a:latin typeface="Segoe UI Light"/>
                <a:cs typeface="Segoe UI Light"/>
              </a:rPr>
              <a:t>that with a </a:t>
            </a:r>
            <a:r>
              <a:rPr spc="-4" dirty="0">
                <a:latin typeface="Segoe UI Light"/>
                <a:cs typeface="Segoe UI Light"/>
              </a:rPr>
              <a:t>nice size</a:t>
            </a:r>
            <a:r>
              <a:rPr spc="11" dirty="0">
                <a:latin typeface="Segoe UI Light"/>
                <a:cs typeface="Segoe UI Light"/>
              </a:rPr>
              <a:t> </a:t>
            </a:r>
            <a:r>
              <a:rPr spc="-19" dirty="0">
                <a:latin typeface="Segoe UI Light"/>
                <a:cs typeface="Segoe UI Light"/>
              </a:rPr>
              <a:t>server.</a:t>
            </a:r>
            <a:endParaRPr dirty="0">
              <a:latin typeface="Segoe UI Light"/>
              <a:cs typeface="Segoe UI Light"/>
            </a:endParaRPr>
          </a:p>
          <a:p>
            <a:pPr marL="9525">
              <a:spcBef>
                <a:spcPts val="363"/>
              </a:spcBef>
            </a:pPr>
            <a:r>
              <a:rPr dirty="0">
                <a:latin typeface="Segoe UI Light"/>
                <a:cs typeface="Segoe UI Light"/>
              </a:rPr>
              <a:t>Now I </a:t>
            </a:r>
            <a:r>
              <a:rPr spc="-4" dirty="0">
                <a:latin typeface="Segoe UI Light"/>
                <a:cs typeface="Segoe UI Light"/>
              </a:rPr>
              <a:t>have </a:t>
            </a:r>
            <a:r>
              <a:rPr spc="-15" dirty="0">
                <a:latin typeface="Segoe UI Light"/>
                <a:cs typeface="Segoe UI Light"/>
              </a:rPr>
              <a:t>Pokémon </a:t>
            </a:r>
            <a:r>
              <a:rPr dirty="0">
                <a:latin typeface="Segoe UI Light"/>
                <a:cs typeface="Segoe UI Light"/>
              </a:rPr>
              <a:t>Go </a:t>
            </a:r>
            <a:r>
              <a:rPr spc="-8" dirty="0">
                <a:latin typeface="Segoe UI Light"/>
                <a:cs typeface="Segoe UI Light"/>
              </a:rPr>
              <a:t>where </a:t>
            </a:r>
            <a:r>
              <a:rPr dirty="0">
                <a:latin typeface="Segoe UI Light"/>
                <a:cs typeface="Segoe UI Light"/>
              </a:rPr>
              <a:t>users can </a:t>
            </a:r>
            <a:r>
              <a:rPr spc="-4" dirty="0">
                <a:latin typeface="Segoe UI Light"/>
                <a:cs typeface="Segoe UI Light"/>
              </a:rPr>
              <a:t>enter millions </a:t>
            </a:r>
            <a:r>
              <a:rPr spc="-19" dirty="0">
                <a:latin typeface="Segoe UI Light"/>
                <a:cs typeface="Segoe UI Light"/>
              </a:rPr>
              <a:t>of </a:t>
            </a:r>
            <a:r>
              <a:rPr spc="-4" dirty="0">
                <a:latin typeface="Segoe UI Light"/>
                <a:cs typeface="Segoe UI Light"/>
              </a:rPr>
              <a:t>transactions per</a:t>
            </a:r>
            <a:r>
              <a:rPr spc="56" dirty="0">
                <a:latin typeface="Segoe UI Light"/>
                <a:cs typeface="Segoe UI Light"/>
              </a:rPr>
              <a:t> </a:t>
            </a:r>
            <a:r>
              <a:rPr spc="-4" dirty="0">
                <a:latin typeface="Segoe UI Light"/>
                <a:cs typeface="Segoe UI Light"/>
              </a:rPr>
              <a:t>second.</a:t>
            </a:r>
            <a:endParaRPr dirty="0">
              <a:latin typeface="Segoe UI Light"/>
              <a:cs typeface="Segoe UI Light"/>
            </a:endParaRPr>
          </a:p>
          <a:p>
            <a:pPr marL="923925">
              <a:spcBef>
                <a:spcPts val="360"/>
              </a:spcBef>
              <a:tabLst>
                <a:tab pos="1739741" algn="l"/>
              </a:tabLst>
            </a:pPr>
            <a:r>
              <a:rPr spc="-4" dirty="0">
                <a:latin typeface="Segoe UI Light"/>
                <a:cs typeface="Segoe UI Light"/>
              </a:rPr>
              <a:t>Problem.	</a:t>
            </a:r>
            <a:r>
              <a:rPr dirty="0">
                <a:latin typeface="Segoe UI Light"/>
                <a:cs typeface="Segoe UI Light"/>
              </a:rPr>
              <a:t>Enter NoSQL.</a:t>
            </a:r>
          </a:p>
          <a:p>
            <a:pPr>
              <a:spcBef>
                <a:spcPts val="23"/>
              </a:spcBef>
            </a:pPr>
            <a:endParaRPr sz="2400" dirty="0">
              <a:latin typeface="Segoe UI Light"/>
              <a:cs typeface="Segoe UI Light"/>
            </a:endParaRPr>
          </a:p>
          <a:p>
            <a:pPr marL="9525"/>
            <a:r>
              <a:rPr dirty="0">
                <a:latin typeface="Segoe UI Light"/>
                <a:cs typeface="Segoe UI Light"/>
              </a:rPr>
              <a:t>But most </a:t>
            </a:r>
            <a:r>
              <a:rPr spc="-4" dirty="0">
                <a:latin typeface="Segoe UI Light"/>
                <a:cs typeface="Segoe UI Light"/>
              </a:rPr>
              <a:t>enterprise </a:t>
            </a:r>
            <a:r>
              <a:rPr dirty="0">
                <a:latin typeface="Segoe UI Light"/>
                <a:cs typeface="Segoe UI Light"/>
              </a:rPr>
              <a:t>data </a:t>
            </a:r>
            <a:r>
              <a:rPr spc="-4" dirty="0">
                <a:latin typeface="Segoe UI Light"/>
                <a:cs typeface="Segoe UI Light"/>
              </a:rPr>
              <a:t>just needs </a:t>
            </a:r>
            <a:r>
              <a:rPr spc="4" dirty="0">
                <a:latin typeface="Segoe UI Light"/>
                <a:cs typeface="Segoe UI Light"/>
              </a:rPr>
              <a:t>an </a:t>
            </a:r>
            <a:r>
              <a:rPr dirty="0">
                <a:latin typeface="Segoe UI Light"/>
                <a:cs typeface="Segoe UI Light"/>
              </a:rPr>
              <a:t>RDBMS </a:t>
            </a:r>
            <a:r>
              <a:rPr spc="-4" dirty="0">
                <a:latin typeface="Segoe UI Light"/>
                <a:cs typeface="Segoe UI Light"/>
              </a:rPr>
              <a:t>(89% </a:t>
            </a:r>
            <a:r>
              <a:rPr dirty="0">
                <a:latin typeface="Segoe UI Light"/>
                <a:cs typeface="Segoe UI Light"/>
              </a:rPr>
              <a:t>market </a:t>
            </a:r>
            <a:r>
              <a:rPr spc="-8" dirty="0">
                <a:latin typeface="Segoe UI Light"/>
                <a:cs typeface="Segoe UI Light"/>
              </a:rPr>
              <a:t>share </a:t>
            </a:r>
            <a:r>
              <a:rPr dirty="0">
                <a:latin typeface="Segoe UI Light"/>
                <a:cs typeface="Segoe UI Light"/>
              </a:rPr>
              <a:t>– </a:t>
            </a:r>
            <a:r>
              <a:rPr spc="4" dirty="0">
                <a:latin typeface="Segoe UI Light"/>
                <a:cs typeface="Segoe UI Light"/>
              </a:rPr>
              <a:t>Gartner).</a:t>
            </a:r>
            <a:endParaRPr dirty="0">
              <a:latin typeface="Segoe UI Light"/>
              <a:cs typeface="Segoe UI Light"/>
            </a:endParaRPr>
          </a:p>
        </p:txBody>
      </p:sp>
    </p:spTree>
    <p:extLst>
      <p:ext uri="{BB962C8B-B14F-4D97-AF65-F5344CB8AC3E}">
        <p14:creationId xmlns:p14="http://schemas.microsoft.com/office/powerpoint/2010/main" val="810814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31318"/>
            <a:ext cx="7467600" cy="751488"/>
          </a:xfrm>
          <a:prstGeom prst="rect">
            <a:avLst/>
          </a:prstGeom>
        </p:spPr>
        <p:txBody>
          <a:bodyPr vert="horz" wrap="square" lIns="0" tIns="12700" rIns="0" bIns="0" rtlCol="0" anchor="ctr">
            <a:spAutoFit/>
          </a:bodyPr>
          <a:lstStyle/>
          <a:p>
            <a:pPr marL="12700">
              <a:spcBef>
                <a:spcPts val="100"/>
              </a:spcBef>
            </a:pPr>
            <a:r>
              <a:rPr sz="4800" spc="370" dirty="0"/>
              <a:t>Some</a:t>
            </a:r>
            <a:r>
              <a:rPr sz="4800" spc="-715" dirty="0"/>
              <a:t> </a:t>
            </a:r>
            <a:r>
              <a:rPr sz="4800" spc="355" dirty="0"/>
              <a:t>NoSQL</a:t>
            </a:r>
            <a:r>
              <a:rPr sz="4800" spc="-715" dirty="0"/>
              <a:t> </a:t>
            </a:r>
            <a:r>
              <a:rPr sz="4800" spc="5" dirty="0"/>
              <a:t>databases</a:t>
            </a:r>
            <a:endParaRPr sz="4800" dirty="0"/>
          </a:p>
        </p:txBody>
      </p:sp>
      <p:sp>
        <p:nvSpPr>
          <p:cNvPr id="4" name="Rectangle 3"/>
          <p:cNvSpPr/>
          <p:nvPr/>
        </p:nvSpPr>
        <p:spPr>
          <a:xfrm>
            <a:off x="457200" y="1828800"/>
            <a:ext cx="8382000" cy="6001643"/>
          </a:xfrm>
          <a:prstGeom prst="rect">
            <a:avLst/>
          </a:prstGeom>
        </p:spPr>
        <p:txBody>
          <a:bodyPr wrap="square">
            <a:spAutoFit/>
          </a:bodyPr>
          <a:lstStyle/>
          <a:p>
            <a:pPr marL="285750" indent="-285750">
              <a:buFont typeface="Wingdings" panose="05000000000000000000" pitchFamily="2" charset="2"/>
              <a:buChar char="q"/>
            </a:pPr>
            <a:r>
              <a:rPr lang="en-US" sz="2400" dirty="0">
                <a:solidFill>
                  <a:srgbClr val="202124"/>
                </a:solidFill>
                <a:latin typeface="arial" panose="020B0604020202020204" pitchFamily="34" charset="0"/>
              </a:rPr>
              <a:t>Hundreds of thousands of </a:t>
            </a:r>
            <a:r>
              <a:rPr lang="en-US" sz="2400" b="1" dirty="0">
                <a:solidFill>
                  <a:srgbClr val="202124"/>
                </a:solidFill>
                <a:latin typeface="arial" panose="020B0604020202020204" pitchFamily="34" charset="0"/>
              </a:rPr>
              <a:t>AWS</a:t>
            </a:r>
            <a:r>
              <a:rPr lang="en-US" sz="2400" dirty="0">
                <a:solidFill>
                  <a:srgbClr val="202124"/>
                </a:solidFill>
                <a:latin typeface="arial" panose="020B0604020202020204" pitchFamily="34" charset="0"/>
              </a:rPr>
              <a:t> customers have chosen </a:t>
            </a:r>
            <a:r>
              <a:rPr lang="en-US" sz="2400" dirty="0" err="1">
                <a:solidFill>
                  <a:srgbClr val="202124"/>
                </a:solidFill>
                <a:latin typeface="arial" panose="020B0604020202020204" pitchFamily="34" charset="0"/>
              </a:rPr>
              <a:t>DynamoDB</a:t>
            </a:r>
            <a:r>
              <a:rPr lang="en-US" sz="2400" dirty="0">
                <a:solidFill>
                  <a:srgbClr val="202124"/>
                </a:solidFill>
                <a:latin typeface="arial" panose="020B0604020202020204" pitchFamily="34" charset="0"/>
              </a:rPr>
              <a:t> as their key-value and document database for mobile, web, gaming, ad tech, </a:t>
            </a:r>
            <a:r>
              <a:rPr lang="en-US" sz="2400" dirty="0" err="1">
                <a:solidFill>
                  <a:srgbClr val="202124"/>
                </a:solidFill>
                <a:latin typeface="arial" panose="020B0604020202020204" pitchFamily="34" charset="0"/>
              </a:rPr>
              <a:t>IoT</a:t>
            </a:r>
            <a:r>
              <a:rPr lang="en-US" sz="2400" dirty="0">
                <a:solidFill>
                  <a:srgbClr val="202124"/>
                </a:solidFill>
                <a:latin typeface="arial" panose="020B0604020202020204" pitchFamily="34" charset="0"/>
              </a:rPr>
              <a:t>, and other applications that need low-latency data access at any scale. </a:t>
            </a:r>
            <a:endParaRPr lang="en-US" sz="2400" dirty="0" smtClean="0">
              <a:solidFill>
                <a:srgbClr val="202124"/>
              </a:solidFill>
              <a:latin typeface="arial" panose="020B0604020202020204" pitchFamily="34" charset="0"/>
            </a:endParaRPr>
          </a:p>
          <a:p>
            <a:endParaRPr lang="en-US" sz="2400" dirty="0" smtClean="0">
              <a:solidFill>
                <a:srgbClr val="202124"/>
              </a:solidFill>
              <a:latin typeface="arial" panose="020B0604020202020204" pitchFamily="34" charset="0"/>
            </a:endParaRPr>
          </a:p>
          <a:p>
            <a:pPr marL="342900" indent="-342900">
              <a:buFont typeface="Wingdings" panose="05000000000000000000" pitchFamily="2" charset="2"/>
              <a:buChar char="q"/>
            </a:pPr>
            <a:r>
              <a:rPr lang="en-US" sz="2400" dirty="0" smtClean="0"/>
              <a:t>AWS </a:t>
            </a:r>
            <a:r>
              <a:rPr lang="en-US" sz="2400" dirty="0" err="1" smtClean="0"/>
              <a:t>DynamoDB</a:t>
            </a:r>
            <a:r>
              <a:rPr lang="en-US" sz="2400" dirty="0"/>
              <a:t> </a:t>
            </a:r>
            <a:r>
              <a:rPr lang="en-US" sz="2400" dirty="0" smtClean="0"/>
              <a:t>Fast </a:t>
            </a:r>
            <a:r>
              <a:rPr lang="en-US" sz="2400" dirty="0"/>
              <a:t>and flexible NoSQL database service for any </a:t>
            </a:r>
            <a:r>
              <a:rPr lang="en-US" sz="2400" dirty="0" smtClean="0"/>
              <a:t>scale </a:t>
            </a:r>
            <a:endParaRPr lang="en-US" sz="2400" dirty="0"/>
          </a:p>
          <a:p>
            <a:endParaRPr lang="en-IN" sz="2400" dirty="0" smtClean="0"/>
          </a:p>
          <a:p>
            <a:pPr marL="342900" indent="-342900">
              <a:buFont typeface="Wingdings" panose="05000000000000000000" pitchFamily="2" charset="2"/>
              <a:buChar char="q"/>
            </a:pPr>
            <a:r>
              <a:rPr lang="en-IN" sz="2400" b="1" dirty="0" smtClean="0"/>
              <a:t>Azure </a:t>
            </a:r>
            <a:r>
              <a:rPr lang="en-IN" sz="2400" b="1" dirty="0"/>
              <a:t>Cosmos DB</a:t>
            </a:r>
            <a:r>
              <a:rPr lang="en-IN" sz="2400" dirty="0"/>
              <a:t> is a fully managed </a:t>
            </a:r>
            <a:r>
              <a:rPr lang="en-IN" sz="2400" dirty="0" err="1"/>
              <a:t>NoSQL</a:t>
            </a:r>
            <a:r>
              <a:rPr lang="en-IN" sz="2400" dirty="0"/>
              <a:t> database service for modern app </a:t>
            </a:r>
            <a:r>
              <a:rPr lang="en-IN" sz="2400" dirty="0" smtClean="0"/>
              <a:t>development available on Microsoft Azure</a:t>
            </a:r>
          </a:p>
          <a:p>
            <a:endParaRPr lang="en-US" sz="2400" dirty="0" smtClean="0"/>
          </a:p>
          <a:p>
            <a:pPr marL="342900" indent="-342900">
              <a:buFont typeface="Wingdings" panose="05000000000000000000" pitchFamily="2" charset="2"/>
              <a:buChar char="q"/>
            </a:pPr>
            <a:r>
              <a:rPr lang="en-US" sz="2400" dirty="0" err="1" smtClean="0"/>
              <a:t>NoSQL</a:t>
            </a:r>
            <a:r>
              <a:rPr lang="en-US" sz="2400" dirty="0" smtClean="0"/>
              <a:t> </a:t>
            </a:r>
            <a:r>
              <a:rPr lang="en-US" sz="2400" dirty="0"/>
              <a:t>Information on azure </a:t>
            </a:r>
          </a:p>
          <a:p>
            <a:r>
              <a:rPr lang="en-US" sz="2400" dirty="0">
                <a:hlinkClick r:id="rId2"/>
              </a:rPr>
              <a:t>https://azure.microsoft.com/en-in/overview/nosql-database/</a:t>
            </a:r>
            <a:endParaRPr lang="en-US" sz="2400" dirty="0"/>
          </a:p>
          <a:p>
            <a:endParaRPr lang="en-US" sz="2400" dirty="0"/>
          </a:p>
          <a:p>
            <a:pPr marL="342900" indent="-342900">
              <a:buFont typeface="Wingdings" panose="05000000000000000000" pitchFamily="2" charset="2"/>
              <a:buChar char="q"/>
            </a:pPr>
            <a:endParaRPr lang="en-IN" sz="2400" dirty="0"/>
          </a:p>
          <a:p>
            <a:pPr marL="285750" indent="-285750">
              <a:buFont typeface="Wingdings" panose="05000000000000000000" pitchFamily="2" charset="2"/>
              <a:buChar char="q"/>
            </a:pPr>
            <a:endParaRPr lang="en-US" sz="2400" dirty="0"/>
          </a:p>
        </p:txBody>
      </p:sp>
    </p:spTree>
    <p:extLst>
      <p:ext uri="{BB962C8B-B14F-4D97-AF65-F5344CB8AC3E}">
        <p14:creationId xmlns:p14="http://schemas.microsoft.com/office/powerpoint/2010/main" val="1371661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457200"/>
            <a:ext cx="4044791" cy="425116"/>
          </a:xfrm>
          <a:prstGeom prst="rect">
            <a:avLst/>
          </a:prstGeom>
        </p:spPr>
        <p:txBody>
          <a:bodyPr vert="horz" wrap="square" lIns="0" tIns="9525" rIns="0" bIns="0" rtlCol="0" anchor="ctr">
            <a:spAutoFit/>
          </a:bodyPr>
          <a:lstStyle/>
          <a:p>
            <a:pPr marL="9525">
              <a:spcBef>
                <a:spcPts val="75"/>
              </a:spcBef>
            </a:pPr>
            <a:r>
              <a:rPr sz="2700" spc="-4" dirty="0">
                <a:solidFill>
                  <a:srgbClr val="7E7E7E"/>
                </a:solidFill>
              </a:rPr>
              <a:t>Main </a:t>
            </a:r>
            <a:r>
              <a:rPr sz="2700" spc="-8" dirty="0">
                <a:solidFill>
                  <a:srgbClr val="7E7E7E"/>
                </a:solidFill>
              </a:rPr>
              <a:t>differences</a:t>
            </a:r>
            <a:r>
              <a:rPr sz="2700" spc="-79" dirty="0">
                <a:solidFill>
                  <a:srgbClr val="7E7E7E"/>
                </a:solidFill>
              </a:rPr>
              <a:t> </a:t>
            </a:r>
            <a:r>
              <a:rPr sz="2700" dirty="0">
                <a:solidFill>
                  <a:srgbClr val="7E7E7E"/>
                </a:solidFill>
              </a:rPr>
              <a:t>(Relational)</a:t>
            </a:r>
            <a:endParaRPr sz="2700" dirty="0"/>
          </a:p>
        </p:txBody>
      </p:sp>
      <p:sp>
        <p:nvSpPr>
          <p:cNvPr id="3" name="object 3"/>
          <p:cNvSpPr txBox="1"/>
          <p:nvPr/>
        </p:nvSpPr>
        <p:spPr>
          <a:xfrm>
            <a:off x="493852" y="1886026"/>
            <a:ext cx="4015264" cy="3107902"/>
          </a:xfrm>
          <a:prstGeom prst="rect">
            <a:avLst/>
          </a:prstGeom>
        </p:spPr>
        <p:txBody>
          <a:bodyPr vert="horz" wrap="square" lIns="0" tIns="55245" rIns="0" bIns="0" rtlCol="0">
            <a:spAutoFit/>
          </a:bodyPr>
          <a:lstStyle/>
          <a:p>
            <a:pPr marL="9525">
              <a:spcBef>
                <a:spcPts val="435"/>
              </a:spcBef>
            </a:pPr>
            <a:r>
              <a:rPr sz="1500" spc="-8" dirty="0">
                <a:latin typeface="Segoe UI Light"/>
                <a:cs typeface="Segoe UI Light"/>
              </a:rPr>
              <a:t>Pros</a:t>
            </a:r>
            <a:endParaRPr sz="1500" dirty="0">
              <a:latin typeface="Segoe UI Light"/>
              <a:cs typeface="Segoe UI Light"/>
            </a:endParaRPr>
          </a:p>
          <a:p>
            <a:pPr marL="352425" indent="-342900">
              <a:spcBef>
                <a:spcPts val="360"/>
              </a:spcBef>
              <a:buFont typeface="Arial"/>
              <a:buChar char="•"/>
              <a:tabLst>
                <a:tab pos="351949" algn="l"/>
                <a:tab pos="352425" algn="l"/>
              </a:tabLst>
            </a:pPr>
            <a:r>
              <a:rPr sz="1500" spc="-15" dirty="0">
                <a:latin typeface="Segoe UI Light"/>
                <a:cs typeface="Segoe UI Light"/>
              </a:rPr>
              <a:t>Works </a:t>
            </a:r>
            <a:r>
              <a:rPr sz="1500" spc="-4" dirty="0">
                <a:latin typeface="Segoe UI Light"/>
                <a:cs typeface="Segoe UI Light"/>
              </a:rPr>
              <a:t>with </a:t>
            </a:r>
            <a:r>
              <a:rPr sz="1500" i="1" spc="-4" dirty="0">
                <a:latin typeface="Segoe UI Light"/>
                <a:cs typeface="Segoe UI Light"/>
              </a:rPr>
              <a:t>structured</a:t>
            </a:r>
            <a:r>
              <a:rPr sz="1500" i="1" dirty="0">
                <a:latin typeface="Segoe UI Light"/>
                <a:cs typeface="Segoe UI Light"/>
              </a:rPr>
              <a:t> </a:t>
            </a:r>
            <a:r>
              <a:rPr sz="1500" i="1" spc="-4" dirty="0">
                <a:latin typeface="Segoe UI Light"/>
                <a:cs typeface="Segoe UI Light"/>
              </a:rPr>
              <a:t>data</a:t>
            </a:r>
            <a:endParaRPr sz="1500" dirty="0">
              <a:latin typeface="Segoe UI Light"/>
              <a:cs typeface="Segoe UI Light"/>
            </a:endParaRPr>
          </a:p>
          <a:p>
            <a:pPr marL="352425" indent="-342900">
              <a:spcBef>
                <a:spcPts val="360"/>
              </a:spcBef>
              <a:buFont typeface="Arial"/>
              <a:buChar char="•"/>
              <a:tabLst>
                <a:tab pos="351949" algn="l"/>
                <a:tab pos="352425" algn="l"/>
              </a:tabLst>
            </a:pPr>
            <a:r>
              <a:rPr sz="1500" spc="8" dirty="0">
                <a:latin typeface="Segoe UI Light"/>
                <a:cs typeface="Segoe UI Light"/>
              </a:rPr>
              <a:t>Supports </a:t>
            </a:r>
            <a:r>
              <a:rPr sz="1500" spc="-4" dirty="0">
                <a:latin typeface="Segoe UI Light"/>
                <a:cs typeface="Segoe UI Light"/>
              </a:rPr>
              <a:t>strict </a:t>
            </a:r>
            <a:r>
              <a:rPr sz="1500" spc="-8" dirty="0">
                <a:latin typeface="Segoe UI Light"/>
                <a:cs typeface="Segoe UI Light"/>
              </a:rPr>
              <a:t>ACID </a:t>
            </a:r>
            <a:r>
              <a:rPr sz="1500" spc="-4" dirty="0">
                <a:latin typeface="Segoe UI Light"/>
                <a:cs typeface="Segoe UI Light"/>
              </a:rPr>
              <a:t>transactional</a:t>
            </a:r>
            <a:r>
              <a:rPr sz="1500" spc="-11" dirty="0">
                <a:latin typeface="Segoe UI Light"/>
                <a:cs typeface="Segoe UI Light"/>
              </a:rPr>
              <a:t> </a:t>
            </a:r>
            <a:r>
              <a:rPr sz="1500" dirty="0">
                <a:latin typeface="Segoe UI Light"/>
                <a:cs typeface="Segoe UI Light"/>
              </a:rPr>
              <a:t>consistency</a:t>
            </a:r>
          </a:p>
          <a:p>
            <a:pPr marL="352425" indent="-342900">
              <a:spcBef>
                <a:spcPts val="360"/>
              </a:spcBef>
              <a:buFont typeface="Arial"/>
              <a:buChar char="•"/>
              <a:tabLst>
                <a:tab pos="351949" algn="l"/>
                <a:tab pos="352425" algn="l"/>
              </a:tabLst>
            </a:pPr>
            <a:r>
              <a:rPr sz="1500" spc="8" dirty="0">
                <a:latin typeface="Segoe UI Light"/>
                <a:cs typeface="Segoe UI Light"/>
              </a:rPr>
              <a:t>Supports</a:t>
            </a:r>
            <a:r>
              <a:rPr sz="1500" dirty="0">
                <a:latin typeface="Segoe UI Light"/>
                <a:cs typeface="Segoe UI Light"/>
              </a:rPr>
              <a:t> </a:t>
            </a:r>
            <a:r>
              <a:rPr sz="1500" spc="-4" dirty="0">
                <a:latin typeface="Segoe UI Light"/>
                <a:cs typeface="Segoe UI Light"/>
              </a:rPr>
              <a:t>joins</a:t>
            </a:r>
            <a:endParaRPr sz="1500" dirty="0">
              <a:latin typeface="Segoe UI Light"/>
              <a:cs typeface="Segoe UI Light"/>
            </a:endParaRPr>
          </a:p>
          <a:p>
            <a:pPr marL="352425" indent="-342900">
              <a:spcBef>
                <a:spcPts val="360"/>
              </a:spcBef>
              <a:buFont typeface="Arial"/>
              <a:buChar char="•"/>
              <a:tabLst>
                <a:tab pos="351949" algn="l"/>
                <a:tab pos="352425" algn="l"/>
              </a:tabLst>
            </a:pPr>
            <a:r>
              <a:rPr sz="1500" spc="-4" dirty="0">
                <a:latin typeface="Segoe UI Light"/>
                <a:cs typeface="Segoe UI Light"/>
              </a:rPr>
              <a:t>Built-in </a:t>
            </a:r>
            <a:r>
              <a:rPr sz="1500" dirty="0">
                <a:latin typeface="Segoe UI Light"/>
                <a:cs typeface="Segoe UI Light"/>
              </a:rPr>
              <a:t>data</a:t>
            </a:r>
            <a:r>
              <a:rPr sz="1500" spc="8" dirty="0">
                <a:latin typeface="Segoe UI Light"/>
                <a:cs typeface="Segoe UI Light"/>
              </a:rPr>
              <a:t> </a:t>
            </a:r>
            <a:r>
              <a:rPr sz="1500" spc="-4" dirty="0">
                <a:latin typeface="Segoe UI Light"/>
                <a:cs typeface="Segoe UI Light"/>
              </a:rPr>
              <a:t>integrity</a:t>
            </a:r>
            <a:endParaRPr sz="1500" dirty="0">
              <a:latin typeface="Segoe UI Light"/>
              <a:cs typeface="Segoe UI Light"/>
            </a:endParaRPr>
          </a:p>
          <a:p>
            <a:pPr marL="352425" indent="-342900">
              <a:spcBef>
                <a:spcPts val="360"/>
              </a:spcBef>
              <a:buFont typeface="Arial"/>
              <a:buChar char="•"/>
              <a:tabLst>
                <a:tab pos="351949" algn="l"/>
                <a:tab pos="352425" algn="l"/>
              </a:tabLst>
            </a:pPr>
            <a:r>
              <a:rPr sz="1500" spc="-8" dirty="0">
                <a:latin typeface="Segoe UI Light"/>
                <a:cs typeface="Segoe UI Light"/>
              </a:rPr>
              <a:t>Large</a:t>
            </a:r>
            <a:r>
              <a:rPr sz="1500" spc="-11" dirty="0">
                <a:latin typeface="Segoe UI Light"/>
                <a:cs typeface="Segoe UI Light"/>
              </a:rPr>
              <a:t> </a:t>
            </a:r>
            <a:r>
              <a:rPr sz="1500" spc="-4" dirty="0">
                <a:latin typeface="Segoe UI Light"/>
                <a:cs typeface="Segoe UI Light"/>
              </a:rPr>
              <a:t>eco-system</a:t>
            </a:r>
            <a:endParaRPr sz="1500" dirty="0">
              <a:latin typeface="Segoe UI Light"/>
              <a:cs typeface="Segoe UI Light"/>
            </a:endParaRPr>
          </a:p>
          <a:p>
            <a:pPr marL="352425" indent="-342900">
              <a:spcBef>
                <a:spcPts val="360"/>
              </a:spcBef>
              <a:buFont typeface="Arial"/>
              <a:buChar char="•"/>
              <a:tabLst>
                <a:tab pos="351949" algn="l"/>
                <a:tab pos="352425" algn="l"/>
              </a:tabLst>
            </a:pPr>
            <a:r>
              <a:rPr sz="1500" spc="-4" dirty="0">
                <a:latin typeface="Segoe UI Light"/>
                <a:cs typeface="Segoe UI Light"/>
              </a:rPr>
              <a:t>Relationships via</a:t>
            </a:r>
            <a:r>
              <a:rPr sz="1500" spc="8" dirty="0">
                <a:latin typeface="Segoe UI Light"/>
                <a:cs typeface="Segoe UI Light"/>
              </a:rPr>
              <a:t> </a:t>
            </a:r>
            <a:r>
              <a:rPr sz="1500" dirty="0">
                <a:latin typeface="Segoe UI Light"/>
                <a:cs typeface="Segoe UI Light"/>
              </a:rPr>
              <a:t>constraints</a:t>
            </a:r>
          </a:p>
          <a:p>
            <a:pPr marL="352425" indent="-342900">
              <a:spcBef>
                <a:spcPts val="363"/>
              </a:spcBef>
              <a:buFont typeface="Arial"/>
              <a:buChar char="•"/>
              <a:tabLst>
                <a:tab pos="351949" algn="l"/>
                <a:tab pos="352425" algn="l"/>
              </a:tabLst>
            </a:pPr>
            <a:r>
              <a:rPr sz="1500" spc="-4" dirty="0">
                <a:latin typeface="Segoe UI Light"/>
                <a:cs typeface="Segoe UI Light"/>
              </a:rPr>
              <a:t>Limitless indexing</a:t>
            </a:r>
            <a:endParaRPr sz="1500" dirty="0">
              <a:latin typeface="Segoe UI Light"/>
              <a:cs typeface="Segoe UI Light"/>
            </a:endParaRPr>
          </a:p>
          <a:p>
            <a:pPr marL="352425" indent="-342900">
              <a:spcBef>
                <a:spcPts val="360"/>
              </a:spcBef>
              <a:buFont typeface="Arial"/>
              <a:buChar char="•"/>
              <a:tabLst>
                <a:tab pos="351949" algn="l"/>
                <a:tab pos="352425" algn="l"/>
              </a:tabLst>
            </a:pPr>
            <a:r>
              <a:rPr sz="1500" spc="-8" dirty="0">
                <a:latin typeface="Segoe UI Light"/>
                <a:cs typeface="Segoe UI Light"/>
              </a:rPr>
              <a:t>Strong</a:t>
            </a:r>
            <a:r>
              <a:rPr sz="1500" dirty="0">
                <a:latin typeface="Segoe UI Light"/>
                <a:cs typeface="Segoe UI Light"/>
              </a:rPr>
              <a:t> </a:t>
            </a:r>
            <a:r>
              <a:rPr sz="1500" spc="-4" dirty="0">
                <a:latin typeface="Segoe UI Light"/>
                <a:cs typeface="Segoe UI Light"/>
              </a:rPr>
              <a:t>SQL</a:t>
            </a:r>
            <a:endParaRPr sz="1500" dirty="0">
              <a:latin typeface="Segoe UI Light"/>
              <a:cs typeface="Segoe UI Light"/>
            </a:endParaRPr>
          </a:p>
          <a:p>
            <a:pPr marL="352425" indent="-342900">
              <a:spcBef>
                <a:spcPts val="360"/>
              </a:spcBef>
              <a:buFont typeface="Arial"/>
              <a:buChar char="•"/>
              <a:tabLst>
                <a:tab pos="351949" algn="l"/>
                <a:tab pos="352425" algn="l"/>
              </a:tabLst>
            </a:pPr>
            <a:r>
              <a:rPr sz="1500" spc="-34" dirty="0">
                <a:latin typeface="Segoe UI Light"/>
                <a:cs typeface="Segoe UI Light"/>
              </a:rPr>
              <a:t>OLTP </a:t>
            </a:r>
            <a:r>
              <a:rPr sz="1500" dirty="0">
                <a:latin typeface="Segoe UI Light"/>
                <a:cs typeface="Segoe UI Light"/>
              </a:rPr>
              <a:t>and</a:t>
            </a:r>
            <a:r>
              <a:rPr sz="1500" spc="23" dirty="0">
                <a:latin typeface="Segoe UI Light"/>
                <a:cs typeface="Segoe UI Light"/>
              </a:rPr>
              <a:t> </a:t>
            </a:r>
            <a:r>
              <a:rPr sz="1500" spc="11" dirty="0">
                <a:latin typeface="Segoe UI Light"/>
                <a:cs typeface="Segoe UI Light"/>
              </a:rPr>
              <a:t>OLAP</a:t>
            </a:r>
            <a:endParaRPr sz="1500" dirty="0">
              <a:latin typeface="Segoe UI Light"/>
              <a:cs typeface="Segoe UI Light"/>
            </a:endParaRPr>
          </a:p>
          <a:p>
            <a:pPr marL="352425" indent="-342900">
              <a:spcBef>
                <a:spcPts val="360"/>
              </a:spcBef>
              <a:buFont typeface="Arial"/>
              <a:buChar char="•"/>
              <a:tabLst>
                <a:tab pos="351949" algn="l"/>
                <a:tab pos="352425" algn="l"/>
              </a:tabLst>
            </a:pPr>
            <a:r>
              <a:rPr sz="1500" dirty="0">
                <a:latin typeface="Segoe UI Light"/>
                <a:cs typeface="Segoe UI Light"/>
              </a:rPr>
              <a:t>Most </a:t>
            </a:r>
            <a:r>
              <a:rPr sz="1500" spc="-8" dirty="0">
                <a:latin typeface="Segoe UI Light"/>
                <a:cs typeface="Segoe UI Light"/>
              </a:rPr>
              <a:t>off-the-shelf </a:t>
            </a:r>
            <a:r>
              <a:rPr sz="1500" spc="-4" dirty="0">
                <a:latin typeface="Segoe UI Light"/>
                <a:cs typeface="Segoe UI Light"/>
              </a:rPr>
              <a:t>applications run </a:t>
            </a:r>
            <a:r>
              <a:rPr sz="1500" dirty="0">
                <a:latin typeface="Segoe UI Light"/>
                <a:cs typeface="Segoe UI Light"/>
              </a:rPr>
              <a:t>on</a:t>
            </a:r>
            <a:r>
              <a:rPr sz="1500" spc="45" dirty="0">
                <a:latin typeface="Segoe UI Light"/>
                <a:cs typeface="Segoe UI Light"/>
              </a:rPr>
              <a:t> </a:t>
            </a:r>
            <a:r>
              <a:rPr sz="1500" spc="-4" dirty="0">
                <a:latin typeface="Segoe UI Light"/>
                <a:cs typeface="Segoe UI Light"/>
              </a:rPr>
              <a:t>RDBMS</a:t>
            </a:r>
            <a:endParaRPr sz="1500" dirty="0">
              <a:latin typeface="Segoe UI Light"/>
              <a:cs typeface="Segoe UI Light"/>
            </a:endParaRPr>
          </a:p>
        </p:txBody>
      </p:sp>
    </p:spTree>
    <p:extLst>
      <p:ext uri="{BB962C8B-B14F-4D97-AF65-F5344CB8AC3E}">
        <p14:creationId xmlns:p14="http://schemas.microsoft.com/office/powerpoint/2010/main" val="34837021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609600"/>
            <a:ext cx="4044791" cy="425116"/>
          </a:xfrm>
          <a:prstGeom prst="rect">
            <a:avLst/>
          </a:prstGeom>
        </p:spPr>
        <p:txBody>
          <a:bodyPr vert="horz" wrap="square" lIns="0" tIns="9525" rIns="0" bIns="0" rtlCol="0" anchor="ctr">
            <a:spAutoFit/>
          </a:bodyPr>
          <a:lstStyle/>
          <a:p>
            <a:pPr marL="9525">
              <a:spcBef>
                <a:spcPts val="75"/>
              </a:spcBef>
            </a:pPr>
            <a:r>
              <a:rPr sz="2700" spc="-4" dirty="0">
                <a:solidFill>
                  <a:srgbClr val="7E7E7E"/>
                </a:solidFill>
              </a:rPr>
              <a:t>Main </a:t>
            </a:r>
            <a:r>
              <a:rPr sz="2700" spc="-8" dirty="0">
                <a:solidFill>
                  <a:srgbClr val="7E7E7E"/>
                </a:solidFill>
              </a:rPr>
              <a:t>differences</a:t>
            </a:r>
            <a:r>
              <a:rPr sz="2700" spc="-79" dirty="0">
                <a:solidFill>
                  <a:srgbClr val="7E7E7E"/>
                </a:solidFill>
              </a:rPr>
              <a:t> </a:t>
            </a:r>
            <a:r>
              <a:rPr sz="2700" dirty="0">
                <a:solidFill>
                  <a:srgbClr val="7E7E7E"/>
                </a:solidFill>
              </a:rPr>
              <a:t>(Relational)</a:t>
            </a:r>
            <a:endParaRPr sz="2700"/>
          </a:p>
        </p:txBody>
      </p:sp>
      <p:sp>
        <p:nvSpPr>
          <p:cNvPr id="3" name="object 3"/>
          <p:cNvSpPr txBox="1"/>
          <p:nvPr/>
        </p:nvSpPr>
        <p:spPr>
          <a:xfrm>
            <a:off x="493852" y="1886026"/>
            <a:ext cx="7985284" cy="2466701"/>
          </a:xfrm>
          <a:prstGeom prst="rect">
            <a:avLst/>
          </a:prstGeom>
        </p:spPr>
        <p:txBody>
          <a:bodyPr vert="horz" wrap="square" lIns="0" tIns="55245" rIns="0" bIns="0" rtlCol="0">
            <a:spAutoFit/>
          </a:bodyPr>
          <a:lstStyle/>
          <a:p>
            <a:pPr marL="9525">
              <a:spcBef>
                <a:spcPts val="435"/>
              </a:spcBef>
            </a:pPr>
            <a:r>
              <a:rPr sz="2000" dirty="0">
                <a:latin typeface="Segoe UI Light"/>
                <a:cs typeface="Segoe UI Light"/>
              </a:rPr>
              <a:t>Cons</a:t>
            </a:r>
          </a:p>
          <a:p>
            <a:pPr marL="352425" indent="-342900">
              <a:spcBef>
                <a:spcPts val="360"/>
              </a:spcBef>
              <a:buFont typeface="Arial"/>
              <a:buChar char="•"/>
              <a:tabLst>
                <a:tab pos="351949" algn="l"/>
                <a:tab pos="352425" algn="l"/>
              </a:tabLst>
            </a:pPr>
            <a:r>
              <a:rPr sz="2000" dirty="0">
                <a:latin typeface="Segoe UI Light"/>
                <a:cs typeface="Segoe UI Light"/>
              </a:rPr>
              <a:t>Does </a:t>
            </a:r>
            <a:r>
              <a:rPr sz="2000" spc="-4" dirty="0">
                <a:latin typeface="Segoe UI Light"/>
                <a:cs typeface="Segoe UI Light"/>
              </a:rPr>
              <a:t>not scale </a:t>
            </a:r>
            <a:r>
              <a:rPr sz="2000" dirty="0">
                <a:latin typeface="Segoe UI Light"/>
                <a:cs typeface="Segoe UI Light"/>
              </a:rPr>
              <a:t>out </a:t>
            </a:r>
            <a:r>
              <a:rPr sz="2000" spc="-4" dirty="0">
                <a:latin typeface="Segoe UI Light"/>
                <a:cs typeface="Segoe UI Light"/>
              </a:rPr>
              <a:t>horizontally </a:t>
            </a:r>
            <a:r>
              <a:rPr sz="2000" spc="-8" dirty="0">
                <a:latin typeface="Segoe UI Light"/>
                <a:cs typeface="Segoe UI Light"/>
              </a:rPr>
              <a:t>(concurrency </a:t>
            </a:r>
            <a:r>
              <a:rPr sz="2000" dirty="0">
                <a:latin typeface="Segoe UI Light"/>
                <a:cs typeface="Segoe UI Light"/>
              </a:rPr>
              <a:t>and data </a:t>
            </a:r>
            <a:r>
              <a:rPr sz="2000" spc="-4" dirty="0">
                <a:latin typeface="Segoe UI Light"/>
                <a:cs typeface="Segoe UI Light"/>
              </a:rPr>
              <a:t>size) </a:t>
            </a:r>
            <a:r>
              <a:rPr sz="2000" dirty="0">
                <a:latin typeface="Segoe UI Light"/>
                <a:cs typeface="Segoe UI Light"/>
              </a:rPr>
              <a:t>– </a:t>
            </a:r>
            <a:r>
              <a:rPr sz="2000" spc="-4" dirty="0">
                <a:latin typeface="Segoe UI Light"/>
                <a:cs typeface="Segoe UI Light"/>
              </a:rPr>
              <a:t>only </a:t>
            </a:r>
            <a:r>
              <a:rPr sz="2000" spc="-8" dirty="0">
                <a:latin typeface="Segoe UI Light"/>
                <a:cs typeface="Segoe UI Light"/>
              </a:rPr>
              <a:t>vertically, </a:t>
            </a:r>
            <a:r>
              <a:rPr sz="2000" spc="-4" dirty="0">
                <a:latin typeface="Segoe UI Light"/>
                <a:cs typeface="Segoe UI Light"/>
              </a:rPr>
              <a:t>unless use</a:t>
            </a:r>
            <a:r>
              <a:rPr sz="2000" spc="188" dirty="0">
                <a:latin typeface="Segoe UI Light"/>
                <a:cs typeface="Segoe UI Light"/>
              </a:rPr>
              <a:t> </a:t>
            </a:r>
            <a:r>
              <a:rPr sz="2000" spc="-8" dirty="0">
                <a:latin typeface="Segoe UI Light"/>
                <a:cs typeface="Segoe UI Light"/>
              </a:rPr>
              <a:t>sharding</a:t>
            </a:r>
            <a:endParaRPr sz="2000" dirty="0">
              <a:latin typeface="Segoe UI Light"/>
              <a:cs typeface="Segoe UI Light"/>
            </a:endParaRPr>
          </a:p>
          <a:p>
            <a:pPr marL="352425" indent="-342900">
              <a:spcBef>
                <a:spcPts val="360"/>
              </a:spcBef>
              <a:buFont typeface="Arial"/>
              <a:buChar char="•"/>
              <a:tabLst>
                <a:tab pos="351949" algn="l"/>
                <a:tab pos="352425" algn="l"/>
              </a:tabLst>
            </a:pPr>
            <a:r>
              <a:rPr sz="2000" dirty="0">
                <a:latin typeface="Segoe UI Light"/>
                <a:cs typeface="Segoe UI Light"/>
              </a:rPr>
              <a:t>Data </a:t>
            </a:r>
            <a:r>
              <a:rPr sz="2000" spc="-4" dirty="0">
                <a:latin typeface="Segoe UI Light"/>
                <a:cs typeface="Segoe UI Light"/>
              </a:rPr>
              <a:t>is normalized, </a:t>
            </a:r>
            <a:r>
              <a:rPr sz="2000" dirty="0">
                <a:latin typeface="Segoe UI Light"/>
                <a:cs typeface="Segoe UI Light"/>
              </a:rPr>
              <a:t>meaning </a:t>
            </a:r>
            <a:r>
              <a:rPr sz="2000" spc="-4" dirty="0">
                <a:latin typeface="Segoe UI Light"/>
                <a:cs typeface="Segoe UI Light"/>
              </a:rPr>
              <a:t>lots </a:t>
            </a:r>
            <a:r>
              <a:rPr sz="2000" spc="-19" dirty="0">
                <a:latin typeface="Segoe UI Light"/>
                <a:cs typeface="Segoe UI Light"/>
              </a:rPr>
              <a:t>of </a:t>
            </a:r>
            <a:r>
              <a:rPr sz="2000" spc="-4" dirty="0">
                <a:latin typeface="Segoe UI Light"/>
                <a:cs typeface="Segoe UI Light"/>
              </a:rPr>
              <a:t>joins, </a:t>
            </a:r>
            <a:r>
              <a:rPr sz="2000" dirty="0">
                <a:latin typeface="Segoe UI Light"/>
                <a:cs typeface="Segoe UI Light"/>
              </a:rPr>
              <a:t>affecting</a:t>
            </a:r>
            <a:r>
              <a:rPr sz="2000" spc="19" dirty="0">
                <a:latin typeface="Segoe UI Light"/>
                <a:cs typeface="Segoe UI Light"/>
              </a:rPr>
              <a:t> </a:t>
            </a:r>
            <a:r>
              <a:rPr sz="2000" dirty="0">
                <a:latin typeface="Segoe UI Light"/>
                <a:cs typeface="Segoe UI Light"/>
              </a:rPr>
              <a:t>speed</a:t>
            </a:r>
          </a:p>
          <a:p>
            <a:pPr marL="352425" indent="-342900">
              <a:spcBef>
                <a:spcPts val="360"/>
              </a:spcBef>
              <a:buFont typeface="Arial"/>
              <a:buChar char="•"/>
              <a:tabLst>
                <a:tab pos="351949" algn="l"/>
                <a:tab pos="352425" algn="l"/>
              </a:tabLst>
            </a:pPr>
            <a:r>
              <a:rPr sz="2000" spc="-4" dirty="0">
                <a:latin typeface="Segoe UI Light"/>
                <a:cs typeface="Segoe UI Light"/>
              </a:rPr>
              <a:t>Difficulty in </a:t>
            </a:r>
            <a:r>
              <a:rPr sz="2000" dirty="0">
                <a:latin typeface="Segoe UI Light"/>
                <a:cs typeface="Segoe UI Light"/>
              </a:rPr>
              <a:t>working with </a:t>
            </a:r>
            <a:r>
              <a:rPr sz="2000" spc="-4" dirty="0">
                <a:latin typeface="Segoe UI Light"/>
                <a:cs typeface="Segoe UI Light"/>
              </a:rPr>
              <a:t>semi-structured</a:t>
            </a:r>
            <a:r>
              <a:rPr sz="2000" spc="34" dirty="0">
                <a:latin typeface="Segoe UI Light"/>
                <a:cs typeface="Segoe UI Light"/>
              </a:rPr>
              <a:t> </a:t>
            </a:r>
            <a:r>
              <a:rPr sz="2000" dirty="0">
                <a:latin typeface="Segoe UI Light"/>
                <a:cs typeface="Segoe UI Light"/>
              </a:rPr>
              <a:t>data</a:t>
            </a:r>
          </a:p>
          <a:p>
            <a:pPr marL="352425" indent="-342900">
              <a:spcBef>
                <a:spcPts val="360"/>
              </a:spcBef>
              <a:buFont typeface="Arial"/>
              <a:buChar char="•"/>
              <a:tabLst>
                <a:tab pos="351949" algn="l"/>
                <a:tab pos="352425" algn="l"/>
              </a:tabLst>
            </a:pPr>
            <a:r>
              <a:rPr sz="2000" spc="-4" dirty="0">
                <a:latin typeface="Segoe UI Light"/>
                <a:cs typeface="Segoe UI Light"/>
              </a:rPr>
              <a:t>Schema-on-write</a:t>
            </a:r>
            <a:endParaRPr sz="2000" dirty="0">
              <a:latin typeface="Segoe UI Light"/>
              <a:cs typeface="Segoe UI Light"/>
            </a:endParaRPr>
          </a:p>
          <a:p>
            <a:pPr marL="352425" indent="-342900">
              <a:spcBef>
                <a:spcPts val="360"/>
              </a:spcBef>
              <a:buFont typeface="Arial"/>
              <a:buChar char="•"/>
              <a:tabLst>
                <a:tab pos="351949" algn="l"/>
                <a:tab pos="352425" algn="l"/>
              </a:tabLst>
            </a:pPr>
            <a:r>
              <a:rPr sz="2000" spc="-4" dirty="0">
                <a:latin typeface="Segoe UI Light"/>
                <a:cs typeface="Segoe UI Light"/>
              </a:rPr>
              <a:t>Cost</a:t>
            </a:r>
            <a:endParaRPr sz="2000" dirty="0">
              <a:latin typeface="Segoe UI Light"/>
              <a:cs typeface="Segoe UI Light"/>
            </a:endParaRPr>
          </a:p>
        </p:txBody>
      </p:sp>
    </p:spTree>
    <p:extLst>
      <p:ext uri="{BB962C8B-B14F-4D97-AF65-F5344CB8AC3E}">
        <p14:creationId xmlns:p14="http://schemas.microsoft.com/office/powerpoint/2010/main" val="4286459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381000"/>
            <a:ext cx="5865494" cy="425116"/>
          </a:xfrm>
          <a:prstGeom prst="rect">
            <a:avLst/>
          </a:prstGeom>
        </p:spPr>
        <p:txBody>
          <a:bodyPr vert="horz" wrap="square" lIns="0" tIns="9525" rIns="0" bIns="0" rtlCol="0" anchor="ctr">
            <a:spAutoFit/>
          </a:bodyPr>
          <a:lstStyle/>
          <a:p>
            <a:pPr marL="9525">
              <a:spcBef>
                <a:spcPts val="75"/>
              </a:spcBef>
            </a:pPr>
            <a:r>
              <a:rPr sz="2700" spc="-4" dirty="0">
                <a:solidFill>
                  <a:srgbClr val="7E7E7E"/>
                </a:solidFill>
              </a:rPr>
              <a:t>Main </a:t>
            </a:r>
            <a:r>
              <a:rPr sz="2700" spc="-8" dirty="0">
                <a:solidFill>
                  <a:srgbClr val="7E7E7E"/>
                </a:solidFill>
              </a:rPr>
              <a:t>differences</a:t>
            </a:r>
            <a:r>
              <a:rPr sz="2700" spc="-71" dirty="0">
                <a:solidFill>
                  <a:srgbClr val="7E7E7E"/>
                </a:solidFill>
              </a:rPr>
              <a:t> </a:t>
            </a:r>
            <a:r>
              <a:rPr sz="2700" spc="-4" dirty="0">
                <a:solidFill>
                  <a:srgbClr val="7E7E7E"/>
                </a:solidFill>
              </a:rPr>
              <a:t>(Non-relational/NoSQL)</a:t>
            </a:r>
            <a:endParaRPr sz="2700" dirty="0"/>
          </a:p>
        </p:txBody>
      </p:sp>
      <p:sp>
        <p:nvSpPr>
          <p:cNvPr id="3" name="object 3"/>
          <p:cNvSpPr txBox="1"/>
          <p:nvPr/>
        </p:nvSpPr>
        <p:spPr>
          <a:xfrm>
            <a:off x="493852" y="1886026"/>
            <a:ext cx="8192948" cy="3944028"/>
          </a:xfrm>
          <a:prstGeom prst="rect">
            <a:avLst/>
          </a:prstGeom>
        </p:spPr>
        <p:txBody>
          <a:bodyPr vert="horz" wrap="square" lIns="0" tIns="55245" rIns="0" bIns="0" rtlCol="0">
            <a:spAutoFit/>
          </a:bodyPr>
          <a:lstStyle/>
          <a:p>
            <a:pPr marL="9525">
              <a:spcBef>
                <a:spcPts val="435"/>
              </a:spcBef>
            </a:pPr>
            <a:r>
              <a:rPr spc="-8" dirty="0">
                <a:solidFill>
                  <a:srgbClr val="7E7E7E"/>
                </a:solidFill>
                <a:latin typeface="Segoe UI Light"/>
                <a:cs typeface="Segoe UI Light"/>
              </a:rPr>
              <a:t>Pros</a:t>
            </a:r>
            <a:endParaRPr dirty="0">
              <a:latin typeface="Segoe UI Light"/>
              <a:cs typeface="Segoe UI Light"/>
            </a:endParaRPr>
          </a:p>
          <a:p>
            <a:pPr marL="266700" indent="-257175">
              <a:spcBef>
                <a:spcPts val="360"/>
              </a:spcBef>
              <a:buFont typeface="Arial"/>
              <a:buChar char="•"/>
              <a:tabLst>
                <a:tab pos="266224" algn="l"/>
                <a:tab pos="266700" algn="l"/>
              </a:tabLst>
            </a:pPr>
            <a:r>
              <a:rPr spc="-15" dirty="0">
                <a:solidFill>
                  <a:srgbClr val="7E7E7E"/>
                </a:solidFill>
                <a:latin typeface="Segoe UI Light"/>
                <a:cs typeface="Segoe UI Light"/>
              </a:rPr>
              <a:t>Works </a:t>
            </a:r>
            <a:r>
              <a:rPr spc="-4" dirty="0">
                <a:solidFill>
                  <a:srgbClr val="7E7E7E"/>
                </a:solidFill>
                <a:latin typeface="Segoe UI Light"/>
                <a:cs typeface="Segoe UI Light"/>
              </a:rPr>
              <a:t>with </a:t>
            </a:r>
            <a:r>
              <a:rPr i="1" spc="-4" dirty="0">
                <a:solidFill>
                  <a:srgbClr val="7E7E7E"/>
                </a:solidFill>
                <a:latin typeface="Segoe UI Light"/>
                <a:cs typeface="Segoe UI Light"/>
              </a:rPr>
              <a:t>semi-structured data </a:t>
            </a:r>
            <a:r>
              <a:rPr spc="-4" dirty="0">
                <a:solidFill>
                  <a:srgbClr val="7E7E7E"/>
                </a:solidFill>
                <a:latin typeface="Segoe UI Light"/>
                <a:cs typeface="Segoe UI Light"/>
              </a:rPr>
              <a:t>(JSON,</a:t>
            </a:r>
            <a:r>
              <a:rPr spc="30" dirty="0">
                <a:solidFill>
                  <a:srgbClr val="7E7E7E"/>
                </a:solidFill>
                <a:latin typeface="Segoe UI Light"/>
                <a:cs typeface="Segoe UI Light"/>
              </a:rPr>
              <a:t> </a:t>
            </a:r>
            <a:r>
              <a:rPr spc="-4" dirty="0">
                <a:solidFill>
                  <a:srgbClr val="7E7E7E"/>
                </a:solidFill>
                <a:latin typeface="Segoe UI Light"/>
                <a:cs typeface="Segoe UI Light"/>
              </a:rPr>
              <a:t>XML)</a:t>
            </a:r>
            <a:endParaRPr dirty="0">
              <a:latin typeface="Segoe UI Light"/>
              <a:cs typeface="Segoe UI Light"/>
            </a:endParaRPr>
          </a:p>
          <a:p>
            <a:pPr marL="266700" indent="-257175">
              <a:spcBef>
                <a:spcPts val="360"/>
              </a:spcBef>
              <a:buFont typeface="Arial"/>
              <a:buChar char="•"/>
              <a:tabLst>
                <a:tab pos="266224" algn="l"/>
                <a:tab pos="266700" algn="l"/>
              </a:tabLst>
            </a:pPr>
            <a:r>
              <a:rPr spc="-4" dirty="0">
                <a:solidFill>
                  <a:srgbClr val="7E7E7E"/>
                </a:solidFill>
                <a:latin typeface="Segoe UI Light"/>
                <a:cs typeface="Segoe UI Light"/>
              </a:rPr>
              <a:t>Scales </a:t>
            </a:r>
            <a:r>
              <a:rPr dirty="0">
                <a:solidFill>
                  <a:srgbClr val="7E7E7E"/>
                </a:solidFill>
                <a:latin typeface="Segoe UI Light"/>
                <a:cs typeface="Segoe UI Light"/>
              </a:rPr>
              <a:t>out </a:t>
            </a:r>
            <a:r>
              <a:rPr spc="-4" dirty="0">
                <a:solidFill>
                  <a:srgbClr val="7E7E7E"/>
                </a:solidFill>
                <a:latin typeface="Segoe UI Light"/>
                <a:cs typeface="Segoe UI Light"/>
              </a:rPr>
              <a:t>(horizontal scaling </a:t>
            </a:r>
            <a:r>
              <a:rPr dirty="0">
                <a:solidFill>
                  <a:srgbClr val="7E7E7E"/>
                </a:solidFill>
                <a:latin typeface="Segoe UI Light"/>
                <a:cs typeface="Segoe UI Light"/>
              </a:rPr>
              <a:t>– </a:t>
            </a:r>
            <a:r>
              <a:rPr spc="-4" dirty="0">
                <a:solidFill>
                  <a:srgbClr val="7E7E7E"/>
                </a:solidFill>
                <a:latin typeface="Segoe UI Light"/>
                <a:cs typeface="Segoe UI Light"/>
              </a:rPr>
              <a:t>parallel </a:t>
            </a:r>
            <a:r>
              <a:rPr spc="15" dirty="0">
                <a:solidFill>
                  <a:srgbClr val="7E7E7E"/>
                </a:solidFill>
                <a:latin typeface="Segoe UI Light"/>
                <a:cs typeface="Segoe UI Light"/>
              </a:rPr>
              <a:t>query </a:t>
            </a:r>
            <a:r>
              <a:rPr spc="4" dirty="0">
                <a:solidFill>
                  <a:srgbClr val="7E7E7E"/>
                </a:solidFill>
                <a:latin typeface="Segoe UI Light"/>
                <a:cs typeface="Segoe UI Light"/>
              </a:rPr>
              <a:t>performance,</a:t>
            </a:r>
            <a:r>
              <a:rPr spc="38" dirty="0">
                <a:solidFill>
                  <a:srgbClr val="7E7E7E"/>
                </a:solidFill>
                <a:latin typeface="Segoe UI Light"/>
                <a:cs typeface="Segoe UI Light"/>
              </a:rPr>
              <a:t> </a:t>
            </a:r>
            <a:r>
              <a:rPr spc="-4" dirty="0">
                <a:solidFill>
                  <a:srgbClr val="7E7E7E"/>
                </a:solidFill>
                <a:latin typeface="Segoe UI Light"/>
                <a:cs typeface="Segoe UI Light"/>
              </a:rPr>
              <a:t>replication)</a:t>
            </a:r>
            <a:endParaRPr dirty="0">
              <a:latin typeface="Segoe UI Light"/>
              <a:cs typeface="Segoe UI Light"/>
            </a:endParaRPr>
          </a:p>
          <a:p>
            <a:pPr marL="266700" indent="-257175">
              <a:spcBef>
                <a:spcPts val="360"/>
              </a:spcBef>
              <a:buFont typeface="Arial"/>
              <a:buChar char="•"/>
              <a:tabLst>
                <a:tab pos="266224" algn="l"/>
                <a:tab pos="266700" algn="l"/>
              </a:tabLst>
            </a:pPr>
            <a:r>
              <a:rPr dirty="0">
                <a:solidFill>
                  <a:srgbClr val="7E7E7E"/>
                </a:solidFill>
                <a:latin typeface="Segoe UI Light"/>
                <a:cs typeface="Segoe UI Light"/>
              </a:rPr>
              <a:t>High </a:t>
            </a:r>
            <a:r>
              <a:rPr spc="-15" dirty="0">
                <a:solidFill>
                  <a:srgbClr val="7E7E7E"/>
                </a:solidFill>
                <a:latin typeface="Segoe UI Light"/>
                <a:cs typeface="Segoe UI Light"/>
              </a:rPr>
              <a:t>concurrency, </a:t>
            </a:r>
            <a:r>
              <a:rPr spc="-4" dirty="0">
                <a:solidFill>
                  <a:srgbClr val="7E7E7E"/>
                </a:solidFill>
                <a:latin typeface="Segoe UI Light"/>
                <a:cs typeface="Segoe UI Light"/>
              </a:rPr>
              <a:t>high volume random </a:t>
            </a:r>
            <a:r>
              <a:rPr spc="-8" dirty="0">
                <a:solidFill>
                  <a:srgbClr val="7E7E7E"/>
                </a:solidFill>
                <a:latin typeface="Segoe UI Light"/>
                <a:cs typeface="Segoe UI Light"/>
              </a:rPr>
              <a:t>reads </a:t>
            </a:r>
            <a:r>
              <a:rPr dirty="0">
                <a:solidFill>
                  <a:srgbClr val="7E7E7E"/>
                </a:solidFill>
                <a:latin typeface="Segoe UI Light"/>
                <a:cs typeface="Segoe UI Light"/>
              </a:rPr>
              <a:t>and</a:t>
            </a:r>
            <a:r>
              <a:rPr spc="49" dirty="0">
                <a:solidFill>
                  <a:srgbClr val="7E7E7E"/>
                </a:solidFill>
                <a:latin typeface="Segoe UI Light"/>
                <a:cs typeface="Segoe UI Light"/>
              </a:rPr>
              <a:t> </a:t>
            </a:r>
            <a:r>
              <a:rPr dirty="0">
                <a:solidFill>
                  <a:srgbClr val="7E7E7E"/>
                </a:solidFill>
                <a:latin typeface="Segoe UI Light"/>
                <a:cs typeface="Segoe UI Light"/>
              </a:rPr>
              <a:t>writes</a:t>
            </a:r>
            <a:endParaRPr dirty="0">
              <a:latin typeface="Segoe UI Light"/>
              <a:cs typeface="Segoe UI Light"/>
            </a:endParaRPr>
          </a:p>
          <a:p>
            <a:pPr marL="266700" indent="-257175">
              <a:spcBef>
                <a:spcPts val="360"/>
              </a:spcBef>
              <a:buFont typeface="Arial"/>
              <a:buChar char="•"/>
              <a:tabLst>
                <a:tab pos="266224" algn="l"/>
                <a:tab pos="266700" algn="l"/>
              </a:tabLst>
            </a:pPr>
            <a:r>
              <a:rPr dirty="0">
                <a:solidFill>
                  <a:srgbClr val="7E7E7E"/>
                </a:solidFill>
                <a:latin typeface="Segoe UI Light"/>
                <a:cs typeface="Segoe UI Light"/>
              </a:rPr>
              <a:t>Massive data</a:t>
            </a:r>
            <a:r>
              <a:rPr spc="-23" dirty="0">
                <a:solidFill>
                  <a:srgbClr val="7E7E7E"/>
                </a:solidFill>
                <a:latin typeface="Segoe UI Light"/>
                <a:cs typeface="Segoe UI Light"/>
              </a:rPr>
              <a:t> </a:t>
            </a:r>
            <a:r>
              <a:rPr spc="-4" dirty="0">
                <a:solidFill>
                  <a:srgbClr val="7E7E7E"/>
                </a:solidFill>
                <a:latin typeface="Segoe UI Light"/>
                <a:cs typeface="Segoe UI Light"/>
              </a:rPr>
              <a:t>stores</a:t>
            </a:r>
            <a:endParaRPr dirty="0">
              <a:latin typeface="Segoe UI Light"/>
              <a:cs typeface="Segoe UI Light"/>
            </a:endParaRPr>
          </a:p>
          <a:p>
            <a:pPr marL="266700" indent="-257175">
              <a:spcBef>
                <a:spcPts val="360"/>
              </a:spcBef>
              <a:buFont typeface="Arial"/>
              <a:buChar char="•"/>
              <a:tabLst>
                <a:tab pos="266224" algn="l"/>
                <a:tab pos="266700" algn="l"/>
              </a:tabLst>
            </a:pPr>
            <a:r>
              <a:rPr spc="-8" dirty="0">
                <a:solidFill>
                  <a:srgbClr val="7E7E7E"/>
                </a:solidFill>
                <a:latin typeface="Segoe UI Light"/>
                <a:cs typeface="Segoe UI Light"/>
              </a:rPr>
              <a:t>Schema-free,</a:t>
            </a:r>
            <a:r>
              <a:rPr spc="4" dirty="0">
                <a:solidFill>
                  <a:srgbClr val="7E7E7E"/>
                </a:solidFill>
                <a:latin typeface="Segoe UI Light"/>
                <a:cs typeface="Segoe UI Light"/>
              </a:rPr>
              <a:t> </a:t>
            </a:r>
            <a:r>
              <a:rPr spc="-4" dirty="0">
                <a:solidFill>
                  <a:srgbClr val="7E7E7E"/>
                </a:solidFill>
                <a:latin typeface="Segoe UI Light"/>
                <a:cs typeface="Segoe UI Light"/>
              </a:rPr>
              <a:t>schema-on-read</a:t>
            </a:r>
            <a:endParaRPr dirty="0">
              <a:latin typeface="Segoe UI Light"/>
              <a:cs typeface="Segoe UI Light"/>
            </a:endParaRPr>
          </a:p>
          <a:p>
            <a:pPr marL="266700" indent="-257175">
              <a:spcBef>
                <a:spcPts val="360"/>
              </a:spcBef>
              <a:buFont typeface="Arial"/>
              <a:buChar char="•"/>
              <a:tabLst>
                <a:tab pos="266224" algn="l"/>
                <a:tab pos="266700" algn="l"/>
              </a:tabLst>
            </a:pPr>
            <a:r>
              <a:rPr spc="8" dirty="0">
                <a:solidFill>
                  <a:srgbClr val="7E7E7E"/>
                </a:solidFill>
                <a:latin typeface="Segoe UI Light"/>
                <a:cs typeface="Segoe UI Light"/>
              </a:rPr>
              <a:t>Supports </a:t>
            </a:r>
            <a:r>
              <a:rPr spc="-4" dirty="0">
                <a:solidFill>
                  <a:srgbClr val="7E7E7E"/>
                </a:solidFill>
                <a:latin typeface="Segoe UI Light"/>
                <a:cs typeface="Segoe UI Light"/>
              </a:rPr>
              <a:t>documents </a:t>
            </a:r>
            <a:r>
              <a:rPr dirty="0">
                <a:solidFill>
                  <a:srgbClr val="7E7E7E"/>
                </a:solidFill>
                <a:latin typeface="Segoe UI Light"/>
                <a:cs typeface="Segoe UI Light"/>
              </a:rPr>
              <a:t>with </a:t>
            </a:r>
            <a:r>
              <a:rPr spc="-8" dirty="0">
                <a:solidFill>
                  <a:srgbClr val="7E7E7E"/>
                </a:solidFill>
                <a:latin typeface="Segoe UI Light"/>
                <a:cs typeface="Segoe UI Light"/>
              </a:rPr>
              <a:t>different</a:t>
            </a:r>
            <a:r>
              <a:rPr spc="11" dirty="0">
                <a:solidFill>
                  <a:srgbClr val="7E7E7E"/>
                </a:solidFill>
                <a:latin typeface="Segoe UI Light"/>
                <a:cs typeface="Segoe UI Light"/>
              </a:rPr>
              <a:t> </a:t>
            </a:r>
            <a:r>
              <a:rPr spc="-4" dirty="0">
                <a:solidFill>
                  <a:srgbClr val="7E7E7E"/>
                </a:solidFill>
                <a:latin typeface="Segoe UI Light"/>
                <a:cs typeface="Segoe UI Light"/>
              </a:rPr>
              <a:t>fields</a:t>
            </a:r>
            <a:endParaRPr dirty="0">
              <a:latin typeface="Segoe UI Light"/>
              <a:cs typeface="Segoe UI Light"/>
            </a:endParaRPr>
          </a:p>
          <a:p>
            <a:pPr marL="266700" indent="-257175">
              <a:spcBef>
                <a:spcPts val="363"/>
              </a:spcBef>
              <a:buFont typeface="Arial"/>
              <a:buChar char="•"/>
              <a:tabLst>
                <a:tab pos="266224" algn="l"/>
                <a:tab pos="266700" algn="l"/>
              </a:tabLst>
            </a:pPr>
            <a:r>
              <a:rPr dirty="0">
                <a:solidFill>
                  <a:srgbClr val="7E7E7E"/>
                </a:solidFill>
                <a:latin typeface="Segoe UI Light"/>
                <a:cs typeface="Segoe UI Light"/>
              </a:rPr>
              <a:t>High</a:t>
            </a:r>
            <a:r>
              <a:rPr spc="-4" dirty="0">
                <a:solidFill>
                  <a:srgbClr val="7E7E7E"/>
                </a:solidFill>
                <a:latin typeface="Segoe UI Light"/>
                <a:cs typeface="Segoe UI Light"/>
              </a:rPr>
              <a:t> availability</a:t>
            </a:r>
            <a:endParaRPr dirty="0">
              <a:latin typeface="Segoe UI Light"/>
              <a:cs typeface="Segoe UI Light"/>
            </a:endParaRPr>
          </a:p>
          <a:p>
            <a:pPr marL="266700" indent="-257175">
              <a:spcBef>
                <a:spcPts val="360"/>
              </a:spcBef>
              <a:buFont typeface="Arial"/>
              <a:buChar char="•"/>
              <a:tabLst>
                <a:tab pos="266224" algn="l"/>
                <a:tab pos="266700" algn="l"/>
              </a:tabLst>
            </a:pPr>
            <a:r>
              <a:rPr spc="-4" dirty="0">
                <a:solidFill>
                  <a:srgbClr val="7E7E7E"/>
                </a:solidFill>
                <a:latin typeface="Segoe UI Light"/>
                <a:cs typeface="Segoe UI Light"/>
              </a:rPr>
              <a:t>Cost</a:t>
            </a:r>
            <a:endParaRPr dirty="0">
              <a:latin typeface="Segoe UI Light"/>
              <a:cs typeface="Segoe UI Light"/>
            </a:endParaRPr>
          </a:p>
          <a:p>
            <a:pPr marL="266700" indent="-257175">
              <a:spcBef>
                <a:spcPts val="360"/>
              </a:spcBef>
              <a:buFont typeface="Arial"/>
              <a:buChar char="•"/>
              <a:tabLst>
                <a:tab pos="266224" algn="l"/>
                <a:tab pos="266700" algn="l"/>
              </a:tabLst>
            </a:pPr>
            <a:r>
              <a:rPr spc="-4" dirty="0">
                <a:solidFill>
                  <a:srgbClr val="7E7E7E"/>
                </a:solidFill>
                <a:latin typeface="Segoe UI Light"/>
                <a:cs typeface="Segoe UI Light"/>
              </a:rPr>
              <a:t>Simplicity </a:t>
            </a:r>
            <a:r>
              <a:rPr spc="-19" dirty="0">
                <a:solidFill>
                  <a:srgbClr val="7E7E7E"/>
                </a:solidFill>
                <a:latin typeface="Segoe UI Light"/>
                <a:cs typeface="Segoe UI Light"/>
              </a:rPr>
              <a:t>of </a:t>
            </a:r>
            <a:r>
              <a:rPr spc="-4" dirty="0">
                <a:solidFill>
                  <a:srgbClr val="7E7E7E"/>
                </a:solidFill>
                <a:latin typeface="Segoe UI Light"/>
                <a:cs typeface="Segoe UI Light"/>
              </a:rPr>
              <a:t>design: no </a:t>
            </a:r>
            <a:r>
              <a:rPr dirty="0">
                <a:solidFill>
                  <a:srgbClr val="7E7E7E"/>
                </a:solidFill>
                <a:latin typeface="Segoe UI Light"/>
                <a:cs typeface="Segoe UI Light"/>
              </a:rPr>
              <a:t>“impedance</a:t>
            </a:r>
            <a:r>
              <a:rPr spc="26" dirty="0">
                <a:solidFill>
                  <a:srgbClr val="7E7E7E"/>
                </a:solidFill>
                <a:latin typeface="Segoe UI Light"/>
                <a:cs typeface="Segoe UI Light"/>
              </a:rPr>
              <a:t> </a:t>
            </a:r>
            <a:r>
              <a:rPr dirty="0">
                <a:solidFill>
                  <a:srgbClr val="7E7E7E"/>
                </a:solidFill>
                <a:latin typeface="Segoe UI Light"/>
                <a:cs typeface="Segoe UI Light"/>
              </a:rPr>
              <a:t>mismatch”</a:t>
            </a:r>
            <a:endParaRPr dirty="0">
              <a:latin typeface="Segoe UI Light"/>
              <a:cs typeface="Segoe UI Light"/>
            </a:endParaRPr>
          </a:p>
          <a:p>
            <a:pPr marL="266700" indent="-257175">
              <a:spcBef>
                <a:spcPts val="360"/>
              </a:spcBef>
              <a:buFont typeface="Arial"/>
              <a:buChar char="•"/>
              <a:tabLst>
                <a:tab pos="266224" algn="l"/>
                <a:tab pos="266700" algn="l"/>
              </a:tabLst>
            </a:pPr>
            <a:r>
              <a:rPr dirty="0">
                <a:solidFill>
                  <a:srgbClr val="7E7E7E"/>
                </a:solidFill>
                <a:latin typeface="Segoe UI Light"/>
                <a:cs typeface="Segoe UI Light"/>
              </a:rPr>
              <a:t>Finer </a:t>
            </a:r>
            <a:r>
              <a:rPr spc="-4" dirty="0">
                <a:solidFill>
                  <a:srgbClr val="7E7E7E"/>
                </a:solidFill>
                <a:latin typeface="Segoe UI Light"/>
                <a:cs typeface="Segoe UI Light"/>
              </a:rPr>
              <a:t>control over</a:t>
            </a:r>
            <a:r>
              <a:rPr spc="8" dirty="0">
                <a:solidFill>
                  <a:srgbClr val="7E7E7E"/>
                </a:solidFill>
                <a:latin typeface="Segoe UI Light"/>
                <a:cs typeface="Segoe UI Light"/>
              </a:rPr>
              <a:t> </a:t>
            </a:r>
            <a:r>
              <a:rPr spc="-4" dirty="0">
                <a:solidFill>
                  <a:srgbClr val="7E7E7E"/>
                </a:solidFill>
                <a:latin typeface="Segoe UI Light"/>
                <a:cs typeface="Segoe UI Light"/>
              </a:rPr>
              <a:t>availability</a:t>
            </a:r>
            <a:endParaRPr dirty="0">
              <a:latin typeface="Segoe UI Light"/>
              <a:cs typeface="Segoe UI Light"/>
            </a:endParaRPr>
          </a:p>
          <a:p>
            <a:pPr marL="266700" indent="-257175">
              <a:spcBef>
                <a:spcPts val="360"/>
              </a:spcBef>
              <a:buFont typeface="Arial"/>
              <a:buChar char="•"/>
              <a:tabLst>
                <a:tab pos="266224" algn="l"/>
                <a:tab pos="266700" algn="l"/>
              </a:tabLst>
            </a:pPr>
            <a:r>
              <a:rPr spc="-4" dirty="0">
                <a:solidFill>
                  <a:srgbClr val="7E7E7E"/>
                </a:solidFill>
                <a:latin typeface="Segoe UI Light"/>
                <a:cs typeface="Segoe UI Light"/>
              </a:rPr>
              <a:t>Speed, due </a:t>
            </a:r>
            <a:r>
              <a:rPr dirty="0">
                <a:solidFill>
                  <a:srgbClr val="7E7E7E"/>
                </a:solidFill>
                <a:latin typeface="Segoe UI Light"/>
                <a:cs typeface="Segoe UI Light"/>
              </a:rPr>
              <a:t>to </a:t>
            </a:r>
            <a:r>
              <a:rPr spc="-4" dirty="0">
                <a:solidFill>
                  <a:srgbClr val="7E7E7E"/>
                </a:solidFill>
                <a:latin typeface="Segoe UI Light"/>
                <a:cs typeface="Segoe UI Light"/>
              </a:rPr>
              <a:t>not having </a:t>
            </a:r>
            <a:r>
              <a:rPr dirty="0">
                <a:solidFill>
                  <a:srgbClr val="7E7E7E"/>
                </a:solidFill>
                <a:latin typeface="Segoe UI Light"/>
                <a:cs typeface="Segoe UI Light"/>
              </a:rPr>
              <a:t>to </a:t>
            </a:r>
            <a:r>
              <a:rPr spc="-4" dirty="0">
                <a:solidFill>
                  <a:srgbClr val="7E7E7E"/>
                </a:solidFill>
                <a:latin typeface="Segoe UI Light"/>
                <a:cs typeface="Segoe UI Light"/>
              </a:rPr>
              <a:t>join</a:t>
            </a:r>
            <a:r>
              <a:rPr spc="45" dirty="0">
                <a:solidFill>
                  <a:srgbClr val="7E7E7E"/>
                </a:solidFill>
                <a:latin typeface="Segoe UI Light"/>
                <a:cs typeface="Segoe UI Light"/>
              </a:rPr>
              <a:t> </a:t>
            </a:r>
            <a:r>
              <a:rPr spc="-4" dirty="0">
                <a:solidFill>
                  <a:srgbClr val="7E7E7E"/>
                </a:solidFill>
                <a:latin typeface="Segoe UI Light"/>
                <a:cs typeface="Segoe UI Light"/>
              </a:rPr>
              <a:t>tables</a:t>
            </a:r>
            <a:endParaRPr dirty="0">
              <a:latin typeface="Segoe UI Light"/>
              <a:cs typeface="Segoe UI Light"/>
            </a:endParaRPr>
          </a:p>
        </p:txBody>
      </p:sp>
    </p:spTree>
    <p:extLst>
      <p:ext uri="{BB962C8B-B14F-4D97-AF65-F5344CB8AC3E}">
        <p14:creationId xmlns:p14="http://schemas.microsoft.com/office/powerpoint/2010/main" val="18375734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457200"/>
            <a:ext cx="5865494" cy="425116"/>
          </a:xfrm>
          <a:prstGeom prst="rect">
            <a:avLst/>
          </a:prstGeom>
        </p:spPr>
        <p:txBody>
          <a:bodyPr vert="horz" wrap="square" lIns="0" tIns="9525" rIns="0" bIns="0" rtlCol="0" anchor="ctr">
            <a:spAutoFit/>
          </a:bodyPr>
          <a:lstStyle/>
          <a:p>
            <a:pPr marL="9525">
              <a:spcBef>
                <a:spcPts val="75"/>
              </a:spcBef>
            </a:pPr>
            <a:r>
              <a:rPr sz="2700" spc="-4" dirty="0">
                <a:solidFill>
                  <a:srgbClr val="7E7E7E"/>
                </a:solidFill>
              </a:rPr>
              <a:t>Main </a:t>
            </a:r>
            <a:r>
              <a:rPr sz="2700" spc="-8" dirty="0">
                <a:solidFill>
                  <a:srgbClr val="7E7E7E"/>
                </a:solidFill>
              </a:rPr>
              <a:t>differences</a:t>
            </a:r>
            <a:r>
              <a:rPr sz="2700" spc="-71" dirty="0">
                <a:solidFill>
                  <a:srgbClr val="7E7E7E"/>
                </a:solidFill>
              </a:rPr>
              <a:t> </a:t>
            </a:r>
            <a:r>
              <a:rPr sz="2700" spc="-4" dirty="0">
                <a:solidFill>
                  <a:srgbClr val="7E7E7E"/>
                </a:solidFill>
              </a:rPr>
              <a:t>(Non-relational/NoSQL)</a:t>
            </a:r>
            <a:endParaRPr sz="2700" dirty="0"/>
          </a:p>
        </p:txBody>
      </p:sp>
      <p:sp>
        <p:nvSpPr>
          <p:cNvPr id="3" name="object 3"/>
          <p:cNvSpPr txBox="1"/>
          <p:nvPr/>
        </p:nvSpPr>
        <p:spPr>
          <a:xfrm>
            <a:off x="493852" y="1886026"/>
            <a:ext cx="7585234" cy="3672159"/>
          </a:xfrm>
          <a:prstGeom prst="rect">
            <a:avLst/>
          </a:prstGeom>
        </p:spPr>
        <p:txBody>
          <a:bodyPr vert="horz" wrap="square" lIns="0" tIns="55245" rIns="0" bIns="0" rtlCol="0">
            <a:spAutoFit/>
          </a:bodyPr>
          <a:lstStyle/>
          <a:p>
            <a:pPr marL="9525">
              <a:spcBef>
                <a:spcPts val="435"/>
              </a:spcBef>
            </a:pPr>
            <a:r>
              <a:rPr sz="1500" dirty="0">
                <a:latin typeface="Segoe UI Light"/>
                <a:cs typeface="Segoe UI Light"/>
              </a:rPr>
              <a:t>Cons</a:t>
            </a:r>
          </a:p>
          <a:p>
            <a:pPr marL="266700" indent="-257175">
              <a:spcBef>
                <a:spcPts val="360"/>
              </a:spcBef>
              <a:buFont typeface="Arial"/>
              <a:buChar char="•"/>
              <a:tabLst>
                <a:tab pos="266224" algn="l"/>
                <a:tab pos="266700" algn="l"/>
              </a:tabLst>
            </a:pPr>
            <a:r>
              <a:rPr sz="1500" spc="-11" dirty="0">
                <a:latin typeface="Segoe UI Light"/>
                <a:cs typeface="Segoe UI Light"/>
              </a:rPr>
              <a:t>Weaker </a:t>
            </a:r>
            <a:r>
              <a:rPr sz="1500" spc="-4" dirty="0">
                <a:latin typeface="Segoe UI Light"/>
                <a:cs typeface="Segoe UI Light"/>
              </a:rPr>
              <a:t>or </a:t>
            </a:r>
            <a:r>
              <a:rPr sz="1500" dirty="0">
                <a:latin typeface="Segoe UI Light"/>
                <a:cs typeface="Segoe UI Light"/>
              </a:rPr>
              <a:t>eventual consistency </a:t>
            </a:r>
            <a:r>
              <a:rPr sz="1500" spc="-4" dirty="0">
                <a:latin typeface="Segoe UI Light"/>
                <a:cs typeface="Segoe UI Light"/>
              </a:rPr>
              <a:t>(BASE) instead </a:t>
            </a:r>
            <a:r>
              <a:rPr sz="1500" spc="-19" dirty="0">
                <a:latin typeface="Segoe UI Light"/>
                <a:cs typeface="Segoe UI Light"/>
              </a:rPr>
              <a:t>of</a:t>
            </a:r>
            <a:r>
              <a:rPr sz="1500" spc="26" dirty="0">
                <a:latin typeface="Segoe UI Light"/>
                <a:cs typeface="Segoe UI Light"/>
              </a:rPr>
              <a:t> </a:t>
            </a:r>
            <a:r>
              <a:rPr sz="1500" spc="-11" dirty="0">
                <a:latin typeface="Segoe UI Light"/>
                <a:cs typeface="Segoe UI Light"/>
              </a:rPr>
              <a:t>ACID</a:t>
            </a:r>
            <a:endParaRPr sz="1500" dirty="0">
              <a:latin typeface="Segoe UI Light"/>
              <a:cs typeface="Segoe UI Light"/>
            </a:endParaRPr>
          </a:p>
          <a:p>
            <a:pPr marL="266700" indent="-257175">
              <a:spcBef>
                <a:spcPts val="360"/>
              </a:spcBef>
              <a:buFont typeface="Arial"/>
              <a:buChar char="•"/>
              <a:tabLst>
                <a:tab pos="266224" algn="l"/>
                <a:tab pos="266700" algn="l"/>
              </a:tabLst>
            </a:pPr>
            <a:r>
              <a:rPr sz="1500" spc="-4" dirty="0">
                <a:latin typeface="Segoe UI Light"/>
                <a:cs typeface="Segoe UI Light"/>
              </a:rPr>
              <a:t>Limited </a:t>
            </a:r>
            <a:r>
              <a:rPr sz="1500" spc="8" dirty="0">
                <a:latin typeface="Segoe UI Light"/>
                <a:cs typeface="Segoe UI Light"/>
              </a:rPr>
              <a:t>support </a:t>
            </a:r>
            <a:r>
              <a:rPr sz="1500" dirty="0">
                <a:latin typeface="Segoe UI Light"/>
                <a:cs typeface="Segoe UI Light"/>
              </a:rPr>
              <a:t>for </a:t>
            </a:r>
            <a:r>
              <a:rPr sz="1500" spc="-4" dirty="0">
                <a:latin typeface="Segoe UI Light"/>
                <a:cs typeface="Segoe UI Light"/>
              </a:rPr>
              <a:t>joins, </a:t>
            </a:r>
            <a:r>
              <a:rPr sz="1500" dirty="0">
                <a:latin typeface="Segoe UI Light"/>
                <a:cs typeface="Segoe UI Light"/>
              </a:rPr>
              <a:t>does </a:t>
            </a:r>
            <a:r>
              <a:rPr sz="1500" spc="-4" dirty="0">
                <a:latin typeface="Segoe UI Light"/>
                <a:cs typeface="Segoe UI Light"/>
              </a:rPr>
              <a:t>not </a:t>
            </a:r>
            <a:r>
              <a:rPr sz="1500" spc="8" dirty="0">
                <a:latin typeface="Segoe UI Light"/>
                <a:cs typeface="Segoe UI Light"/>
              </a:rPr>
              <a:t>support </a:t>
            </a:r>
            <a:r>
              <a:rPr sz="1500" dirty="0">
                <a:latin typeface="Segoe UI Light"/>
                <a:cs typeface="Segoe UI Light"/>
              </a:rPr>
              <a:t>star</a:t>
            </a:r>
            <a:r>
              <a:rPr sz="1500" spc="4" dirty="0">
                <a:latin typeface="Segoe UI Light"/>
                <a:cs typeface="Segoe UI Light"/>
              </a:rPr>
              <a:t> </a:t>
            </a:r>
            <a:r>
              <a:rPr sz="1500" spc="-4" dirty="0">
                <a:latin typeface="Segoe UI Light"/>
                <a:cs typeface="Segoe UI Light"/>
              </a:rPr>
              <a:t>schema</a:t>
            </a:r>
            <a:endParaRPr sz="1500" dirty="0">
              <a:latin typeface="Segoe UI Light"/>
              <a:cs typeface="Segoe UI Light"/>
            </a:endParaRPr>
          </a:p>
          <a:p>
            <a:pPr marL="266700" indent="-257175">
              <a:spcBef>
                <a:spcPts val="360"/>
              </a:spcBef>
              <a:buFont typeface="Arial"/>
              <a:buChar char="•"/>
              <a:tabLst>
                <a:tab pos="266224" algn="l"/>
                <a:tab pos="266700" algn="l"/>
              </a:tabLst>
            </a:pPr>
            <a:r>
              <a:rPr sz="1500" dirty="0">
                <a:latin typeface="Segoe UI Light"/>
                <a:cs typeface="Segoe UI Light"/>
              </a:rPr>
              <a:t>Data </a:t>
            </a:r>
            <a:r>
              <a:rPr sz="1500" spc="-4" dirty="0">
                <a:latin typeface="Segoe UI Light"/>
                <a:cs typeface="Segoe UI Light"/>
              </a:rPr>
              <a:t>is denormalized, </a:t>
            </a:r>
            <a:r>
              <a:rPr sz="1500" spc="-8" dirty="0">
                <a:latin typeface="Segoe UI Light"/>
                <a:cs typeface="Segoe UI Light"/>
              </a:rPr>
              <a:t>requiring </a:t>
            </a:r>
            <a:r>
              <a:rPr sz="1500" dirty="0">
                <a:latin typeface="Segoe UI Light"/>
                <a:cs typeface="Segoe UI Light"/>
              </a:rPr>
              <a:t>mass updates </a:t>
            </a:r>
            <a:r>
              <a:rPr sz="1500" spc="-4" dirty="0">
                <a:latin typeface="Segoe UI Light"/>
                <a:cs typeface="Segoe UI Light"/>
              </a:rPr>
              <a:t>(i.e. </a:t>
            </a:r>
            <a:r>
              <a:rPr sz="1500" spc="-8" dirty="0">
                <a:latin typeface="Segoe UI Light"/>
                <a:cs typeface="Segoe UI Light"/>
              </a:rPr>
              <a:t>product </a:t>
            </a:r>
            <a:r>
              <a:rPr sz="1500" spc="-4" dirty="0">
                <a:latin typeface="Segoe UI Light"/>
                <a:cs typeface="Segoe UI Light"/>
              </a:rPr>
              <a:t>name</a:t>
            </a:r>
            <a:r>
              <a:rPr sz="1500" spc="38" dirty="0">
                <a:latin typeface="Segoe UI Light"/>
                <a:cs typeface="Segoe UI Light"/>
              </a:rPr>
              <a:t> </a:t>
            </a:r>
            <a:r>
              <a:rPr sz="1500" dirty="0">
                <a:latin typeface="Segoe UI Light"/>
                <a:cs typeface="Segoe UI Light"/>
              </a:rPr>
              <a:t>change)</a:t>
            </a:r>
          </a:p>
          <a:p>
            <a:pPr marL="266700" indent="-257175">
              <a:spcBef>
                <a:spcPts val="360"/>
              </a:spcBef>
              <a:buFont typeface="Arial"/>
              <a:buChar char="•"/>
              <a:tabLst>
                <a:tab pos="266224" algn="l"/>
                <a:tab pos="266700" algn="l"/>
              </a:tabLst>
            </a:pPr>
            <a:r>
              <a:rPr sz="1500" dirty="0">
                <a:latin typeface="Segoe UI Light"/>
                <a:cs typeface="Segoe UI Light"/>
              </a:rPr>
              <a:t>Does </a:t>
            </a:r>
            <a:r>
              <a:rPr sz="1500" spc="-4" dirty="0">
                <a:latin typeface="Segoe UI Light"/>
                <a:cs typeface="Segoe UI Light"/>
              </a:rPr>
              <a:t>not have built-in </a:t>
            </a:r>
            <a:r>
              <a:rPr sz="1500" dirty="0">
                <a:latin typeface="Segoe UI Light"/>
                <a:cs typeface="Segoe UI Light"/>
              </a:rPr>
              <a:t>data </a:t>
            </a:r>
            <a:r>
              <a:rPr sz="1500" spc="-4" dirty="0">
                <a:latin typeface="Segoe UI Light"/>
                <a:cs typeface="Segoe UI Light"/>
              </a:rPr>
              <a:t>integrity (must do in</a:t>
            </a:r>
            <a:r>
              <a:rPr sz="1500" spc="53" dirty="0">
                <a:latin typeface="Segoe UI Light"/>
                <a:cs typeface="Segoe UI Light"/>
              </a:rPr>
              <a:t> </a:t>
            </a:r>
            <a:r>
              <a:rPr sz="1500" dirty="0">
                <a:latin typeface="Segoe UI Light"/>
                <a:cs typeface="Segoe UI Light"/>
              </a:rPr>
              <a:t>code)</a:t>
            </a:r>
          </a:p>
          <a:p>
            <a:pPr marL="266700" indent="-257175">
              <a:spcBef>
                <a:spcPts val="360"/>
              </a:spcBef>
              <a:buFont typeface="Arial"/>
              <a:buChar char="•"/>
              <a:tabLst>
                <a:tab pos="266224" algn="l"/>
                <a:tab pos="266700" algn="l"/>
              </a:tabLst>
            </a:pPr>
            <a:r>
              <a:rPr sz="1500" dirty="0">
                <a:latin typeface="Segoe UI Light"/>
                <a:cs typeface="Segoe UI Light"/>
              </a:rPr>
              <a:t>No </a:t>
            </a:r>
            <a:r>
              <a:rPr sz="1500" spc="-4" dirty="0">
                <a:latin typeface="Segoe UI Light"/>
                <a:cs typeface="Segoe UI Light"/>
              </a:rPr>
              <a:t>relationship</a:t>
            </a:r>
            <a:r>
              <a:rPr sz="1500" dirty="0">
                <a:latin typeface="Segoe UI Light"/>
                <a:cs typeface="Segoe UI Light"/>
              </a:rPr>
              <a:t> </a:t>
            </a:r>
            <a:r>
              <a:rPr sz="1500" spc="-4" dirty="0">
                <a:latin typeface="Segoe UI Light"/>
                <a:cs typeface="Segoe UI Light"/>
              </a:rPr>
              <a:t>enforcement</a:t>
            </a:r>
            <a:endParaRPr sz="1500" dirty="0">
              <a:latin typeface="Segoe UI Light"/>
              <a:cs typeface="Segoe UI Light"/>
            </a:endParaRPr>
          </a:p>
          <a:p>
            <a:pPr marL="266700" indent="-257175">
              <a:spcBef>
                <a:spcPts val="360"/>
              </a:spcBef>
              <a:buFont typeface="Arial"/>
              <a:buChar char="•"/>
              <a:tabLst>
                <a:tab pos="266224" algn="l"/>
                <a:tab pos="266700" algn="l"/>
              </a:tabLst>
            </a:pPr>
            <a:r>
              <a:rPr sz="1500" spc="-4" dirty="0">
                <a:latin typeface="Segoe UI Light"/>
                <a:cs typeface="Segoe UI Light"/>
              </a:rPr>
              <a:t>Limited indexing</a:t>
            </a:r>
            <a:endParaRPr sz="1500" dirty="0">
              <a:latin typeface="Segoe UI Light"/>
              <a:cs typeface="Segoe UI Light"/>
            </a:endParaRPr>
          </a:p>
          <a:p>
            <a:pPr marL="266700" indent="-257175">
              <a:spcBef>
                <a:spcPts val="363"/>
              </a:spcBef>
              <a:buFont typeface="Arial"/>
              <a:buChar char="•"/>
              <a:tabLst>
                <a:tab pos="266224" algn="l"/>
                <a:tab pos="266700" algn="l"/>
              </a:tabLst>
            </a:pPr>
            <a:r>
              <a:rPr sz="1500" spc="-15" dirty="0">
                <a:latin typeface="Segoe UI Light"/>
                <a:cs typeface="Segoe UI Light"/>
              </a:rPr>
              <a:t>Weak</a:t>
            </a:r>
            <a:r>
              <a:rPr sz="1500" spc="-11" dirty="0">
                <a:latin typeface="Segoe UI Light"/>
                <a:cs typeface="Segoe UI Light"/>
              </a:rPr>
              <a:t> </a:t>
            </a:r>
            <a:r>
              <a:rPr sz="1500" spc="-4" dirty="0">
                <a:latin typeface="Segoe UI Light"/>
                <a:cs typeface="Segoe UI Light"/>
              </a:rPr>
              <a:t>SQL</a:t>
            </a:r>
            <a:endParaRPr sz="1500" dirty="0">
              <a:latin typeface="Segoe UI Light"/>
              <a:cs typeface="Segoe UI Light"/>
            </a:endParaRPr>
          </a:p>
          <a:p>
            <a:pPr marL="266700" indent="-257175">
              <a:spcBef>
                <a:spcPts val="360"/>
              </a:spcBef>
              <a:buFont typeface="Arial"/>
              <a:buChar char="•"/>
              <a:tabLst>
                <a:tab pos="266224" algn="l"/>
                <a:tab pos="266700" algn="l"/>
              </a:tabLst>
            </a:pPr>
            <a:r>
              <a:rPr sz="1500" spc="-4" dirty="0">
                <a:latin typeface="Segoe UI Light"/>
                <a:cs typeface="Segoe UI Light"/>
              </a:rPr>
              <a:t>Limited </a:t>
            </a:r>
            <a:r>
              <a:rPr sz="1500" dirty="0">
                <a:latin typeface="Segoe UI Light"/>
                <a:cs typeface="Segoe UI Light"/>
              </a:rPr>
              <a:t>transaction</a:t>
            </a:r>
            <a:r>
              <a:rPr sz="1500" spc="4" dirty="0">
                <a:latin typeface="Segoe UI Light"/>
                <a:cs typeface="Segoe UI Light"/>
              </a:rPr>
              <a:t> </a:t>
            </a:r>
            <a:r>
              <a:rPr sz="1500" spc="8" dirty="0">
                <a:latin typeface="Segoe UI Light"/>
                <a:cs typeface="Segoe UI Light"/>
              </a:rPr>
              <a:t>support</a:t>
            </a:r>
            <a:endParaRPr sz="1500" dirty="0">
              <a:latin typeface="Segoe UI Light"/>
              <a:cs typeface="Segoe UI Light"/>
            </a:endParaRPr>
          </a:p>
          <a:p>
            <a:pPr marL="266700" indent="-257175">
              <a:spcBef>
                <a:spcPts val="360"/>
              </a:spcBef>
              <a:buFont typeface="Arial"/>
              <a:buChar char="•"/>
              <a:tabLst>
                <a:tab pos="266224" algn="l"/>
                <a:tab pos="266700" algn="l"/>
              </a:tabLst>
            </a:pPr>
            <a:r>
              <a:rPr sz="1500" spc="-4" dirty="0">
                <a:latin typeface="Segoe UI Light"/>
                <a:cs typeface="Segoe UI Light"/>
              </a:rPr>
              <a:t>Slow </a:t>
            </a:r>
            <a:r>
              <a:rPr sz="1500" dirty="0">
                <a:latin typeface="Segoe UI Light"/>
                <a:cs typeface="Segoe UI Light"/>
              </a:rPr>
              <a:t>mass</a:t>
            </a:r>
            <a:r>
              <a:rPr sz="1500" spc="-15" dirty="0">
                <a:latin typeface="Segoe UI Light"/>
                <a:cs typeface="Segoe UI Light"/>
              </a:rPr>
              <a:t> </a:t>
            </a:r>
            <a:r>
              <a:rPr sz="1500" dirty="0">
                <a:latin typeface="Segoe UI Light"/>
                <a:cs typeface="Segoe UI Light"/>
              </a:rPr>
              <a:t>updates</a:t>
            </a:r>
          </a:p>
          <a:p>
            <a:pPr marL="266700" indent="-257175">
              <a:spcBef>
                <a:spcPts val="360"/>
              </a:spcBef>
              <a:buFont typeface="Arial"/>
              <a:buChar char="•"/>
              <a:tabLst>
                <a:tab pos="266224" algn="l"/>
                <a:tab pos="266700" algn="l"/>
              </a:tabLst>
            </a:pPr>
            <a:r>
              <a:rPr sz="1500" dirty="0">
                <a:latin typeface="Segoe UI Light"/>
                <a:cs typeface="Segoe UI Light"/>
              </a:rPr>
              <a:t>Uses 10-50x </a:t>
            </a:r>
            <a:r>
              <a:rPr sz="1500" spc="-8" dirty="0">
                <a:latin typeface="Segoe UI Light"/>
                <a:cs typeface="Segoe UI Light"/>
              </a:rPr>
              <a:t>more </a:t>
            </a:r>
            <a:r>
              <a:rPr sz="1500" dirty="0">
                <a:latin typeface="Segoe UI Light"/>
                <a:cs typeface="Segoe UI Light"/>
              </a:rPr>
              <a:t>space </a:t>
            </a:r>
            <a:r>
              <a:rPr sz="1500" spc="-4" dirty="0">
                <a:latin typeface="Segoe UI Light"/>
                <a:cs typeface="Segoe UI Light"/>
              </a:rPr>
              <a:t>(replication, denormalized,</a:t>
            </a:r>
            <a:r>
              <a:rPr sz="1500" spc="-26" dirty="0">
                <a:latin typeface="Segoe UI Light"/>
                <a:cs typeface="Segoe UI Light"/>
              </a:rPr>
              <a:t> </a:t>
            </a:r>
            <a:r>
              <a:rPr sz="1500" spc="-4" dirty="0">
                <a:latin typeface="Segoe UI Light"/>
                <a:cs typeface="Segoe UI Light"/>
              </a:rPr>
              <a:t>documents)</a:t>
            </a:r>
            <a:endParaRPr sz="1500" dirty="0">
              <a:latin typeface="Segoe UI Light"/>
              <a:cs typeface="Segoe UI Light"/>
            </a:endParaRPr>
          </a:p>
          <a:p>
            <a:pPr marL="266700" indent="-257175">
              <a:spcBef>
                <a:spcPts val="360"/>
              </a:spcBef>
              <a:buFont typeface="Arial"/>
              <a:buChar char="•"/>
              <a:tabLst>
                <a:tab pos="266224" algn="l"/>
                <a:tab pos="266700" algn="l"/>
              </a:tabLst>
            </a:pPr>
            <a:r>
              <a:rPr sz="1500" spc="-4" dirty="0">
                <a:latin typeface="Segoe UI Light"/>
                <a:cs typeface="Segoe UI Light"/>
              </a:rPr>
              <a:t>Difficulty </a:t>
            </a:r>
            <a:r>
              <a:rPr sz="1500" dirty="0">
                <a:latin typeface="Segoe UI Light"/>
                <a:cs typeface="Segoe UI Light"/>
              </a:rPr>
              <a:t>tracking schema changes </a:t>
            </a:r>
            <a:r>
              <a:rPr sz="1500" spc="-4" dirty="0">
                <a:latin typeface="Segoe UI Light"/>
                <a:cs typeface="Segoe UI Light"/>
              </a:rPr>
              <a:t>over</a:t>
            </a:r>
            <a:r>
              <a:rPr sz="1500" spc="8" dirty="0">
                <a:latin typeface="Segoe UI Light"/>
                <a:cs typeface="Segoe UI Light"/>
              </a:rPr>
              <a:t> </a:t>
            </a:r>
            <a:r>
              <a:rPr sz="1500" spc="-4" dirty="0">
                <a:latin typeface="Segoe UI Light"/>
                <a:cs typeface="Segoe UI Light"/>
              </a:rPr>
              <a:t>time</a:t>
            </a:r>
            <a:endParaRPr sz="1500" dirty="0">
              <a:latin typeface="Segoe UI Light"/>
              <a:cs typeface="Segoe UI Light"/>
            </a:endParaRPr>
          </a:p>
          <a:p>
            <a:pPr marL="266700" indent="-257175">
              <a:spcBef>
                <a:spcPts val="360"/>
              </a:spcBef>
              <a:buFont typeface="Arial"/>
              <a:buChar char="•"/>
              <a:tabLst>
                <a:tab pos="266224" algn="l"/>
                <a:tab pos="266700" algn="l"/>
              </a:tabLst>
            </a:pPr>
            <a:r>
              <a:rPr sz="1500" dirty="0">
                <a:latin typeface="Segoe UI Light"/>
                <a:cs typeface="Segoe UI Light"/>
              </a:rPr>
              <a:t>Most NoSQL databases </a:t>
            </a:r>
            <a:r>
              <a:rPr sz="1500" spc="-11" dirty="0">
                <a:latin typeface="Segoe UI Light"/>
                <a:cs typeface="Segoe UI Light"/>
              </a:rPr>
              <a:t>are </a:t>
            </a:r>
            <a:r>
              <a:rPr sz="1500" spc="-4" dirty="0">
                <a:latin typeface="Segoe UI Light"/>
                <a:cs typeface="Segoe UI Light"/>
              </a:rPr>
              <a:t>still </a:t>
            </a:r>
            <a:r>
              <a:rPr sz="1500" dirty="0">
                <a:latin typeface="Segoe UI Light"/>
                <a:cs typeface="Segoe UI Light"/>
              </a:rPr>
              <a:t>too </a:t>
            </a:r>
            <a:r>
              <a:rPr sz="1500" spc="-8" dirty="0">
                <a:latin typeface="Segoe UI Light"/>
                <a:cs typeface="Segoe UI Light"/>
              </a:rPr>
              <a:t>immature </a:t>
            </a:r>
            <a:r>
              <a:rPr sz="1500" dirty="0">
                <a:latin typeface="Segoe UI Light"/>
                <a:cs typeface="Segoe UI Light"/>
              </a:rPr>
              <a:t>for </a:t>
            </a:r>
            <a:r>
              <a:rPr sz="1500" spc="-8" dirty="0">
                <a:latin typeface="Segoe UI Light"/>
                <a:cs typeface="Segoe UI Light"/>
              </a:rPr>
              <a:t>reliable </a:t>
            </a:r>
            <a:r>
              <a:rPr sz="1500" dirty="0">
                <a:latin typeface="Segoe UI Light"/>
                <a:cs typeface="Segoe UI Light"/>
              </a:rPr>
              <a:t>enterprise operational</a:t>
            </a:r>
            <a:r>
              <a:rPr sz="1500" spc="19" dirty="0">
                <a:latin typeface="Segoe UI Light"/>
                <a:cs typeface="Segoe UI Light"/>
              </a:rPr>
              <a:t> </a:t>
            </a:r>
            <a:r>
              <a:rPr sz="1500" dirty="0">
                <a:latin typeface="Segoe UI Light"/>
                <a:cs typeface="Segoe UI Light"/>
              </a:rPr>
              <a:t>applications</a:t>
            </a:r>
          </a:p>
        </p:txBody>
      </p:sp>
    </p:spTree>
    <p:extLst>
      <p:ext uri="{BB962C8B-B14F-4D97-AF65-F5344CB8AC3E}">
        <p14:creationId xmlns:p14="http://schemas.microsoft.com/office/powerpoint/2010/main" val="30375783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3122" y="433373"/>
            <a:ext cx="7016878" cy="625171"/>
          </a:xfrm>
          <a:prstGeom prst="rect">
            <a:avLst/>
          </a:prstGeom>
        </p:spPr>
        <p:txBody>
          <a:bodyPr vert="horz" wrap="square" lIns="0" tIns="9525" rIns="0" bIns="0" rtlCol="0" anchor="ctr">
            <a:spAutoFit/>
          </a:bodyPr>
          <a:lstStyle/>
          <a:p>
            <a:pPr marL="9525">
              <a:spcBef>
                <a:spcPts val="75"/>
              </a:spcBef>
            </a:pPr>
            <a:r>
              <a:rPr sz="4000" spc="-15" dirty="0">
                <a:solidFill>
                  <a:srgbClr val="7E7E7E"/>
                </a:solidFill>
              </a:rPr>
              <a:t>ACID </a:t>
            </a:r>
            <a:r>
              <a:rPr sz="4000" spc="-4" dirty="0">
                <a:solidFill>
                  <a:srgbClr val="7E7E7E"/>
                </a:solidFill>
              </a:rPr>
              <a:t>(RDBMS) vs </a:t>
            </a:r>
            <a:r>
              <a:rPr sz="4000" dirty="0">
                <a:solidFill>
                  <a:srgbClr val="7E7E7E"/>
                </a:solidFill>
              </a:rPr>
              <a:t>BASE</a:t>
            </a:r>
            <a:r>
              <a:rPr sz="4000" spc="-45" dirty="0">
                <a:solidFill>
                  <a:srgbClr val="7E7E7E"/>
                </a:solidFill>
              </a:rPr>
              <a:t> </a:t>
            </a:r>
            <a:r>
              <a:rPr sz="4000" spc="-4" dirty="0">
                <a:solidFill>
                  <a:srgbClr val="7E7E7E"/>
                </a:solidFill>
              </a:rPr>
              <a:t>(NoSQL)</a:t>
            </a:r>
            <a:endParaRPr sz="4000" dirty="0"/>
          </a:p>
        </p:txBody>
      </p:sp>
      <p:sp>
        <p:nvSpPr>
          <p:cNvPr id="3" name="object 3"/>
          <p:cNvSpPr txBox="1"/>
          <p:nvPr/>
        </p:nvSpPr>
        <p:spPr>
          <a:xfrm>
            <a:off x="603122" y="1899095"/>
            <a:ext cx="3239453" cy="3752149"/>
          </a:xfrm>
          <a:prstGeom prst="rect">
            <a:avLst/>
          </a:prstGeom>
        </p:spPr>
        <p:txBody>
          <a:bodyPr vert="horz" wrap="square" lIns="0" tIns="10001" rIns="0" bIns="0" rtlCol="0">
            <a:spAutoFit/>
          </a:bodyPr>
          <a:lstStyle/>
          <a:p>
            <a:pPr marL="9525" marR="3810">
              <a:spcBef>
                <a:spcPts val="79"/>
              </a:spcBef>
            </a:pPr>
            <a:r>
              <a:rPr sz="2400" spc="-11" dirty="0">
                <a:solidFill>
                  <a:srgbClr val="7E7E7E"/>
                </a:solidFill>
                <a:latin typeface="Segoe UI Light"/>
                <a:cs typeface="Segoe UI Light"/>
              </a:rPr>
              <a:t>A</a:t>
            </a:r>
            <a:r>
              <a:rPr sz="1350" spc="-11" dirty="0">
                <a:solidFill>
                  <a:srgbClr val="7E7E7E"/>
                </a:solidFill>
                <a:latin typeface="Segoe UI Light"/>
                <a:cs typeface="Segoe UI Light"/>
              </a:rPr>
              <a:t>TOMICITY: </a:t>
            </a:r>
            <a:r>
              <a:rPr sz="1350" spc="-4" dirty="0">
                <a:solidFill>
                  <a:srgbClr val="7E7E7E"/>
                </a:solidFill>
                <a:latin typeface="Segoe UI Light"/>
                <a:cs typeface="Segoe UI Light"/>
              </a:rPr>
              <a:t>All data and commands in </a:t>
            </a:r>
            <a:r>
              <a:rPr sz="1350" dirty="0">
                <a:solidFill>
                  <a:srgbClr val="7E7E7E"/>
                </a:solidFill>
                <a:latin typeface="Segoe UI Light"/>
                <a:cs typeface="Segoe UI Light"/>
              </a:rPr>
              <a:t>a  </a:t>
            </a:r>
            <a:r>
              <a:rPr sz="1350" spc="-4" dirty="0">
                <a:solidFill>
                  <a:srgbClr val="7E7E7E"/>
                </a:solidFill>
                <a:latin typeface="Segoe UI Light"/>
                <a:cs typeface="Segoe UI Light"/>
              </a:rPr>
              <a:t>transaction succeed, or all fail and </a:t>
            </a:r>
            <a:r>
              <a:rPr sz="1350" spc="-11" dirty="0">
                <a:solidFill>
                  <a:srgbClr val="7E7E7E"/>
                </a:solidFill>
                <a:latin typeface="Segoe UI Light"/>
                <a:cs typeface="Segoe UI Light"/>
              </a:rPr>
              <a:t>roll </a:t>
            </a:r>
            <a:r>
              <a:rPr sz="1350" spc="-4" dirty="0">
                <a:solidFill>
                  <a:srgbClr val="7E7E7E"/>
                </a:solidFill>
                <a:latin typeface="Segoe UI Light"/>
                <a:cs typeface="Segoe UI Light"/>
              </a:rPr>
              <a:t>back  </a:t>
            </a:r>
            <a:r>
              <a:rPr sz="2400" spc="-4" dirty="0">
                <a:solidFill>
                  <a:srgbClr val="7E7E7E"/>
                </a:solidFill>
                <a:latin typeface="Segoe UI Light"/>
                <a:cs typeface="Segoe UI Light"/>
              </a:rPr>
              <a:t>C</a:t>
            </a:r>
            <a:r>
              <a:rPr sz="1350" spc="-4" dirty="0">
                <a:solidFill>
                  <a:srgbClr val="7E7E7E"/>
                </a:solidFill>
                <a:latin typeface="Segoe UI Light"/>
                <a:cs typeface="Segoe UI Light"/>
              </a:rPr>
              <a:t>ONSISTENCY: All </a:t>
            </a:r>
            <a:r>
              <a:rPr sz="1350" dirty="0">
                <a:solidFill>
                  <a:srgbClr val="7E7E7E"/>
                </a:solidFill>
                <a:latin typeface="Segoe UI Light"/>
                <a:cs typeface="Segoe UI Light"/>
              </a:rPr>
              <a:t>committed </a:t>
            </a:r>
            <a:r>
              <a:rPr sz="1350" spc="-4" dirty="0">
                <a:solidFill>
                  <a:srgbClr val="7E7E7E"/>
                </a:solidFill>
                <a:latin typeface="Segoe UI Light"/>
                <a:cs typeface="Segoe UI Light"/>
              </a:rPr>
              <a:t>data must be  </a:t>
            </a:r>
            <a:r>
              <a:rPr sz="1350" dirty="0">
                <a:solidFill>
                  <a:srgbClr val="7E7E7E"/>
                </a:solidFill>
                <a:latin typeface="Segoe UI Light"/>
                <a:cs typeface="Segoe UI Light"/>
              </a:rPr>
              <a:t>consistent with </a:t>
            </a:r>
            <a:r>
              <a:rPr sz="1350" spc="-4" dirty="0">
                <a:solidFill>
                  <a:srgbClr val="7E7E7E"/>
                </a:solidFill>
                <a:latin typeface="Segoe UI Light"/>
                <a:cs typeface="Segoe UI Light"/>
              </a:rPr>
              <a:t>all data rules including  constraints, triggers, cascades, </a:t>
            </a:r>
            <a:r>
              <a:rPr sz="1350" spc="-15" dirty="0">
                <a:solidFill>
                  <a:srgbClr val="7E7E7E"/>
                </a:solidFill>
                <a:latin typeface="Segoe UI Light"/>
                <a:cs typeface="Segoe UI Light"/>
              </a:rPr>
              <a:t>atomicity,  </a:t>
            </a:r>
            <a:r>
              <a:rPr sz="1350" spc="-4" dirty="0">
                <a:solidFill>
                  <a:srgbClr val="7E7E7E"/>
                </a:solidFill>
                <a:latin typeface="Segoe UI Light"/>
                <a:cs typeface="Segoe UI Light"/>
              </a:rPr>
              <a:t>isolation, and</a:t>
            </a:r>
            <a:r>
              <a:rPr sz="1350" spc="4" dirty="0">
                <a:solidFill>
                  <a:srgbClr val="7E7E7E"/>
                </a:solidFill>
                <a:latin typeface="Segoe UI Light"/>
                <a:cs typeface="Segoe UI Light"/>
              </a:rPr>
              <a:t> </a:t>
            </a:r>
            <a:r>
              <a:rPr sz="1350" spc="-4" dirty="0">
                <a:solidFill>
                  <a:srgbClr val="7E7E7E"/>
                </a:solidFill>
                <a:latin typeface="Segoe UI Light"/>
                <a:cs typeface="Segoe UI Light"/>
              </a:rPr>
              <a:t>durability</a:t>
            </a:r>
            <a:endParaRPr sz="1350">
              <a:latin typeface="Segoe UI Light"/>
              <a:cs typeface="Segoe UI Light"/>
            </a:endParaRPr>
          </a:p>
          <a:p>
            <a:pPr marL="9525">
              <a:lnSpc>
                <a:spcPts val="2858"/>
              </a:lnSpc>
            </a:pPr>
            <a:r>
              <a:rPr sz="2400" spc="-11" dirty="0">
                <a:solidFill>
                  <a:srgbClr val="7E7E7E"/>
                </a:solidFill>
                <a:latin typeface="Segoe UI Light"/>
                <a:cs typeface="Segoe UI Light"/>
              </a:rPr>
              <a:t>I</a:t>
            </a:r>
            <a:r>
              <a:rPr sz="1350" spc="-11" dirty="0">
                <a:solidFill>
                  <a:srgbClr val="7E7E7E"/>
                </a:solidFill>
                <a:latin typeface="Segoe UI Light"/>
                <a:cs typeface="Segoe UI Light"/>
              </a:rPr>
              <a:t>SOLATION: </a:t>
            </a:r>
            <a:r>
              <a:rPr sz="1350" spc="-4" dirty="0">
                <a:solidFill>
                  <a:srgbClr val="7E7E7E"/>
                </a:solidFill>
                <a:latin typeface="Segoe UI Light"/>
                <a:cs typeface="Segoe UI Light"/>
              </a:rPr>
              <a:t>Other operations </a:t>
            </a:r>
            <a:r>
              <a:rPr sz="1350" dirty="0">
                <a:solidFill>
                  <a:srgbClr val="7E7E7E"/>
                </a:solidFill>
                <a:latin typeface="Segoe UI Light"/>
                <a:cs typeface="Segoe UI Light"/>
              </a:rPr>
              <a:t>cannot</a:t>
            </a:r>
            <a:r>
              <a:rPr sz="1350" spc="8" dirty="0">
                <a:solidFill>
                  <a:srgbClr val="7E7E7E"/>
                </a:solidFill>
                <a:latin typeface="Segoe UI Light"/>
                <a:cs typeface="Segoe UI Light"/>
              </a:rPr>
              <a:t> </a:t>
            </a:r>
            <a:r>
              <a:rPr sz="1350" spc="-4" dirty="0">
                <a:solidFill>
                  <a:srgbClr val="7E7E7E"/>
                </a:solidFill>
                <a:latin typeface="Segoe UI Light"/>
                <a:cs typeface="Segoe UI Light"/>
              </a:rPr>
              <a:t>access</a:t>
            </a:r>
            <a:endParaRPr sz="1350">
              <a:latin typeface="Segoe UI Light"/>
              <a:cs typeface="Segoe UI Light"/>
            </a:endParaRPr>
          </a:p>
          <a:p>
            <a:pPr marL="9525" marR="108585">
              <a:lnSpc>
                <a:spcPct val="99900"/>
              </a:lnSpc>
              <a:spcBef>
                <a:spcPts val="23"/>
              </a:spcBef>
            </a:pPr>
            <a:r>
              <a:rPr sz="1350" spc="-4" dirty="0">
                <a:solidFill>
                  <a:srgbClr val="7E7E7E"/>
                </a:solidFill>
                <a:latin typeface="Segoe UI Light"/>
                <a:cs typeface="Segoe UI Light"/>
              </a:rPr>
              <a:t>data </a:t>
            </a:r>
            <a:r>
              <a:rPr sz="1350" dirty="0">
                <a:solidFill>
                  <a:srgbClr val="7E7E7E"/>
                </a:solidFill>
                <a:latin typeface="Segoe UI Light"/>
                <a:cs typeface="Segoe UI Light"/>
              </a:rPr>
              <a:t>that </a:t>
            </a:r>
            <a:r>
              <a:rPr sz="1350" spc="-4" dirty="0">
                <a:solidFill>
                  <a:srgbClr val="7E7E7E"/>
                </a:solidFill>
                <a:latin typeface="Segoe UI Light"/>
                <a:cs typeface="Segoe UI Light"/>
              </a:rPr>
              <a:t>has been modified during </a:t>
            </a:r>
            <a:r>
              <a:rPr sz="1350" dirty="0">
                <a:solidFill>
                  <a:srgbClr val="7E7E7E"/>
                </a:solidFill>
                <a:latin typeface="Segoe UI Light"/>
                <a:cs typeface="Segoe UI Light"/>
              </a:rPr>
              <a:t>a  </a:t>
            </a:r>
            <a:r>
              <a:rPr sz="1350" spc="-4" dirty="0">
                <a:solidFill>
                  <a:srgbClr val="7E7E7E"/>
                </a:solidFill>
                <a:latin typeface="Segoe UI Light"/>
                <a:cs typeface="Segoe UI Light"/>
              </a:rPr>
              <a:t>transaction </a:t>
            </a:r>
            <a:r>
              <a:rPr sz="1350" dirty="0">
                <a:solidFill>
                  <a:srgbClr val="7E7E7E"/>
                </a:solidFill>
                <a:latin typeface="Segoe UI Light"/>
                <a:cs typeface="Segoe UI Light"/>
              </a:rPr>
              <a:t>that </a:t>
            </a:r>
            <a:r>
              <a:rPr sz="1350" spc="-4" dirty="0">
                <a:solidFill>
                  <a:srgbClr val="7E7E7E"/>
                </a:solidFill>
                <a:latin typeface="Segoe UI Light"/>
                <a:cs typeface="Segoe UI Light"/>
              </a:rPr>
              <a:t>has not yet </a:t>
            </a:r>
            <a:r>
              <a:rPr sz="1350" dirty="0">
                <a:solidFill>
                  <a:srgbClr val="7E7E7E"/>
                </a:solidFill>
                <a:latin typeface="Segoe UI Light"/>
                <a:cs typeface="Segoe UI Light"/>
              </a:rPr>
              <a:t>completed  </a:t>
            </a:r>
            <a:r>
              <a:rPr sz="2400" dirty="0">
                <a:solidFill>
                  <a:srgbClr val="7E7E7E"/>
                </a:solidFill>
                <a:latin typeface="Segoe UI Light"/>
                <a:cs typeface="Segoe UI Light"/>
              </a:rPr>
              <a:t>D</a:t>
            </a:r>
            <a:r>
              <a:rPr sz="1350" dirty="0">
                <a:solidFill>
                  <a:srgbClr val="7E7E7E"/>
                </a:solidFill>
                <a:latin typeface="Segoe UI Light"/>
                <a:cs typeface="Segoe UI Light"/>
              </a:rPr>
              <a:t>URABILITY: </a:t>
            </a:r>
            <a:r>
              <a:rPr sz="1350" spc="-4" dirty="0">
                <a:solidFill>
                  <a:srgbClr val="7E7E7E"/>
                </a:solidFill>
                <a:latin typeface="Segoe UI Light"/>
                <a:cs typeface="Segoe UI Light"/>
              </a:rPr>
              <a:t>Once </a:t>
            </a:r>
            <a:r>
              <a:rPr sz="1350" dirty="0">
                <a:solidFill>
                  <a:srgbClr val="7E7E7E"/>
                </a:solidFill>
                <a:latin typeface="Segoe UI Light"/>
                <a:cs typeface="Segoe UI Light"/>
              </a:rPr>
              <a:t>a </a:t>
            </a:r>
            <a:r>
              <a:rPr sz="1350" spc="-4" dirty="0">
                <a:solidFill>
                  <a:srgbClr val="7E7E7E"/>
                </a:solidFill>
                <a:latin typeface="Segoe UI Light"/>
                <a:cs typeface="Segoe UI Light"/>
              </a:rPr>
              <a:t>transaction is  </a:t>
            </a:r>
            <a:r>
              <a:rPr sz="1350" dirty="0">
                <a:solidFill>
                  <a:srgbClr val="7E7E7E"/>
                </a:solidFill>
                <a:latin typeface="Segoe UI Light"/>
                <a:cs typeface="Segoe UI Light"/>
              </a:rPr>
              <a:t>committed, </a:t>
            </a:r>
            <a:r>
              <a:rPr sz="1350" spc="-4" dirty="0">
                <a:solidFill>
                  <a:srgbClr val="7E7E7E"/>
                </a:solidFill>
                <a:latin typeface="Segoe UI Light"/>
                <a:cs typeface="Segoe UI Light"/>
              </a:rPr>
              <a:t>data </a:t>
            </a:r>
            <a:r>
              <a:rPr sz="1350" dirty="0">
                <a:solidFill>
                  <a:srgbClr val="7E7E7E"/>
                </a:solidFill>
                <a:latin typeface="Segoe UI Light"/>
                <a:cs typeface="Segoe UI Light"/>
              </a:rPr>
              <a:t>will </a:t>
            </a:r>
            <a:r>
              <a:rPr sz="1350" spc="8" dirty="0">
                <a:solidFill>
                  <a:srgbClr val="7E7E7E"/>
                </a:solidFill>
                <a:latin typeface="Segoe UI Light"/>
                <a:cs typeface="Segoe UI Light"/>
              </a:rPr>
              <a:t>survive </a:t>
            </a:r>
            <a:r>
              <a:rPr sz="1350" spc="-4" dirty="0">
                <a:solidFill>
                  <a:srgbClr val="7E7E7E"/>
                </a:solidFill>
                <a:latin typeface="Segoe UI Light"/>
                <a:cs typeface="Segoe UI Light"/>
              </a:rPr>
              <a:t>system </a:t>
            </a:r>
            <a:r>
              <a:rPr sz="1350" spc="-8" dirty="0">
                <a:solidFill>
                  <a:srgbClr val="7E7E7E"/>
                </a:solidFill>
                <a:latin typeface="Segoe UI Light"/>
                <a:cs typeface="Segoe UI Light"/>
              </a:rPr>
              <a:t>failures,  </a:t>
            </a:r>
            <a:r>
              <a:rPr sz="1350" spc="-4" dirty="0">
                <a:solidFill>
                  <a:srgbClr val="7E7E7E"/>
                </a:solidFill>
                <a:latin typeface="Segoe UI Light"/>
                <a:cs typeface="Segoe UI Light"/>
              </a:rPr>
              <a:t>and </a:t>
            </a:r>
            <a:r>
              <a:rPr sz="1350" dirty="0">
                <a:solidFill>
                  <a:srgbClr val="7E7E7E"/>
                </a:solidFill>
                <a:latin typeface="Segoe UI Light"/>
                <a:cs typeface="Segoe UI Light"/>
              </a:rPr>
              <a:t>can </a:t>
            </a:r>
            <a:r>
              <a:rPr sz="1350" spc="-4" dirty="0">
                <a:solidFill>
                  <a:srgbClr val="7E7E7E"/>
                </a:solidFill>
                <a:latin typeface="Segoe UI Light"/>
                <a:cs typeface="Segoe UI Light"/>
              </a:rPr>
              <a:t>be </a:t>
            </a:r>
            <a:r>
              <a:rPr sz="1350" spc="-8" dirty="0">
                <a:solidFill>
                  <a:srgbClr val="7E7E7E"/>
                </a:solidFill>
                <a:latin typeface="Segoe UI Light"/>
                <a:cs typeface="Segoe UI Light"/>
              </a:rPr>
              <a:t>reliably recovered </a:t>
            </a:r>
            <a:r>
              <a:rPr sz="1350" spc="4" dirty="0">
                <a:solidFill>
                  <a:srgbClr val="7E7E7E"/>
                </a:solidFill>
                <a:latin typeface="Segoe UI Light"/>
                <a:cs typeface="Segoe UI Light"/>
              </a:rPr>
              <a:t>after </a:t>
            </a:r>
            <a:r>
              <a:rPr sz="1350" spc="-4" dirty="0">
                <a:solidFill>
                  <a:srgbClr val="7E7E7E"/>
                </a:solidFill>
                <a:latin typeface="Segoe UI Light"/>
                <a:cs typeface="Segoe UI Light"/>
              </a:rPr>
              <a:t>an  unwanted</a:t>
            </a:r>
            <a:r>
              <a:rPr sz="1350" spc="-11" dirty="0">
                <a:solidFill>
                  <a:srgbClr val="7E7E7E"/>
                </a:solidFill>
                <a:latin typeface="Segoe UI Light"/>
                <a:cs typeface="Segoe UI Light"/>
              </a:rPr>
              <a:t> </a:t>
            </a:r>
            <a:r>
              <a:rPr sz="1350" spc="-4" dirty="0">
                <a:solidFill>
                  <a:srgbClr val="7E7E7E"/>
                </a:solidFill>
                <a:latin typeface="Segoe UI Light"/>
                <a:cs typeface="Segoe UI Light"/>
              </a:rPr>
              <a:t>deletion</a:t>
            </a:r>
            <a:endParaRPr sz="1350">
              <a:latin typeface="Segoe UI Light"/>
              <a:cs typeface="Segoe UI Light"/>
            </a:endParaRPr>
          </a:p>
          <a:p>
            <a:pPr>
              <a:spcBef>
                <a:spcPts val="26"/>
              </a:spcBef>
            </a:pPr>
            <a:endParaRPr sz="1200">
              <a:latin typeface="Segoe UI Light"/>
              <a:cs typeface="Segoe UI Light"/>
            </a:endParaRPr>
          </a:p>
          <a:p>
            <a:pPr marL="9525"/>
            <a:r>
              <a:rPr sz="1350" dirty="0">
                <a:solidFill>
                  <a:srgbClr val="7E7E7E"/>
                </a:solidFill>
                <a:latin typeface="Segoe UI Light"/>
                <a:cs typeface="Segoe UI Light"/>
              </a:rPr>
              <a:t>Needed </a:t>
            </a:r>
            <a:r>
              <a:rPr sz="1350" spc="-4" dirty="0">
                <a:solidFill>
                  <a:srgbClr val="7E7E7E"/>
                </a:solidFill>
                <a:latin typeface="Segoe UI Light"/>
                <a:cs typeface="Segoe UI Light"/>
              </a:rPr>
              <a:t>for bank</a:t>
            </a:r>
            <a:r>
              <a:rPr sz="1350" dirty="0">
                <a:solidFill>
                  <a:srgbClr val="7E7E7E"/>
                </a:solidFill>
                <a:latin typeface="Segoe UI Light"/>
                <a:cs typeface="Segoe UI Light"/>
              </a:rPr>
              <a:t> </a:t>
            </a:r>
            <a:r>
              <a:rPr sz="1350" spc="-4" dirty="0">
                <a:solidFill>
                  <a:srgbClr val="7E7E7E"/>
                </a:solidFill>
                <a:latin typeface="Segoe UI Light"/>
                <a:cs typeface="Segoe UI Light"/>
              </a:rPr>
              <a:t>transactions</a:t>
            </a:r>
            <a:endParaRPr sz="1350">
              <a:latin typeface="Segoe UI Light"/>
              <a:cs typeface="Segoe UI Light"/>
            </a:endParaRPr>
          </a:p>
        </p:txBody>
      </p:sp>
      <p:sp>
        <p:nvSpPr>
          <p:cNvPr id="4" name="object 4"/>
          <p:cNvSpPr txBox="1"/>
          <p:nvPr/>
        </p:nvSpPr>
        <p:spPr>
          <a:xfrm>
            <a:off x="4654105" y="1899095"/>
            <a:ext cx="3859530" cy="1926008"/>
          </a:xfrm>
          <a:prstGeom prst="rect">
            <a:avLst/>
          </a:prstGeom>
        </p:spPr>
        <p:txBody>
          <a:bodyPr vert="horz" wrap="square" lIns="0" tIns="10001" rIns="0" bIns="0" rtlCol="0">
            <a:spAutoFit/>
          </a:bodyPr>
          <a:lstStyle/>
          <a:p>
            <a:pPr marL="9525">
              <a:spcBef>
                <a:spcPts val="79"/>
              </a:spcBef>
            </a:pPr>
            <a:r>
              <a:rPr sz="2400" spc="-4" dirty="0">
                <a:solidFill>
                  <a:srgbClr val="7E7E7E"/>
                </a:solidFill>
                <a:latin typeface="Segoe UI Light"/>
                <a:cs typeface="Segoe UI Light"/>
              </a:rPr>
              <a:t>B</a:t>
            </a:r>
            <a:r>
              <a:rPr sz="1350" spc="-4" dirty="0">
                <a:solidFill>
                  <a:srgbClr val="7E7E7E"/>
                </a:solidFill>
                <a:latin typeface="Segoe UI Light"/>
                <a:cs typeface="Segoe UI Light"/>
              </a:rPr>
              <a:t>asically </a:t>
            </a:r>
            <a:r>
              <a:rPr sz="2400" spc="-4" dirty="0">
                <a:solidFill>
                  <a:srgbClr val="7E7E7E"/>
                </a:solidFill>
                <a:latin typeface="Segoe UI Light"/>
                <a:cs typeface="Segoe UI Light"/>
              </a:rPr>
              <a:t>A</a:t>
            </a:r>
            <a:r>
              <a:rPr sz="1350" spc="-4" dirty="0">
                <a:solidFill>
                  <a:srgbClr val="7E7E7E"/>
                </a:solidFill>
                <a:latin typeface="Segoe UI Light"/>
                <a:cs typeface="Segoe UI Light"/>
              </a:rPr>
              <a:t>vailable: Guaranteed</a:t>
            </a:r>
            <a:r>
              <a:rPr sz="1350" spc="4" dirty="0">
                <a:solidFill>
                  <a:srgbClr val="7E7E7E"/>
                </a:solidFill>
                <a:latin typeface="Segoe UI Light"/>
                <a:cs typeface="Segoe UI Light"/>
              </a:rPr>
              <a:t> </a:t>
            </a:r>
            <a:r>
              <a:rPr sz="1350" spc="-8" dirty="0">
                <a:solidFill>
                  <a:srgbClr val="7E7E7E"/>
                </a:solidFill>
                <a:latin typeface="Segoe UI Light"/>
                <a:cs typeface="Segoe UI Light"/>
              </a:rPr>
              <a:t>Availability</a:t>
            </a:r>
            <a:endParaRPr sz="1350" dirty="0">
              <a:latin typeface="Segoe UI Light"/>
              <a:cs typeface="Segoe UI Light"/>
            </a:endParaRPr>
          </a:p>
          <a:p>
            <a:pPr marL="9525"/>
            <a:r>
              <a:rPr sz="2400" spc="-4" dirty="0">
                <a:solidFill>
                  <a:srgbClr val="7E7E7E"/>
                </a:solidFill>
                <a:latin typeface="Segoe UI Light"/>
                <a:cs typeface="Segoe UI Light"/>
              </a:rPr>
              <a:t>S</a:t>
            </a:r>
            <a:r>
              <a:rPr sz="1350" spc="-4" dirty="0">
                <a:solidFill>
                  <a:srgbClr val="7E7E7E"/>
                </a:solidFill>
                <a:latin typeface="Segoe UI Light"/>
                <a:cs typeface="Segoe UI Light"/>
              </a:rPr>
              <a:t>oft-state: The state </a:t>
            </a:r>
            <a:r>
              <a:rPr sz="1350" spc="-23" dirty="0">
                <a:solidFill>
                  <a:srgbClr val="7E7E7E"/>
                </a:solidFill>
                <a:latin typeface="Segoe UI Light"/>
                <a:cs typeface="Segoe UI Light"/>
              </a:rPr>
              <a:t>of </a:t>
            </a:r>
            <a:r>
              <a:rPr sz="1350" spc="-4" dirty="0">
                <a:solidFill>
                  <a:srgbClr val="7E7E7E"/>
                </a:solidFill>
                <a:latin typeface="Segoe UI Light"/>
                <a:cs typeface="Segoe UI Light"/>
              </a:rPr>
              <a:t>the system may </a:t>
            </a:r>
            <a:r>
              <a:rPr sz="1350" dirty="0">
                <a:solidFill>
                  <a:srgbClr val="7E7E7E"/>
                </a:solidFill>
                <a:latin typeface="Segoe UI Light"/>
                <a:cs typeface="Segoe UI Light"/>
              </a:rPr>
              <a:t>change, even</a:t>
            </a:r>
            <a:endParaRPr sz="1350" dirty="0">
              <a:latin typeface="Segoe UI Light"/>
              <a:cs typeface="Segoe UI Light"/>
            </a:endParaRPr>
          </a:p>
          <a:p>
            <a:pPr marL="9525" marR="485775">
              <a:lnSpc>
                <a:spcPct val="99700"/>
              </a:lnSpc>
              <a:spcBef>
                <a:spcPts val="26"/>
              </a:spcBef>
            </a:pPr>
            <a:r>
              <a:rPr sz="1350" spc="-4" dirty="0">
                <a:solidFill>
                  <a:srgbClr val="7E7E7E"/>
                </a:solidFill>
                <a:latin typeface="Segoe UI Light"/>
                <a:cs typeface="Segoe UI Light"/>
              </a:rPr>
              <a:t>without </a:t>
            </a:r>
            <a:r>
              <a:rPr sz="1350" dirty="0">
                <a:solidFill>
                  <a:srgbClr val="7E7E7E"/>
                </a:solidFill>
                <a:latin typeface="Segoe UI Light"/>
                <a:cs typeface="Segoe UI Light"/>
              </a:rPr>
              <a:t>a </a:t>
            </a:r>
            <a:r>
              <a:rPr sz="1350" spc="11" dirty="0">
                <a:solidFill>
                  <a:srgbClr val="7E7E7E"/>
                </a:solidFill>
                <a:latin typeface="Segoe UI Light"/>
                <a:cs typeface="Segoe UI Light"/>
              </a:rPr>
              <a:t>query </a:t>
            </a:r>
            <a:r>
              <a:rPr sz="1350" spc="-4" dirty="0">
                <a:solidFill>
                  <a:srgbClr val="7E7E7E"/>
                </a:solidFill>
                <a:latin typeface="Segoe UI Light"/>
                <a:cs typeface="Segoe UI Light"/>
              </a:rPr>
              <a:t>(because </a:t>
            </a:r>
            <a:r>
              <a:rPr sz="1350" spc="-23" dirty="0">
                <a:solidFill>
                  <a:srgbClr val="7E7E7E"/>
                </a:solidFill>
                <a:latin typeface="Segoe UI Light"/>
                <a:cs typeface="Segoe UI Light"/>
              </a:rPr>
              <a:t>of </a:t>
            </a:r>
            <a:r>
              <a:rPr sz="1350" spc="-4" dirty="0">
                <a:solidFill>
                  <a:srgbClr val="7E7E7E"/>
                </a:solidFill>
                <a:latin typeface="Segoe UI Light"/>
                <a:cs typeface="Segoe UI Light"/>
              </a:rPr>
              <a:t>node updates)  </a:t>
            </a:r>
            <a:r>
              <a:rPr sz="2400" spc="-4" dirty="0">
                <a:solidFill>
                  <a:srgbClr val="7E7E7E"/>
                </a:solidFill>
                <a:latin typeface="Segoe UI Light"/>
                <a:cs typeface="Segoe UI Light"/>
              </a:rPr>
              <a:t>E</a:t>
            </a:r>
            <a:r>
              <a:rPr sz="1350" spc="-4" dirty="0">
                <a:solidFill>
                  <a:srgbClr val="7E7E7E"/>
                </a:solidFill>
                <a:latin typeface="Segoe UI Light"/>
                <a:cs typeface="Segoe UI Light"/>
              </a:rPr>
              <a:t>ventually Consistent: The system </a:t>
            </a:r>
            <a:r>
              <a:rPr sz="1350" dirty="0">
                <a:solidFill>
                  <a:srgbClr val="7E7E7E"/>
                </a:solidFill>
                <a:latin typeface="Segoe UI Light"/>
                <a:cs typeface="Segoe UI Light"/>
              </a:rPr>
              <a:t>will </a:t>
            </a:r>
            <a:r>
              <a:rPr sz="1350" spc="-4" dirty="0">
                <a:solidFill>
                  <a:srgbClr val="7E7E7E"/>
                </a:solidFill>
                <a:latin typeface="Segoe UI Light"/>
                <a:cs typeface="Segoe UI Light"/>
              </a:rPr>
              <a:t>become  </a:t>
            </a:r>
            <a:r>
              <a:rPr sz="1350" dirty="0">
                <a:solidFill>
                  <a:srgbClr val="7E7E7E"/>
                </a:solidFill>
                <a:latin typeface="Segoe UI Light"/>
                <a:cs typeface="Segoe UI Light"/>
              </a:rPr>
              <a:t>consistent </a:t>
            </a:r>
            <a:r>
              <a:rPr sz="1350" spc="-4" dirty="0">
                <a:solidFill>
                  <a:srgbClr val="7E7E7E"/>
                </a:solidFill>
                <a:latin typeface="Segoe UI Light"/>
                <a:cs typeface="Segoe UI Light"/>
              </a:rPr>
              <a:t>over time</a:t>
            </a:r>
            <a:endParaRPr sz="1350" dirty="0">
              <a:latin typeface="Segoe UI Light"/>
              <a:cs typeface="Segoe UI Light"/>
            </a:endParaRPr>
          </a:p>
          <a:p>
            <a:pPr>
              <a:spcBef>
                <a:spcPts val="23"/>
              </a:spcBef>
            </a:pPr>
            <a:endParaRPr sz="1200" dirty="0">
              <a:latin typeface="Segoe UI Light"/>
              <a:cs typeface="Segoe UI Light"/>
            </a:endParaRPr>
          </a:p>
          <a:p>
            <a:pPr marL="9525">
              <a:spcBef>
                <a:spcPts val="4"/>
              </a:spcBef>
            </a:pPr>
            <a:r>
              <a:rPr sz="1350" spc="-4" dirty="0">
                <a:solidFill>
                  <a:srgbClr val="7E7E7E"/>
                </a:solidFill>
                <a:latin typeface="Segoe UI Light"/>
                <a:cs typeface="Segoe UI Light"/>
              </a:rPr>
              <a:t>Ok </a:t>
            </a:r>
            <a:r>
              <a:rPr sz="1350" dirty="0">
                <a:solidFill>
                  <a:srgbClr val="7E7E7E"/>
                </a:solidFill>
                <a:latin typeface="Segoe UI Light"/>
                <a:cs typeface="Segoe UI Light"/>
              </a:rPr>
              <a:t>for web </a:t>
            </a:r>
            <a:r>
              <a:rPr sz="1350" spc="-4" dirty="0">
                <a:solidFill>
                  <a:srgbClr val="7E7E7E"/>
                </a:solidFill>
                <a:latin typeface="Segoe UI Light"/>
                <a:cs typeface="Segoe UI Light"/>
              </a:rPr>
              <a:t>page</a:t>
            </a:r>
            <a:r>
              <a:rPr sz="1350" spc="-15" dirty="0">
                <a:solidFill>
                  <a:srgbClr val="7E7E7E"/>
                </a:solidFill>
                <a:latin typeface="Segoe UI Light"/>
                <a:cs typeface="Segoe UI Light"/>
              </a:rPr>
              <a:t> </a:t>
            </a:r>
            <a:r>
              <a:rPr sz="1350" spc="-4" dirty="0">
                <a:solidFill>
                  <a:srgbClr val="7E7E7E"/>
                </a:solidFill>
                <a:latin typeface="Segoe UI Light"/>
                <a:cs typeface="Segoe UI Light"/>
              </a:rPr>
              <a:t>visits</a:t>
            </a:r>
            <a:endParaRPr sz="1350" dirty="0">
              <a:latin typeface="Segoe UI Light"/>
              <a:cs typeface="Segoe UI Light"/>
            </a:endParaRPr>
          </a:p>
        </p:txBody>
      </p:sp>
      <p:graphicFrame>
        <p:nvGraphicFramePr>
          <p:cNvPr id="5" name="object 5"/>
          <p:cNvGraphicFramePr>
            <a:graphicFrameLocks noGrp="1"/>
          </p:cNvGraphicFramePr>
          <p:nvPr/>
        </p:nvGraphicFramePr>
        <p:xfrm>
          <a:off x="4078510" y="4104704"/>
          <a:ext cx="4800600" cy="1699649"/>
        </p:xfrm>
        <a:graphic>
          <a:graphicData uri="http://schemas.openxmlformats.org/drawingml/2006/table">
            <a:tbl>
              <a:tblPr firstRow="1" bandRow="1">
                <a:tableStyleId>{2D5ABB26-0587-4C30-8999-92F81FD0307C}</a:tableStyleId>
              </a:tblPr>
              <a:tblGrid>
                <a:gridCol w="2400300">
                  <a:extLst>
                    <a:ext uri="{9D8B030D-6E8A-4147-A177-3AD203B41FA5}">
                      <a16:colId xmlns:a16="http://schemas.microsoft.com/office/drawing/2014/main" xmlns="" val="20000"/>
                    </a:ext>
                  </a:extLst>
                </a:gridCol>
                <a:gridCol w="2400300">
                  <a:extLst>
                    <a:ext uri="{9D8B030D-6E8A-4147-A177-3AD203B41FA5}">
                      <a16:colId xmlns:a16="http://schemas.microsoft.com/office/drawing/2014/main" xmlns="" val="20001"/>
                    </a:ext>
                  </a:extLst>
                </a:gridCol>
              </a:tblGrid>
              <a:tr h="263461">
                <a:tc>
                  <a:txBody>
                    <a:bodyPr/>
                    <a:lstStyle/>
                    <a:p>
                      <a:pPr marL="1270" algn="ctr">
                        <a:lnSpc>
                          <a:spcPct val="100000"/>
                        </a:lnSpc>
                        <a:spcBef>
                          <a:spcPts val="325"/>
                        </a:spcBef>
                      </a:pPr>
                      <a:r>
                        <a:rPr sz="1200" b="1" spc="-10" dirty="0">
                          <a:solidFill>
                            <a:srgbClr val="222222"/>
                          </a:solidFill>
                          <a:latin typeface="Segoe UI"/>
                          <a:cs typeface="Segoe UI"/>
                        </a:rPr>
                        <a:t>ACID</a:t>
                      </a:r>
                      <a:endParaRPr sz="1200">
                        <a:latin typeface="Segoe UI"/>
                        <a:cs typeface="Segoe UI"/>
                      </a:endParaRPr>
                    </a:p>
                  </a:txBody>
                  <a:tcPr marL="0" marR="0" marT="30956"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8972C"/>
                    </a:solidFill>
                  </a:tcPr>
                </a:tc>
                <a:tc>
                  <a:txBody>
                    <a:bodyPr/>
                    <a:lstStyle/>
                    <a:p>
                      <a:pPr marL="1270" algn="ctr">
                        <a:lnSpc>
                          <a:spcPct val="100000"/>
                        </a:lnSpc>
                        <a:spcBef>
                          <a:spcPts val="325"/>
                        </a:spcBef>
                      </a:pPr>
                      <a:r>
                        <a:rPr sz="1200" b="1" spc="-5" dirty="0">
                          <a:solidFill>
                            <a:srgbClr val="222222"/>
                          </a:solidFill>
                          <a:latin typeface="Segoe UI"/>
                          <a:cs typeface="Segoe UI"/>
                        </a:rPr>
                        <a:t>BASE</a:t>
                      </a:r>
                      <a:endParaRPr sz="1200">
                        <a:latin typeface="Segoe UI"/>
                        <a:cs typeface="Segoe UI"/>
                      </a:endParaRPr>
                    </a:p>
                  </a:txBody>
                  <a:tcPr marL="0" marR="0" marT="30956"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8972C"/>
                    </a:solidFill>
                  </a:tcPr>
                </a:tc>
                <a:extLst>
                  <a:ext uri="{0D108BD9-81ED-4DB2-BD59-A6C34878D82A}">
                    <a16:rowId xmlns:a16="http://schemas.microsoft.com/office/drawing/2014/main" xmlns="" val="10000"/>
                  </a:ext>
                </a:extLst>
              </a:tr>
              <a:tr h="251460">
                <a:tc>
                  <a:txBody>
                    <a:bodyPr/>
                    <a:lstStyle/>
                    <a:p>
                      <a:pPr marL="92075">
                        <a:lnSpc>
                          <a:spcPct val="100000"/>
                        </a:lnSpc>
                        <a:spcBef>
                          <a:spcPts val="325"/>
                        </a:spcBef>
                      </a:pPr>
                      <a:r>
                        <a:rPr sz="1200" spc="-15" dirty="0">
                          <a:solidFill>
                            <a:srgbClr val="222222"/>
                          </a:solidFill>
                          <a:latin typeface="Segoe UI"/>
                          <a:cs typeface="Segoe UI"/>
                        </a:rPr>
                        <a:t>Strong</a:t>
                      </a:r>
                      <a:r>
                        <a:rPr sz="1200" spc="-10" dirty="0">
                          <a:solidFill>
                            <a:srgbClr val="222222"/>
                          </a:solidFill>
                          <a:latin typeface="Segoe UI"/>
                          <a:cs typeface="Segoe UI"/>
                        </a:rPr>
                        <a:t> Consistency</a:t>
                      </a:r>
                      <a:endParaRPr sz="1200">
                        <a:latin typeface="Segoe UI"/>
                        <a:cs typeface="Segoe UI"/>
                      </a:endParaRPr>
                    </a:p>
                  </a:txBody>
                  <a:tcPr marL="0" marR="0" marT="30956"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DDCD"/>
                    </a:solidFill>
                  </a:tcPr>
                </a:tc>
                <a:tc>
                  <a:txBody>
                    <a:bodyPr/>
                    <a:lstStyle/>
                    <a:p>
                      <a:pPr marL="92075">
                        <a:lnSpc>
                          <a:spcPct val="100000"/>
                        </a:lnSpc>
                        <a:spcBef>
                          <a:spcPts val="325"/>
                        </a:spcBef>
                      </a:pPr>
                      <a:r>
                        <a:rPr sz="1200" spc="-15" dirty="0">
                          <a:solidFill>
                            <a:srgbClr val="222222"/>
                          </a:solidFill>
                          <a:latin typeface="Segoe UI"/>
                          <a:cs typeface="Segoe UI"/>
                        </a:rPr>
                        <a:t>Weak </a:t>
                      </a:r>
                      <a:r>
                        <a:rPr sz="1200" spc="-10" dirty="0">
                          <a:solidFill>
                            <a:srgbClr val="222222"/>
                          </a:solidFill>
                          <a:latin typeface="Segoe UI"/>
                          <a:cs typeface="Segoe UI"/>
                        </a:rPr>
                        <a:t>Consistency </a:t>
                      </a:r>
                      <a:r>
                        <a:rPr sz="1200" spc="-5" dirty="0">
                          <a:solidFill>
                            <a:srgbClr val="222222"/>
                          </a:solidFill>
                          <a:latin typeface="Segoe UI"/>
                          <a:cs typeface="Segoe UI"/>
                        </a:rPr>
                        <a:t>– stale data</a:t>
                      </a:r>
                      <a:r>
                        <a:rPr sz="1200" spc="15" dirty="0">
                          <a:solidFill>
                            <a:srgbClr val="222222"/>
                          </a:solidFill>
                          <a:latin typeface="Segoe UI"/>
                          <a:cs typeface="Segoe UI"/>
                        </a:rPr>
                        <a:t> </a:t>
                      </a:r>
                      <a:r>
                        <a:rPr sz="1200" spc="-10" dirty="0">
                          <a:solidFill>
                            <a:srgbClr val="222222"/>
                          </a:solidFill>
                          <a:latin typeface="Segoe UI"/>
                          <a:cs typeface="Segoe UI"/>
                        </a:rPr>
                        <a:t>OK</a:t>
                      </a:r>
                      <a:endParaRPr sz="1200">
                        <a:latin typeface="Segoe UI"/>
                        <a:cs typeface="Segoe UI"/>
                      </a:endParaRPr>
                    </a:p>
                  </a:txBody>
                  <a:tcPr marL="0" marR="0" marT="30956"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DDCD"/>
                    </a:solidFill>
                  </a:tcPr>
                </a:tc>
                <a:extLst>
                  <a:ext uri="{0D108BD9-81ED-4DB2-BD59-A6C34878D82A}">
                    <a16:rowId xmlns:a16="http://schemas.microsoft.com/office/drawing/2014/main" xmlns="" val="10001"/>
                  </a:ext>
                </a:extLst>
              </a:tr>
              <a:tr h="296227">
                <a:tc>
                  <a:txBody>
                    <a:bodyPr/>
                    <a:lstStyle/>
                    <a:p>
                      <a:pPr marL="92075">
                        <a:lnSpc>
                          <a:spcPct val="100000"/>
                        </a:lnSpc>
                        <a:spcBef>
                          <a:spcPts val="330"/>
                        </a:spcBef>
                      </a:pPr>
                      <a:r>
                        <a:rPr sz="1200" spc="-5" dirty="0">
                          <a:solidFill>
                            <a:srgbClr val="222222"/>
                          </a:solidFill>
                          <a:latin typeface="Segoe UI"/>
                          <a:cs typeface="Segoe UI"/>
                        </a:rPr>
                        <a:t>Isolation</a:t>
                      </a:r>
                      <a:endParaRPr sz="1200">
                        <a:latin typeface="Segoe UI"/>
                        <a:cs typeface="Segoe UI"/>
                      </a:endParaRPr>
                    </a:p>
                  </a:txBody>
                  <a:tcPr marL="0" marR="0" marT="3143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EE8"/>
                    </a:solidFill>
                  </a:tcPr>
                </a:tc>
                <a:tc>
                  <a:txBody>
                    <a:bodyPr/>
                    <a:lstStyle/>
                    <a:p>
                      <a:pPr marL="92075">
                        <a:lnSpc>
                          <a:spcPct val="100000"/>
                        </a:lnSpc>
                        <a:spcBef>
                          <a:spcPts val="330"/>
                        </a:spcBef>
                      </a:pPr>
                      <a:r>
                        <a:rPr sz="1200" spc="-5" dirty="0">
                          <a:solidFill>
                            <a:srgbClr val="222222"/>
                          </a:solidFill>
                          <a:latin typeface="Segoe UI"/>
                          <a:cs typeface="Segoe UI"/>
                        </a:rPr>
                        <a:t>Last </a:t>
                      </a:r>
                      <a:r>
                        <a:rPr sz="1200" spc="-10" dirty="0">
                          <a:solidFill>
                            <a:srgbClr val="222222"/>
                          </a:solidFill>
                          <a:latin typeface="Segoe UI"/>
                          <a:cs typeface="Segoe UI"/>
                        </a:rPr>
                        <a:t>Write</a:t>
                      </a:r>
                      <a:r>
                        <a:rPr sz="1200" spc="-5" dirty="0">
                          <a:solidFill>
                            <a:srgbClr val="222222"/>
                          </a:solidFill>
                          <a:latin typeface="Segoe UI"/>
                          <a:cs typeface="Segoe UI"/>
                        </a:rPr>
                        <a:t> Wins</a:t>
                      </a:r>
                      <a:endParaRPr sz="1200">
                        <a:latin typeface="Segoe UI"/>
                        <a:cs typeface="Segoe UI"/>
                      </a:endParaRPr>
                    </a:p>
                  </a:txBody>
                  <a:tcPr marL="0" marR="0" marT="3143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EE8"/>
                    </a:solidFill>
                  </a:tcPr>
                </a:tc>
                <a:extLst>
                  <a:ext uri="{0D108BD9-81ED-4DB2-BD59-A6C34878D82A}">
                    <a16:rowId xmlns:a16="http://schemas.microsoft.com/office/drawing/2014/main" xmlns="" val="10002"/>
                  </a:ext>
                </a:extLst>
              </a:tr>
              <a:tr h="296151">
                <a:tc>
                  <a:txBody>
                    <a:bodyPr/>
                    <a:lstStyle/>
                    <a:p>
                      <a:pPr marL="92075">
                        <a:lnSpc>
                          <a:spcPct val="100000"/>
                        </a:lnSpc>
                        <a:spcBef>
                          <a:spcPts val="330"/>
                        </a:spcBef>
                      </a:pPr>
                      <a:r>
                        <a:rPr sz="1200" spc="-20" dirty="0">
                          <a:solidFill>
                            <a:srgbClr val="222222"/>
                          </a:solidFill>
                          <a:latin typeface="Segoe UI"/>
                          <a:cs typeface="Segoe UI"/>
                        </a:rPr>
                        <a:t>Transaction</a:t>
                      </a:r>
                      <a:endParaRPr sz="1200">
                        <a:latin typeface="Segoe UI"/>
                        <a:cs typeface="Segoe UI"/>
                      </a:endParaRPr>
                    </a:p>
                  </a:txBody>
                  <a:tcPr marL="0" marR="0" marT="3143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DDCD"/>
                    </a:solidFill>
                  </a:tcPr>
                </a:tc>
                <a:tc>
                  <a:txBody>
                    <a:bodyPr/>
                    <a:lstStyle/>
                    <a:p>
                      <a:pPr marL="92075">
                        <a:lnSpc>
                          <a:spcPct val="100000"/>
                        </a:lnSpc>
                        <a:spcBef>
                          <a:spcPts val="330"/>
                        </a:spcBef>
                      </a:pPr>
                      <a:r>
                        <a:rPr sz="1200" spc="-10" dirty="0">
                          <a:solidFill>
                            <a:srgbClr val="222222"/>
                          </a:solidFill>
                          <a:latin typeface="Segoe UI"/>
                          <a:cs typeface="Segoe UI"/>
                        </a:rPr>
                        <a:t>Programmer</a:t>
                      </a:r>
                      <a:r>
                        <a:rPr sz="1200" spc="20" dirty="0">
                          <a:solidFill>
                            <a:srgbClr val="222222"/>
                          </a:solidFill>
                          <a:latin typeface="Segoe UI"/>
                          <a:cs typeface="Segoe UI"/>
                        </a:rPr>
                        <a:t> </a:t>
                      </a:r>
                      <a:r>
                        <a:rPr sz="1200" spc="-5" dirty="0">
                          <a:solidFill>
                            <a:srgbClr val="222222"/>
                          </a:solidFill>
                          <a:latin typeface="Segoe UI"/>
                          <a:cs typeface="Segoe UI"/>
                        </a:rPr>
                        <a:t>Managed</a:t>
                      </a:r>
                      <a:endParaRPr sz="1200">
                        <a:latin typeface="Segoe UI"/>
                        <a:cs typeface="Segoe UI"/>
                      </a:endParaRPr>
                    </a:p>
                  </a:txBody>
                  <a:tcPr marL="0" marR="0" marT="3143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DDCD"/>
                    </a:solidFill>
                  </a:tcPr>
                </a:tc>
                <a:extLst>
                  <a:ext uri="{0D108BD9-81ED-4DB2-BD59-A6C34878D82A}">
                    <a16:rowId xmlns:a16="http://schemas.microsoft.com/office/drawing/2014/main" xmlns="" val="10003"/>
                  </a:ext>
                </a:extLst>
              </a:tr>
              <a:tr h="296180">
                <a:tc>
                  <a:txBody>
                    <a:bodyPr/>
                    <a:lstStyle/>
                    <a:p>
                      <a:pPr marL="92075">
                        <a:lnSpc>
                          <a:spcPct val="100000"/>
                        </a:lnSpc>
                        <a:spcBef>
                          <a:spcPts val="325"/>
                        </a:spcBef>
                      </a:pPr>
                      <a:r>
                        <a:rPr sz="1200" spc="-10" dirty="0">
                          <a:solidFill>
                            <a:srgbClr val="222222"/>
                          </a:solidFill>
                          <a:latin typeface="Segoe UI"/>
                          <a:cs typeface="Segoe UI"/>
                        </a:rPr>
                        <a:t>Available/Consistent</a:t>
                      </a:r>
                      <a:endParaRPr sz="1200">
                        <a:latin typeface="Segoe UI"/>
                        <a:cs typeface="Segoe UI"/>
                      </a:endParaRPr>
                    </a:p>
                  </a:txBody>
                  <a:tcPr marL="0" marR="0" marT="30956"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EE8"/>
                    </a:solidFill>
                  </a:tcPr>
                </a:tc>
                <a:tc>
                  <a:txBody>
                    <a:bodyPr/>
                    <a:lstStyle/>
                    <a:p>
                      <a:pPr marL="92075">
                        <a:lnSpc>
                          <a:spcPct val="100000"/>
                        </a:lnSpc>
                        <a:spcBef>
                          <a:spcPts val="325"/>
                        </a:spcBef>
                      </a:pPr>
                      <a:r>
                        <a:rPr sz="1200" spc="-10" dirty="0">
                          <a:solidFill>
                            <a:srgbClr val="222222"/>
                          </a:solidFill>
                          <a:latin typeface="Segoe UI"/>
                          <a:cs typeface="Segoe UI"/>
                        </a:rPr>
                        <a:t>Available/Partition</a:t>
                      </a:r>
                      <a:r>
                        <a:rPr sz="1200" spc="5" dirty="0">
                          <a:solidFill>
                            <a:srgbClr val="222222"/>
                          </a:solidFill>
                          <a:latin typeface="Segoe UI"/>
                          <a:cs typeface="Segoe UI"/>
                        </a:rPr>
                        <a:t> </a:t>
                      </a:r>
                      <a:r>
                        <a:rPr sz="1200" spc="-25" dirty="0">
                          <a:solidFill>
                            <a:srgbClr val="222222"/>
                          </a:solidFill>
                          <a:latin typeface="Segoe UI"/>
                          <a:cs typeface="Segoe UI"/>
                        </a:rPr>
                        <a:t>Tolerant</a:t>
                      </a:r>
                      <a:endParaRPr sz="1200">
                        <a:latin typeface="Segoe UI"/>
                        <a:cs typeface="Segoe UI"/>
                      </a:endParaRPr>
                    </a:p>
                  </a:txBody>
                  <a:tcPr marL="0" marR="0" marT="30956"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EE8"/>
                    </a:solidFill>
                  </a:tcPr>
                </a:tc>
                <a:extLst>
                  <a:ext uri="{0D108BD9-81ED-4DB2-BD59-A6C34878D82A}">
                    <a16:rowId xmlns:a16="http://schemas.microsoft.com/office/drawing/2014/main" xmlns="" val="10004"/>
                  </a:ext>
                </a:extLst>
              </a:tr>
              <a:tr h="296170">
                <a:tc>
                  <a:txBody>
                    <a:bodyPr/>
                    <a:lstStyle/>
                    <a:p>
                      <a:pPr marL="92075">
                        <a:lnSpc>
                          <a:spcPct val="100000"/>
                        </a:lnSpc>
                        <a:spcBef>
                          <a:spcPts val="330"/>
                        </a:spcBef>
                      </a:pPr>
                      <a:r>
                        <a:rPr sz="1200" spc="-15" dirty="0">
                          <a:solidFill>
                            <a:srgbClr val="222222"/>
                          </a:solidFill>
                          <a:latin typeface="Segoe UI"/>
                          <a:cs typeface="Segoe UI"/>
                        </a:rPr>
                        <a:t>Robust </a:t>
                      </a:r>
                      <a:r>
                        <a:rPr sz="1200" spc="-5" dirty="0">
                          <a:solidFill>
                            <a:srgbClr val="222222"/>
                          </a:solidFill>
                          <a:latin typeface="Segoe UI"/>
                          <a:cs typeface="Segoe UI"/>
                        </a:rPr>
                        <a:t>Database/Simpler</a:t>
                      </a:r>
                      <a:r>
                        <a:rPr sz="1200" dirty="0">
                          <a:solidFill>
                            <a:srgbClr val="222222"/>
                          </a:solidFill>
                          <a:latin typeface="Segoe UI"/>
                          <a:cs typeface="Segoe UI"/>
                        </a:rPr>
                        <a:t> </a:t>
                      </a:r>
                      <a:r>
                        <a:rPr sz="1200" spc="-10" dirty="0">
                          <a:solidFill>
                            <a:srgbClr val="222222"/>
                          </a:solidFill>
                          <a:latin typeface="Segoe UI"/>
                          <a:cs typeface="Segoe UI"/>
                        </a:rPr>
                        <a:t>Code</a:t>
                      </a:r>
                      <a:endParaRPr sz="1200">
                        <a:latin typeface="Segoe UI"/>
                        <a:cs typeface="Segoe UI"/>
                      </a:endParaRPr>
                    </a:p>
                  </a:txBody>
                  <a:tcPr marL="0" marR="0" marT="3143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DDCD"/>
                    </a:solidFill>
                  </a:tcPr>
                </a:tc>
                <a:tc>
                  <a:txBody>
                    <a:bodyPr/>
                    <a:lstStyle/>
                    <a:p>
                      <a:pPr marL="92075">
                        <a:lnSpc>
                          <a:spcPct val="100000"/>
                        </a:lnSpc>
                        <a:spcBef>
                          <a:spcPts val="330"/>
                        </a:spcBef>
                      </a:pPr>
                      <a:r>
                        <a:rPr sz="1200" spc="-5" dirty="0">
                          <a:solidFill>
                            <a:srgbClr val="222222"/>
                          </a:solidFill>
                          <a:latin typeface="Segoe UI"/>
                          <a:cs typeface="Segoe UI"/>
                        </a:rPr>
                        <a:t>Simpler </a:t>
                      </a:r>
                      <a:r>
                        <a:rPr sz="1200" spc="-10" dirty="0">
                          <a:solidFill>
                            <a:srgbClr val="222222"/>
                          </a:solidFill>
                          <a:latin typeface="Segoe UI"/>
                          <a:cs typeface="Segoe UI"/>
                        </a:rPr>
                        <a:t>Database, Harder</a:t>
                      </a:r>
                      <a:r>
                        <a:rPr sz="1200" spc="40" dirty="0">
                          <a:solidFill>
                            <a:srgbClr val="222222"/>
                          </a:solidFill>
                          <a:latin typeface="Segoe UI"/>
                          <a:cs typeface="Segoe UI"/>
                        </a:rPr>
                        <a:t> </a:t>
                      </a:r>
                      <a:r>
                        <a:rPr sz="1200" spc="-10" dirty="0">
                          <a:solidFill>
                            <a:srgbClr val="222222"/>
                          </a:solidFill>
                          <a:latin typeface="Segoe UI"/>
                          <a:cs typeface="Segoe UI"/>
                        </a:rPr>
                        <a:t>Code</a:t>
                      </a:r>
                      <a:endParaRPr sz="1200" dirty="0">
                        <a:latin typeface="Segoe UI"/>
                        <a:cs typeface="Segoe UI"/>
                      </a:endParaRPr>
                    </a:p>
                  </a:txBody>
                  <a:tcPr marL="0" marR="0" marT="3143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DDCD"/>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125400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D73A00"/>
          </a:solidFill>
        </p:spPr>
        <p:txBody>
          <a:bodyPr wrap="square" lIns="0" tIns="0" rIns="0" bIns="0" rtlCol="0"/>
          <a:lstStyle/>
          <a:p>
            <a:endParaRPr sz="1350"/>
          </a:p>
        </p:txBody>
      </p:sp>
      <p:sp>
        <p:nvSpPr>
          <p:cNvPr id="3" name="object 3"/>
          <p:cNvSpPr/>
          <p:nvPr/>
        </p:nvSpPr>
        <p:spPr>
          <a:xfrm>
            <a:off x="356949" y="1200722"/>
            <a:ext cx="3201019" cy="379285"/>
          </a:xfrm>
          <a:prstGeom prst="rect">
            <a:avLst/>
          </a:prstGeom>
          <a:blipFill>
            <a:blip r:embed="rId2" cstate="print"/>
            <a:stretch>
              <a:fillRect/>
            </a:stretch>
          </a:blipFill>
        </p:spPr>
        <p:txBody>
          <a:bodyPr wrap="square" lIns="0" tIns="0" rIns="0" bIns="0" rtlCol="0"/>
          <a:lstStyle/>
          <a:p>
            <a:endParaRPr sz="1350"/>
          </a:p>
        </p:txBody>
      </p:sp>
      <p:sp>
        <p:nvSpPr>
          <p:cNvPr id="4" name="object 4"/>
          <p:cNvSpPr txBox="1"/>
          <p:nvPr/>
        </p:nvSpPr>
        <p:spPr>
          <a:xfrm>
            <a:off x="307543" y="2231534"/>
            <a:ext cx="4658201" cy="1646380"/>
          </a:xfrm>
          <a:prstGeom prst="rect">
            <a:avLst/>
          </a:prstGeom>
        </p:spPr>
        <p:txBody>
          <a:bodyPr vert="horz" wrap="square" lIns="0" tIns="54769" rIns="0" bIns="0" rtlCol="0">
            <a:spAutoFit/>
          </a:bodyPr>
          <a:lstStyle/>
          <a:p>
            <a:pPr marL="9525">
              <a:spcBef>
                <a:spcPts val="431"/>
              </a:spcBef>
            </a:pPr>
            <a:r>
              <a:rPr sz="1463" spc="-4" dirty="0">
                <a:solidFill>
                  <a:srgbClr val="FFFFFF"/>
                </a:solidFill>
                <a:latin typeface="Segoe UI"/>
                <a:cs typeface="Segoe UI"/>
              </a:rPr>
              <a:t>Data stored in</a:t>
            </a:r>
            <a:r>
              <a:rPr sz="1463" spc="30" dirty="0">
                <a:solidFill>
                  <a:srgbClr val="FFFFFF"/>
                </a:solidFill>
                <a:latin typeface="Segoe UI"/>
                <a:cs typeface="Segoe UI"/>
              </a:rPr>
              <a:t> </a:t>
            </a:r>
            <a:r>
              <a:rPr sz="1463" dirty="0">
                <a:solidFill>
                  <a:srgbClr val="FFFFFF"/>
                </a:solidFill>
                <a:latin typeface="Segoe UI"/>
                <a:cs typeface="Segoe UI"/>
              </a:rPr>
              <a:t>tables.</a:t>
            </a:r>
            <a:endParaRPr sz="1463" dirty="0">
              <a:latin typeface="Segoe UI"/>
              <a:cs typeface="Segoe UI"/>
            </a:endParaRPr>
          </a:p>
          <a:p>
            <a:pPr marL="9525">
              <a:spcBef>
                <a:spcPts val="360"/>
              </a:spcBef>
            </a:pPr>
            <a:r>
              <a:rPr sz="1463" dirty="0">
                <a:solidFill>
                  <a:srgbClr val="FFFFFF"/>
                </a:solidFill>
                <a:latin typeface="Segoe UI"/>
                <a:cs typeface="Segoe UI"/>
              </a:rPr>
              <a:t>Tables contain some number of columns, each of a</a:t>
            </a:r>
            <a:r>
              <a:rPr sz="1463" spc="79" dirty="0">
                <a:solidFill>
                  <a:srgbClr val="FFFFFF"/>
                </a:solidFill>
                <a:latin typeface="Segoe UI"/>
                <a:cs typeface="Segoe UI"/>
              </a:rPr>
              <a:t> </a:t>
            </a:r>
            <a:r>
              <a:rPr sz="1463" dirty="0">
                <a:solidFill>
                  <a:srgbClr val="FFFFFF"/>
                </a:solidFill>
                <a:latin typeface="Segoe UI"/>
                <a:cs typeface="Segoe UI"/>
              </a:rPr>
              <a:t>type.</a:t>
            </a:r>
            <a:endParaRPr sz="1463" dirty="0">
              <a:latin typeface="Segoe UI"/>
              <a:cs typeface="Segoe UI"/>
            </a:endParaRPr>
          </a:p>
          <a:p>
            <a:pPr marL="9525" marR="249079">
              <a:lnSpc>
                <a:spcPct val="120500"/>
              </a:lnSpc>
            </a:pPr>
            <a:r>
              <a:rPr sz="1463" dirty="0">
                <a:solidFill>
                  <a:srgbClr val="FFFFFF"/>
                </a:solidFill>
                <a:latin typeface="Segoe UI"/>
                <a:cs typeface="Segoe UI"/>
              </a:rPr>
              <a:t>A </a:t>
            </a:r>
            <a:r>
              <a:rPr sz="1463" spc="-4" dirty="0">
                <a:solidFill>
                  <a:srgbClr val="FFFFFF"/>
                </a:solidFill>
                <a:latin typeface="Segoe UI"/>
                <a:cs typeface="Segoe UI"/>
              </a:rPr>
              <a:t>schema </a:t>
            </a:r>
            <a:r>
              <a:rPr sz="1463" dirty="0">
                <a:solidFill>
                  <a:srgbClr val="FFFFFF"/>
                </a:solidFill>
                <a:latin typeface="Segoe UI"/>
                <a:cs typeface="Segoe UI"/>
              </a:rPr>
              <a:t>describes </a:t>
            </a:r>
            <a:r>
              <a:rPr sz="1463" spc="-4" dirty="0">
                <a:solidFill>
                  <a:srgbClr val="FFFFFF"/>
                </a:solidFill>
                <a:latin typeface="Segoe UI"/>
                <a:cs typeface="Segoe UI"/>
              </a:rPr>
              <a:t>the columns </a:t>
            </a:r>
            <a:r>
              <a:rPr sz="1463" dirty="0">
                <a:solidFill>
                  <a:srgbClr val="FFFFFF"/>
                </a:solidFill>
                <a:latin typeface="Segoe UI"/>
                <a:cs typeface="Segoe UI"/>
              </a:rPr>
              <a:t>each table can have.  Every </a:t>
            </a:r>
            <a:r>
              <a:rPr sz="1463" spc="-4" dirty="0">
                <a:solidFill>
                  <a:srgbClr val="FFFFFF"/>
                </a:solidFill>
                <a:latin typeface="Segoe UI"/>
                <a:cs typeface="Segoe UI"/>
              </a:rPr>
              <a:t>table’s </a:t>
            </a:r>
            <a:r>
              <a:rPr sz="1463" dirty="0">
                <a:solidFill>
                  <a:srgbClr val="FFFFFF"/>
                </a:solidFill>
                <a:latin typeface="Segoe UI"/>
                <a:cs typeface="Segoe UI"/>
              </a:rPr>
              <a:t>data </a:t>
            </a:r>
            <a:r>
              <a:rPr sz="1463" spc="-4" dirty="0">
                <a:solidFill>
                  <a:srgbClr val="FFFFFF"/>
                </a:solidFill>
                <a:latin typeface="Segoe UI"/>
                <a:cs typeface="Segoe UI"/>
              </a:rPr>
              <a:t>is stored in </a:t>
            </a:r>
            <a:r>
              <a:rPr sz="1463" dirty="0">
                <a:solidFill>
                  <a:srgbClr val="FFFFFF"/>
                </a:solidFill>
                <a:latin typeface="Segoe UI"/>
                <a:cs typeface="Segoe UI"/>
              </a:rPr>
              <a:t>one or more</a:t>
            </a:r>
            <a:r>
              <a:rPr sz="1463" spc="109" dirty="0">
                <a:solidFill>
                  <a:srgbClr val="FFFFFF"/>
                </a:solidFill>
                <a:latin typeface="Segoe UI"/>
                <a:cs typeface="Segoe UI"/>
              </a:rPr>
              <a:t> </a:t>
            </a:r>
            <a:r>
              <a:rPr sz="1463" dirty="0">
                <a:solidFill>
                  <a:srgbClr val="FFFFFF"/>
                </a:solidFill>
                <a:latin typeface="Segoe UI"/>
                <a:cs typeface="Segoe UI"/>
              </a:rPr>
              <a:t>rows.</a:t>
            </a:r>
            <a:endParaRPr sz="1463" dirty="0">
              <a:latin typeface="Segoe UI"/>
              <a:cs typeface="Segoe UI"/>
            </a:endParaRPr>
          </a:p>
          <a:p>
            <a:pPr marL="9525" marR="6191">
              <a:lnSpc>
                <a:spcPct val="120500"/>
              </a:lnSpc>
              <a:spcBef>
                <a:spcPts val="11"/>
              </a:spcBef>
            </a:pPr>
            <a:r>
              <a:rPr sz="1463" dirty="0">
                <a:solidFill>
                  <a:srgbClr val="FFFFFF"/>
                </a:solidFill>
                <a:latin typeface="Segoe UI"/>
                <a:cs typeface="Segoe UI"/>
              </a:rPr>
              <a:t>Each </a:t>
            </a:r>
            <a:r>
              <a:rPr sz="1463" spc="4" dirty="0">
                <a:solidFill>
                  <a:srgbClr val="FFFFFF"/>
                </a:solidFill>
                <a:latin typeface="Segoe UI"/>
                <a:cs typeface="Segoe UI"/>
              </a:rPr>
              <a:t>row </a:t>
            </a:r>
            <a:r>
              <a:rPr sz="1463" dirty="0">
                <a:solidFill>
                  <a:srgbClr val="FFFFFF"/>
                </a:solidFill>
                <a:latin typeface="Segoe UI"/>
                <a:cs typeface="Segoe UI"/>
              </a:rPr>
              <a:t>contains a value for every column </a:t>
            </a:r>
            <a:r>
              <a:rPr sz="1463" spc="-4" dirty="0">
                <a:solidFill>
                  <a:srgbClr val="FFFFFF"/>
                </a:solidFill>
                <a:latin typeface="Segoe UI"/>
                <a:cs typeface="Segoe UI"/>
              </a:rPr>
              <a:t>in </a:t>
            </a:r>
            <a:r>
              <a:rPr sz="1463" dirty="0">
                <a:solidFill>
                  <a:srgbClr val="FFFFFF"/>
                </a:solidFill>
                <a:latin typeface="Segoe UI"/>
                <a:cs typeface="Segoe UI"/>
              </a:rPr>
              <a:t>that table.  </a:t>
            </a:r>
            <a:r>
              <a:rPr sz="1463" spc="-4" dirty="0">
                <a:solidFill>
                  <a:srgbClr val="FFFFFF"/>
                </a:solidFill>
                <a:latin typeface="Segoe UI"/>
                <a:cs typeface="Segoe UI"/>
              </a:rPr>
              <a:t>Rows </a:t>
            </a:r>
            <a:r>
              <a:rPr sz="1463" dirty="0">
                <a:solidFill>
                  <a:srgbClr val="FFFFFF"/>
                </a:solidFill>
                <a:latin typeface="Segoe UI"/>
                <a:cs typeface="Segoe UI"/>
              </a:rPr>
              <a:t>aren’t </a:t>
            </a:r>
            <a:r>
              <a:rPr sz="1463" spc="-4" dirty="0">
                <a:solidFill>
                  <a:srgbClr val="FFFFFF"/>
                </a:solidFill>
                <a:latin typeface="Segoe UI"/>
                <a:cs typeface="Segoe UI"/>
              </a:rPr>
              <a:t>kept in </a:t>
            </a:r>
            <a:r>
              <a:rPr sz="1463" dirty="0">
                <a:solidFill>
                  <a:srgbClr val="FFFFFF"/>
                </a:solidFill>
                <a:latin typeface="Segoe UI"/>
                <a:cs typeface="Segoe UI"/>
              </a:rPr>
              <a:t>any particular</a:t>
            </a:r>
            <a:r>
              <a:rPr sz="1463" spc="83" dirty="0">
                <a:solidFill>
                  <a:srgbClr val="FFFFFF"/>
                </a:solidFill>
                <a:latin typeface="Segoe UI"/>
                <a:cs typeface="Segoe UI"/>
              </a:rPr>
              <a:t> </a:t>
            </a:r>
            <a:r>
              <a:rPr sz="1463" dirty="0">
                <a:solidFill>
                  <a:srgbClr val="FFFFFF"/>
                </a:solidFill>
                <a:latin typeface="Segoe UI"/>
                <a:cs typeface="Segoe UI"/>
              </a:rPr>
              <a:t>order.</a:t>
            </a:r>
            <a:endParaRPr sz="1463" dirty="0">
              <a:latin typeface="Segoe UI"/>
              <a:cs typeface="Segoe UI"/>
            </a:endParaRPr>
          </a:p>
        </p:txBody>
      </p:sp>
      <p:grpSp>
        <p:nvGrpSpPr>
          <p:cNvPr id="5" name="object 5"/>
          <p:cNvGrpSpPr/>
          <p:nvPr/>
        </p:nvGrpSpPr>
        <p:grpSpPr>
          <a:xfrm>
            <a:off x="5600700" y="2302001"/>
            <a:ext cx="2704624" cy="2703195"/>
            <a:chOff x="7467600" y="1926335"/>
            <a:chExt cx="3606165" cy="3604260"/>
          </a:xfrm>
        </p:grpSpPr>
        <p:sp>
          <p:nvSpPr>
            <p:cNvPr id="6" name="object 6"/>
            <p:cNvSpPr/>
            <p:nvPr/>
          </p:nvSpPr>
          <p:spPr>
            <a:xfrm>
              <a:off x="7477505" y="1936241"/>
              <a:ext cx="3585845" cy="3585845"/>
            </a:xfrm>
            <a:custGeom>
              <a:avLst/>
              <a:gdLst/>
              <a:ahLst/>
              <a:cxnLst/>
              <a:rect l="l" t="t" r="r" b="b"/>
              <a:pathLst>
                <a:path w="3585845" h="3585845">
                  <a:moveTo>
                    <a:pt x="0" y="0"/>
                  </a:moveTo>
                  <a:lnTo>
                    <a:pt x="3585718" y="0"/>
                  </a:lnTo>
                </a:path>
                <a:path w="3585845" h="3585845">
                  <a:moveTo>
                    <a:pt x="0" y="3585718"/>
                  </a:moveTo>
                  <a:lnTo>
                    <a:pt x="0" y="0"/>
                  </a:lnTo>
                </a:path>
              </a:pathLst>
            </a:custGeom>
            <a:ln w="19812">
              <a:solidFill>
                <a:srgbClr val="FFFFFF"/>
              </a:solidFill>
            </a:ln>
          </p:spPr>
          <p:txBody>
            <a:bodyPr wrap="square" lIns="0" tIns="0" rIns="0" bIns="0" rtlCol="0"/>
            <a:lstStyle/>
            <a:p>
              <a:endParaRPr sz="1350"/>
            </a:p>
          </p:txBody>
        </p:sp>
        <p:sp>
          <p:nvSpPr>
            <p:cNvPr id="7" name="object 7"/>
            <p:cNvSpPr/>
            <p:nvPr/>
          </p:nvSpPr>
          <p:spPr>
            <a:xfrm>
              <a:off x="7476744" y="2851403"/>
              <a:ext cx="3585845" cy="1772920"/>
            </a:xfrm>
            <a:custGeom>
              <a:avLst/>
              <a:gdLst/>
              <a:ahLst/>
              <a:cxnLst/>
              <a:rect l="l" t="t" r="r" b="b"/>
              <a:pathLst>
                <a:path w="3585845" h="1772920">
                  <a:moveTo>
                    <a:pt x="0" y="0"/>
                  </a:moveTo>
                  <a:lnTo>
                    <a:pt x="3585717" y="0"/>
                  </a:lnTo>
                </a:path>
                <a:path w="3585845" h="1772920">
                  <a:moveTo>
                    <a:pt x="0" y="876300"/>
                  </a:moveTo>
                  <a:lnTo>
                    <a:pt x="3585717" y="876300"/>
                  </a:lnTo>
                </a:path>
                <a:path w="3585845" h="1772920">
                  <a:moveTo>
                    <a:pt x="0" y="1772412"/>
                  </a:moveTo>
                  <a:lnTo>
                    <a:pt x="3585717" y="1772412"/>
                  </a:lnTo>
                </a:path>
              </a:pathLst>
            </a:custGeom>
            <a:ln w="12192">
              <a:solidFill>
                <a:srgbClr val="FFFFFF"/>
              </a:solidFill>
            </a:ln>
          </p:spPr>
          <p:txBody>
            <a:bodyPr wrap="square" lIns="0" tIns="0" rIns="0" bIns="0" rtlCol="0"/>
            <a:lstStyle/>
            <a:p>
              <a:endParaRPr sz="1350"/>
            </a:p>
          </p:txBody>
        </p:sp>
        <p:sp>
          <p:nvSpPr>
            <p:cNvPr id="8" name="object 8"/>
            <p:cNvSpPr/>
            <p:nvPr/>
          </p:nvSpPr>
          <p:spPr>
            <a:xfrm>
              <a:off x="8336280" y="1935479"/>
              <a:ext cx="1793875" cy="3585845"/>
            </a:xfrm>
            <a:custGeom>
              <a:avLst/>
              <a:gdLst/>
              <a:ahLst/>
              <a:cxnLst/>
              <a:rect l="l" t="t" r="r" b="b"/>
              <a:pathLst>
                <a:path w="1793875" h="3585845">
                  <a:moveTo>
                    <a:pt x="1793748" y="0"/>
                  </a:moveTo>
                  <a:lnTo>
                    <a:pt x="1793748" y="3585718"/>
                  </a:lnTo>
                </a:path>
                <a:path w="1793875" h="3585845">
                  <a:moveTo>
                    <a:pt x="897636" y="0"/>
                  </a:moveTo>
                  <a:lnTo>
                    <a:pt x="897636" y="3585718"/>
                  </a:lnTo>
                </a:path>
                <a:path w="1793875" h="3585845">
                  <a:moveTo>
                    <a:pt x="0" y="0"/>
                  </a:moveTo>
                  <a:lnTo>
                    <a:pt x="0" y="3585718"/>
                  </a:lnTo>
                </a:path>
              </a:pathLst>
            </a:custGeom>
            <a:ln w="12192">
              <a:solidFill>
                <a:srgbClr val="FFFFFF"/>
              </a:solidFill>
            </a:ln>
          </p:spPr>
          <p:txBody>
            <a:bodyPr wrap="square" lIns="0" tIns="0" rIns="0" bIns="0" rtlCol="0"/>
            <a:lstStyle/>
            <a:p>
              <a:endParaRPr sz="1350"/>
            </a:p>
          </p:txBody>
        </p:sp>
        <p:sp>
          <p:nvSpPr>
            <p:cNvPr id="9" name="object 9"/>
            <p:cNvSpPr/>
            <p:nvPr/>
          </p:nvSpPr>
          <p:spPr>
            <a:xfrm>
              <a:off x="8001000" y="2519171"/>
              <a:ext cx="2466340" cy="2478405"/>
            </a:xfrm>
            <a:custGeom>
              <a:avLst/>
              <a:gdLst/>
              <a:ahLst/>
              <a:cxnLst/>
              <a:rect l="l" t="t" r="r" b="b"/>
              <a:pathLst>
                <a:path w="2466340" h="2478404">
                  <a:moveTo>
                    <a:pt x="672084" y="2141982"/>
                  </a:moveTo>
                  <a:lnTo>
                    <a:pt x="668439" y="2092337"/>
                  </a:lnTo>
                  <a:lnTo>
                    <a:pt x="657847" y="2044954"/>
                  </a:lnTo>
                  <a:lnTo>
                    <a:pt x="640842" y="2000338"/>
                  </a:lnTo>
                  <a:lnTo>
                    <a:pt x="617931" y="1959025"/>
                  </a:lnTo>
                  <a:lnTo>
                    <a:pt x="589635" y="1921535"/>
                  </a:lnTo>
                  <a:lnTo>
                    <a:pt x="556488" y="1888388"/>
                  </a:lnTo>
                  <a:lnTo>
                    <a:pt x="518998" y="1860092"/>
                  </a:lnTo>
                  <a:lnTo>
                    <a:pt x="477685" y="1837182"/>
                  </a:lnTo>
                  <a:lnTo>
                    <a:pt x="433070" y="1820176"/>
                  </a:lnTo>
                  <a:lnTo>
                    <a:pt x="385686" y="1809584"/>
                  </a:lnTo>
                  <a:lnTo>
                    <a:pt x="336042" y="1805940"/>
                  </a:lnTo>
                  <a:lnTo>
                    <a:pt x="286385" y="1809584"/>
                  </a:lnTo>
                  <a:lnTo>
                    <a:pt x="239001" y="1820176"/>
                  </a:lnTo>
                  <a:lnTo>
                    <a:pt x="194386" y="1837182"/>
                  </a:lnTo>
                  <a:lnTo>
                    <a:pt x="153073" y="1860092"/>
                  </a:lnTo>
                  <a:lnTo>
                    <a:pt x="115582" y="1888388"/>
                  </a:lnTo>
                  <a:lnTo>
                    <a:pt x="82435" y="1921535"/>
                  </a:lnTo>
                  <a:lnTo>
                    <a:pt x="54140" y="1959025"/>
                  </a:lnTo>
                  <a:lnTo>
                    <a:pt x="31229" y="2000338"/>
                  </a:lnTo>
                  <a:lnTo>
                    <a:pt x="14224" y="2044954"/>
                  </a:lnTo>
                  <a:lnTo>
                    <a:pt x="3632" y="2092337"/>
                  </a:lnTo>
                  <a:lnTo>
                    <a:pt x="0" y="2141982"/>
                  </a:lnTo>
                  <a:lnTo>
                    <a:pt x="3632" y="2191639"/>
                  </a:lnTo>
                  <a:lnTo>
                    <a:pt x="14224" y="2239022"/>
                  </a:lnTo>
                  <a:lnTo>
                    <a:pt x="31229" y="2283637"/>
                  </a:lnTo>
                  <a:lnTo>
                    <a:pt x="54140" y="2324951"/>
                  </a:lnTo>
                  <a:lnTo>
                    <a:pt x="82435" y="2362441"/>
                  </a:lnTo>
                  <a:lnTo>
                    <a:pt x="115582" y="2395588"/>
                  </a:lnTo>
                  <a:lnTo>
                    <a:pt x="153073" y="2423884"/>
                  </a:lnTo>
                  <a:lnTo>
                    <a:pt x="194386" y="2446794"/>
                  </a:lnTo>
                  <a:lnTo>
                    <a:pt x="239001" y="2463800"/>
                  </a:lnTo>
                  <a:lnTo>
                    <a:pt x="286385" y="2474391"/>
                  </a:lnTo>
                  <a:lnTo>
                    <a:pt x="336042" y="2478024"/>
                  </a:lnTo>
                  <a:lnTo>
                    <a:pt x="385686" y="2474391"/>
                  </a:lnTo>
                  <a:lnTo>
                    <a:pt x="433070" y="2463800"/>
                  </a:lnTo>
                  <a:lnTo>
                    <a:pt x="477685" y="2446794"/>
                  </a:lnTo>
                  <a:lnTo>
                    <a:pt x="518998" y="2423884"/>
                  </a:lnTo>
                  <a:lnTo>
                    <a:pt x="556488" y="2395588"/>
                  </a:lnTo>
                  <a:lnTo>
                    <a:pt x="589635" y="2362441"/>
                  </a:lnTo>
                  <a:lnTo>
                    <a:pt x="617931" y="2324951"/>
                  </a:lnTo>
                  <a:lnTo>
                    <a:pt x="640842" y="2283637"/>
                  </a:lnTo>
                  <a:lnTo>
                    <a:pt x="657847" y="2239022"/>
                  </a:lnTo>
                  <a:lnTo>
                    <a:pt x="668439" y="2191639"/>
                  </a:lnTo>
                  <a:lnTo>
                    <a:pt x="672084" y="2141982"/>
                  </a:lnTo>
                  <a:close/>
                </a:path>
                <a:path w="2466340" h="2478404">
                  <a:moveTo>
                    <a:pt x="672084" y="1245870"/>
                  </a:moveTo>
                  <a:lnTo>
                    <a:pt x="668439" y="1196225"/>
                  </a:lnTo>
                  <a:lnTo>
                    <a:pt x="657847" y="1148842"/>
                  </a:lnTo>
                  <a:lnTo>
                    <a:pt x="640842" y="1104226"/>
                  </a:lnTo>
                  <a:lnTo>
                    <a:pt x="617931" y="1062913"/>
                  </a:lnTo>
                  <a:lnTo>
                    <a:pt x="589635" y="1025423"/>
                  </a:lnTo>
                  <a:lnTo>
                    <a:pt x="556488" y="992276"/>
                  </a:lnTo>
                  <a:lnTo>
                    <a:pt x="518998" y="963980"/>
                  </a:lnTo>
                  <a:lnTo>
                    <a:pt x="477685" y="941070"/>
                  </a:lnTo>
                  <a:lnTo>
                    <a:pt x="433070" y="924064"/>
                  </a:lnTo>
                  <a:lnTo>
                    <a:pt x="385686" y="913472"/>
                  </a:lnTo>
                  <a:lnTo>
                    <a:pt x="336042" y="909828"/>
                  </a:lnTo>
                  <a:lnTo>
                    <a:pt x="286385" y="913472"/>
                  </a:lnTo>
                  <a:lnTo>
                    <a:pt x="239001" y="924064"/>
                  </a:lnTo>
                  <a:lnTo>
                    <a:pt x="194386" y="941070"/>
                  </a:lnTo>
                  <a:lnTo>
                    <a:pt x="153073" y="963980"/>
                  </a:lnTo>
                  <a:lnTo>
                    <a:pt x="115582" y="992276"/>
                  </a:lnTo>
                  <a:lnTo>
                    <a:pt x="82435" y="1025423"/>
                  </a:lnTo>
                  <a:lnTo>
                    <a:pt x="54140" y="1062913"/>
                  </a:lnTo>
                  <a:lnTo>
                    <a:pt x="31229" y="1104226"/>
                  </a:lnTo>
                  <a:lnTo>
                    <a:pt x="14224" y="1148842"/>
                  </a:lnTo>
                  <a:lnTo>
                    <a:pt x="3632" y="1196225"/>
                  </a:lnTo>
                  <a:lnTo>
                    <a:pt x="0" y="1245870"/>
                  </a:lnTo>
                  <a:lnTo>
                    <a:pt x="3632" y="1295527"/>
                  </a:lnTo>
                  <a:lnTo>
                    <a:pt x="14224" y="1342910"/>
                  </a:lnTo>
                  <a:lnTo>
                    <a:pt x="31229" y="1387525"/>
                  </a:lnTo>
                  <a:lnTo>
                    <a:pt x="54140" y="1428838"/>
                  </a:lnTo>
                  <a:lnTo>
                    <a:pt x="82435" y="1466329"/>
                  </a:lnTo>
                  <a:lnTo>
                    <a:pt x="115582" y="1499476"/>
                  </a:lnTo>
                  <a:lnTo>
                    <a:pt x="153073" y="1527771"/>
                  </a:lnTo>
                  <a:lnTo>
                    <a:pt x="194386" y="1550682"/>
                  </a:lnTo>
                  <a:lnTo>
                    <a:pt x="239001" y="1567688"/>
                  </a:lnTo>
                  <a:lnTo>
                    <a:pt x="286385" y="1578279"/>
                  </a:lnTo>
                  <a:lnTo>
                    <a:pt x="336042" y="1581912"/>
                  </a:lnTo>
                  <a:lnTo>
                    <a:pt x="385686" y="1578279"/>
                  </a:lnTo>
                  <a:lnTo>
                    <a:pt x="433070" y="1567688"/>
                  </a:lnTo>
                  <a:lnTo>
                    <a:pt x="477685" y="1550682"/>
                  </a:lnTo>
                  <a:lnTo>
                    <a:pt x="518998" y="1527771"/>
                  </a:lnTo>
                  <a:lnTo>
                    <a:pt x="556488" y="1499476"/>
                  </a:lnTo>
                  <a:lnTo>
                    <a:pt x="589635" y="1466329"/>
                  </a:lnTo>
                  <a:lnTo>
                    <a:pt x="617931" y="1428838"/>
                  </a:lnTo>
                  <a:lnTo>
                    <a:pt x="640842" y="1387525"/>
                  </a:lnTo>
                  <a:lnTo>
                    <a:pt x="657847" y="1342910"/>
                  </a:lnTo>
                  <a:lnTo>
                    <a:pt x="668439" y="1295527"/>
                  </a:lnTo>
                  <a:lnTo>
                    <a:pt x="672084" y="1245870"/>
                  </a:lnTo>
                  <a:close/>
                </a:path>
                <a:path w="2466340" h="2478404">
                  <a:moveTo>
                    <a:pt x="672084" y="336042"/>
                  </a:moveTo>
                  <a:lnTo>
                    <a:pt x="668439" y="286397"/>
                  </a:lnTo>
                  <a:lnTo>
                    <a:pt x="657847" y="239014"/>
                  </a:lnTo>
                  <a:lnTo>
                    <a:pt x="640842" y="194398"/>
                  </a:lnTo>
                  <a:lnTo>
                    <a:pt x="617931" y="153085"/>
                  </a:lnTo>
                  <a:lnTo>
                    <a:pt x="589635" y="115595"/>
                  </a:lnTo>
                  <a:lnTo>
                    <a:pt x="556488" y="82448"/>
                  </a:lnTo>
                  <a:lnTo>
                    <a:pt x="518998" y="54152"/>
                  </a:lnTo>
                  <a:lnTo>
                    <a:pt x="477685" y="31242"/>
                  </a:lnTo>
                  <a:lnTo>
                    <a:pt x="433070" y="14236"/>
                  </a:lnTo>
                  <a:lnTo>
                    <a:pt x="385686" y="3644"/>
                  </a:lnTo>
                  <a:lnTo>
                    <a:pt x="336042" y="0"/>
                  </a:lnTo>
                  <a:lnTo>
                    <a:pt x="286385" y="3644"/>
                  </a:lnTo>
                  <a:lnTo>
                    <a:pt x="239001" y="14236"/>
                  </a:lnTo>
                  <a:lnTo>
                    <a:pt x="194386" y="31242"/>
                  </a:lnTo>
                  <a:lnTo>
                    <a:pt x="153073" y="54152"/>
                  </a:lnTo>
                  <a:lnTo>
                    <a:pt x="115582" y="82448"/>
                  </a:lnTo>
                  <a:lnTo>
                    <a:pt x="82435" y="115595"/>
                  </a:lnTo>
                  <a:lnTo>
                    <a:pt x="54140" y="153085"/>
                  </a:lnTo>
                  <a:lnTo>
                    <a:pt x="31229" y="194398"/>
                  </a:lnTo>
                  <a:lnTo>
                    <a:pt x="14224" y="239014"/>
                  </a:lnTo>
                  <a:lnTo>
                    <a:pt x="3632" y="286397"/>
                  </a:lnTo>
                  <a:lnTo>
                    <a:pt x="0" y="336042"/>
                  </a:lnTo>
                  <a:lnTo>
                    <a:pt x="3632" y="385699"/>
                  </a:lnTo>
                  <a:lnTo>
                    <a:pt x="14224" y="433082"/>
                  </a:lnTo>
                  <a:lnTo>
                    <a:pt x="31229" y="477697"/>
                  </a:lnTo>
                  <a:lnTo>
                    <a:pt x="54140" y="519010"/>
                  </a:lnTo>
                  <a:lnTo>
                    <a:pt x="82435" y="556501"/>
                  </a:lnTo>
                  <a:lnTo>
                    <a:pt x="115582" y="589648"/>
                  </a:lnTo>
                  <a:lnTo>
                    <a:pt x="153073" y="617943"/>
                  </a:lnTo>
                  <a:lnTo>
                    <a:pt x="194386" y="640854"/>
                  </a:lnTo>
                  <a:lnTo>
                    <a:pt x="239001" y="657860"/>
                  </a:lnTo>
                  <a:lnTo>
                    <a:pt x="286385" y="668451"/>
                  </a:lnTo>
                  <a:lnTo>
                    <a:pt x="336042" y="672084"/>
                  </a:lnTo>
                  <a:lnTo>
                    <a:pt x="385686" y="668451"/>
                  </a:lnTo>
                  <a:lnTo>
                    <a:pt x="433070" y="657860"/>
                  </a:lnTo>
                  <a:lnTo>
                    <a:pt x="477685" y="640854"/>
                  </a:lnTo>
                  <a:lnTo>
                    <a:pt x="518998" y="617943"/>
                  </a:lnTo>
                  <a:lnTo>
                    <a:pt x="556488" y="589648"/>
                  </a:lnTo>
                  <a:lnTo>
                    <a:pt x="589635" y="556501"/>
                  </a:lnTo>
                  <a:lnTo>
                    <a:pt x="617931" y="519010"/>
                  </a:lnTo>
                  <a:lnTo>
                    <a:pt x="640842" y="477697"/>
                  </a:lnTo>
                  <a:lnTo>
                    <a:pt x="657847" y="433082"/>
                  </a:lnTo>
                  <a:lnTo>
                    <a:pt x="668439" y="385699"/>
                  </a:lnTo>
                  <a:lnTo>
                    <a:pt x="672084" y="336042"/>
                  </a:lnTo>
                  <a:close/>
                </a:path>
                <a:path w="2466340" h="2478404">
                  <a:moveTo>
                    <a:pt x="1568196" y="2141982"/>
                  </a:moveTo>
                  <a:lnTo>
                    <a:pt x="1564551" y="2092337"/>
                  </a:lnTo>
                  <a:lnTo>
                    <a:pt x="1553959" y="2044954"/>
                  </a:lnTo>
                  <a:lnTo>
                    <a:pt x="1536954" y="2000338"/>
                  </a:lnTo>
                  <a:lnTo>
                    <a:pt x="1514043" y="1959025"/>
                  </a:lnTo>
                  <a:lnTo>
                    <a:pt x="1485747" y="1921535"/>
                  </a:lnTo>
                  <a:lnTo>
                    <a:pt x="1452600" y="1888388"/>
                  </a:lnTo>
                  <a:lnTo>
                    <a:pt x="1415110" y="1860092"/>
                  </a:lnTo>
                  <a:lnTo>
                    <a:pt x="1373797" y="1837182"/>
                  </a:lnTo>
                  <a:lnTo>
                    <a:pt x="1329182" y="1820176"/>
                  </a:lnTo>
                  <a:lnTo>
                    <a:pt x="1281798" y="1809584"/>
                  </a:lnTo>
                  <a:lnTo>
                    <a:pt x="1232154" y="1805940"/>
                  </a:lnTo>
                  <a:lnTo>
                    <a:pt x="1182497" y="1809584"/>
                  </a:lnTo>
                  <a:lnTo>
                    <a:pt x="1135113" y="1820176"/>
                  </a:lnTo>
                  <a:lnTo>
                    <a:pt x="1090498" y="1837182"/>
                  </a:lnTo>
                  <a:lnTo>
                    <a:pt x="1049185" y="1860092"/>
                  </a:lnTo>
                  <a:lnTo>
                    <a:pt x="1011694" y="1888388"/>
                  </a:lnTo>
                  <a:lnTo>
                    <a:pt x="978547" y="1921535"/>
                  </a:lnTo>
                  <a:lnTo>
                    <a:pt x="950252" y="1959025"/>
                  </a:lnTo>
                  <a:lnTo>
                    <a:pt x="927341" y="2000338"/>
                  </a:lnTo>
                  <a:lnTo>
                    <a:pt x="910336" y="2044954"/>
                  </a:lnTo>
                  <a:lnTo>
                    <a:pt x="899744" y="2092337"/>
                  </a:lnTo>
                  <a:lnTo>
                    <a:pt x="896112" y="2141982"/>
                  </a:lnTo>
                  <a:lnTo>
                    <a:pt x="899744" y="2191639"/>
                  </a:lnTo>
                  <a:lnTo>
                    <a:pt x="910336" y="2239022"/>
                  </a:lnTo>
                  <a:lnTo>
                    <a:pt x="927341" y="2283637"/>
                  </a:lnTo>
                  <a:lnTo>
                    <a:pt x="950252" y="2324951"/>
                  </a:lnTo>
                  <a:lnTo>
                    <a:pt x="978547" y="2362441"/>
                  </a:lnTo>
                  <a:lnTo>
                    <a:pt x="1011694" y="2395588"/>
                  </a:lnTo>
                  <a:lnTo>
                    <a:pt x="1049185" y="2423884"/>
                  </a:lnTo>
                  <a:lnTo>
                    <a:pt x="1090498" y="2446794"/>
                  </a:lnTo>
                  <a:lnTo>
                    <a:pt x="1135113" y="2463800"/>
                  </a:lnTo>
                  <a:lnTo>
                    <a:pt x="1182497" y="2474391"/>
                  </a:lnTo>
                  <a:lnTo>
                    <a:pt x="1232154" y="2478024"/>
                  </a:lnTo>
                  <a:lnTo>
                    <a:pt x="1281798" y="2474391"/>
                  </a:lnTo>
                  <a:lnTo>
                    <a:pt x="1329182" y="2463800"/>
                  </a:lnTo>
                  <a:lnTo>
                    <a:pt x="1373797" y="2446794"/>
                  </a:lnTo>
                  <a:lnTo>
                    <a:pt x="1415110" y="2423884"/>
                  </a:lnTo>
                  <a:lnTo>
                    <a:pt x="1452600" y="2395588"/>
                  </a:lnTo>
                  <a:lnTo>
                    <a:pt x="1485747" y="2362441"/>
                  </a:lnTo>
                  <a:lnTo>
                    <a:pt x="1514043" y="2324951"/>
                  </a:lnTo>
                  <a:lnTo>
                    <a:pt x="1536954" y="2283637"/>
                  </a:lnTo>
                  <a:lnTo>
                    <a:pt x="1553959" y="2239022"/>
                  </a:lnTo>
                  <a:lnTo>
                    <a:pt x="1564551" y="2191639"/>
                  </a:lnTo>
                  <a:lnTo>
                    <a:pt x="1568196" y="2141982"/>
                  </a:lnTo>
                  <a:close/>
                </a:path>
                <a:path w="2466340" h="2478404">
                  <a:moveTo>
                    <a:pt x="1568196" y="1245870"/>
                  </a:moveTo>
                  <a:lnTo>
                    <a:pt x="1564551" y="1196225"/>
                  </a:lnTo>
                  <a:lnTo>
                    <a:pt x="1553959" y="1148842"/>
                  </a:lnTo>
                  <a:lnTo>
                    <a:pt x="1536954" y="1104226"/>
                  </a:lnTo>
                  <a:lnTo>
                    <a:pt x="1514043" y="1062913"/>
                  </a:lnTo>
                  <a:lnTo>
                    <a:pt x="1485747" y="1025423"/>
                  </a:lnTo>
                  <a:lnTo>
                    <a:pt x="1452600" y="992276"/>
                  </a:lnTo>
                  <a:lnTo>
                    <a:pt x="1415110" y="963980"/>
                  </a:lnTo>
                  <a:lnTo>
                    <a:pt x="1373797" y="941070"/>
                  </a:lnTo>
                  <a:lnTo>
                    <a:pt x="1329182" y="924064"/>
                  </a:lnTo>
                  <a:lnTo>
                    <a:pt x="1281798" y="913472"/>
                  </a:lnTo>
                  <a:lnTo>
                    <a:pt x="1232154" y="909828"/>
                  </a:lnTo>
                  <a:lnTo>
                    <a:pt x="1182497" y="913472"/>
                  </a:lnTo>
                  <a:lnTo>
                    <a:pt x="1135113" y="924064"/>
                  </a:lnTo>
                  <a:lnTo>
                    <a:pt x="1090498" y="941070"/>
                  </a:lnTo>
                  <a:lnTo>
                    <a:pt x="1049185" y="963980"/>
                  </a:lnTo>
                  <a:lnTo>
                    <a:pt x="1011694" y="992276"/>
                  </a:lnTo>
                  <a:lnTo>
                    <a:pt x="978547" y="1025423"/>
                  </a:lnTo>
                  <a:lnTo>
                    <a:pt x="950252" y="1062913"/>
                  </a:lnTo>
                  <a:lnTo>
                    <a:pt x="927341" y="1104226"/>
                  </a:lnTo>
                  <a:lnTo>
                    <a:pt x="910336" y="1148842"/>
                  </a:lnTo>
                  <a:lnTo>
                    <a:pt x="899744" y="1196225"/>
                  </a:lnTo>
                  <a:lnTo>
                    <a:pt x="896112" y="1245870"/>
                  </a:lnTo>
                  <a:lnTo>
                    <a:pt x="899744" y="1295527"/>
                  </a:lnTo>
                  <a:lnTo>
                    <a:pt x="910336" y="1342910"/>
                  </a:lnTo>
                  <a:lnTo>
                    <a:pt x="927341" y="1387525"/>
                  </a:lnTo>
                  <a:lnTo>
                    <a:pt x="950252" y="1428838"/>
                  </a:lnTo>
                  <a:lnTo>
                    <a:pt x="978547" y="1466329"/>
                  </a:lnTo>
                  <a:lnTo>
                    <a:pt x="1011694" y="1499476"/>
                  </a:lnTo>
                  <a:lnTo>
                    <a:pt x="1049185" y="1527771"/>
                  </a:lnTo>
                  <a:lnTo>
                    <a:pt x="1090498" y="1550682"/>
                  </a:lnTo>
                  <a:lnTo>
                    <a:pt x="1135113" y="1567688"/>
                  </a:lnTo>
                  <a:lnTo>
                    <a:pt x="1182497" y="1578279"/>
                  </a:lnTo>
                  <a:lnTo>
                    <a:pt x="1232154" y="1581912"/>
                  </a:lnTo>
                  <a:lnTo>
                    <a:pt x="1281798" y="1578279"/>
                  </a:lnTo>
                  <a:lnTo>
                    <a:pt x="1329182" y="1567688"/>
                  </a:lnTo>
                  <a:lnTo>
                    <a:pt x="1373797" y="1550682"/>
                  </a:lnTo>
                  <a:lnTo>
                    <a:pt x="1415110" y="1527771"/>
                  </a:lnTo>
                  <a:lnTo>
                    <a:pt x="1452600" y="1499476"/>
                  </a:lnTo>
                  <a:lnTo>
                    <a:pt x="1485747" y="1466329"/>
                  </a:lnTo>
                  <a:lnTo>
                    <a:pt x="1514043" y="1428838"/>
                  </a:lnTo>
                  <a:lnTo>
                    <a:pt x="1536954" y="1387525"/>
                  </a:lnTo>
                  <a:lnTo>
                    <a:pt x="1553959" y="1342910"/>
                  </a:lnTo>
                  <a:lnTo>
                    <a:pt x="1564551" y="1295527"/>
                  </a:lnTo>
                  <a:lnTo>
                    <a:pt x="1568196" y="1245870"/>
                  </a:lnTo>
                  <a:close/>
                </a:path>
                <a:path w="2466340" h="2478404">
                  <a:moveTo>
                    <a:pt x="1568196" y="336042"/>
                  </a:moveTo>
                  <a:lnTo>
                    <a:pt x="1564551" y="286397"/>
                  </a:lnTo>
                  <a:lnTo>
                    <a:pt x="1553959" y="239014"/>
                  </a:lnTo>
                  <a:lnTo>
                    <a:pt x="1536954" y="194398"/>
                  </a:lnTo>
                  <a:lnTo>
                    <a:pt x="1514043" y="153085"/>
                  </a:lnTo>
                  <a:lnTo>
                    <a:pt x="1485747" y="115595"/>
                  </a:lnTo>
                  <a:lnTo>
                    <a:pt x="1452600" y="82448"/>
                  </a:lnTo>
                  <a:lnTo>
                    <a:pt x="1415110" y="54152"/>
                  </a:lnTo>
                  <a:lnTo>
                    <a:pt x="1373797" y="31242"/>
                  </a:lnTo>
                  <a:lnTo>
                    <a:pt x="1329182" y="14236"/>
                  </a:lnTo>
                  <a:lnTo>
                    <a:pt x="1281798" y="3644"/>
                  </a:lnTo>
                  <a:lnTo>
                    <a:pt x="1232154" y="0"/>
                  </a:lnTo>
                  <a:lnTo>
                    <a:pt x="1182497" y="3644"/>
                  </a:lnTo>
                  <a:lnTo>
                    <a:pt x="1135113" y="14236"/>
                  </a:lnTo>
                  <a:lnTo>
                    <a:pt x="1090498" y="31242"/>
                  </a:lnTo>
                  <a:lnTo>
                    <a:pt x="1049185" y="54152"/>
                  </a:lnTo>
                  <a:lnTo>
                    <a:pt x="1011694" y="82448"/>
                  </a:lnTo>
                  <a:lnTo>
                    <a:pt x="978547" y="115595"/>
                  </a:lnTo>
                  <a:lnTo>
                    <a:pt x="950252" y="153085"/>
                  </a:lnTo>
                  <a:lnTo>
                    <a:pt x="927341" y="194398"/>
                  </a:lnTo>
                  <a:lnTo>
                    <a:pt x="910336" y="239014"/>
                  </a:lnTo>
                  <a:lnTo>
                    <a:pt x="899744" y="286397"/>
                  </a:lnTo>
                  <a:lnTo>
                    <a:pt x="896112" y="336042"/>
                  </a:lnTo>
                  <a:lnTo>
                    <a:pt x="899744" y="385699"/>
                  </a:lnTo>
                  <a:lnTo>
                    <a:pt x="910336" y="433082"/>
                  </a:lnTo>
                  <a:lnTo>
                    <a:pt x="927341" y="477697"/>
                  </a:lnTo>
                  <a:lnTo>
                    <a:pt x="950252" y="519010"/>
                  </a:lnTo>
                  <a:lnTo>
                    <a:pt x="978547" y="556501"/>
                  </a:lnTo>
                  <a:lnTo>
                    <a:pt x="1011694" y="589648"/>
                  </a:lnTo>
                  <a:lnTo>
                    <a:pt x="1049185" y="617943"/>
                  </a:lnTo>
                  <a:lnTo>
                    <a:pt x="1090498" y="640854"/>
                  </a:lnTo>
                  <a:lnTo>
                    <a:pt x="1135113" y="657860"/>
                  </a:lnTo>
                  <a:lnTo>
                    <a:pt x="1182497" y="668451"/>
                  </a:lnTo>
                  <a:lnTo>
                    <a:pt x="1232154" y="672084"/>
                  </a:lnTo>
                  <a:lnTo>
                    <a:pt x="1281798" y="668451"/>
                  </a:lnTo>
                  <a:lnTo>
                    <a:pt x="1329182" y="657860"/>
                  </a:lnTo>
                  <a:lnTo>
                    <a:pt x="1373797" y="640854"/>
                  </a:lnTo>
                  <a:lnTo>
                    <a:pt x="1415110" y="617943"/>
                  </a:lnTo>
                  <a:lnTo>
                    <a:pt x="1452600" y="589648"/>
                  </a:lnTo>
                  <a:lnTo>
                    <a:pt x="1485747" y="556501"/>
                  </a:lnTo>
                  <a:lnTo>
                    <a:pt x="1514043" y="519010"/>
                  </a:lnTo>
                  <a:lnTo>
                    <a:pt x="1536954" y="477697"/>
                  </a:lnTo>
                  <a:lnTo>
                    <a:pt x="1553959" y="433082"/>
                  </a:lnTo>
                  <a:lnTo>
                    <a:pt x="1564551" y="385699"/>
                  </a:lnTo>
                  <a:lnTo>
                    <a:pt x="1568196" y="336042"/>
                  </a:lnTo>
                  <a:close/>
                </a:path>
                <a:path w="2466340" h="2478404">
                  <a:moveTo>
                    <a:pt x="2465832" y="2141982"/>
                  </a:moveTo>
                  <a:lnTo>
                    <a:pt x="2462746" y="2096401"/>
                  </a:lnTo>
                  <a:lnTo>
                    <a:pt x="2453792" y="2052675"/>
                  </a:lnTo>
                  <a:lnTo>
                    <a:pt x="2439365" y="2011210"/>
                  </a:lnTo>
                  <a:lnTo>
                    <a:pt x="2419858" y="1972398"/>
                  </a:lnTo>
                  <a:lnTo>
                    <a:pt x="2395664" y="1936661"/>
                  </a:lnTo>
                  <a:lnTo>
                    <a:pt x="2367191" y="1904390"/>
                  </a:lnTo>
                  <a:lnTo>
                    <a:pt x="2334857" y="1875980"/>
                  </a:lnTo>
                  <a:lnTo>
                    <a:pt x="2299030" y="1851837"/>
                  </a:lnTo>
                  <a:lnTo>
                    <a:pt x="2260142" y="1832356"/>
                  </a:lnTo>
                  <a:lnTo>
                    <a:pt x="2218575" y="1817954"/>
                  </a:lnTo>
                  <a:lnTo>
                    <a:pt x="2174735" y="1809013"/>
                  </a:lnTo>
                  <a:lnTo>
                    <a:pt x="2129028" y="1805940"/>
                  </a:lnTo>
                  <a:lnTo>
                    <a:pt x="2083308" y="1809013"/>
                  </a:lnTo>
                  <a:lnTo>
                    <a:pt x="2039467" y="1817954"/>
                  </a:lnTo>
                  <a:lnTo>
                    <a:pt x="1997900" y="1832356"/>
                  </a:lnTo>
                  <a:lnTo>
                    <a:pt x="1959013" y="1851837"/>
                  </a:lnTo>
                  <a:lnTo>
                    <a:pt x="1923186" y="1875980"/>
                  </a:lnTo>
                  <a:lnTo>
                    <a:pt x="1890852" y="1904390"/>
                  </a:lnTo>
                  <a:lnTo>
                    <a:pt x="1862378" y="1936661"/>
                  </a:lnTo>
                  <a:lnTo>
                    <a:pt x="1838198" y="1972398"/>
                  </a:lnTo>
                  <a:lnTo>
                    <a:pt x="1818678" y="2011210"/>
                  </a:lnTo>
                  <a:lnTo>
                    <a:pt x="1804250" y="2052675"/>
                  </a:lnTo>
                  <a:lnTo>
                    <a:pt x="1795297" y="2096401"/>
                  </a:lnTo>
                  <a:lnTo>
                    <a:pt x="1792224" y="2141982"/>
                  </a:lnTo>
                  <a:lnTo>
                    <a:pt x="1795297" y="2187575"/>
                  </a:lnTo>
                  <a:lnTo>
                    <a:pt x="1804250" y="2231301"/>
                  </a:lnTo>
                  <a:lnTo>
                    <a:pt x="1818678" y="2272766"/>
                  </a:lnTo>
                  <a:lnTo>
                    <a:pt x="1838198" y="2311577"/>
                  </a:lnTo>
                  <a:lnTo>
                    <a:pt x="1862378" y="2347315"/>
                  </a:lnTo>
                  <a:lnTo>
                    <a:pt x="1890852" y="2379586"/>
                  </a:lnTo>
                  <a:lnTo>
                    <a:pt x="1923186" y="2407996"/>
                  </a:lnTo>
                  <a:lnTo>
                    <a:pt x="1959013" y="2432139"/>
                  </a:lnTo>
                  <a:lnTo>
                    <a:pt x="1997900" y="2451620"/>
                  </a:lnTo>
                  <a:lnTo>
                    <a:pt x="2039467" y="2466022"/>
                  </a:lnTo>
                  <a:lnTo>
                    <a:pt x="2083308" y="2474963"/>
                  </a:lnTo>
                  <a:lnTo>
                    <a:pt x="2129028" y="2478024"/>
                  </a:lnTo>
                  <a:lnTo>
                    <a:pt x="2174735" y="2474963"/>
                  </a:lnTo>
                  <a:lnTo>
                    <a:pt x="2218575" y="2466022"/>
                  </a:lnTo>
                  <a:lnTo>
                    <a:pt x="2260142" y="2451620"/>
                  </a:lnTo>
                  <a:lnTo>
                    <a:pt x="2299030" y="2432139"/>
                  </a:lnTo>
                  <a:lnTo>
                    <a:pt x="2334857" y="2407996"/>
                  </a:lnTo>
                  <a:lnTo>
                    <a:pt x="2367191" y="2379586"/>
                  </a:lnTo>
                  <a:lnTo>
                    <a:pt x="2395664" y="2347315"/>
                  </a:lnTo>
                  <a:lnTo>
                    <a:pt x="2419858" y="2311577"/>
                  </a:lnTo>
                  <a:lnTo>
                    <a:pt x="2439365" y="2272766"/>
                  </a:lnTo>
                  <a:lnTo>
                    <a:pt x="2453792" y="2231301"/>
                  </a:lnTo>
                  <a:lnTo>
                    <a:pt x="2462746" y="2187575"/>
                  </a:lnTo>
                  <a:lnTo>
                    <a:pt x="2465832" y="2141982"/>
                  </a:lnTo>
                  <a:close/>
                </a:path>
                <a:path w="2466340" h="2478404">
                  <a:moveTo>
                    <a:pt x="2465832" y="1245870"/>
                  </a:moveTo>
                  <a:lnTo>
                    <a:pt x="2462746" y="1200289"/>
                  </a:lnTo>
                  <a:lnTo>
                    <a:pt x="2453792" y="1156563"/>
                  </a:lnTo>
                  <a:lnTo>
                    <a:pt x="2439365" y="1115098"/>
                  </a:lnTo>
                  <a:lnTo>
                    <a:pt x="2419858" y="1076286"/>
                  </a:lnTo>
                  <a:lnTo>
                    <a:pt x="2395664" y="1040549"/>
                  </a:lnTo>
                  <a:lnTo>
                    <a:pt x="2367191" y="1008278"/>
                  </a:lnTo>
                  <a:lnTo>
                    <a:pt x="2334857" y="979868"/>
                  </a:lnTo>
                  <a:lnTo>
                    <a:pt x="2299030" y="955725"/>
                  </a:lnTo>
                  <a:lnTo>
                    <a:pt x="2260142" y="936244"/>
                  </a:lnTo>
                  <a:lnTo>
                    <a:pt x="2218575" y="921842"/>
                  </a:lnTo>
                  <a:lnTo>
                    <a:pt x="2174735" y="912901"/>
                  </a:lnTo>
                  <a:lnTo>
                    <a:pt x="2129028" y="909828"/>
                  </a:lnTo>
                  <a:lnTo>
                    <a:pt x="2083308" y="912901"/>
                  </a:lnTo>
                  <a:lnTo>
                    <a:pt x="2039467" y="921842"/>
                  </a:lnTo>
                  <a:lnTo>
                    <a:pt x="1997900" y="936244"/>
                  </a:lnTo>
                  <a:lnTo>
                    <a:pt x="1959013" y="955725"/>
                  </a:lnTo>
                  <a:lnTo>
                    <a:pt x="1923186" y="979868"/>
                  </a:lnTo>
                  <a:lnTo>
                    <a:pt x="1890852" y="1008278"/>
                  </a:lnTo>
                  <a:lnTo>
                    <a:pt x="1862378" y="1040549"/>
                  </a:lnTo>
                  <a:lnTo>
                    <a:pt x="1838198" y="1076286"/>
                  </a:lnTo>
                  <a:lnTo>
                    <a:pt x="1818678" y="1115098"/>
                  </a:lnTo>
                  <a:lnTo>
                    <a:pt x="1804250" y="1156563"/>
                  </a:lnTo>
                  <a:lnTo>
                    <a:pt x="1795297" y="1200289"/>
                  </a:lnTo>
                  <a:lnTo>
                    <a:pt x="1792224" y="1245870"/>
                  </a:lnTo>
                  <a:lnTo>
                    <a:pt x="1795297" y="1291463"/>
                  </a:lnTo>
                  <a:lnTo>
                    <a:pt x="1804250" y="1335189"/>
                  </a:lnTo>
                  <a:lnTo>
                    <a:pt x="1818678" y="1376654"/>
                  </a:lnTo>
                  <a:lnTo>
                    <a:pt x="1838198" y="1415465"/>
                  </a:lnTo>
                  <a:lnTo>
                    <a:pt x="1862378" y="1451203"/>
                  </a:lnTo>
                  <a:lnTo>
                    <a:pt x="1890852" y="1483474"/>
                  </a:lnTo>
                  <a:lnTo>
                    <a:pt x="1923186" y="1511884"/>
                  </a:lnTo>
                  <a:lnTo>
                    <a:pt x="1959013" y="1536026"/>
                  </a:lnTo>
                  <a:lnTo>
                    <a:pt x="1997900" y="1555508"/>
                  </a:lnTo>
                  <a:lnTo>
                    <a:pt x="2039467" y="1569910"/>
                  </a:lnTo>
                  <a:lnTo>
                    <a:pt x="2083308" y="1578851"/>
                  </a:lnTo>
                  <a:lnTo>
                    <a:pt x="2129028" y="1581912"/>
                  </a:lnTo>
                  <a:lnTo>
                    <a:pt x="2174735" y="1578851"/>
                  </a:lnTo>
                  <a:lnTo>
                    <a:pt x="2218575" y="1569910"/>
                  </a:lnTo>
                  <a:lnTo>
                    <a:pt x="2260142" y="1555508"/>
                  </a:lnTo>
                  <a:lnTo>
                    <a:pt x="2299030" y="1536026"/>
                  </a:lnTo>
                  <a:lnTo>
                    <a:pt x="2334857" y="1511884"/>
                  </a:lnTo>
                  <a:lnTo>
                    <a:pt x="2367191" y="1483474"/>
                  </a:lnTo>
                  <a:lnTo>
                    <a:pt x="2395664" y="1451203"/>
                  </a:lnTo>
                  <a:lnTo>
                    <a:pt x="2419858" y="1415465"/>
                  </a:lnTo>
                  <a:lnTo>
                    <a:pt x="2439365" y="1376654"/>
                  </a:lnTo>
                  <a:lnTo>
                    <a:pt x="2453792" y="1335189"/>
                  </a:lnTo>
                  <a:lnTo>
                    <a:pt x="2462746" y="1291463"/>
                  </a:lnTo>
                  <a:lnTo>
                    <a:pt x="2465832" y="1245870"/>
                  </a:lnTo>
                  <a:close/>
                </a:path>
                <a:path w="2466340" h="2478404">
                  <a:moveTo>
                    <a:pt x="2465832" y="336042"/>
                  </a:moveTo>
                  <a:lnTo>
                    <a:pt x="2462746" y="290461"/>
                  </a:lnTo>
                  <a:lnTo>
                    <a:pt x="2453792" y="246735"/>
                  </a:lnTo>
                  <a:lnTo>
                    <a:pt x="2439365" y="205270"/>
                  </a:lnTo>
                  <a:lnTo>
                    <a:pt x="2419858" y="166458"/>
                  </a:lnTo>
                  <a:lnTo>
                    <a:pt x="2395664" y="130721"/>
                  </a:lnTo>
                  <a:lnTo>
                    <a:pt x="2367191" y="98450"/>
                  </a:lnTo>
                  <a:lnTo>
                    <a:pt x="2334857" y="70040"/>
                  </a:lnTo>
                  <a:lnTo>
                    <a:pt x="2299030" y="45897"/>
                  </a:lnTo>
                  <a:lnTo>
                    <a:pt x="2260142" y="26416"/>
                  </a:lnTo>
                  <a:lnTo>
                    <a:pt x="2218575" y="12014"/>
                  </a:lnTo>
                  <a:lnTo>
                    <a:pt x="2174735" y="3073"/>
                  </a:lnTo>
                  <a:lnTo>
                    <a:pt x="2129028" y="0"/>
                  </a:lnTo>
                  <a:lnTo>
                    <a:pt x="2083308" y="3073"/>
                  </a:lnTo>
                  <a:lnTo>
                    <a:pt x="2039467" y="12014"/>
                  </a:lnTo>
                  <a:lnTo>
                    <a:pt x="1997900" y="26416"/>
                  </a:lnTo>
                  <a:lnTo>
                    <a:pt x="1959013" y="45897"/>
                  </a:lnTo>
                  <a:lnTo>
                    <a:pt x="1923186" y="70040"/>
                  </a:lnTo>
                  <a:lnTo>
                    <a:pt x="1890852" y="98450"/>
                  </a:lnTo>
                  <a:lnTo>
                    <a:pt x="1862378" y="130721"/>
                  </a:lnTo>
                  <a:lnTo>
                    <a:pt x="1838198" y="166458"/>
                  </a:lnTo>
                  <a:lnTo>
                    <a:pt x="1818678" y="205270"/>
                  </a:lnTo>
                  <a:lnTo>
                    <a:pt x="1804250" y="246735"/>
                  </a:lnTo>
                  <a:lnTo>
                    <a:pt x="1795297" y="290461"/>
                  </a:lnTo>
                  <a:lnTo>
                    <a:pt x="1792224" y="336042"/>
                  </a:lnTo>
                  <a:lnTo>
                    <a:pt x="1795297" y="381635"/>
                  </a:lnTo>
                  <a:lnTo>
                    <a:pt x="1804250" y="425361"/>
                  </a:lnTo>
                  <a:lnTo>
                    <a:pt x="1818678" y="466826"/>
                  </a:lnTo>
                  <a:lnTo>
                    <a:pt x="1838198" y="505637"/>
                  </a:lnTo>
                  <a:lnTo>
                    <a:pt x="1862378" y="541375"/>
                  </a:lnTo>
                  <a:lnTo>
                    <a:pt x="1890852" y="573646"/>
                  </a:lnTo>
                  <a:lnTo>
                    <a:pt x="1923186" y="602056"/>
                  </a:lnTo>
                  <a:lnTo>
                    <a:pt x="1959013" y="626198"/>
                  </a:lnTo>
                  <a:lnTo>
                    <a:pt x="1997900" y="645680"/>
                  </a:lnTo>
                  <a:lnTo>
                    <a:pt x="2039467" y="660082"/>
                  </a:lnTo>
                  <a:lnTo>
                    <a:pt x="2083308" y="669023"/>
                  </a:lnTo>
                  <a:lnTo>
                    <a:pt x="2129028" y="672084"/>
                  </a:lnTo>
                  <a:lnTo>
                    <a:pt x="2174735" y="669023"/>
                  </a:lnTo>
                  <a:lnTo>
                    <a:pt x="2218575" y="660082"/>
                  </a:lnTo>
                  <a:lnTo>
                    <a:pt x="2260142" y="645680"/>
                  </a:lnTo>
                  <a:lnTo>
                    <a:pt x="2299030" y="626198"/>
                  </a:lnTo>
                  <a:lnTo>
                    <a:pt x="2334857" y="602056"/>
                  </a:lnTo>
                  <a:lnTo>
                    <a:pt x="2367191" y="573646"/>
                  </a:lnTo>
                  <a:lnTo>
                    <a:pt x="2395664" y="541375"/>
                  </a:lnTo>
                  <a:lnTo>
                    <a:pt x="2419858" y="505637"/>
                  </a:lnTo>
                  <a:lnTo>
                    <a:pt x="2439365" y="466826"/>
                  </a:lnTo>
                  <a:lnTo>
                    <a:pt x="2453792" y="425361"/>
                  </a:lnTo>
                  <a:lnTo>
                    <a:pt x="2462746" y="381635"/>
                  </a:lnTo>
                  <a:lnTo>
                    <a:pt x="2465832" y="336042"/>
                  </a:lnTo>
                  <a:close/>
                </a:path>
              </a:pathLst>
            </a:custGeom>
            <a:solidFill>
              <a:srgbClr val="FFFFFF"/>
            </a:solidFill>
          </p:spPr>
          <p:txBody>
            <a:bodyPr wrap="square" lIns="0" tIns="0" rIns="0" bIns="0" rtlCol="0"/>
            <a:lstStyle/>
            <a:p>
              <a:endParaRPr sz="1350"/>
            </a:p>
          </p:txBody>
        </p:sp>
        <p:sp>
          <p:nvSpPr>
            <p:cNvPr id="10" name="object 10"/>
            <p:cNvSpPr/>
            <p:nvPr/>
          </p:nvSpPr>
          <p:spPr>
            <a:xfrm>
              <a:off x="7477505" y="1936241"/>
              <a:ext cx="3586479" cy="3585845"/>
            </a:xfrm>
            <a:custGeom>
              <a:avLst/>
              <a:gdLst/>
              <a:ahLst/>
              <a:cxnLst/>
              <a:rect l="l" t="t" r="r" b="b"/>
              <a:pathLst>
                <a:path w="3586479" h="3585845">
                  <a:moveTo>
                    <a:pt x="0" y="3584448"/>
                  </a:moveTo>
                  <a:lnTo>
                    <a:pt x="3585718" y="3584448"/>
                  </a:lnTo>
                </a:path>
                <a:path w="3586479" h="3585845">
                  <a:moveTo>
                    <a:pt x="3585972" y="3585718"/>
                  </a:moveTo>
                  <a:lnTo>
                    <a:pt x="3585972" y="0"/>
                  </a:lnTo>
                </a:path>
              </a:pathLst>
            </a:custGeom>
            <a:ln w="19812">
              <a:solidFill>
                <a:srgbClr val="FFFFFF"/>
              </a:solidFill>
            </a:ln>
          </p:spPr>
          <p:txBody>
            <a:bodyPr wrap="square" lIns="0" tIns="0" rIns="0" bIns="0" rtlCol="0"/>
            <a:lstStyle/>
            <a:p>
              <a:endParaRPr sz="1350"/>
            </a:p>
          </p:txBody>
        </p:sp>
      </p:grpSp>
    </p:spTree>
    <p:extLst>
      <p:ext uri="{BB962C8B-B14F-4D97-AF65-F5344CB8AC3E}">
        <p14:creationId xmlns:p14="http://schemas.microsoft.com/office/powerpoint/2010/main" val="360185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1842516"/>
            <a:ext cx="8382000" cy="4558284"/>
          </a:xfrm>
          <a:prstGeom prst="rect">
            <a:avLst/>
          </a:prstGeom>
          <a:blipFill>
            <a:blip r:embed="rId2" cstate="print"/>
            <a:stretch>
              <a:fillRect/>
            </a:stretch>
          </a:blipFill>
        </p:spPr>
        <p:txBody>
          <a:bodyPr wrap="square" lIns="0" tIns="0" rIns="0" bIns="0" rtlCol="0"/>
          <a:lstStyle/>
          <a:p>
            <a:endParaRPr sz="1350"/>
          </a:p>
        </p:txBody>
      </p:sp>
      <p:sp>
        <p:nvSpPr>
          <p:cNvPr id="4" name="object 4"/>
          <p:cNvSpPr txBox="1">
            <a:spLocks noGrp="1"/>
          </p:cNvSpPr>
          <p:nvPr>
            <p:ph type="title"/>
          </p:nvPr>
        </p:nvSpPr>
        <p:spPr>
          <a:xfrm>
            <a:off x="2819400" y="464479"/>
            <a:ext cx="2341721" cy="425116"/>
          </a:xfrm>
          <a:prstGeom prst="rect">
            <a:avLst/>
          </a:prstGeom>
        </p:spPr>
        <p:txBody>
          <a:bodyPr vert="horz" wrap="square" lIns="0" tIns="9525" rIns="0" bIns="0" rtlCol="0" anchor="ctr">
            <a:spAutoFit/>
          </a:bodyPr>
          <a:lstStyle/>
          <a:p>
            <a:pPr marL="9525">
              <a:spcBef>
                <a:spcPts val="75"/>
              </a:spcBef>
            </a:pPr>
            <a:r>
              <a:rPr sz="2700" spc="-4" dirty="0">
                <a:solidFill>
                  <a:srgbClr val="7E7E7E"/>
                </a:solidFill>
              </a:rPr>
              <a:t>Relational</a:t>
            </a:r>
            <a:r>
              <a:rPr sz="2700" spc="-53" dirty="0">
                <a:solidFill>
                  <a:srgbClr val="7E7E7E"/>
                </a:solidFill>
              </a:rPr>
              <a:t> </a:t>
            </a:r>
            <a:r>
              <a:rPr sz="2700" spc="-15" dirty="0">
                <a:solidFill>
                  <a:srgbClr val="7E7E7E"/>
                </a:solidFill>
              </a:rPr>
              <a:t>stores</a:t>
            </a:r>
            <a:endParaRPr sz="2700" dirty="0"/>
          </a:p>
        </p:txBody>
      </p:sp>
    </p:spTree>
    <p:extLst>
      <p:ext uri="{BB962C8B-B14F-4D97-AF65-F5344CB8AC3E}">
        <p14:creationId xmlns:p14="http://schemas.microsoft.com/office/powerpoint/2010/main" val="31239294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7250"/>
            <a:ext cx="9144000" cy="51435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FB800"/>
          </a:solidFill>
        </p:spPr>
        <p:txBody>
          <a:bodyPr wrap="square" lIns="0" tIns="0" rIns="0" bIns="0" rtlCol="0"/>
          <a:lstStyle/>
          <a:p>
            <a:endParaRPr sz="1350"/>
          </a:p>
        </p:txBody>
      </p:sp>
      <p:grpSp>
        <p:nvGrpSpPr>
          <p:cNvPr id="3" name="object 3"/>
          <p:cNvGrpSpPr/>
          <p:nvPr/>
        </p:nvGrpSpPr>
        <p:grpSpPr>
          <a:xfrm>
            <a:off x="356950" y="1200722"/>
            <a:ext cx="3210401" cy="491966"/>
            <a:chOff x="475932" y="457962"/>
            <a:chExt cx="4280535" cy="655955"/>
          </a:xfrm>
        </p:grpSpPr>
        <p:sp>
          <p:nvSpPr>
            <p:cNvPr id="4" name="object 4"/>
            <p:cNvSpPr/>
            <p:nvPr/>
          </p:nvSpPr>
          <p:spPr>
            <a:xfrm>
              <a:off x="475932" y="484886"/>
              <a:ext cx="894524" cy="628523"/>
            </a:xfrm>
            <a:prstGeom prst="rect">
              <a:avLst/>
            </a:prstGeom>
            <a:blipFill>
              <a:blip r:embed="rId2" cstate="print"/>
              <a:stretch>
                <a:fillRect/>
              </a:stretch>
            </a:blipFill>
          </p:spPr>
          <p:txBody>
            <a:bodyPr wrap="square" lIns="0" tIns="0" rIns="0" bIns="0" rtlCol="0"/>
            <a:lstStyle/>
            <a:p>
              <a:endParaRPr sz="1350"/>
            </a:p>
          </p:txBody>
        </p:sp>
        <p:sp>
          <p:nvSpPr>
            <p:cNvPr id="5" name="object 5"/>
            <p:cNvSpPr/>
            <p:nvPr/>
          </p:nvSpPr>
          <p:spPr>
            <a:xfrm>
              <a:off x="1411097" y="743894"/>
              <a:ext cx="179501" cy="29535"/>
            </a:xfrm>
            <a:prstGeom prst="rect">
              <a:avLst/>
            </a:prstGeom>
            <a:blipFill>
              <a:blip r:embed="rId3" cstate="print"/>
              <a:stretch>
                <a:fillRect/>
              </a:stretch>
            </a:blipFill>
          </p:spPr>
          <p:txBody>
            <a:bodyPr wrap="square" lIns="0" tIns="0" rIns="0" bIns="0" rtlCol="0"/>
            <a:lstStyle/>
            <a:p>
              <a:endParaRPr sz="1350"/>
            </a:p>
          </p:txBody>
        </p:sp>
        <p:sp>
          <p:nvSpPr>
            <p:cNvPr id="6" name="object 6"/>
            <p:cNvSpPr/>
            <p:nvPr/>
          </p:nvSpPr>
          <p:spPr>
            <a:xfrm>
              <a:off x="1624583" y="457962"/>
              <a:ext cx="3131566" cy="505713"/>
            </a:xfrm>
            <a:prstGeom prst="rect">
              <a:avLst/>
            </a:prstGeom>
            <a:blipFill>
              <a:blip r:embed="rId4" cstate="print"/>
              <a:stretch>
                <a:fillRect/>
              </a:stretch>
            </a:blipFill>
          </p:spPr>
          <p:txBody>
            <a:bodyPr wrap="square" lIns="0" tIns="0" rIns="0" bIns="0" rtlCol="0"/>
            <a:lstStyle/>
            <a:p>
              <a:endParaRPr sz="1350"/>
            </a:p>
          </p:txBody>
        </p:sp>
      </p:grpSp>
      <p:sp>
        <p:nvSpPr>
          <p:cNvPr id="7" name="object 7"/>
          <p:cNvSpPr txBox="1">
            <a:spLocks noGrp="1"/>
          </p:cNvSpPr>
          <p:nvPr>
            <p:ph type="title"/>
          </p:nvPr>
        </p:nvSpPr>
        <p:spPr>
          <a:xfrm>
            <a:off x="339547" y="2195694"/>
            <a:ext cx="3763804" cy="1099147"/>
          </a:xfrm>
          <a:prstGeom prst="rect">
            <a:avLst/>
          </a:prstGeom>
        </p:spPr>
        <p:txBody>
          <a:bodyPr vert="horz" wrap="square" lIns="0" tIns="9525" rIns="0" bIns="0" rtlCol="0" anchor="ctr">
            <a:spAutoFit/>
          </a:bodyPr>
          <a:lstStyle/>
          <a:p>
            <a:pPr marL="9525" marR="3810">
              <a:lnSpc>
                <a:spcPct val="120500"/>
              </a:lnSpc>
              <a:spcBef>
                <a:spcPts val="75"/>
              </a:spcBef>
            </a:pPr>
            <a:r>
              <a:rPr sz="1463" dirty="0">
                <a:solidFill>
                  <a:srgbClr val="505050"/>
                </a:solidFill>
                <a:latin typeface="Segoe UI"/>
                <a:cs typeface="Segoe UI"/>
              </a:rPr>
              <a:t>Key-value </a:t>
            </a:r>
            <a:r>
              <a:rPr sz="1463" spc="-4" dirty="0">
                <a:solidFill>
                  <a:srgbClr val="505050"/>
                </a:solidFill>
                <a:latin typeface="Segoe UI"/>
                <a:cs typeface="Segoe UI"/>
              </a:rPr>
              <a:t>stores </a:t>
            </a:r>
            <a:r>
              <a:rPr sz="1463" dirty="0">
                <a:solidFill>
                  <a:srgbClr val="505050"/>
                </a:solidFill>
                <a:latin typeface="Segoe UI"/>
                <a:cs typeface="Segoe UI"/>
              </a:rPr>
              <a:t>offer very high </a:t>
            </a:r>
            <a:r>
              <a:rPr sz="1463" spc="-4" dirty="0">
                <a:solidFill>
                  <a:srgbClr val="505050"/>
                </a:solidFill>
                <a:latin typeface="Segoe UI"/>
                <a:cs typeface="Segoe UI"/>
              </a:rPr>
              <a:t>speed via the  least </a:t>
            </a:r>
            <a:r>
              <a:rPr sz="1463" dirty="0">
                <a:solidFill>
                  <a:srgbClr val="505050"/>
                </a:solidFill>
                <a:latin typeface="Segoe UI"/>
                <a:cs typeface="Segoe UI"/>
              </a:rPr>
              <a:t>complicated data model—anything can  be stored as a value, as long as each value </a:t>
            </a:r>
            <a:r>
              <a:rPr sz="1463" spc="-4" dirty="0">
                <a:solidFill>
                  <a:srgbClr val="505050"/>
                </a:solidFill>
                <a:latin typeface="Segoe UI"/>
                <a:cs typeface="Segoe UI"/>
              </a:rPr>
              <a:t>is  </a:t>
            </a:r>
            <a:r>
              <a:rPr sz="1463" dirty="0">
                <a:solidFill>
                  <a:srgbClr val="505050"/>
                </a:solidFill>
                <a:latin typeface="Segoe UI"/>
                <a:cs typeface="Segoe UI"/>
              </a:rPr>
              <a:t>associated with a </a:t>
            </a:r>
            <a:r>
              <a:rPr sz="1463" spc="-4" dirty="0">
                <a:solidFill>
                  <a:srgbClr val="505050"/>
                </a:solidFill>
                <a:latin typeface="Segoe UI"/>
                <a:cs typeface="Segoe UI"/>
              </a:rPr>
              <a:t>key </a:t>
            </a:r>
            <a:r>
              <a:rPr sz="1463" dirty="0">
                <a:solidFill>
                  <a:srgbClr val="505050"/>
                </a:solidFill>
                <a:latin typeface="Segoe UI"/>
                <a:cs typeface="Segoe UI"/>
              </a:rPr>
              <a:t>or</a:t>
            </a:r>
            <a:r>
              <a:rPr sz="1463" spc="45" dirty="0">
                <a:solidFill>
                  <a:srgbClr val="505050"/>
                </a:solidFill>
                <a:latin typeface="Segoe UI"/>
                <a:cs typeface="Segoe UI"/>
              </a:rPr>
              <a:t> </a:t>
            </a:r>
            <a:r>
              <a:rPr sz="1463" dirty="0">
                <a:solidFill>
                  <a:srgbClr val="505050"/>
                </a:solidFill>
                <a:latin typeface="Segoe UI"/>
                <a:cs typeface="Segoe UI"/>
              </a:rPr>
              <a:t>name.</a:t>
            </a:r>
            <a:endParaRPr sz="1463">
              <a:latin typeface="Segoe UI"/>
              <a:cs typeface="Segoe UI"/>
            </a:endParaRPr>
          </a:p>
        </p:txBody>
      </p:sp>
      <p:grpSp>
        <p:nvGrpSpPr>
          <p:cNvPr id="8" name="object 8"/>
          <p:cNvGrpSpPr/>
          <p:nvPr/>
        </p:nvGrpSpPr>
        <p:grpSpPr>
          <a:xfrm>
            <a:off x="4992623" y="2179700"/>
            <a:ext cx="3166110" cy="519113"/>
            <a:chOff x="6656831" y="1763267"/>
            <a:chExt cx="4221480" cy="692150"/>
          </a:xfrm>
        </p:grpSpPr>
        <p:sp>
          <p:nvSpPr>
            <p:cNvPr id="9" name="object 9"/>
            <p:cNvSpPr/>
            <p:nvPr/>
          </p:nvSpPr>
          <p:spPr>
            <a:xfrm>
              <a:off x="7328915" y="2098547"/>
              <a:ext cx="2868930" cy="0"/>
            </a:xfrm>
            <a:custGeom>
              <a:avLst/>
              <a:gdLst/>
              <a:ahLst/>
              <a:cxnLst/>
              <a:rect l="l" t="t" r="r" b="b"/>
              <a:pathLst>
                <a:path w="2868929">
                  <a:moveTo>
                    <a:pt x="0" y="0"/>
                  </a:moveTo>
                  <a:lnTo>
                    <a:pt x="2868549" y="0"/>
                  </a:lnTo>
                </a:path>
              </a:pathLst>
            </a:custGeom>
            <a:ln w="15240">
              <a:solidFill>
                <a:srgbClr val="FFFFFF"/>
              </a:solidFill>
              <a:prstDash val="sysDot"/>
            </a:ln>
          </p:spPr>
          <p:txBody>
            <a:bodyPr wrap="square" lIns="0" tIns="0" rIns="0" bIns="0" rtlCol="0"/>
            <a:lstStyle/>
            <a:p>
              <a:endParaRPr sz="1350"/>
            </a:p>
          </p:txBody>
        </p:sp>
        <p:sp>
          <p:nvSpPr>
            <p:cNvPr id="10" name="object 10"/>
            <p:cNvSpPr/>
            <p:nvPr/>
          </p:nvSpPr>
          <p:spPr>
            <a:xfrm>
              <a:off x="6656831" y="1772411"/>
              <a:ext cx="672465" cy="672465"/>
            </a:xfrm>
            <a:custGeom>
              <a:avLst/>
              <a:gdLst/>
              <a:ahLst/>
              <a:cxnLst/>
              <a:rect l="l" t="t" r="r" b="b"/>
              <a:pathLst>
                <a:path w="672465" h="672464">
                  <a:moveTo>
                    <a:pt x="336042" y="0"/>
                  </a:moveTo>
                  <a:lnTo>
                    <a:pt x="286394" y="3644"/>
                  </a:lnTo>
                  <a:lnTo>
                    <a:pt x="239004" y="14231"/>
                  </a:lnTo>
                  <a:lnTo>
                    <a:pt x="194394" y="31239"/>
                  </a:lnTo>
                  <a:lnTo>
                    <a:pt x="153082" y="54149"/>
                  </a:lnTo>
                  <a:lnTo>
                    <a:pt x="115591" y="82440"/>
                  </a:lnTo>
                  <a:lnTo>
                    <a:pt x="82440" y="115591"/>
                  </a:lnTo>
                  <a:lnTo>
                    <a:pt x="54149" y="153082"/>
                  </a:lnTo>
                  <a:lnTo>
                    <a:pt x="31239" y="194394"/>
                  </a:lnTo>
                  <a:lnTo>
                    <a:pt x="14231" y="239004"/>
                  </a:lnTo>
                  <a:lnTo>
                    <a:pt x="3644" y="286394"/>
                  </a:lnTo>
                  <a:lnTo>
                    <a:pt x="0" y="336041"/>
                  </a:lnTo>
                  <a:lnTo>
                    <a:pt x="3644" y="385689"/>
                  </a:lnTo>
                  <a:lnTo>
                    <a:pt x="14231" y="433079"/>
                  </a:lnTo>
                  <a:lnTo>
                    <a:pt x="31239" y="477689"/>
                  </a:lnTo>
                  <a:lnTo>
                    <a:pt x="54149" y="519001"/>
                  </a:lnTo>
                  <a:lnTo>
                    <a:pt x="82440" y="556492"/>
                  </a:lnTo>
                  <a:lnTo>
                    <a:pt x="115591" y="589643"/>
                  </a:lnTo>
                  <a:lnTo>
                    <a:pt x="153082" y="617934"/>
                  </a:lnTo>
                  <a:lnTo>
                    <a:pt x="194394" y="640844"/>
                  </a:lnTo>
                  <a:lnTo>
                    <a:pt x="239004" y="657852"/>
                  </a:lnTo>
                  <a:lnTo>
                    <a:pt x="286394" y="668439"/>
                  </a:lnTo>
                  <a:lnTo>
                    <a:pt x="336042" y="672084"/>
                  </a:lnTo>
                  <a:lnTo>
                    <a:pt x="385689" y="668439"/>
                  </a:lnTo>
                  <a:lnTo>
                    <a:pt x="433079" y="657852"/>
                  </a:lnTo>
                  <a:lnTo>
                    <a:pt x="477689" y="640844"/>
                  </a:lnTo>
                  <a:lnTo>
                    <a:pt x="519001" y="617934"/>
                  </a:lnTo>
                  <a:lnTo>
                    <a:pt x="556492" y="589643"/>
                  </a:lnTo>
                  <a:lnTo>
                    <a:pt x="589643" y="556492"/>
                  </a:lnTo>
                  <a:lnTo>
                    <a:pt x="617934" y="519001"/>
                  </a:lnTo>
                  <a:lnTo>
                    <a:pt x="640844" y="477689"/>
                  </a:lnTo>
                  <a:lnTo>
                    <a:pt x="657852" y="433079"/>
                  </a:lnTo>
                  <a:lnTo>
                    <a:pt x="668439" y="385689"/>
                  </a:lnTo>
                  <a:lnTo>
                    <a:pt x="672084" y="336041"/>
                  </a:lnTo>
                  <a:lnTo>
                    <a:pt x="668439" y="286394"/>
                  </a:lnTo>
                  <a:lnTo>
                    <a:pt x="657852" y="239004"/>
                  </a:lnTo>
                  <a:lnTo>
                    <a:pt x="640844" y="194394"/>
                  </a:lnTo>
                  <a:lnTo>
                    <a:pt x="617934" y="153082"/>
                  </a:lnTo>
                  <a:lnTo>
                    <a:pt x="589643" y="115591"/>
                  </a:lnTo>
                  <a:lnTo>
                    <a:pt x="556492" y="82440"/>
                  </a:lnTo>
                  <a:lnTo>
                    <a:pt x="519001" y="54149"/>
                  </a:lnTo>
                  <a:lnTo>
                    <a:pt x="477689" y="31239"/>
                  </a:lnTo>
                  <a:lnTo>
                    <a:pt x="433079" y="14231"/>
                  </a:lnTo>
                  <a:lnTo>
                    <a:pt x="385689" y="3644"/>
                  </a:lnTo>
                  <a:lnTo>
                    <a:pt x="336042" y="0"/>
                  </a:lnTo>
                  <a:close/>
                </a:path>
              </a:pathLst>
            </a:custGeom>
            <a:solidFill>
              <a:srgbClr val="FFFFFF"/>
            </a:solidFill>
          </p:spPr>
          <p:txBody>
            <a:bodyPr wrap="square" lIns="0" tIns="0" rIns="0" bIns="0" rtlCol="0"/>
            <a:lstStyle/>
            <a:p>
              <a:endParaRPr sz="1350"/>
            </a:p>
          </p:txBody>
        </p:sp>
        <p:sp>
          <p:nvSpPr>
            <p:cNvPr id="11" name="object 11"/>
            <p:cNvSpPr/>
            <p:nvPr/>
          </p:nvSpPr>
          <p:spPr>
            <a:xfrm>
              <a:off x="10196321" y="1773173"/>
              <a:ext cx="672465" cy="672465"/>
            </a:xfrm>
            <a:custGeom>
              <a:avLst/>
              <a:gdLst/>
              <a:ahLst/>
              <a:cxnLst/>
              <a:rect l="l" t="t" r="r" b="b"/>
              <a:pathLst>
                <a:path w="672465" h="672464">
                  <a:moveTo>
                    <a:pt x="0" y="336041"/>
                  </a:moveTo>
                  <a:lnTo>
                    <a:pt x="3644" y="286394"/>
                  </a:lnTo>
                  <a:lnTo>
                    <a:pt x="14231" y="239004"/>
                  </a:lnTo>
                  <a:lnTo>
                    <a:pt x="31239" y="194394"/>
                  </a:lnTo>
                  <a:lnTo>
                    <a:pt x="54149" y="153082"/>
                  </a:lnTo>
                  <a:lnTo>
                    <a:pt x="82440" y="115591"/>
                  </a:lnTo>
                  <a:lnTo>
                    <a:pt x="115591" y="82440"/>
                  </a:lnTo>
                  <a:lnTo>
                    <a:pt x="153082" y="54149"/>
                  </a:lnTo>
                  <a:lnTo>
                    <a:pt x="194394" y="31239"/>
                  </a:lnTo>
                  <a:lnTo>
                    <a:pt x="239004" y="14231"/>
                  </a:lnTo>
                  <a:lnTo>
                    <a:pt x="286394" y="3644"/>
                  </a:lnTo>
                  <a:lnTo>
                    <a:pt x="336042" y="0"/>
                  </a:lnTo>
                  <a:lnTo>
                    <a:pt x="385689" y="3644"/>
                  </a:lnTo>
                  <a:lnTo>
                    <a:pt x="433079" y="14231"/>
                  </a:lnTo>
                  <a:lnTo>
                    <a:pt x="477689" y="31239"/>
                  </a:lnTo>
                  <a:lnTo>
                    <a:pt x="519001" y="54149"/>
                  </a:lnTo>
                  <a:lnTo>
                    <a:pt x="556492" y="82440"/>
                  </a:lnTo>
                  <a:lnTo>
                    <a:pt x="589643" y="115591"/>
                  </a:lnTo>
                  <a:lnTo>
                    <a:pt x="617934" y="153082"/>
                  </a:lnTo>
                  <a:lnTo>
                    <a:pt x="640844" y="194394"/>
                  </a:lnTo>
                  <a:lnTo>
                    <a:pt x="657852" y="239004"/>
                  </a:lnTo>
                  <a:lnTo>
                    <a:pt x="668439" y="286394"/>
                  </a:lnTo>
                  <a:lnTo>
                    <a:pt x="672083" y="336041"/>
                  </a:lnTo>
                  <a:lnTo>
                    <a:pt x="668439" y="385689"/>
                  </a:lnTo>
                  <a:lnTo>
                    <a:pt x="657852" y="433079"/>
                  </a:lnTo>
                  <a:lnTo>
                    <a:pt x="640844" y="477689"/>
                  </a:lnTo>
                  <a:lnTo>
                    <a:pt x="617934" y="519001"/>
                  </a:lnTo>
                  <a:lnTo>
                    <a:pt x="589643" y="556492"/>
                  </a:lnTo>
                  <a:lnTo>
                    <a:pt x="556492" y="589643"/>
                  </a:lnTo>
                  <a:lnTo>
                    <a:pt x="519001" y="617934"/>
                  </a:lnTo>
                  <a:lnTo>
                    <a:pt x="477689" y="640844"/>
                  </a:lnTo>
                  <a:lnTo>
                    <a:pt x="433079" y="657852"/>
                  </a:lnTo>
                  <a:lnTo>
                    <a:pt x="385689" y="668439"/>
                  </a:lnTo>
                  <a:lnTo>
                    <a:pt x="336042" y="672084"/>
                  </a:lnTo>
                  <a:lnTo>
                    <a:pt x="286394" y="668439"/>
                  </a:lnTo>
                  <a:lnTo>
                    <a:pt x="239004" y="657852"/>
                  </a:lnTo>
                  <a:lnTo>
                    <a:pt x="194394" y="640844"/>
                  </a:lnTo>
                  <a:lnTo>
                    <a:pt x="153082" y="617934"/>
                  </a:lnTo>
                  <a:lnTo>
                    <a:pt x="115591" y="589643"/>
                  </a:lnTo>
                  <a:lnTo>
                    <a:pt x="82440" y="556492"/>
                  </a:lnTo>
                  <a:lnTo>
                    <a:pt x="54149" y="519001"/>
                  </a:lnTo>
                  <a:lnTo>
                    <a:pt x="31239" y="477689"/>
                  </a:lnTo>
                  <a:lnTo>
                    <a:pt x="14231" y="433079"/>
                  </a:lnTo>
                  <a:lnTo>
                    <a:pt x="3644" y="385689"/>
                  </a:lnTo>
                  <a:lnTo>
                    <a:pt x="0" y="336041"/>
                  </a:lnTo>
                  <a:close/>
                </a:path>
              </a:pathLst>
            </a:custGeom>
            <a:ln w="19811">
              <a:solidFill>
                <a:srgbClr val="FFFFFF"/>
              </a:solidFill>
            </a:ln>
          </p:spPr>
          <p:txBody>
            <a:bodyPr wrap="square" lIns="0" tIns="0" rIns="0" bIns="0" rtlCol="0"/>
            <a:lstStyle/>
            <a:p>
              <a:endParaRPr sz="1350"/>
            </a:p>
          </p:txBody>
        </p:sp>
      </p:grpSp>
      <p:grpSp>
        <p:nvGrpSpPr>
          <p:cNvPr id="12" name="object 12"/>
          <p:cNvGrpSpPr/>
          <p:nvPr/>
        </p:nvGrpSpPr>
        <p:grpSpPr>
          <a:xfrm>
            <a:off x="4992623" y="2862071"/>
            <a:ext cx="3166110" cy="519113"/>
            <a:chOff x="6656831" y="2673095"/>
            <a:chExt cx="4221480" cy="692150"/>
          </a:xfrm>
        </p:grpSpPr>
        <p:sp>
          <p:nvSpPr>
            <p:cNvPr id="13" name="object 13"/>
            <p:cNvSpPr/>
            <p:nvPr/>
          </p:nvSpPr>
          <p:spPr>
            <a:xfrm>
              <a:off x="7328915" y="2974847"/>
              <a:ext cx="2868930" cy="0"/>
            </a:xfrm>
            <a:custGeom>
              <a:avLst/>
              <a:gdLst/>
              <a:ahLst/>
              <a:cxnLst/>
              <a:rect l="l" t="t" r="r" b="b"/>
              <a:pathLst>
                <a:path w="2868929">
                  <a:moveTo>
                    <a:pt x="0" y="0"/>
                  </a:moveTo>
                  <a:lnTo>
                    <a:pt x="2868549" y="0"/>
                  </a:lnTo>
                </a:path>
              </a:pathLst>
            </a:custGeom>
            <a:ln w="15240">
              <a:solidFill>
                <a:srgbClr val="FFFFFF"/>
              </a:solidFill>
              <a:prstDash val="sysDot"/>
            </a:ln>
          </p:spPr>
          <p:txBody>
            <a:bodyPr wrap="square" lIns="0" tIns="0" rIns="0" bIns="0" rtlCol="0"/>
            <a:lstStyle/>
            <a:p>
              <a:endParaRPr sz="1350"/>
            </a:p>
          </p:txBody>
        </p:sp>
        <p:sp>
          <p:nvSpPr>
            <p:cNvPr id="14" name="object 14"/>
            <p:cNvSpPr/>
            <p:nvPr/>
          </p:nvSpPr>
          <p:spPr>
            <a:xfrm>
              <a:off x="6656831" y="2682239"/>
              <a:ext cx="672465" cy="672465"/>
            </a:xfrm>
            <a:custGeom>
              <a:avLst/>
              <a:gdLst/>
              <a:ahLst/>
              <a:cxnLst/>
              <a:rect l="l" t="t" r="r" b="b"/>
              <a:pathLst>
                <a:path w="672465" h="672464">
                  <a:moveTo>
                    <a:pt x="336042" y="0"/>
                  </a:moveTo>
                  <a:lnTo>
                    <a:pt x="286394" y="3644"/>
                  </a:lnTo>
                  <a:lnTo>
                    <a:pt x="239004" y="14231"/>
                  </a:lnTo>
                  <a:lnTo>
                    <a:pt x="194394" y="31239"/>
                  </a:lnTo>
                  <a:lnTo>
                    <a:pt x="153082" y="54149"/>
                  </a:lnTo>
                  <a:lnTo>
                    <a:pt x="115591" y="82440"/>
                  </a:lnTo>
                  <a:lnTo>
                    <a:pt x="82440" y="115591"/>
                  </a:lnTo>
                  <a:lnTo>
                    <a:pt x="54149" y="153082"/>
                  </a:lnTo>
                  <a:lnTo>
                    <a:pt x="31239" y="194394"/>
                  </a:lnTo>
                  <a:lnTo>
                    <a:pt x="14231" y="239004"/>
                  </a:lnTo>
                  <a:lnTo>
                    <a:pt x="3644" y="286394"/>
                  </a:lnTo>
                  <a:lnTo>
                    <a:pt x="0" y="336042"/>
                  </a:lnTo>
                  <a:lnTo>
                    <a:pt x="3644" y="385689"/>
                  </a:lnTo>
                  <a:lnTo>
                    <a:pt x="14231" y="433079"/>
                  </a:lnTo>
                  <a:lnTo>
                    <a:pt x="31239" y="477689"/>
                  </a:lnTo>
                  <a:lnTo>
                    <a:pt x="54149" y="519001"/>
                  </a:lnTo>
                  <a:lnTo>
                    <a:pt x="82440" y="556492"/>
                  </a:lnTo>
                  <a:lnTo>
                    <a:pt x="115591" y="589643"/>
                  </a:lnTo>
                  <a:lnTo>
                    <a:pt x="153082" y="617934"/>
                  </a:lnTo>
                  <a:lnTo>
                    <a:pt x="194394" y="640844"/>
                  </a:lnTo>
                  <a:lnTo>
                    <a:pt x="239004" y="657852"/>
                  </a:lnTo>
                  <a:lnTo>
                    <a:pt x="286394" y="668439"/>
                  </a:lnTo>
                  <a:lnTo>
                    <a:pt x="336042" y="672084"/>
                  </a:lnTo>
                  <a:lnTo>
                    <a:pt x="385689" y="668439"/>
                  </a:lnTo>
                  <a:lnTo>
                    <a:pt x="433079" y="657852"/>
                  </a:lnTo>
                  <a:lnTo>
                    <a:pt x="477689" y="640844"/>
                  </a:lnTo>
                  <a:lnTo>
                    <a:pt x="519001" y="617934"/>
                  </a:lnTo>
                  <a:lnTo>
                    <a:pt x="556492" y="589643"/>
                  </a:lnTo>
                  <a:lnTo>
                    <a:pt x="589643" y="556492"/>
                  </a:lnTo>
                  <a:lnTo>
                    <a:pt x="617934" y="519001"/>
                  </a:lnTo>
                  <a:lnTo>
                    <a:pt x="640844" y="477689"/>
                  </a:lnTo>
                  <a:lnTo>
                    <a:pt x="657852" y="433079"/>
                  </a:lnTo>
                  <a:lnTo>
                    <a:pt x="668439" y="385689"/>
                  </a:lnTo>
                  <a:lnTo>
                    <a:pt x="672084" y="336042"/>
                  </a:lnTo>
                  <a:lnTo>
                    <a:pt x="668439" y="286394"/>
                  </a:lnTo>
                  <a:lnTo>
                    <a:pt x="657852" y="239004"/>
                  </a:lnTo>
                  <a:lnTo>
                    <a:pt x="640844" y="194394"/>
                  </a:lnTo>
                  <a:lnTo>
                    <a:pt x="617934" y="153082"/>
                  </a:lnTo>
                  <a:lnTo>
                    <a:pt x="589643" y="115591"/>
                  </a:lnTo>
                  <a:lnTo>
                    <a:pt x="556492" y="82440"/>
                  </a:lnTo>
                  <a:lnTo>
                    <a:pt x="519001" y="54149"/>
                  </a:lnTo>
                  <a:lnTo>
                    <a:pt x="477689" y="31239"/>
                  </a:lnTo>
                  <a:lnTo>
                    <a:pt x="433079" y="14231"/>
                  </a:lnTo>
                  <a:lnTo>
                    <a:pt x="385689" y="3644"/>
                  </a:lnTo>
                  <a:lnTo>
                    <a:pt x="336042" y="0"/>
                  </a:lnTo>
                  <a:close/>
                </a:path>
              </a:pathLst>
            </a:custGeom>
            <a:solidFill>
              <a:srgbClr val="FFFFFF"/>
            </a:solidFill>
          </p:spPr>
          <p:txBody>
            <a:bodyPr wrap="square" lIns="0" tIns="0" rIns="0" bIns="0" rtlCol="0"/>
            <a:lstStyle/>
            <a:p>
              <a:endParaRPr sz="1350"/>
            </a:p>
          </p:txBody>
        </p:sp>
        <p:sp>
          <p:nvSpPr>
            <p:cNvPr id="15" name="object 15"/>
            <p:cNvSpPr/>
            <p:nvPr/>
          </p:nvSpPr>
          <p:spPr>
            <a:xfrm>
              <a:off x="10196321" y="2683001"/>
              <a:ext cx="672465" cy="672465"/>
            </a:xfrm>
            <a:custGeom>
              <a:avLst/>
              <a:gdLst/>
              <a:ahLst/>
              <a:cxnLst/>
              <a:rect l="l" t="t" r="r" b="b"/>
              <a:pathLst>
                <a:path w="672465" h="672464">
                  <a:moveTo>
                    <a:pt x="0" y="336042"/>
                  </a:moveTo>
                  <a:lnTo>
                    <a:pt x="3644" y="286394"/>
                  </a:lnTo>
                  <a:lnTo>
                    <a:pt x="14231" y="239004"/>
                  </a:lnTo>
                  <a:lnTo>
                    <a:pt x="31239" y="194394"/>
                  </a:lnTo>
                  <a:lnTo>
                    <a:pt x="54149" y="153082"/>
                  </a:lnTo>
                  <a:lnTo>
                    <a:pt x="82440" y="115591"/>
                  </a:lnTo>
                  <a:lnTo>
                    <a:pt x="115591" y="82440"/>
                  </a:lnTo>
                  <a:lnTo>
                    <a:pt x="153082" y="54149"/>
                  </a:lnTo>
                  <a:lnTo>
                    <a:pt x="194394" y="31239"/>
                  </a:lnTo>
                  <a:lnTo>
                    <a:pt x="239004" y="14231"/>
                  </a:lnTo>
                  <a:lnTo>
                    <a:pt x="286394" y="3644"/>
                  </a:lnTo>
                  <a:lnTo>
                    <a:pt x="336042" y="0"/>
                  </a:lnTo>
                  <a:lnTo>
                    <a:pt x="385689" y="3644"/>
                  </a:lnTo>
                  <a:lnTo>
                    <a:pt x="433079" y="14231"/>
                  </a:lnTo>
                  <a:lnTo>
                    <a:pt x="477689" y="31239"/>
                  </a:lnTo>
                  <a:lnTo>
                    <a:pt x="519001" y="54149"/>
                  </a:lnTo>
                  <a:lnTo>
                    <a:pt x="556492" y="82440"/>
                  </a:lnTo>
                  <a:lnTo>
                    <a:pt x="589643" y="115591"/>
                  </a:lnTo>
                  <a:lnTo>
                    <a:pt x="617934" y="153082"/>
                  </a:lnTo>
                  <a:lnTo>
                    <a:pt x="640844" y="194394"/>
                  </a:lnTo>
                  <a:lnTo>
                    <a:pt x="657852" y="239004"/>
                  </a:lnTo>
                  <a:lnTo>
                    <a:pt x="668439" y="286394"/>
                  </a:lnTo>
                  <a:lnTo>
                    <a:pt x="672083" y="336042"/>
                  </a:lnTo>
                  <a:lnTo>
                    <a:pt x="668439" y="385689"/>
                  </a:lnTo>
                  <a:lnTo>
                    <a:pt x="657852" y="433079"/>
                  </a:lnTo>
                  <a:lnTo>
                    <a:pt x="640844" y="477689"/>
                  </a:lnTo>
                  <a:lnTo>
                    <a:pt x="617934" y="519001"/>
                  </a:lnTo>
                  <a:lnTo>
                    <a:pt x="589643" y="556492"/>
                  </a:lnTo>
                  <a:lnTo>
                    <a:pt x="556492" y="589643"/>
                  </a:lnTo>
                  <a:lnTo>
                    <a:pt x="519001" y="617934"/>
                  </a:lnTo>
                  <a:lnTo>
                    <a:pt x="477689" y="640844"/>
                  </a:lnTo>
                  <a:lnTo>
                    <a:pt x="433079" y="657852"/>
                  </a:lnTo>
                  <a:lnTo>
                    <a:pt x="385689" y="668439"/>
                  </a:lnTo>
                  <a:lnTo>
                    <a:pt x="336042" y="672084"/>
                  </a:lnTo>
                  <a:lnTo>
                    <a:pt x="286394" y="668439"/>
                  </a:lnTo>
                  <a:lnTo>
                    <a:pt x="239004" y="657852"/>
                  </a:lnTo>
                  <a:lnTo>
                    <a:pt x="194394" y="640844"/>
                  </a:lnTo>
                  <a:lnTo>
                    <a:pt x="153082" y="617934"/>
                  </a:lnTo>
                  <a:lnTo>
                    <a:pt x="115591" y="589643"/>
                  </a:lnTo>
                  <a:lnTo>
                    <a:pt x="82440" y="556492"/>
                  </a:lnTo>
                  <a:lnTo>
                    <a:pt x="54149" y="519001"/>
                  </a:lnTo>
                  <a:lnTo>
                    <a:pt x="31239" y="477689"/>
                  </a:lnTo>
                  <a:lnTo>
                    <a:pt x="14231" y="433079"/>
                  </a:lnTo>
                  <a:lnTo>
                    <a:pt x="3644" y="385689"/>
                  </a:lnTo>
                  <a:lnTo>
                    <a:pt x="0" y="336042"/>
                  </a:lnTo>
                  <a:close/>
                </a:path>
              </a:pathLst>
            </a:custGeom>
            <a:ln w="19811">
              <a:solidFill>
                <a:srgbClr val="FFFFFF"/>
              </a:solidFill>
            </a:ln>
          </p:spPr>
          <p:txBody>
            <a:bodyPr wrap="square" lIns="0" tIns="0" rIns="0" bIns="0" rtlCol="0"/>
            <a:lstStyle/>
            <a:p>
              <a:endParaRPr sz="1350"/>
            </a:p>
          </p:txBody>
        </p:sp>
      </p:grpSp>
      <p:grpSp>
        <p:nvGrpSpPr>
          <p:cNvPr id="16" name="object 16"/>
          <p:cNvGrpSpPr/>
          <p:nvPr/>
        </p:nvGrpSpPr>
        <p:grpSpPr>
          <a:xfrm>
            <a:off x="4992623" y="3534156"/>
            <a:ext cx="3166110" cy="519113"/>
            <a:chOff x="6656831" y="3569208"/>
            <a:chExt cx="4221480" cy="692150"/>
          </a:xfrm>
        </p:grpSpPr>
        <p:sp>
          <p:nvSpPr>
            <p:cNvPr id="17" name="object 17"/>
            <p:cNvSpPr/>
            <p:nvPr/>
          </p:nvSpPr>
          <p:spPr>
            <a:xfrm>
              <a:off x="7328915" y="3872484"/>
              <a:ext cx="2868930" cy="0"/>
            </a:xfrm>
            <a:custGeom>
              <a:avLst/>
              <a:gdLst/>
              <a:ahLst/>
              <a:cxnLst/>
              <a:rect l="l" t="t" r="r" b="b"/>
              <a:pathLst>
                <a:path w="2868929">
                  <a:moveTo>
                    <a:pt x="0" y="0"/>
                  </a:moveTo>
                  <a:lnTo>
                    <a:pt x="2868549" y="0"/>
                  </a:lnTo>
                </a:path>
              </a:pathLst>
            </a:custGeom>
            <a:ln w="15240">
              <a:solidFill>
                <a:srgbClr val="FFFFFF"/>
              </a:solidFill>
              <a:prstDash val="sysDot"/>
            </a:ln>
          </p:spPr>
          <p:txBody>
            <a:bodyPr wrap="square" lIns="0" tIns="0" rIns="0" bIns="0" rtlCol="0"/>
            <a:lstStyle/>
            <a:p>
              <a:endParaRPr sz="1350"/>
            </a:p>
          </p:txBody>
        </p:sp>
        <p:sp>
          <p:nvSpPr>
            <p:cNvPr id="18" name="object 18"/>
            <p:cNvSpPr/>
            <p:nvPr/>
          </p:nvSpPr>
          <p:spPr>
            <a:xfrm>
              <a:off x="6656831" y="3578352"/>
              <a:ext cx="672465" cy="672465"/>
            </a:xfrm>
            <a:custGeom>
              <a:avLst/>
              <a:gdLst/>
              <a:ahLst/>
              <a:cxnLst/>
              <a:rect l="l" t="t" r="r" b="b"/>
              <a:pathLst>
                <a:path w="672465" h="672464">
                  <a:moveTo>
                    <a:pt x="336042" y="0"/>
                  </a:moveTo>
                  <a:lnTo>
                    <a:pt x="286394" y="3644"/>
                  </a:lnTo>
                  <a:lnTo>
                    <a:pt x="239004" y="14231"/>
                  </a:lnTo>
                  <a:lnTo>
                    <a:pt x="194394" y="31239"/>
                  </a:lnTo>
                  <a:lnTo>
                    <a:pt x="153082" y="54149"/>
                  </a:lnTo>
                  <a:lnTo>
                    <a:pt x="115591" y="82440"/>
                  </a:lnTo>
                  <a:lnTo>
                    <a:pt x="82440" y="115591"/>
                  </a:lnTo>
                  <a:lnTo>
                    <a:pt x="54149" y="153082"/>
                  </a:lnTo>
                  <a:lnTo>
                    <a:pt x="31239" y="194394"/>
                  </a:lnTo>
                  <a:lnTo>
                    <a:pt x="14231" y="239004"/>
                  </a:lnTo>
                  <a:lnTo>
                    <a:pt x="3644" y="286394"/>
                  </a:lnTo>
                  <a:lnTo>
                    <a:pt x="0" y="336042"/>
                  </a:lnTo>
                  <a:lnTo>
                    <a:pt x="3644" y="385689"/>
                  </a:lnTo>
                  <a:lnTo>
                    <a:pt x="14231" y="433079"/>
                  </a:lnTo>
                  <a:lnTo>
                    <a:pt x="31239" y="477689"/>
                  </a:lnTo>
                  <a:lnTo>
                    <a:pt x="54149" y="519001"/>
                  </a:lnTo>
                  <a:lnTo>
                    <a:pt x="82440" y="556492"/>
                  </a:lnTo>
                  <a:lnTo>
                    <a:pt x="115591" y="589643"/>
                  </a:lnTo>
                  <a:lnTo>
                    <a:pt x="153082" y="617934"/>
                  </a:lnTo>
                  <a:lnTo>
                    <a:pt x="194394" y="640844"/>
                  </a:lnTo>
                  <a:lnTo>
                    <a:pt x="239004" y="657852"/>
                  </a:lnTo>
                  <a:lnTo>
                    <a:pt x="286394" y="668439"/>
                  </a:lnTo>
                  <a:lnTo>
                    <a:pt x="336042" y="672084"/>
                  </a:lnTo>
                  <a:lnTo>
                    <a:pt x="385689" y="668439"/>
                  </a:lnTo>
                  <a:lnTo>
                    <a:pt x="433079" y="657852"/>
                  </a:lnTo>
                  <a:lnTo>
                    <a:pt x="477689" y="640844"/>
                  </a:lnTo>
                  <a:lnTo>
                    <a:pt x="519001" y="617934"/>
                  </a:lnTo>
                  <a:lnTo>
                    <a:pt x="556492" y="589643"/>
                  </a:lnTo>
                  <a:lnTo>
                    <a:pt x="589643" y="556492"/>
                  </a:lnTo>
                  <a:lnTo>
                    <a:pt x="617934" y="519001"/>
                  </a:lnTo>
                  <a:lnTo>
                    <a:pt x="640844" y="477689"/>
                  </a:lnTo>
                  <a:lnTo>
                    <a:pt x="657852" y="433079"/>
                  </a:lnTo>
                  <a:lnTo>
                    <a:pt x="668439" y="385689"/>
                  </a:lnTo>
                  <a:lnTo>
                    <a:pt x="672084" y="336042"/>
                  </a:lnTo>
                  <a:lnTo>
                    <a:pt x="668439" y="286394"/>
                  </a:lnTo>
                  <a:lnTo>
                    <a:pt x="657852" y="239004"/>
                  </a:lnTo>
                  <a:lnTo>
                    <a:pt x="640844" y="194394"/>
                  </a:lnTo>
                  <a:lnTo>
                    <a:pt x="617934" y="153082"/>
                  </a:lnTo>
                  <a:lnTo>
                    <a:pt x="589643" y="115591"/>
                  </a:lnTo>
                  <a:lnTo>
                    <a:pt x="556492" y="82440"/>
                  </a:lnTo>
                  <a:lnTo>
                    <a:pt x="519001" y="54149"/>
                  </a:lnTo>
                  <a:lnTo>
                    <a:pt x="477689" y="31239"/>
                  </a:lnTo>
                  <a:lnTo>
                    <a:pt x="433079" y="14231"/>
                  </a:lnTo>
                  <a:lnTo>
                    <a:pt x="385689" y="3644"/>
                  </a:lnTo>
                  <a:lnTo>
                    <a:pt x="336042" y="0"/>
                  </a:lnTo>
                  <a:close/>
                </a:path>
              </a:pathLst>
            </a:custGeom>
            <a:solidFill>
              <a:srgbClr val="FFFFFF"/>
            </a:solidFill>
          </p:spPr>
          <p:txBody>
            <a:bodyPr wrap="square" lIns="0" tIns="0" rIns="0" bIns="0" rtlCol="0"/>
            <a:lstStyle/>
            <a:p>
              <a:endParaRPr sz="1350"/>
            </a:p>
          </p:txBody>
        </p:sp>
        <p:sp>
          <p:nvSpPr>
            <p:cNvPr id="19" name="object 19"/>
            <p:cNvSpPr/>
            <p:nvPr/>
          </p:nvSpPr>
          <p:spPr>
            <a:xfrm>
              <a:off x="10196321" y="3579114"/>
              <a:ext cx="672465" cy="672465"/>
            </a:xfrm>
            <a:custGeom>
              <a:avLst/>
              <a:gdLst/>
              <a:ahLst/>
              <a:cxnLst/>
              <a:rect l="l" t="t" r="r" b="b"/>
              <a:pathLst>
                <a:path w="672465" h="672464">
                  <a:moveTo>
                    <a:pt x="0" y="336042"/>
                  </a:moveTo>
                  <a:lnTo>
                    <a:pt x="3644" y="286394"/>
                  </a:lnTo>
                  <a:lnTo>
                    <a:pt x="14231" y="239004"/>
                  </a:lnTo>
                  <a:lnTo>
                    <a:pt x="31239" y="194394"/>
                  </a:lnTo>
                  <a:lnTo>
                    <a:pt x="54149" y="153082"/>
                  </a:lnTo>
                  <a:lnTo>
                    <a:pt x="82440" y="115591"/>
                  </a:lnTo>
                  <a:lnTo>
                    <a:pt x="115591" y="82440"/>
                  </a:lnTo>
                  <a:lnTo>
                    <a:pt x="153082" y="54149"/>
                  </a:lnTo>
                  <a:lnTo>
                    <a:pt x="194394" y="31239"/>
                  </a:lnTo>
                  <a:lnTo>
                    <a:pt x="239004" y="14231"/>
                  </a:lnTo>
                  <a:lnTo>
                    <a:pt x="286394" y="3644"/>
                  </a:lnTo>
                  <a:lnTo>
                    <a:pt x="336042" y="0"/>
                  </a:lnTo>
                  <a:lnTo>
                    <a:pt x="385689" y="3644"/>
                  </a:lnTo>
                  <a:lnTo>
                    <a:pt x="433079" y="14231"/>
                  </a:lnTo>
                  <a:lnTo>
                    <a:pt x="477689" y="31239"/>
                  </a:lnTo>
                  <a:lnTo>
                    <a:pt x="519001" y="54149"/>
                  </a:lnTo>
                  <a:lnTo>
                    <a:pt x="556492" y="82440"/>
                  </a:lnTo>
                  <a:lnTo>
                    <a:pt x="589643" y="115591"/>
                  </a:lnTo>
                  <a:lnTo>
                    <a:pt x="617934" y="153082"/>
                  </a:lnTo>
                  <a:lnTo>
                    <a:pt x="640844" y="194394"/>
                  </a:lnTo>
                  <a:lnTo>
                    <a:pt x="657852" y="239004"/>
                  </a:lnTo>
                  <a:lnTo>
                    <a:pt x="668439" y="286394"/>
                  </a:lnTo>
                  <a:lnTo>
                    <a:pt x="672083" y="336042"/>
                  </a:lnTo>
                  <a:lnTo>
                    <a:pt x="668439" y="385689"/>
                  </a:lnTo>
                  <a:lnTo>
                    <a:pt x="657852" y="433079"/>
                  </a:lnTo>
                  <a:lnTo>
                    <a:pt x="640844" y="477689"/>
                  </a:lnTo>
                  <a:lnTo>
                    <a:pt x="617934" y="519001"/>
                  </a:lnTo>
                  <a:lnTo>
                    <a:pt x="589643" y="556492"/>
                  </a:lnTo>
                  <a:lnTo>
                    <a:pt x="556492" y="589643"/>
                  </a:lnTo>
                  <a:lnTo>
                    <a:pt x="519001" y="617934"/>
                  </a:lnTo>
                  <a:lnTo>
                    <a:pt x="477689" y="640844"/>
                  </a:lnTo>
                  <a:lnTo>
                    <a:pt x="433079" y="657852"/>
                  </a:lnTo>
                  <a:lnTo>
                    <a:pt x="385689" y="668439"/>
                  </a:lnTo>
                  <a:lnTo>
                    <a:pt x="336042" y="672084"/>
                  </a:lnTo>
                  <a:lnTo>
                    <a:pt x="286394" y="668439"/>
                  </a:lnTo>
                  <a:lnTo>
                    <a:pt x="239004" y="657852"/>
                  </a:lnTo>
                  <a:lnTo>
                    <a:pt x="194394" y="640844"/>
                  </a:lnTo>
                  <a:lnTo>
                    <a:pt x="153082" y="617934"/>
                  </a:lnTo>
                  <a:lnTo>
                    <a:pt x="115591" y="589643"/>
                  </a:lnTo>
                  <a:lnTo>
                    <a:pt x="82440" y="556492"/>
                  </a:lnTo>
                  <a:lnTo>
                    <a:pt x="54149" y="519001"/>
                  </a:lnTo>
                  <a:lnTo>
                    <a:pt x="31239" y="477689"/>
                  </a:lnTo>
                  <a:lnTo>
                    <a:pt x="14231" y="433079"/>
                  </a:lnTo>
                  <a:lnTo>
                    <a:pt x="3644" y="385689"/>
                  </a:lnTo>
                  <a:lnTo>
                    <a:pt x="0" y="336042"/>
                  </a:lnTo>
                  <a:close/>
                </a:path>
              </a:pathLst>
            </a:custGeom>
            <a:ln w="19811">
              <a:solidFill>
                <a:srgbClr val="FFFFFF"/>
              </a:solidFill>
            </a:ln>
          </p:spPr>
          <p:txBody>
            <a:bodyPr wrap="square" lIns="0" tIns="0" rIns="0" bIns="0" rtlCol="0"/>
            <a:lstStyle/>
            <a:p>
              <a:endParaRPr sz="1350"/>
            </a:p>
          </p:txBody>
        </p:sp>
      </p:grpSp>
      <p:sp>
        <p:nvSpPr>
          <p:cNvPr id="20" name="object 20"/>
          <p:cNvSpPr txBox="1"/>
          <p:nvPr/>
        </p:nvSpPr>
        <p:spPr>
          <a:xfrm>
            <a:off x="4575715" y="2299335"/>
            <a:ext cx="285750" cy="212623"/>
          </a:xfrm>
          <a:prstGeom prst="rect">
            <a:avLst/>
          </a:prstGeom>
        </p:spPr>
        <p:txBody>
          <a:bodyPr vert="horz" wrap="square" lIns="0" tIns="10478" rIns="0" bIns="0" rtlCol="0">
            <a:spAutoFit/>
          </a:bodyPr>
          <a:lstStyle/>
          <a:p>
            <a:pPr marL="9525">
              <a:spcBef>
                <a:spcPts val="83"/>
              </a:spcBef>
            </a:pPr>
            <a:r>
              <a:rPr sz="1313" dirty="0">
                <a:solidFill>
                  <a:srgbClr val="505050"/>
                </a:solidFill>
                <a:latin typeface="Segoe UI"/>
                <a:cs typeface="Segoe UI"/>
              </a:rPr>
              <a:t>Key</a:t>
            </a:r>
            <a:endParaRPr sz="1313">
              <a:latin typeface="Segoe UI"/>
              <a:cs typeface="Segoe UI"/>
            </a:endParaRPr>
          </a:p>
        </p:txBody>
      </p:sp>
      <p:sp>
        <p:nvSpPr>
          <p:cNvPr id="21" name="object 21"/>
          <p:cNvSpPr txBox="1"/>
          <p:nvPr/>
        </p:nvSpPr>
        <p:spPr>
          <a:xfrm>
            <a:off x="8238554" y="2299335"/>
            <a:ext cx="432911" cy="212623"/>
          </a:xfrm>
          <a:prstGeom prst="rect">
            <a:avLst/>
          </a:prstGeom>
        </p:spPr>
        <p:txBody>
          <a:bodyPr vert="horz" wrap="square" lIns="0" tIns="10478" rIns="0" bIns="0" rtlCol="0">
            <a:spAutoFit/>
          </a:bodyPr>
          <a:lstStyle/>
          <a:p>
            <a:pPr marL="9525">
              <a:spcBef>
                <a:spcPts val="83"/>
              </a:spcBef>
            </a:pPr>
            <a:r>
              <a:rPr sz="1313" dirty="0">
                <a:solidFill>
                  <a:srgbClr val="505050"/>
                </a:solidFill>
                <a:latin typeface="Segoe UI"/>
                <a:cs typeface="Segoe UI"/>
              </a:rPr>
              <a:t>Value</a:t>
            </a:r>
            <a:endParaRPr sz="1313">
              <a:latin typeface="Segoe UI"/>
              <a:cs typeface="Segoe UI"/>
            </a:endParaRPr>
          </a:p>
        </p:txBody>
      </p:sp>
    </p:spTree>
    <p:extLst>
      <p:ext uri="{BB962C8B-B14F-4D97-AF65-F5344CB8AC3E}">
        <p14:creationId xmlns:p14="http://schemas.microsoft.com/office/powerpoint/2010/main" val="1311909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What </a:t>
            </a:r>
            <a:r>
              <a:rPr lang="en-US" b="1" dirty="0"/>
              <a:t>is Document based storage?</a:t>
            </a:r>
            <a:br>
              <a:rPr lang="en-US" b="1" dirty="0"/>
            </a:b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A </a:t>
            </a:r>
            <a:r>
              <a:rPr lang="en-US" dirty="0"/>
              <a:t>Document is nothing but a data structure with name-value pairs like in JSON. It is very easy to map any custom Object of any programming language with a MongoDB Document. For example : </a:t>
            </a:r>
            <a:r>
              <a:rPr lang="en-US" dirty="0" err="1"/>
              <a:t>Studentobject</a:t>
            </a:r>
            <a:r>
              <a:rPr lang="en-US" dirty="0"/>
              <a:t> has attributes name, </a:t>
            </a:r>
            <a:r>
              <a:rPr lang="en-US" dirty="0" err="1"/>
              <a:t>rollno</a:t>
            </a:r>
            <a:r>
              <a:rPr lang="en-US" dirty="0"/>
              <a:t> and subjects, where subjects is a List.</a:t>
            </a:r>
          </a:p>
          <a:p>
            <a:pPr marL="0" indent="0">
              <a:buNone/>
            </a:pPr>
            <a:endParaRPr lang="en-US" dirty="0" smtClean="0"/>
          </a:p>
          <a:p>
            <a:pPr marL="0" indent="0">
              <a:buNone/>
            </a:pPr>
            <a:r>
              <a:rPr lang="en-US" dirty="0" smtClean="0"/>
              <a:t>Document </a:t>
            </a:r>
            <a:r>
              <a:rPr lang="en-US" dirty="0"/>
              <a:t>for Student in MongoDB will be like </a:t>
            </a:r>
            <a:r>
              <a:rPr lang="en-US" dirty="0" smtClean="0"/>
              <a:t>:</a:t>
            </a:r>
          </a:p>
          <a:p>
            <a:pPr marL="0" indent="0">
              <a:buNone/>
            </a:pPr>
            <a:r>
              <a:rPr lang="en-US" dirty="0"/>
              <a:t>{</a:t>
            </a:r>
          </a:p>
          <a:p>
            <a:pPr marL="0" indent="0">
              <a:buNone/>
            </a:pPr>
            <a:r>
              <a:rPr lang="en-US" dirty="0"/>
              <a:t>	name : "</a:t>
            </a:r>
            <a:r>
              <a:rPr lang="en-US" dirty="0" err="1"/>
              <a:t>Stduytonight</a:t>
            </a:r>
            <a:r>
              <a:rPr lang="en-US" dirty="0"/>
              <a:t>",</a:t>
            </a:r>
          </a:p>
          <a:p>
            <a:pPr marL="0" indent="0">
              <a:buNone/>
            </a:pPr>
            <a:r>
              <a:rPr lang="en-US" dirty="0"/>
              <a:t>	</a:t>
            </a:r>
            <a:r>
              <a:rPr lang="en-US" dirty="0" err="1"/>
              <a:t>rollno</a:t>
            </a:r>
            <a:r>
              <a:rPr lang="en-US" dirty="0"/>
              <a:t> : 1,</a:t>
            </a:r>
          </a:p>
          <a:p>
            <a:pPr marL="0" indent="0">
              <a:buNone/>
            </a:pPr>
            <a:r>
              <a:rPr lang="en-US" dirty="0"/>
              <a:t>	subjects : ["C Language", "C++", "Core Java"]</a:t>
            </a:r>
          </a:p>
          <a:p>
            <a:pPr marL="0" indent="0">
              <a:buNone/>
            </a:pPr>
            <a:r>
              <a:rPr lang="en-US" dirty="0"/>
              <a:t>}</a:t>
            </a:r>
          </a:p>
        </p:txBody>
      </p:sp>
    </p:spTree>
    <p:extLst>
      <p:ext uri="{BB962C8B-B14F-4D97-AF65-F5344CB8AC3E}">
        <p14:creationId xmlns:p14="http://schemas.microsoft.com/office/powerpoint/2010/main" val="30916583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Key </a:t>
            </a:r>
            <a:r>
              <a:rPr lang="en-US" b="1" dirty="0"/>
              <a:t>Features of MongoDB</a:t>
            </a:r>
            <a:br>
              <a:rPr lang="en-US" b="1" dirty="0"/>
            </a:br>
            <a:endParaRPr lang="en-US" dirty="0"/>
          </a:p>
        </p:txBody>
      </p:sp>
      <p:sp>
        <p:nvSpPr>
          <p:cNvPr id="3" name="Content Placeholder 2"/>
          <p:cNvSpPr>
            <a:spLocks noGrp="1"/>
          </p:cNvSpPr>
          <p:nvPr>
            <p:ph sz="quarter" idx="1"/>
          </p:nvPr>
        </p:nvSpPr>
        <p:spPr/>
        <p:txBody>
          <a:bodyPr>
            <a:normAutofit/>
          </a:bodyPr>
          <a:lstStyle/>
          <a:p>
            <a:r>
              <a:rPr lang="en-US" sz="3200" dirty="0" smtClean="0"/>
              <a:t>MongoDB </a:t>
            </a:r>
            <a:r>
              <a:rPr lang="en-US" sz="3200" dirty="0"/>
              <a:t>provides high performance. </a:t>
            </a:r>
            <a:r>
              <a:rPr lang="en-US" sz="3200" dirty="0" err="1"/>
              <a:t>Input/Output</a:t>
            </a:r>
            <a:r>
              <a:rPr lang="en-US" sz="3200" dirty="0"/>
              <a:t> operations are lesser than relational databases due to support of embedded documents(data models) and Select queries are also faster as Indexes in MongoDB supports faster queries.</a:t>
            </a:r>
          </a:p>
          <a:p>
            <a:pPr marL="0" indent="0">
              <a:buNone/>
            </a:pPr>
            <a:endParaRPr lang="en-US" sz="3200" dirty="0"/>
          </a:p>
        </p:txBody>
      </p:sp>
    </p:spTree>
    <p:extLst>
      <p:ext uri="{BB962C8B-B14F-4D97-AF65-F5344CB8AC3E}">
        <p14:creationId xmlns:p14="http://schemas.microsoft.com/office/powerpoint/2010/main" val="212581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93128"/>
            <a:ext cx="6629400" cy="843821"/>
          </a:xfrm>
          <a:prstGeom prst="rect">
            <a:avLst/>
          </a:prstGeom>
        </p:spPr>
        <p:txBody>
          <a:bodyPr vert="horz" wrap="square" lIns="0" tIns="12700" rIns="0" bIns="0" rtlCol="0" anchor="ctr">
            <a:spAutoFit/>
          </a:bodyPr>
          <a:lstStyle/>
          <a:p>
            <a:pPr marL="12700">
              <a:spcBef>
                <a:spcPts val="100"/>
              </a:spcBef>
            </a:pPr>
            <a:r>
              <a:rPr sz="5400" spc="-170" dirty="0"/>
              <a:t>Who’s</a:t>
            </a:r>
            <a:r>
              <a:rPr sz="5400" spc="-715" dirty="0"/>
              <a:t> </a:t>
            </a:r>
            <a:r>
              <a:rPr lang="en-US" sz="5400" spc="-715" dirty="0" smtClean="0"/>
              <a:t>   </a:t>
            </a:r>
            <a:r>
              <a:rPr sz="5400" spc="-75" dirty="0" smtClean="0"/>
              <a:t>using</a:t>
            </a:r>
            <a:r>
              <a:rPr lang="en-US" sz="5400" spc="-75" dirty="0" smtClean="0"/>
              <a:t> </a:t>
            </a:r>
            <a:r>
              <a:rPr sz="5400" spc="-710" dirty="0" smtClean="0"/>
              <a:t> </a:t>
            </a:r>
            <a:r>
              <a:rPr sz="5400" spc="360" dirty="0"/>
              <a:t>MongoDB</a:t>
            </a:r>
            <a:endParaRPr sz="5400" dirty="0"/>
          </a:p>
        </p:txBody>
      </p:sp>
      <p:sp>
        <p:nvSpPr>
          <p:cNvPr id="3" name="object 3"/>
          <p:cNvSpPr/>
          <p:nvPr/>
        </p:nvSpPr>
        <p:spPr>
          <a:xfrm>
            <a:off x="359640" y="2124519"/>
            <a:ext cx="8289573" cy="363316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37386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Key </a:t>
            </a:r>
            <a:r>
              <a:rPr lang="en-US" b="1" dirty="0"/>
              <a:t>Features of MongoDB</a:t>
            </a:r>
            <a:br>
              <a:rPr lang="en-US" b="1" dirty="0"/>
            </a:br>
            <a:endParaRPr lang="en-US" dirty="0"/>
          </a:p>
        </p:txBody>
      </p:sp>
      <p:sp>
        <p:nvSpPr>
          <p:cNvPr id="3" name="Content Placeholder 2"/>
          <p:cNvSpPr>
            <a:spLocks noGrp="1"/>
          </p:cNvSpPr>
          <p:nvPr>
            <p:ph sz="quarter" idx="1"/>
          </p:nvPr>
        </p:nvSpPr>
        <p:spPr>
          <a:xfrm>
            <a:off x="612648" y="1600200"/>
            <a:ext cx="8153400" cy="5029200"/>
          </a:xfrm>
        </p:spPr>
        <p:txBody>
          <a:bodyPr>
            <a:noAutofit/>
          </a:bodyPr>
          <a:lstStyle/>
          <a:p>
            <a:r>
              <a:rPr lang="en-US" sz="2400" dirty="0"/>
              <a:t>MongoDB has a rich Query Language, supporting all the major CRUD operations. The Query Language also provides good Text Search and Aggregation features.</a:t>
            </a:r>
          </a:p>
          <a:p>
            <a:r>
              <a:rPr lang="en-US" sz="2400" b="1" dirty="0"/>
              <a:t>Auto Replication</a:t>
            </a:r>
            <a:r>
              <a:rPr lang="en-US" sz="2400" dirty="0"/>
              <a:t> feature of MongoDB leads to High Availability. It provides an automatic failover mechanism, as data is restored through backup(replica) copy if server fails.</a:t>
            </a:r>
          </a:p>
          <a:p>
            <a:r>
              <a:rPr lang="en-US" sz="2400" dirty="0" err="1"/>
              <a:t>Sharding</a:t>
            </a:r>
            <a:r>
              <a:rPr lang="en-US" sz="2400" dirty="0"/>
              <a:t> is a major feature of MongoDB. Horizontal Scalability is possible due to </a:t>
            </a:r>
            <a:r>
              <a:rPr lang="en-US" sz="2400" dirty="0" err="1"/>
              <a:t>sharding</a:t>
            </a:r>
            <a:r>
              <a:rPr lang="en-US" sz="2400" dirty="0"/>
              <a:t>.</a:t>
            </a:r>
          </a:p>
          <a:p>
            <a:r>
              <a:rPr lang="en-US" sz="2400" dirty="0"/>
              <a:t>MongoDB supports multiple Storage Engines. When we save data in form of documents(</a:t>
            </a:r>
            <a:r>
              <a:rPr lang="en-US" sz="2400" dirty="0" err="1"/>
              <a:t>NoSQL</a:t>
            </a:r>
            <a:r>
              <a:rPr lang="en-US" sz="2400" dirty="0"/>
              <a:t>) or tables(RDBMS) who saves the data? It's the Storage Engine. Storage Engines manages how data is saved in memory and on disk.</a:t>
            </a:r>
          </a:p>
          <a:p>
            <a:r>
              <a:rPr lang="en-US" sz="2400" dirty="0"/>
              <a:t/>
            </a:r>
            <a:br>
              <a:rPr lang="en-US" sz="2400" dirty="0"/>
            </a:br>
            <a:endParaRPr lang="en-US" sz="2400" dirty="0"/>
          </a:p>
        </p:txBody>
      </p:sp>
    </p:spTree>
    <p:extLst>
      <p:ext uri="{BB962C8B-B14F-4D97-AF65-F5344CB8AC3E}">
        <p14:creationId xmlns:p14="http://schemas.microsoft.com/office/powerpoint/2010/main" val="25720743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Key </a:t>
            </a:r>
            <a:r>
              <a:rPr lang="en-US" b="1" dirty="0"/>
              <a:t>Features of MongoDB</a:t>
            </a:r>
            <a:br>
              <a:rPr lang="en-US" b="1" dirty="0"/>
            </a:b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09600" y="1619250"/>
            <a:ext cx="8156575" cy="4933950"/>
          </a:xfrm>
        </p:spPr>
      </p:pic>
    </p:spTree>
    <p:extLst>
      <p:ext uri="{BB962C8B-B14F-4D97-AF65-F5344CB8AC3E}">
        <p14:creationId xmlns:p14="http://schemas.microsoft.com/office/powerpoint/2010/main" val="3671825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Key </a:t>
            </a:r>
            <a:r>
              <a:rPr lang="en-US" b="1" dirty="0"/>
              <a:t>Features of MongoDB</a:t>
            </a:r>
            <a:br>
              <a:rPr lang="en-US" b="1" dirty="0"/>
            </a:br>
            <a:endParaRPr lang="en-US" dirty="0"/>
          </a:p>
        </p:txBody>
      </p:sp>
      <p:sp>
        <p:nvSpPr>
          <p:cNvPr id="3" name="Content Placeholder 2"/>
          <p:cNvSpPr>
            <a:spLocks noGrp="1"/>
          </p:cNvSpPr>
          <p:nvPr>
            <p:ph sz="quarter" idx="1"/>
          </p:nvPr>
        </p:nvSpPr>
        <p:spPr>
          <a:xfrm>
            <a:off x="612648" y="1600200"/>
            <a:ext cx="8153400" cy="4876800"/>
          </a:xfrm>
        </p:spPr>
        <p:txBody>
          <a:bodyPr>
            <a:normAutofit/>
          </a:bodyPr>
          <a:lstStyle/>
          <a:p>
            <a:r>
              <a:rPr lang="en-US" sz="2000" b="1" dirty="0"/>
              <a:t>Overview of MongoDB</a:t>
            </a:r>
          </a:p>
          <a:p>
            <a:r>
              <a:rPr lang="en-US" sz="2000" dirty="0"/>
              <a:t>MongoDB consists of a set of databases. Each database again consists of Collections. Data in MongoDB is stored in collections. The below figure depicts the typical database structure in MongoDB.</a:t>
            </a:r>
          </a:p>
          <a:p>
            <a:pPr marL="0" indent="0">
              <a:buNone/>
            </a:pP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41" y="3429000"/>
            <a:ext cx="8571428" cy="3218914"/>
          </a:xfrm>
          <a:prstGeom prst="rect">
            <a:avLst/>
          </a:prstGeom>
        </p:spPr>
      </p:pic>
    </p:spTree>
    <p:extLst>
      <p:ext uri="{BB962C8B-B14F-4D97-AF65-F5344CB8AC3E}">
        <p14:creationId xmlns:p14="http://schemas.microsoft.com/office/powerpoint/2010/main" val="40485336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Key Features of MongoDB</a:t>
            </a:r>
            <a:br>
              <a:rPr lang="en-US" b="1" dirty="0"/>
            </a:br>
            <a:endParaRPr lang="en-US" dirty="0"/>
          </a:p>
        </p:txBody>
      </p:sp>
      <p:sp>
        <p:nvSpPr>
          <p:cNvPr id="3" name="Content Placeholder 2"/>
          <p:cNvSpPr>
            <a:spLocks noGrp="1"/>
          </p:cNvSpPr>
          <p:nvPr>
            <p:ph sz="quarter" idx="1"/>
          </p:nvPr>
        </p:nvSpPr>
        <p:spPr>
          <a:xfrm>
            <a:off x="612648" y="1600200"/>
            <a:ext cx="8153400" cy="4876800"/>
          </a:xfrm>
        </p:spPr>
        <p:txBody>
          <a:bodyPr>
            <a:noAutofit/>
          </a:bodyPr>
          <a:lstStyle/>
          <a:p>
            <a:r>
              <a:rPr lang="en-US" sz="2400" b="1" dirty="0"/>
              <a:t>Database</a:t>
            </a:r>
          </a:p>
          <a:p>
            <a:r>
              <a:rPr lang="en-US" sz="2400" dirty="0"/>
              <a:t>Database in MongoDB is nothing but a container for collections. </a:t>
            </a:r>
            <a:endParaRPr lang="en-US" sz="2400" dirty="0" smtClean="0"/>
          </a:p>
          <a:p>
            <a:endParaRPr lang="en-US" sz="2400" dirty="0"/>
          </a:p>
          <a:p>
            <a:r>
              <a:rPr lang="en-US" sz="2400" b="1" dirty="0"/>
              <a:t>Collections</a:t>
            </a:r>
          </a:p>
          <a:p>
            <a:r>
              <a:rPr lang="en-US" sz="2400" dirty="0"/>
              <a:t>Collection is nothing but a set of MongoDB documents. These documents are equivalent to the row of data in tables in RDBMS. </a:t>
            </a:r>
          </a:p>
        </p:txBody>
      </p:sp>
    </p:spTree>
    <p:extLst>
      <p:ext uri="{BB962C8B-B14F-4D97-AF65-F5344CB8AC3E}">
        <p14:creationId xmlns:p14="http://schemas.microsoft.com/office/powerpoint/2010/main" val="8092503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Documents</a:t>
            </a:r>
            <a:r>
              <a:rPr lang="en-US" b="1" dirty="0"/>
              <a:t/>
            </a:r>
            <a:br>
              <a:rPr lang="en-US" b="1" dirty="0"/>
            </a:br>
            <a:endParaRPr lang="en-US" dirty="0"/>
          </a:p>
        </p:txBody>
      </p:sp>
      <p:sp>
        <p:nvSpPr>
          <p:cNvPr id="3" name="Content Placeholder 2"/>
          <p:cNvSpPr>
            <a:spLocks noGrp="1"/>
          </p:cNvSpPr>
          <p:nvPr>
            <p:ph sz="quarter" idx="1"/>
          </p:nvPr>
        </p:nvSpPr>
        <p:spPr/>
        <p:txBody>
          <a:bodyPr>
            <a:normAutofit/>
          </a:bodyPr>
          <a:lstStyle/>
          <a:p>
            <a:r>
              <a:rPr lang="en-US" dirty="0" smtClean="0"/>
              <a:t>Document </a:t>
            </a:r>
            <a:r>
              <a:rPr lang="en-US" dirty="0"/>
              <a:t>in MongoDB is nothing but the set of key-value pairs. </a:t>
            </a:r>
            <a:endParaRPr lang="en-US" dirty="0" smtClean="0"/>
          </a:p>
          <a:p>
            <a:r>
              <a:rPr lang="en-US" dirty="0" smtClean="0"/>
              <a:t>Since </a:t>
            </a:r>
            <a:r>
              <a:rPr lang="en-US" dirty="0"/>
              <a:t>MongoDB is considered as a schema-less database, each collection can hold different type of objects. Every object in a collection is known as Document, which is represented in a JSON like (JavaScript Object Notation) structure(nothing but a list of key-value pair). </a:t>
            </a:r>
          </a:p>
        </p:txBody>
      </p:sp>
    </p:spTree>
    <p:extLst>
      <p:ext uri="{BB962C8B-B14F-4D97-AF65-F5344CB8AC3E}">
        <p14:creationId xmlns:p14="http://schemas.microsoft.com/office/powerpoint/2010/main" val="19733091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Sample </a:t>
            </a:r>
            <a:r>
              <a:rPr lang="en-US" b="1" dirty="0"/>
              <a:t>Data in MongoDB</a:t>
            </a:r>
            <a:br>
              <a:rPr lang="en-US" b="1" dirty="0"/>
            </a:br>
            <a:r>
              <a:rPr lang="en-US" dirty="0"/>
              <a:t/>
            </a:r>
            <a:br>
              <a:rPr lang="en-US" dirty="0"/>
            </a:b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2775" y="1809750"/>
            <a:ext cx="8153400" cy="4076700"/>
          </a:xfrm>
        </p:spPr>
      </p:pic>
    </p:spTree>
    <p:extLst>
      <p:ext uri="{BB962C8B-B14F-4D97-AF65-F5344CB8AC3E}">
        <p14:creationId xmlns:p14="http://schemas.microsoft.com/office/powerpoint/2010/main" val="4708062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MongoDB </a:t>
            </a:r>
            <a:r>
              <a:rPr lang="en-US" b="1" dirty="0"/>
              <a:t>vs SQL Databases</a:t>
            </a:r>
            <a:br>
              <a:rPr lang="en-US" b="1" dirty="0"/>
            </a:b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It </a:t>
            </a:r>
            <a:r>
              <a:rPr lang="en-US" dirty="0"/>
              <a:t>is a well known fact that SQL databases have ruled the world of data technologies and have been the primary source of data storage for over 4 decades. Generally the SQL databases are used, mainly for accessing relational databases.</a:t>
            </a:r>
          </a:p>
          <a:p>
            <a:r>
              <a:rPr lang="en-US" b="1" dirty="0"/>
              <a:t>Oracle</a:t>
            </a:r>
            <a:r>
              <a:rPr lang="en-US" dirty="0"/>
              <a:t> and </a:t>
            </a:r>
            <a:r>
              <a:rPr lang="en-US" b="1" dirty="0"/>
              <a:t>Microsoft SQL Server</a:t>
            </a:r>
            <a:r>
              <a:rPr lang="en-US" dirty="0"/>
              <a:t> ruled the segment, but as the Web development market paced up, there came a shift towards usage of open source databases like </a:t>
            </a:r>
            <a:r>
              <a:rPr lang="en-US" b="1" dirty="0"/>
              <a:t>MySQL</a:t>
            </a:r>
            <a:r>
              <a:rPr lang="en-US" dirty="0"/>
              <a:t>, </a:t>
            </a:r>
            <a:r>
              <a:rPr lang="en-US" b="1" dirty="0" err="1"/>
              <a:t>Postgres</a:t>
            </a:r>
            <a:r>
              <a:rPr lang="en-US" dirty="0"/>
              <a:t> etc. But RDBMS was still the first choice.</a:t>
            </a:r>
          </a:p>
          <a:p>
            <a:pPr marL="0" indent="0">
              <a:buNone/>
            </a:pPr>
            <a:endParaRPr lang="en-US" dirty="0"/>
          </a:p>
        </p:txBody>
      </p:sp>
    </p:spTree>
    <p:extLst>
      <p:ext uri="{BB962C8B-B14F-4D97-AF65-F5344CB8AC3E}">
        <p14:creationId xmlns:p14="http://schemas.microsoft.com/office/powerpoint/2010/main" val="36999698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MongoDB </a:t>
            </a:r>
            <a:r>
              <a:rPr lang="en-US" b="1" dirty="0"/>
              <a:t>vs SQL Databases</a:t>
            </a:r>
            <a:br>
              <a:rPr lang="en-US" b="1" dirty="0"/>
            </a:b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541205722"/>
              </p:ext>
            </p:extLst>
          </p:nvPr>
        </p:nvGraphicFramePr>
        <p:xfrm>
          <a:off x="609600" y="1752600"/>
          <a:ext cx="8153400" cy="4114800"/>
        </p:xfrm>
        <a:graphic>
          <a:graphicData uri="http://schemas.openxmlformats.org/drawingml/2006/table">
            <a:tbl>
              <a:tblPr/>
              <a:tblGrid>
                <a:gridCol w="3233738">
                  <a:extLst>
                    <a:ext uri="{9D8B030D-6E8A-4147-A177-3AD203B41FA5}">
                      <a16:colId xmlns:a16="http://schemas.microsoft.com/office/drawing/2014/main" xmlns="" val="20000"/>
                    </a:ext>
                  </a:extLst>
                </a:gridCol>
                <a:gridCol w="4919662">
                  <a:extLst>
                    <a:ext uri="{9D8B030D-6E8A-4147-A177-3AD203B41FA5}">
                      <a16:colId xmlns:a16="http://schemas.microsoft.com/office/drawing/2014/main" xmlns="" val="20001"/>
                    </a:ext>
                  </a:extLst>
                </a:gridCol>
              </a:tblGrid>
              <a:tr h="0">
                <a:tc>
                  <a:txBody>
                    <a:bodyPr/>
                    <a:lstStyle/>
                    <a:p>
                      <a:pPr algn="l" fontAlgn="t"/>
                      <a:r>
                        <a:rPr lang="en-US" b="1" dirty="0" smtClean="0">
                          <a:effectLst/>
                        </a:rPr>
                        <a:t>SQL </a:t>
                      </a:r>
                      <a:r>
                        <a:rPr lang="en-US" b="1" dirty="0">
                          <a:effectLst/>
                        </a:rPr>
                        <a:t>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dirty="0">
                          <a:effectLst/>
                        </a:rPr>
                        <a:t>NoSQL Database (MongoDB)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0"/>
                  </a:ext>
                </a:extLst>
              </a:tr>
              <a:tr h="0">
                <a:tc>
                  <a:txBody>
                    <a:bodyPr/>
                    <a:lstStyle/>
                    <a:p>
                      <a:pPr algn="l" fontAlgn="t"/>
                      <a:r>
                        <a:rPr lang="en-US">
                          <a:effectLst/>
                        </a:rPr>
                        <a:t>Relational 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Non-relational 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0">
                <a:tc>
                  <a:txBody>
                    <a:bodyPr/>
                    <a:lstStyle/>
                    <a:p>
                      <a:pPr algn="l" fontAlgn="t"/>
                      <a:r>
                        <a:rPr lang="en-US">
                          <a:effectLst/>
                        </a:rPr>
                        <a:t>Supports SQL query language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Supports JSON query language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2"/>
                  </a:ext>
                </a:extLst>
              </a:tr>
              <a:tr h="0">
                <a:tc>
                  <a:txBody>
                    <a:bodyPr/>
                    <a:lstStyle/>
                    <a:p>
                      <a:pPr algn="l" fontAlgn="t"/>
                      <a:r>
                        <a:rPr lang="en-US">
                          <a:effectLst/>
                        </a:rPr>
                        <a:t>Table based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Collection based and key-value pair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0">
                <a:tc>
                  <a:txBody>
                    <a:bodyPr/>
                    <a:lstStyle/>
                    <a:p>
                      <a:pPr algn="l" fontAlgn="t"/>
                      <a:r>
                        <a:rPr lang="en-US">
                          <a:effectLst/>
                        </a:rPr>
                        <a:t>Row based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Document based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4"/>
                  </a:ext>
                </a:extLst>
              </a:tr>
              <a:tr h="0">
                <a:tc>
                  <a:txBody>
                    <a:bodyPr/>
                    <a:lstStyle/>
                    <a:p>
                      <a:pPr algn="l" fontAlgn="t"/>
                      <a:r>
                        <a:rPr lang="en-US">
                          <a:effectLst/>
                        </a:rPr>
                        <a:t>Column based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Field based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0">
                <a:tc>
                  <a:txBody>
                    <a:bodyPr/>
                    <a:lstStyle/>
                    <a:p>
                      <a:pPr algn="l" fontAlgn="t"/>
                      <a:r>
                        <a:rPr lang="en-US">
                          <a:effectLst/>
                        </a:rPr>
                        <a:t>Support foreign 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No support for foreign 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6"/>
                  </a:ext>
                </a:extLst>
              </a:tr>
              <a:tr h="0">
                <a:tc>
                  <a:txBody>
                    <a:bodyPr/>
                    <a:lstStyle/>
                    <a:p>
                      <a:pPr algn="l" fontAlgn="t"/>
                      <a:r>
                        <a:rPr lang="en-US">
                          <a:effectLst/>
                        </a:rPr>
                        <a:t>Support for triggers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No Support for triggers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0">
                <a:tc>
                  <a:txBody>
                    <a:bodyPr/>
                    <a:lstStyle/>
                    <a:p>
                      <a:pPr algn="l" fontAlgn="t"/>
                      <a:r>
                        <a:rPr lang="en-US">
                          <a:effectLst/>
                        </a:rPr>
                        <a:t>Contains schema which is predefined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effectLst/>
                        </a:rPr>
                        <a:t>Contains dynamic schema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3710679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Advantages </a:t>
            </a:r>
            <a:r>
              <a:rPr lang="en-US" b="1" dirty="0"/>
              <a:t>of MongoDB</a:t>
            </a:r>
            <a:br>
              <a:rPr lang="en-US" b="1" dirty="0"/>
            </a:b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88987" y="1671637"/>
            <a:ext cx="7800975" cy="4733925"/>
          </a:xfrm>
        </p:spPr>
      </p:pic>
    </p:spTree>
    <p:extLst>
      <p:ext uri="{BB962C8B-B14F-4D97-AF65-F5344CB8AC3E}">
        <p14:creationId xmlns:p14="http://schemas.microsoft.com/office/powerpoint/2010/main" val="935880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Creating </a:t>
            </a:r>
            <a:r>
              <a:rPr lang="en-US" b="1" dirty="0"/>
              <a:t>a Database</a:t>
            </a:r>
            <a:br>
              <a:rPr lang="en-US" b="1" dirty="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Open </a:t>
            </a:r>
            <a:r>
              <a:rPr lang="en-US" dirty="0"/>
              <a:t>the command prompt and navigate to the </a:t>
            </a:r>
            <a:r>
              <a:rPr lang="en-US" b="1" dirty="0"/>
              <a:t>/bin</a:t>
            </a:r>
            <a:r>
              <a:rPr lang="en-US" dirty="0"/>
              <a:t> folder of the MongoDB using the cd command and execute the command mongod there. This will initiate the MongoDB server. We have to keep this command prompt window alive, as this is running MongoDB. To stop the MongoDB server, simply </a:t>
            </a:r>
            <a:r>
              <a:rPr lang="en-US" dirty="0" err="1"/>
              <a:t>enterexit</a:t>
            </a:r>
            <a:r>
              <a:rPr lang="en-US" dirty="0"/>
              <a:t> and press Enter.</a:t>
            </a:r>
          </a:p>
          <a:p>
            <a:r>
              <a:rPr lang="en-US" dirty="0"/>
              <a:t>Now, Open another command prompt and navigate to the </a:t>
            </a:r>
            <a:r>
              <a:rPr lang="en-US" b="1" dirty="0"/>
              <a:t>/bin</a:t>
            </a:r>
            <a:r>
              <a:rPr lang="en-US" dirty="0"/>
              <a:t> folder of the MongoDB again and execute the command mongo. This will open up the client to run the MongoDB commands</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508728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NoSQL</a:t>
            </a:r>
            <a:r>
              <a:rPr lang="en-US" b="1" dirty="0"/>
              <a:t/>
            </a:r>
            <a:br>
              <a:rPr lang="en-US" b="1" dirty="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NoSQL, </a:t>
            </a:r>
            <a:r>
              <a:rPr lang="en-US" dirty="0"/>
              <a:t>is basically a database used to manage huge sets of unstructured data, where in the data is not stored in tabular relations like relational databases. Most of the currently existing Relational Databases have failed in solving some of the complex modern problems like :</a:t>
            </a:r>
          </a:p>
          <a:p>
            <a:r>
              <a:rPr lang="en-US" dirty="0" smtClean="0"/>
              <a:t>Continuously </a:t>
            </a:r>
            <a:r>
              <a:rPr lang="en-US" dirty="0"/>
              <a:t>changing nature of data - structured, semi-structured, unstructured </a:t>
            </a:r>
            <a:r>
              <a:rPr lang="en-US" dirty="0" smtClean="0"/>
              <a:t>.</a:t>
            </a:r>
          </a:p>
          <a:p>
            <a:r>
              <a:rPr lang="en-US" dirty="0"/>
              <a:t> </a:t>
            </a:r>
            <a:r>
              <a:rPr lang="en-US" dirty="0" smtClean="0"/>
              <a:t>Applications </a:t>
            </a:r>
            <a:r>
              <a:rPr lang="en-US" dirty="0"/>
              <a:t>now serve millions of users in different geo-locations, in different </a:t>
            </a:r>
            <a:r>
              <a:rPr lang="en-US" dirty="0" smtClean="0"/>
              <a:t>time zones </a:t>
            </a:r>
            <a:r>
              <a:rPr lang="en-US" dirty="0"/>
              <a:t>and have to be up and running all the time, with data </a:t>
            </a:r>
            <a:r>
              <a:rPr lang="en-US" dirty="0" smtClean="0"/>
              <a:t>integrity.</a:t>
            </a:r>
            <a:endParaRPr lang="en-US" dirty="0"/>
          </a:p>
        </p:txBody>
      </p:sp>
    </p:spTree>
    <p:extLst>
      <p:ext uri="{BB962C8B-B14F-4D97-AF65-F5344CB8AC3E}">
        <p14:creationId xmlns:p14="http://schemas.microsoft.com/office/powerpoint/2010/main" val="12071945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Creating </a:t>
            </a:r>
            <a:r>
              <a:rPr lang="en-US" b="1" dirty="0"/>
              <a:t>a Database</a:t>
            </a:r>
            <a:br>
              <a:rPr lang="en-US" b="1" dirty="0"/>
            </a:br>
            <a:endParaRPr lang="en-US" dirty="0"/>
          </a:p>
        </p:txBody>
      </p:sp>
      <p:sp>
        <p:nvSpPr>
          <p:cNvPr id="3" name="Content Placeholder 2"/>
          <p:cNvSpPr>
            <a:spLocks noGrp="1"/>
          </p:cNvSpPr>
          <p:nvPr>
            <p:ph sz="quarter" idx="1"/>
          </p:nvPr>
        </p:nvSpPr>
        <p:spPr/>
        <p:txBody>
          <a:bodyPr>
            <a:normAutofit fontScale="85000" lnSpcReduction="10000"/>
          </a:bodyPr>
          <a:lstStyle/>
          <a:p>
            <a:r>
              <a:rPr lang="en-US" b="1" dirty="0"/>
              <a:t>use </a:t>
            </a:r>
            <a:r>
              <a:rPr lang="en-US" b="1" i="1" dirty="0" smtClean="0"/>
              <a:t>database_name</a:t>
            </a:r>
          </a:p>
          <a:p>
            <a:r>
              <a:rPr lang="en-US" dirty="0"/>
              <a:t>To check the current connected database, Use Command </a:t>
            </a:r>
            <a:endParaRPr lang="en-US" dirty="0" smtClean="0"/>
          </a:p>
          <a:p>
            <a:pPr lvl="1"/>
            <a:r>
              <a:rPr lang="en-US" b="1" dirty="0"/>
              <a:t> </a:t>
            </a:r>
            <a:r>
              <a:rPr lang="en-US" b="1" dirty="0" err="1" smtClean="0"/>
              <a:t>db</a:t>
            </a:r>
            <a:endParaRPr lang="en-US" b="1" dirty="0" smtClean="0"/>
          </a:p>
          <a:p>
            <a:r>
              <a:rPr lang="en-US" dirty="0"/>
              <a:t>To see the list of all the databases in MongoDB, use command </a:t>
            </a:r>
            <a:endParaRPr lang="en-US" dirty="0" smtClean="0"/>
          </a:p>
          <a:p>
            <a:pPr lvl="1"/>
            <a:r>
              <a:rPr lang="en-US" b="1" dirty="0" smtClean="0"/>
              <a:t>show </a:t>
            </a:r>
            <a:r>
              <a:rPr lang="en-US" b="1" dirty="0" err="1" smtClean="0"/>
              <a:t>dbs</a:t>
            </a:r>
            <a:endParaRPr lang="en-US" b="1" dirty="0" smtClean="0"/>
          </a:p>
          <a:p>
            <a:r>
              <a:rPr lang="en-US" dirty="0"/>
              <a:t>Please note that the newly created </a:t>
            </a:r>
            <a:r>
              <a:rPr lang="en-US" dirty="0" err="1"/>
              <a:t>dstabase</a:t>
            </a:r>
            <a:r>
              <a:rPr lang="en-US" dirty="0"/>
              <a:t> </a:t>
            </a:r>
            <a:r>
              <a:rPr lang="en-US" b="1" dirty="0" err="1"/>
              <a:t>mynewdatabase</a:t>
            </a:r>
            <a:r>
              <a:rPr lang="en-US" dirty="0"/>
              <a:t> has not been listed after running the above command. This is because, no records have been inserted into that database yet. Just insert one record and then run the command again as shown below:</a:t>
            </a:r>
          </a:p>
        </p:txBody>
      </p:sp>
    </p:spTree>
    <p:extLst>
      <p:ext uri="{BB962C8B-B14F-4D97-AF65-F5344CB8AC3E}">
        <p14:creationId xmlns:p14="http://schemas.microsoft.com/office/powerpoint/2010/main" val="6466169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Creating </a:t>
            </a:r>
            <a:r>
              <a:rPr lang="en-US" b="1" dirty="0"/>
              <a:t>a Database</a:t>
            </a:r>
            <a:br>
              <a:rPr lang="en-US" b="1" dirty="0"/>
            </a:br>
            <a:endParaRPr lang="en-US" dirty="0"/>
          </a:p>
        </p:txBody>
      </p:sp>
      <p:sp>
        <p:nvSpPr>
          <p:cNvPr id="3" name="Content Placeholder 2"/>
          <p:cNvSpPr>
            <a:spLocks noGrp="1"/>
          </p:cNvSpPr>
          <p:nvPr>
            <p:ph sz="quarter" idx="1"/>
          </p:nvPr>
        </p:nvSpPr>
        <p:spPr/>
        <p:txBody>
          <a:bodyPr>
            <a:normAutofit/>
          </a:bodyPr>
          <a:lstStyle/>
          <a:p>
            <a:r>
              <a:rPr lang="en-US" dirty="0"/>
              <a:t>To Insert data, run the following command. </a:t>
            </a:r>
            <a:endParaRPr lang="en-US" dirty="0" smtClean="0"/>
          </a:p>
          <a:p>
            <a:r>
              <a:rPr lang="en-US" dirty="0" err="1" smtClean="0"/>
              <a:t>db.student.insert</a:t>
            </a:r>
            <a:r>
              <a:rPr lang="en-US" dirty="0"/>
              <a:t>({ </a:t>
            </a:r>
            <a:r>
              <a:rPr lang="en-US" b="1" dirty="0"/>
              <a:t>name</a:t>
            </a:r>
            <a:r>
              <a:rPr lang="en-US" dirty="0"/>
              <a:t> : "</a:t>
            </a:r>
            <a:r>
              <a:rPr lang="en-US" i="1" dirty="0" err="1"/>
              <a:t>Viraj</a:t>
            </a:r>
            <a:r>
              <a:rPr lang="en-US" dirty="0"/>
              <a:t>" })</a:t>
            </a:r>
            <a:r>
              <a:rPr lang="en-US" b="1" dirty="0"/>
              <a:t>NOTE : </a:t>
            </a:r>
            <a:r>
              <a:rPr lang="en-US" dirty="0"/>
              <a:t>In MongoDB, test will be the default database. If no database is created, then all the data will be stored in the test database.</a:t>
            </a:r>
          </a:p>
          <a:p>
            <a:r>
              <a:rPr lang="en-US" b="1" dirty="0"/>
              <a:t>Drop a Database</a:t>
            </a:r>
          </a:p>
          <a:p>
            <a:r>
              <a:rPr lang="en-US" dirty="0"/>
              <a:t>First check the list of databases available as shown below, using the show </a:t>
            </a:r>
            <a:r>
              <a:rPr lang="en-US" dirty="0" err="1"/>
              <a:t>dbs</a:t>
            </a:r>
            <a:r>
              <a:rPr lang="en-US" dirty="0"/>
              <a:t> command.</a:t>
            </a:r>
          </a:p>
          <a:p>
            <a:pPr marL="0" indent="0">
              <a:buNone/>
            </a:pPr>
            <a:endParaRPr lang="en-US" dirty="0"/>
          </a:p>
        </p:txBody>
      </p:sp>
    </p:spTree>
    <p:extLst>
      <p:ext uri="{BB962C8B-B14F-4D97-AF65-F5344CB8AC3E}">
        <p14:creationId xmlns:p14="http://schemas.microsoft.com/office/powerpoint/2010/main" val="37858271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MongoDB </a:t>
            </a:r>
            <a:r>
              <a:rPr lang="en-US" dirty="0"/>
              <a:t>CRUD Operations</a:t>
            </a:r>
            <a:br>
              <a:rPr lang="en-US" dirty="0"/>
            </a:b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600200"/>
            <a:ext cx="8458200" cy="5105400"/>
          </a:xfrm>
        </p:spPr>
      </p:pic>
    </p:spTree>
    <p:extLst>
      <p:ext uri="{BB962C8B-B14F-4D97-AF65-F5344CB8AC3E}">
        <p14:creationId xmlns:p14="http://schemas.microsoft.com/office/powerpoint/2010/main" val="29931158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MongoDB </a:t>
            </a:r>
            <a:r>
              <a:rPr lang="en-US" dirty="0"/>
              <a:t>CRUD Operations</a:t>
            </a:r>
            <a:br>
              <a:rPr lang="en-US" dirty="0"/>
            </a:br>
            <a:endParaRPr lang="en-US" dirty="0"/>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1000" y="1752600"/>
            <a:ext cx="8385048" cy="4572000"/>
          </a:xfrm>
        </p:spPr>
      </p:pic>
    </p:spTree>
    <p:extLst>
      <p:ext uri="{BB962C8B-B14F-4D97-AF65-F5344CB8AC3E}">
        <p14:creationId xmlns:p14="http://schemas.microsoft.com/office/powerpoint/2010/main" val="27501146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MongoDB </a:t>
            </a:r>
            <a:r>
              <a:rPr lang="en-US" dirty="0"/>
              <a:t>CRUD Operations</a:t>
            </a:r>
            <a:br>
              <a:rPr lang="en-US" dirty="0"/>
            </a:b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0" y="1447800"/>
            <a:ext cx="9144000" cy="5410200"/>
          </a:xfrm>
        </p:spPr>
      </p:pic>
    </p:spTree>
    <p:extLst>
      <p:ext uri="{BB962C8B-B14F-4D97-AF65-F5344CB8AC3E}">
        <p14:creationId xmlns:p14="http://schemas.microsoft.com/office/powerpoint/2010/main" val="16591654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160" y="274810"/>
            <a:ext cx="7914839" cy="874598"/>
          </a:xfrm>
          <a:prstGeom prst="rect">
            <a:avLst/>
          </a:prstGeom>
        </p:spPr>
        <p:txBody>
          <a:bodyPr vert="horz" wrap="square" lIns="0" tIns="12700" rIns="0" bIns="0" rtlCol="0" anchor="ctr">
            <a:spAutoFit/>
          </a:bodyPr>
          <a:lstStyle/>
          <a:p>
            <a:pPr lvl="0" eaLnBrk="0" fontAlgn="base" hangingPunct="0">
              <a:spcAft>
                <a:spcPct val="0"/>
              </a:spcAft>
            </a:pPr>
            <a:r>
              <a:rPr lang="en-US" altLang="en-US" sz="2800" b="1" dirty="0">
                <a:latin typeface="Helvetica" panose="020B0604020202020204" pitchFamily="34" charset="0"/>
                <a:ea typeface="Times New Roman" panose="02020603050405020304" pitchFamily="18" charset="0"/>
                <a:cs typeface="Times New Roman" panose="02020603050405020304" pitchFamily="18" charset="0"/>
              </a:rPr>
              <a:t>Delete Only One Document that Matches a Condition</a:t>
            </a:r>
            <a:endParaRPr lang="en-US" altLang="en-US" sz="2800" dirty="0">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Rectangle 5"/>
          <p:cNvSpPr/>
          <p:nvPr/>
        </p:nvSpPr>
        <p:spPr>
          <a:xfrm>
            <a:off x="0" y="1704109"/>
            <a:ext cx="8915400" cy="487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dirty="0"/>
          </a:p>
        </p:txBody>
      </p:sp>
      <p:sp>
        <p:nvSpPr>
          <p:cNvPr id="3" name="Rectangle 1"/>
          <p:cNvSpPr>
            <a:spLocks noChangeArrowheads="1"/>
          </p:cNvSpPr>
          <p:nvPr/>
        </p:nvSpPr>
        <p:spPr bwMode="auto">
          <a:xfrm>
            <a:off x="266700" y="2212778"/>
            <a:ext cx="8382000" cy="3139321"/>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effectLst/>
                <a:latin typeface="Helvetica" panose="020B0604020202020204" pitchFamily="34" charset="0"/>
                <a:ea typeface="Times New Roman" panose="02020603050405020304" pitchFamily="18" charset="0"/>
              </a:rPr>
              <a:t>To delete at most a single document that matches a specified filter (even though multiple documents may match the specified filter)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effectLst/>
                <a:latin typeface="Helvetica" panose="020B0604020202020204" pitchFamily="34" charset="0"/>
                <a:ea typeface="Times New Roman" panose="02020603050405020304" pitchFamily="18" charset="0"/>
              </a:rPr>
              <a:t>use the </a:t>
            </a:r>
            <a:r>
              <a:rPr kumimoji="0" lang="en-US" altLang="en-US" sz="2800" i="0" strike="noStrike" cap="none" normalizeH="0" baseline="0" dirty="0" smtClean="0">
                <a:ln>
                  <a:noFill/>
                </a:ln>
                <a:effectLst/>
                <a:latin typeface="Courier New" panose="02070309020205020404" pitchFamily="49" charset="0"/>
                <a:ea typeface="Times New Roman" panose="02020603050405020304" pitchFamily="18" charset="0"/>
                <a:cs typeface="Courier New" panose="02070309020205020404" pitchFamily="49" charset="0"/>
              </a:rPr>
              <a:t>db.collection.deleteOne()</a:t>
            </a:r>
            <a:r>
              <a:rPr kumimoji="0" lang="en-US" altLang="en-US" sz="2800" b="0" i="0" u="none" strike="noStrike" cap="none" normalizeH="0" baseline="0" dirty="0" smtClean="0">
                <a:ln>
                  <a:noFill/>
                </a:ln>
                <a:effectLst/>
                <a:latin typeface="Helvetica" panose="020B0604020202020204" pitchFamily="34" charset="0"/>
                <a:ea typeface="Times New Roman" panose="02020603050405020304" pitchFamily="18" charset="0"/>
              </a:rPr>
              <a:t> method.</a:t>
            </a:r>
            <a:endParaRPr kumimoji="0" lang="en-US" altLang="en-US" sz="2800" b="0" i="0" u="none" strike="noStrike" cap="none" normalizeH="0" baseline="0" dirty="0" smtClean="0">
              <a:ln>
                <a:noFill/>
              </a:ln>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effectLst/>
                <a:latin typeface="Helvetica" panose="020B0604020202020204" pitchFamily="34" charset="0"/>
                <a:ea typeface="Times New Roman" panose="02020603050405020304" pitchFamily="18" charset="0"/>
              </a:rPr>
              <a:t>The following example deletes the </a:t>
            </a:r>
            <a:r>
              <a:rPr kumimoji="0" lang="en-US" altLang="en-US" sz="2800" b="0" i="1" u="none" strike="noStrike" cap="none" normalizeH="0" baseline="0" dirty="0" smtClean="0">
                <a:ln>
                  <a:noFill/>
                </a:ln>
                <a:effectLst/>
                <a:latin typeface="Helvetica" panose="020B0604020202020204" pitchFamily="34" charset="0"/>
                <a:ea typeface="Times New Roman" panose="02020603050405020304" pitchFamily="18" charset="0"/>
              </a:rPr>
              <a:t>first</a:t>
            </a:r>
            <a:r>
              <a:rPr kumimoji="0" lang="en-US" altLang="en-US" sz="2800" b="0" i="0" u="none" strike="noStrike" cap="none" normalizeH="0" baseline="0" dirty="0" smtClean="0">
                <a:ln>
                  <a:noFill/>
                </a:ln>
                <a:effectLst/>
                <a:latin typeface="Helvetica" panose="020B0604020202020204" pitchFamily="34" charset="0"/>
                <a:ea typeface="Times New Roman" panose="02020603050405020304" pitchFamily="18" charset="0"/>
              </a:rPr>
              <a:t> document where </a:t>
            </a:r>
            <a:r>
              <a:rPr kumimoji="0" lang="en-US" altLang="en-US" sz="2800" b="0" i="0" u="none" strike="noStrike" cap="none" normalizeH="0" baseline="0" dirty="0" smtClean="0">
                <a:ln>
                  <a:noFill/>
                </a:ln>
                <a:effectLst/>
                <a:latin typeface="Courier New" panose="02070309020205020404" pitchFamily="49" charset="0"/>
                <a:ea typeface="Times New Roman" panose="02020603050405020304" pitchFamily="18" charset="0"/>
                <a:cs typeface="Courier New" panose="02070309020205020404" pitchFamily="49" charset="0"/>
              </a:rPr>
              <a:t>status</a:t>
            </a:r>
            <a:r>
              <a:rPr kumimoji="0" lang="en-US" altLang="en-US" sz="2800" b="0" i="0" u="none" strike="noStrike" cap="none" normalizeH="0" baseline="0" dirty="0" smtClean="0">
                <a:ln>
                  <a:noFill/>
                </a:ln>
                <a:effectLst/>
                <a:latin typeface="Helvetica" panose="020B0604020202020204" pitchFamily="34" charset="0"/>
                <a:ea typeface="Times New Roman" panose="02020603050405020304" pitchFamily="18" charset="0"/>
              </a:rPr>
              <a:t> is </a:t>
            </a:r>
            <a:r>
              <a:rPr kumimoji="0" lang="en-US" altLang="en-US" sz="2800" b="0" i="0" u="none" strike="noStrike" cap="none" normalizeH="0" baseline="0" dirty="0" smtClean="0">
                <a:ln>
                  <a:noFill/>
                </a:ln>
                <a:effectLst/>
                <a:latin typeface="Courier New" panose="02070309020205020404" pitchFamily="49" charset="0"/>
                <a:ea typeface="Times New Roman" panose="02020603050405020304" pitchFamily="18" charset="0"/>
                <a:cs typeface="Courier New" panose="02070309020205020404" pitchFamily="49" charset="0"/>
              </a:rPr>
              <a:t>"D"</a:t>
            </a:r>
            <a:r>
              <a:rPr kumimoji="0" lang="en-US" altLang="en-US" sz="2800" b="0" i="0" u="none" strike="noStrike" cap="none" normalizeH="0" baseline="0" dirty="0" smtClean="0">
                <a:ln>
                  <a:noFill/>
                </a:ln>
                <a:effectLst/>
                <a:latin typeface="Helvetica" panose="020B0604020202020204" pitchFamily="34" charset="0"/>
                <a:ea typeface="Times New Roman" panose="02020603050405020304" pitchFamily="18" charset="0"/>
              </a:rPr>
              <a:t>:</a:t>
            </a:r>
            <a:endParaRPr kumimoji="0" lang="en-US" alt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effectLst/>
                <a:latin typeface="Arial Unicode MS"/>
                <a:ea typeface="Times New Roman" panose="02020603050405020304" pitchFamily="18" charset="0"/>
                <a:cs typeface="Courier New" panose="02070309020205020404" pitchFamily="49" charset="0"/>
              </a:rPr>
              <a:t>db.inventory.deleteOne( { status</a:t>
            </a:r>
            <a:r>
              <a:rPr kumimoji="0" lang="en-US" altLang="en-US" sz="3600" b="0" i="0" u="none" strike="noStrike" cap="none" normalizeH="0" baseline="0" dirty="0" smtClean="0">
                <a:ln>
                  <a:noFill/>
                </a:ln>
                <a:effectLst/>
                <a:latin typeface="Arial" panose="020B0604020202020204" pitchFamily="34" charset="0"/>
              </a:rPr>
              <a:t>:</a:t>
            </a:r>
            <a:r>
              <a:rPr kumimoji="0" lang="en-US" altLang="en-US" sz="3600" b="0" i="0" u="none" strike="noStrike" cap="none" normalizeH="0" baseline="0" dirty="0" smtClean="0">
                <a:ln>
                  <a:noFill/>
                </a:ln>
                <a:effectLst/>
                <a:latin typeface="Arial Unicode MS"/>
                <a:ea typeface="Times New Roman" panose="02020603050405020304" pitchFamily="18" charset="0"/>
                <a:cs typeface="Courier New" panose="02070309020205020404" pitchFamily="49" charset="0"/>
              </a:rPr>
              <a:t> "D" } )</a:t>
            </a:r>
            <a:endParaRPr kumimoji="0" lang="en-US" altLang="en-US" sz="66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17559483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161" y="90145"/>
            <a:ext cx="5711274" cy="1243930"/>
          </a:xfrm>
          <a:prstGeom prst="rect">
            <a:avLst/>
          </a:prstGeom>
        </p:spPr>
        <p:txBody>
          <a:bodyPr vert="horz" wrap="square" lIns="0" tIns="12700" rIns="0" bIns="0" rtlCol="0" anchor="ctr">
            <a:spAutoFit/>
          </a:bodyPr>
          <a:lstStyle/>
          <a:p>
            <a:pPr marL="12700">
              <a:spcBef>
                <a:spcPts val="100"/>
              </a:spcBef>
            </a:pPr>
            <a:r>
              <a:rPr lang="en-US" altLang="en-US" sz="4000" b="1" dirty="0">
                <a:latin typeface="Arial Unicode MS"/>
                <a:ea typeface="Times New Roman" panose="02020603050405020304" pitchFamily="18" charset="0"/>
                <a:cs typeface="Times New Roman" panose="02020603050405020304" pitchFamily="18" charset="0"/>
              </a:rPr>
              <a:t>Delete All Documents</a:t>
            </a:r>
            <a:r>
              <a:rPr lang="en-US" altLang="en-US" sz="4000" dirty="0">
                <a:latin typeface="Arial Unicode MS"/>
                <a:ea typeface="Times New Roman" panose="02020603050405020304" pitchFamily="18" charset="0"/>
                <a:cs typeface="Times New Roman" panose="02020603050405020304" pitchFamily="18" charset="0"/>
              </a:rPr>
              <a:t/>
            </a:r>
            <a:br>
              <a:rPr lang="en-US" altLang="en-US" sz="4000" dirty="0">
                <a:latin typeface="Arial Unicode MS"/>
                <a:ea typeface="Times New Roman" panose="02020603050405020304" pitchFamily="18" charset="0"/>
                <a:cs typeface="Times New Roman" panose="02020603050405020304" pitchFamily="18" charset="0"/>
              </a:rPr>
            </a:br>
            <a:endParaRPr sz="4000" dirty="0"/>
          </a:p>
        </p:txBody>
      </p:sp>
      <p:sp>
        <p:nvSpPr>
          <p:cNvPr id="6" name="Rectangle 5"/>
          <p:cNvSpPr/>
          <p:nvPr/>
        </p:nvSpPr>
        <p:spPr>
          <a:xfrm>
            <a:off x="76200" y="1676400"/>
            <a:ext cx="8915400" cy="487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3" name="Rectangle 1"/>
          <p:cNvSpPr>
            <a:spLocks noChangeArrowheads="1"/>
          </p:cNvSpPr>
          <p:nvPr/>
        </p:nvSpPr>
        <p:spPr bwMode="auto">
          <a:xfrm>
            <a:off x="284018" y="2089666"/>
            <a:ext cx="8499764" cy="2954655"/>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effectLst/>
                <a:latin typeface="Arial Unicode MS"/>
                <a:ea typeface="Times New Roman" panose="02020603050405020304" pitchFamily="18" charset="0"/>
              </a:rPr>
              <a:t>To delete all documents from a collection, pass an empty filter document </a:t>
            </a:r>
            <a:r>
              <a:rPr kumimoji="0" lang="en-US" altLang="en-US" sz="2400" b="0" i="0" u="none" strike="noStrike" cap="none" normalizeH="0" baseline="0" dirty="0" smtClean="0">
                <a:ln>
                  <a:noFill/>
                </a:ln>
                <a:effectLst/>
                <a:latin typeface="Arial Unicode MS"/>
                <a:ea typeface="Times New Roman" panose="02020603050405020304" pitchFamily="18" charset="0"/>
                <a:cs typeface="Courier New" panose="02070309020205020404" pitchFamily="49" charset="0"/>
              </a:rPr>
              <a:t>{}</a:t>
            </a:r>
            <a:r>
              <a:rPr kumimoji="0" lang="en-US" altLang="en-US" sz="2400" b="0" i="0" u="none" strike="noStrike" cap="none" normalizeH="0" baseline="0" dirty="0" smtClean="0">
                <a:ln>
                  <a:noFill/>
                </a:ln>
                <a:effectLst/>
                <a:latin typeface="Arial Unicode MS"/>
                <a:ea typeface="Times New Roman" panose="02020603050405020304" pitchFamily="18" charset="0"/>
              </a:rPr>
              <a:t> to the </a:t>
            </a:r>
            <a:r>
              <a:rPr kumimoji="0" lang="en-US" altLang="en-US" sz="2400" b="0" i="0" u="none" strike="noStrike" cap="none" normalizeH="0" baseline="0" dirty="0" smtClean="0">
                <a:ln>
                  <a:noFill/>
                </a:ln>
                <a:effectLst/>
                <a:latin typeface="Arial Unicode MS"/>
                <a:ea typeface="Times New Roman" panose="02020603050405020304" pitchFamily="18" charset="0"/>
                <a:cs typeface="Courier New" panose="02070309020205020404" pitchFamily="49" charset="0"/>
              </a:rPr>
              <a:t>db.collection.deleteMany()</a:t>
            </a:r>
            <a:r>
              <a:rPr kumimoji="0" lang="en-US" altLang="en-US" sz="2400" b="0" i="0" u="none" strike="noStrike" cap="none" normalizeH="0" baseline="0" dirty="0" smtClean="0">
                <a:ln>
                  <a:noFill/>
                </a:ln>
                <a:effectLst/>
                <a:latin typeface="Arial Unicode MS"/>
                <a:ea typeface="Times New Roman" panose="02020603050405020304" pitchFamily="18" charset="0"/>
              </a:rPr>
              <a:t>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effectLst/>
              <a:latin typeface="Arial Unicode MS"/>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effectLst/>
                <a:latin typeface="Arial Unicode MS"/>
                <a:ea typeface="Times New Roman" panose="02020603050405020304" pitchFamily="18" charset="0"/>
              </a:rPr>
              <a:t>The following example deletes </a:t>
            </a:r>
            <a:r>
              <a:rPr kumimoji="0" lang="en-US" altLang="en-US" sz="2400" b="0" i="1" u="none" strike="noStrike" cap="none" normalizeH="0" baseline="0" dirty="0" smtClean="0">
                <a:ln>
                  <a:noFill/>
                </a:ln>
                <a:effectLst/>
                <a:latin typeface="Arial Unicode MS"/>
                <a:ea typeface="Times New Roman" panose="02020603050405020304" pitchFamily="18" charset="0"/>
              </a:rPr>
              <a:t>all</a:t>
            </a:r>
            <a:r>
              <a:rPr kumimoji="0" lang="en-US" altLang="en-US" sz="2400" b="0" i="0" u="none" strike="noStrike" cap="none" normalizeH="0" baseline="0" dirty="0" smtClean="0">
                <a:ln>
                  <a:noFill/>
                </a:ln>
                <a:effectLst/>
                <a:latin typeface="Arial Unicode MS"/>
                <a:ea typeface="Times New Roman" panose="02020603050405020304" pitchFamily="18" charset="0"/>
              </a:rPr>
              <a:t> documents from the </a:t>
            </a:r>
            <a:r>
              <a:rPr kumimoji="0" lang="en-US" altLang="en-US" sz="2400" b="0" i="0" u="none" strike="noStrike" cap="none" normalizeH="0" baseline="0" dirty="0" smtClean="0">
                <a:ln>
                  <a:noFill/>
                </a:ln>
                <a:effectLst/>
                <a:latin typeface="Arial Unicode MS"/>
                <a:ea typeface="Times New Roman" panose="02020603050405020304" pitchFamily="18" charset="0"/>
                <a:cs typeface="Courier New" panose="02070309020205020404" pitchFamily="49" charset="0"/>
              </a:rPr>
              <a:t>inventory</a:t>
            </a:r>
            <a:r>
              <a:rPr kumimoji="0" lang="en-US" altLang="en-US" sz="2400" b="0" i="0" u="none" strike="noStrike" cap="none" normalizeH="0" baseline="0" dirty="0" smtClean="0">
                <a:ln>
                  <a:noFill/>
                </a:ln>
                <a:effectLst/>
                <a:latin typeface="Arial Unicode MS"/>
                <a:ea typeface="Times New Roman" panose="02020603050405020304" pitchFamily="18" charset="0"/>
              </a:rPr>
              <a:t> collection: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effectLst/>
                <a:latin typeface="Arial Unicode MS"/>
                <a:ea typeface="Times New Roman" panose="02020603050405020304" pitchFamily="18" charset="0"/>
                <a:cs typeface="Courier New" panose="02070309020205020404" pitchFamily="49" charset="0"/>
              </a:rPr>
              <a:t>db.inventory.deleteMany({})</a:t>
            </a:r>
            <a:endParaRPr kumimoji="0" lang="en-US" altLang="en-US" sz="2400" b="1" i="0" u="none" strike="noStrike" cap="none" normalizeH="0" baseline="0" dirty="0" smtClean="0">
              <a:ln>
                <a:noFill/>
              </a:ln>
              <a:effectLst/>
              <a:latin typeface="Arial Unicode MS"/>
            </a:endParaRPr>
          </a:p>
        </p:txBody>
      </p:sp>
    </p:spTree>
    <p:extLst>
      <p:ext uri="{BB962C8B-B14F-4D97-AF65-F5344CB8AC3E}">
        <p14:creationId xmlns:p14="http://schemas.microsoft.com/office/powerpoint/2010/main" val="41920883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161" y="397921"/>
            <a:ext cx="5711274" cy="628377"/>
          </a:xfrm>
          <a:prstGeom prst="rect">
            <a:avLst/>
          </a:prstGeom>
        </p:spPr>
        <p:txBody>
          <a:bodyPr vert="horz" wrap="square" lIns="0" tIns="12700" rIns="0" bIns="0" rtlCol="0" anchor="ctr">
            <a:spAutoFit/>
          </a:bodyPr>
          <a:lstStyle/>
          <a:p>
            <a:pPr marL="12700">
              <a:spcBef>
                <a:spcPts val="100"/>
              </a:spcBef>
            </a:pPr>
            <a:r>
              <a:rPr lang="en-US" sz="4000" spc="80" dirty="0" smtClean="0"/>
              <a:t>MONGODB INDEX</a:t>
            </a:r>
            <a:endParaRPr sz="4000" dirty="0"/>
          </a:p>
        </p:txBody>
      </p:sp>
      <p:sp>
        <p:nvSpPr>
          <p:cNvPr id="6" name="Rectangle 5"/>
          <p:cNvSpPr/>
          <p:nvPr/>
        </p:nvSpPr>
        <p:spPr>
          <a:xfrm>
            <a:off x="0" y="1704109"/>
            <a:ext cx="8915400" cy="487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dirty="0"/>
          </a:p>
        </p:txBody>
      </p:sp>
      <p:sp>
        <p:nvSpPr>
          <p:cNvPr id="3" name="Rectangle 1"/>
          <p:cNvSpPr>
            <a:spLocks noChangeArrowheads="1"/>
          </p:cNvSpPr>
          <p:nvPr/>
        </p:nvSpPr>
        <p:spPr bwMode="auto">
          <a:xfrm>
            <a:off x="266700" y="3274607"/>
            <a:ext cx="8382000" cy="1015663"/>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600" b="0" i="0" u="none" strike="noStrike" cap="none" normalizeH="0" baseline="0" dirty="0" smtClean="0">
              <a:ln>
                <a:noFill/>
              </a:ln>
              <a:effectLst/>
              <a:latin typeface="Arial" panose="020B0604020202020204" pitchFamily="34" charset="0"/>
            </a:endParaRPr>
          </a:p>
        </p:txBody>
      </p:sp>
      <p:sp>
        <p:nvSpPr>
          <p:cNvPr id="7" name="Rectangle 2"/>
          <p:cNvSpPr>
            <a:spLocks noChangeArrowheads="1"/>
          </p:cNvSpPr>
          <p:nvPr/>
        </p:nvSpPr>
        <p:spPr bwMode="auto">
          <a:xfrm>
            <a:off x="152400" y="2003797"/>
            <a:ext cx="8374643" cy="3877985"/>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313030"/>
                </a:solidFill>
                <a:effectLst/>
                <a:latin typeface="Helvetica" panose="020B0604020202020204" pitchFamily="34" charset="0"/>
                <a:ea typeface="Times New Roman" panose="02020603050405020304" pitchFamily="18" charset="0"/>
              </a:rPr>
              <a:t>Update a Single Document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94747"/>
                </a:solidFill>
                <a:effectLst/>
                <a:latin typeface="Helvetica" panose="020B0604020202020204" pitchFamily="34" charset="0"/>
                <a:ea typeface="Times New Roman" panose="02020603050405020304" pitchFamily="18" charset="0"/>
              </a:rPr>
              <a:t>The following example uses the </a:t>
            </a:r>
            <a:r>
              <a:rPr kumimoji="0" lang="en-US" altLang="en-US" sz="2000" b="0" i="0" u="none" strike="noStrike" cap="none" normalizeH="0" baseline="0" dirty="0" smtClean="0">
                <a:ln>
                  <a:noFill/>
                </a:ln>
                <a:effectLst/>
                <a:latin typeface="Courier New" panose="02070309020205020404" pitchFamily="49" charset="0"/>
                <a:ea typeface="Times New Roman" panose="02020603050405020304" pitchFamily="18" charset="0"/>
                <a:cs typeface="Courier New" panose="02070309020205020404" pitchFamily="49" charset="0"/>
              </a:rPr>
              <a:t>db.collection.updateOne()</a:t>
            </a:r>
            <a:r>
              <a:rPr kumimoji="0" lang="en-US" altLang="en-US" sz="2000" b="0" i="0" u="none" strike="noStrike" cap="none" normalizeH="0" baseline="0" dirty="0" smtClean="0">
                <a:ln>
                  <a:noFill/>
                </a:ln>
                <a:effectLst/>
                <a:latin typeface="Helvetica"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94747"/>
                </a:solidFill>
                <a:effectLst/>
                <a:latin typeface="Helvetica" panose="020B0604020202020204" pitchFamily="34" charset="0"/>
                <a:ea typeface="Times New Roman" panose="02020603050405020304" pitchFamily="18" charset="0"/>
              </a:rPr>
              <a:t>method on the </a:t>
            </a:r>
            <a:r>
              <a:rPr kumimoji="0" lang="en-US" altLang="en-US" sz="2000" b="0" i="0" u="none" strike="noStrike" cap="none" normalizeH="0" baseline="0" dirty="0" smtClean="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inventory</a:t>
            </a:r>
            <a:r>
              <a:rPr kumimoji="0" lang="en-US" altLang="en-US" sz="2000" b="0" i="0" u="none" strike="noStrike" cap="none" normalizeH="0" baseline="0" dirty="0" smtClean="0">
                <a:ln>
                  <a:noFill/>
                </a:ln>
                <a:solidFill>
                  <a:srgbClr val="494747"/>
                </a:solidFill>
                <a:effectLst/>
                <a:latin typeface="Helvetica" panose="020B0604020202020204" pitchFamily="34" charset="0"/>
                <a:ea typeface="Times New Roman" panose="02020603050405020304" pitchFamily="18" charset="0"/>
              </a:rPr>
              <a:t> collection to update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94747"/>
                </a:solidFill>
                <a:effectLst/>
                <a:latin typeface="Helvetica" panose="020B0604020202020204" pitchFamily="34" charset="0"/>
                <a:ea typeface="Times New Roman" panose="02020603050405020304" pitchFamily="18" charset="0"/>
              </a:rPr>
              <a:t> </a:t>
            </a:r>
            <a:r>
              <a:rPr kumimoji="0" lang="en-US" altLang="en-US" sz="2000" b="0" i="1" u="none" strike="noStrike" cap="none" normalizeH="0" baseline="0" dirty="0" smtClean="0">
                <a:ln>
                  <a:noFill/>
                </a:ln>
                <a:solidFill>
                  <a:srgbClr val="494747"/>
                </a:solidFill>
                <a:effectLst/>
                <a:latin typeface="Helvetica" panose="020B0604020202020204" pitchFamily="34" charset="0"/>
                <a:ea typeface="Times New Roman" panose="02020603050405020304" pitchFamily="18" charset="0"/>
              </a:rPr>
              <a:t>first</a:t>
            </a:r>
            <a:r>
              <a:rPr kumimoji="0" lang="en-US" altLang="en-US" sz="2000" b="0" i="0" u="none" strike="noStrike" cap="none" normalizeH="0" baseline="0" dirty="0" smtClean="0">
                <a:ln>
                  <a:noFill/>
                </a:ln>
                <a:solidFill>
                  <a:srgbClr val="494747"/>
                </a:solidFill>
                <a:effectLst/>
                <a:latin typeface="Helvetica" panose="020B0604020202020204" pitchFamily="34" charset="0"/>
                <a:ea typeface="Times New Roman" panose="02020603050405020304" pitchFamily="18" charset="0"/>
              </a:rPr>
              <a:t> document where </a:t>
            </a:r>
            <a:r>
              <a:rPr kumimoji="0" lang="en-US" altLang="en-US" sz="2000" b="0" i="0" u="none" strike="noStrike" cap="none" normalizeH="0" baseline="0" dirty="0" smtClean="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item</a:t>
            </a:r>
            <a:r>
              <a:rPr kumimoji="0" lang="en-US" altLang="en-US" sz="2000" b="0" i="0" u="none" strike="noStrike" cap="none" normalizeH="0" baseline="0" dirty="0" smtClean="0">
                <a:ln>
                  <a:noFill/>
                </a:ln>
                <a:solidFill>
                  <a:srgbClr val="494747"/>
                </a:solidFill>
                <a:effectLst/>
                <a:latin typeface="Helvetica" panose="020B0604020202020204" pitchFamily="34" charset="0"/>
                <a:ea typeface="Times New Roman" panose="02020603050405020304" pitchFamily="18" charset="0"/>
              </a:rPr>
              <a:t> equals </a:t>
            </a:r>
            <a:r>
              <a:rPr kumimoji="0" lang="en-US" altLang="en-US" sz="2000" b="0" i="0" u="none" strike="noStrike" cap="none" normalizeH="0" baseline="0" dirty="0" smtClean="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"paper"</a:t>
            </a:r>
            <a:r>
              <a:rPr kumimoji="0" lang="en-US" altLang="en-US" sz="2000" b="0" i="0" u="none" strike="noStrike" cap="none" normalizeH="0" baseline="0" dirty="0" smtClean="0">
                <a:ln>
                  <a:noFill/>
                </a:ln>
                <a:solidFill>
                  <a:srgbClr val="494747"/>
                </a:solidFill>
                <a:effectLst/>
                <a:latin typeface="Helvetica" panose="020B0604020202020204" pitchFamily="34"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sz="1400" dirty="0" smtClean="0">
                <a:latin typeface="Arial" panose="020B0604020202020204" pitchFamily="34" charset="0"/>
                <a:cs typeface="Arial" panose="020B0604020202020204" pitchFamily="34" charset="0"/>
              </a:rPr>
              <a:t>db.testcollection.updateOne</a:t>
            </a:r>
            <a:r>
              <a:rPr lang="en-US" sz="1400" b="1" dirty="0" smtClean="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 "Name": "</a:t>
            </a:r>
            <a:r>
              <a:rPr lang="en-US" sz="1400" b="1" dirty="0" err="1">
                <a:latin typeface="Arial" panose="020B0604020202020204" pitchFamily="34" charset="0"/>
                <a:cs typeface="Arial" panose="020B0604020202020204" pitchFamily="34" charset="0"/>
              </a:rPr>
              <a:t>Komal</a:t>
            </a:r>
            <a:r>
              <a:rPr lang="en-US" sz="1400" b="1" dirty="0">
                <a:latin typeface="Arial" panose="020B0604020202020204" pitchFamily="34" charset="0"/>
                <a:cs typeface="Arial" panose="020B0604020202020204" pitchFamily="34" charset="0"/>
              </a:rPr>
              <a:t>" },   {     $set: { "Name":"</a:t>
            </a:r>
            <a:r>
              <a:rPr lang="en-US" sz="1400" b="1" dirty="0" err="1">
                <a:latin typeface="Arial" panose="020B0604020202020204" pitchFamily="34" charset="0"/>
                <a:cs typeface="Arial" panose="020B0604020202020204" pitchFamily="34" charset="0"/>
              </a:rPr>
              <a:t>Ritu</a:t>
            </a:r>
            <a:r>
              <a:rPr lang="en-US" sz="1400" b="1" dirty="0">
                <a:latin typeface="Arial" panose="020B0604020202020204" pitchFamily="34" charset="0"/>
                <a:cs typeface="Arial" panose="020B0604020202020204" pitchFamily="34" charset="0"/>
              </a:rPr>
              <a:t> Singh" }   </a:t>
            </a:r>
            <a:r>
              <a:rPr lang="en-US" sz="1400" b="1" dirty="0" smtClean="0">
                <a:latin typeface="Arial" panose="020B0604020202020204" pitchFamily="34" charset="0"/>
                <a:cs typeface="Arial" panose="020B0604020202020204" pitchFamily="34" charset="0"/>
              </a:rPr>
              <a:t>})</a:t>
            </a:r>
          </a:p>
          <a:p>
            <a:pPr lvl="0" eaLnBrk="0" fontAlgn="base" hangingPunct="0">
              <a:spcBef>
                <a:spcPct val="0"/>
              </a:spcBef>
              <a:spcAft>
                <a:spcPct val="0"/>
              </a:spcAft>
            </a:pPr>
            <a:endParaRPr lang="en-US" sz="1400" b="1"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sz="2000" b="1" dirty="0" smtClean="0">
                <a:latin typeface="Arial" panose="020B0604020202020204" pitchFamily="34" charset="0"/>
                <a:cs typeface="Arial" panose="020B0604020202020204" pitchFamily="34" charset="0"/>
              </a:rPr>
              <a:t>Rename the Field :</a:t>
            </a:r>
          </a:p>
          <a:p>
            <a:pPr eaLnBrk="0" fontAlgn="base" hangingPunct="0">
              <a:spcBef>
                <a:spcPct val="0"/>
              </a:spcBef>
              <a:spcAft>
                <a:spcPct val="0"/>
              </a:spcAft>
            </a:pPr>
            <a:r>
              <a:rPr lang="en-US" sz="2400" dirty="0"/>
              <a:t>db.collectionname.update({_id:1},{$rename:{'location' :'address'}})</a:t>
            </a:r>
          </a:p>
          <a:p>
            <a:pPr lvl="0" eaLnBrk="0" fontAlgn="base" hangingPunct="0">
              <a:spcBef>
                <a:spcPct val="0"/>
              </a:spcBef>
              <a:spcAft>
                <a:spcPct val="0"/>
              </a:spcAft>
            </a:pPr>
            <a:endParaRPr lang="en-US" sz="2400" b="1" dirty="0" smtClean="0">
              <a:latin typeface="Arial" panose="020B0604020202020204" pitchFamily="34" charset="0"/>
              <a:cs typeface="Arial" panose="020B0604020202020204" pitchFamily="34" charset="0"/>
            </a:endParaRPr>
          </a:p>
          <a:p>
            <a:pPr lvl="0" eaLnBrk="0" fontAlgn="base" hangingPunct="0">
              <a:spcBef>
                <a:spcPct val="0"/>
              </a:spcBef>
              <a:spcAft>
                <a:spcPct val="0"/>
              </a:spcAft>
            </a:pPr>
            <a:endPar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eaLnBrk="0" fontAlgn="base" hangingPunct="0">
              <a:spcBef>
                <a:spcPct val="0"/>
              </a:spcBef>
              <a:spcAft>
                <a:spcPct val="0"/>
              </a:spcAft>
            </a:pPr>
            <a:endParaRPr lang="en-US" altLang="en-US" sz="1400" dirty="0">
              <a:latin typeface="Arial" panose="020B0604020202020204" pitchFamily="34" charset="0"/>
              <a:cs typeface="Arial" panose="020B0604020202020204" pitchFamily="34" charset="0"/>
            </a:endParaRPr>
          </a:p>
          <a:p>
            <a:pPr lvl="0" eaLnBrk="0" fontAlgn="base" hangingPunct="0">
              <a:spcBef>
                <a:spcPct val="0"/>
              </a:spcBef>
              <a:spcAft>
                <a:spcPct val="0"/>
              </a:spcAft>
            </a:pPr>
            <a:endParaRPr kumimoji="0" lang="en-US" alt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26599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161" y="397921"/>
            <a:ext cx="5711274" cy="628377"/>
          </a:xfrm>
          <a:prstGeom prst="rect">
            <a:avLst/>
          </a:prstGeom>
        </p:spPr>
        <p:txBody>
          <a:bodyPr vert="horz" wrap="square" lIns="0" tIns="12700" rIns="0" bIns="0" rtlCol="0" anchor="ctr">
            <a:spAutoFit/>
          </a:bodyPr>
          <a:lstStyle/>
          <a:p>
            <a:pPr marL="12700">
              <a:spcBef>
                <a:spcPts val="100"/>
              </a:spcBef>
            </a:pPr>
            <a:r>
              <a:rPr lang="en-US" sz="4000" spc="80" dirty="0" smtClean="0"/>
              <a:t>MONGODB UPDATE</a:t>
            </a:r>
            <a:endParaRPr sz="4000" dirty="0"/>
          </a:p>
        </p:txBody>
      </p:sp>
      <p:sp>
        <p:nvSpPr>
          <p:cNvPr id="6" name="Rectangle 5"/>
          <p:cNvSpPr/>
          <p:nvPr/>
        </p:nvSpPr>
        <p:spPr>
          <a:xfrm>
            <a:off x="0" y="1704109"/>
            <a:ext cx="8915400" cy="487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dirty="0"/>
          </a:p>
        </p:txBody>
      </p:sp>
      <p:sp>
        <p:nvSpPr>
          <p:cNvPr id="3" name="Rectangle 1"/>
          <p:cNvSpPr>
            <a:spLocks noChangeArrowheads="1"/>
          </p:cNvSpPr>
          <p:nvPr/>
        </p:nvSpPr>
        <p:spPr bwMode="auto">
          <a:xfrm>
            <a:off x="266700" y="3274607"/>
            <a:ext cx="8382000" cy="1015663"/>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600" b="0" i="0" u="none" strike="noStrike" cap="none" normalizeH="0" baseline="0" dirty="0" smtClean="0">
              <a:ln>
                <a:noFill/>
              </a:ln>
              <a:effectLst/>
              <a:latin typeface="Arial" panose="020B0604020202020204" pitchFamily="34" charset="0"/>
            </a:endParaRPr>
          </a:p>
        </p:txBody>
      </p:sp>
      <p:sp>
        <p:nvSpPr>
          <p:cNvPr id="7" name="Rectangle 2"/>
          <p:cNvSpPr>
            <a:spLocks noChangeArrowheads="1"/>
          </p:cNvSpPr>
          <p:nvPr/>
        </p:nvSpPr>
        <p:spPr bwMode="auto">
          <a:xfrm>
            <a:off x="152400" y="3481123"/>
            <a:ext cx="8374643" cy="923330"/>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sz="2000" dirty="0" err="1" smtClean="0">
                <a:latin typeface="Arial" panose="020B0604020202020204" pitchFamily="34" charset="0"/>
                <a:cs typeface="Arial" panose="020B0604020202020204" pitchFamily="34" charset="0"/>
              </a:rPr>
              <a:t>db.testcollection.updateMany</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"Name": "</a:t>
            </a:r>
            <a:r>
              <a:rPr lang="en-US" sz="2000" b="1" dirty="0" err="1">
                <a:latin typeface="Arial" panose="020B0604020202020204" pitchFamily="34" charset="0"/>
                <a:cs typeface="Arial" panose="020B0604020202020204" pitchFamily="34" charset="0"/>
              </a:rPr>
              <a:t>Komal</a:t>
            </a:r>
            <a:r>
              <a:rPr lang="en-US" sz="2000" b="1" dirty="0">
                <a:latin typeface="Arial" panose="020B0604020202020204" pitchFamily="34" charset="0"/>
                <a:cs typeface="Arial" panose="020B0604020202020204" pitchFamily="34" charset="0"/>
              </a:rPr>
              <a:t>" },   {     $set: { "Name":"</a:t>
            </a:r>
            <a:r>
              <a:rPr lang="en-US" sz="2000" b="1" dirty="0" err="1">
                <a:latin typeface="Arial" panose="020B0604020202020204" pitchFamily="34" charset="0"/>
                <a:cs typeface="Arial" panose="020B0604020202020204" pitchFamily="34" charset="0"/>
              </a:rPr>
              <a:t>Ritu</a:t>
            </a:r>
            <a:r>
              <a:rPr lang="en-US" sz="2000" b="1" dirty="0">
                <a:latin typeface="Arial" panose="020B0604020202020204" pitchFamily="34" charset="0"/>
                <a:cs typeface="Arial" panose="020B0604020202020204" pitchFamily="34" charset="0"/>
              </a:rPr>
              <a:t> Singh"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50015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161" y="397921"/>
            <a:ext cx="5711274" cy="628377"/>
          </a:xfrm>
          <a:prstGeom prst="rect">
            <a:avLst/>
          </a:prstGeom>
        </p:spPr>
        <p:txBody>
          <a:bodyPr vert="horz" wrap="square" lIns="0" tIns="12700" rIns="0" bIns="0" rtlCol="0" anchor="ctr">
            <a:spAutoFit/>
          </a:bodyPr>
          <a:lstStyle/>
          <a:p>
            <a:pPr marL="12700">
              <a:spcBef>
                <a:spcPts val="100"/>
              </a:spcBef>
            </a:pPr>
            <a:r>
              <a:rPr lang="en-US" sz="4000" spc="80" dirty="0" smtClean="0"/>
              <a:t>MONGODB UPDATE</a:t>
            </a:r>
            <a:endParaRPr sz="4000" dirty="0"/>
          </a:p>
        </p:txBody>
      </p:sp>
      <p:sp>
        <p:nvSpPr>
          <p:cNvPr id="6" name="Rectangle 5"/>
          <p:cNvSpPr/>
          <p:nvPr/>
        </p:nvSpPr>
        <p:spPr>
          <a:xfrm>
            <a:off x="0" y="1704109"/>
            <a:ext cx="8915400" cy="487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dirty="0"/>
          </a:p>
        </p:txBody>
      </p:sp>
      <p:sp>
        <p:nvSpPr>
          <p:cNvPr id="3" name="Rectangle 1"/>
          <p:cNvSpPr>
            <a:spLocks noChangeArrowheads="1"/>
          </p:cNvSpPr>
          <p:nvPr/>
        </p:nvSpPr>
        <p:spPr bwMode="auto">
          <a:xfrm>
            <a:off x="266700" y="3274607"/>
            <a:ext cx="8382000" cy="1015663"/>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600" b="0" i="0" u="none" strike="noStrike" cap="none" normalizeH="0" baseline="0" dirty="0" smtClean="0">
              <a:ln>
                <a:noFill/>
              </a:ln>
              <a:effectLst/>
              <a:latin typeface="Arial" panose="020B0604020202020204" pitchFamily="34" charset="0"/>
            </a:endParaRPr>
          </a:p>
        </p:txBody>
      </p:sp>
      <p:sp>
        <p:nvSpPr>
          <p:cNvPr id="7" name="Rectangle 2"/>
          <p:cNvSpPr>
            <a:spLocks noChangeArrowheads="1"/>
          </p:cNvSpPr>
          <p:nvPr/>
        </p:nvSpPr>
        <p:spPr bwMode="auto">
          <a:xfrm>
            <a:off x="152400" y="2742460"/>
            <a:ext cx="8374643" cy="2400657"/>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sz="2800" dirty="0"/>
              <a:t>The following example uses the db.collection.updateMany() method on the inventory collection to update all documents where </a:t>
            </a:r>
            <a:r>
              <a:rPr lang="en-US" sz="2800" dirty="0" err="1"/>
              <a:t>qty</a:t>
            </a:r>
            <a:r>
              <a:rPr lang="en-US" sz="2800" dirty="0"/>
              <a:t> is less than 50: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5905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NoSQL</a:t>
            </a:r>
            <a:r>
              <a:rPr lang="en-US" b="1" dirty="0"/>
              <a:t/>
            </a:r>
            <a:br>
              <a:rPr lang="en-US" b="1" dirty="0"/>
            </a:br>
            <a:endParaRPr lang="en-US" dirty="0"/>
          </a:p>
        </p:txBody>
      </p:sp>
      <p:sp>
        <p:nvSpPr>
          <p:cNvPr id="3" name="Content Placeholder 2"/>
          <p:cNvSpPr>
            <a:spLocks noGrp="1"/>
          </p:cNvSpPr>
          <p:nvPr>
            <p:ph sz="quarter" idx="1"/>
          </p:nvPr>
        </p:nvSpPr>
        <p:spPr>
          <a:xfrm>
            <a:off x="612648" y="1600200"/>
            <a:ext cx="8153400" cy="4800600"/>
          </a:xfrm>
        </p:spPr>
        <p:txBody>
          <a:bodyPr>
            <a:normAutofit fontScale="92500"/>
          </a:bodyPr>
          <a:lstStyle/>
          <a:p>
            <a:r>
              <a:rPr lang="en-US" dirty="0"/>
              <a:t>Applications are becoming more distributed with many moving towards cloud computing.</a:t>
            </a:r>
          </a:p>
          <a:p>
            <a:r>
              <a:rPr lang="en-US" dirty="0"/>
              <a:t>NoSQL plays a vital role in an enterprise application which needs to access and analyze a massive set of data that is being made available on multiple virtual servers (remote based) in the cloud infrastructure and mainly when the data set is not structured. </a:t>
            </a:r>
            <a:endParaRPr lang="en-US" dirty="0" smtClean="0"/>
          </a:p>
          <a:p>
            <a:r>
              <a:rPr lang="en-US" dirty="0" smtClean="0"/>
              <a:t>Hence</a:t>
            </a:r>
            <a:r>
              <a:rPr lang="en-US" dirty="0"/>
              <a:t>, the NoSQL database is designed to overcome the Performance, Scalability, Data Modelling and Distribution limitations that are seen in the Relational Databases.</a:t>
            </a:r>
          </a:p>
          <a:p>
            <a:endParaRPr lang="en-US" dirty="0"/>
          </a:p>
          <a:p>
            <a:endParaRPr lang="en-US" dirty="0"/>
          </a:p>
        </p:txBody>
      </p:sp>
    </p:spTree>
    <p:extLst>
      <p:ext uri="{BB962C8B-B14F-4D97-AF65-F5344CB8AC3E}">
        <p14:creationId xmlns:p14="http://schemas.microsoft.com/office/powerpoint/2010/main" val="6033592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161" y="397921"/>
            <a:ext cx="5711274" cy="628377"/>
          </a:xfrm>
          <a:prstGeom prst="rect">
            <a:avLst/>
          </a:prstGeom>
        </p:spPr>
        <p:txBody>
          <a:bodyPr vert="horz" wrap="square" lIns="0" tIns="12700" rIns="0" bIns="0" rtlCol="0" anchor="ctr">
            <a:spAutoFit/>
          </a:bodyPr>
          <a:lstStyle/>
          <a:p>
            <a:pPr marL="12700">
              <a:spcBef>
                <a:spcPts val="100"/>
              </a:spcBef>
            </a:pPr>
            <a:r>
              <a:rPr lang="en-US" sz="4000" spc="80" dirty="0" smtClean="0"/>
              <a:t>MONGODB INDEX</a:t>
            </a:r>
            <a:endParaRPr sz="4000" dirty="0"/>
          </a:p>
        </p:txBody>
      </p:sp>
      <p:sp>
        <p:nvSpPr>
          <p:cNvPr id="6" name="Rectangle 5"/>
          <p:cNvSpPr/>
          <p:nvPr/>
        </p:nvSpPr>
        <p:spPr>
          <a:xfrm>
            <a:off x="0" y="1704109"/>
            <a:ext cx="8915400" cy="487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dirty="0"/>
          </a:p>
        </p:txBody>
      </p:sp>
      <p:sp>
        <p:nvSpPr>
          <p:cNvPr id="3" name="Rectangle 1"/>
          <p:cNvSpPr>
            <a:spLocks noChangeArrowheads="1"/>
          </p:cNvSpPr>
          <p:nvPr/>
        </p:nvSpPr>
        <p:spPr bwMode="auto">
          <a:xfrm>
            <a:off x="266700" y="3274607"/>
            <a:ext cx="8382000" cy="1015663"/>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600" b="0" i="0" u="none" strike="noStrike" cap="none" normalizeH="0" baseline="0" dirty="0" smtClean="0">
              <a:ln>
                <a:noFill/>
              </a:ln>
              <a:effectLst/>
              <a:latin typeface="Arial" panose="020B0604020202020204" pitchFamily="34" charset="0"/>
            </a:endParaRPr>
          </a:p>
        </p:txBody>
      </p:sp>
      <p:sp>
        <p:nvSpPr>
          <p:cNvPr id="7" name="Rectangle 2"/>
          <p:cNvSpPr>
            <a:spLocks noChangeArrowheads="1"/>
          </p:cNvSpPr>
          <p:nvPr/>
        </p:nvSpPr>
        <p:spPr bwMode="auto">
          <a:xfrm>
            <a:off x="152400" y="1865300"/>
            <a:ext cx="8374643" cy="415498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atinLnBrk="1"/>
            <a:r>
              <a:rPr lang="en-US" sz="2400" dirty="0" err="1"/>
              <a:t>db.inventory.updateMany</a:t>
            </a:r>
            <a:r>
              <a:rPr lang="en-US" sz="2400" dirty="0"/>
              <a:t>(</a:t>
            </a:r>
          </a:p>
          <a:p>
            <a:pPr latinLnBrk="1"/>
            <a:r>
              <a:rPr lang="en-US" sz="2400" dirty="0"/>
              <a:t>  </a:t>
            </a:r>
            <a:endParaRPr lang="en-US" sz="2400" dirty="0" smtClean="0"/>
          </a:p>
          <a:p>
            <a:pPr latinLnBrk="1"/>
            <a:r>
              <a:rPr lang="en-US" sz="2400" dirty="0" smtClean="0"/>
              <a:t> </a:t>
            </a:r>
            <a:r>
              <a:rPr lang="en-US" sz="2400" dirty="0"/>
              <a:t>{ "</a:t>
            </a:r>
            <a:r>
              <a:rPr lang="en-US" sz="2400" dirty="0" err="1"/>
              <a:t>qty</a:t>
            </a:r>
            <a:r>
              <a:rPr lang="en-US" sz="2400" dirty="0"/>
              <a:t>": { $</a:t>
            </a:r>
            <a:r>
              <a:rPr lang="en-US" sz="2400" dirty="0" err="1"/>
              <a:t>lt</a:t>
            </a:r>
            <a:r>
              <a:rPr lang="en-US" sz="2400" dirty="0"/>
              <a:t>: 50 } },</a:t>
            </a:r>
          </a:p>
          <a:p>
            <a:pPr latinLnBrk="1"/>
            <a:r>
              <a:rPr lang="en-US" sz="2400" dirty="0"/>
              <a:t>   {</a:t>
            </a:r>
          </a:p>
          <a:p>
            <a:pPr latinLnBrk="1"/>
            <a:r>
              <a:rPr lang="en-US" sz="2400" dirty="0"/>
              <a:t>     $set: { "</a:t>
            </a:r>
            <a:r>
              <a:rPr lang="en-US" sz="2400" dirty="0" err="1"/>
              <a:t>size.uom</a:t>
            </a:r>
            <a:r>
              <a:rPr lang="en-US" sz="2400" dirty="0"/>
              <a:t>": "in", status: "P" }</a:t>
            </a:r>
          </a:p>
          <a:p>
            <a:pPr latinLnBrk="1"/>
            <a:r>
              <a:rPr lang="en-US" sz="2400" dirty="0"/>
              <a:t>     </a:t>
            </a:r>
          </a:p>
          <a:p>
            <a:pPr latinLnBrk="1"/>
            <a:r>
              <a:rPr lang="en-US" sz="2400" dirty="0"/>
              <a:t>   }</a:t>
            </a:r>
          </a:p>
          <a:p>
            <a:pPr latinLnBrk="1"/>
            <a:r>
              <a:rPr lang="en-US" sz="2400" dirty="0"/>
              <a:t>)</a:t>
            </a:r>
          </a:p>
          <a:p>
            <a:r>
              <a:rPr lang="en-US" sz="2400"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96912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161" y="397921"/>
            <a:ext cx="5711274" cy="628377"/>
          </a:xfrm>
          <a:prstGeom prst="rect">
            <a:avLst/>
          </a:prstGeom>
        </p:spPr>
        <p:txBody>
          <a:bodyPr vert="horz" wrap="square" lIns="0" tIns="12700" rIns="0" bIns="0" rtlCol="0" anchor="ctr">
            <a:spAutoFit/>
          </a:bodyPr>
          <a:lstStyle/>
          <a:p>
            <a:pPr marL="12700">
              <a:spcBef>
                <a:spcPts val="100"/>
              </a:spcBef>
            </a:pPr>
            <a:r>
              <a:rPr lang="en-US" sz="4000" spc="80" dirty="0" smtClean="0"/>
              <a:t>MONGODB _id </a:t>
            </a:r>
            <a:endParaRPr sz="4000" dirty="0"/>
          </a:p>
        </p:txBody>
      </p:sp>
      <p:sp>
        <p:nvSpPr>
          <p:cNvPr id="3" name="Rectangle 1"/>
          <p:cNvSpPr>
            <a:spLocks noChangeArrowheads="1"/>
          </p:cNvSpPr>
          <p:nvPr/>
        </p:nvSpPr>
        <p:spPr bwMode="auto">
          <a:xfrm>
            <a:off x="266700" y="3274607"/>
            <a:ext cx="8382000" cy="1015663"/>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600" b="0" i="0" u="none" strike="noStrike" cap="none" normalizeH="0" baseline="0" dirty="0" smtClean="0">
              <a:ln>
                <a:noFill/>
              </a:ln>
              <a:effectLst/>
              <a:latin typeface="Arial" panose="020B0604020202020204" pitchFamily="34" charset="0"/>
            </a:endParaRPr>
          </a:p>
        </p:txBody>
      </p:sp>
      <p:sp>
        <p:nvSpPr>
          <p:cNvPr id="7" name="Rectangle 2"/>
          <p:cNvSpPr>
            <a:spLocks noChangeArrowheads="1"/>
          </p:cNvSpPr>
          <p:nvPr/>
        </p:nvSpPr>
        <p:spPr bwMode="auto">
          <a:xfrm>
            <a:off x="152400" y="1752600"/>
            <a:ext cx="8991600" cy="3693319"/>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lang="en-US" sz="2400" dirty="0" smtClean="0"/>
              <a:t>The</a:t>
            </a:r>
            <a:r>
              <a:rPr lang="en-US" sz="2400" dirty="0"/>
              <a:t> _id field is always the first field in the document</a:t>
            </a:r>
            <a:r>
              <a:rPr lang="en-US" sz="2400" dirty="0" smtClean="0"/>
              <a:t>.</a:t>
            </a:r>
            <a:endParaRPr lang="en-US" sz="2400" b="1" dirty="0" smtClean="0"/>
          </a:p>
          <a:p>
            <a:r>
              <a:rPr lang="en-US" sz="2400" dirty="0" smtClean="0"/>
              <a:t>In </a:t>
            </a:r>
            <a:r>
              <a:rPr lang="en-US" sz="2400" dirty="0"/>
              <a:t>MongoDB, each document stored in a collection requires a unique _id field that acts as a primary key. If an inserted document omits the _id field, the MongoDB driver automatically generates an ObjectId for the _id field.</a:t>
            </a:r>
          </a:p>
          <a:p>
            <a:pPr lvl="0"/>
            <a:endParaRPr lang="en-US" sz="2400" dirty="0" smtClean="0"/>
          </a:p>
          <a:p>
            <a:pPr lvl="0"/>
            <a:r>
              <a:rPr lang="en-US" sz="2400" dirty="0" smtClean="0"/>
              <a:t>By </a:t>
            </a:r>
            <a:r>
              <a:rPr lang="en-US" sz="2400" dirty="0"/>
              <a:t>default, MongoDB creates a unique index on the _id field during the creation of a collection</a:t>
            </a:r>
            <a:r>
              <a:rPr lang="en-US" sz="2400" dirty="0" smtClean="0"/>
              <a:t>.</a:t>
            </a:r>
          </a:p>
          <a:p>
            <a:pPr lvl="0"/>
            <a:endParaRPr lang="en-US" sz="2400" dirty="0"/>
          </a:p>
          <a:p>
            <a:pPr lvl="0"/>
            <a:r>
              <a:rPr lang="en-US" sz="2400" dirty="0"/>
              <a:t>The _id field is always the first field in the documents. </a:t>
            </a:r>
            <a:endParaRPr kumimoji="0" lang="en-US" altLang="en-US" sz="6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49911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60176"/>
            <a:ext cx="7768674" cy="628377"/>
          </a:xfrm>
          <a:prstGeom prst="rect">
            <a:avLst/>
          </a:prstGeom>
        </p:spPr>
        <p:txBody>
          <a:bodyPr vert="horz" wrap="square" lIns="0" tIns="12700" rIns="0" bIns="0" rtlCol="0" anchor="ctr">
            <a:spAutoFit/>
          </a:bodyPr>
          <a:lstStyle/>
          <a:p>
            <a:pPr eaLnBrk="0" fontAlgn="base" hangingPunct="0">
              <a:spcAft>
                <a:spcPct val="0"/>
              </a:spcAft>
            </a:pPr>
            <a:r>
              <a:rPr lang="en-US" sz="4000" b="1" dirty="0"/>
              <a:t>Serializing and de-serializing data</a:t>
            </a:r>
            <a:endParaRPr lang="en-US" sz="4000" dirty="0"/>
          </a:p>
        </p:txBody>
      </p:sp>
      <p:sp>
        <p:nvSpPr>
          <p:cNvPr id="3" name="Rectangle 1"/>
          <p:cNvSpPr>
            <a:spLocks noChangeArrowheads="1"/>
          </p:cNvSpPr>
          <p:nvPr/>
        </p:nvSpPr>
        <p:spPr bwMode="auto">
          <a:xfrm>
            <a:off x="266700" y="3274607"/>
            <a:ext cx="8382000" cy="1015663"/>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600" b="0" i="0" u="none" strike="noStrike" cap="none" normalizeH="0" baseline="0" dirty="0" smtClean="0">
              <a:ln>
                <a:noFill/>
              </a:ln>
              <a:effectLst/>
              <a:latin typeface="Arial" panose="020B0604020202020204" pitchFamily="34" charset="0"/>
            </a:endParaRPr>
          </a:p>
        </p:txBody>
      </p:sp>
      <p:sp>
        <p:nvSpPr>
          <p:cNvPr id="7" name="Rectangle 2"/>
          <p:cNvSpPr>
            <a:spLocks noChangeArrowheads="1"/>
          </p:cNvSpPr>
          <p:nvPr/>
        </p:nvSpPr>
        <p:spPr bwMode="auto">
          <a:xfrm>
            <a:off x="152400" y="1498223"/>
            <a:ext cx="8991600" cy="5786199"/>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dirty="0"/>
              <a:t>In the context of data storage, </a:t>
            </a:r>
            <a:r>
              <a:rPr lang="en-US" sz="2400" b="1" dirty="0"/>
              <a:t>serialization</a:t>
            </a:r>
            <a:r>
              <a:rPr lang="en-US" sz="2400" dirty="0"/>
              <a:t> </a:t>
            </a:r>
            <a:r>
              <a:rPr lang="en-US" sz="2400" dirty="0" smtClean="0"/>
              <a:t>is </a:t>
            </a:r>
            <a:r>
              <a:rPr lang="en-US" sz="2400" dirty="0"/>
              <a:t>the process of translating data structures or object state into a format that can be </a:t>
            </a:r>
            <a:r>
              <a:rPr lang="en-US" sz="2400" dirty="0" smtClean="0"/>
              <a:t>stored</a:t>
            </a:r>
          </a:p>
          <a:p>
            <a:r>
              <a:rPr lang="en-US" sz="2400" dirty="0" smtClean="0"/>
              <a:t> </a:t>
            </a:r>
            <a:r>
              <a:rPr lang="en-US" sz="2400" dirty="0"/>
              <a:t>(for example, in a file or memory buffer) or transmitted (for example, across a network connection link) and reconstructed later</a:t>
            </a:r>
          </a:p>
          <a:p>
            <a:r>
              <a:rPr lang="en-US" sz="2400" dirty="0"/>
              <a:t> </a:t>
            </a:r>
          </a:p>
          <a:p>
            <a:r>
              <a:rPr lang="en-US" sz="2400" dirty="0" smtClean="0"/>
              <a:t>JSON </a:t>
            </a:r>
            <a:r>
              <a:rPr lang="en-US" sz="2400" dirty="0"/>
              <a:t>is a format that encodes objects in a string. </a:t>
            </a:r>
            <a:r>
              <a:rPr lang="en-US" sz="2400" b="1" dirty="0"/>
              <a:t>Serialization means to convert an object into that string</a:t>
            </a:r>
            <a:r>
              <a:rPr lang="en-US" sz="2400" dirty="0"/>
              <a:t>, and </a:t>
            </a:r>
            <a:r>
              <a:rPr lang="en-US" sz="2400" b="1" dirty="0"/>
              <a:t>deserialization is its inverse operation (convert string -&gt; object)</a:t>
            </a:r>
            <a:r>
              <a:rPr lang="en-US" sz="2400" dirty="0"/>
              <a:t>.</a:t>
            </a:r>
          </a:p>
          <a:p>
            <a:r>
              <a:rPr lang="en-US" sz="2400" dirty="0"/>
              <a:t> </a:t>
            </a:r>
          </a:p>
          <a:p>
            <a:r>
              <a:rPr lang="en-US" sz="2400" dirty="0"/>
              <a:t>The opposite operation, extracting a data structure from a series of bytes, is </a:t>
            </a:r>
            <a:r>
              <a:rPr lang="en-US" sz="2400" b="1" dirty="0"/>
              <a:t>deserialization</a:t>
            </a:r>
            <a:endParaRPr lang="en-US" sz="2400" dirty="0"/>
          </a:p>
          <a:p>
            <a:r>
              <a:rPr lang="en-US" sz="2400" dirty="0"/>
              <a:t>This process of serializing an object is also called marshalling an object in some situations</a:t>
            </a:r>
            <a:r>
              <a:rPr lang="en-US" sz="2400" dirty="0" smtClean="0"/>
              <a:t>. The </a:t>
            </a:r>
            <a:r>
              <a:rPr lang="en-US" sz="2400" dirty="0"/>
              <a:t>opposite operation, extracting a data structure from a series of bytes, is </a:t>
            </a:r>
            <a:r>
              <a:rPr lang="en-US" sz="2400" b="1" dirty="0"/>
              <a:t>deserialization</a:t>
            </a:r>
            <a:r>
              <a:rPr lang="en-US" sz="2400" dirty="0"/>
              <a:t>, </a:t>
            </a:r>
            <a:endParaRPr lang="en-US" sz="2400" dirty="0" smtClean="0"/>
          </a:p>
          <a:p>
            <a:r>
              <a:rPr lang="en-US" sz="2400" dirty="0" smtClean="0"/>
              <a:t>(</a:t>
            </a:r>
            <a:r>
              <a:rPr lang="en-US" sz="2400" dirty="0"/>
              <a:t>also called </a:t>
            </a:r>
            <a:r>
              <a:rPr lang="en-US" sz="2400" b="1" dirty="0"/>
              <a:t>unserialization</a:t>
            </a:r>
            <a:r>
              <a:rPr lang="en-US" sz="2400" dirty="0"/>
              <a:t> or </a:t>
            </a:r>
            <a:r>
              <a:rPr lang="en-US" sz="2400" b="1" dirty="0"/>
              <a:t>unmarshalling</a:t>
            </a:r>
            <a:r>
              <a:rPr lang="en-US" sz="24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12850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60176"/>
            <a:ext cx="7768674" cy="628377"/>
          </a:xfrm>
          <a:prstGeom prst="rect">
            <a:avLst/>
          </a:prstGeom>
        </p:spPr>
        <p:txBody>
          <a:bodyPr vert="horz" wrap="square" lIns="0" tIns="12700" rIns="0" bIns="0" rtlCol="0" anchor="ctr">
            <a:spAutoFit/>
          </a:bodyPr>
          <a:lstStyle/>
          <a:p>
            <a:pPr eaLnBrk="0" fontAlgn="base" hangingPunct="0">
              <a:spcAft>
                <a:spcPct val="0"/>
              </a:spcAft>
            </a:pPr>
            <a:r>
              <a:rPr lang="en-US" sz="4000" b="1" dirty="0"/>
              <a:t>Serializing and de-serializing data</a:t>
            </a:r>
            <a:endParaRPr lang="en-US" sz="4000" dirty="0"/>
          </a:p>
        </p:txBody>
      </p:sp>
      <p:sp>
        <p:nvSpPr>
          <p:cNvPr id="3" name="Rectangle 1"/>
          <p:cNvSpPr>
            <a:spLocks noChangeArrowheads="1"/>
          </p:cNvSpPr>
          <p:nvPr/>
        </p:nvSpPr>
        <p:spPr bwMode="auto">
          <a:xfrm>
            <a:off x="266700" y="3274607"/>
            <a:ext cx="8382000" cy="1015663"/>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600" b="0" i="0" u="none" strike="noStrike" cap="none" normalizeH="0" baseline="0" dirty="0" smtClean="0">
              <a:ln>
                <a:noFill/>
              </a:ln>
              <a:effectLst/>
              <a:latin typeface="Arial" panose="020B0604020202020204" pitchFamily="34" charset="0"/>
            </a:endParaRPr>
          </a:p>
        </p:txBody>
      </p:sp>
      <p:sp>
        <p:nvSpPr>
          <p:cNvPr id="7" name="Rectangle 2"/>
          <p:cNvSpPr>
            <a:spLocks noChangeArrowheads="1"/>
          </p:cNvSpPr>
          <p:nvPr/>
        </p:nvSpPr>
        <p:spPr bwMode="auto">
          <a:xfrm>
            <a:off x="152400" y="1644135"/>
            <a:ext cx="8991600" cy="480131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b="1" dirty="0"/>
              <a:t>EXAMPLE</a:t>
            </a:r>
            <a:endParaRPr lang="en-US" sz="2400" dirty="0"/>
          </a:p>
          <a:p>
            <a:r>
              <a:rPr lang="en-US" sz="2400" dirty="0"/>
              <a:t> </a:t>
            </a:r>
          </a:p>
          <a:p>
            <a:pPr fontAlgn="base"/>
            <a:r>
              <a:rPr lang="en-US" sz="2400" dirty="0"/>
              <a:t>Say, you have an object:</a:t>
            </a:r>
          </a:p>
          <a:p>
            <a:pPr fontAlgn="base"/>
            <a:r>
              <a:rPr lang="en-US" sz="2400" dirty="0"/>
              <a:t>{foo: [1, 4, 7, 10], bar: "</a:t>
            </a:r>
            <a:r>
              <a:rPr lang="en-US" sz="2400" dirty="0" err="1"/>
              <a:t>baz</a:t>
            </a:r>
            <a:r>
              <a:rPr lang="en-US" sz="2400" dirty="0" smtClean="0"/>
              <a:t>"}</a:t>
            </a:r>
          </a:p>
          <a:p>
            <a:pPr fontAlgn="base"/>
            <a:endParaRPr lang="en-US" sz="2400" dirty="0"/>
          </a:p>
          <a:p>
            <a:pPr fontAlgn="base"/>
            <a:r>
              <a:rPr lang="en-US" sz="2400" dirty="0"/>
              <a:t>serializing into JSON will convert it into a string:</a:t>
            </a:r>
          </a:p>
          <a:p>
            <a:pPr fontAlgn="base"/>
            <a:r>
              <a:rPr lang="en-US" sz="2400" dirty="0"/>
              <a:t>'{"foo":[1,4,7,10],"bar":"</a:t>
            </a:r>
            <a:r>
              <a:rPr lang="en-US" sz="2400" dirty="0" err="1"/>
              <a:t>baz</a:t>
            </a:r>
            <a:r>
              <a:rPr lang="en-US" sz="2400" dirty="0"/>
              <a:t>"}'</a:t>
            </a:r>
          </a:p>
          <a:p>
            <a:pPr fontAlgn="base"/>
            <a:r>
              <a:rPr lang="en-US" sz="2400" dirty="0"/>
              <a:t> </a:t>
            </a:r>
          </a:p>
          <a:p>
            <a:pPr fontAlgn="base"/>
            <a:r>
              <a:rPr lang="en-US" sz="2400" dirty="0"/>
              <a:t>which can be stored or sent through wire to anywhere. The receiver can then deserialize this string to get back the original object. </a:t>
            </a:r>
            <a:endParaRPr lang="en-US" sz="2400" dirty="0" smtClean="0"/>
          </a:p>
          <a:p>
            <a:pPr fontAlgn="base"/>
            <a:r>
              <a:rPr lang="en-US" sz="2400" dirty="0" smtClean="0"/>
              <a:t>{</a:t>
            </a:r>
            <a:r>
              <a:rPr lang="en-US" sz="2400" dirty="0"/>
              <a:t>foo: [1, 4, 7, 10], bar: "</a:t>
            </a:r>
            <a:r>
              <a:rPr lang="en-US" sz="2400" dirty="0" err="1"/>
              <a:t>baz</a:t>
            </a:r>
            <a:r>
              <a:rPr lang="en-US" sz="2400" dirty="0"/>
              <a:t>"}.</a:t>
            </a:r>
          </a:p>
          <a:p>
            <a:r>
              <a:rPr lang="en-US" sz="2400"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03995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60176"/>
            <a:ext cx="7768674" cy="628377"/>
          </a:xfrm>
          <a:prstGeom prst="rect">
            <a:avLst/>
          </a:prstGeom>
        </p:spPr>
        <p:txBody>
          <a:bodyPr vert="horz" wrap="square" lIns="0" tIns="12700" rIns="0" bIns="0" rtlCol="0" anchor="ctr">
            <a:spAutoFit/>
          </a:bodyPr>
          <a:lstStyle/>
          <a:p>
            <a:r>
              <a:rPr lang="en-US" sz="4000" b="1" dirty="0"/>
              <a:t>JSON AND BSON</a:t>
            </a:r>
            <a:endParaRPr lang="en-US" sz="4000" dirty="0"/>
          </a:p>
        </p:txBody>
      </p:sp>
      <p:sp>
        <p:nvSpPr>
          <p:cNvPr id="3" name="Rectangle 1"/>
          <p:cNvSpPr>
            <a:spLocks noChangeArrowheads="1"/>
          </p:cNvSpPr>
          <p:nvPr/>
        </p:nvSpPr>
        <p:spPr bwMode="auto">
          <a:xfrm>
            <a:off x="266700" y="3274607"/>
            <a:ext cx="8382000" cy="1015663"/>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600" b="0" i="0" u="none" strike="noStrike" cap="none" normalizeH="0" baseline="0" dirty="0" smtClean="0">
              <a:ln>
                <a:noFill/>
              </a:ln>
              <a:effectLst/>
              <a:latin typeface="Arial" panose="020B0604020202020204" pitchFamily="34" charset="0"/>
            </a:endParaRPr>
          </a:p>
        </p:txBody>
      </p:sp>
      <p:sp>
        <p:nvSpPr>
          <p:cNvPr id="7" name="Rectangle 2"/>
          <p:cNvSpPr>
            <a:spLocks noChangeArrowheads="1"/>
          </p:cNvSpPr>
          <p:nvPr/>
        </p:nvSpPr>
        <p:spPr bwMode="auto">
          <a:xfrm>
            <a:off x="152400" y="1951914"/>
            <a:ext cx="8991600" cy="4185761"/>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b="1" dirty="0" smtClean="0"/>
              <a:t>BSON</a:t>
            </a:r>
            <a:r>
              <a:rPr lang="en-US" sz="2400" dirty="0"/>
              <a:t> is just binary </a:t>
            </a:r>
            <a:r>
              <a:rPr lang="en-US" sz="2400" b="1" dirty="0"/>
              <a:t>JSON</a:t>
            </a:r>
            <a:r>
              <a:rPr lang="en-US" sz="2400" dirty="0"/>
              <a:t> (a superset of </a:t>
            </a:r>
            <a:r>
              <a:rPr lang="en-US" sz="2400" b="1" dirty="0"/>
              <a:t>JSON</a:t>
            </a:r>
            <a:r>
              <a:rPr lang="en-US" sz="2400" dirty="0"/>
              <a:t> with some more data types, most importantly binary byte array). It is a serialization format used in MongoDB.</a:t>
            </a:r>
          </a:p>
          <a:p>
            <a:r>
              <a:rPr lang="en-US" sz="2400" dirty="0"/>
              <a:t> </a:t>
            </a:r>
          </a:p>
          <a:p>
            <a:r>
              <a:rPr lang="en-US" sz="2400" b="1" dirty="0"/>
              <a:t>JSON</a:t>
            </a:r>
            <a:r>
              <a:rPr lang="en-US" sz="2400" dirty="0"/>
              <a:t> data contains its data basic in </a:t>
            </a:r>
            <a:r>
              <a:rPr lang="en-US" sz="2400" b="1" dirty="0"/>
              <a:t>JSON</a:t>
            </a:r>
            <a:r>
              <a:rPr lang="en-US" sz="2400" dirty="0"/>
              <a:t> format.</a:t>
            </a:r>
          </a:p>
          <a:p>
            <a:r>
              <a:rPr lang="en-US" sz="2400" b="1" dirty="0"/>
              <a:t>BSON</a:t>
            </a:r>
            <a:r>
              <a:rPr lang="en-US" sz="2400" dirty="0"/>
              <a:t> gives extra datatypes over the </a:t>
            </a:r>
            <a:r>
              <a:rPr lang="en-US" sz="2400" b="1" dirty="0"/>
              <a:t>JSON</a:t>
            </a:r>
            <a:r>
              <a:rPr lang="en-US" sz="2400" dirty="0"/>
              <a:t> data.</a:t>
            </a:r>
          </a:p>
          <a:p>
            <a:r>
              <a:rPr lang="en-US" sz="2400" dirty="0"/>
              <a:t> </a:t>
            </a:r>
          </a:p>
          <a:p>
            <a:r>
              <a:rPr lang="en-US" sz="2400" dirty="0"/>
              <a:t>Since its initial formulation, BSON has been extended to add some optional non-JSON-native data types, like dates and binary data, </a:t>
            </a:r>
            <a:endParaRPr lang="en-US" sz="2400" dirty="0" smtClean="0"/>
          </a:p>
          <a:p>
            <a:r>
              <a:rPr lang="en-US" sz="2400" dirty="0" smtClean="0"/>
              <a:t>without </a:t>
            </a:r>
            <a:r>
              <a:rPr lang="en-US" sz="2400" dirty="0"/>
              <a:t>which MongoDB would have been missing some valuable support.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40517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304800"/>
            <a:ext cx="8839200" cy="628377"/>
          </a:xfrm>
          <a:prstGeom prst="rect">
            <a:avLst/>
          </a:prstGeom>
        </p:spPr>
        <p:txBody>
          <a:bodyPr vert="horz" wrap="square" lIns="0" tIns="12700" rIns="0" bIns="0" rtlCol="0" anchor="ctr">
            <a:spAutoFit/>
          </a:bodyPr>
          <a:lstStyle/>
          <a:p>
            <a:r>
              <a:rPr lang="en-US" sz="4000" b="1" dirty="0"/>
              <a:t>Does MongoDB use BSON, or JSON?</a:t>
            </a:r>
          </a:p>
        </p:txBody>
      </p:sp>
      <p:sp>
        <p:nvSpPr>
          <p:cNvPr id="3" name="Rectangle 1"/>
          <p:cNvSpPr>
            <a:spLocks noChangeArrowheads="1"/>
          </p:cNvSpPr>
          <p:nvPr/>
        </p:nvSpPr>
        <p:spPr bwMode="auto">
          <a:xfrm>
            <a:off x="266700" y="3274607"/>
            <a:ext cx="8382000" cy="1015663"/>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600" b="0" i="0" u="none" strike="noStrike" cap="none" normalizeH="0" baseline="0" dirty="0" smtClean="0">
              <a:ln>
                <a:noFill/>
              </a:ln>
              <a:effectLst/>
              <a:latin typeface="Arial" panose="020B0604020202020204" pitchFamily="34" charset="0"/>
            </a:endParaRPr>
          </a:p>
        </p:txBody>
      </p:sp>
      <p:sp>
        <p:nvSpPr>
          <p:cNvPr id="7" name="Rectangle 2"/>
          <p:cNvSpPr>
            <a:spLocks noChangeArrowheads="1"/>
          </p:cNvSpPr>
          <p:nvPr/>
        </p:nvSpPr>
        <p:spPr bwMode="auto">
          <a:xfrm>
            <a:off x="152400" y="3798573"/>
            <a:ext cx="8991600" cy="492443"/>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381000" y="2386648"/>
            <a:ext cx="8153400" cy="3974934"/>
          </a:xfrm>
          <a:prstGeom prst="rect">
            <a:avLst/>
          </a:prstGeom>
        </p:spPr>
        <p:txBody>
          <a:bodyPr wrap="square">
            <a:spAutoFit/>
          </a:bodyPr>
          <a:lstStyle/>
          <a:p>
            <a:pPr>
              <a:lnSpc>
                <a:spcPts val="1800"/>
              </a:lnSpc>
              <a:spcBef>
                <a:spcPts val="1125"/>
              </a:spcBef>
              <a:spcAft>
                <a:spcPts val="1125"/>
              </a:spcAft>
            </a:pPr>
            <a:r>
              <a:rPr lang="en-US" sz="2000" dirty="0">
                <a:solidFill>
                  <a:srgbClr val="42494F"/>
                </a:solidFill>
                <a:latin typeface="Arial" panose="020B0604020202020204" pitchFamily="34" charset="0"/>
                <a:ea typeface="Times New Roman" panose="02020603050405020304" pitchFamily="18" charset="0"/>
                <a:cs typeface="Arial" panose="020B0604020202020204" pitchFamily="34" charset="0"/>
              </a:rPr>
              <a:t>MongoDB stores data in BSON format both internally, and over the network, but that doesn’t mean you can’t think of MongoDB as a JSON database. Anything you can represent in JSON can be natively stored in MongoDB, and retrieved just as easily in JSON.</a:t>
            </a:r>
            <a:endParaRPr lang="en-US" sz="2000" dirty="0">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pPr>
            <a:r>
              <a:rPr lang="en-US" sz="2000" dirty="0">
                <a:latin typeface="Arial" panose="020B0604020202020204" pitchFamily="34" charset="0"/>
                <a:ea typeface="Calibri" panose="020F0502020204030204" pitchFamily="34" charset="0"/>
                <a:cs typeface="Arial" panose="020B0604020202020204" pitchFamily="34" charset="0"/>
              </a:rPr>
              <a:t>Data Support :</a:t>
            </a:r>
          </a:p>
          <a:p>
            <a:pPr>
              <a:lnSpc>
                <a:spcPct val="107000"/>
              </a:lnSpc>
              <a:spcAft>
                <a:spcPts val="800"/>
              </a:spcAft>
            </a:pPr>
            <a:r>
              <a:rPr lang="en-US" sz="2000" b="1" dirty="0" err="1">
                <a:latin typeface="Arial" panose="020B0604020202020204" pitchFamily="34" charset="0"/>
                <a:ea typeface="Calibri" panose="020F0502020204030204" pitchFamily="34" charset="0"/>
                <a:cs typeface="Arial" panose="020B0604020202020204" pitchFamily="34" charset="0"/>
              </a:rPr>
              <a:t>Json</a:t>
            </a:r>
            <a:r>
              <a:rPr lang="en-US" sz="2000" b="1" dirty="0">
                <a:latin typeface="Arial" panose="020B0604020202020204" pitchFamily="34" charset="0"/>
                <a:ea typeface="Calibri" panose="020F0502020204030204" pitchFamily="34" charset="0"/>
                <a:cs typeface="Arial" panose="020B0604020202020204" pitchFamily="34" charset="0"/>
              </a:rPr>
              <a:t> : </a:t>
            </a:r>
          </a:p>
          <a:p>
            <a:pPr>
              <a:lnSpc>
                <a:spcPct val="107000"/>
              </a:lnSpc>
              <a:spcAft>
                <a:spcPts val="800"/>
              </a:spcAft>
            </a:pPr>
            <a:r>
              <a:rPr lang="en-US" sz="2000" dirty="0">
                <a:solidFill>
                  <a:srgbClr val="42494F"/>
                </a:solidFill>
                <a:latin typeface="Arial" panose="020B0604020202020204" pitchFamily="34" charset="0"/>
                <a:ea typeface="Calibri" panose="020F0502020204030204" pitchFamily="34" charset="0"/>
                <a:cs typeface="Arial" panose="020B0604020202020204" pitchFamily="34" charset="0"/>
              </a:rPr>
              <a:t>String, Boolean, Number, Array</a:t>
            </a:r>
            <a:endParaRPr lang="en-US" sz="2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2000" dirty="0">
                <a:solidFill>
                  <a:srgbClr val="42494F"/>
                </a:solidFill>
                <a:latin typeface="Arial" panose="020B0604020202020204" pitchFamily="34" charset="0"/>
                <a:ea typeface="Calibri" panose="020F0502020204030204" pitchFamily="34" charset="0"/>
                <a:cs typeface="Arial" panose="020B0604020202020204" pitchFamily="34" charset="0"/>
              </a:rPr>
              <a:t> </a:t>
            </a:r>
            <a:endParaRPr lang="en-US" sz="2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2000" b="1" dirty="0">
                <a:solidFill>
                  <a:srgbClr val="42494F"/>
                </a:solidFill>
                <a:latin typeface="Arial" panose="020B0604020202020204" pitchFamily="34" charset="0"/>
                <a:ea typeface="Calibri" panose="020F0502020204030204" pitchFamily="34" charset="0"/>
                <a:cs typeface="Arial" panose="020B0604020202020204" pitchFamily="34" charset="0"/>
              </a:rPr>
              <a:t>BSON</a:t>
            </a:r>
            <a:endParaRPr lang="en-US" sz="2000" b="1"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2000" dirty="0">
                <a:solidFill>
                  <a:srgbClr val="42494F"/>
                </a:solidFill>
                <a:latin typeface="Arial" panose="020B0604020202020204" pitchFamily="34" charset="0"/>
                <a:ea typeface="Calibri" panose="020F0502020204030204" pitchFamily="34" charset="0"/>
                <a:cs typeface="Arial" panose="020B0604020202020204" pitchFamily="34" charset="0"/>
              </a:rPr>
              <a:t>String, Boolean, Number (Integer, Float, Long, Decimal128...), Array, Date, Raw Binary</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867271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304800"/>
            <a:ext cx="8839200" cy="628377"/>
          </a:xfrm>
          <a:prstGeom prst="rect">
            <a:avLst/>
          </a:prstGeom>
        </p:spPr>
        <p:txBody>
          <a:bodyPr vert="horz" wrap="square" lIns="0" tIns="12700" rIns="0" bIns="0" rtlCol="0" anchor="ctr">
            <a:spAutoFit/>
          </a:bodyPr>
          <a:lstStyle/>
          <a:p>
            <a:pPr algn="ctr"/>
            <a:r>
              <a:rPr lang="en-US" sz="4000" dirty="0"/>
              <a:t>MONGODB SHELL</a:t>
            </a:r>
          </a:p>
        </p:txBody>
      </p:sp>
      <p:sp>
        <p:nvSpPr>
          <p:cNvPr id="3" name="Rectangle 1"/>
          <p:cNvSpPr>
            <a:spLocks noChangeArrowheads="1"/>
          </p:cNvSpPr>
          <p:nvPr/>
        </p:nvSpPr>
        <p:spPr bwMode="auto">
          <a:xfrm>
            <a:off x="266700" y="3674716"/>
            <a:ext cx="8382000" cy="21544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7" name="Rectangle 6"/>
          <p:cNvSpPr/>
          <p:nvPr/>
        </p:nvSpPr>
        <p:spPr>
          <a:xfrm>
            <a:off x="152400" y="1676400"/>
            <a:ext cx="8839200" cy="5029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3600" dirty="0"/>
          </a:p>
          <a:p>
            <a:r>
              <a:rPr lang="en-US" sz="3600" dirty="0"/>
              <a:t>The MongoDB Shell, mongosh, is a fully functional JavaScript environment for interacting with MongoDB deployments. You can use the MongoDB Shell to test queries and operations directly with your </a:t>
            </a:r>
            <a:r>
              <a:rPr lang="en-US" sz="3600" dirty="0" smtClean="0"/>
              <a:t>database</a:t>
            </a:r>
          </a:p>
          <a:p>
            <a:r>
              <a:rPr lang="en-US" sz="3600" dirty="0" smtClean="0"/>
              <a:t>Example : Mongodb Compass , Studio 3t , </a:t>
            </a:r>
            <a:r>
              <a:rPr lang="en-US" sz="3600" dirty="0" err="1" smtClean="0"/>
              <a:t>Robo</a:t>
            </a:r>
            <a:r>
              <a:rPr lang="en-US" sz="3600" dirty="0" smtClean="0"/>
              <a:t> 3t etc.</a:t>
            </a:r>
          </a:p>
          <a:p>
            <a:pPr algn="ctr"/>
            <a:endParaRPr lang="en-US" dirty="0">
              <a:solidFill>
                <a:srgbClr val="0070C0"/>
              </a:solidFill>
            </a:endParaRPr>
          </a:p>
          <a:p>
            <a:endParaRPr lang="en-US" sz="3600" dirty="0"/>
          </a:p>
          <a:p>
            <a:endParaRPr lang="en-US" sz="3600" dirty="0"/>
          </a:p>
        </p:txBody>
      </p:sp>
    </p:spTree>
    <p:extLst>
      <p:ext uri="{BB962C8B-B14F-4D97-AF65-F5344CB8AC3E}">
        <p14:creationId xmlns:p14="http://schemas.microsoft.com/office/powerpoint/2010/main" val="30617786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304800"/>
            <a:ext cx="8839200" cy="628377"/>
          </a:xfrm>
          <a:prstGeom prst="rect">
            <a:avLst/>
          </a:prstGeom>
        </p:spPr>
        <p:txBody>
          <a:bodyPr vert="horz" wrap="square" lIns="0" tIns="12700" rIns="0" bIns="0" rtlCol="0" anchor="ctr">
            <a:spAutoFit/>
          </a:bodyPr>
          <a:lstStyle/>
          <a:p>
            <a:pPr algn="ctr"/>
            <a:r>
              <a:rPr lang="en-US" sz="4000" dirty="0"/>
              <a:t>MONGODB </a:t>
            </a:r>
            <a:r>
              <a:rPr lang="en-US" sz="4000" dirty="0" smtClean="0"/>
              <a:t>with Other Language</a:t>
            </a:r>
            <a:endParaRPr lang="en-US" sz="4000" dirty="0"/>
          </a:p>
        </p:txBody>
      </p:sp>
      <p:sp>
        <p:nvSpPr>
          <p:cNvPr id="3" name="Rectangle 1"/>
          <p:cNvSpPr>
            <a:spLocks noChangeArrowheads="1"/>
          </p:cNvSpPr>
          <p:nvPr/>
        </p:nvSpPr>
        <p:spPr bwMode="auto">
          <a:xfrm>
            <a:off x="266700" y="3674716"/>
            <a:ext cx="8382000" cy="21544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7" name="Rectangle 6"/>
          <p:cNvSpPr/>
          <p:nvPr/>
        </p:nvSpPr>
        <p:spPr>
          <a:xfrm>
            <a:off x="152400" y="1676400"/>
            <a:ext cx="8839200" cy="5029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r>
              <a:rPr lang="en-US" sz="2400" dirty="0" smtClean="0"/>
              <a:t>MongoDB </a:t>
            </a:r>
            <a:r>
              <a:rPr lang="en-US" sz="2400" dirty="0"/>
              <a:t>is an open-source database, which is reliable, globally scalable and inexpensive to operate. </a:t>
            </a:r>
            <a:r>
              <a:rPr lang="en-US" sz="2400" b="1" dirty="0"/>
              <a:t>MongoDB </a:t>
            </a:r>
            <a:r>
              <a:rPr lang="en-US" sz="2400" dirty="0"/>
              <a:t>provides native drivers for all popular programming languages and frameworks to make development natural</a:t>
            </a:r>
            <a:r>
              <a:rPr lang="en-US" sz="2400" dirty="0" smtClean="0"/>
              <a:t>.</a:t>
            </a:r>
            <a:endParaRPr lang="en-US" sz="2400" dirty="0"/>
          </a:p>
          <a:p>
            <a:pPr fontAlgn="base"/>
            <a:r>
              <a:rPr lang="en-US" sz="2400" b="1" dirty="0"/>
              <a:t>A list of supported drivers include:</a:t>
            </a:r>
            <a:endParaRPr lang="en-US" sz="2400" dirty="0"/>
          </a:p>
          <a:p>
            <a:pPr fontAlgn="base"/>
            <a:r>
              <a:rPr lang="en-US" sz="2400" dirty="0"/>
              <a:t>Java, .NET, Ruby, PHP, JavaScript, node.js, Python, Perl, PHP, Scala etc.</a:t>
            </a:r>
          </a:p>
          <a:p>
            <a:pPr algn="ctr"/>
            <a:endParaRPr lang="en-US" sz="2400" dirty="0">
              <a:solidFill>
                <a:srgbClr val="0070C0"/>
              </a:solidFill>
            </a:endParaRPr>
          </a:p>
          <a:p>
            <a:endParaRPr lang="en-US" sz="4400" dirty="0"/>
          </a:p>
          <a:p>
            <a:endParaRPr lang="en-US" sz="4400" dirty="0"/>
          </a:p>
        </p:txBody>
      </p:sp>
      <p:pic>
        <p:nvPicPr>
          <p:cNvPr id="5" name="Picture 4" descr="MongoDb and Other Languages">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773463"/>
            <a:ext cx="2247900" cy="1897501"/>
          </a:xfrm>
          <a:prstGeom prst="rect">
            <a:avLst/>
          </a:prstGeom>
          <a:noFill/>
          <a:ln>
            <a:noFill/>
          </a:ln>
        </p:spPr>
      </p:pic>
    </p:spTree>
    <p:extLst>
      <p:ext uri="{BB962C8B-B14F-4D97-AF65-F5344CB8AC3E}">
        <p14:creationId xmlns:p14="http://schemas.microsoft.com/office/powerpoint/2010/main" val="14651162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304800"/>
            <a:ext cx="8839200" cy="628377"/>
          </a:xfrm>
          <a:prstGeom prst="rect">
            <a:avLst/>
          </a:prstGeom>
        </p:spPr>
        <p:txBody>
          <a:bodyPr vert="horz" wrap="square" lIns="0" tIns="12700" rIns="0" bIns="0" rtlCol="0" anchor="ctr">
            <a:spAutoFit/>
          </a:bodyPr>
          <a:lstStyle/>
          <a:p>
            <a:pPr algn="ctr"/>
            <a:r>
              <a:rPr lang="en-US" sz="4000" dirty="0"/>
              <a:t>MONGODB </a:t>
            </a:r>
            <a:r>
              <a:rPr lang="en-US" sz="4000" dirty="0" smtClean="0"/>
              <a:t>with Other Language</a:t>
            </a:r>
            <a:endParaRPr lang="en-US" sz="4000" dirty="0"/>
          </a:p>
        </p:txBody>
      </p:sp>
      <p:sp>
        <p:nvSpPr>
          <p:cNvPr id="3" name="Rectangle 1"/>
          <p:cNvSpPr>
            <a:spLocks noChangeArrowheads="1"/>
          </p:cNvSpPr>
          <p:nvPr/>
        </p:nvSpPr>
        <p:spPr bwMode="auto">
          <a:xfrm>
            <a:off x="266700" y="3674716"/>
            <a:ext cx="8382000" cy="21544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7" name="Rectangle 6"/>
          <p:cNvSpPr/>
          <p:nvPr/>
        </p:nvSpPr>
        <p:spPr>
          <a:xfrm>
            <a:off x="152400" y="1295400"/>
            <a:ext cx="8839200" cy="541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endParaRPr lang="en-US" sz="2000" b="1" dirty="0" smtClean="0"/>
          </a:p>
          <a:p>
            <a:pPr fontAlgn="base"/>
            <a:r>
              <a:rPr lang="en-US" sz="2000" b="1" dirty="0" err="1" smtClean="0"/>
              <a:t>PHPMoAdmin</a:t>
            </a:r>
            <a:r>
              <a:rPr lang="en-US" sz="2000" dirty="0"/>
              <a:t> is MongoDB Administration tool for PHP built on a stripped down version of the Vork high-performance framework. It can help you discover the source of connection issues between PHP and MongoDB.</a:t>
            </a:r>
          </a:p>
          <a:p>
            <a:pPr fontAlgn="base"/>
            <a:endParaRPr lang="en-US" sz="2000" b="1" dirty="0" smtClean="0"/>
          </a:p>
          <a:p>
            <a:pPr fontAlgn="base"/>
            <a:r>
              <a:rPr lang="en-US" sz="2000" b="1" dirty="0" err="1" smtClean="0"/>
              <a:t>Mongobee</a:t>
            </a:r>
            <a:r>
              <a:rPr lang="en-US" sz="2000" dirty="0"/>
              <a:t> is a java tool which can help you manage changes in your MongoDB database and keep them synchronized with your java application. It provides new approach for adding changes based on Java classes and methods with appropriate annotations</a:t>
            </a:r>
            <a:r>
              <a:rPr lang="en-US" sz="2000" dirty="0" smtClean="0"/>
              <a:t>.</a:t>
            </a:r>
          </a:p>
          <a:p>
            <a:pPr fontAlgn="base"/>
            <a:endParaRPr lang="en-US" sz="2000" dirty="0"/>
          </a:p>
          <a:p>
            <a:pPr fontAlgn="base"/>
            <a:r>
              <a:rPr lang="en-US" sz="2000" b="1" dirty="0" err="1"/>
              <a:t>PyMongo</a:t>
            </a:r>
            <a:r>
              <a:rPr lang="en-US" sz="2000" dirty="0"/>
              <a:t> is a </a:t>
            </a:r>
            <a:r>
              <a:rPr lang="en-US" sz="2000" u="sng" dirty="0"/>
              <a:t>Python</a:t>
            </a:r>
            <a:r>
              <a:rPr lang="en-US" sz="2000" b="1" dirty="0"/>
              <a:t> </a:t>
            </a:r>
            <a:r>
              <a:rPr lang="en-US" sz="2000" dirty="0"/>
              <a:t>distribution containing tools for working with MongoDB</a:t>
            </a:r>
            <a:r>
              <a:rPr lang="en-US" sz="2000" dirty="0" smtClean="0"/>
              <a:t>.</a:t>
            </a:r>
            <a:br>
              <a:rPr lang="en-US" sz="2000" dirty="0" smtClean="0"/>
            </a:br>
            <a:endParaRPr lang="en-US" sz="2000" dirty="0"/>
          </a:p>
          <a:p>
            <a:pPr fontAlgn="base"/>
            <a:r>
              <a:rPr lang="en-US" sz="2000" b="1" dirty="0" err="1"/>
              <a:t>MongoVUE</a:t>
            </a:r>
            <a:r>
              <a:rPr lang="en-US" sz="2000" dirty="0"/>
              <a:t> is a .NET Graphical User Interface that gives an elegant and highly usable interface for working with MongoDB</a:t>
            </a:r>
            <a:r>
              <a:rPr lang="en-US" sz="2000" dirty="0" smtClean="0"/>
              <a:t>.</a:t>
            </a:r>
          </a:p>
          <a:p>
            <a:pPr fontAlgn="base"/>
            <a:endParaRPr lang="en-US" sz="2000" dirty="0"/>
          </a:p>
          <a:p>
            <a:pPr fontAlgn="base"/>
            <a:r>
              <a:rPr lang="en-US" sz="2000" b="1" dirty="0"/>
              <a:t>Node.js Driver</a:t>
            </a:r>
            <a:r>
              <a:rPr lang="en-US" sz="2000" dirty="0"/>
              <a:t> is the officially supported node.js driver for MongoDB. It is written in pure JavaScript and provides a native asynchronous Node.js interface to MongoDB.</a:t>
            </a:r>
          </a:p>
          <a:p>
            <a:r>
              <a:rPr lang="en-US" sz="2000" dirty="0"/>
              <a:t>MongoDB also supports some Third-party GUI tools like: Robomongo, Fang of Mongo, </a:t>
            </a:r>
            <a:endParaRPr lang="en-US" sz="4800" dirty="0"/>
          </a:p>
        </p:txBody>
      </p:sp>
    </p:spTree>
    <p:extLst>
      <p:ext uri="{BB962C8B-B14F-4D97-AF65-F5344CB8AC3E}">
        <p14:creationId xmlns:p14="http://schemas.microsoft.com/office/powerpoint/2010/main" val="29743293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304800"/>
            <a:ext cx="8839200" cy="628377"/>
          </a:xfrm>
          <a:prstGeom prst="rect">
            <a:avLst/>
          </a:prstGeom>
        </p:spPr>
        <p:txBody>
          <a:bodyPr vert="horz" wrap="square" lIns="0" tIns="12700" rIns="0" bIns="0" rtlCol="0" anchor="ctr">
            <a:spAutoFit/>
          </a:bodyPr>
          <a:lstStyle/>
          <a:p>
            <a:pPr algn="ctr"/>
            <a:r>
              <a:rPr lang="en-US" sz="4000" dirty="0"/>
              <a:t>MONGODB </a:t>
            </a:r>
            <a:r>
              <a:rPr lang="en-US" sz="4000" dirty="0" smtClean="0"/>
              <a:t>with Other Language</a:t>
            </a:r>
            <a:endParaRPr lang="en-US" sz="4000" dirty="0"/>
          </a:p>
        </p:txBody>
      </p:sp>
      <p:sp>
        <p:nvSpPr>
          <p:cNvPr id="3" name="Rectangle 1"/>
          <p:cNvSpPr>
            <a:spLocks noChangeArrowheads="1"/>
          </p:cNvSpPr>
          <p:nvPr/>
        </p:nvSpPr>
        <p:spPr bwMode="auto">
          <a:xfrm>
            <a:off x="266700" y="3674716"/>
            <a:ext cx="8382000" cy="21544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7" name="Rectangle 6"/>
          <p:cNvSpPr/>
          <p:nvPr/>
        </p:nvSpPr>
        <p:spPr>
          <a:xfrm>
            <a:off x="152400" y="1295400"/>
            <a:ext cx="8839200" cy="541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r>
              <a:rPr lang="en-US" sz="2800" b="1" dirty="0"/>
              <a:t>Robomongo</a:t>
            </a:r>
            <a:r>
              <a:rPr lang="en-US" sz="2800" dirty="0"/>
              <a:t> is a shell-centric cross-platform open source MongoDB management tool. It embeds the same JavaScript engine that powers MongoDB’s mongo shells. </a:t>
            </a:r>
            <a:endParaRPr lang="en-US" sz="2800" dirty="0" smtClean="0"/>
          </a:p>
          <a:p>
            <a:pPr fontAlgn="base"/>
            <a:endParaRPr lang="en-US" sz="2800" dirty="0"/>
          </a:p>
          <a:p>
            <a:pPr fontAlgn="base"/>
            <a:r>
              <a:rPr lang="en-US" sz="2800" b="1" dirty="0"/>
              <a:t>Fang of Mongo</a:t>
            </a:r>
            <a:r>
              <a:rPr lang="en-US" sz="2800" dirty="0"/>
              <a:t> is a web-based User Interface built with Django and jQuery.</a:t>
            </a:r>
          </a:p>
          <a:p>
            <a:pPr fontAlgn="base"/>
            <a:r>
              <a:rPr lang="en-US" sz="2800" smtClean="0"/>
              <a:t>Mongo </a:t>
            </a:r>
            <a:r>
              <a:rPr lang="en-US" sz="2800" dirty="0"/>
              <a:t>is a cross-</a:t>
            </a:r>
            <a:r>
              <a:rPr lang="en-US" sz="2800" dirty="0" err="1"/>
              <a:t>platfrom</a:t>
            </a:r>
            <a:r>
              <a:rPr lang="en-US" sz="2800" dirty="0"/>
              <a:t> Management-GUI, implemented in java.</a:t>
            </a:r>
          </a:p>
          <a:p>
            <a:pPr fontAlgn="base"/>
            <a:endParaRPr lang="en-US" sz="3200" b="1" dirty="0" smtClean="0"/>
          </a:p>
        </p:txBody>
      </p:sp>
    </p:spTree>
    <p:extLst>
      <p:ext uri="{BB962C8B-B14F-4D97-AF65-F5344CB8AC3E}">
        <p14:creationId xmlns:p14="http://schemas.microsoft.com/office/powerpoint/2010/main" val="3468013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NoSQL </a:t>
            </a:r>
            <a:r>
              <a:rPr lang="en-US" b="1" dirty="0"/>
              <a:t>Database Types</a:t>
            </a:r>
            <a:br>
              <a:rPr lang="en-US" b="1" dirty="0"/>
            </a:b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Following </a:t>
            </a:r>
            <a:r>
              <a:rPr lang="en-US" dirty="0"/>
              <a:t>are the NoSQL database types :</a:t>
            </a:r>
          </a:p>
          <a:p>
            <a:r>
              <a:rPr lang="en-US" b="1" dirty="0"/>
              <a:t>Document Databases :</a:t>
            </a:r>
            <a:r>
              <a:rPr lang="en-US" dirty="0"/>
              <a:t> In this type, key is paired with a complex data structure called as Document. Example : MongoDB</a:t>
            </a:r>
          </a:p>
          <a:p>
            <a:r>
              <a:rPr lang="en-US" b="1" dirty="0"/>
              <a:t>Graph stores :</a:t>
            </a:r>
            <a:r>
              <a:rPr lang="en-US" dirty="0"/>
              <a:t> This type of database is </a:t>
            </a:r>
            <a:r>
              <a:rPr lang="en-US" dirty="0" err="1"/>
              <a:t>ususally</a:t>
            </a:r>
            <a:r>
              <a:rPr lang="en-US" dirty="0"/>
              <a:t> used to store networked data. Where in we can relate data based on some existing data.</a:t>
            </a:r>
          </a:p>
          <a:p>
            <a:r>
              <a:rPr lang="en-US" b="1" dirty="0"/>
              <a:t>Key-Value stores :</a:t>
            </a:r>
            <a:r>
              <a:rPr lang="en-US" dirty="0"/>
              <a:t> These are the simplest NoSQL databases. In this each is stored with a key to identify </a:t>
            </a:r>
            <a:r>
              <a:rPr lang="en-US" dirty="0" smtClean="0"/>
              <a:t>it</a:t>
            </a:r>
          </a:p>
          <a:p>
            <a:r>
              <a:rPr lang="en-US" b="1" dirty="0" smtClean="0"/>
              <a:t>Wide-column </a:t>
            </a:r>
            <a:r>
              <a:rPr lang="en-US" b="1" dirty="0"/>
              <a:t>stores :</a:t>
            </a:r>
            <a:r>
              <a:rPr lang="en-US" dirty="0"/>
              <a:t> Used to store large data sets(store columns of data together). </a:t>
            </a:r>
            <a:endParaRPr lang="en-US" dirty="0" smtClean="0"/>
          </a:p>
          <a:p>
            <a:pPr marL="0" indent="0">
              <a:buNone/>
            </a:pPr>
            <a:r>
              <a:rPr lang="en-US" dirty="0"/>
              <a:t> </a:t>
            </a:r>
            <a:r>
              <a:rPr lang="en-US" dirty="0" smtClean="0"/>
              <a:t>  Example </a:t>
            </a:r>
            <a:r>
              <a:rPr lang="en-US" dirty="0"/>
              <a:t>: Cassandra(Used in Facebook), </a:t>
            </a:r>
            <a:r>
              <a:rPr lang="en-US" dirty="0" err="1"/>
              <a:t>HBase</a:t>
            </a:r>
            <a:r>
              <a:rPr lang="en-US" dirty="0"/>
              <a:t> etc.</a:t>
            </a:r>
          </a:p>
          <a:p>
            <a:pPr marL="0" indent="0">
              <a:buNone/>
            </a:pPr>
            <a:endParaRPr lang="en-US" dirty="0"/>
          </a:p>
        </p:txBody>
      </p:sp>
    </p:spTree>
    <p:extLst>
      <p:ext uri="{BB962C8B-B14F-4D97-AF65-F5344CB8AC3E}">
        <p14:creationId xmlns:p14="http://schemas.microsoft.com/office/powerpoint/2010/main" val="26289513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59898"/>
            <a:ext cx="8305800" cy="554502"/>
          </a:xfrm>
        </p:spPr>
        <p:txBody>
          <a:bodyPr>
            <a:normAutofit fontScale="90000"/>
          </a:bodyPr>
          <a:lstStyle/>
          <a:p>
            <a:r>
              <a:rPr lang="en-US" b="1" dirty="0" smtClean="0"/>
              <a:t>What is an Index?</a:t>
            </a:r>
            <a:endParaRPr lang="en-US" dirty="0"/>
          </a:p>
        </p:txBody>
      </p:sp>
      <p:sp>
        <p:nvSpPr>
          <p:cNvPr id="3" name="Subtitle 2"/>
          <p:cNvSpPr>
            <a:spLocks noGrp="1"/>
          </p:cNvSpPr>
          <p:nvPr>
            <p:ph type="subTitle" idx="1"/>
          </p:nvPr>
        </p:nvSpPr>
        <p:spPr>
          <a:xfrm>
            <a:off x="228600" y="1066800"/>
            <a:ext cx="8610600" cy="5486400"/>
          </a:xfrm>
        </p:spPr>
        <p:txBody>
          <a:bodyPr>
            <a:normAutofit/>
          </a:bodyPr>
          <a:lstStyle/>
          <a:p>
            <a:r>
              <a:rPr lang="en-US" dirty="0" smtClean="0"/>
              <a:t>An </a:t>
            </a:r>
            <a:r>
              <a:rPr lang="en-US" b="1" dirty="0" smtClean="0"/>
              <a:t>index</a:t>
            </a:r>
            <a:r>
              <a:rPr lang="en-US" dirty="0" smtClean="0"/>
              <a:t> is a performance-tuning method of allowing faster retrieval of records. </a:t>
            </a:r>
          </a:p>
          <a:p>
            <a:r>
              <a:rPr lang="en-US" b="1" dirty="0" smtClean="0"/>
              <a:t>Index in database helps to trace the information faster just like an index in a book.</a:t>
            </a:r>
          </a:p>
          <a:p>
            <a:endParaRPr lang="en-US" b="1" dirty="0" smtClean="0"/>
          </a:p>
          <a:p>
            <a:r>
              <a:rPr lang="en-US" dirty="0" smtClean="0"/>
              <a:t>A </a:t>
            </a:r>
            <a:r>
              <a:rPr lang="en-US" b="1" dirty="0" smtClean="0"/>
              <a:t>database index</a:t>
            </a:r>
            <a:r>
              <a:rPr lang="en-US" dirty="0" smtClean="0"/>
              <a:t> is a data structure that improves the speed of data retrieval operations on a database Table (Collection) </a:t>
            </a:r>
          </a:p>
          <a:p>
            <a:r>
              <a:rPr lang="en-US" dirty="0" smtClean="0"/>
              <a:t>Indexes can be created using one or more columns of a database table (Collection). </a:t>
            </a:r>
            <a:endParaRPr lang="en-US" dirty="0"/>
          </a:p>
        </p:txBody>
      </p:sp>
    </p:spTree>
    <p:extLst>
      <p:ext uri="{BB962C8B-B14F-4D97-AF65-F5344CB8AC3E}">
        <p14:creationId xmlns:p14="http://schemas.microsoft.com/office/powerpoint/2010/main" val="35874819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161" y="397921"/>
            <a:ext cx="5711274" cy="628377"/>
          </a:xfrm>
          <a:prstGeom prst="rect">
            <a:avLst/>
          </a:prstGeom>
        </p:spPr>
        <p:txBody>
          <a:bodyPr vert="horz" wrap="square" lIns="0" tIns="12700" rIns="0" bIns="0" rtlCol="0" anchor="ctr">
            <a:spAutoFit/>
          </a:bodyPr>
          <a:lstStyle/>
          <a:p>
            <a:pPr marL="12700">
              <a:spcBef>
                <a:spcPts val="100"/>
              </a:spcBef>
            </a:pPr>
            <a:r>
              <a:rPr lang="en-US" sz="4000" spc="80" dirty="0" smtClean="0"/>
              <a:t>MONGODB INDEX</a:t>
            </a:r>
            <a:endParaRPr sz="4000" dirty="0"/>
          </a:p>
        </p:txBody>
      </p:sp>
      <p:sp>
        <p:nvSpPr>
          <p:cNvPr id="6" name="Rectangle 5"/>
          <p:cNvSpPr/>
          <p:nvPr/>
        </p:nvSpPr>
        <p:spPr>
          <a:xfrm>
            <a:off x="76200" y="1676400"/>
            <a:ext cx="8915400" cy="487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800" dirty="0"/>
              <a:t>Indexes are very important in any database, and with MongoDB it's no different. With the use of Indexes, performing queries in MongoDB becomes more efficient</a:t>
            </a:r>
            <a:r>
              <a:rPr lang="en-US" sz="2800" dirty="0" smtClean="0"/>
              <a:t>.</a:t>
            </a:r>
          </a:p>
          <a:p>
            <a:endParaRPr lang="en-US" sz="2800" dirty="0"/>
          </a:p>
          <a:p>
            <a:r>
              <a:rPr lang="en-US" sz="2800" dirty="0"/>
              <a:t>If you had a collection with thousands of documents with no indexes, and then you query to find certain documents, then in such case MongoDB would need to scan the entire collection to find the documents. But if you had indexes, MongoDB would use these indexes to limit the number of documents that had to be searched in the collection.</a:t>
            </a:r>
          </a:p>
          <a:p>
            <a:pPr algn="ctr"/>
            <a:endParaRPr lang="en-US" sz="2800" dirty="0"/>
          </a:p>
        </p:txBody>
      </p:sp>
    </p:spTree>
    <p:extLst>
      <p:ext uri="{BB962C8B-B14F-4D97-AF65-F5344CB8AC3E}">
        <p14:creationId xmlns:p14="http://schemas.microsoft.com/office/powerpoint/2010/main" val="24905550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161" y="397921"/>
            <a:ext cx="5711274" cy="628377"/>
          </a:xfrm>
          <a:prstGeom prst="rect">
            <a:avLst/>
          </a:prstGeom>
        </p:spPr>
        <p:txBody>
          <a:bodyPr vert="horz" wrap="square" lIns="0" tIns="12700" rIns="0" bIns="0" rtlCol="0" anchor="ctr">
            <a:spAutoFit/>
          </a:bodyPr>
          <a:lstStyle/>
          <a:p>
            <a:pPr marL="12700">
              <a:spcBef>
                <a:spcPts val="100"/>
              </a:spcBef>
            </a:pPr>
            <a:r>
              <a:rPr lang="en-US" sz="4000" spc="80" dirty="0" smtClean="0"/>
              <a:t>MONGODB INDEX</a:t>
            </a:r>
            <a:endParaRPr sz="4000" dirty="0"/>
          </a:p>
        </p:txBody>
      </p:sp>
      <p:sp>
        <p:nvSpPr>
          <p:cNvPr id="6" name="Rectangle 5"/>
          <p:cNvSpPr/>
          <p:nvPr/>
        </p:nvSpPr>
        <p:spPr>
          <a:xfrm>
            <a:off x="76200" y="1676400"/>
            <a:ext cx="8915400" cy="487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3200" dirty="0"/>
              <a:t>Indexes are special data sets which store a partial part of the collection's data. Since the data is partial, it becomes easier to read this data. This partial set stores the value of a specific field or a set of fields ordered by the value of the field.</a:t>
            </a:r>
          </a:p>
          <a:p>
            <a:endParaRPr lang="en-US" sz="3200" dirty="0"/>
          </a:p>
        </p:txBody>
      </p:sp>
    </p:spTree>
    <p:extLst>
      <p:ext uri="{BB962C8B-B14F-4D97-AF65-F5344CB8AC3E}">
        <p14:creationId xmlns:p14="http://schemas.microsoft.com/office/powerpoint/2010/main" val="38544631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161" y="397921"/>
            <a:ext cx="5711274" cy="628377"/>
          </a:xfrm>
          <a:prstGeom prst="rect">
            <a:avLst/>
          </a:prstGeom>
        </p:spPr>
        <p:txBody>
          <a:bodyPr vert="horz" wrap="square" lIns="0" tIns="12700" rIns="0" bIns="0" rtlCol="0" anchor="ctr">
            <a:spAutoFit/>
          </a:bodyPr>
          <a:lstStyle/>
          <a:p>
            <a:pPr marL="12700">
              <a:spcBef>
                <a:spcPts val="100"/>
              </a:spcBef>
            </a:pPr>
            <a:r>
              <a:rPr lang="en-US" sz="4000" spc="80" dirty="0" smtClean="0"/>
              <a:t>MONGODB INDEX</a:t>
            </a:r>
            <a:endParaRPr sz="4000" dirty="0"/>
          </a:p>
        </p:txBody>
      </p:sp>
      <p:sp>
        <p:nvSpPr>
          <p:cNvPr id="6" name="Rectangle 5"/>
          <p:cNvSpPr/>
          <p:nvPr/>
        </p:nvSpPr>
        <p:spPr>
          <a:xfrm>
            <a:off x="76200" y="1676400"/>
            <a:ext cx="8915400" cy="487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3200" dirty="0"/>
              <a:t>Indexes are good for queries, but having too many indexes can slow down other operations such as the Insert, Delete and Update operation.</a:t>
            </a:r>
          </a:p>
          <a:p>
            <a:r>
              <a:rPr lang="en-US" sz="3200" dirty="0"/>
              <a:t> </a:t>
            </a:r>
            <a:endParaRPr lang="en-US" sz="3200" dirty="0" smtClean="0"/>
          </a:p>
          <a:p>
            <a:r>
              <a:rPr lang="en-US" sz="3200" dirty="0" smtClean="0"/>
              <a:t>If </a:t>
            </a:r>
            <a:r>
              <a:rPr lang="en-US" sz="3200" dirty="0"/>
              <a:t>there are frequent insert, delete and update operations carried out on documents, then the indexes would need to change that often, which would just be an overhead for the collection.</a:t>
            </a:r>
          </a:p>
          <a:p>
            <a:endParaRPr lang="en-US" sz="4800" dirty="0"/>
          </a:p>
        </p:txBody>
      </p:sp>
    </p:spTree>
    <p:extLst>
      <p:ext uri="{BB962C8B-B14F-4D97-AF65-F5344CB8AC3E}">
        <p14:creationId xmlns:p14="http://schemas.microsoft.com/office/powerpoint/2010/main" val="16138878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161" y="397921"/>
            <a:ext cx="5711274" cy="628377"/>
          </a:xfrm>
          <a:prstGeom prst="rect">
            <a:avLst/>
          </a:prstGeom>
        </p:spPr>
        <p:txBody>
          <a:bodyPr vert="horz" wrap="square" lIns="0" tIns="12700" rIns="0" bIns="0" rtlCol="0" anchor="ctr">
            <a:spAutoFit/>
          </a:bodyPr>
          <a:lstStyle/>
          <a:p>
            <a:pPr marL="12700">
              <a:spcBef>
                <a:spcPts val="100"/>
              </a:spcBef>
            </a:pPr>
            <a:r>
              <a:rPr lang="en-US" sz="4000" spc="80" dirty="0" smtClean="0"/>
              <a:t>MONGODB INDEX</a:t>
            </a:r>
            <a:endParaRPr sz="4000" dirty="0"/>
          </a:p>
        </p:txBody>
      </p:sp>
      <p:sp>
        <p:nvSpPr>
          <p:cNvPr id="6" name="Rectangle 5"/>
          <p:cNvSpPr/>
          <p:nvPr/>
        </p:nvSpPr>
        <p:spPr>
          <a:xfrm>
            <a:off x="76200" y="1676400"/>
            <a:ext cx="8915400" cy="487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3600" dirty="0" smtClean="0"/>
              <a:t>An </a:t>
            </a:r>
            <a:r>
              <a:rPr lang="en-US" sz="3600" dirty="0"/>
              <a:t>index can either be based on just one field in the collection, or it can be based on multiple fields in the collection.</a:t>
            </a:r>
          </a:p>
          <a:p>
            <a:endParaRPr lang="en-US" sz="8000" dirty="0"/>
          </a:p>
        </p:txBody>
      </p:sp>
    </p:spTree>
    <p:extLst>
      <p:ext uri="{BB962C8B-B14F-4D97-AF65-F5344CB8AC3E}">
        <p14:creationId xmlns:p14="http://schemas.microsoft.com/office/powerpoint/2010/main" val="10460540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a:t>How to Create Indexes: createIndex()</a:t>
            </a:r>
          </a:p>
        </p:txBody>
      </p:sp>
      <p:sp>
        <p:nvSpPr>
          <p:cNvPr id="6" name="Rectangle 5"/>
          <p:cNvSpPr/>
          <p:nvPr/>
        </p:nvSpPr>
        <p:spPr>
          <a:xfrm>
            <a:off x="76200" y="1676400"/>
            <a:ext cx="8915400" cy="487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endParaRPr lang="en-US" sz="2800" dirty="0" smtClean="0"/>
          </a:p>
          <a:p>
            <a:pPr lvl="0"/>
            <a:endParaRPr lang="en-US" sz="2800" dirty="0"/>
          </a:p>
          <a:p>
            <a:pPr lvl="0"/>
            <a:r>
              <a:rPr lang="en-US" sz="2800" dirty="0" smtClean="0"/>
              <a:t>The</a:t>
            </a:r>
            <a:r>
              <a:rPr lang="en-US" sz="2800" dirty="0"/>
              <a:t> </a:t>
            </a:r>
            <a:r>
              <a:rPr lang="en-US" sz="2800" b="1" dirty="0"/>
              <a:t>createIndex</a:t>
            </a:r>
            <a:r>
              <a:rPr lang="en-US" sz="2800" dirty="0"/>
              <a:t> method is used to create an index based on the "Employeeid" of the document.</a:t>
            </a:r>
          </a:p>
          <a:p>
            <a:pPr lvl="0"/>
            <a:r>
              <a:rPr lang="en-US" sz="2800" dirty="0"/>
              <a:t>The '1' parameter indicates that when the index is created with the "Employeeid" Field values, they should be sorted in ascending order. Please note that this is different from the _id field (The id field is used to uniquely identify each document in the collection) which is created automatically in the collection by MongoDB. The documents will now be sorted as per the Employeeid and not the _id field.</a:t>
            </a:r>
          </a:p>
          <a:p>
            <a:endParaRPr lang="en-US" sz="11500" dirty="0"/>
          </a:p>
        </p:txBody>
      </p:sp>
    </p:spTree>
    <p:extLst>
      <p:ext uri="{BB962C8B-B14F-4D97-AF65-F5344CB8AC3E}">
        <p14:creationId xmlns:p14="http://schemas.microsoft.com/office/powerpoint/2010/main" val="6943133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a:t>How to Create Indexes: createIndex()</a:t>
            </a:r>
          </a:p>
        </p:txBody>
      </p:sp>
      <p:sp>
        <p:nvSpPr>
          <p:cNvPr id="6" name="Rectangle 5"/>
          <p:cNvSpPr/>
          <p:nvPr/>
        </p:nvSpPr>
        <p:spPr>
          <a:xfrm>
            <a:off x="76200" y="1676400"/>
            <a:ext cx="8915400" cy="487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800" b="1" dirty="0"/>
              <a:t>Code Explanation:</a:t>
            </a:r>
            <a:endParaRPr lang="en-US" sz="2800" dirty="0"/>
          </a:p>
          <a:p>
            <a:pPr lvl="0"/>
            <a:r>
              <a:rPr lang="en-US" sz="2800" dirty="0"/>
              <a:t>The createIndex method now takes into account multiple Field values which will now cause the index to be created based on the "Employeeid" and "</a:t>
            </a:r>
            <a:r>
              <a:rPr lang="en-US" sz="2800" dirty="0" err="1"/>
              <a:t>EmployeeName</a:t>
            </a:r>
            <a:r>
              <a:rPr lang="en-US" sz="2800" dirty="0"/>
              <a:t>". The Employeeid:1 and EmployeeName:1 indicates that the index should be created on these 2 field values with the :1 indicating that it should be in ascending order.</a:t>
            </a:r>
          </a:p>
          <a:p>
            <a:pPr lvl="0"/>
            <a:endParaRPr lang="en-US" sz="4800" dirty="0"/>
          </a:p>
        </p:txBody>
      </p:sp>
    </p:spTree>
    <p:extLst>
      <p:ext uri="{BB962C8B-B14F-4D97-AF65-F5344CB8AC3E}">
        <p14:creationId xmlns:p14="http://schemas.microsoft.com/office/powerpoint/2010/main" val="42567641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a:t>How to Create Indexes: createIndex()</a:t>
            </a:r>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3"/>
          <p:cNvSpPr>
            <a:spLocks noChangeArrowheads="1"/>
          </p:cNvSpPr>
          <p:nvPr/>
        </p:nvSpPr>
        <p:spPr bwMode="auto">
          <a:xfrm>
            <a:off x="228600" y="1765759"/>
            <a:ext cx="7848600" cy="4308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db.Employee.getIndexes()</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228600" y="2362200"/>
            <a:ext cx="8610600" cy="426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r>
              <a:rPr lang="en-US" sz="2800" dirty="0" smtClean="0"/>
              <a:t>The </a:t>
            </a:r>
            <a:r>
              <a:rPr lang="en-US" sz="2800" dirty="0"/>
              <a:t>output returns a document which just shows that there are 2 indexes in the collection which is the _id field, and the other is the Employee id field. The :1 indicates that the field values in the index are created in ascending order.</a:t>
            </a:r>
          </a:p>
          <a:p>
            <a:endParaRPr lang="en-US" sz="2800" dirty="0" smtClean="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a:p>
          <a:p>
            <a:pPr algn="ctr"/>
            <a:endParaRPr lang="en-US" sz="2800" dirty="0"/>
          </a:p>
        </p:txBody>
      </p:sp>
    </p:spTree>
    <p:extLst>
      <p:ext uri="{BB962C8B-B14F-4D97-AF65-F5344CB8AC3E}">
        <p14:creationId xmlns:p14="http://schemas.microsoft.com/office/powerpoint/2010/main" val="13305644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smtClean="0"/>
              <a:t>Types Of Index In MongoDB</a:t>
            </a:r>
            <a:endParaRPr lang="en-US" b="1" dirty="0"/>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228600" y="1524000"/>
            <a:ext cx="86106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r>
              <a:rPr lang="en-US" sz="3200" b="1" dirty="0"/>
              <a:t>Default </a:t>
            </a:r>
            <a:r>
              <a:rPr lang="en-US" sz="3200" b="1" dirty="0" smtClean="0"/>
              <a:t>Index</a:t>
            </a:r>
          </a:p>
          <a:p>
            <a:pPr fontAlgn="base"/>
            <a:endParaRPr lang="en-US" sz="3200" dirty="0"/>
          </a:p>
          <a:p>
            <a:pPr fontAlgn="base"/>
            <a:r>
              <a:rPr lang="en-US" sz="3200" dirty="0"/>
              <a:t>In MongoDB indexing, all the collections have a default index on the _id field. If we don’t specify any value for the _id the MongoDB will create _id field with an object value. This index prevents clients from creating two documents with the same value _id field.</a:t>
            </a:r>
          </a:p>
          <a:p>
            <a:pPr algn="ctr"/>
            <a:endParaRPr lang="en-US" sz="5400" dirty="0"/>
          </a:p>
        </p:txBody>
      </p:sp>
    </p:spTree>
    <p:extLst>
      <p:ext uri="{BB962C8B-B14F-4D97-AF65-F5344CB8AC3E}">
        <p14:creationId xmlns:p14="http://schemas.microsoft.com/office/powerpoint/2010/main" val="416388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smtClean="0"/>
              <a:t>Types Of Index In MongoDB</a:t>
            </a:r>
            <a:endParaRPr lang="en-US" b="1" dirty="0"/>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228600" y="1524000"/>
            <a:ext cx="86106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r>
              <a:rPr lang="en-US" sz="3600" b="1" dirty="0" smtClean="0"/>
              <a:t>Single </a:t>
            </a:r>
            <a:r>
              <a:rPr lang="en-US" sz="3600" b="1" dirty="0"/>
              <a:t>Field Index</a:t>
            </a:r>
          </a:p>
          <a:p>
            <a:pPr fontAlgn="base"/>
            <a:r>
              <a:rPr lang="en-US" sz="3200" dirty="0"/>
              <a:t>MongoDB supports user-defined indexes like single field index. A single field index is used to create an index on the single field of a document</a:t>
            </a:r>
            <a:r>
              <a:rPr lang="en-US" sz="3600" dirty="0" smtClean="0"/>
              <a:t>.</a:t>
            </a:r>
          </a:p>
          <a:p>
            <a:pPr fontAlgn="base"/>
            <a:endParaRPr lang="en-US" sz="3600" dirty="0"/>
          </a:p>
          <a:p>
            <a:pPr fontAlgn="base"/>
            <a:endParaRPr lang="en-US" sz="3600" dirty="0" smtClean="0"/>
          </a:p>
          <a:p>
            <a:pPr fontAlgn="base"/>
            <a:endParaRPr lang="en-US" sz="3600" dirty="0"/>
          </a:p>
          <a:p>
            <a:pPr fontAlgn="base"/>
            <a:r>
              <a:rPr lang="en-US" sz="3600" dirty="0" smtClean="0"/>
              <a:t> </a:t>
            </a:r>
            <a:endParaRPr lang="en-US" sz="8800" dirty="0"/>
          </a:p>
        </p:txBody>
      </p:sp>
      <p:pic>
        <p:nvPicPr>
          <p:cNvPr id="5122" name="Picture 2" descr="MongoDB Index: Create an Index 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152900"/>
            <a:ext cx="73914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423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Advantages </a:t>
            </a:r>
            <a:r>
              <a:rPr lang="en-US" b="1" dirty="0"/>
              <a:t>of NoSQL Databases</a:t>
            </a:r>
          </a:p>
        </p:txBody>
      </p:sp>
      <p:sp>
        <p:nvSpPr>
          <p:cNvPr id="3" name="Content Placeholder 2"/>
          <p:cNvSpPr>
            <a:spLocks noGrp="1"/>
          </p:cNvSpPr>
          <p:nvPr>
            <p:ph sz="quarter" idx="1"/>
          </p:nvPr>
        </p:nvSpPr>
        <p:spPr>
          <a:xfrm>
            <a:off x="612648" y="1600200"/>
            <a:ext cx="8153400" cy="4876800"/>
          </a:xfrm>
        </p:spPr>
        <p:txBody>
          <a:bodyPr>
            <a:noAutofit/>
          </a:bodyPr>
          <a:lstStyle/>
          <a:p>
            <a:r>
              <a:rPr lang="en-US" sz="2800" b="1" dirty="0" err="1"/>
              <a:t>Sharding</a:t>
            </a:r>
            <a:endParaRPr lang="en-US" sz="2800" b="1" dirty="0"/>
          </a:p>
          <a:p>
            <a:r>
              <a:rPr lang="en-US" sz="2800" dirty="0"/>
              <a:t>In </a:t>
            </a:r>
            <a:r>
              <a:rPr lang="en-US" sz="2800" dirty="0" err="1"/>
              <a:t>Sharding</a:t>
            </a:r>
            <a:r>
              <a:rPr lang="en-US" sz="2800" dirty="0"/>
              <a:t>, large databases are partitioned into small, faster and easily manageable databases.</a:t>
            </a:r>
          </a:p>
          <a:p>
            <a:r>
              <a:rPr lang="en-US" sz="2800" dirty="0" smtClean="0"/>
              <a:t>NoSQL </a:t>
            </a:r>
            <a:r>
              <a:rPr lang="en-US" sz="2800" dirty="0"/>
              <a:t>Databases have the </a:t>
            </a:r>
            <a:r>
              <a:rPr lang="en-US" sz="2800" dirty="0" err="1"/>
              <a:t>Sharding</a:t>
            </a:r>
            <a:r>
              <a:rPr lang="en-US" sz="2800" dirty="0"/>
              <a:t> feature as default. No additional efforts required. They automatically spread the data across servers, fetch the data in the fastest time from the server which is free, while maintaining the integrity of data.</a:t>
            </a:r>
          </a:p>
          <a:p>
            <a:pPr marL="0" indent="0">
              <a:buNone/>
            </a:pPr>
            <a:r>
              <a:rPr lang="en-US" sz="2800" dirty="0"/>
              <a:t/>
            </a:r>
            <a:br>
              <a:rPr lang="en-US" sz="2800" dirty="0"/>
            </a:br>
            <a:endParaRPr lang="en-US" sz="2800" dirty="0"/>
          </a:p>
        </p:txBody>
      </p:sp>
    </p:spTree>
    <p:extLst>
      <p:ext uri="{BB962C8B-B14F-4D97-AF65-F5344CB8AC3E}">
        <p14:creationId xmlns:p14="http://schemas.microsoft.com/office/powerpoint/2010/main" val="42400068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smtClean="0"/>
              <a:t>Types Of Index In MongoDB</a:t>
            </a:r>
            <a:endParaRPr lang="en-US" b="1" dirty="0"/>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dirty="0"/>
          </a:p>
        </p:txBody>
      </p:sp>
      <p:sp>
        <p:nvSpPr>
          <p:cNvPr id="9" name="Rectangle 8"/>
          <p:cNvSpPr/>
          <p:nvPr/>
        </p:nvSpPr>
        <p:spPr>
          <a:xfrm>
            <a:off x="228600" y="1524000"/>
            <a:ext cx="86106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r>
              <a:rPr lang="en-US" sz="3200" b="1" dirty="0"/>
              <a:t>Compound Index</a:t>
            </a:r>
          </a:p>
          <a:p>
            <a:pPr fontAlgn="base"/>
            <a:r>
              <a:rPr lang="en-US" sz="3200" dirty="0"/>
              <a:t>MongoDB supports a user-defined index on multiple fields as well. For this MongoDB has a compound index. There sequential order of fields for a compound index</a:t>
            </a:r>
            <a:r>
              <a:rPr lang="en-US" sz="3200" dirty="0" smtClean="0"/>
              <a:t>.</a:t>
            </a:r>
          </a:p>
          <a:p>
            <a:pPr fontAlgn="base"/>
            <a:endParaRPr lang="en-US" sz="3200" dirty="0"/>
          </a:p>
          <a:p>
            <a:pPr fontAlgn="base"/>
            <a:r>
              <a:rPr lang="en-US" sz="3200" dirty="0"/>
              <a:t>db.dataflair1.</a:t>
            </a:r>
            <a:r>
              <a:rPr lang="en-US" sz="3200" b="1" dirty="0"/>
              <a:t>find</a:t>
            </a:r>
            <a:r>
              <a:rPr lang="en-US" sz="3200" dirty="0"/>
              <a:t>().</a:t>
            </a:r>
            <a:r>
              <a:rPr lang="en-US" sz="3200" b="1" dirty="0"/>
              <a:t>sort</a:t>
            </a:r>
            <a:r>
              <a:rPr lang="en-US" sz="3200" dirty="0"/>
              <a:t>({“name”:1,”city”:1})</a:t>
            </a:r>
            <a:endParaRPr lang="en-US" sz="5400" dirty="0" smtClean="0"/>
          </a:p>
          <a:p>
            <a:pPr fontAlgn="base"/>
            <a:endParaRPr lang="en-US" sz="5400" dirty="0"/>
          </a:p>
          <a:p>
            <a:pPr fontAlgn="base"/>
            <a:r>
              <a:rPr lang="en-US" sz="5400" dirty="0" smtClean="0"/>
              <a:t> </a:t>
            </a:r>
            <a:endParaRPr lang="en-US" sz="16600" dirty="0"/>
          </a:p>
        </p:txBody>
      </p:sp>
      <p:pic>
        <p:nvPicPr>
          <p:cNvPr id="10242" name="Picture 2" descr="MongoDB Index- Compound Ind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215368"/>
            <a:ext cx="792480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70879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a:t>INDEX LIMITATIONS:</a:t>
            </a:r>
            <a:endParaRPr lang="en-US" dirty="0"/>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800" b="1" dirty="0" smtClean="0"/>
          </a:p>
          <a:p>
            <a:endParaRPr lang="en-US" sz="2800" b="1" dirty="0"/>
          </a:p>
          <a:p>
            <a:endParaRPr lang="en-US" sz="2800" b="1" dirty="0" smtClean="0"/>
          </a:p>
          <a:p>
            <a:r>
              <a:rPr lang="en-US" sz="2800" b="1" dirty="0" smtClean="0"/>
              <a:t>Maximum </a:t>
            </a:r>
            <a:r>
              <a:rPr lang="en-US" sz="2800" b="1" dirty="0"/>
              <a:t>Ranges</a:t>
            </a:r>
          </a:p>
          <a:p>
            <a:pPr lvl="0"/>
            <a:r>
              <a:rPr lang="en-US" sz="2800" dirty="0"/>
              <a:t>A collection cannot have more than 64 indexes.</a:t>
            </a:r>
          </a:p>
          <a:p>
            <a:pPr lvl="0"/>
            <a:r>
              <a:rPr lang="en-US" sz="2800" dirty="0"/>
              <a:t>The length of the index name cannot be longer than 125 characters.</a:t>
            </a:r>
          </a:p>
          <a:p>
            <a:pPr lvl="0"/>
            <a:r>
              <a:rPr lang="en-US" sz="2800" dirty="0"/>
              <a:t>A compound index can have maximum 31 fields indexed.</a:t>
            </a:r>
          </a:p>
          <a:p>
            <a:r>
              <a:rPr lang="en-US" sz="2800" dirty="0"/>
              <a:t> </a:t>
            </a:r>
          </a:p>
          <a:p>
            <a:pPr algn="ctr"/>
            <a:endParaRPr lang="en-US" sz="6600" dirty="0"/>
          </a:p>
        </p:txBody>
      </p:sp>
    </p:spTree>
    <p:extLst>
      <p:ext uri="{BB962C8B-B14F-4D97-AF65-F5344CB8AC3E}">
        <p14:creationId xmlns:p14="http://schemas.microsoft.com/office/powerpoint/2010/main" val="20100815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smtClean="0"/>
              <a:t>Index</a:t>
            </a:r>
            <a:endParaRPr lang="en-US" b="1" dirty="0"/>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457200" lvl="0" indent="-457200">
              <a:buFont typeface="Arial" panose="020B0604020202020204" pitchFamily="34" charset="0"/>
              <a:buChar char="•"/>
            </a:pPr>
            <a:endParaRPr lang="en-US" sz="3200" dirty="0" smtClean="0"/>
          </a:p>
          <a:p>
            <a:pPr marL="457200" lvl="0" indent="-457200">
              <a:buFont typeface="Arial" panose="020B0604020202020204" pitchFamily="34" charset="0"/>
              <a:buChar char="•"/>
            </a:pPr>
            <a:r>
              <a:rPr lang="en-US" sz="3200" dirty="0" smtClean="0"/>
              <a:t>Defining </a:t>
            </a:r>
            <a:r>
              <a:rPr lang="en-US" sz="3200" dirty="0"/>
              <a:t>indexes are important for faster and efficient searching of documents in a collection.</a:t>
            </a:r>
          </a:p>
          <a:p>
            <a:pPr marL="457200" lvl="0" indent="-457200">
              <a:buFont typeface="Arial" panose="020B0604020202020204" pitchFamily="34" charset="0"/>
              <a:buChar char="•"/>
            </a:pPr>
            <a:r>
              <a:rPr lang="en-US" sz="3200" dirty="0"/>
              <a:t>Indexes can be created by using the createIndex method. Indexes can be created on just one field or multiple field values.</a:t>
            </a:r>
          </a:p>
          <a:p>
            <a:pPr marL="457200" lvl="0" indent="-457200">
              <a:buFont typeface="Arial" panose="020B0604020202020204" pitchFamily="34" charset="0"/>
              <a:buChar char="•"/>
            </a:pPr>
            <a:r>
              <a:rPr lang="en-US" sz="3200" dirty="0"/>
              <a:t>Indexes can be found by using the getIndexes method.</a:t>
            </a:r>
          </a:p>
          <a:p>
            <a:pPr marL="457200" lvl="0" indent="-457200">
              <a:buFont typeface="Arial" panose="020B0604020202020204" pitchFamily="34" charset="0"/>
              <a:buChar char="•"/>
            </a:pPr>
            <a:r>
              <a:rPr lang="en-US" sz="3200" dirty="0"/>
              <a:t>Indexes can be removed by using the dropIndex for single indexes or dropIndexes for dropping all indexes.</a:t>
            </a:r>
          </a:p>
          <a:p>
            <a:pPr marL="571500" indent="-571500" algn="ctr">
              <a:buFont typeface="Arial" panose="020B0604020202020204" pitchFamily="34" charset="0"/>
              <a:buChar char="•"/>
            </a:pPr>
            <a:endParaRPr lang="en-US" sz="4400" dirty="0"/>
          </a:p>
        </p:txBody>
      </p:sp>
    </p:spTree>
    <p:extLst>
      <p:ext uri="{BB962C8B-B14F-4D97-AF65-F5344CB8AC3E}">
        <p14:creationId xmlns:p14="http://schemas.microsoft.com/office/powerpoint/2010/main" val="181502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335576"/>
            <a:ext cx="8839200" cy="566822"/>
          </a:xfrm>
          <a:prstGeom prst="rect">
            <a:avLst/>
          </a:prstGeom>
        </p:spPr>
        <p:txBody>
          <a:bodyPr vert="horz" wrap="square" lIns="0" tIns="12700" rIns="0" bIns="0" rtlCol="0" anchor="ctr">
            <a:spAutoFit/>
          </a:bodyPr>
          <a:lstStyle/>
          <a:p>
            <a:pPr algn="ctr"/>
            <a:r>
              <a:rPr lang="en-US" sz="3600" b="1" dirty="0"/>
              <a:t>FULL TEXT SEARCH IN MONGODB</a:t>
            </a:r>
            <a:endParaRPr lang="en-US" sz="3600" dirty="0"/>
          </a:p>
        </p:txBody>
      </p:sp>
      <p:sp>
        <p:nvSpPr>
          <p:cNvPr id="3" name="Rectangle 1"/>
          <p:cNvSpPr>
            <a:spLocks noChangeArrowheads="1"/>
          </p:cNvSpPr>
          <p:nvPr/>
        </p:nvSpPr>
        <p:spPr bwMode="auto">
          <a:xfrm>
            <a:off x="266700" y="3674716"/>
            <a:ext cx="8382000" cy="21544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7" name="Rectangle 6"/>
          <p:cNvSpPr/>
          <p:nvPr/>
        </p:nvSpPr>
        <p:spPr>
          <a:xfrm>
            <a:off x="152400" y="1295400"/>
            <a:ext cx="8839200" cy="541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r>
              <a:rPr lang="en-US" sz="2800" dirty="0"/>
              <a:t>Using MongoDB full-text search, you can define a text index on any field in the document whose value is a string or an array of strings. When we create a text index on a field, MongoDB tokenizes and stems the indexed field’s text content, and sets up the indexes accordingly.  </a:t>
            </a:r>
            <a:endParaRPr lang="en-US" sz="2800" dirty="0" smtClean="0"/>
          </a:p>
          <a:p>
            <a:pPr fontAlgn="base"/>
            <a:endParaRPr lang="en-US" sz="2800" dirty="0"/>
          </a:p>
          <a:p>
            <a:pPr fontAlgn="base"/>
            <a:r>
              <a:rPr lang="en-US" sz="2800" dirty="0"/>
              <a:t>The $text operator assigns a score to each document that contains the search term in the indexed fields. The score represents the relevance of a document to a given text search query.</a:t>
            </a:r>
            <a:endParaRPr lang="en-US" sz="4400" b="1" dirty="0" smtClean="0"/>
          </a:p>
        </p:txBody>
      </p:sp>
    </p:spTree>
    <p:extLst>
      <p:ext uri="{BB962C8B-B14F-4D97-AF65-F5344CB8AC3E}">
        <p14:creationId xmlns:p14="http://schemas.microsoft.com/office/powerpoint/2010/main" val="394995328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335576"/>
            <a:ext cx="8839200" cy="566822"/>
          </a:xfrm>
          <a:prstGeom prst="rect">
            <a:avLst/>
          </a:prstGeom>
        </p:spPr>
        <p:txBody>
          <a:bodyPr vert="horz" wrap="square" lIns="0" tIns="12700" rIns="0" bIns="0" rtlCol="0" anchor="ctr">
            <a:spAutoFit/>
          </a:bodyPr>
          <a:lstStyle/>
          <a:p>
            <a:r>
              <a:rPr lang="en-US" sz="3600" b="1" dirty="0"/>
              <a:t>Full-text Search Basics</a:t>
            </a:r>
          </a:p>
        </p:txBody>
      </p:sp>
      <p:sp>
        <p:nvSpPr>
          <p:cNvPr id="3" name="Rectangle 1"/>
          <p:cNvSpPr>
            <a:spLocks noChangeArrowheads="1"/>
          </p:cNvSpPr>
          <p:nvPr/>
        </p:nvSpPr>
        <p:spPr bwMode="auto">
          <a:xfrm>
            <a:off x="266700" y="3674716"/>
            <a:ext cx="8382000" cy="21544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7" name="Rectangle 6"/>
          <p:cNvSpPr/>
          <p:nvPr/>
        </p:nvSpPr>
        <p:spPr>
          <a:xfrm>
            <a:off x="38100" y="1440873"/>
            <a:ext cx="9105900" cy="541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smtClean="0"/>
              <a:t>A </a:t>
            </a:r>
            <a:r>
              <a:rPr lang="en-US" sz="2400" dirty="0"/>
              <a:t>good way to understand the concept of full-text search is to think about a typical Google search. When we use Google, we find content by providing a series of text, strings, phrases or keywords; in return, a number of results will be returned. In MongoDB, full-text search allows you to perform complex queries that are similar to those you’d perform using a search engine. You can search for phrases and stemmed variations on a word, and it’s also possible to exclude certain “negated” terms from your results</a:t>
            </a:r>
            <a:r>
              <a:rPr lang="en-US" sz="2400" dirty="0" smtClean="0"/>
              <a:t>.</a:t>
            </a:r>
            <a:br>
              <a:rPr lang="en-US" sz="2400" dirty="0" smtClean="0"/>
            </a:br>
            <a:r>
              <a:rPr lang="en-US" sz="2400" dirty="0" smtClean="0"/>
              <a:t/>
            </a:r>
            <a:br>
              <a:rPr lang="en-US" sz="2400" dirty="0" smtClean="0"/>
            </a:br>
            <a:r>
              <a:rPr lang="en-US" sz="2400" dirty="0" smtClean="0"/>
              <a:t>Here </a:t>
            </a:r>
            <a:r>
              <a:rPr lang="en-US" sz="2400" dirty="0"/>
              <a:t>are a couple of common scenarios where full-text search plays a key role</a:t>
            </a:r>
            <a:r>
              <a:rPr lang="en-US" sz="2400" dirty="0" smtClean="0"/>
              <a:t>:</a:t>
            </a:r>
            <a:endParaRPr lang="en-US" sz="2400" dirty="0"/>
          </a:p>
          <a:p>
            <a:pPr marL="342900" indent="-342900">
              <a:buFont typeface="Arial" panose="020B0604020202020204" pitchFamily="34" charset="0"/>
              <a:buChar char="•"/>
            </a:pPr>
            <a:r>
              <a:rPr lang="en-US" sz="2400" dirty="0"/>
              <a:t>searching for a certain topic on the web, whether we search Wiki or Google</a:t>
            </a:r>
          </a:p>
          <a:p>
            <a:pPr marL="342900" indent="-342900">
              <a:buFont typeface="Arial" panose="020B0604020202020204" pitchFamily="34" charset="0"/>
              <a:buChar char="•"/>
            </a:pPr>
            <a:r>
              <a:rPr lang="en-US" sz="2400" dirty="0"/>
              <a:t>searching for a name or term within social networks</a:t>
            </a:r>
          </a:p>
          <a:p>
            <a:pPr fontAlgn="base"/>
            <a:endParaRPr lang="en-US" sz="2800" dirty="0" smtClean="0"/>
          </a:p>
        </p:txBody>
      </p:sp>
    </p:spTree>
    <p:extLst>
      <p:ext uri="{BB962C8B-B14F-4D97-AF65-F5344CB8AC3E}">
        <p14:creationId xmlns:p14="http://schemas.microsoft.com/office/powerpoint/2010/main" val="27347431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772419"/>
            <a:ext cx="8839200" cy="2782813"/>
          </a:xfrm>
          <a:prstGeom prst="rect">
            <a:avLst/>
          </a:prstGeom>
        </p:spPr>
        <p:txBody>
          <a:bodyPr vert="horz" wrap="square" lIns="0" tIns="12700" rIns="0" bIns="0" rtlCol="0" anchor="ctr">
            <a:spAutoFit/>
          </a:bodyPr>
          <a:lstStyle/>
          <a:p>
            <a:pPr lvl="0" eaLnBrk="0" fontAlgn="base" hangingPunct="0">
              <a:spcAft>
                <a:spcPct val="0"/>
              </a:spcAft>
            </a:pPr>
            <a:r>
              <a:rPr lang="en-US" sz="3600" b="1" dirty="0" smtClean="0"/>
              <a:t/>
            </a:r>
            <a:br>
              <a:rPr lang="en-US" sz="3600" b="1" dirty="0" smtClean="0"/>
            </a:br>
            <a:r>
              <a:rPr lang="en-US" sz="3600" b="1" dirty="0"/>
              <a:t/>
            </a:r>
            <a:br>
              <a:rPr lang="en-US" sz="3600" b="1" dirty="0"/>
            </a:br>
            <a:r>
              <a:rPr lang="en-US" sz="3600" b="1" dirty="0" smtClean="0"/>
              <a:t>Full-text </a:t>
            </a:r>
            <a:r>
              <a:rPr lang="en-US" sz="3600" b="1" dirty="0"/>
              <a:t>Search </a:t>
            </a:r>
            <a:r>
              <a:rPr lang="en-US" sz="3600" b="1" dirty="0" smtClean="0"/>
              <a:t>Basics : Example</a:t>
            </a:r>
            <a:br>
              <a:rPr lang="en-US" sz="3600" b="1" dirty="0" smtClean="0"/>
            </a:br>
            <a:r>
              <a:rPr lang="en-US" altLang="en-US" sz="3600" b="1" dirty="0" smtClean="0">
                <a:solidFill>
                  <a:srgbClr val="F16820"/>
                </a:solidFill>
                <a:latin typeface="Libre Franklin"/>
              </a:rPr>
              <a:t/>
            </a:r>
            <a:br>
              <a:rPr lang="en-US" altLang="en-US" sz="3600" b="1" dirty="0" smtClean="0">
                <a:solidFill>
                  <a:srgbClr val="F16820"/>
                </a:solidFill>
                <a:latin typeface="Libre Franklin"/>
              </a:rPr>
            </a:br>
            <a:endParaRPr lang="en-US" altLang="en-US" sz="3600" b="1" dirty="0">
              <a:solidFill>
                <a:srgbClr val="F16820"/>
              </a:solidFill>
              <a:latin typeface="Libre Franklin"/>
            </a:endParaRPr>
          </a:p>
        </p:txBody>
      </p:sp>
      <p:sp>
        <p:nvSpPr>
          <p:cNvPr id="3" name="Rectangle 1"/>
          <p:cNvSpPr>
            <a:spLocks noChangeArrowheads="1"/>
          </p:cNvSpPr>
          <p:nvPr/>
        </p:nvSpPr>
        <p:spPr bwMode="auto">
          <a:xfrm>
            <a:off x="266700" y="3674716"/>
            <a:ext cx="8382000" cy="21544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7" name="Rectangle 6"/>
          <p:cNvSpPr/>
          <p:nvPr/>
        </p:nvSpPr>
        <p:spPr>
          <a:xfrm>
            <a:off x="38100" y="1440873"/>
            <a:ext cx="9105900" cy="541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endParaRPr lang="en-US" sz="2800" dirty="0" smtClean="0"/>
          </a:p>
        </p:txBody>
      </p:sp>
      <p:graphicFrame>
        <p:nvGraphicFramePr>
          <p:cNvPr id="4" name="Table 3"/>
          <p:cNvGraphicFramePr>
            <a:graphicFrameLocks noGrp="1"/>
          </p:cNvGraphicFramePr>
          <p:nvPr>
            <p:extLst/>
          </p:nvPr>
        </p:nvGraphicFramePr>
        <p:xfrm>
          <a:off x="0" y="2315336"/>
          <a:ext cx="9144000" cy="4542664"/>
        </p:xfrm>
        <a:graphic>
          <a:graphicData uri="http://schemas.openxmlformats.org/drawingml/2006/table">
            <a:tbl>
              <a:tblPr/>
              <a:tblGrid>
                <a:gridCol w="497470">
                  <a:extLst>
                    <a:ext uri="{9D8B030D-6E8A-4147-A177-3AD203B41FA5}">
                      <a16:colId xmlns:a16="http://schemas.microsoft.com/office/drawing/2014/main" xmlns="" val="1452123576"/>
                    </a:ext>
                  </a:extLst>
                </a:gridCol>
                <a:gridCol w="8646530">
                  <a:extLst>
                    <a:ext uri="{9D8B030D-6E8A-4147-A177-3AD203B41FA5}">
                      <a16:colId xmlns:a16="http://schemas.microsoft.com/office/drawing/2014/main" xmlns="" val="1790475109"/>
                    </a:ext>
                  </a:extLst>
                </a:gridCol>
              </a:tblGrid>
              <a:tr h="4542664">
                <a:tc>
                  <a:txBody>
                    <a:bodyPr/>
                    <a:lstStyle/>
                    <a:p>
                      <a:pPr algn="r" rtl="0" fontAlgn="t"/>
                      <a:r>
                        <a:rPr lang="en-US" sz="1600" dirty="0">
                          <a:solidFill>
                            <a:srgbClr val="839496"/>
                          </a:solidFill>
                          <a:effectLst/>
                        </a:rPr>
                        <a:t>1</a:t>
                      </a:r>
                      <a:br>
                        <a:rPr lang="en-US" sz="1600" dirty="0">
                          <a:solidFill>
                            <a:srgbClr val="839496"/>
                          </a:solidFill>
                          <a:effectLst/>
                        </a:rPr>
                      </a:br>
                      <a:r>
                        <a:rPr lang="en-US" sz="1600" dirty="0">
                          <a:solidFill>
                            <a:srgbClr val="839496"/>
                          </a:solidFill>
                          <a:effectLst/>
                        </a:rPr>
                        <a:t>2</a:t>
                      </a:r>
                      <a:br>
                        <a:rPr lang="en-US" sz="1600" dirty="0">
                          <a:solidFill>
                            <a:srgbClr val="839496"/>
                          </a:solidFill>
                          <a:effectLst/>
                        </a:rPr>
                      </a:br>
                      <a:r>
                        <a:rPr lang="en-US" sz="1600" dirty="0">
                          <a:solidFill>
                            <a:srgbClr val="839496"/>
                          </a:solidFill>
                          <a:effectLst/>
                        </a:rPr>
                        <a:t>3</a:t>
                      </a:r>
                      <a:br>
                        <a:rPr lang="en-US" sz="1600" dirty="0">
                          <a:solidFill>
                            <a:srgbClr val="839496"/>
                          </a:solidFill>
                          <a:effectLst/>
                        </a:rPr>
                      </a:br>
                      <a:r>
                        <a:rPr lang="en-US" sz="1600" dirty="0">
                          <a:solidFill>
                            <a:srgbClr val="839496"/>
                          </a:solidFill>
                          <a:effectLst/>
                        </a:rPr>
                        <a:t>4</a:t>
                      </a:r>
                      <a:br>
                        <a:rPr lang="en-US" sz="1600" dirty="0">
                          <a:solidFill>
                            <a:srgbClr val="839496"/>
                          </a:solidFill>
                          <a:effectLst/>
                        </a:rPr>
                      </a:br>
                      <a:r>
                        <a:rPr lang="en-US" sz="1600" dirty="0">
                          <a:solidFill>
                            <a:srgbClr val="839496"/>
                          </a:solidFill>
                          <a:effectLst/>
                        </a:rPr>
                        <a:t>5</a:t>
                      </a:r>
                      <a:br>
                        <a:rPr lang="en-US" sz="1600" dirty="0">
                          <a:solidFill>
                            <a:srgbClr val="839496"/>
                          </a:solidFill>
                          <a:effectLst/>
                        </a:rPr>
                      </a:br>
                      <a:r>
                        <a:rPr lang="en-US" sz="1600" dirty="0">
                          <a:solidFill>
                            <a:srgbClr val="839496"/>
                          </a:solidFill>
                          <a:effectLst/>
                        </a:rPr>
                        <a:t>6</a:t>
                      </a:r>
                      <a:br>
                        <a:rPr lang="en-US" sz="1600" dirty="0">
                          <a:solidFill>
                            <a:srgbClr val="839496"/>
                          </a:solidFill>
                          <a:effectLst/>
                        </a:rPr>
                      </a:br>
                      <a:r>
                        <a:rPr lang="en-US" sz="1600" dirty="0">
                          <a:solidFill>
                            <a:srgbClr val="839496"/>
                          </a:solidFill>
                          <a:effectLst/>
                        </a:rPr>
                        <a:t>7</a:t>
                      </a:r>
                      <a:br>
                        <a:rPr lang="en-US" sz="1600" dirty="0">
                          <a:solidFill>
                            <a:srgbClr val="839496"/>
                          </a:solidFill>
                          <a:effectLst/>
                        </a:rPr>
                      </a:br>
                      <a:r>
                        <a:rPr lang="en-US" sz="1600" dirty="0">
                          <a:solidFill>
                            <a:srgbClr val="839496"/>
                          </a:solidFill>
                          <a:effectLst/>
                        </a:rPr>
                        <a:t>8</a:t>
                      </a:r>
                      <a:br>
                        <a:rPr lang="en-US" sz="1600" dirty="0">
                          <a:solidFill>
                            <a:srgbClr val="839496"/>
                          </a:solidFill>
                          <a:effectLst/>
                        </a:rPr>
                      </a:br>
                      <a:endParaRPr lang="en-US" sz="1600" dirty="0">
                        <a:solidFill>
                          <a:srgbClr val="839496"/>
                        </a:solidFill>
                        <a:effectLst/>
                      </a:endParaRPr>
                    </a:p>
                  </a:txBody>
                  <a:tcPr marL="47625" marR="47625" marT="47625" marB="47625">
                    <a:lnL>
                      <a:noFill/>
                    </a:lnL>
                    <a:lnR>
                      <a:noFill/>
                    </a:lnR>
                    <a:lnT>
                      <a:noFill/>
                    </a:lnT>
                    <a:lnB>
                      <a:noFill/>
                    </a:lnB>
                    <a:solidFill>
                      <a:srgbClr val="EEE8D5"/>
                    </a:solidFill>
                  </a:tcPr>
                </a:tc>
                <a:tc>
                  <a:txBody>
                    <a:bodyPr/>
                    <a:lstStyle/>
                    <a:p>
                      <a:pPr algn="l" fontAlgn="t"/>
                      <a:r>
                        <a:rPr lang="en-US" sz="1600" dirty="0">
                          <a:solidFill>
                            <a:srgbClr val="D01F1E"/>
                          </a:solidFill>
                          <a:effectLst/>
                        </a:rPr>
                        <a:t>&gt;</a:t>
                      </a:r>
                      <a:r>
                        <a:rPr lang="en-US" sz="1600" dirty="0">
                          <a:solidFill>
                            <a:srgbClr val="586E75"/>
                          </a:solidFill>
                          <a:effectLst/>
                        </a:rPr>
                        <a:t> use </a:t>
                      </a:r>
                      <a:r>
                        <a:rPr lang="en-US" sz="1600" dirty="0" err="1">
                          <a:solidFill>
                            <a:srgbClr val="586E75"/>
                          </a:solidFill>
                          <a:effectLst/>
                        </a:rPr>
                        <a:t>persondb</a:t>
                      </a:r>
                      <a:r>
                        <a:rPr lang="en-US" sz="1600" dirty="0">
                          <a:solidFill>
                            <a:srgbClr val="586E75"/>
                          </a:solidFill>
                          <a:effectLst/>
                        </a:rPr>
                        <a:t/>
                      </a:r>
                      <a:br>
                        <a:rPr lang="en-US" sz="1600" dirty="0">
                          <a:solidFill>
                            <a:srgbClr val="586E75"/>
                          </a:solidFill>
                          <a:effectLst/>
                        </a:rPr>
                      </a:br>
                      <a:r>
                        <a:rPr lang="en-US" sz="1600" dirty="0">
                          <a:solidFill>
                            <a:srgbClr val="586E75"/>
                          </a:solidFill>
                          <a:effectLst/>
                        </a:rPr>
                        <a:t>switched to </a:t>
                      </a:r>
                      <a:r>
                        <a:rPr lang="en-US" sz="1600" dirty="0" err="1">
                          <a:solidFill>
                            <a:srgbClr val="586E75"/>
                          </a:solidFill>
                          <a:effectLst/>
                        </a:rPr>
                        <a:t>db</a:t>
                      </a:r>
                      <a:r>
                        <a:rPr lang="en-US" sz="1600" dirty="0">
                          <a:solidFill>
                            <a:srgbClr val="586E75"/>
                          </a:solidFill>
                          <a:effectLst/>
                        </a:rPr>
                        <a:t> person</a:t>
                      </a:r>
                      <a:br>
                        <a:rPr lang="en-US" sz="1600" dirty="0">
                          <a:solidFill>
                            <a:srgbClr val="586E75"/>
                          </a:solidFill>
                          <a:effectLst/>
                        </a:rPr>
                      </a:br>
                      <a:r>
                        <a:rPr lang="en-US" sz="1600" dirty="0">
                          <a:solidFill>
                            <a:srgbClr val="D01F1E"/>
                          </a:solidFill>
                          <a:effectLst/>
                        </a:rPr>
                        <a:t>&gt;</a:t>
                      </a:r>
                      <a:r>
                        <a:rPr lang="en-US" sz="1600" dirty="0">
                          <a:solidFill>
                            <a:srgbClr val="586E75"/>
                          </a:solidFill>
                          <a:effectLst/>
                        </a:rPr>
                        <a:t> </a:t>
                      </a:r>
                      <a:r>
                        <a:rPr lang="en-US" sz="1600" dirty="0" err="1">
                          <a:solidFill>
                            <a:srgbClr val="586E75"/>
                          </a:solidFill>
                          <a:effectLst/>
                        </a:rPr>
                        <a:t>db.person.insertMany</a:t>
                      </a:r>
                      <a:r>
                        <a:rPr lang="en-US" sz="1600" dirty="0">
                          <a:solidFill>
                            <a:srgbClr val="D01F1E"/>
                          </a:solidFill>
                          <a:effectLst/>
                        </a:rPr>
                        <a:t>(</a:t>
                      </a:r>
                      <a:r>
                        <a:rPr lang="en-US" sz="1600" dirty="0">
                          <a:solidFill>
                            <a:srgbClr val="586E75"/>
                          </a:solidFill>
                          <a:effectLst/>
                        </a:rPr>
                        <a:t> </a:t>
                      </a:r>
                      <a:r>
                        <a:rPr lang="en-US" sz="1600" dirty="0">
                          <a:solidFill>
                            <a:srgbClr val="D01F1E"/>
                          </a:solidFill>
                          <a:effectLst/>
                        </a:rPr>
                        <a:t>[</a:t>
                      </a:r>
                      <a:r>
                        <a:rPr lang="en-US" sz="1600" dirty="0">
                          <a:solidFill>
                            <a:srgbClr val="586E75"/>
                          </a:solidFill>
                          <a:effectLst/>
                        </a:rPr>
                        <a:t/>
                      </a:r>
                      <a:br>
                        <a:rPr lang="en-US" sz="1600" dirty="0">
                          <a:solidFill>
                            <a:srgbClr val="586E75"/>
                          </a:solidFill>
                          <a:effectLst/>
                        </a:rPr>
                      </a:br>
                      <a:r>
                        <a:rPr lang="en-US" sz="1600" dirty="0">
                          <a:solidFill>
                            <a:srgbClr val="586E75"/>
                          </a:solidFill>
                          <a:effectLst/>
                        </a:rPr>
                        <a:t> </a:t>
                      </a:r>
                      <a:r>
                        <a:rPr lang="en-US" sz="1600" dirty="0">
                          <a:solidFill>
                            <a:srgbClr val="D01F1E"/>
                          </a:solidFill>
                          <a:effectLst/>
                        </a:rPr>
                        <a:t>{</a:t>
                      </a:r>
                      <a:r>
                        <a:rPr lang="en-US" sz="1600" dirty="0">
                          <a:solidFill>
                            <a:srgbClr val="586E75"/>
                          </a:solidFill>
                          <a:effectLst/>
                        </a:rPr>
                        <a:t> _id : </a:t>
                      </a:r>
                      <a:r>
                        <a:rPr lang="en-US" sz="1600" dirty="0">
                          <a:solidFill>
                            <a:srgbClr val="269186"/>
                          </a:solidFill>
                          <a:effectLst/>
                        </a:rPr>
                        <a:t>"1001"</a:t>
                      </a:r>
                      <a:r>
                        <a:rPr lang="en-US" sz="1600" dirty="0">
                          <a:solidFill>
                            <a:srgbClr val="586E75"/>
                          </a:solidFill>
                          <a:effectLst/>
                        </a:rPr>
                        <a:t>, name: </a:t>
                      </a:r>
                      <a:r>
                        <a:rPr lang="en-US" sz="1600" dirty="0">
                          <a:solidFill>
                            <a:srgbClr val="269186"/>
                          </a:solidFill>
                          <a:effectLst/>
                        </a:rPr>
                        <a:t>"Franklin Roosevelt"</a:t>
                      </a:r>
                      <a:r>
                        <a:rPr lang="en-US" sz="1600" dirty="0">
                          <a:solidFill>
                            <a:srgbClr val="586E75"/>
                          </a:solidFill>
                          <a:effectLst/>
                        </a:rPr>
                        <a:t>, quote: </a:t>
                      </a:r>
                      <a:r>
                        <a:rPr lang="en-US" sz="1600" dirty="0">
                          <a:solidFill>
                            <a:srgbClr val="269186"/>
                          </a:solidFill>
                          <a:effectLst/>
                        </a:rPr>
                        <a:t>"More than just an end to war, we want an end to the beginnings of all wars."</a:t>
                      </a:r>
                      <a:r>
                        <a:rPr lang="en-US" sz="1600" dirty="0">
                          <a:solidFill>
                            <a:srgbClr val="586E75"/>
                          </a:solidFill>
                          <a:effectLst/>
                        </a:rPr>
                        <a:t> </a:t>
                      </a:r>
                      <a:r>
                        <a:rPr lang="en-US" sz="1600" dirty="0">
                          <a:solidFill>
                            <a:srgbClr val="D01F1E"/>
                          </a:solidFill>
                          <a:effectLst/>
                        </a:rPr>
                        <a:t>}</a:t>
                      </a:r>
                      <a:r>
                        <a:rPr lang="en-US" sz="1600" dirty="0">
                          <a:solidFill>
                            <a:srgbClr val="586E75"/>
                          </a:solidFill>
                          <a:effectLst/>
                        </a:rPr>
                        <a:t>,</a:t>
                      </a:r>
                      <a:br>
                        <a:rPr lang="en-US" sz="1600" dirty="0">
                          <a:solidFill>
                            <a:srgbClr val="586E75"/>
                          </a:solidFill>
                          <a:effectLst/>
                        </a:rPr>
                      </a:br>
                      <a:r>
                        <a:rPr lang="en-US" sz="1600" dirty="0">
                          <a:solidFill>
                            <a:srgbClr val="586E75"/>
                          </a:solidFill>
                          <a:effectLst/>
                        </a:rPr>
                        <a:t> </a:t>
                      </a:r>
                      <a:r>
                        <a:rPr lang="en-US" sz="1600" dirty="0">
                          <a:solidFill>
                            <a:srgbClr val="D01F1E"/>
                          </a:solidFill>
                          <a:effectLst/>
                        </a:rPr>
                        <a:t>{</a:t>
                      </a:r>
                      <a:r>
                        <a:rPr lang="en-US" sz="1600" dirty="0">
                          <a:solidFill>
                            <a:srgbClr val="586E75"/>
                          </a:solidFill>
                          <a:effectLst/>
                        </a:rPr>
                        <a:t> _id : </a:t>
                      </a:r>
                      <a:r>
                        <a:rPr lang="en-US" sz="1600" dirty="0">
                          <a:solidFill>
                            <a:srgbClr val="269186"/>
                          </a:solidFill>
                          <a:effectLst/>
                        </a:rPr>
                        <a:t>"1002"</a:t>
                      </a:r>
                      <a:r>
                        <a:rPr lang="en-US" sz="1600" dirty="0">
                          <a:solidFill>
                            <a:srgbClr val="586E75"/>
                          </a:solidFill>
                          <a:effectLst/>
                        </a:rPr>
                        <a:t>, name: </a:t>
                      </a:r>
                      <a:r>
                        <a:rPr lang="en-US" sz="1600" dirty="0">
                          <a:solidFill>
                            <a:srgbClr val="269186"/>
                          </a:solidFill>
                          <a:effectLst/>
                        </a:rPr>
                        <a:t>"peter Dale Scott"</a:t>
                      </a:r>
                      <a:r>
                        <a:rPr lang="en-US" sz="1600" dirty="0">
                          <a:solidFill>
                            <a:srgbClr val="586E75"/>
                          </a:solidFill>
                          <a:effectLst/>
                        </a:rPr>
                        <a:t>, </a:t>
                      </a:r>
                      <a:r>
                        <a:rPr lang="en-US" sz="1600" dirty="0" err="1">
                          <a:solidFill>
                            <a:srgbClr val="586E75"/>
                          </a:solidFill>
                          <a:effectLst/>
                        </a:rPr>
                        <a:t>quote:</a:t>
                      </a:r>
                      <a:r>
                        <a:rPr lang="en-US" sz="1600" dirty="0" err="1">
                          <a:solidFill>
                            <a:srgbClr val="269186"/>
                          </a:solidFill>
                          <a:effectLst/>
                        </a:rPr>
                        <a:t>"I</a:t>
                      </a:r>
                      <a:r>
                        <a:rPr lang="en-US" sz="1600" dirty="0">
                          <a:solidFill>
                            <a:srgbClr val="269186"/>
                          </a:solidFill>
                          <a:effectLst/>
                        </a:rPr>
                        <a:t> guess that when you invade a nation of warlords, you end up having to deal with warlords."</a:t>
                      </a:r>
                      <a:r>
                        <a:rPr lang="en-US" sz="1600" dirty="0">
                          <a:solidFill>
                            <a:srgbClr val="586E75"/>
                          </a:solidFill>
                          <a:effectLst/>
                        </a:rPr>
                        <a:t> </a:t>
                      </a:r>
                      <a:r>
                        <a:rPr lang="en-US" sz="1600" dirty="0">
                          <a:solidFill>
                            <a:srgbClr val="D01F1E"/>
                          </a:solidFill>
                          <a:effectLst/>
                        </a:rPr>
                        <a:t>}</a:t>
                      </a:r>
                      <a:r>
                        <a:rPr lang="en-US" sz="1600" dirty="0">
                          <a:solidFill>
                            <a:srgbClr val="586E75"/>
                          </a:solidFill>
                          <a:effectLst/>
                        </a:rPr>
                        <a:t>,</a:t>
                      </a:r>
                      <a:br>
                        <a:rPr lang="en-US" sz="1600" dirty="0">
                          <a:solidFill>
                            <a:srgbClr val="586E75"/>
                          </a:solidFill>
                          <a:effectLst/>
                        </a:rPr>
                      </a:br>
                      <a:r>
                        <a:rPr lang="en-US" sz="1600" dirty="0">
                          <a:solidFill>
                            <a:srgbClr val="586E75"/>
                          </a:solidFill>
                          <a:effectLst/>
                        </a:rPr>
                        <a:t> </a:t>
                      </a:r>
                      <a:r>
                        <a:rPr lang="en-US" sz="1600" dirty="0">
                          <a:solidFill>
                            <a:srgbClr val="D01F1E"/>
                          </a:solidFill>
                          <a:effectLst/>
                        </a:rPr>
                        <a:t>{</a:t>
                      </a:r>
                      <a:r>
                        <a:rPr lang="en-US" sz="1600" dirty="0">
                          <a:solidFill>
                            <a:srgbClr val="586E75"/>
                          </a:solidFill>
                          <a:effectLst/>
                        </a:rPr>
                        <a:t> _id : </a:t>
                      </a:r>
                      <a:r>
                        <a:rPr lang="en-US" sz="1600" dirty="0">
                          <a:solidFill>
                            <a:srgbClr val="269186"/>
                          </a:solidFill>
                          <a:effectLst/>
                        </a:rPr>
                        <a:t>"1003"</a:t>
                      </a:r>
                      <a:r>
                        <a:rPr lang="en-US" sz="1600" dirty="0">
                          <a:solidFill>
                            <a:srgbClr val="586E75"/>
                          </a:solidFill>
                          <a:effectLst/>
                        </a:rPr>
                        <a:t>, name: </a:t>
                      </a:r>
                      <a:r>
                        <a:rPr lang="en-US" sz="1600" dirty="0">
                          <a:solidFill>
                            <a:srgbClr val="269186"/>
                          </a:solidFill>
                          <a:effectLst/>
                        </a:rPr>
                        <a:t>"Robert E. Lee"</a:t>
                      </a:r>
                      <a:r>
                        <a:rPr lang="en-US" sz="1600" dirty="0">
                          <a:solidFill>
                            <a:srgbClr val="586E75"/>
                          </a:solidFill>
                          <a:effectLst/>
                        </a:rPr>
                        <a:t>, quote: </a:t>
                      </a:r>
                      <a:r>
                        <a:rPr lang="en-US" sz="1600" dirty="0">
                          <a:solidFill>
                            <a:srgbClr val="269186"/>
                          </a:solidFill>
                          <a:effectLst/>
                        </a:rPr>
                        <a:t>"What a cruel thing war is... to fill our hearts with hatred instead of love for our neighbors."</a:t>
                      </a:r>
                      <a:r>
                        <a:rPr lang="en-US" sz="1600" dirty="0">
                          <a:solidFill>
                            <a:srgbClr val="D01F1E"/>
                          </a:solidFill>
                          <a:effectLst/>
                        </a:rPr>
                        <a:t>}</a:t>
                      </a:r>
                      <a:r>
                        <a:rPr lang="en-US" sz="1600" dirty="0">
                          <a:solidFill>
                            <a:srgbClr val="586E75"/>
                          </a:solidFill>
                          <a:effectLst/>
                        </a:rPr>
                        <a:t>,</a:t>
                      </a:r>
                      <a:br>
                        <a:rPr lang="en-US" sz="1600" dirty="0">
                          <a:solidFill>
                            <a:srgbClr val="586E75"/>
                          </a:solidFill>
                          <a:effectLst/>
                        </a:rPr>
                      </a:br>
                      <a:r>
                        <a:rPr lang="en-US" sz="1600" dirty="0">
                          <a:solidFill>
                            <a:srgbClr val="586E75"/>
                          </a:solidFill>
                          <a:effectLst/>
                        </a:rPr>
                        <a:t> </a:t>
                      </a:r>
                      <a:r>
                        <a:rPr lang="en-US" sz="1600" dirty="0">
                          <a:solidFill>
                            <a:srgbClr val="D01F1E"/>
                          </a:solidFill>
                          <a:effectLst/>
                        </a:rPr>
                        <a:t>{</a:t>
                      </a:r>
                      <a:r>
                        <a:rPr lang="en-US" sz="1600" dirty="0">
                          <a:solidFill>
                            <a:srgbClr val="586E75"/>
                          </a:solidFill>
                          <a:effectLst/>
                        </a:rPr>
                        <a:t> _id : </a:t>
                      </a:r>
                      <a:r>
                        <a:rPr lang="en-US" sz="1600" dirty="0">
                          <a:solidFill>
                            <a:srgbClr val="269186"/>
                          </a:solidFill>
                          <a:effectLst/>
                        </a:rPr>
                        <a:t>"1004"</a:t>
                      </a:r>
                      <a:r>
                        <a:rPr lang="en-US" sz="1600" dirty="0">
                          <a:solidFill>
                            <a:srgbClr val="586E75"/>
                          </a:solidFill>
                          <a:effectLst/>
                        </a:rPr>
                        <a:t>, name: </a:t>
                      </a:r>
                      <a:r>
                        <a:rPr lang="en-US" sz="1600" dirty="0">
                          <a:solidFill>
                            <a:srgbClr val="269186"/>
                          </a:solidFill>
                          <a:effectLst/>
                        </a:rPr>
                        <a:t>"William Tecumseh Sherman"</a:t>
                      </a:r>
                      <a:r>
                        <a:rPr lang="en-US" sz="1600" dirty="0">
                          <a:solidFill>
                            <a:srgbClr val="586E75"/>
                          </a:solidFill>
                          <a:effectLst/>
                        </a:rPr>
                        <a:t>, quote : </a:t>
                      </a:r>
                      <a:r>
                        <a:rPr lang="en-US" sz="1600" dirty="0">
                          <a:solidFill>
                            <a:srgbClr val="269186"/>
                          </a:solidFill>
                          <a:effectLst/>
                        </a:rPr>
                        <a:t>"War is cruelty. There is no use trying to reform it. The crueler it is, the sooner it will be over."</a:t>
                      </a:r>
                      <a:r>
                        <a:rPr lang="en-US" sz="1600" dirty="0">
                          <a:solidFill>
                            <a:srgbClr val="586E75"/>
                          </a:solidFill>
                          <a:effectLst/>
                        </a:rPr>
                        <a:t> </a:t>
                      </a:r>
                      <a:r>
                        <a:rPr lang="en-US" sz="1600" dirty="0">
                          <a:solidFill>
                            <a:srgbClr val="D01F1E"/>
                          </a:solidFill>
                          <a:effectLst/>
                        </a:rPr>
                        <a:t>}</a:t>
                      </a:r>
                      <a:r>
                        <a:rPr lang="en-US" sz="1600" dirty="0">
                          <a:solidFill>
                            <a:srgbClr val="586E75"/>
                          </a:solidFill>
                          <a:effectLst/>
                        </a:rPr>
                        <a:t/>
                      </a:r>
                      <a:br>
                        <a:rPr lang="en-US" sz="1600" dirty="0">
                          <a:solidFill>
                            <a:srgbClr val="586E75"/>
                          </a:solidFill>
                          <a:effectLst/>
                        </a:rPr>
                      </a:br>
                      <a:r>
                        <a:rPr lang="en-US" sz="1600" dirty="0">
                          <a:solidFill>
                            <a:srgbClr val="586E75"/>
                          </a:solidFill>
                          <a:effectLst/>
                        </a:rPr>
                        <a:t> </a:t>
                      </a:r>
                      <a:r>
                        <a:rPr lang="en-US" sz="1600" dirty="0">
                          <a:solidFill>
                            <a:srgbClr val="D01F1E"/>
                          </a:solidFill>
                          <a:effectLst/>
                        </a:rPr>
                        <a:t>]</a:t>
                      </a:r>
                      <a:r>
                        <a:rPr lang="en-US" sz="1600" dirty="0">
                          <a:solidFill>
                            <a:srgbClr val="586E75"/>
                          </a:solidFill>
                          <a:effectLst/>
                        </a:rPr>
                        <a:t> </a:t>
                      </a:r>
                      <a:r>
                        <a:rPr lang="en-US" sz="1600" dirty="0">
                          <a:solidFill>
                            <a:srgbClr val="D01F1E"/>
                          </a:solidFill>
                          <a:effectLst/>
                        </a:rPr>
                        <a:t>)</a:t>
                      </a:r>
                      <a:r>
                        <a:rPr lang="en-US" sz="1600" dirty="0">
                          <a:solidFill>
                            <a:srgbClr val="586E75"/>
                          </a:solidFill>
                          <a:effectLst/>
                        </a:rPr>
                        <a:t>;</a:t>
                      </a:r>
                    </a:p>
                  </a:txBody>
                  <a:tcPr marL="0" marR="0" marT="0" marB="0">
                    <a:lnL>
                      <a:noFill/>
                    </a:lnL>
                    <a:lnR>
                      <a:noFill/>
                    </a:lnR>
                    <a:lnT>
                      <a:noFill/>
                    </a:lnT>
                    <a:lnB>
                      <a:noFill/>
                    </a:lnB>
                  </a:tcPr>
                </a:tc>
                <a:extLst>
                  <a:ext uri="{0D108BD9-81ED-4DB2-BD59-A6C34878D82A}">
                    <a16:rowId xmlns:a16="http://schemas.microsoft.com/office/drawing/2014/main" xmlns="" val="77542772"/>
                  </a:ext>
                </a:extLst>
              </a:tr>
            </a:tbl>
          </a:graphicData>
        </a:graphic>
      </p:graphicFrame>
      <p:sp>
        <p:nvSpPr>
          <p:cNvPr id="5" name="Rectangle 1"/>
          <p:cNvSpPr>
            <a:spLocks noChangeArrowheads="1"/>
          </p:cNvSpPr>
          <p:nvPr/>
        </p:nvSpPr>
        <p:spPr bwMode="auto">
          <a:xfrm>
            <a:off x="152400" y="1318036"/>
            <a:ext cx="8382000" cy="12589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80918" rIns="0" bIns="90459"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A4A4A"/>
                </a:solidFill>
                <a:effectLst/>
                <a:latin typeface="Libre Franklin"/>
              </a:rPr>
              <a:t>The first step is to connect to your MongoDB server and perform the following commands:</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62377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335576"/>
            <a:ext cx="8839200" cy="566822"/>
          </a:xfrm>
          <a:prstGeom prst="rect">
            <a:avLst/>
          </a:prstGeom>
        </p:spPr>
        <p:txBody>
          <a:bodyPr vert="horz" wrap="square" lIns="0" tIns="12700" rIns="0" bIns="0" rtlCol="0" anchor="ctr">
            <a:spAutoFit/>
          </a:bodyPr>
          <a:lstStyle/>
          <a:p>
            <a:pPr lvl="0" eaLnBrk="0" fontAlgn="base" hangingPunct="0">
              <a:spcAft>
                <a:spcPct val="0"/>
              </a:spcAft>
            </a:pPr>
            <a:r>
              <a:rPr lang="en-US" altLang="en-US" sz="3600" b="1" dirty="0">
                <a:solidFill>
                  <a:srgbClr val="F16820"/>
                </a:solidFill>
                <a:latin typeface="Libre Franklin"/>
              </a:rPr>
              <a:t>Create Sample Dataset</a:t>
            </a:r>
          </a:p>
        </p:txBody>
      </p:sp>
      <p:sp>
        <p:nvSpPr>
          <p:cNvPr id="3" name="Rectangle 1"/>
          <p:cNvSpPr>
            <a:spLocks noChangeArrowheads="1"/>
          </p:cNvSpPr>
          <p:nvPr/>
        </p:nvSpPr>
        <p:spPr bwMode="auto">
          <a:xfrm>
            <a:off x="266700" y="3674716"/>
            <a:ext cx="8382000" cy="21544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7" name="Rectangle 6"/>
          <p:cNvSpPr/>
          <p:nvPr/>
        </p:nvSpPr>
        <p:spPr>
          <a:xfrm>
            <a:off x="38100" y="1440873"/>
            <a:ext cx="9105900" cy="541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endParaRPr lang="en-US" sz="2800" dirty="0" smtClean="0"/>
          </a:p>
        </p:txBody>
      </p:sp>
      <p:graphicFrame>
        <p:nvGraphicFramePr>
          <p:cNvPr id="4" name="Table 3"/>
          <p:cNvGraphicFramePr>
            <a:graphicFrameLocks noGrp="1"/>
          </p:cNvGraphicFramePr>
          <p:nvPr>
            <p:extLst/>
          </p:nvPr>
        </p:nvGraphicFramePr>
        <p:xfrm>
          <a:off x="20782" y="1618828"/>
          <a:ext cx="9144000" cy="4542664"/>
        </p:xfrm>
        <a:graphic>
          <a:graphicData uri="http://schemas.openxmlformats.org/drawingml/2006/table">
            <a:tbl>
              <a:tblPr/>
              <a:tblGrid>
                <a:gridCol w="497470">
                  <a:extLst>
                    <a:ext uri="{9D8B030D-6E8A-4147-A177-3AD203B41FA5}">
                      <a16:colId xmlns:a16="http://schemas.microsoft.com/office/drawing/2014/main" xmlns="" val="1452123576"/>
                    </a:ext>
                  </a:extLst>
                </a:gridCol>
                <a:gridCol w="8646530">
                  <a:extLst>
                    <a:ext uri="{9D8B030D-6E8A-4147-A177-3AD203B41FA5}">
                      <a16:colId xmlns:a16="http://schemas.microsoft.com/office/drawing/2014/main" xmlns="" val="1790475109"/>
                    </a:ext>
                  </a:extLst>
                </a:gridCol>
              </a:tblGrid>
              <a:tr h="4542664">
                <a:tc>
                  <a:txBody>
                    <a:bodyPr/>
                    <a:lstStyle/>
                    <a:p>
                      <a:endParaRPr lang="en-US" sz="2800" dirty="0"/>
                    </a:p>
                  </a:txBody>
                  <a:tcPr marL="47625" marR="47625" marT="47625" marB="47625">
                    <a:lnL>
                      <a:noFill/>
                    </a:lnL>
                    <a:lnR>
                      <a:noFill/>
                    </a:lnR>
                    <a:lnT>
                      <a:noFill/>
                    </a:lnT>
                    <a:lnB>
                      <a:noFill/>
                    </a:lnB>
                    <a:solidFill>
                      <a:srgbClr val="EEE8D5"/>
                    </a:solidFill>
                  </a:tcPr>
                </a:tc>
                <a:tc>
                  <a:txBody>
                    <a:bodyPr/>
                    <a:lstStyle/>
                    <a:p>
                      <a:r>
                        <a:rPr kumimoji="0" lang="en-US" sz="2800" b="0" i="0" kern="1200" dirty="0" smtClean="0">
                          <a:solidFill>
                            <a:schemeClr val="tx1"/>
                          </a:solidFill>
                          <a:effectLst/>
                          <a:latin typeface="+mn-lt"/>
                          <a:ea typeface="+mn-ea"/>
                          <a:cs typeface="+mn-cs"/>
                        </a:rPr>
                        <a:t>To verify if the insert operation was a success, use the following command: “</a:t>
                      </a:r>
                    </a:p>
                    <a:p>
                      <a:r>
                        <a:rPr kumimoji="0" lang="en-US" sz="2800" b="0" i="0" kern="1200" dirty="0" smtClean="0">
                          <a:solidFill>
                            <a:schemeClr val="tx1"/>
                          </a:solidFill>
                          <a:effectLst/>
                          <a:latin typeface="+mn-lt"/>
                          <a:ea typeface="+mn-ea"/>
                          <a:cs typeface="+mn-cs"/>
                        </a:rPr>
                        <a:t>db.person.find().pretty();</a:t>
                      </a:r>
                    </a:p>
                    <a:p>
                      <a:endParaRPr kumimoji="0" lang="en-US" sz="28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kern="1200" dirty="0" smtClean="0">
                          <a:solidFill>
                            <a:schemeClr val="tx1"/>
                          </a:solidFill>
                          <a:effectLst/>
                          <a:latin typeface="+mn-lt"/>
                          <a:ea typeface="+mn-ea"/>
                          <a:cs typeface="+mn-cs"/>
                        </a:rPr>
                        <a:t>Create Text Index in MongoDB</a:t>
                      </a:r>
                    </a:p>
                    <a:p>
                      <a:r>
                        <a:rPr kumimoji="0" lang="en-US" sz="2800" b="0" i="0" kern="1200" dirty="0" smtClean="0">
                          <a:solidFill>
                            <a:schemeClr val="tx1"/>
                          </a:solidFill>
                          <a:effectLst/>
                          <a:latin typeface="+mn-lt"/>
                          <a:ea typeface="+mn-ea"/>
                          <a:cs typeface="+mn-cs"/>
                        </a:rPr>
                        <a:t>This functionality is provided by MongoDB to support text search on strings within MongoDB collections or documents.</a:t>
                      </a:r>
                    </a:p>
                    <a:p>
                      <a:r>
                        <a:rPr kumimoji="0" lang="en-US" sz="2800" b="1" i="0" kern="1200" dirty="0" err="1" smtClean="0">
                          <a:solidFill>
                            <a:schemeClr val="tx1"/>
                          </a:solidFill>
                          <a:effectLst/>
                          <a:latin typeface="+mn-lt"/>
                          <a:ea typeface="+mn-ea"/>
                          <a:cs typeface="+mn-cs"/>
                        </a:rPr>
                        <a:t>db.person.createIndex</a:t>
                      </a:r>
                      <a:r>
                        <a:rPr kumimoji="0" lang="en-US" sz="2800" b="1" i="0" kern="1200" dirty="0" smtClean="0">
                          <a:solidFill>
                            <a:schemeClr val="tx1"/>
                          </a:solidFill>
                          <a:effectLst/>
                          <a:latin typeface="+mn-lt"/>
                          <a:ea typeface="+mn-ea"/>
                          <a:cs typeface="+mn-cs"/>
                        </a:rPr>
                        <a:t>({"</a:t>
                      </a:r>
                      <a:r>
                        <a:rPr kumimoji="0" lang="en-US" sz="2800" b="1" i="0" kern="1200" dirty="0" err="1" smtClean="0">
                          <a:solidFill>
                            <a:schemeClr val="tx1"/>
                          </a:solidFill>
                          <a:effectLst/>
                          <a:latin typeface="+mn-lt"/>
                          <a:ea typeface="+mn-ea"/>
                          <a:cs typeface="+mn-cs"/>
                        </a:rPr>
                        <a:t>quote":"text</a:t>
                      </a:r>
                      <a:r>
                        <a:rPr kumimoji="0" lang="en-US" sz="2800" b="1" i="0" kern="1200" dirty="0" smtClean="0">
                          <a:solidFill>
                            <a:schemeClr val="tx1"/>
                          </a:solidFill>
                          <a:effectLst/>
                          <a:latin typeface="+mn-lt"/>
                          <a:ea typeface="+mn-ea"/>
                          <a:cs typeface="+mn-cs"/>
                        </a:rPr>
                        <a:t>"})</a:t>
                      </a:r>
                    </a:p>
                    <a:p>
                      <a:endParaRPr lang="en-US" sz="2800" dirty="0"/>
                    </a:p>
                  </a:txBody>
                  <a:tcPr marL="0" marR="0" marT="0" marB="0">
                    <a:lnL>
                      <a:noFill/>
                    </a:lnL>
                    <a:lnR>
                      <a:noFill/>
                    </a:lnR>
                    <a:lnT>
                      <a:noFill/>
                    </a:lnT>
                    <a:lnB>
                      <a:noFill/>
                    </a:lnB>
                  </a:tcPr>
                </a:tc>
                <a:extLst>
                  <a:ext uri="{0D108BD9-81ED-4DB2-BD59-A6C34878D82A}">
                    <a16:rowId xmlns:a16="http://schemas.microsoft.com/office/drawing/2014/main" xmlns="" val="77542772"/>
                  </a:ext>
                </a:extLst>
              </a:tr>
            </a:tbl>
          </a:graphicData>
        </a:graphic>
      </p:graphicFrame>
    </p:spTree>
    <p:extLst>
      <p:ext uri="{BB962C8B-B14F-4D97-AF65-F5344CB8AC3E}">
        <p14:creationId xmlns:p14="http://schemas.microsoft.com/office/powerpoint/2010/main" val="10511702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403087"/>
            <a:ext cx="8839200" cy="2044149"/>
          </a:xfrm>
          <a:prstGeom prst="rect">
            <a:avLst/>
          </a:prstGeom>
        </p:spPr>
        <p:txBody>
          <a:bodyPr vert="horz" wrap="square" lIns="0" tIns="12700" rIns="0" bIns="0" rtlCol="0" anchor="ctr">
            <a:spAutoFit/>
          </a:bodyPr>
          <a:lstStyle/>
          <a:p>
            <a:r>
              <a:rPr lang="en-US" b="1" dirty="0" smtClean="0"/>
              <a:t/>
            </a:r>
            <a:br>
              <a:rPr lang="en-US" b="1" dirty="0" smtClean="0"/>
            </a:br>
            <a:r>
              <a:rPr lang="en-US" b="1" dirty="0" smtClean="0"/>
              <a:t> $lookup </a:t>
            </a:r>
            <a:r>
              <a:rPr lang="en-US" b="1" dirty="0"/>
              <a:t>(aggregation)</a:t>
            </a:r>
            <a:br>
              <a:rPr lang="en-US" b="1" dirty="0"/>
            </a:br>
            <a:endParaRPr lang="en-US" b="1" dirty="0"/>
          </a:p>
        </p:txBody>
      </p:sp>
      <p:sp>
        <p:nvSpPr>
          <p:cNvPr id="3" name="Rectangle 1"/>
          <p:cNvSpPr>
            <a:spLocks noChangeArrowheads="1"/>
          </p:cNvSpPr>
          <p:nvPr/>
        </p:nvSpPr>
        <p:spPr bwMode="auto">
          <a:xfrm>
            <a:off x="266700" y="3674716"/>
            <a:ext cx="8382000" cy="21544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7" name="Rectangle 6"/>
          <p:cNvSpPr/>
          <p:nvPr/>
        </p:nvSpPr>
        <p:spPr>
          <a:xfrm>
            <a:off x="38100" y="1440873"/>
            <a:ext cx="9105900" cy="541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442542029"/>
              </p:ext>
            </p:extLst>
          </p:nvPr>
        </p:nvGraphicFramePr>
        <p:xfrm>
          <a:off x="20782" y="1618828"/>
          <a:ext cx="9144000" cy="4876800"/>
        </p:xfrm>
        <a:graphic>
          <a:graphicData uri="http://schemas.openxmlformats.org/drawingml/2006/table">
            <a:tbl>
              <a:tblPr/>
              <a:tblGrid>
                <a:gridCol w="497470">
                  <a:extLst>
                    <a:ext uri="{9D8B030D-6E8A-4147-A177-3AD203B41FA5}">
                      <a16:colId xmlns:a16="http://schemas.microsoft.com/office/drawing/2014/main" xmlns="" val="1452123576"/>
                    </a:ext>
                  </a:extLst>
                </a:gridCol>
                <a:gridCol w="8646530">
                  <a:extLst>
                    <a:ext uri="{9D8B030D-6E8A-4147-A177-3AD203B41FA5}">
                      <a16:colId xmlns:a16="http://schemas.microsoft.com/office/drawing/2014/main" xmlns="" val="1790475109"/>
                    </a:ext>
                  </a:extLst>
                </a:gridCol>
              </a:tblGrid>
              <a:tr h="4542664">
                <a:tc>
                  <a:txBody>
                    <a:bodyPr/>
                    <a:lstStyle/>
                    <a:p>
                      <a:endParaRPr lang="en-US" sz="2800" dirty="0"/>
                    </a:p>
                  </a:txBody>
                  <a:tcPr marL="47625" marR="47625" marT="47625" marB="47625">
                    <a:lnL>
                      <a:noFill/>
                    </a:lnL>
                    <a:lnR>
                      <a:noFill/>
                    </a:lnR>
                    <a:lnT>
                      <a:noFill/>
                    </a:lnT>
                    <a:lnB>
                      <a:noFill/>
                    </a:lnB>
                    <a:solidFill>
                      <a:srgbClr val="EEE8D5"/>
                    </a:solidFill>
                  </a:tcPr>
                </a:tc>
                <a:tc>
                  <a:txBody>
                    <a:bodyPr/>
                    <a:lstStyle/>
                    <a:p>
                      <a:endParaRPr kumimoji="0" lang="en-US" sz="2800" b="0" i="0" kern="1200" dirty="0" smtClean="0">
                        <a:solidFill>
                          <a:schemeClr val="tx1"/>
                        </a:solidFill>
                        <a:effectLst/>
                        <a:latin typeface="+mn-lt"/>
                        <a:ea typeface="+mn-ea"/>
                        <a:cs typeface="+mn-cs"/>
                      </a:endParaRPr>
                    </a:p>
                    <a:p>
                      <a:pPr marL="457200" indent="-457200">
                        <a:buFont typeface="Wingdings" panose="05000000000000000000" pitchFamily="2" charset="2"/>
                        <a:buChar char="q"/>
                      </a:pPr>
                      <a:r>
                        <a:rPr kumimoji="0" lang="en-US" sz="2400" b="0" i="0" kern="1200" dirty="0" smtClean="0">
                          <a:solidFill>
                            <a:schemeClr val="tx1"/>
                          </a:solidFill>
                          <a:effectLst/>
                          <a:latin typeface="+mn-lt"/>
                          <a:ea typeface="+mn-ea"/>
                          <a:cs typeface="+mn-cs"/>
                        </a:rPr>
                        <a:t>Performs a left outer join to an unsharded collection in the </a:t>
                      </a:r>
                      <a:r>
                        <a:rPr kumimoji="0" lang="en-US" sz="2400" b="0" i="1" kern="1200" dirty="0" smtClean="0">
                          <a:solidFill>
                            <a:schemeClr val="tx1"/>
                          </a:solidFill>
                          <a:effectLst/>
                          <a:latin typeface="+mn-lt"/>
                          <a:ea typeface="+mn-ea"/>
                          <a:cs typeface="+mn-cs"/>
                        </a:rPr>
                        <a:t>same</a:t>
                      </a:r>
                      <a:r>
                        <a:rPr kumimoji="0" lang="en-US" sz="2400" b="0" i="0" kern="1200" dirty="0" smtClean="0">
                          <a:solidFill>
                            <a:schemeClr val="tx1"/>
                          </a:solidFill>
                          <a:effectLst/>
                          <a:latin typeface="+mn-lt"/>
                          <a:ea typeface="+mn-ea"/>
                          <a:cs typeface="+mn-cs"/>
                        </a:rPr>
                        <a:t> database to filter in documents from the “joined” collection for processing. </a:t>
                      </a:r>
                    </a:p>
                    <a:p>
                      <a:pPr marL="457200" indent="-457200">
                        <a:buFont typeface="Wingdings" panose="05000000000000000000" pitchFamily="2" charset="2"/>
                        <a:buChar char="q"/>
                      </a:pPr>
                      <a:r>
                        <a:rPr kumimoji="0" lang="en-US" sz="2400" b="1" i="0" kern="1200" dirty="0" smtClean="0">
                          <a:solidFill>
                            <a:schemeClr val="tx1"/>
                          </a:solidFill>
                          <a:effectLst/>
                          <a:latin typeface="+mn-lt"/>
                          <a:ea typeface="+mn-ea"/>
                          <a:cs typeface="+mn-cs"/>
                        </a:rPr>
                        <a:t>Left Outer Join</a:t>
                      </a:r>
                      <a:r>
                        <a:rPr kumimoji="0" lang="en-US" sz="2400" b="0" i="0" kern="1200" dirty="0" smtClean="0">
                          <a:solidFill>
                            <a:schemeClr val="tx1"/>
                          </a:solidFill>
                          <a:effectLst/>
                          <a:latin typeface="+mn-lt"/>
                          <a:ea typeface="+mn-ea"/>
                          <a:cs typeface="+mn-cs"/>
                        </a:rPr>
                        <a:t>: Returns all the rows from the </a:t>
                      </a:r>
                      <a:r>
                        <a:rPr kumimoji="0" lang="en-US" sz="2400" b="1" i="0" kern="1200" dirty="0" smtClean="0">
                          <a:solidFill>
                            <a:schemeClr val="tx1"/>
                          </a:solidFill>
                          <a:effectLst/>
                          <a:latin typeface="+mn-lt"/>
                          <a:ea typeface="+mn-ea"/>
                          <a:cs typeface="+mn-cs"/>
                        </a:rPr>
                        <a:t>LEFT</a:t>
                      </a:r>
                      <a:r>
                        <a:rPr kumimoji="0" lang="en-US" sz="2400" b="0" i="0" kern="1200" dirty="0" smtClean="0">
                          <a:solidFill>
                            <a:schemeClr val="tx1"/>
                          </a:solidFill>
                          <a:effectLst/>
                          <a:latin typeface="+mn-lt"/>
                          <a:ea typeface="+mn-ea"/>
                          <a:cs typeface="+mn-cs"/>
                        </a:rPr>
                        <a:t> table and matching records between both the tables. </a:t>
                      </a:r>
                    </a:p>
                    <a:p>
                      <a:pPr marL="457200" indent="-457200">
                        <a:buFont typeface="Wingdings" panose="05000000000000000000" pitchFamily="2" charset="2"/>
                        <a:buChar char="q"/>
                      </a:pPr>
                      <a:endParaRPr kumimoji="0" lang="en-US" sz="2400" b="0" i="0" kern="1200" dirty="0" smtClean="0">
                        <a:solidFill>
                          <a:schemeClr val="tx1"/>
                        </a:solidFill>
                        <a:effectLst/>
                        <a:latin typeface="+mn-lt"/>
                        <a:ea typeface="+mn-ea"/>
                        <a:cs typeface="+mn-cs"/>
                      </a:endParaRPr>
                    </a:p>
                    <a:p>
                      <a:pPr marL="0" indent="0">
                        <a:buFont typeface="Wingdings" panose="05000000000000000000" pitchFamily="2" charset="2"/>
                        <a:buNone/>
                      </a:pPr>
                      <a:endParaRPr kumimoji="0" lang="en-US" sz="2400" b="0" i="0" kern="1200" dirty="0" smtClean="0">
                        <a:solidFill>
                          <a:schemeClr val="tx1"/>
                        </a:solidFill>
                        <a:effectLst/>
                        <a:latin typeface="+mn-lt"/>
                        <a:ea typeface="+mn-ea"/>
                        <a:cs typeface="+mn-cs"/>
                      </a:endParaRPr>
                    </a:p>
                    <a:p>
                      <a:pPr marL="457200" indent="-457200">
                        <a:buFont typeface="Wingdings" panose="05000000000000000000" pitchFamily="2" charset="2"/>
                        <a:buChar char="q"/>
                      </a:pPr>
                      <a:r>
                        <a:rPr kumimoji="0" lang="en-US" sz="2400" b="0" i="0" kern="1200" dirty="0" smtClean="0">
                          <a:solidFill>
                            <a:schemeClr val="tx1"/>
                          </a:solidFill>
                          <a:effectLst/>
                          <a:latin typeface="+mn-lt"/>
                          <a:ea typeface="+mn-ea"/>
                          <a:cs typeface="+mn-cs"/>
                        </a:rPr>
                        <a:t>To each input document, the </a:t>
                      </a:r>
                      <a:r>
                        <a:rPr kumimoji="0" lang="en-US" sz="2400" b="0" i="0" u="none" strike="noStrike" kern="1200" dirty="0" smtClean="0">
                          <a:solidFill>
                            <a:schemeClr val="tx1"/>
                          </a:solidFill>
                          <a:effectLst/>
                          <a:latin typeface="+mn-lt"/>
                          <a:ea typeface="+mn-ea"/>
                          <a:cs typeface="+mn-cs"/>
                        </a:rPr>
                        <a:t>$lookup</a:t>
                      </a:r>
                      <a:r>
                        <a:rPr kumimoji="0" lang="en-US" sz="2400" b="0" i="0" kern="1200" dirty="0" smtClean="0">
                          <a:solidFill>
                            <a:schemeClr val="tx1"/>
                          </a:solidFill>
                          <a:effectLst/>
                          <a:latin typeface="+mn-lt"/>
                          <a:ea typeface="+mn-ea"/>
                          <a:cs typeface="+mn-cs"/>
                        </a:rPr>
                        <a:t> stage adds a new array field whose elements are the matching documents from the “joined” collection. The </a:t>
                      </a:r>
                      <a:r>
                        <a:rPr kumimoji="0" lang="en-US" sz="2400" b="0" i="0" u="none" strike="noStrike" kern="1200" dirty="0" smtClean="0">
                          <a:solidFill>
                            <a:schemeClr val="tx1"/>
                          </a:solidFill>
                          <a:effectLst/>
                          <a:latin typeface="+mn-lt"/>
                          <a:ea typeface="+mn-ea"/>
                          <a:cs typeface="+mn-cs"/>
                        </a:rPr>
                        <a:t>$lookup</a:t>
                      </a:r>
                      <a:r>
                        <a:rPr kumimoji="0" lang="en-US" sz="2400" b="0" i="0" kern="1200" dirty="0" smtClean="0">
                          <a:solidFill>
                            <a:schemeClr val="tx1"/>
                          </a:solidFill>
                          <a:effectLst/>
                          <a:latin typeface="+mn-lt"/>
                          <a:ea typeface="+mn-ea"/>
                          <a:cs typeface="+mn-cs"/>
                        </a:rPr>
                        <a:t> stage passes these reshaped documents to the next stage.</a:t>
                      </a:r>
                    </a:p>
                    <a:p>
                      <a:pPr marL="457200" indent="-457200">
                        <a:buFont typeface="Wingdings" panose="05000000000000000000" pitchFamily="2" charset="2"/>
                        <a:buChar char="q"/>
                      </a:pPr>
                      <a:endParaRPr lang="en-US" sz="2800" dirty="0"/>
                    </a:p>
                  </a:txBody>
                  <a:tcPr marL="0" marR="0" marT="0" marB="0">
                    <a:lnL>
                      <a:noFill/>
                    </a:lnL>
                    <a:lnR>
                      <a:noFill/>
                    </a:lnR>
                    <a:lnT>
                      <a:noFill/>
                    </a:lnT>
                    <a:lnB>
                      <a:noFill/>
                    </a:lnB>
                  </a:tcPr>
                </a:tc>
                <a:extLst>
                  <a:ext uri="{0D108BD9-81ED-4DB2-BD59-A6C34878D82A}">
                    <a16:rowId xmlns:a16="http://schemas.microsoft.com/office/drawing/2014/main" xmlns="" val="77542772"/>
                  </a:ext>
                </a:extLst>
              </a:tr>
            </a:tbl>
          </a:graphicData>
        </a:graphic>
      </p:graphicFrame>
      <p:pic>
        <p:nvPicPr>
          <p:cNvPr id="5" name="Picture 4"/>
          <p:cNvPicPr>
            <a:picLocks noChangeAspect="1"/>
          </p:cNvPicPr>
          <p:nvPr/>
        </p:nvPicPr>
        <p:blipFill>
          <a:blip r:embed="rId2"/>
          <a:stretch>
            <a:fillRect/>
          </a:stretch>
        </p:blipFill>
        <p:spPr>
          <a:xfrm>
            <a:off x="6553200" y="3674716"/>
            <a:ext cx="1285875" cy="971019"/>
          </a:xfrm>
          <a:prstGeom prst="rect">
            <a:avLst/>
          </a:prstGeom>
        </p:spPr>
      </p:pic>
    </p:spTree>
    <p:extLst>
      <p:ext uri="{BB962C8B-B14F-4D97-AF65-F5344CB8AC3E}">
        <p14:creationId xmlns:p14="http://schemas.microsoft.com/office/powerpoint/2010/main" val="323606427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403087"/>
            <a:ext cx="8839200" cy="2044149"/>
          </a:xfrm>
          <a:prstGeom prst="rect">
            <a:avLst/>
          </a:prstGeom>
        </p:spPr>
        <p:txBody>
          <a:bodyPr vert="horz" wrap="square" lIns="0" tIns="12700" rIns="0" bIns="0" rtlCol="0" anchor="ctr">
            <a:spAutoFit/>
          </a:bodyPr>
          <a:lstStyle/>
          <a:p>
            <a:r>
              <a:rPr lang="en-US" b="1" dirty="0" smtClean="0"/>
              <a:t/>
            </a:r>
            <a:br>
              <a:rPr lang="en-US" b="1" dirty="0" smtClean="0"/>
            </a:br>
            <a:r>
              <a:rPr lang="en-US" b="1" dirty="0" smtClean="0"/>
              <a:t> $lookup </a:t>
            </a:r>
            <a:r>
              <a:rPr lang="en-US" b="1" dirty="0"/>
              <a:t>(aggregation)</a:t>
            </a:r>
            <a:br>
              <a:rPr lang="en-US" b="1" dirty="0"/>
            </a:br>
            <a:endParaRPr lang="en-US" b="1" dirty="0"/>
          </a:p>
        </p:txBody>
      </p:sp>
      <p:sp>
        <p:nvSpPr>
          <p:cNvPr id="3" name="Rectangle 1"/>
          <p:cNvSpPr>
            <a:spLocks noChangeArrowheads="1"/>
          </p:cNvSpPr>
          <p:nvPr/>
        </p:nvSpPr>
        <p:spPr bwMode="auto">
          <a:xfrm>
            <a:off x="266700" y="3674716"/>
            <a:ext cx="8382000" cy="21544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7" name="Rectangle 6"/>
          <p:cNvSpPr/>
          <p:nvPr/>
        </p:nvSpPr>
        <p:spPr>
          <a:xfrm>
            <a:off x="38100" y="1440873"/>
            <a:ext cx="9105900" cy="541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2049721738"/>
              </p:ext>
            </p:extLst>
          </p:nvPr>
        </p:nvGraphicFramePr>
        <p:xfrm>
          <a:off x="20782" y="1618828"/>
          <a:ext cx="9144000" cy="4542664"/>
        </p:xfrm>
        <a:graphic>
          <a:graphicData uri="http://schemas.openxmlformats.org/drawingml/2006/table">
            <a:tbl>
              <a:tblPr/>
              <a:tblGrid>
                <a:gridCol w="497470">
                  <a:extLst>
                    <a:ext uri="{9D8B030D-6E8A-4147-A177-3AD203B41FA5}">
                      <a16:colId xmlns:a16="http://schemas.microsoft.com/office/drawing/2014/main" xmlns="" val="1452123576"/>
                    </a:ext>
                  </a:extLst>
                </a:gridCol>
                <a:gridCol w="8646530">
                  <a:extLst>
                    <a:ext uri="{9D8B030D-6E8A-4147-A177-3AD203B41FA5}">
                      <a16:colId xmlns:a16="http://schemas.microsoft.com/office/drawing/2014/main" xmlns="" val="1790475109"/>
                    </a:ext>
                  </a:extLst>
                </a:gridCol>
              </a:tblGrid>
              <a:tr h="4542664">
                <a:tc>
                  <a:txBody>
                    <a:bodyPr/>
                    <a:lstStyle/>
                    <a:p>
                      <a:endParaRPr lang="en-US" sz="2800" dirty="0"/>
                    </a:p>
                  </a:txBody>
                  <a:tcPr marL="47625" marR="47625" marT="47625" marB="47625">
                    <a:lnL>
                      <a:noFill/>
                    </a:lnL>
                    <a:lnR>
                      <a:noFill/>
                    </a:lnR>
                    <a:lnT>
                      <a:noFill/>
                    </a:lnT>
                    <a:lnB>
                      <a:noFill/>
                    </a:lnB>
                    <a:solidFill>
                      <a:srgbClr val="EEE8D5"/>
                    </a:solidFill>
                  </a:tcPr>
                </a:tc>
                <a:tc>
                  <a:txBody>
                    <a:bodyPr/>
                    <a:lstStyle/>
                    <a:p>
                      <a:r>
                        <a:rPr kumimoji="0" lang="en-US" sz="2800" b="0" i="0" kern="1200" dirty="0" smtClean="0">
                          <a:solidFill>
                            <a:schemeClr val="tx1"/>
                          </a:solidFill>
                          <a:effectLst/>
                          <a:latin typeface="+mn-lt"/>
                          <a:ea typeface="+mn-ea"/>
                          <a:cs typeface="+mn-cs"/>
                        </a:rPr>
                        <a:t>The operation would correspond to the following pseudo-SQL statement:</a:t>
                      </a:r>
                    </a:p>
                    <a:p>
                      <a:endParaRPr kumimoji="0" lang="en-US" sz="2800" b="0" i="0" kern="1200" dirty="0" smtClean="0">
                        <a:solidFill>
                          <a:schemeClr val="tx1"/>
                        </a:solidFill>
                        <a:effectLst/>
                        <a:latin typeface="+mn-lt"/>
                        <a:ea typeface="+mn-ea"/>
                        <a:cs typeface="+mn-cs"/>
                      </a:endParaRPr>
                    </a:p>
                    <a:p>
                      <a:r>
                        <a:rPr kumimoji="0" lang="en-US" sz="2800" b="0" i="0" kern="1200" dirty="0" smtClean="0">
                          <a:solidFill>
                            <a:schemeClr val="tx1"/>
                          </a:solidFill>
                          <a:effectLst/>
                          <a:latin typeface="+mn-lt"/>
                          <a:ea typeface="+mn-ea"/>
                          <a:cs typeface="+mn-cs"/>
                        </a:rPr>
                        <a:t>SELECT *, </a:t>
                      </a:r>
                      <a:r>
                        <a:rPr kumimoji="0" lang="en-US" sz="2800" b="0" i="0" kern="1200" dirty="0" err="1" smtClean="0">
                          <a:solidFill>
                            <a:schemeClr val="tx1"/>
                          </a:solidFill>
                          <a:effectLst/>
                          <a:latin typeface="+mn-lt"/>
                          <a:ea typeface="+mn-ea"/>
                          <a:cs typeface="+mn-cs"/>
                        </a:rPr>
                        <a:t>inventory_docs</a:t>
                      </a:r>
                      <a:endParaRPr kumimoji="0" lang="en-US" sz="2800" b="0" i="0" kern="1200" dirty="0" smtClean="0">
                        <a:solidFill>
                          <a:schemeClr val="tx1"/>
                        </a:solidFill>
                        <a:effectLst/>
                        <a:latin typeface="+mn-lt"/>
                        <a:ea typeface="+mn-ea"/>
                        <a:cs typeface="+mn-cs"/>
                      </a:endParaRPr>
                    </a:p>
                    <a:p>
                      <a:r>
                        <a:rPr kumimoji="0" lang="en-US" sz="2800" b="0" i="0" kern="1200" dirty="0" smtClean="0">
                          <a:solidFill>
                            <a:schemeClr val="tx1"/>
                          </a:solidFill>
                          <a:effectLst/>
                          <a:latin typeface="+mn-lt"/>
                          <a:ea typeface="+mn-ea"/>
                          <a:cs typeface="+mn-cs"/>
                        </a:rPr>
                        <a:t>FROM orders</a:t>
                      </a:r>
                    </a:p>
                    <a:p>
                      <a:r>
                        <a:rPr kumimoji="0" lang="en-US" sz="2800" b="0" i="0" kern="1200" dirty="0" smtClean="0">
                          <a:solidFill>
                            <a:schemeClr val="tx1"/>
                          </a:solidFill>
                          <a:effectLst/>
                          <a:latin typeface="+mn-lt"/>
                          <a:ea typeface="+mn-ea"/>
                          <a:cs typeface="+mn-cs"/>
                        </a:rPr>
                        <a:t>WHERE </a:t>
                      </a:r>
                      <a:r>
                        <a:rPr kumimoji="0" lang="en-US" sz="2800" b="0" i="0" kern="1200" dirty="0" err="1" smtClean="0">
                          <a:solidFill>
                            <a:schemeClr val="tx1"/>
                          </a:solidFill>
                          <a:effectLst/>
                          <a:latin typeface="+mn-lt"/>
                          <a:ea typeface="+mn-ea"/>
                          <a:cs typeface="+mn-cs"/>
                        </a:rPr>
                        <a:t>inventory_docs</a:t>
                      </a:r>
                      <a:r>
                        <a:rPr kumimoji="0" lang="en-US" sz="2800" b="0" i="0" kern="1200" dirty="0" smtClean="0">
                          <a:solidFill>
                            <a:schemeClr val="tx1"/>
                          </a:solidFill>
                          <a:effectLst/>
                          <a:latin typeface="+mn-lt"/>
                          <a:ea typeface="+mn-ea"/>
                          <a:cs typeface="+mn-cs"/>
                        </a:rPr>
                        <a:t> IN (SELECT *</a:t>
                      </a:r>
                    </a:p>
                    <a:p>
                      <a:r>
                        <a:rPr kumimoji="0" lang="en-US" sz="2800" b="0" i="0" kern="1200" dirty="0" smtClean="0">
                          <a:solidFill>
                            <a:schemeClr val="tx1"/>
                          </a:solidFill>
                          <a:effectLst/>
                          <a:latin typeface="+mn-lt"/>
                          <a:ea typeface="+mn-ea"/>
                          <a:cs typeface="+mn-cs"/>
                        </a:rPr>
                        <a:t>FROM inventory</a:t>
                      </a:r>
                    </a:p>
                    <a:p>
                      <a:r>
                        <a:rPr kumimoji="0" lang="en-US" sz="2800" b="0" i="0" kern="1200" dirty="0" smtClean="0">
                          <a:solidFill>
                            <a:schemeClr val="tx1"/>
                          </a:solidFill>
                          <a:effectLst/>
                          <a:latin typeface="+mn-lt"/>
                          <a:ea typeface="+mn-ea"/>
                          <a:cs typeface="+mn-cs"/>
                        </a:rPr>
                        <a:t>WHERE </a:t>
                      </a:r>
                      <a:r>
                        <a:rPr kumimoji="0" lang="en-US" sz="2800" b="0" i="0" kern="1200" dirty="0" err="1" smtClean="0">
                          <a:solidFill>
                            <a:schemeClr val="tx1"/>
                          </a:solidFill>
                          <a:effectLst/>
                          <a:latin typeface="+mn-lt"/>
                          <a:ea typeface="+mn-ea"/>
                          <a:cs typeface="+mn-cs"/>
                        </a:rPr>
                        <a:t>sku</a:t>
                      </a:r>
                      <a:r>
                        <a:rPr kumimoji="0" lang="en-US" sz="2800" b="0" i="0" kern="1200" dirty="0" smtClean="0">
                          <a:solidFill>
                            <a:schemeClr val="tx1"/>
                          </a:solidFill>
                          <a:effectLst/>
                          <a:latin typeface="+mn-lt"/>
                          <a:ea typeface="+mn-ea"/>
                          <a:cs typeface="+mn-cs"/>
                        </a:rPr>
                        <a:t>= </a:t>
                      </a:r>
                      <a:r>
                        <a:rPr kumimoji="0" lang="en-US" sz="2800" b="0" i="0" kern="1200" dirty="0" err="1" smtClean="0">
                          <a:solidFill>
                            <a:schemeClr val="tx1"/>
                          </a:solidFill>
                          <a:effectLst/>
                          <a:latin typeface="+mn-lt"/>
                          <a:ea typeface="+mn-ea"/>
                          <a:cs typeface="+mn-cs"/>
                        </a:rPr>
                        <a:t>orders.item</a:t>
                      </a:r>
                      <a:r>
                        <a:rPr kumimoji="0" lang="en-US" sz="2800" b="0" i="0" kern="1200" dirty="0" smtClean="0">
                          <a:solidFill>
                            <a:schemeClr val="tx1"/>
                          </a:solidFill>
                          <a:effectLst/>
                          <a:latin typeface="+mn-lt"/>
                          <a:ea typeface="+mn-ea"/>
                          <a:cs typeface="+mn-cs"/>
                        </a:rPr>
                        <a:t>);</a:t>
                      </a:r>
                    </a:p>
                  </a:txBody>
                  <a:tcPr marL="0" marR="0" marT="0" marB="0">
                    <a:lnL>
                      <a:noFill/>
                    </a:lnL>
                    <a:lnR>
                      <a:noFill/>
                    </a:lnR>
                    <a:lnT>
                      <a:noFill/>
                    </a:lnT>
                    <a:lnB>
                      <a:noFill/>
                    </a:lnB>
                  </a:tcPr>
                </a:tc>
                <a:extLst>
                  <a:ext uri="{0D108BD9-81ED-4DB2-BD59-A6C34878D82A}">
                    <a16:rowId xmlns:a16="http://schemas.microsoft.com/office/drawing/2014/main" xmlns="" val="77542772"/>
                  </a:ext>
                </a:extLst>
              </a:tr>
            </a:tbl>
          </a:graphicData>
        </a:graphic>
      </p:graphicFrame>
    </p:spTree>
    <p:extLst>
      <p:ext uri="{BB962C8B-B14F-4D97-AF65-F5344CB8AC3E}">
        <p14:creationId xmlns:p14="http://schemas.microsoft.com/office/powerpoint/2010/main" val="392308752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403087"/>
            <a:ext cx="8839200" cy="2044149"/>
          </a:xfrm>
          <a:prstGeom prst="rect">
            <a:avLst/>
          </a:prstGeom>
        </p:spPr>
        <p:txBody>
          <a:bodyPr vert="horz" wrap="square" lIns="0" tIns="12700" rIns="0" bIns="0" rtlCol="0" anchor="ctr">
            <a:spAutoFit/>
          </a:bodyPr>
          <a:lstStyle/>
          <a:p>
            <a:r>
              <a:rPr lang="en-US" b="1" dirty="0" smtClean="0"/>
              <a:t/>
            </a:r>
            <a:br>
              <a:rPr lang="en-US" b="1" dirty="0" smtClean="0"/>
            </a:br>
            <a:r>
              <a:rPr lang="en-US" b="1" dirty="0" smtClean="0"/>
              <a:t> $lookup </a:t>
            </a:r>
            <a:r>
              <a:rPr lang="en-US" b="1" dirty="0"/>
              <a:t>(aggregation)</a:t>
            </a:r>
            <a:br>
              <a:rPr lang="en-US" b="1" dirty="0"/>
            </a:br>
            <a:endParaRPr lang="en-US" b="1" dirty="0"/>
          </a:p>
        </p:txBody>
      </p:sp>
      <p:sp>
        <p:nvSpPr>
          <p:cNvPr id="3" name="Rectangle 1"/>
          <p:cNvSpPr>
            <a:spLocks noChangeArrowheads="1"/>
          </p:cNvSpPr>
          <p:nvPr/>
        </p:nvSpPr>
        <p:spPr bwMode="auto">
          <a:xfrm>
            <a:off x="266700" y="3674716"/>
            <a:ext cx="8382000" cy="21544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7" name="Rectangle 6"/>
          <p:cNvSpPr/>
          <p:nvPr/>
        </p:nvSpPr>
        <p:spPr>
          <a:xfrm>
            <a:off x="38100" y="1440873"/>
            <a:ext cx="9105900" cy="541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1282545449"/>
              </p:ext>
            </p:extLst>
          </p:nvPr>
        </p:nvGraphicFramePr>
        <p:xfrm>
          <a:off x="20782" y="1618828"/>
          <a:ext cx="9144000" cy="4876800"/>
        </p:xfrm>
        <a:graphic>
          <a:graphicData uri="http://schemas.openxmlformats.org/drawingml/2006/table">
            <a:tbl>
              <a:tblPr/>
              <a:tblGrid>
                <a:gridCol w="497470">
                  <a:extLst>
                    <a:ext uri="{9D8B030D-6E8A-4147-A177-3AD203B41FA5}">
                      <a16:colId xmlns:a16="http://schemas.microsoft.com/office/drawing/2014/main" xmlns="" val="1452123576"/>
                    </a:ext>
                  </a:extLst>
                </a:gridCol>
                <a:gridCol w="8646530">
                  <a:extLst>
                    <a:ext uri="{9D8B030D-6E8A-4147-A177-3AD203B41FA5}">
                      <a16:colId xmlns:a16="http://schemas.microsoft.com/office/drawing/2014/main" xmlns="" val="1790475109"/>
                    </a:ext>
                  </a:extLst>
                </a:gridCol>
              </a:tblGrid>
              <a:tr h="4542664">
                <a:tc>
                  <a:txBody>
                    <a:bodyPr/>
                    <a:lstStyle/>
                    <a:p>
                      <a:endParaRPr lang="en-US" sz="2800" dirty="0"/>
                    </a:p>
                  </a:txBody>
                  <a:tcPr marL="47625" marR="47625" marT="47625" marB="47625">
                    <a:lnL>
                      <a:noFill/>
                    </a:lnL>
                    <a:lnR>
                      <a:noFill/>
                    </a:lnR>
                    <a:lnT>
                      <a:noFill/>
                    </a:lnT>
                    <a:lnB>
                      <a:noFill/>
                    </a:lnB>
                    <a:solidFill>
                      <a:srgbClr val="EEE8D5"/>
                    </a:solidFill>
                  </a:tcPr>
                </a:tc>
                <a:tc>
                  <a:txBody>
                    <a:bodyPr/>
                    <a:lstStyle/>
                    <a:p>
                      <a:r>
                        <a:rPr kumimoji="0" lang="en-US" sz="2800" b="1" i="0" kern="1200" dirty="0" smtClean="0">
                          <a:solidFill>
                            <a:schemeClr val="tx1"/>
                          </a:solidFill>
                          <a:effectLst/>
                          <a:latin typeface="+mn-lt"/>
                          <a:ea typeface="+mn-ea"/>
                          <a:cs typeface="+mn-cs"/>
                        </a:rPr>
                        <a:t>Equality Match</a:t>
                      </a:r>
                    </a:p>
                    <a:p>
                      <a:r>
                        <a:rPr kumimoji="0" lang="en-US" sz="2800" b="0" i="0" kern="1200" dirty="0" smtClean="0">
                          <a:solidFill>
                            <a:schemeClr val="tx1"/>
                          </a:solidFill>
                          <a:effectLst/>
                          <a:latin typeface="+mn-lt"/>
                          <a:ea typeface="+mn-ea"/>
                          <a:cs typeface="+mn-cs"/>
                        </a:rPr>
                        <a:t>To perform an equality match between a field from the input documents with a field from the documents of the “joined” collection, the </a:t>
                      </a:r>
                      <a:r>
                        <a:rPr kumimoji="0" lang="en-US" sz="2800" b="0" i="0" u="none" strike="noStrike" kern="1200" dirty="0" smtClean="0">
                          <a:solidFill>
                            <a:schemeClr val="tx1"/>
                          </a:solidFill>
                          <a:effectLst/>
                          <a:latin typeface="+mn-lt"/>
                          <a:ea typeface="+mn-ea"/>
                          <a:cs typeface="+mn-cs"/>
                        </a:rPr>
                        <a:t>$lookup</a:t>
                      </a:r>
                      <a:r>
                        <a:rPr kumimoji="0" lang="en-US" sz="2800" b="0" i="0" kern="1200" dirty="0" smtClean="0">
                          <a:solidFill>
                            <a:schemeClr val="tx1"/>
                          </a:solidFill>
                          <a:effectLst/>
                          <a:latin typeface="+mn-lt"/>
                          <a:ea typeface="+mn-ea"/>
                          <a:cs typeface="+mn-cs"/>
                        </a:rPr>
                        <a:t> stage has the following syntax:</a:t>
                      </a:r>
                    </a:p>
                    <a:p>
                      <a:endParaRPr kumimoji="0" lang="en-US" sz="1800" b="0" i="0" kern="1200" dirty="0" smtClean="0">
                        <a:solidFill>
                          <a:schemeClr val="tx1"/>
                        </a:solidFill>
                        <a:effectLst/>
                        <a:latin typeface="+mn-lt"/>
                        <a:ea typeface="+mn-ea"/>
                        <a:cs typeface="+mn-cs"/>
                      </a:endParaRPr>
                    </a:p>
                    <a:p>
                      <a:r>
                        <a:rPr kumimoji="0" lang="en-US" sz="1800" b="0" i="0" kern="1200" dirty="0" smtClean="0">
                          <a:solidFill>
                            <a:schemeClr val="tx1"/>
                          </a:solidFill>
                          <a:effectLst/>
                          <a:latin typeface="+mn-lt"/>
                          <a:ea typeface="+mn-ea"/>
                          <a:cs typeface="+mn-cs"/>
                        </a:rPr>
                        <a:t>{</a:t>
                      </a:r>
                    </a:p>
                    <a:p>
                      <a:r>
                        <a:rPr kumimoji="0" lang="en-US" sz="1800" b="0" i="0" kern="1200" dirty="0" smtClean="0">
                          <a:solidFill>
                            <a:schemeClr val="tx1"/>
                          </a:solidFill>
                          <a:effectLst/>
                          <a:latin typeface="+mn-lt"/>
                          <a:ea typeface="+mn-ea"/>
                          <a:cs typeface="+mn-cs"/>
                        </a:rPr>
                        <a:t>   $lookup:</a:t>
                      </a:r>
                    </a:p>
                    <a:p>
                      <a:r>
                        <a:rPr kumimoji="0" lang="en-US" sz="1800" b="0" i="0" kern="1200" dirty="0" smtClean="0">
                          <a:solidFill>
                            <a:schemeClr val="tx1"/>
                          </a:solidFill>
                          <a:effectLst/>
                          <a:latin typeface="+mn-lt"/>
                          <a:ea typeface="+mn-ea"/>
                          <a:cs typeface="+mn-cs"/>
                        </a:rPr>
                        <a:t>     {</a:t>
                      </a:r>
                    </a:p>
                    <a:p>
                      <a:r>
                        <a:rPr kumimoji="0" lang="en-US" sz="1800" b="0" i="0" kern="1200" dirty="0" smtClean="0">
                          <a:solidFill>
                            <a:schemeClr val="tx1"/>
                          </a:solidFill>
                          <a:effectLst/>
                          <a:latin typeface="+mn-lt"/>
                          <a:ea typeface="+mn-ea"/>
                          <a:cs typeface="+mn-cs"/>
                        </a:rPr>
                        <a:t>       from: &lt;collection to join&gt;,</a:t>
                      </a:r>
                    </a:p>
                    <a:p>
                      <a:r>
                        <a:rPr kumimoji="0" lang="en-US" sz="1800" b="0" i="0" kern="1200" dirty="0" smtClean="0">
                          <a:solidFill>
                            <a:schemeClr val="tx1"/>
                          </a:solidFill>
                          <a:effectLst/>
                          <a:latin typeface="+mn-lt"/>
                          <a:ea typeface="+mn-ea"/>
                          <a:cs typeface="+mn-cs"/>
                        </a:rPr>
                        <a:t>       localField: &lt;field from the input documents&gt;,</a:t>
                      </a:r>
                    </a:p>
                    <a:p>
                      <a:r>
                        <a:rPr kumimoji="0" lang="en-US" sz="1800" b="0" i="0" kern="1200" dirty="0" smtClean="0">
                          <a:solidFill>
                            <a:schemeClr val="tx1"/>
                          </a:solidFill>
                          <a:effectLst/>
                          <a:latin typeface="+mn-lt"/>
                          <a:ea typeface="+mn-ea"/>
                          <a:cs typeface="+mn-cs"/>
                        </a:rPr>
                        <a:t>       foreignField: &lt;field from the documents of the "from" collection&gt;,</a:t>
                      </a:r>
                    </a:p>
                    <a:p>
                      <a:r>
                        <a:rPr kumimoji="0" lang="en-US" sz="1800" b="0" i="0" kern="1200" dirty="0" smtClean="0">
                          <a:solidFill>
                            <a:schemeClr val="tx1"/>
                          </a:solidFill>
                          <a:effectLst/>
                          <a:latin typeface="+mn-lt"/>
                          <a:ea typeface="+mn-ea"/>
                          <a:cs typeface="+mn-cs"/>
                        </a:rPr>
                        <a:t>       as: &lt;output array field&gt;</a:t>
                      </a:r>
                    </a:p>
                    <a:p>
                      <a:r>
                        <a:rPr kumimoji="0" lang="en-US" sz="1800" b="0" i="0" kern="1200" dirty="0" smtClean="0">
                          <a:solidFill>
                            <a:schemeClr val="tx1"/>
                          </a:solidFill>
                          <a:effectLst/>
                          <a:latin typeface="+mn-lt"/>
                          <a:ea typeface="+mn-ea"/>
                          <a:cs typeface="+mn-cs"/>
                        </a:rPr>
                        <a:t>     }</a:t>
                      </a:r>
                    </a:p>
                    <a:p>
                      <a:r>
                        <a:rPr kumimoji="0" lang="en-US" sz="1800" b="0" i="0" kern="1200" dirty="0" smtClean="0">
                          <a:solidFill>
                            <a:schemeClr val="tx1"/>
                          </a:solidFill>
                          <a:effectLst/>
                          <a:latin typeface="+mn-lt"/>
                          <a:ea typeface="+mn-ea"/>
                          <a:cs typeface="+mn-cs"/>
                        </a:rPr>
                        <a:t>}</a:t>
                      </a:r>
                    </a:p>
                    <a:p>
                      <a:endParaRPr kumimoji="0" lang="en-US" sz="2800" b="0" i="0" kern="1200" dirty="0" smtClean="0">
                        <a:solidFill>
                          <a:schemeClr val="tx1"/>
                        </a:solidFill>
                        <a:effectLst/>
                        <a:latin typeface="+mn-lt"/>
                        <a:ea typeface="+mn-ea"/>
                        <a:cs typeface="+mn-cs"/>
                      </a:endParaRPr>
                    </a:p>
                  </a:txBody>
                  <a:tcPr marL="0" marR="0" marT="0" marB="0">
                    <a:lnL>
                      <a:noFill/>
                    </a:lnL>
                    <a:lnR>
                      <a:noFill/>
                    </a:lnR>
                    <a:lnT>
                      <a:noFill/>
                    </a:lnT>
                    <a:lnB>
                      <a:noFill/>
                    </a:lnB>
                  </a:tcPr>
                </a:tc>
                <a:extLst>
                  <a:ext uri="{0D108BD9-81ED-4DB2-BD59-A6C34878D82A}">
                    <a16:rowId xmlns:a16="http://schemas.microsoft.com/office/drawing/2014/main" xmlns="" val="77542772"/>
                  </a:ext>
                </a:extLst>
              </a:tr>
            </a:tbl>
          </a:graphicData>
        </a:graphic>
      </p:graphicFrame>
    </p:spTree>
    <p:extLst>
      <p:ext uri="{BB962C8B-B14F-4D97-AF65-F5344CB8AC3E}">
        <p14:creationId xmlns:p14="http://schemas.microsoft.com/office/powerpoint/2010/main" val="817785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Advantages </a:t>
            </a:r>
            <a:r>
              <a:rPr lang="en-US" b="1" dirty="0"/>
              <a:t>of NoSQL Databases</a:t>
            </a:r>
          </a:p>
        </p:txBody>
      </p:sp>
      <p:sp>
        <p:nvSpPr>
          <p:cNvPr id="3" name="Content Placeholder 2"/>
          <p:cNvSpPr>
            <a:spLocks noGrp="1"/>
          </p:cNvSpPr>
          <p:nvPr>
            <p:ph sz="quarter" idx="1"/>
          </p:nvPr>
        </p:nvSpPr>
        <p:spPr>
          <a:xfrm>
            <a:off x="612648" y="1600200"/>
            <a:ext cx="8153400" cy="4876800"/>
          </a:xfrm>
        </p:spPr>
        <p:txBody>
          <a:bodyPr>
            <a:noAutofit/>
          </a:bodyPr>
          <a:lstStyle/>
          <a:p>
            <a:r>
              <a:rPr lang="en-US" sz="2400" b="1" dirty="0"/>
              <a:t>Replication</a:t>
            </a:r>
          </a:p>
          <a:p>
            <a:r>
              <a:rPr lang="en-US" sz="2400" dirty="0"/>
              <a:t>Auto data replication is also supported in NoSQL databases by default. Hence, if one DB server goes down, data is restored using its copy created on another server in network.</a:t>
            </a:r>
          </a:p>
          <a:p>
            <a:r>
              <a:rPr lang="en-US" sz="2400" dirty="0"/>
              <a:t/>
            </a:r>
            <a:br>
              <a:rPr lang="en-US" sz="2400" dirty="0"/>
            </a:br>
            <a:r>
              <a:rPr lang="en-US" sz="2400" b="1" dirty="0"/>
              <a:t>Integrated Caching</a:t>
            </a:r>
          </a:p>
          <a:p>
            <a:r>
              <a:rPr lang="en-US" sz="2400" dirty="0"/>
              <a:t>Many NoSQL databases have support for Integrated Caching, where in the frequently demanded data is stored in cache to make the queries </a:t>
            </a:r>
            <a:r>
              <a:rPr lang="en-US" sz="2400" dirty="0" smtClean="0"/>
              <a:t>faster.</a:t>
            </a:r>
          </a:p>
          <a:p>
            <a:endParaRPr lang="en-US" sz="2400" dirty="0"/>
          </a:p>
        </p:txBody>
      </p:sp>
    </p:spTree>
    <p:extLst>
      <p:ext uri="{BB962C8B-B14F-4D97-AF65-F5344CB8AC3E}">
        <p14:creationId xmlns:p14="http://schemas.microsoft.com/office/powerpoint/2010/main" val="405313319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403087"/>
            <a:ext cx="8839200" cy="2044149"/>
          </a:xfrm>
          <a:prstGeom prst="rect">
            <a:avLst/>
          </a:prstGeom>
        </p:spPr>
        <p:txBody>
          <a:bodyPr vert="horz" wrap="square" lIns="0" tIns="12700" rIns="0" bIns="0" rtlCol="0" anchor="ctr">
            <a:spAutoFit/>
          </a:bodyPr>
          <a:lstStyle/>
          <a:p>
            <a:r>
              <a:rPr lang="en-US" b="1" dirty="0" smtClean="0"/>
              <a:t/>
            </a:r>
            <a:br>
              <a:rPr lang="en-US" b="1" dirty="0" smtClean="0"/>
            </a:br>
            <a:r>
              <a:rPr lang="en-US" b="1" dirty="0" smtClean="0"/>
              <a:t> $lookup : Example</a:t>
            </a:r>
            <a:r>
              <a:rPr lang="en-US" b="1" dirty="0"/>
              <a:t/>
            </a:r>
            <a:br>
              <a:rPr lang="en-US" b="1" dirty="0"/>
            </a:br>
            <a:endParaRPr lang="en-US" b="1" dirty="0"/>
          </a:p>
        </p:txBody>
      </p:sp>
      <p:sp>
        <p:nvSpPr>
          <p:cNvPr id="3" name="Rectangle 1"/>
          <p:cNvSpPr>
            <a:spLocks noChangeArrowheads="1"/>
          </p:cNvSpPr>
          <p:nvPr/>
        </p:nvSpPr>
        <p:spPr bwMode="auto">
          <a:xfrm>
            <a:off x="266700" y="3674716"/>
            <a:ext cx="8382000" cy="21544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7" name="Rectangle 6"/>
          <p:cNvSpPr/>
          <p:nvPr/>
        </p:nvSpPr>
        <p:spPr>
          <a:xfrm>
            <a:off x="38100" y="1440873"/>
            <a:ext cx="9105900" cy="541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3615230119"/>
              </p:ext>
            </p:extLst>
          </p:nvPr>
        </p:nvGraphicFramePr>
        <p:xfrm>
          <a:off x="20782" y="1618828"/>
          <a:ext cx="9144000" cy="5086772"/>
        </p:xfrm>
        <a:graphic>
          <a:graphicData uri="http://schemas.openxmlformats.org/drawingml/2006/table">
            <a:tbl>
              <a:tblPr/>
              <a:tblGrid>
                <a:gridCol w="497470">
                  <a:extLst>
                    <a:ext uri="{9D8B030D-6E8A-4147-A177-3AD203B41FA5}">
                      <a16:colId xmlns:a16="http://schemas.microsoft.com/office/drawing/2014/main" xmlns="" val="1452123576"/>
                    </a:ext>
                  </a:extLst>
                </a:gridCol>
                <a:gridCol w="8646530">
                  <a:extLst>
                    <a:ext uri="{9D8B030D-6E8A-4147-A177-3AD203B41FA5}">
                      <a16:colId xmlns:a16="http://schemas.microsoft.com/office/drawing/2014/main" xmlns="" val="1790475109"/>
                    </a:ext>
                  </a:extLst>
                </a:gridCol>
              </a:tblGrid>
              <a:tr h="5086772">
                <a:tc>
                  <a:txBody>
                    <a:bodyPr/>
                    <a:lstStyle/>
                    <a:p>
                      <a:endParaRPr lang="en-US" sz="1800" dirty="0"/>
                    </a:p>
                  </a:txBody>
                  <a:tcPr marL="47625" marR="47625" marT="47625" marB="47625">
                    <a:lnL>
                      <a:noFill/>
                    </a:lnL>
                    <a:lnR>
                      <a:noFill/>
                    </a:lnR>
                    <a:lnT>
                      <a:noFill/>
                    </a:lnT>
                    <a:lnB>
                      <a:noFill/>
                    </a:lnB>
                    <a:solidFill>
                      <a:srgbClr val="EEE8D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i="0" kern="1200" dirty="0" smtClean="0">
                          <a:solidFill>
                            <a:schemeClr val="tx1"/>
                          </a:solidFill>
                          <a:effectLst/>
                          <a:latin typeface="+mn-lt"/>
                          <a:ea typeface="+mn-ea"/>
                          <a:cs typeface="+mn-cs"/>
                        </a:rPr>
                        <a:t>Perform a Single Equality Join with $lookup</a:t>
                      </a:r>
                    </a:p>
                    <a:p>
                      <a:r>
                        <a:rPr kumimoji="0" lang="en-US" sz="1800" b="0" i="0" kern="1200" dirty="0" smtClean="0">
                          <a:solidFill>
                            <a:schemeClr val="tx1"/>
                          </a:solidFill>
                          <a:effectLst/>
                          <a:latin typeface="+mn-lt"/>
                          <a:ea typeface="+mn-ea"/>
                          <a:cs typeface="+mn-cs"/>
                        </a:rPr>
                        <a:t>Create a collection </a:t>
                      </a:r>
                      <a:r>
                        <a:rPr kumimoji="0" lang="en-US" sz="1800" kern="1200" dirty="0" smtClean="0">
                          <a:solidFill>
                            <a:schemeClr val="tx1"/>
                          </a:solidFill>
                          <a:effectLst/>
                          <a:latin typeface="+mn-lt"/>
                          <a:ea typeface="+mn-ea"/>
                          <a:cs typeface="+mn-cs"/>
                        </a:rPr>
                        <a:t>orders</a:t>
                      </a:r>
                      <a:r>
                        <a:rPr kumimoji="0" lang="en-US" sz="1800" b="0" i="0" kern="1200" dirty="0" smtClean="0">
                          <a:solidFill>
                            <a:schemeClr val="tx1"/>
                          </a:solidFill>
                          <a:effectLst/>
                          <a:latin typeface="+mn-lt"/>
                          <a:ea typeface="+mn-ea"/>
                          <a:cs typeface="+mn-cs"/>
                        </a:rPr>
                        <a:t> with the following documents:</a:t>
                      </a:r>
                      <a:br>
                        <a:rPr kumimoji="0" lang="en-US" sz="1800" b="0" i="0" kern="1200" dirty="0" smtClean="0">
                          <a:solidFill>
                            <a:schemeClr val="tx1"/>
                          </a:solidFill>
                          <a:effectLst/>
                          <a:latin typeface="+mn-lt"/>
                          <a:ea typeface="+mn-ea"/>
                          <a:cs typeface="+mn-cs"/>
                        </a:rPr>
                      </a:br>
                      <a:endParaRPr kumimoji="0" lang="en-US" sz="1800" b="0" i="0" kern="1200" dirty="0" smtClean="0">
                        <a:solidFill>
                          <a:schemeClr val="tx1"/>
                        </a:solidFill>
                        <a:effectLst/>
                        <a:latin typeface="+mn-lt"/>
                        <a:ea typeface="+mn-ea"/>
                        <a:cs typeface="+mn-cs"/>
                      </a:endParaRPr>
                    </a:p>
                    <a:p>
                      <a:r>
                        <a:rPr kumimoji="0" lang="en-US" sz="1800" b="1" i="0" kern="1200" dirty="0" err="1" smtClean="0">
                          <a:solidFill>
                            <a:schemeClr val="tx1"/>
                          </a:solidFill>
                          <a:effectLst/>
                          <a:latin typeface="+mn-lt"/>
                          <a:ea typeface="+mn-ea"/>
                          <a:cs typeface="+mn-cs"/>
                        </a:rPr>
                        <a:t>db.orders.insert</a:t>
                      </a:r>
                      <a:r>
                        <a:rPr kumimoji="0" lang="en-US" sz="1800" b="1" i="0" kern="1200" dirty="0" smtClean="0">
                          <a:solidFill>
                            <a:schemeClr val="tx1"/>
                          </a:solidFill>
                          <a:effectLst/>
                          <a:latin typeface="+mn-lt"/>
                          <a:ea typeface="+mn-ea"/>
                          <a:cs typeface="+mn-cs"/>
                        </a:rPr>
                        <a:t>([</a:t>
                      </a:r>
                    </a:p>
                    <a:p>
                      <a:r>
                        <a:rPr kumimoji="0" lang="en-US" sz="1800" b="0" i="0" kern="1200" dirty="0" smtClean="0">
                          <a:solidFill>
                            <a:schemeClr val="tx1"/>
                          </a:solidFill>
                          <a:effectLst/>
                          <a:latin typeface="+mn-lt"/>
                          <a:ea typeface="+mn-ea"/>
                          <a:cs typeface="+mn-cs"/>
                        </a:rPr>
                        <a:t>   { "_id" : 1, "item" : "almonds", "price" : 12, "quantity" : 2 },</a:t>
                      </a:r>
                    </a:p>
                    <a:p>
                      <a:r>
                        <a:rPr kumimoji="0" lang="en-US" sz="1800" b="0" i="0" kern="1200" dirty="0" smtClean="0">
                          <a:solidFill>
                            <a:schemeClr val="tx1"/>
                          </a:solidFill>
                          <a:effectLst/>
                          <a:latin typeface="+mn-lt"/>
                          <a:ea typeface="+mn-ea"/>
                          <a:cs typeface="+mn-cs"/>
                        </a:rPr>
                        <a:t>   { "_id" : 2, "item" : "pecans", "price" : 20, "quantity" : 1 },</a:t>
                      </a:r>
                    </a:p>
                    <a:p>
                      <a:r>
                        <a:rPr kumimoji="0" lang="en-US" sz="1800" b="0" i="0" kern="1200" dirty="0" smtClean="0">
                          <a:solidFill>
                            <a:schemeClr val="tx1"/>
                          </a:solidFill>
                          <a:effectLst/>
                          <a:latin typeface="+mn-lt"/>
                          <a:ea typeface="+mn-ea"/>
                          <a:cs typeface="+mn-cs"/>
                        </a:rPr>
                        <a:t>   { "_id" : 3  }</a:t>
                      </a:r>
                    </a:p>
                    <a:p>
                      <a:r>
                        <a:rPr kumimoji="0" lang="en-US" sz="1800" b="0" i="0" kern="1200" dirty="0" smtClean="0">
                          <a:solidFill>
                            <a:schemeClr val="tx1"/>
                          </a:solidFill>
                          <a:effectLst/>
                          <a:latin typeface="+mn-lt"/>
                          <a:ea typeface="+mn-ea"/>
                          <a:cs typeface="+mn-cs"/>
                        </a:rPr>
                        <a:t>])</a:t>
                      </a:r>
                    </a:p>
                    <a:p>
                      <a:endParaRPr kumimoji="0" lang="en-US" sz="1800" b="1" i="0" kern="1200" dirty="0" smtClean="0">
                        <a:solidFill>
                          <a:schemeClr val="tx1"/>
                        </a:solidFill>
                        <a:effectLst/>
                        <a:latin typeface="+mn-lt"/>
                        <a:ea typeface="+mn-ea"/>
                        <a:cs typeface="+mn-cs"/>
                      </a:endParaRPr>
                    </a:p>
                    <a:p>
                      <a:r>
                        <a:rPr kumimoji="0" lang="en-US" sz="1800" b="1" i="0" kern="1200" dirty="0" smtClean="0">
                          <a:solidFill>
                            <a:schemeClr val="tx1"/>
                          </a:solidFill>
                          <a:effectLst/>
                          <a:latin typeface="+mn-lt"/>
                          <a:ea typeface="+mn-ea"/>
                          <a:cs typeface="+mn-cs"/>
                        </a:rPr>
                        <a:t>Create another collection </a:t>
                      </a:r>
                      <a:r>
                        <a:rPr kumimoji="0" lang="en-US" sz="1800" b="1" kern="1200" dirty="0" smtClean="0">
                          <a:solidFill>
                            <a:schemeClr val="tx1"/>
                          </a:solidFill>
                          <a:effectLst/>
                          <a:latin typeface="+mn-lt"/>
                          <a:ea typeface="+mn-ea"/>
                          <a:cs typeface="+mn-cs"/>
                        </a:rPr>
                        <a:t>inventory</a:t>
                      </a:r>
                      <a:r>
                        <a:rPr kumimoji="0" lang="en-US" sz="1800" b="1" i="0" kern="1200" dirty="0" smtClean="0">
                          <a:solidFill>
                            <a:schemeClr val="tx1"/>
                          </a:solidFill>
                          <a:effectLst/>
                          <a:latin typeface="+mn-lt"/>
                          <a:ea typeface="+mn-ea"/>
                          <a:cs typeface="+mn-cs"/>
                        </a:rPr>
                        <a:t> with the following documents:</a:t>
                      </a:r>
                      <a:endParaRPr kumimoji="0" lang="en-US" sz="1800" b="0" i="0" kern="1200" dirty="0" smtClean="0">
                        <a:solidFill>
                          <a:schemeClr val="tx1"/>
                        </a:solidFill>
                        <a:effectLst/>
                        <a:latin typeface="+mn-lt"/>
                        <a:ea typeface="+mn-ea"/>
                        <a:cs typeface="+mn-cs"/>
                      </a:endParaRPr>
                    </a:p>
                    <a:p>
                      <a:r>
                        <a:rPr kumimoji="0" lang="en-US" sz="1800" b="1" i="0" kern="1200" dirty="0" err="1" smtClean="0">
                          <a:solidFill>
                            <a:schemeClr val="tx1"/>
                          </a:solidFill>
                          <a:effectLst/>
                          <a:latin typeface="+mn-lt"/>
                          <a:ea typeface="+mn-ea"/>
                          <a:cs typeface="+mn-cs"/>
                        </a:rPr>
                        <a:t>db.inventory.insert</a:t>
                      </a:r>
                      <a:r>
                        <a:rPr kumimoji="0" lang="en-US" sz="1800" b="1" i="0" kern="1200" dirty="0" smtClean="0">
                          <a:solidFill>
                            <a:schemeClr val="tx1"/>
                          </a:solidFill>
                          <a:effectLst/>
                          <a:latin typeface="+mn-lt"/>
                          <a:ea typeface="+mn-ea"/>
                          <a:cs typeface="+mn-cs"/>
                        </a:rPr>
                        <a:t>([</a:t>
                      </a:r>
                    </a:p>
                    <a:p>
                      <a:r>
                        <a:rPr kumimoji="0" lang="en-US" sz="1800" b="0" i="0" kern="1200" dirty="0" smtClean="0">
                          <a:solidFill>
                            <a:schemeClr val="tx1"/>
                          </a:solidFill>
                          <a:effectLst/>
                          <a:latin typeface="+mn-lt"/>
                          <a:ea typeface="+mn-ea"/>
                          <a:cs typeface="+mn-cs"/>
                        </a:rPr>
                        <a:t>   { "_id" : 1, "</a:t>
                      </a:r>
                      <a:r>
                        <a:rPr kumimoji="0" lang="en-US" sz="1800" b="0" i="0" kern="1200" dirty="0" err="1" smtClean="0">
                          <a:solidFill>
                            <a:schemeClr val="tx1"/>
                          </a:solidFill>
                          <a:effectLst/>
                          <a:latin typeface="+mn-lt"/>
                          <a:ea typeface="+mn-ea"/>
                          <a:cs typeface="+mn-cs"/>
                        </a:rPr>
                        <a:t>sku</a:t>
                      </a:r>
                      <a:r>
                        <a:rPr kumimoji="0" lang="en-US" sz="1800" b="0" i="0" kern="1200" dirty="0" smtClean="0">
                          <a:solidFill>
                            <a:schemeClr val="tx1"/>
                          </a:solidFill>
                          <a:effectLst/>
                          <a:latin typeface="+mn-lt"/>
                          <a:ea typeface="+mn-ea"/>
                          <a:cs typeface="+mn-cs"/>
                        </a:rPr>
                        <a:t>" : "almonds", "description": "product 1", "</a:t>
                      </a:r>
                      <a:r>
                        <a:rPr kumimoji="0" lang="en-US" sz="1800" b="0" i="0" kern="1200" dirty="0" err="1" smtClean="0">
                          <a:solidFill>
                            <a:schemeClr val="tx1"/>
                          </a:solidFill>
                          <a:effectLst/>
                          <a:latin typeface="+mn-lt"/>
                          <a:ea typeface="+mn-ea"/>
                          <a:cs typeface="+mn-cs"/>
                        </a:rPr>
                        <a:t>instock</a:t>
                      </a:r>
                      <a:r>
                        <a:rPr kumimoji="0" lang="en-US" sz="1800" b="0" i="0" kern="1200" dirty="0" smtClean="0">
                          <a:solidFill>
                            <a:schemeClr val="tx1"/>
                          </a:solidFill>
                          <a:effectLst/>
                          <a:latin typeface="+mn-lt"/>
                          <a:ea typeface="+mn-ea"/>
                          <a:cs typeface="+mn-cs"/>
                        </a:rPr>
                        <a:t>" : 120 },</a:t>
                      </a:r>
                    </a:p>
                    <a:p>
                      <a:r>
                        <a:rPr kumimoji="0" lang="en-US" sz="1800" b="0" i="0" kern="1200" dirty="0" smtClean="0">
                          <a:solidFill>
                            <a:schemeClr val="tx1"/>
                          </a:solidFill>
                          <a:effectLst/>
                          <a:latin typeface="+mn-lt"/>
                          <a:ea typeface="+mn-ea"/>
                          <a:cs typeface="+mn-cs"/>
                        </a:rPr>
                        <a:t>   { "_id" : 2, "</a:t>
                      </a:r>
                      <a:r>
                        <a:rPr kumimoji="0" lang="en-US" sz="1800" b="0" i="0" kern="1200" dirty="0" err="1" smtClean="0">
                          <a:solidFill>
                            <a:schemeClr val="tx1"/>
                          </a:solidFill>
                          <a:effectLst/>
                          <a:latin typeface="+mn-lt"/>
                          <a:ea typeface="+mn-ea"/>
                          <a:cs typeface="+mn-cs"/>
                        </a:rPr>
                        <a:t>sku</a:t>
                      </a:r>
                      <a:r>
                        <a:rPr kumimoji="0" lang="en-US" sz="1800" b="0" i="0" kern="1200" dirty="0" smtClean="0">
                          <a:solidFill>
                            <a:schemeClr val="tx1"/>
                          </a:solidFill>
                          <a:effectLst/>
                          <a:latin typeface="+mn-lt"/>
                          <a:ea typeface="+mn-ea"/>
                          <a:cs typeface="+mn-cs"/>
                        </a:rPr>
                        <a:t>" : "bread", "description": "product 2", "</a:t>
                      </a:r>
                      <a:r>
                        <a:rPr kumimoji="0" lang="en-US" sz="1800" b="0" i="0" kern="1200" dirty="0" err="1" smtClean="0">
                          <a:solidFill>
                            <a:schemeClr val="tx1"/>
                          </a:solidFill>
                          <a:effectLst/>
                          <a:latin typeface="+mn-lt"/>
                          <a:ea typeface="+mn-ea"/>
                          <a:cs typeface="+mn-cs"/>
                        </a:rPr>
                        <a:t>instock</a:t>
                      </a:r>
                      <a:r>
                        <a:rPr kumimoji="0" lang="en-US" sz="1800" b="0" i="0" kern="1200" dirty="0" smtClean="0">
                          <a:solidFill>
                            <a:schemeClr val="tx1"/>
                          </a:solidFill>
                          <a:effectLst/>
                          <a:latin typeface="+mn-lt"/>
                          <a:ea typeface="+mn-ea"/>
                          <a:cs typeface="+mn-cs"/>
                        </a:rPr>
                        <a:t>" : 80 },</a:t>
                      </a:r>
                    </a:p>
                    <a:p>
                      <a:r>
                        <a:rPr kumimoji="0" lang="en-US" sz="1800" b="0" i="0" kern="1200" dirty="0" smtClean="0">
                          <a:solidFill>
                            <a:schemeClr val="tx1"/>
                          </a:solidFill>
                          <a:effectLst/>
                          <a:latin typeface="+mn-lt"/>
                          <a:ea typeface="+mn-ea"/>
                          <a:cs typeface="+mn-cs"/>
                        </a:rPr>
                        <a:t>   { "_id" : 3, "</a:t>
                      </a:r>
                      <a:r>
                        <a:rPr kumimoji="0" lang="en-US" sz="1800" b="0" i="0" kern="1200" dirty="0" err="1" smtClean="0">
                          <a:solidFill>
                            <a:schemeClr val="tx1"/>
                          </a:solidFill>
                          <a:effectLst/>
                          <a:latin typeface="+mn-lt"/>
                          <a:ea typeface="+mn-ea"/>
                          <a:cs typeface="+mn-cs"/>
                        </a:rPr>
                        <a:t>sku</a:t>
                      </a:r>
                      <a:r>
                        <a:rPr kumimoji="0" lang="en-US" sz="1800" b="0" i="0" kern="1200" dirty="0" smtClean="0">
                          <a:solidFill>
                            <a:schemeClr val="tx1"/>
                          </a:solidFill>
                          <a:effectLst/>
                          <a:latin typeface="+mn-lt"/>
                          <a:ea typeface="+mn-ea"/>
                          <a:cs typeface="+mn-cs"/>
                        </a:rPr>
                        <a:t>" : "cashews", "description": "product 3", "</a:t>
                      </a:r>
                      <a:r>
                        <a:rPr kumimoji="0" lang="en-US" sz="1800" b="0" i="0" kern="1200" dirty="0" err="1" smtClean="0">
                          <a:solidFill>
                            <a:schemeClr val="tx1"/>
                          </a:solidFill>
                          <a:effectLst/>
                          <a:latin typeface="+mn-lt"/>
                          <a:ea typeface="+mn-ea"/>
                          <a:cs typeface="+mn-cs"/>
                        </a:rPr>
                        <a:t>instock</a:t>
                      </a:r>
                      <a:r>
                        <a:rPr kumimoji="0" lang="en-US" sz="1800" b="0" i="0" kern="1200" dirty="0" smtClean="0">
                          <a:solidFill>
                            <a:schemeClr val="tx1"/>
                          </a:solidFill>
                          <a:effectLst/>
                          <a:latin typeface="+mn-lt"/>
                          <a:ea typeface="+mn-ea"/>
                          <a:cs typeface="+mn-cs"/>
                        </a:rPr>
                        <a:t>" : 60 },</a:t>
                      </a:r>
                    </a:p>
                    <a:p>
                      <a:r>
                        <a:rPr kumimoji="0" lang="en-US" sz="1800" b="0" i="0" kern="1200" dirty="0" smtClean="0">
                          <a:solidFill>
                            <a:schemeClr val="tx1"/>
                          </a:solidFill>
                          <a:effectLst/>
                          <a:latin typeface="+mn-lt"/>
                          <a:ea typeface="+mn-ea"/>
                          <a:cs typeface="+mn-cs"/>
                        </a:rPr>
                        <a:t>   { "_id" : 4, "</a:t>
                      </a:r>
                      <a:r>
                        <a:rPr kumimoji="0" lang="en-US" sz="1800" b="0" i="0" kern="1200" dirty="0" err="1" smtClean="0">
                          <a:solidFill>
                            <a:schemeClr val="tx1"/>
                          </a:solidFill>
                          <a:effectLst/>
                          <a:latin typeface="+mn-lt"/>
                          <a:ea typeface="+mn-ea"/>
                          <a:cs typeface="+mn-cs"/>
                        </a:rPr>
                        <a:t>sku</a:t>
                      </a:r>
                      <a:r>
                        <a:rPr kumimoji="0" lang="en-US" sz="1800" b="0" i="0" kern="1200" dirty="0" smtClean="0">
                          <a:solidFill>
                            <a:schemeClr val="tx1"/>
                          </a:solidFill>
                          <a:effectLst/>
                          <a:latin typeface="+mn-lt"/>
                          <a:ea typeface="+mn-ea"/>
                          <a:cs typeface="+mn-cs"/>
                        </a:rPr>
                        <a:t>" : "pecans", "description": "product 4", "</a:t>
                      </a:r>
                      <a:r>
                        <a:rPr kumimoji="0" lang="en-US" sz="1800" b="0" i="0" kern="1200" dirty="0" err="1" smtClean="0">
                          <a:solidFill>
                            <a:schemeClr val="tx1"/>
                          </a:solidFill>
                          <a:effectLst/>
                          <a:latin typeface="+mn-lt"/>
                          <a:ea typeface="+mn-ea"/>
                          <a:cs typeface="+mn-cs"/>
                        </a:rPr>
                        <a:t>instock</a:t>
                      </a:r>
                      <a:r>
                        <a:rPr kumimoji="0" lang="en-US" sz="1800" b="0" i="0" kern="1200" dirty="0" smtClean="0">
                          <a:solidFill>
                            <a:schemeClr val="tx1"/>
                          </a:solidFill>
                          <a:effectLst/>
                          <a:latin typeface="+mn-lt"/>
                          <a:ea typeface="+mn-ea"/>
                          <a:cs typeface="+mn-cs"/>
                        </a:rPr>
                        <a:t>" : 70 },</a:t>
                      </a:r>
                    </a:p>
                    <a:p>
                      <a:r>
                        <a:rPr kumimoji="0" lang="en-US" sz="1800" b="0" i="0" kern="1200" dirty="0" smtClean="0">
                          <a:solidFill>
                            <a:schemeClr val="tx1"/>
                          </a:solidFill>
                          <a:effectLst/>
                          <a:latin typeface="+mn-lt"/>
                          <a:ea typeface="+mn-ea"/>
                          <a:cs typeface="+mn-cs"/>
                        </a:rPr>
                        <a:t>   { "_id" : 5, "</a:t>
                      </a:r>
                      <a:r>
                        <a:rPr kumimoji="0" lang="en-US" sz="1800" b="0" i="0" kern="1200" dirty="0" err="1" smtClean="0">
                          <a:solidFill>
                            <a:schemeClr val="tx1"/>
                          </a:solidFill>
                          <a:effectLst/>
                          <a:latin typeface="+mn-lt"/>
                          <a:ea typeface="+mn-ea"/>
                          <a:cs typeface="+mn-cs"/>
                        </a:rPr>
                        <a:t>sku</a:t>
                      </a:r>
                      <a:r>
                        <a:rPr kumimoji="0" lang="en-US" sz="1800" b="0" i="0" kern="1200" dirty="0" smtClean="0">
                          <a:solidFill>
                            <a:schemeClr val="tx1"/>
                          </a:solidFill>
                          <a:effectLst/>
                          <a:latin typeface="+mn-lt"/>
                          <a:ea typeface="+mn-ea"/>
                          <a:cs typeface="+mn-cs"/>
                        </a:rPr>
                        <a:t>": null, "description": "Incomplete" },</a:t>
                      </a:r>
                    </a:p>
                    <a:p>
                      <a:r>
                        <a:rPr kumimoji="0" lang="en-US" sz="1800" b="0" i="0" kern="1200" dirty="0" smtClean="0">
                          <a:solidFill>
                            <a:schemeClr val="tx1"/>
                          </a:solidFill>
                          <a:effectLst/>
                          <a:latin typeface="+mn-lt"/>
                          <a:ea typeface="+mn-ea"/>
                          <a:cs typeface="+mn-cs"/>
                        </a:rPr>
                        <a:t>   { "_id" : 6 }</a:t>
                      </a:r>
                    </a:p>
                    <a:p>
                      <a:r>
                        <a:rPr kumimoji="0" lang="en-US" sz="1800" b="0" i="0" kern="1200" dirty="0" smtClean="0">
                          <a:solidFill>
                            <a:schemeClr val="tx1"/>
                          </a:solidFill>
                          <a:effectLst/>
                          <a:latin typeface="+mn-lt"/>
                          <a:ea typeface="+mn-ea"/>
                          <a:cs typeface="+mn-cs"/>
                        </a:rPr>
                        <a:t>])</a:t>
                      </a:r>
                    </a:p>
                  </a:txBody>
                  <a:tcPr marL="0" marR="0" marT="0" marB="0">
                    <a:lnL>
                      <a:noFill/>
                    </a:lnL>
                    <a:lnR>
                      <a:noFill/>
                    </a:lnR>
                    <a:lnT>
                      <a:noFill/>
                    </a:lnT>
                    <a:lnB>
                      <a:noFill/>
                    </a:lnB>
                  </a:tcPr>
                </a:tc>
                <a:extLst>
                  <a:ext uri="{0D108BD9-81ED-4DB2-BD59-A6C34878D82A}">
                    <a16:rowId xmlns:a16="http://schemas.microsoft.com/office/drawing/2014/main" xmlns="" val="77542772"/>
                  </a:ext>
                </a:extLst>
              </a:tr>
            </a:tbl>
          </a:graphicData>
        </a:graphic>
      </p:graphicFrame>
    </p:spTree>
    <p:extLst>
      <p:ext uri="{BB962C8B-B14F-4D97-AF65-F5344CB8AC3E}">
        <p14:creationId xmlns:p14="http://schemas.microsoft.com/office/powerpoint/2010/main" val="36263383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403087"/>
            <a:ext cx="8839200" cy="2044149"/>
          </a:xfrm>
          <a:prstGeom prst="rect">
            <a:avLst/>
          </a:prstGeom>
        </p:spPr>
        <p:txBody>
          <a:bodyPr vert="horz" wrap="square" lIns="0" tIns="12700" rIns="0" bIns="0" rtlCol="0" anchor="ctr">
            <a:spAutoFit/>
          </a:bodyPr>
          <a:lstStyle/>
          <a:p>
            <a:r>
              <a:rPr lang="en-US" b="1" dirty="0" smtClean="0"/>
              <a:t/>
            </a:r>
            <a:br>
              <a:rPr lang="en-US" b="1" dirty="0" smtClean="0"/>
            </a:br>
            <a:r>
              <a:rPr lang="en-US" b="1" dirty="0" smtClean="0"/>
              <a:t> $lookup : Example</a:t>
            </a:r>
            <a:r>
              <a:rPr lang="en-US" b="1" dirty="0"/>
              <a:t/>
            </a:r>
            <a:br>
              <a:rPr lang="en-US" b="1" dirty="0"/>
            </a:br>
            <a:endParaRPr lang="en-US" b="1" dirty="0"/>
          </a:p>
        </p:txBody>
      </p:sp>
      <p:sp>
        <p:nvSpPr>
          <p:cNvPr id="3" name="Rectangle 1"/>
          <p:cNvSpPr>
            <a:spLocks noChangeArrowheads="1"/>
          </p:cNvSpPr>
          <p:nvPr/>
        </p:nvSpPr>
        <p:spPr bwMode="auto">
          <a:xfrm>
            <a:off x="266700" y="3674716"/>
            <a:ext cx="8382000" cy="21544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7" name="Rectangle 6"/>
          <p:cNvSpPr/>
          <p:nvPr/>
        </p:nvSpPr>
        <p:spPr>
          <a:xfrm>
            <a:off x="38100" y="1440873"/>
            <a:ext cx="9105900" cy="541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2790967584"/>
              </p:ext>
            </p:extLst>
          </p:nvPr>
        </p:nvGraphicFramePr>
        <p:xfrm>
          <a:off x="20782" y="1618828"/>
          <a:ext cx="9144000" cy="5120640"/>
        </p:xfrm>
        <a:graphic>
          <a:graphicData uri="http://schemas.openxmlformats.org/drawingml/2006/table">
            <a:tbl>
              <a:tblPr/>
              <a:tblGrid>
                <a:gridCol w="497470">
                  <a:extLst>
                    <a:ext uri="{9D8B030D-6E8A-4147-A177-3AD203B41FA5}">
                      <a16:colId xmlns:a16="http://schemas.microsoft.com/office/drawing/2014/main" xmlns="" val="1452123576"/>
                    </a:ext>
                  </a:extLst>
                </a:gridCol>
                <a:gridCol w="8646530">
                  <a:extLst>
                    <a:ext uri="{9D8B030D-6E8A-4147-A177-3AD203B41FA5}">
                      <a16:colId xmlns:a16="http://schemas.microsoft.com/office/drawing/2014/main" xmlns="" val="1790475109"/>
                    </a:ext>
                  </a:extLst>
                </a:gridCol>
              </a:tblGrid>
              <a:tr h="5086772">
                <a:tc>
                  <a:txBody>
                    <a:bodyPr/>
                    <a:lstStyle/>
                    <a:p>
                      <a:endParaRPr lang="en-US" sz="1800" dirty="0"/>
                    </a:p>
                  </a:txBody>
                  <a:tcPr marL="47625" marR="47625" marT="47625" marB="47625">
                    <a:lnL>
                      <a:noFill/>
                    </a:lnL>
                    <a:lnR>
                      <a:noFill/>
                    </a:lnR>
                    <a:lnT>
                      <a:noFill/>
                    </a:lnT>
                    <a:lnB>
                      <a:noFill/>
                    </a:lnB>
                    <a:solidFill>
                      <a:srgbClr val="EEE8D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kern="1200" dirty="0" smtClean="0">
                          <a:solidFill>
                            <a:schemeClr val="tx1"/>
                          </a:solidFill>
                          <a:effectLst/>
                          <a:latin typeface="+mn-lt"/>
                          <a:ea typeface="+mn-ea"/>
                          <a:cs typeface="+mn-cs"/>
                        </a:rPr>
                        <a:t> The following aggregation operation on the orders collection joins the documents from orders with the documents from the inventory collection using the fields item from the orders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kern="1200" dirty="0" smtClean="0">
                          <a:solidFill>
                            <a:schemeClr val="tx1"/>
                          </a:solidFill>
                          <a:effectLst/>
                          <a:latin typeface="+mn-lt"/>
                          <a:ea typeface="+mn-ea"/>
                          <a:cs typeface="+mn-cs"/>
                        </a:rPr>
                        <a:t>collection and the </a:t>
                      </a:r>
                      <a:r>
                        <a:rPr kumimoji="0" lang="en-US" sz="1800" b="0" i="0" kern="1200" dirty="0" err="1" smtClean="0">
                          <a:solidFill>
                            <a:schemeClr val="tx1"/>
                          </a:solidFill>
                          <a:effectLst/>
                          <a:latin typeface="+mn-lt"/>
                          <a:ea typeface="+mn-ea"/>
                          <a:cs typeface="+mn-cs"/>
                        </a:rPr>
                        <a:t>sku</a:t>
                      </a:r>
                      <a:r>
                        <a:rPr kumimoji="0" lang="en-US" sz="1800" b="0" i="0" kern="1200" dirty="0" smtClean="0">
                          <a:solidFill>
                            <a:schemeClr val="tx1"/>
                          </a:solidFill>
                          <a:effectLst/>
                          <a:latin typeface="+mn-lt"/>
                          <a:ea typeface="+mn-ea"/>
                          <a:cs typeface="+mn-cs"/>
                        </a:rPr>
                        <a:t> field from the inventory collection:</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0" i="0" kern="1200" dirty="0" err="1" smtClean="0">
                          <a:solidFill>
                            <a:schemeClr val="tx1"/>
                          </a:solidFill>
                          <a:effectLst/>
                          <a:latin typeface="+mn-lt"/>
                          <a:ea typeface="+mn-ea"/>
                          <a:cs typeface="+mn-cs"/>
                        </a:rPr>
                        <a:t>db.orders.aggregate</a:t>
                      </a:r>
                      <a:r>
                        <a:rPr kumimoji="0" lang="en-US" sz="24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0" i="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0" i="0" kern="1200" dirty="0" smtClean="0">
                          <a:solidFill>
                            <a:schemeClr val="tx1"/>
                          </a:solidFill>
                          <a:effectLst/>
                          <a:latin typeface="+mn-lt"/>
                          <a:ea typeface="+mn-ea"/>
                          <a:cs typeface="+mn-cs"/>
                        </a:rPr>
                        <a:t>     $lookup:</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0" i="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0" i="0" kern="1200" dirty="0" smtClean="0">
                          <a:solidFill>
                            <a:schemeClr val="tx1"/>
                          </a:solidFill>
                          <a:effectLst/>
                          <a:latin typeface="+mn-lt"/>
                          <a:ea typeface="+mn-ea"/>
                          <a:cs typeface="+mn-cs"/>
                        </a:rPr>
                        <a:t>         from: "inventory",</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0" i="0" kern="1200" dirty="0" smtClean="0">
                          <a:solidFill>
                            <a:schemeClr val="tx1"/>
                          </a:solidFill>
                          <a:effectLst/>
                          <a:latin typeface="+mn-lt"/>
                          <a:ea typeface="+mn-ea"/>
                          <a:cs typeface="+mn-cs"/>
                        </a:rPr>
                        <a:t>         localField: "item",</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0" i="0" kern="1200" dirty="0" smtClean="0">
                          <a:solidFill>
                            <a:schemeClr val="tx1"/>
                          </a:solidFill>
                          <a:effectLst/>
                          <a:latin typeface="+mn-lt"/>
                          <a:ea typeface="+mn-ea"/>
                          <a:cs typeface="+mn-cs"/>
                        </a:rPr>
                        <a:t>         foreignField: "</a:t>
                      </a:r>
                      <a:r>
                        <a:rPr kumimoji="0" lang="en-US" sz="2400" b="0" i="0" kern="1200" dirty="0" err="1" smtClean="0">
                          <a:solidFill>
                            <a:schemeClr val="tx1"/>
                          </a:solidFill>
                          <a:effectLst/>
                          <a:latin typeface="+mn-lt"/>
                          <a:ea typeface="+mn-ea"/>
                          <a:cs typeface="+mn-cs"/>
                        </a:rPr>
                        <a:t>sku</a:t>
                      </a:r>
                      <a:r>
                        <a:rPr kumimoji="0" lang="en-US" sz="24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0" i="0" kern="1200" dirty="0" smtClean="0">
                          <a:solidFill>
                            <a:schemeClr val="tx1"/>
                          </a:solidFill>
                          <a:effectLst/>
                          <a:latin typeface="+mn-lt"/>
                          <a:ea typeface="+mn-ea"/>
                          <a:cs typeface="+mn-cs"/>
                        </a:rPr>
                        <a:t>         as: "</a:t>
                      </a:r>
                      <a:r>
                        <a:rPr kumimoji="0" lang="en-US" sz="2400" b="0" i="0" kern="1200" dirty="0" err="1" smtClean="0">
                          <a:solidFill>
                            <a:schemeClr val="tx1"/>
                          </a:solidFill>
                          <a:effectLst/>
                          <a:latin typeface="+mn-lt"/>
                          <a:ea typeface="+mn-ea"/>
                          <a:cs typeface="+mn-cs"/>
                        </a:rPr>
                        <a:t>inventory_docs</a:t>
                      </a:r>
                      <a:r>
                        <a:rPr kumimoji="0" lang="en-US" sz="24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0" i="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0" i="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0" i="0" kern="1200" dirty="0" smtClean="0">
                          <a:solidFill>
                            <a:schemeClr val="tx1"/>
                          </a:solidFill>
                          <a:effectLst/>
                          <a:latin typeface="+mn-lt"/>
                          <a:ea typeface="+mn-ea"/>
                          <a:cs typeface="+mn-cs"/>
                        </a:rPr>
                        <a:t>])</a:t>
                      </a:r>
                    </a:p>
                  </a:txBody>
                  <a:tcPr marL="0" marR="0" marT="0" marB="0">
                    <a:lnL>
                      <a:noFill/>
                    </a:lnL>
                    <a:lnR>
                      <a:noFill/>
                    </a:lnR>
                    <a:lnT>
                      <a:noFill/>
                    </a:lnT>
                    <a:lnB>
                      <a:noFill/>
                    </a:lnB>
                  </a:tcPr>
                </a:tc>
                <a:extLst>
                  <a:ext uri="{0D108BD9-81ED-4DB2-BD59-A6C34878D82A}">
                    <a16:rowId xmlns:a16="http://schemas.microsoft.com/office/drawing/2014/main" xmlns="" val="77542772"/>
                  </a:ext>
                </a:extLst>
              </a:tr>
            </a:tbl>
          </a:graphicData>
        </a:graphic>
      </p:graphicFrame>
    </p:spTree>
    <p:extLst>
      <p:ext uri="{BB962C8B-B14F-4D97-AF65-F5344CB8AC3E}">
        <p14:creationId xmlns:p14="http://schemas.microsoft.com/office/powerpoint/2010/main" val="11398661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403087"/>
            <a:ext cx="8839200" cy="2044149"/>
          </a:xfrm>
          <a:prstGeom prst="rect">
            <a:avLst/>
          </a:prstGeom>
        </p:spPr>
        <p:txBody>
          <a:bodyPr vert="horz" wrap="square" lIns="0" tIns="12700" rIns="0" bIns="0" rtlCol="0" anchor="ctr">
            <a:spAutoFit/>
          </a:bodyPr>
          <a:lstStyle/>
          <a:p>
            <a:r>
              <a:rPr lang="en-US" b="1" dirty="0" smtClean="0"/>
              <a:t/>
            </a:r>
            <a:br>
              <a:rPr lang="en-US" b="1" dirty="0" smtClean="0"/>
            </a:br>
            <a:r>
              <a:rPr lang="en-US" b="1" dirty="0" smtClean="0"/>
              <a:t> $lookup </a:t>
            </a:r>
            <a:r>
              <a:rPr lang="en-US" b="1" dirty="0"/>
              <a:t>(aggregation)</a:t>
            </a:r>
            <a:br>
              <a:rPr lang="en-US" b="1" dirty="0"/>
            </a:br>
            <a:endParaRPr lang="en-US" b="1" dirty="0"/>
          </a:p>
        </p:txBody>
      </p:sp>
      <p:sp>
        <p:nvSpPr>
          <p:cNvPr id="3" name="Rectangle 1"/>
          <p:cNvSpPr>
            <a:spLocks noChangeArrowheads="1"/>
          </p:cNvSpPr>
          <p:nvPr/>
        </p:nvSpPr>
        <p:spPr bwMode="auto">
          <a:xfrm>
            <a:off x="266700" y="3674716"/>
            <a:ext cx="8382000" cy="21544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7" name="Rectangle 6"/>
          <p:cNvSpPr/>
          <p:nvPr/>
        </p:nvSpPr>
        <p:spPr>
          <a:xfrm>
            <a:off x="38100" y="1440873"/>
            <a:ext cx="9105900" cy="541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2159559024"/>
              </p:ext>
            </p:extLst>
          </p:nvPr>
        </p:nvGraphicFramePr>
        <p:xfrm>
          <a:off x="20782" y="1618828"/>
          <a:ext cx="9144000" cy="4542664"/>
        </p:xfrm>
        <a:graphic>
          <a:graphicData uri="http://schemas.openxmlformats.org/drawingml/2006/table">
            <a:tbl>
              <a:tblPr/>
              <a:tblGrid>
                <a:gridCol w="497470">
                  <a:extLst>
                    <a:ext uri="{9D8B030D-6E8A-4147-A177-3AD203B41FA5}">
                      <a16:colId xmlns:a16="http://schemas.microsoft.com/office/drawing/2014/main" xmlns="" val="1452123576"/>
                    </a:ext>
                  </a:extLst>
                </a:gridCol>
                <a:gridCol w="8646530">
                  <a:extLst>
                    <a:ext uri="{9D8B030D-6E8A-4147-A177-3AD203B41FA5}">
                      <a16:colId xmlns:a16="http://schemas.microsoft.com/office/drawing/2014/main" xmlns="" val="1790475109"/>
                    </a:ext>
                  </a:extLst>
                </a:gridCol>
              </a:tblGrid>
              <a:tr h="4542664">
                <a:tc>
                  <a:txBody>
                    <a:bodyPr/>
                    <a:lstStyle/>
                    <a:p>
                      <a:endParaRPr lang="en-US" sz="2800" dirty="0"/>
                    </a:p>
                  </a:txBody>
                  <a:tcPr marL="47625" marR="47625" marT="47625" marB="47625">
                    <a:lnL>
                      <a:noFill/>
                    </a:lnL>
                    <a:lnR>
                      <a:noFill/>
                    </a:lnR>
                    <a:lnT>
                      <a:noFill/>
                    </a:lnT>
                    <a:lnB>
                      <a:noFill/>
                    </a:lnB>
                    <a:solidFill>
                      <a:srgbClr val="EEE8D5"/>
                    </a:solidFill>
                  </a:tcPr>
                </a:tc>
                <a:tc>
                  <a:txBody>
                    <a:bodyPr/>
                    <a:lstStyle/>
                    <a:p>
                      <a:r>
                        <a:rPr kumimoji="0" lang="en-US" sz="1800" kern="1200" dirty="0" smtClean="0">
                          <a:solidFill>
                            <a:schemeClr val="tx1"/>
                          </a:solidFill>
                          <a:effectLst/>
                          <a:latin typeface="+mn-lt"/>
                          <a:ea typeface="+mn-ea"/>
                          <a:cs typeface="+mn-cs"/>
                        </a:rPr>
                        <a:t>The </a:t>
                      </a:r>
                      <a:r>
                        <a:rPr kumimoji="0" lang="en-US" sz="1800" u="none" strike="noStrike" kern="1200" dirty="0" smtClean="0">
                          <a:solidFill>
                            <a:schemeClr val="tx1"/>
                          </a:solidFill>
                          <a:effectLst/>
                          <a:latin typeface="+mn-lt"/>
                          <a:ea typeface="+mn-ea"/>
                          <a:cs typeface="+mn-cs"/>
                        </a:rPr>
                        <a:t>$lookup</a:t>
                      </a:r>
                      <a:r>
                        <a:rPr kumimoji="0" lang="en-US" sz="1800" kern="1200" dirty="0" smtClean="0">
                          <a:solidFill>
                            <a:schemeClr val="tx1"/>
                          </a:solidFill>
                          <a:effectLst/>
                          <a:latin typeface="+mn-lt"/>
                          <a:ea typeface="+mn-ea"/>
                          <a:cs typeface="+mn-cs"/>
                        </a:rPr>
                        <a:t> takes a document with the following fields</a:t>
                      </a:r>
                    </a:p>
                    <a:p>
                      <a:endParaRPr kumimoji="0" lang="en-US" sz="2800" b="0" i="0" kern="1200" dirty="0" smtClean="0">
                        <a:solidFill>
                          <a:schemeClr val="tx1"/>
                        </a:solidFill>
                        <a:effectLst/>
                        <a:latin typeface="+mn-lt"/>
                        <a:ea typeface="+mn-ea"/>
                        <a:cs typeface="+mn-cs"/>
                      </a:endParaRPr>
                    </a:p>
                  </a:txBody>
                  <a:tcPr marL="0" marR="0" marT="0" marB="0">
                    <a:lnL>
                      <a:noFill/>
                    </a:lnL>
                    <a:lnR>
                      <a:noFill/>
                    </a:lnR>
                    <a:lnT>
                      <a:noFill/>
                    </a:lnT>
                    <a:lnB>
                      <a:noFill/>
                    </a:lnB>
                  </a:tcPr>
                </a:tc>
                <a:extLst>
                  <a:ext uri="{0D108BD9-81ED-4DB2-BD59-A6C34878D82A}">
                    <a16:rowId xmlns:a16="http://schemas.microsoft.com/office/drawing/2014/main" xmlns="" val="7754277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41356004"/>
              </p:ext>
            </p:extLst>
          </p:nvPr>
        </p:nvGraphicFramePr>
        <p:xfrm>
          <a:off x="609600" y="2057400"/>
          <a:ext cx="8382000" cy="4145280"/>
        </p:xfrm>
        <a:graphic>
          <a:graphicData uri="http://schemas.openxmlformats.org/drawingml/2006/table">
            <a:tbl>
              <a:tblPr firstRow="1" bandRow="1">
                <a:tableStyleId>{2D5ABB26-0587-4C30-8999-92F81FD0307C}</a:tableStyleId>
              </a:tblPr>
              <a:tblGrid>
                <a:gridCol w="4191000"/>
                <a:gridCol w="4191000"/>
              </a:tblGrid>
              <a:tr h="370840">
                <a:tc>
                  <a:txBody>
                    <a:bodyPr/>
                    <a:lstStyle/>
                    <a:p>
                      <a:r>
                        <a:rPr kumimoji="0" lang="en-US" sz="2000" u="none" strike="noStrike" kern="1200" dirty="0" smtClean="0">
                          <a:solidFill>
                            <a:schemeClr val="tx1"/>
                          </a:solidFill>
                          <a:effectLst/>
                          <a:latin typeface="+mn-lt"/>
                          <a:ea typeface="+mn-ea"/>
                          <a:cs typeface="+mn-cs"/>
                        </a:rPr>
                        <a:t>from</a:t>
                      </a:r>
                      <a:endParaRPr lang="en-US" sz="2000" dirty="0"/>
                    </a:p>
                  </a:txBody>
                  <a:tcPr/>
                </a:tc>
                <a:tc>
                  <a:txBody>
                    <a:bodyPr/>
                    <a:lstStyle/>
                    <a:p>
                      <a:r>
                        <a:rPr kumimoji="0" lang="en-US" sz="2000" kern="1200" smtClean="0">
                          <a:solidFill>
                            <a:schemeClr val="tx1"/>
                          </a:solidFill>
                          <a:effectLst/>
                          <a:latin typeface="+mn-lt"/>
                          <a:ea typeface="+mn-ea"/>
                          <a:cs typeface="+mn-cs"/>
                        </a:rPr>
                        <a:t>Specifies the collection in the </a:t>
                      </a:r>
                      <a:r>
                        <a:rPr kumimoji="0" lang="en-US" sz="2000" i="1" kern="1200" smtClean="0">
                          <a:solidFill>
                            <a:schemeClr val="tx1"/>
                          </a:solidFill>
                          <a:effectLst/>
                          <a:latin typeface="+mn-lt"/>
                          <a:ea typeface="+mn-ea"/>
                          <a:cs typeface="+mn-cs"/>
                        </a:rPr>
                        <a:t>same</a:t>
                      </a:r>
                      <a:r>
                        <a:rPr kumimoji="0" lang="en-US" sz="2000" kern="1200" smtClean="0">
                          <a:solidFill>
                            <a:schemeClr val="tx1"/>
                          </a:solidFill>
                          <a:effectLst/>
                          <a:latin typeface="+mn-lt"/>
                          <a:ea typeface="+mn-ea"/>
                          <a:cs typeface="+mn-cs"/>
                        </a:rPr>
                        <a:t> database to perform the join with. The from collection cannot be sharded</a:t>
                      </a:r>
                      <a:endParaRPr lang="en-US" sz="2000" dirty="0"/>
                    </a:p>
                  </a:txBody>
                  <a:tcPr/>
                </a:tc>
              </a:tr>
              <a:tr h="370840">
                <a:tc>
                  <a:txBody>
                    <a:bodyPr/>
                    <a:lstStyle/>
                    <a:p>
                      <a:r>
                        <a:rPr kumimoji="0" lang="en-US" sz="2000" u="none" strike="noStrike" kern="1200" smtClean="0">
                          <a:solidFill>
                            <a:schemeClr val="tx1"/>
                          </a:solidFill>
                          <a:effectLst/>
                          <a:latin typeface="+mn-lt"/>
                          <a:ea typeface="+mn-ea"/>
                          <a:cs typeface="+mn-cs"/>
                        </a:rPr>
                        <a:t>localField</a:t>
                      </a:r>
                      <a:endParaRPr lang="en-US" sz="2000" dirty="0"/>
                    </a:p>
                  </a:txBody>
                  <a:tcPr/>
                </a:tc>
                <a:tc>
                  <a:txBody>
                    <a:bodyPr/>
                    <a:lstStyle/>
                    <a:p>
                      <a:r>
                        <a:rPr kumimoji="0" lang="en-US" sz="2000" kern="1200" dirty="0" smtClean="0">
                          <a:solidFill>
                            <a:schemeClr val="tx1"/>
                          </a:solidFill>
                          <a:effectLst/>
                          <a:latin typeface="+mn-lt"/>
                          <a:ea typeface="+mn-ea"/>
                          <a:cs typeface="+mn-cs"/>
                        </a:rPr>
                        <a:t>Specifies the field from the documents input </a:t>
                      </a:r>
                      <a:r>
                        <a:rPr kumimoji="0" lang="en-US" sz="2000" kern="1200" dirty="0" err="1" smtClean="0">
                          <a:solidFill>
                            <a:schemeClr val="tx1"/>
                          </a:solidFill>
                          <a:effectLst/>
                          <a:latin typeface="+mn-lt"/>
                          <a:ea typeface="+mn-ea"/>
                          <a:cs typeface="+mn-cs"/>
                        </a:rPr>
                        <a:t>tthe</a:t>
                      </a:r>
                      <a:r>
                        <a:rPr kumimoji="0" lang="en-US" sz="2000" kern="1200" dirty="0" smtClean="0">
                          <a:solidFill>
                            <a:schemeClr val="tx1"/>
                          </a:solidFill>
                          <a:effectLst/>
                          <a:latin typeface="+mn-lt"/>
                          <a:ea typeface="+mn-ea"/>
                          <a:cs typeface="+mn-cs"/>
                        </a:rPr>
                        <a:t> </a:t>
                      </a:r>
                      <a:r>
                        <a:rPr kumimoji="0" lang="en-US" sz="2000" u="none" strike="noStrike" kern="1200" dirty="0" smtClean="0">
                          <a:solidFill>
                            <a:schemeClr val="tx1"/>
                          </a:solidFill>
                          <a:effectLst/>
                          <a:latin typeface="+mn-lt"/>
                          <a:ea typeface="+mn-ea"/>
                          <a:cs typeface="+mn-cs"/>
                        </a:rPr>
                        <a:t>$lookup</a:t>
                      </a:r>
                      <a:r>
                        <a:rPr kumimoji="0" lang="en-US" sz="2000" kern="1200" dirty="0" smtClean="0">
                          <a:solidFill>
                            <a:schemeClr val="tx1"/>
                          </a:solidFill>
                          <a:effectLst/>
                          <a:latin typeface="+mn-lt"/>
                          <a:ea typeface="+mn-ea"/>
                          <a:cs typeface="+mn-cs"/>
                        </a:rPr>
                        <a:t> stage. </a:t>
                      </a:r>
                      <a:r>
                        <a:rPr kumimoji="0" lang="en-US" sz="2000" u="none" strike="noStrike" kern="1200" dirty="0" smtClean="0">
                          <a:solidFill>
                            <a:schemeClr val="tx1"/>
                          </a:solidFill>
                          <a:effectLst/>
                          <a:latin typeface="+mn-lt"/>
                          <a:ea typeface="+mn-ea"/>
                          <a:cs typeface="+mn-cs"/>
                        </a:rPr>
                        <a:t>$lookup</a:t>
                      </a:r>
                      <a:r>
                        <a:rPr kumimoji="0" lang="en-US" sz="2000" kern="1200" dirty="0" smtClean="0">
                          <a:solidFill>
                            <a:schemeClr val="tx1"/>
                          </a:solidFill>
                          <a:effectLst/>
                          <a:latin typeface="+mn-lt"/>
                          <a:ea typeface="+mn-ea"/>
                          <a:cs typeface="+mn-cs"/>
                        </a:rPr>
                        <a:t> performs an equality match on the localField to the foreignField from the documents of the from collection. If an input document does not contain the localField, the </a:t>
                      </a:r>
                      <a:r>
                        <a:rPr kumimoji="0" lang="en-US" sz="2000" u="none" strike="noStrike" kern="1200" dirty="0" smtClean="0">
                          <a:solidFill>
                            <a:schemeClr val="tx1"/>
                          </a:solidFill>
                          <a:effectLst/>
                          <a:latin typeface="+mn-lt"/>
                          <a:ea typeface="+mn-ea"/>
                          <a:cs typeface="+mn-cs"/>
                        </a:rPr>
                        <a:t>$lookup</a:t>
                      </a:r>
                      <a:r>
                        <a:rPr kumimoji="0" lang="en-US" sz="2000" kern="1200" dirty="0" smtClean="0">
                          <a:solidFill>
                            <a:schemeClr val="tx1"/>
                          </a:solidFill>
                          <a:effectLst/>
                          <a:latin typeface="+mn-lt"/>
                          <a:ea typeface="+mn-ea"/>
                          <a:cs typeface="+mn-cs"/>
                        </a:rPr>
                        <a:t> treats the field as having a value of null for matching purposes.</a:t>
                      </a:r>
                      <a:endParaRPr lang="en-US" sz="2000" dirty="0"/>
                    </a:p>
                  </a:txBody>
                  <a:tcPr/>
                </a:tc>
              </a:tr>
            </a:tbl>
          </a:graphicData>
        </a:graphic>
      </p:graphicFrame>
    </p:spTree>
    <p:extLst>
      <p:ext uri="{BB962C8B-B14F-4D97-AF65-F5344CB8AC3E}">
        <p14:creationId xmlns:p14="http://schemas.microsoft.com/office/powerpoint/2010/main" val="278388194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403087"/>
            <a:ext cx="8839200" cy="2044149"/>
          </a:xfrm>
          <a:prstGeom prst="rect">
            <a:avLst/>
          </a:prstGeom>
        </p:spPr>
        <p:txBody>
          <a:bodyPr vert="horz" wrap="square" lIns="0" tIns="12700" rIns="0" bIns="0" rtlCol="0" anchor="ctr">
            <a:spAutoFit/>
          </a:bodyPr>
          <a:lstStyle/>
          <a:p>
            <a:r>
              <a:rPr lang="en-US" b="1" dirty="0" smtClean="0"/>
              <a:t/>
            </a:r>
            <a:br>
              <a:rPr lang="en-US" b="1" dirty="0" smtClean="0"/>
            </a:br>
            <a:r>
              <a:rPr lang="en-US" b="1" dirty="0" smtClean="0"/>
              <a:t> $lookup </a:t>
            </a:r>
            <a:r>
              <a:rPr lang="en-US" b="1" dirty="0"/>
              <a:t>(aggregation)</a:t>
            </a:r>
            <a:br>
              <a:rPr lang="en-US" b="1" dirty="0"/>
            </a:br>
            <a:endParaRPr lang="en-US" b="1" dirty="0"/>
          </a:p>
        </p:txBody>
      </p:sp>
      <p:sp>
        <p:nvSpPr>
          <p:cNvPr id="3" name="Rectangle 1"/>
          <p:cNvSpPr>
            <a:spLocks noChangeArrowheads="1"/>
          </p:cNvSpPr>
          <p:nvPr/>
        </p:nvSpPr>
        <p:spPr bwMode="auto">
          <a:xfrm>
            <a:off x="266700" y="3674716"/>
            <a:ext cx="8382000" cy="21544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7" name="Rectangle 6"/>
          <p:cNvSpPr/>
          <p:nvPr/>
        </p:nvSpPr>
        <p:spPr>
          <a:xfrm>
            <a:off x="38100" y="1440873"/>
            <a:ext cx="9105900" cy="541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649010789"/>
              </p:ext>
            </p:extLst>
          </p:nvPr>
        </p:nvGraphicFramePr>
        <p:xfrm>
          <a:off x="20782" y="1618828"/>
          <a:ext cx="9144000" cy="4542664"/>
        </p:xfrm>
        <a:graphic>
          <a:graphicData uri="http://schemas.openxmlformats.org/drawingml/2006/table">
            <a:tbl>
              <a:tblPr/>
              <a:tblGrid>
                <a:gridCol w="497470">
                  <a:extLst>
                    <a:ext uri="{9D8B030D-6E8A-4147-A177-3AD203B41FA5}">
                      <a16:colId xmlns:a16="http://schemas.microsoft.com/office/drawing/2014/main" xmlns="" val="1452123576"/>
                    </a:ext>
                  </a:extLst>
                </a:gridCol>
                <a:gridCol w="8646530">
                  <a:extLst>
                    <a:ext uri="{9D8B030D-6E8A-4147-A177-3AD203B41FA5}">
                      <a16:colId xmlns:a16="http://schemas.microsoft.com/office/drawing/2014/main" xmlns="" val="1790475109"/>
                    </a:ext>
                  </a:extLst>
                </a:gridCol>
              </a:tblGrid>
              <a:tr h="4542664">
                <a:tc>
                  <a:txBody>
                    <a:bodyPr/>
                    <a:lstStyle/>
                    <a:p>
                      <a:endParaRPr lang="en-US" sz="2800" dirty="0"/>
                    </a:p>
                  </a:txBody>
                  <a:tcPr marL="47625" marR="47625" marT="47625" marB="47625">
                    <a:lnL>
                      <a:noFill/>
                    </a:lnL>
                    <a:lnR>
                      <a:noFill/>
                    </a:lnR>
                    <a:lnT>
                      <a:noFill/>
                    </a:lnT>
                    <a:lnB>
                      <a:noFill/>
                    </a:lnB>
                    <a:solidFill>
                      <a:srgbClr val="EEE8D5"/>
                    </a:solidFill>
                  </a:tcPr>
                </a:tc>
                <a:tc>
                  <a:txBody>
                    <a:bodyPr/>
                    <a:lstStyle/>
                    <a:p>
                      <a:r>
                        <a:rPr kumimoji="0" lang="en-US" sz="1800" kern="1200" dirty="0" smtClean="0">
                          <a:solidFill>
                            <a:schemeClr val="tx1"/>
                          </a:solidFill>
                          <a:effectLst/>
                          <a:latin typeface="+mn-lt"/>
                          <a:ea typeface="+mn-ea"/>
                          <a:cs typeface="+mn-cs"/>
                        </a:rPr>
                        <a:t>The </a:t>
                      </a:r>
                      <a:r>
                        <a:rPr kumimoji="0" lang="en-US" sz="1800" u="none" strike="noStrike" kern="1200" dirty="0" smtClean="0">
                          <a:solidFill>
                            <a:schemeClr val="tx1"/>
                          </a:solidFill>
                          <a:effectLst/>
                          <a:latin typeface="+mn-lt"/>
                          <a:ea typeface="+mn-ea"/>
                          <a:cs typeface="+mn-cs"/>
                        </a:rPr>
                        <a:t>$lookup</a:t>
                      </a:r>
                      <a:r>
                        <a:rPr kumimoji="0" lang="en-US" sz="1800" kern="1200" dirty="0" smtClean="0">
                          <a:solidFill>
                            <a:schemeClr val="tx1"/>
                          </a:solidFill>
                          <a:effectLst/>
                          <a:latin typeface="+mn-lt"/>
                          <a:ea typeface="+mn-ea"/>
                          <a:cs typeface="+mn-cs"/>
                        </a:rPr>
                        <a:t> takes a document with the following fields</a:t>
                      </a:r>
                    </a:p>
                    <a:p>
                      <a:endParaRPr kumimoji="0" lang="en-US" sz="2800" b="0" i="0" kern="1200" dirty="0" smtClean="0">
                        <a:solidFill>
                          <a:schemeClr val="tx1"/>
                        </a:solidFill>
                        <a:effectLst/>
                        <a:latin typeface="+mn-lt"/>
                        <a:ea typeface="+mn-ea"/>
                        <a:cs typeface="+mn-cs"/>
                      </a:endParaRPr>
                    </a:p>
                  </a:txBody>
                  <a:tcPr marL="0" marR="0" marT="0" marB="0">
                    <a:lnL>
                      <a:noFill/>
                    </a:lnL>
                    <a:lnR>
                      <a:noFill/>
                    </a:lnR>
                    <a:lnT>
                      <a:noFill/>
                    </a:lnT>
                    <a:lnB>
                      <a:noFill/>
                    </a:lnB>
                  </a:tcPr>
                </a:tc>
                <a:extLst>
                  <a:ext uri="{0D108BD9-81ED-4DB2-BD59-A6C34878D82A}">
                    <a16:rowId xmlns:a16="http://schemas.microsoft.com/office/drawing/2014/main" xmlns="" val="7754277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87029004"/>
              </p:ext>
            </p:extLst>
          </p:nvPr>
        </p:nvGraphicFramePr>
        <p:xfrm>
          <a:off x="609600" y="2057400"/>
          <a:ext cx="8382000" cy="4663440"/>
        </p:xfrm>
        <a:graphic>
          <a:graphicData uri="http://schemas.openxmlformats.org/drawingml/2006/table">
            <a:tbl>
              <a:tblPr firstRow="1" bandRow="1">
                <a:tableStyleId>{2D5ABB26-0587-4C30-8999-92F81FD0307C}</a:tableStyleId>
              </a:tblPr>
              <a:tblGrid>
                <a:gridCol w="4191000"/>
                <a:gridCol w="4191000"/>
              </a:tblGrid>
              <a:tr h="370840">
                <a:tc>
                  <a:txBody>
                    <a:bodyPr/>
                    <a:lstStyle/>
                    <a:p>
                      <a:r>
                        <a:rPr kumimoji="0" lang="en-US" sz="1800" b="1" u="none" strike="noStrike" kern="1200" dirty="0" smtClean="0">
                          <a:solidFill>
                            <a:schemeClr val="tx1"/>
                          </a:solidFill>
                          <a:effectLst/>
                          <a:latin typeface="+mn-lt"/>
                          <a:ea typeface="+mn-ea"/>
                          <a:cs typeface="+mn-cs"/>
                        </a:rPr>
                        <a:t>foreignField</a:t>
                      </a:r>
                      <a:endParaRPr lang="en-US" sz="2000" b="1" dirty="0"/>
                    </a:p>
                  </a:txBody>
                  <a:tcPr/>
                </a:tc>
                <a:tc>
                  <a:txBody>
                    <a:bodyPr/>
                    <a:lstStyle/>
                    <a:p>
                      <a:r>
                        <a:rPr kumimoji="0" lang="en-US" sz="2000" b="0" i="0" kern="1200" dirty="0" smtClean="0">
                          <a:solidFill>
                            <a:schemeClr val="tx1"/>
                          </a:solidFill>
                          <a:effectLst/>
                          <a:latin typeface="+mn-lt"/>
                          <a:ea typeface="+mn-ea"/>
                          <a:cs typeface="+mn-cs"/>
                        </a:rPr>
                        <a:t>Specifies the field from the documents in the </a:t>
                      </a:r>
                      <a:r>
                        <a:rPr kumimoji="0" lang="en-US" sz="2000" kern="1200" dirty="0" smtClean="0">
                          <a:solidFill>
                            <a:schemeClr val="tx1"/>
                          </a:solidFill>
                          <a:effectLst/>
                          <a:latin typeface="+mn-lt"/>
                          <a:ea typeface="+mn-ea"/>
                          <a:cs typeface="+mn-cs"/>
                        </a:rPr>
                        <a:t>from</a:t>
                      </a:r>
                      <a:r>
                        <a:rPr kumimoji="0" lang="en-US" sz="2000" b="0" i="0" kern="1200" dirty="0" smtClean="0">
                          <a:solidFill>
                            <a:schemeClr val="tx1"/>
                          </a:solidFill>
                          <a:effectLst/>
                          <a:latin typeface="+mn-lt"/>
                          <a:ea typeface="+mn-ea"/>
                          <a:cs typeface="+mn-cs"/>
                        </a:rPr>
                        <a:t> collection. </a:t>
                      </a:r>
                      <a:r>
                        <a:rPr kumimoji="0" lang="en-US" sz="2000" b="0" i="0" u="none" strike="noStrike" kern="1200" dirty="0" smtClean="0">
                          <a:solidFill>
                            <a:schemeClr val="tx1"/>
                          </a:solidFill>
                          <a:effectLst/>
                          <a:latin typeface="+mn-lt"/>
                          <a:ea typeface="+mn-ea"/>
                          <a:cs typeface="+mn-cs"/>
                        </a:rPr>
                        <a:t>$lookup</a:t>
                      </a:r>
                      <a:r>
                        <a:rPr kumimoji="0" lang="en-US" sz="2000" b="0" i="0" kern="1200" dirty="0" smtClean="0">
                          <a:solidFill>
                            <a:schemeClr val="tx1"/>
                          </a:solidFill>
                          <a:effectLst/>
                          <a:latin typeface="+mn-lt"/>
                          <a:ea typeface="+mn-ea"/>
                          <a:cs typeface="+mn-cs"/>
                        </a:rPr>
                        <a:t> performs an equality match on the </a:t>
                      </a:r>
                      <a:r>
                        <a:rPr kumimoji="0" lang="en-US" sz="2000" kern="1200" dirty="0" smtClean="0">
                          <a:solidFill>
                            <a:schemeClr val="tx1"/>
                          </a:solidFill>
                          <a:effectLst/>
                          <a:latin typeface="+mn-lt"/>
                          <a:ea typeface="+mn-ea"/>
                          <a:cs typeface="+mn-cs"/>
                        </a:rPr>
                        <a:t>foreignField</a:t>
                      </a:r>
                      <a:r>
                        <a:rPr kumimoji="0" lang="en-US" sz="2000" b="0" i="0" kern="1200" dirty="0" smtClean="0">
                          <a:solidFill>
                            <a:schemeClr val="tx1"/>
                          </a:solidFill>
                          <a:effectLst/>
                          <a:latin typeface="+mn-lt"/>
                          <a:ea typeface="+mn-ea"/>
                          <a:cs typeface="+mn-cs"/>
                        </a:rPr>
                        <a:t> to the </a:t>
                      </a:r>
                      <a:r>
                        <a:rPr kumimoji="0" lang="en-US" sz="2000" kern="1200" dirty="0" smtClean="0">
                          <a:solidFill>
                            <a:schemeClr val="tx1"/>
                          </a:solidFill>
                          <a:effectLst/>
                          <a:latin typeface="+mn-lt"/>
                          <a:ea typeface="+mn-ea"/>
                          <a:cs typeface="+mn-cs"/>
                        </a:rPr>
                        <a:t>localField</a:t>
                      </a:r>
                      <a:r>
                        <a:rPr kumimoji="0" lang="en-US" sz="2000" b="0" i="0" kern="1200" dirty="0" smtClean="0">
                          <a:solidFill>
                            <a:schemeClr val="tx1"/>
                          </a:solidFill>
                          <a:effectLst/>
                          <a:latin typeface="+mn-lt"/>
                          <a:ea typeface="+mn-ea"/>
                          <a:cs typeface="+mn-cs"/>
                        </a:rPr>
                        <a:t> from the input documents. If a document in the </a:t>
                      </a:r>
                      <a:r>
                        <a:rPr kumimoji="0" lang="en-US" sz="2000" kern="1200" dirty="0" smtClean="0">
                          <a:solidFill>
                            <a:schemeClr val="tx1"/>
                          </a:solidFill>
                          <a:effectLst/>
                          <a:latin typeface="+mn-lt"/>
                          <a:ea typeface="+mn-ea"/>
                          <a:cs typeface="+mn-cs"/>
                        </a:rPr>
                        <a:t>from</a:t>
                      </a:r>
                      <a:r>
                        <a:rPr kumimoji="0" lang="en-US" sz="2000" b="0" i="0" kern="1200" dirty="0" smtClean="0">
                          <a:solidFill>
                            <a:schemeClr val="tx1"/>
                          </a:solidFill>
                          <a:effectLst/>
                          <a:latin typeface="+mn-lt"/>
                          <a:ea typeface="+mn-ea"/>
                          <a:cs typeface="+mn-cs"/>
                        </a:rPr>
                        <a:t> collection does not contain the </a:t>
                      </a:r>
                      <a:r>
                        <a:rPr kumimoji="0" lang="en-US" sz="2000" kern="1200" dirty="0" smtClean="0">
                          <a:solidFill>
                            <a:schemeClr val="tx1"/>
                          </a:solidFill>
                          <a:effectLst/>
                          <a:latin typeface="+mn-lt"/>
                          <a:ea typeface="+mn-ea"/>
                          <a:cs typeface="+mn-cs"/>
                        </a:rPr>
                        <a:t>foreignField</a:t>
                      </a:r>
                      <a:r>
                        <a:rPr kumimoji="0" lang="en-US" sz="2000" b="0" i="0" kern="1200" dirty="0" smtClean="0">
                          <a:solidFill>
                            <a:schemeClr val="tx1"/>
                          </a:solidFill>
                          <a:effectLst/>
                          <a:latin typeface="+mn-lt"/>
                          <a:ea typeface="+mn-ea"/>
                          <a:cs typeface="+mn-cs"/>
                        </a:rPr>
                        <a:t>, the </a:t>
                      </a:r>
                      <a:r>
                        <a:rPr kumimoji="0" lang="en-US" sz="2000" b="0" i="0" u="none" strike="noStrike" kern="1200" dirty="0" smtClean="0">
                          <a:solidFill>
                            <a:schemeClr val="tx1"/>
                          </a:solidFill>
                          <a:effectLst/>
                          <a:latin typeface="+mn-lt"/>
                          <a:ea typeface="+mn-ea"/>
                          <a:cs typeface="+mn-cs"/>
                        </a:rPr>
                        <a:t>$lookup</a:t>
                      </a:r>
                      <a:r>
                        <a:rPr kumimoji="0" lang="en-US" sz="2000" b="0" i="0" kern="1200" dirty="0" smtClean="0">
                          <a:solidFill>
                            <a:schemeClr val="tx1"/>
                          </a:solidFill>
                          <a:effectLst/>
                          <a:latin typeface="+mn-lt"/>
                          <a:ea typeface="+mn-ea"/>
                          <a:cs typeface="+mn-cs"/>
                        </a:rPr>
                        <a:t> treats the value as </a:t>
                      </a:r>
                      <a:r>
                        <a:rPr kumimoji="0" lang="en-US" sz="2000" kern="1200" dirty="0" smtClean="0">
                          <a:solidFill>
                            <a:schemeClr val="tx1"/>
                          </a:solidFill>
                          <a:effectLst/>
                          <a:latin typeface="+mn-lt"/>
                          <a:ea typeface="+mn-ea"/>
                          <a:cs typeface="+mn-cs"/>
                        </a:rPr>
                        <a:t>null</a:t>
                      </a:r>
                      <a:r>
                        <a:rPr kumimoji="0" lang="en-US" sz="2000" b="0" i="0" kern="1200" dirty="0" smtClean="0">
                          <a:solidFill>
                            <a:schemeClr val="tx1"/>
                          </a:solidFill>
                          <a:effectLst/>
                          <a:latin typeface="+mn-lt"/>
                          <a:ea typeface="+mn-ea"/>
                          <a:cs typeface="+mn-cs"/>
                        </a:rPr>
                        <a:t> for matching purposes.</a:t>
                      </a:r>
                      <a:endParaRPr lang="en-US" sz="2000" dirty="0"/>
                    </a:p>
                  </a:txBody>
                  <a:tcPr/>
                </a:tc>
              </a:tr>
              <a:tr h="370840">
                <a:tc>
                  <a:txBody>
                    <a:bodyPr/>
                    <a:lstStyle/>
                    <a:p>
                      <a:endParaRPr lang="en-US" sz="2000" dirty="0"/>
                    </a:p>
                  </a:txBody>
                  <a:tcPr/>
                </a:tc>
                <a:tc>
                  <a:txBody>
                    <a:bodyPr/>
                    <a:lstStyle/>
                    <a:p>
                      <a:endParaRPr lang="en-US" sz="2000" dirty="0"/>
                    </a:p>
                  </a:txBody>
                  <a:tcPr/>
                </a:tc>
              </a:tr>
              <a:tr h="370840">
                <a:tc>
                  <a:txBody>
                    <a:bodyPr/>
                    <a:lstStyle/>
                    <a:p>
                      <a:r>
                        <a:rPr kumimoji="0" lang="en-US" sz="1800" b="1" u="none" strike="noStrike" kern="1200" dirty="0" smtClean="0">
                          <a:solidFill>
                            <a:schemeClr val="tx1"/>
                          </a:solidFill>
                          <a:effectLst/>
                          <a:latin typeface="+mn-lt"/>
                          <a:ea typeface="+mn-ea"/>
                          <a:cs typeface="+mn-cs"/>
                        </a:rPr>
                        <a:t>as</a:t>
                      </a:r>
                      <a:endParaRPr lang="en-US" sz="2000" b="1" dirty="0"/>
                    </a:p>
                  </a:txBody>
                  <a:tcPr/>
                </a:tc>
                <a:tc>
                  <a:txBody>
                    <a:bodyPr/>
                    <a:lstStyle/>
                    <a:p>
                      <a:r>
                        <a:rPr kumimoji="0" lang="en-US" sz="1800" kern="1200" dirty="0" smtClean="0">
                          <a:solidFill>
                            <a:schemeClr val="tx1"/>
                          </a:solidFill>
                          <a:effectLst/>
                          <a:latin typeface="+mn-lt"/>
                          <a:ea typeface="+mn-ea"/>
                          <a:cs typeface="+mn-cs"/>
                        </a:rPr>
                        <a:t>Specifies the name of the new array field to add to the input documents. The new array field contains the matching documents from the from collection. If the specified name already exists in the input document, the existing field is </a:t>
                      </a:r>
                      <a:r>
                        <a:rPr kumimoji="0" lang="en-US" sz="1800" i="1" kern="1200" dirty="0" smtClean="0">
                          <a:solidFill>
                            <a:schemeClr val="tx1"/>
                          </a:solidFill>
                          <a:effectLst/>
                          <a:latin typeface="+mn-lt"/>
                          <a:ea typeface="+mn-ea"/>
                          <a:cs typeface="+mn-cs"/>
                        </a:rPr>
                        <a:t>overwritten</a:t>
                      </a:r>
                      <a:endParaRPr lang="en-US" sz="2000" dirty="0"/>
                    </a:p>
                  </a:txBody>
                  <a:tcPr/>
                </a:tc>
              </a:tr>
            </a:tbl>
          </a:graphicData>
        </a:graphic>
      </p:graphicFrame>
    </p:spTree>
    <p:extLst>
      <p:ext uri="{BB962C8B-B14F-4D97-AF65-F5344CB8AC3E}">
        <p14:creationId xmlns:p14="http://schemas.microsoft.com/office/powerpoint/2010/main" val="6134098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74021"/>
            <a:ext cx="8839200" cy="689932"/>
          </a:xfrm>
          <a:prstGeom prst="rect">
            <a:avLst/>
          </a:prstGeom>
        </p:spPr>
        <p:txBody>
          <a:bodyPr vert="horz" wrap="square" lIns="0" tIns="12700" rIns="0" bIns="0" rtlCol="0" anchor="ctr">
            <a:spAutoFit/>
          </a:bodyPr>
          <a:lstStyle/>
          <a:p>
            <a:r>
              <a:rPr lang="en-US" b="1" dirty="0" smtClean="0"/>
              <a:t>$</a:t>
            </a:r>
            <a:r>
              <a:rPr lang="en-US" b="1" dirty="0"/>
              <a:t>project (aggregation)</a:t>
            </a:r>
          </a:p>
        </p:txBody>
      </p:sp>
      <p:sp>
        <p:nvSpPr>
          <p:cNvPr id="3" name="Rectangle 1"/>
          <p:cNvSpPr>
            <a:spLocks noChangeArrowheads="1"/>
          </p:cNvSpPr>
          <p:nvPr/>
        </p:nvSpPr>
        <p:spPr bwMode="auto">
          <a:xfrm>
            <a:off x="266700" y="3674716"/>
            <a:ext cx="8382000" cy="21544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7" name="Rectangle 6"/>
          <p:cNvSpPr/>
          <p:nvPr/>
        </p:nvSpPr>
        <p:spPr>
          <a:xfrm>
            <a:off x="38100" y="1440873"/>
            <a:ext cx="9105900" cy="541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2151042167"/>
              </p:ext>
            </p:extLst>
          </p:nvPr>
        </p:nvGraphicFramePr>
        <p:xfrm>
          <a:off x="20782" y="1618828"/>
          <a:ext cx="9144000" cy="4693920"/>
        </p:xfrm>
        <a:graphic>
          <a:graphicData uri="http://schemas.openxmlformats.org/drawingml/2006/table">
            <a:tbl>
              <a:tblPr/>
              <a:tblGrid>
                <a:gridCol w="497470">
                  <a:extLst>
                    <a:ext uri="{9D8B030D-6E8A-4147-A177-3AD203B41FA5}">
                      <a16:colId xmlns:a16="http://schemas.microsoft.com/office/drawing/2014/main" xmlns="" val="1452123576"/>
                    </a:ext>
                  </a:extLst>
                </a:gridCol>
                <a:gridCol w="8646530">
                  <a:extLst>
                    <a:ext uri="{9D8B030D-6E8A-4147-A177-3AD203B41FA5}">
                      <a16:colId xmlns:a16="http://schemas.microsoft.com/office/drawing/2014/main" xmlns="" val="1790475109"/>
                    </a:ext>
                  </a:extLst>
                </a:gridCol>
              </a:tblGrid>
              <a:tr h="4542664">
                <a:tc>
                  <a:txBody>
                    <a:bodyPr/>
                    <a:lstStyle/>
                    <a:p>
                      <a:endParaRPr lang="en-US" sz="2800" dirty="0"/>
                    </a:p>
                  </a:txBody>
                  <a:tcPr marL="47625" marR="47625" marT="47625" marB="47625">
                    <a:lnL>
                      <a:noFill/>
                    </a:lnL>
                    <a:lnR>
                      <a:noFill/>
                    </a:lnR>
                    <a:lnT>
                      <a:noFill/>
                    </a:lnT>
                    <a:lnB>
                      <a:noFill/>
                    </a:lnB>
                    <a:solidFill>
                      <a:srgbClr val="EEE8D5"/>
                    </a:solidFill>
                  </a:tcPr>
                </a:tc>
                <a:tc>
                  <a:txBody>
                    <a:bodyPr/>
                    <a:lstStyle/>
                    <a:p>
                      <a:pPr marL="457200" indent="-457200">
                        <a:buFont typeface="Wingdings" panose="05000000000000000000" pitchFamily="2" charset="2"/>
                        <a:buChar char="q"/>
                      </a:pPr>
                      <a:r>
                        <a:rPr kumimoji="0" lang="en-US" sz="2800" b="0" i="0" kern="1200" dirty="0" smtClean="0">
                          <a:solidFill>
                            <a:schemeClr val="tx1"/>
                          </a:solidFill>
                          <a:effectLst/>
                          <a:latin typeface="+mn-lt"/>
                          <a:ea typeface="+mn-ea"/>
                          <a:cs typeface="+mn-cs"/>
                        </a:rPr>
                        <a:t>Passes along the documents with the requested fields to the next stage in the pipeline. The specified fields can be existing fields from the input documents or newly computed fields.</a:t>
                      </a:r>
                    </a:p>
                    <a:p>
                      <a:pPr marL="457200" indent="-457200">
                        <a:buFont typeface="Wingdings" panose="05000000000000000000" pitchFamily="2" charset="2"/>
                        <a:buChar char="q"/>
                      </a:pPr>
                      <a:r>
                        <a:rPr kumimoji="0" lang="en-US" sz="2800" b="0" i="0" kern="1200" dirty="0" smtClean="0">
                          <a:solidFill>
                            <a:schemeClr val="tx1"/>
                          </a:solidFill>
                          <a:effectLst/>
                          <a:latin typeface="+mn-lt"/>
                          <a:ea typeface="+mn-ea"/>
                          <a:cs typeface="+mn-cs"/>
                        </a:rPr>
                        <a:t>The </a:t>
                      </a:r>
                      <a:r>
                        <a:rPr kumimoji="0" lang="en-US" sz="2800" b="0" i="0" u="none" strike="noStrike" kern="1200" dirty="0" smtClean="0">
                          <a:solidFill>
                            <a:schemeClr val="tx1"/>
                          </a:solidFill>
                          <a:effectLst/>
                          <a:latin typeface="+mn-lt"/>
                          <a:ea typeface="+mn-ea"/>
                          <a:cs typeface="+mn-cs"/>
                        </a:rPr>
                        <a:t>$project</a:t>
                      </a:r>
                      <a:r>
                        <a:rPr kumimoji="0" lang="en-US" sz="2800" b="0" i="0" kern="1200" dirty="0" smtClean="0">
                          <a:solidFill>
                            <a:schemeClr val="tx1"/>
                          </a:solidFill>
                          <a:effectLst/>
                          <a:latin typeface="+mn-lt"/>
                          <a:ea typeface="+mn-ea"/>
                          <a:cs typeface="+mn-cs"/>
                        </a:rPr>
                        <a:t> takes a document that can specify the inclusion of fields, the suppression of the </a:t>
                      </a:r>
                      <a:r>
                        <a:rPr kumimoji="0" lang="en-US" sz="2800" kern="1200" dirty="0" smtClean="0">
                          <a:solidFill>
                            <a:schemeClr val="tx1"/>
                          </a:solidFill>
                          <a:effectLst/>
                          <a:latin typeface="+mn-lt"/>
                          <a:ea typeface="+mn-ea"/>
                          <a:cs typeface="+mn-cs"/>
                        </a:rPr>
                        <a:t>_id</a:t>
                      </a:r>
                      <a:r>
                        <a:rPr kumimoji="0" lang="en-US" sz="2800" b="0" i="0" kern="1200" dirty="0" smtClean="0">
                          <a:solidFill>
                            <a:schemeClr val="tx1"/>
                          </a:solidFill>
                          <a:effectLst/>
                          <a:latin typeface="+mn-lt"/>
                          <a:ea typeface="+mn-ea"/>
                          <a:cs typeface="+mn-cs"/>
                        </a:rPr>
                        <a:t> field, the addition of new fields, and the resetting of the values of existing fields. Alternatively, you may specify the </a:t>
                      </a:r>
                      <a:r>
                        <a:rPr kumimoji="0" lang="en-US" sz="2800" b="0" i="1" kern="1200" dirty="0" smtClean="0">
                          <a:solidFill>
                            <a:schemeClr val="tx1"/>
                          </a:solidFill>
                          <a:effectLst/>
                          <a:latin typeface="+mn-lt"/>
                          <a:ea typeface="+mn-ea"/>
                          <a:cs typeface="+mn-cs"/>
                        </a:rPr>
                        <a:t>exclusion</a:t>
                      </a:r>
                      <a:r>
                        <a:rPr kumimoji="0" lang="en-US" sz="2800" b="0" i="0" kern="1200" dirty="0" smtClean="0">
                          <a:solidFill>
                            <a:schemeClr val="tx1"/>
                          </a:solidFill>
                          <a:effectLst/>
                          <a:latin typeface="+mn-lt"/>
                          <a:ea typeface="+mn-ea"/>
                          <a:cs typeface="+mn-cs"/>
                        </a:rPr>
                        <a:t> of fields.</a:t>
                      </a:r>
                    </a:p>
                    <a:p>
                      <a:endParaRPr kumimoji="0" lang="en-US" sz="2800" b="0" i="0" kern="1200" dirty="0" smtClean="0">
                        <a:solidFill>
                          <a:schemeClr val="tx1"/>
                        </a:solidFill>
                        <a:effectLst/>
                        <a:latin typeface="+mn-lt"/>
                        <a:ea typeface="+mn-ea"/>
                        <a:cs typeface="+mn-cs"/>
                      </a:endParaRPr>
                    </a:p>
                    <a:p>
                      <a:endParaRPr kumimoji="0" lang="en-US" sz="2800" b="0" i="0" kern="1200" dirty="0" smtClean="0">
                        <a:solidFill>
                          <a:schemeClr val="tx1"/>
                        </a:solidFill>
                        <a:effectLst/>
                        <a:latin typeface="+mn-lt"/>
                        <a:ea typeface="+mn-ea"/>
                        <a:cs typeface="+mn-cs"/>
                      </a:endParaRPr>
                    </a:p>
                  </a:txBody>
                  <a:tcPr marL="0" marR="0" marT="0" marB="0">
                    <a:lnL>
                      <a:noFill/>
                    </a:lnL>
                    <a:lnR>
                      <a:noFill/>
                    </a:lnR>
                    <a:lnT>
                      <a:noFill/>
                    </a:lnT>
                    <a:lnB>
                      <a:noFill/>
                    </a:lnB>
                  </a:tcPr>
                </a:tc>
                <a:extLst>
                  <a:ext uri="{0D108BD9-81ED-4DB2-BD59-A6C34878D82A}">
                    <a16:rowId xmlns:a16="http://schemas.microsoft.com/office/drawing/2014/main" xmlns="" val="77542772"/>
                  </a:ext>
                </a:extLst>
              </a:tr>
            </a:tbl>
          </a:graphicData>
        </a:graphic>
      </p:graphicFrame>
    </p:spTree>
    <p:extLst>
      <p:ext uri="{BB962C8B-B14F-4D97-AF65-F5344CB8AC3E}">
        <p14:creationId xmlns:p14="http://schemas.microsoft.com/office/powerpoint/2010/main" val="254195724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74021"/>
            <a:ext cx="8839200" cy="689932"/>
          </a:xfrm>
          <a:prstGeom prst="rect">
            <a:avLst/>
          </a:prstGeom>
        </p:spPr>
        <p:txBody>
          <a:bodyPr vert="horz" wrap="square" lIns="0" tIns="12700" rIns="0" bIns="0" rtlCol="0" anchor="ctr">
            <a:spAutoFit/>
          </a:bodyPr>
          <a:lstStyle/>
          <a:p>
            <a:r>
              <a:rPr lang="en-US" b="1" dirty="0" smtClean="0"/>
              <a:t>$</a:t>
            </a:r>
            <a:r>
              <a:rPr lang="en-US" b="1" dirty="0"/>
              <a:t>project (aggregation)</a:t>
            </a:r>
          </a:p>
        </p:txBody>
      </p:sp>
      <p:sp>
        <p:nvSpPr>
          <p:cNvPr id="3" name="Rectangle 1"/>
          <p:cNvSpPr>
            <a:spLocks noChangeArrowheads="1"/>
          </p:cNvSpPr>
          <p:nvPr/>
        </p:nvSpPr>
        <p:spPr bwMode="auto">
          <a:xfrm>
            <a:off x="266700" y="3674716"/>
            <a:ext cx="8382000" cy="21544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7" name="Rectangle 6"/>
          <p:cNvSpPr/>
          <p:nvPr/>
        </p:nvSpPr>
        <p:spPr>
          <a:xfrm>
            <a:off x="38100" y="1440873"/>
            <a:ext cx="9105900" cy="541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3384189767"/>
              </p:ext>
            </p:extLst>
          </p:nvPr>
        </p:nvGraphicFramePr>
        <p:xfrm>
          <a:off x="20782" y="1618828"/>
          <a:ext cx="9144000" cy="4542664"/>
        </p:xfrm>
        <a:graphic>
          <a:graphicData uri="http://schemas.openxmlformats.org/drawingml/2006/table">
            <a:tbl>
              <a:tblPr/>
              <a:tblGrid>
                <a:gridCol w="497470">
                  <a:extLst>
                    <a:ext uri="{9D8B030D-6E8A-4147-A177-3AD203B41FA5}">
                      <a16:colId xmlns:a16="http://schemas.microsoft.com/office/drawing/2014/main" xmlns="" val="1452123576"/>
                    </a:ext>
                  </a:extLst>
                </a:gridCol>
                <a:gridCol w="8646530">
                  <a:extLst>
                    <a:ext uri="{9D8B030D-6E8A-4147-A177-3AD203B41FA5}">
                      <a16:colId xmlns:a16="http://schemas.microsoft.com/office/drawing/2014/main" xmlns="" val="1790475109"/>
                    </a:ext>
                  </a:extLst>
                </a:gridCol>
              </a:tblGrid>
              <a:tr h="4542664">
                <a:tc>
                  <a:txBody>
                    <a:bodyPr/>
                    <a:lstStyle/>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a:p>
                  </a:txBody>
                  <a:tcPr marL="47625" marR="47625" marT="47625" marB="47625">
                    <a:lnL>
                      <a:noFill/>
                    </a:lnL>
                    <a:lnR>
                      <a:noFill/>
                    </a:lnR>
                    <a:lnT>
                      <a:noFill/>
                    </a:lnT>
                    <a:lnB>
                      <a:noFill/>
                    </a:lnB>
                    <a:solidFill>
                      <a:srgbClr val="EEE8D5"/>
                    </a:solidFill>
                  </a:tcPr>
                </a:tc>
                <a:tc>
                  <a:txBody>
                    <a:bodyPr/>
                    <a:lstStyle/>
                    <a:p>
                      <a:r>
                        <a:rPr kumimoji="0" lang="en-US" sz="2800" b="0" i="0" kern="1200" dirty="0" smtClean="0">
                          <a:solidFill>
                            <a:schemeClr val="tx1"/>
                          </a:solidFill>
                          <a:effectLst/>
                          <a:latin typeface="+mn-lt"/>
                          <a:ea typeface="+mn-ea"/>
                          <a:cs typeface="+mn-cs"/>
                        </a:rPr>
                        <a:t>The </a:t>
                      </a:r>
                      <a:r>
                        <a:rPr kumimoji="0" lang="en-US" sz="2800" b="0" i="0" u="none" strike="noStrike" kern="1200" dirty="0" smtClean="0">
                          <a:solidFill>
                            <a:schemeClr val="tx1"/>
                          </a:solidFill>
                          <a:effectLst/>
                          <a:latin typeface="+mn-lt"/>
                          <a:ea typeface="+mn-ea"/>
                          <a:cs typeface="+mn-cs"/>
                        </a:rPr>
                        <a:t>$project</a:t>
                      </a:r>
                      <a:r>
                        <a:rPr kumimoji="0" lang="en-US" sz="2800" b="0" i="0" kern="1200" dirty="0" smtClean="0">
                          <a:solidFill>
                            <a:schemeClr val="tx1"/>
                          </a:solidFill>
                          <a:effectLst/>
                          <a:latin typeface="+mn-lt"/>
                          <a:ea typeface="+mn-ea"/>
                          <a:cs typeface="+mn-cs"/>
                        </a:rPr>
                        <a:t> specifications have the following forms:</a:t>
                      </a:r>
                    </a:p>
                    <a:p>
                      <a:endParaRPr kumimoji="0" lang="en-US" sz="2800" b="0" i="0" kern="1200" dirty="0" smtClean="0">
                        <a:solidFill>
                          <a:schemeClr val="tx1"/>
                        </a:solidFill>
                        <a:effectLst/>
                        <a:latin typeface="+mn-lt"/>
                        <a:ea typeface="+mn-ea"/>
                        <a:cs typeface="+mn-cs"/>
                      </a:endParaRPr>
                    </a:p>
                    <a:p>
                      <a:endParaRPr kumimoji="0" lang="en-US" sz="2800" b="0" i="0" kern="1200" dirty="0" smtClean="0">
                        <a:solidFill>
                          <a:schemeClr val="tx1"/>
                        </a:solidFill>
                        <a:effectLst/>
                        <a:latin typeface="+mn-lt"/>
                        <a:ea typeface="+mn-ea"/>
                        <a:cs typeface="+mn-cs"/>
                      </a:endParaRPr>
                    </a:p>
                    <a:p>
                      <a:endParaRPr kumimoji="0" lang="en-US" sz="2800" b="0" i="0" kern="1200" dirty="0" smtClean="0">
                        <a:solidFill>
                          <a:schemeClr val="tx1"/>
                        </a:solidFill>
                        <a:effectLst/>
                        <a:latin typeface="+mn-lt"/>
                        <a:ea typeface="+mn-ea"/>
                        <a:cs typeface="+mn-cs"/>
                      </a:endParaRPr>
                    </a:p>
                    <a:p>
                      <a:endParaRPr kumimoji="0" lang="en-US" sz="2800" b="0" i="0" kern="1200" dirty="0" smtClean="0">
                        <a:solidFill>
                          <a:schemeClr val="tx1"/>
                        </a:solidFill>
                        <a:effectLst/>
                        <a:latin typeface="+mn-lt"/>
                        <a:ea typeface="+mn-ea"/>
                        <a:cs typeface="+mn-cs"/>
                      </a:endParaRPr>
                    </a:p>
                    <a:p>
                      <a:endParaRPr kumimoji="0" lang="en-US" sz="2800" b="0" i="0" kern="1200" dirty="0" smtClean="0">
                        <a:solidFill>
                          <a:schemeClr val="tx1"/>
                        </a:solidFill>
                        <a:effectLst/>
                        <a:latin typeface="+mn-lt"/>
                        <a:ea typeface="+mn-ea"/>
                        <a:cs typeface="+mn-cs"/>
                      </a:endParaRPr>
                    </a:p>
                  </a:txBody>
                  <a:tcPr marL="0" marR="0" marT="0" marB="0">
                    <a:lnL>
                      <a:noFill/>
                    </a:lnL>
                    <a:lnR>
                      <a:noFill/>
                    </a:lnR>
                    <a:lnT>
                      <a:noFill/>
                    </a:lnT>
                    <a:lnB>
                      <a:noFill/>
                    </a:lnB>
                  </a:tcPr>
                </a:tc>
                <a:extLst>
                  <a:ext uri="{0D108BD9-81ED-4DB2-BD59-A6C34878D82A}">
                    <a16:rowId xmlns:a16="http://schemas.microsoft.com/office/drawing/2014/main" xmlns="" val="7754277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29955947"/>
              </p:ext>
            </p:extLst>
          </p:nvPr>
        </p:nvGraphicFramePr>
        <p:xfrm>
          <a:off x="685800" y="2209800"/>
          <a:ext cx="8153400" cy="4414520"/>
        </p:xfrm>
        <a:graphic>
          <a:graphicData uri="http://schemas.openxmlformats.org/drawingml/2006/table">
            <a:tbl>
              <a:tblPr firstRow="1" bandRow="1">
                <a:tableStyleId>{5C22544A-7EE6-4342-B048-85BDC9FD1C3A}</a:tableStyleId>
              </a:tblPr>
              <a:tblGrid>
                <a:gridCol w="4076700"/>
                <a:gridCol w="4076700"/>
              </a:tblGrid>
              <a:tr h="370840">
                <a:tc>
                  <a:txBody>
                    <a:bodyPr/>
                    <a:lstStyle/>
                    <a:p>
                      <a:r>
                        <a:rPr kumimoji="0" lang="en-US" b="1" i="0" kern="1200" dirty="0" smtClean="0">
                          <a:solidFill>
                            <a:schemeClr val="lt1"/>
                          </a:solidFill>
                          <a:effectLst/>
                          <a:latin typeface="+mn-lt"/>
                          <a:ea typeface="+mn-ea"/>
                          <a:cs typeface="+mn-cs"/>
                        </a:rPr>
                        <a:t>Form</a:t>
                      </a:r>
                      <a:endParaRPr lang="en-US" dirty="0"/>
                    </a:p>
                  </a:txBody>
                  <a:tcPr/>
                </a:tc>
                <a:tc>
                  <a:txBody>
                    <a:bodyPr/>
                    <a:lstStyle/>
                    <a:p>
                      <a:r>
                        <a:rPr kumimoji="0" lang="en-US" b="1" i="0" kern="1200" dirty="0" smtClean="0">
                          <a:solidFill>
                            <a:schemeClr val="lt1"/>
                          </a:solidFill>
                          <a:effectLst/>
                          <a:latin typeface="+mn-lt"/>
                          <a:ea typeface="+mn-ea"/>
                          <a:cs typeface="+mn-cs"/>
                        </a:rPr>
                        <a:t>Description</a:t>
                      </a:r>
                      <a:endParaRPr lang="en-US" dirty="0"/>
                    </a:p>
                  </a:txBody>
                  <a:tcPr/>
                </a:tc>
              </a:tr>
              <a:tr h="370840">
                <a:tc>
                  <a:txBody>
                    <a:bodyPr/>
                    <a:lstStyle/>
                    <a:p>
                      <a:r>
                        <a:rPr kumimoji="0" lang="en-US" b="0" i="0" kern="1200" dirty="0" smtClean="0">
                          <a:solidFill>
                            <a:schemeClr val="dk1"/>
                          </a:solidFill>
                          <a:effectLst/>
                          <a:latin typeface="+mn-lt"/>
                          <a:ea typeface="+mn-ea"/>
                          <a:cs typeface="+mn-cs"/>
                        </a:rPr>
                        <a:t>&lt;field&gt;: &lt;1 or true&gt;</a:t>
                      </a:r>
                      <a:endParaRPr lang="en-US" dirty="0"/>
                    </a:p>
                  </a:txBody>
                  <a:tcPr/>
                </a:tc>
                <a:tc>
                  <a:txBody>
                    <a:bodyPr/>
                    <a:lstStyle/>
                    <a:p>
                      <a:r>
                        <a:rPr kumimoji="0" lang="en-US" b="0" i="0" kern="1200" dirty="0" smtClean="0">
                          <a:solidFill>
                            <a:schemeClr val="dk1"/>
                          </a:solidFill>
                          <a:effectLst/>
                          <a:latin typeface="+mn-lt"/>
                          <a:ea typeface="+mn-ea"/>
                          <a:cs typeface="+mn-cs"/>
                        </a:rPr>
                        <a:t>Specifies the inclusion of a field.</a:t>
                      </a:r>
                      <a:endParaRPr lang="en-US" dirty="0"/>
                    </a:p>
                  </a:txBody>
                  <a:tcPr/>
                </a:tc>
              </a:tr>
              <a:tr h="370840">
                <a:tc>
                  <a:txBody>
                    <a:bodyPr/>
                    <a:lstStyle/>
                    <a:p>
                      <a:r>
                        <a:rPr kumimoji="0" lang="en-US" b="0" i="0" kern="1200" dirty="0" smtClean="0">
                          <a:solidFill>
                            <a:schemeClr val="dk1"/>
                          </a:solidFill>
                          <a:effectLst/>
                          <a:latin typeface="+mn-lt"/>
                          <a:ea typeface="+mn-ea"/>
                          <a:cs typeface="+mn-cs"/>
                        </a:rPr>
                        <a:t>_id: &lt;0 or false&gt;</a:t>
                      </a:r>
                      <a:endParaRPr lang="en-US" dirty="0"/>
                    </a:p>
                  </a:txBody>
                  <a:tcPr/>
                </a:tc>
                <a:tc>
                  <a:txBody>
                    <a:bodyPr/>
                    <a:lstStyle/>
                    <a:p>
                      <a:r>
                        <a:rPr kumimoji="0" lang="en-US" b="0" i="0" kern="1200" dirty="0" smtClean="0">
                          <a:solidFill>
                            <a:schemeClr val="dk1"/>
                          </a:solidFill>
                          <a:effectLst/>
                          <a:latin typeface="+mn-lt"/>
                          <a:ea typeface="+mn-ea"/>
                          <a:cs typeface="+mn-cs"/>
                        </a:rPr>
                        <a:t>Specifies the suppression of the </a:t>
                      </a:r>
                      <a:r>
                        <a:rPr kumimoji="0" lang="en-US" kern="1200" dirty="0" smtClean="0">
                          <a:solidFill>
                            <a:schemeClr val="dk1"/>
                          </a:solidFill>
                          <a:effectLst/>
                          <a:latin typeface="+mn-lt"/>
                          <a:ea typeface="+mn-ea"/>
                          <a:cs typeface="+mn-cs"/>
                        </a:rPr>
                        <a:t>_id</a:t>
                      </a:r>
                      <a:r>
                        <a:rPr kumimoji="0" lang="en-US" b="0" i="0" kern="1200" dirty="0" smtClean="0">
                          <a:solidFill>
                            <a:schemeClr val="dk1"/>
                          </a:solidFill>
                          <a:effectLst/>
                          <a:latin typeface="+mn-lt"/>
                          <a:ea typeface="+mn-ea"/>
                          <a:cs typeface="+mn-cs"/>
                        </a:rPr>
                        <a:t> field.</a:t>
                      </a:r>
                      <a:endParaRPr lang="en-US" dirty="0"/>
                    </a:p>
                  </a:txBody>
                  <a:tcPr/>
                </a:tc>
              </a:tr>
              <a:tr h="370840">
                <a:tc>
                  <a:txBody>
                    <a:bodyPr/>
                    <a:lstStyle/>
                    <a:p>
                      <a:r>
                        <a:rPr kumimoji="0" lang="en-US" b="0" i="0" kern="1200" dirty="0" smtClean="0">
                          <a:solidFill>
                            <a:schemeClr val="dk1"/>
                          </a:solidFill>
                          <a:effectLst/>
                          <a:latin typeface="+mn-lt"/>
                          <a:ea typeface="+mn-ea"/>
                          <a:cs typeface="+mn-cs"/>
                        </a:rPr>
                        <a:t>&lt;field&gt;:&lt;0 or false&gt;</a:t>
                      </a:r>
                      <a:endParaRPr lang="en-US" dirty="0"/>
                    </a:p>
                  </a:txBody>
                  <a:tcPr/>
                </a:tc>
                <a:tc>
                  <a:txBody>
                    <a:bodyPr/>
                    <a:lstStyle/>
                    <a:p>
                      <a:r>
                        <a:rPr kumimoji="0" lang="en-US" b="0" i="0" kern="1200" dirty="0" smtClean="0">
                          <a:solidFill>
                            <a:schemeClr val="dk1"/>
                          </a:solidFill>
                          <a:effectLst/>
                          <a:latin typeface="+mn-lt"/>
                          <a:ea typeface="+mn-ea"/>
                          <a:cs typeface="+mn-cs"/>
                        </a:rPr>
                        <a:t>Specifies the exclusion of a field.</a:t>
                      </a:r>
                      <a:endParaRPr lang="en-US" dirty="0"/>
                    </a:p>
                  </a:txBody>
                  <a:tcPr/>
                </a:tc>
              </a:tr>
              <a:tr h="370840">
                <a:tc>
                  <a:txBody>
                    <a:bodyPr/>
                    <a:lstStyle/>
                    <a:p>
                      <a:endParaRPr lang="en-US" dirty="0"/>
                    </a:p>
                  </a:txBody>
                  <a:tcPr/>
                </a:tc>
                <a:tc>
                  <a:txBody>
                    <a:bodyPr/>
                    <a:lstStyle/>
                    <a:p>
                      <a:endParaRPr lang="en-US" dirty="0"/>
                    </a:p>
                  </a:txBody>
                  <a:tcPr/>
                </a:tc>
              </a:tr>
              <a:tr h="370840">
                <a:tc gridSpan="2">
                  <a:txBody>
                    <a:bodyPr/>
                    <a:lstStyle/>
                    <a:p>
                      <a:r>
                        <a:rPr kumimoji="0" lang="en-US" sz="1800" b="1" i="0" kern="1200" dirty="0" smtClean="0">
                          <a:solidFill>
                            <a:schemeClr val="tx1"/>
                          </a:solidFill>
                          <a:effectLst/>
                          <a:latin typeface="+mn-lt"/>
                          <a:ea typeface="+mn-ea"/>
                          <a:cs typeface="+mn-cs"/>
                        </a:rPr>
                        <a:t>Include Existing Fields</a:t>
                      </a:r>
                    </a:p>
                    <a:p>
                      <a:r>
                        <a:rPr kumimoji="0" lang="en-US" sz="1800" b="0" i="0" kern="1200" dirty="0" smtClean="0">
                          <a:solidFill>
                            <a:schemeClr val="tx1"/>
                          </a:solidFill>
                          <a:effectLst/>
                          <a:latin typeface="+mn-lt"/>
                          <a:ea typeface="+mn-ea"/>
                          <a:cs typeface="+mn-cs"/>
                        </a:rPr>
                        <a:t>The _id field is, by default, included in the output documents. To include any other fields from the input documents in the output documents, you must explicitly specify the inclusion in </a:t>
                      </a:r>
                      <a:r>
                        <a:rPr kumimoji="0" lang="en-US" sz="1800" b="0" i="0" u="none" strike="noStrike" kern="1200" dirty="0" smtClean="0">
                          <a:solidFill>
                            <a:schemeClr val="tx1"/>
                          </a:solidFill>
                          <a:effectLst/>
                          <a:latin typeface="+mn-lt"/>
                          <a:ea typeface="+mn-ea"/>
                          <a:cs typeface="+mn-cs"/>
                        </a:rPr>
                        <a:t>$project</a:t>
                      </a:r>
                      <a:r>
                        <a:rPr kumimoji="0" lang="en-US" sz="1800" b="0" i="0" kern="1200" dirty="0" smtClean="0">
                          <a:solidFill>
                            <a:schemeClr val="tx1"/>
                          </a:solidFill>
                          <a:effectLst/>
                          <a:latin typeface="+mn-lt"/>
                          <a:ea typeface="+mn-ea"/>
                          <a:cs typeface="+mn-cs"/>
                        </a:rPr>
                        <a:t>.</a:t>
                      </a:r>
                      <a:br>
                        <a:rPr kumimoji="0" lang="en-US" sz="1800" b="0" i="0" kern="1200" dirty="0" smtClean="0">
                          <a:solidFill>
                            <a:schemeClr val="tx1"/>
                          </a:solidFill>
                          <a:effectLst/>
                          <a:latin typeface="+mn-lt"/>
                          <a:ea typeface="+mn-ea"/>
                          <a:cs typeface="+mn-cs"/>
                        </a:rPr>
                      </a:br>
                      <a:endParaRPr kumimoji="0" lang="en-US" sz="1800" b="0" i="0" kern="1200" dirty="0" smtClean="0">
                        <a:solidFill>
                          <a:schemeClr val="tx1"/>
                        </a:solidFill>
                        <a:effectLst/>
                        <a:latin typeface="+mn-lt"/>
                        <a:ea typeface="+mn-ea"/>
                        <a:cs typeface="+mn-cs"/>
                      </a:endParaRPr>
                    </a:p>
                    <a:p>
                      <a:r>
                        <a:rPr kumimoji="0" lang="en-US" sz="1800" b="1" i="0" kern="1200" dirty="0" smtClean="0">
                          <a:solidFill>
                            <a:schemeClr val="dk1"/>
                          </a:solidFill>
                          <a:effectLst/>
                          <a:latin typeface="+mn-lt"/>
                          <a:ea typeface="+mn-ea"/>
                          <a:cs typeface="+mn-cs"/>
                        </a:rPr>
                        <a:t>Suppress the _id Field</a:t>
                      </a:r>
                    </a:p>
                    <a:p>
                      <a:r>
                        <a:rPr kumimoji="0" lang="en-US" sz="1800" b="0" i="0" kern="1200" dirty="0" smtClean="0">
                          <a:solidFill>
                            <a:schemeClr val="dk1"/>
                          </a:solidFill>
                          <a:effectLst/>
                          <a:latin typeface="+mn-lt"/>
                          <a:ea typeface="+mn-ea"/>
                          <a:cs typeface="+mn-cs"/>
                        </a:rPr>
                        <a:t>By default, the _id field is included in the output documents. To exclude the _id field from the output documents, you must explicitly specify the suppression of the _id field in </a:t>
                      </a:r>
                      <a:r>
                        <a:rPr kumimoji="0" lang="en-US" sz="1800" b="0" i="0" u="none" strike="noStrike" kern="1200" dirty="0" smtClean="0">
                          <a:solidFill>
                            <a:schemeClr val="dk1"/>
                          </a:solidFill>
                          <a:effectLst/>
                          <a:latin typeface="+mn-lt"/>
                          <a:ea typeface="+mn-ea"/>
                          <a:cs typeface="+mn-cs"/>
                        </a:rPr>
                        <a:t>$project</a:t>
                      </a:r>
                      <a:r>
                        <a:rPr kumimoji="0" lang="en-US" sz="1800" b="0" i="0" kern="1200" dirty="0" smtClean="0">
                          <a:solidFill>
                            <a:schemeClr val="dk1"/>
                          </a:solidFill>
                          <a:effectLst/>
                          <a:latin typeface="+mn-lt"/>
                          <a:ea typeface="+mn-ea"/>
                          <a:cs typeface="+mn-cs"/>
                        </a:rPr>
                        <a:t>.</a:t>
                      </a:r>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36255684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4533"/>
            <a:ext cx="8839200" cy="1367041"/>
          </a:xfrm>
          <a:prstGeom prst="rect">
            <a:avLst/>
          </a:prstGeom>
        </p:spPr>
        <p:txBody>
          <a:bodyPr vert="horz" wrap="square" lIns="0" tIns="12700" rIns="0" bIns="0" rtlCol="0" anchor="ctr">
            <a:spAutoFit/>
          </a:bodyPr>
          <a:lstStyle/>
          <a:p>
            <a:r>
              <a:rPr lang="en-US" b="1" dirty="0" smtClean="0"/>
              <a:t/>
            </a:r>
            <a:br>
              <a:rPr lang="en-US" b="1" dirty="0" smtClean="0"/>
            </a:br>
            <a:r>
              <a:rPr lang="en-US" b="1" dirty="0" smtClean="0"/>
              <a:t> </a:t>
            </a:r>
            <a:r>
              <a:rPr lang="en-US" b="1" dirty="0"/>
              <a:t>$project (aggregation)</a:t>
            </a:r>
          </a:p>
        </p:txBody>
      </p:sp>
      <p:sp>
        <p:nvSpPr>
          <p:cNvPr id="3" name="Rectangle 1"/>
          <p:cNvSpPr>
            <a:spLocks noChangeArrowheads="1"/>
          </p:cNvSpPr>
          <p:nvPr/>
        </p:nvSpPr>
        <p:spPr bwMode="auto">
          <a:xfrm>
            <a:off x="266700" y="3674716"/>
            <a:ext cx="8382000" cy="21544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7" name="Rectangle 6"/>
          <p:cNvSpPr/>
          <p:nvPr/>
        </p:nvSpPr>
        <p:spPr>
          <a:xfrm>
            <a:off x="38100" y="1440873"/>
            <a:ext cx="9105900" cy="541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3369835673"/>
              </p:ext>
            </p:extLst>
          </p:nvPr>
        </p:nvGraphicFramePr>
        <p:xfrm>
          <a:off x="20782" y="1618828"/>
          <a:ext cx="9144000" cy="4937760"/>
        </p:xfrm>
        <a:graphic>
          <a:graphicData uri="http://schemas.openxmlformats.org/drawingml/2006/table">
            <a:tbl>
              <a:tblPr/>
              <a:tblGrid>
                <a:gridCol w="497470">
                  <a:extLst>
                    <a:ext uri="{9D8B030D-6E8A-4147-A177-3AD203B41FA5}">
                      <a16:colId xmlns:a16="http://schemas.microsoft.com/office/drawing/2014/main" xmlns="" val="1452123576"/>
                    </a:ext>
                  </a:extLst>
                </a:gridCol>
                <a:gridCol w="8646530">
                  <a:extLst>
                    <a:ext uri="{9D8B030D-6E8A-4147-A177-3AD203B41FA5}">
                      <a16:colId xmlns:a16="http://schemas.microsoft.com/office/drawing/2014/main" xmlns="" val="1790475109"/>
                    </a:ext>
                  </a:extLst>
                </a:gridCol>
              </a:tblGrid>
              <a:tr h="4542664">
                <a:tc>
                  <a:txBody>
                    <a:bodyPr/>
                    <a:lstStyle/>
                    <a:p>
                      <a:endParaRPr lang="en-US" sz="2800" dirty="0"/>
                    </a:p>
                  </a:txBody>
                  <a:tcPr marL="47625" marR="47625" marT="47625" marB="47625">
                    <a:lnL>
                      <a:noFill/>
                    </a:lnL>
                    <a:lnR>
                      <a:noFill/>
                    </a:lnR>
                    <a:lnT>
                      <a:noFill/>
                    </a:lnT>
                    <a:lnB>
                      <a:noFill/>
                    </a:lnB>
                    <a:solidFill>
                      <a:srgbClr val="EEE8D5"/>
                    </a:solidFill>
                  </a:tcPr>
                </a:tc>
                <a:tc>
                  <a:txBody>
                    <a:bodyPr/>
                    <a:lstStyle/>
                    <a:p>
                      <a:r>
                        <a:rPr kumimoji="0" lang="en-US" sz="2800" b="0" i="0" kern="1200" dirty="0" smtClean="0">
                          <a:solidFill>
                            <a:schemeClr val="tx1"/>
                          </a:solidFill>
                          <a:effectLst/>
                          <a:latin typeface="+mn-lt"/>
                          <a:ea typeface="+mn-ea"/>
                          <a:cs typeface="+mn-cs"/>
                        </a:rPr>
                        <a:t>Examples</a:t>
                      </a:r>
                    </a:p>
                    <a:p>
                      <a:r>
                        <a:rPr kumimoji="0" lang="en-US" sz="2800" b="1" i="0" kern="1200" dirty="0" smtClean="0">
                          <a:solidFill>
                            <a:schemeClr val="tx1"/>
                          </a:solidFill>
                          <a:effectLst/>
                          <a:latin typeface="+mn-lt"/>
                          <a:ea typeface="+mn-ea"/>
                          <a:cs typeface="+mn-cs"/>
                        </a:rPr>
                        <a:t>Include Specific Fields in Output Documents</a:t>
                      </a:r>
                    </a:p>
                    <a:p>
                      <a:r>
                        <a:rPr kumimoji="0" lang="en-US" sz="2800" b="0" i="0" kern="1200" dirty="0" smtClean="0">
                          <a:solidFill>
                            <a:schemeClr val="tx1"/>
                          </a:solidFill>
                          <a:effectLst/>
                          <a:latin typeface="+mn-lt"/>
                          <a:ea typeface="+mn-ea"/>
                          <a:cs typeface="+mn-cs"/>
                        </a:rPr>
                        <a:t>Consider a books collection with the following document:</a:t>
                      </a:r>
                    </a:p>
                    <a:p>
                      <a:r>
                        <a:rPr kumimoji="0" lang="en-US" sz="1400" b="0" i="0" kern="1200" dirty="0" err="1" smtClean="0">
                          <a:solidFill>
                            <a:schemeClr val="tx1"/>
                          </a:solidFill>
                          <a:effectLst/>
                          <a:latin typeface="+mn-lt"/>
                          <a:ea typeface="+mn-ea"/>
                          <a:cs typeface="+mn-cs"/>
                        </a:rPr>
                        <a:t>db.books.insert</a:t>
                      </a:r>
                      <a:r>
                        <a:rPr kumimoji="0" lang="en-US" sz="1400" b="0" i="0" kern="1200" dirty="0" smtClean="0">
                          <a:solidFill>
                            <a:schemeClr val="tx1"/>
                          </a:solidFill>
                          <a:effectLst/>
                          <a:latin typeface="+mn-lt"/>
                          <a:ea typeface="+mn-ea"/>
                          <a:cs typeface="+mn-cs"/>
                        </a:rPr>
                        <a:t>(</a:t>
                      </a:r>
                    </a:p>
                    <a:p>
                      <a:r>
                        <a:rPr kumimoji="0" lang="en-US" sz="1400" b="0" i="0" kern="1200" dirty="0" smtClean="0">
                          <a:solidFill>
                            <a:schemeClr val="tx1"/>
                          </a:solidFill>
                          <a:effectLst/>
                          <a:latin typeface="+mn-lt"/>
                          <a:ea typeface="+mn-ea"/>
                          <a:cs typeface="+mn-cs"/>
                        </a:rPr>
                        <a:t>{</a:t>
                      </a:r>
                    </a:p>
                    <a:p>
                      <a:r>
                        <a:rPr kumimoji="0" lang="en-US" sz="1400" b="0" i="0" kern="1200" dirty="0" smtClean="0">
                          <a:solidFill>
                            <a:schemeClr val="tx1"/>
                          </a:solidFill>
                          <a:effectLst/>
                          <a:latin typeface="+mn-lt"/>
                          <a:ea typeface="+mn-ea"/>
                          <a:cs typeface="+mn-cs"/>
                        </a:rPr>
                        <a:t>  "_id" : 1,</a:t>
                      </a:r>
                    </a:p>
                    <a:p>
                      <a:r>
                        <a:rPr kumimoji="0" lang="en-US" sz="1400" b="0" i="0" kern="1200" dirty="0" smtClean="0">
                          <a:solidFill>
                            <a:schemeClr val="tx1"/>
                          </a:solidFill>
                          <a:effectLst/>
                          <a:latin typeface="+mn-lt"/>
                          <a:ea typeface="+mn-ea"/>
                          <a:cs typeface="+mn-cs"/>
                        </a:rPr>
                        <a:t>  title: "abc123",</a:t>
                      </a:r>
                    </a:p>
                    <a:p>
                      <a:r>
                        <a:rPr kumimoji="0" lang="en-US" sz="1400" b="0" i="0" kern="1200" dirty="0" smtClean="0">
                          <a:solidFill>
                            <a:schemeClr val="tx1"/>
                          </a:solidFill>
                          <a:effectLst/>
                          <a:latin typeface="+mn-lt"/>
                          <a:ea typeface="+mn-ea"/>
                          <a:cs typeface="+mn-cs"/>
                        </a:rPr>
                        <a:t>  </a:t>
                      </a:r>
                      <a:r>
                        <a:rPr kumimoji="0" lang="en-US" sz="1400" b="0" i="0" kern="1200" dirty="0" err="1" smtClean="0">
                          <a:solidFill>
                            <a:schemeClr val="tx1"/>
                          </a:solidFill>
                          <a:effectLst/>
                          <a:latin typeface="+mn-lt"/>
                          <a:ea typeface="+mn-ea"/>
                          <a:cs typeface="+mn-cs"/>
                        </a:rPr>
                        <a:t>isbn</a:t>
                      </a:r>
                      <a:r>
                        <a:rPr kumimoji="0" lang="en-US" sz="1400" b="0" i="0" kern="1200" dirty="0" smtClean="0">
                          <a:solidFill>
                            <a:schemeClr val="tx1"/>
                          </a:solidFill>
                          <a:effectLst/>
                          <a:latin typeface="+mn-lt"/>
                          <a:ea typeface="+mn-ea"/>
                          <a:cs typeface="+mn-cs"/>
                        </a:rPr>
                        <a:t>: "0001122223334",</a:t>
                      </a:r>
                    </a:p>
                    <a:p>
                      <a:r>
                        <a:rPr kumimoji="0" lang="en-US" sz="1400" b="0" i="0" kern="1200" dirty="0" smtClean="0">
                          <a:solidFill>
                            <a:schemeClr val="tx1"/>
                          </a:solidFill>
                          <a:effectLst/>
                          <a:latin typeface="+mn-lt"/>
                          <a:ea typeface="+mn-ea"/>
                          <a:cs typeface="+mn-cs"/>
                        </a:rPr>
                        <a:t>  author: { last: "</a:t>
                      </a:r>
                      <a:r>
                        <a:rPr kumimoji="0" lang="en-US" sz="1400" b="0" i="0" kern="1200" dirty="0" err="1" smtClean="0">
                          <a:solidFill>
                            <a:schemeClr val="tx1"/>
                          </a:solidFill>
                          <a:effectLst/>
                          <a:latin typeface="+mn-lt"/>
                          <a:ea typeface="+mn-ea"/>
                          <a:cs typeface="+mn-cs"/>
                        </a:rPr>
                        <a:t>zzz</a:t>
                      </a:r>
                      <a:r>
                        <a:rPr kumimoji="0" lang="en-US" sz="1400" b="0" i="0" kern="1200" dirty="0" smtClean="0">
                          <a:solidFill>
                            <a:schemeClr val="tx1"/>
                          </a:solidFill>
                          <a:effectLst/>
                          <a:latin typeface="+mn-lt"/>
                          <a:ea typeface="+mn-ea"/>
                          <a:cs typeface="+mn-cs"/>
                        </a:rPr>
                        <a:t>", first: "</a:t>
                      </a:r>
                      <a:r>
                        <a:rPr kumimoji="0" lang="en-US" sz="1400" b="0" i="0" kern="1200" dirty="0" err="1" smtClean="0">
                          <a:solidFill>
                            <a:schemeClr val="tx1"/>
                          </a:solidFill>
                          <a:effectLst/>
                          <a:latin typeface="+mn-lt"/>
                          <a:ea typeface="+mn-ea"/>
                          <a:cs typeface="+mn-cs"/>
                        </a:rPr>
                        <a:t>aaa</a:t>
                      </a:r>
                      <a:r>
                        <a:rPr kumimoji="0" lang="en-US" sz="1400" b="0" i="0" kern="1200" dirty="0" smtClean="0">
                          <a:solidFill>
                            <a:schemeClr val="tx1"/>
                          </a:solidFill>
                          <a:effectLst/>
                          <a:latin typeface="+mn-lt"/>
                          <a:ea typeface="+mn-ea"/>
                          <a:cs typeface="+mn-cs"/>
                        </a:rPr>
                        <a:t>" },</a:t>
                      </a:r>
                    </a:p>
                    <a:p>
                      <a:r>
                        <a:rPr kumimoji="0" lang="en-US" sz="1400" b="0" i="0" kern="1200" dirty="0" smtClean="0">
                          <a:solidFill>
                            <a:schemeClr val="tx1"/>
                          </a:solidFill>
                          <a:effectLst/>
                          <a:latin typeface="+mn-lt"/>
                          <a:ea typeface="+mn-ea"/>
                          <a:cs typeface="+mn-cs"/>
                        </a:rPr>
                        <a:t>  copies: 5</a:t>
                      </a:r>
                    </a:p>
                    <a:p>
                      <a:r>
                        <a:rPr kumimoji="0" lang="en-US" sz="1400" b="0" i="0" kern="1200" dirty="0" smtClean="0">
                          <a:solidFill>
                            <a:schemeClr val="tx1"/>
                          </a:solidFill>
                          <a:effectLst/>
                          <a:latin typeface="+mn-lt"/>
                          <a:ea typeface="+mn-ea"/>
                          <a:cs typeface="+mn-cs"/>
                        </a:rPr>
                        <a:t>}</a:t>
                      </a:r>
                    </a:p>
                    <a:p>
                      <a:r>
                        <a:rPr kumimoji="0" lang="en-US" sz="1400" b="0" i="0" kern="1200" dirty="0" smtClean="0">
                          <a:solidFill>
                            <a:schemeClr val="tx1"/>
                          </a:solidFill>
                          <a:effectLst/>
                          <a:latin typeface="+mn-lt"/>
                          <a:ea typeface="+mn-ea"/>
                          <a:cs typeface="+mn-cs"/>
                        </a:rPr>
                        <a:t>)</a:t>
                      </a:r>
                    </a:p>
                    <a:p>
                      <a:endParaRPr kumimoji="0" lang="en-US" sz="1400" b="0" i="0" kern="1200" dirty="0" smtClean="0">
                        <a:solidFill>
                          <a:schemeClr val="tx1"/>
                        </a:solidFill>
                        <a:effectLst/>
                        <a:latin typeface="+mn-lt"/>
                        <a:ea typeface="+mn-ea"/>
                        <a:cs typeface="+mn-cs"/>
                      </a:endParaRPr>
                    </a:p>
                    <a:p>
                      <a:r>
                        <a:rPr kumimoji="0" lang="en-US" sz="1400" b="1" i="0" kern="1200" dirty="0" smtClean="0">
                          <a:solidFill>
                            <a:schemeClr val="tx1"/>
                          </a:solidFill>
                          <a:effectLst/>
                          <a:latin typeface="+mn-lt"/>
                          <a:ea typeface="+mn-ea"/>
                          <a:cs typeface="+mn-cs"/>
                        </a:rPr>
                        <a:t>The following </a:t>
                      </a:r>
                      <a:r>
                        <a:rPr kumimoji="0" lang="en-US" sz="1400" b="1" i="0" u="none" strike="noStrike" kern="1200" dirty="0" smtClean="0">
                          <a:solidFill>
                            <a:schemeClr val="tx1"/>
                          </a:solidFill>
                          <a:effectLst/>
                          <a:latin typeface="+mn-lt"/>
                          <a:ea typeface="+mn-ea"/>
                          <a:cs typeface="+mn-cs"/>
                        </a:rPr>
                        <a:t>$project</a:t>
                      </a:r>
                      <a:r>
                        <a:rPr kumimoji="0" lang="en-US" sz="1400" b="1" i="0" kern="1200" dirty="0" smtClean="0">
                          <a:solidFill>
                            <a:schemeClr val="tx1"/>
                          </a:solidFill>
                          <a:effectLst/>
                          <a:latin typeface="+mn-lt"/>
                          <a:ea typeface="+mn-ea"/>
                          <a:cs typeface="+mn-cs"/>
                        </a:rPr>
                        <a:t> stage includes only the </a:t>
                      </a:r>
                      <a:r>
                        <a:rPr kumimoji="0" lang="en-US" sz="1400" b="1" kern="1200" dirty="0" smtClean="0">
                          <a:solidFill>
                            <a:schemeClr val="tx1"/>
                          </a:solidFill>
                          <a:effectLst/>
                          <a:latin typeface="+mn-lt"/>
                          <a:ea typeface="+mn-ea"/>
                          <a:cs typeface="+mn-cs"/>
                        </a:rPr>
                        <a:t>_id</a:t>
                      </a:r>
                      <a:r>
                        <a:rPr kumimoji="0" lang="en-US" sz="1400" b="1" i="0" kern="1200" dirty="0" smtClean="0">
                          <a:solidFill>
                            <a:schemeClr val="tx1"/>
                          </a:solidFill>
                          <a:effectLst/>
                          <a:latin typeface="+mn-lt"/>
                          <a:ea typeface="+mn-ea"/>
                          <a:cs typeface="+mn-cs"/>
                        </a:rPr>
                        <a:t>, </a:t>
                      </a:r>
                      <a:r>
                        <a:rPr kumimoji="0" lang="en-US" sz="1400" b="1" kern="1200" dirty="0" smtClean="0">
                          <a:solidFill>
                            <a:schemeClr val="tx1"/>
                          </a:solidFill>
                          <a:effectLst/>
                          <a:latin typeface="+mn-lt"/>
                          <a:ea typeface="+mn-ea"/>
                          <a:cs typeface="+mn-cs"/>
                        </a:rPr>
                        <a:t>title</a:t>
                      </a:r>
                      <a:r>
                        <a:rPr kumimoji="0" lang="en-US" sz="1400" b="1" i="0" kern="1200" dirty="0" smtClean="0">
                          <a:solidFill>
                            <a:schemeClr val="tx1"/>
                          </a:solidFill>
                          <a:effectLst/>
                          <a:latin typeface="+mn-lt"/>
                          <a:ea typeface="+mn-ea"/>
                          <a:cs typeface="+mn-cs"/>
                        </a:rPr>
                        <a:t>, and the </a:t>
                      </a:r>
                      <a:r>
                        <a:rPr kumimoji="0" lang="en-US" sz="1400" b="1" kern="1200" dirty="0" smtClean="0">
                          <a:solidFill>
                            <a:schemeClr val="tx1"/>
                          </a:solidFill>
                          <a:effectLst/>
                          <a:latin typeface="+mn-lt"/>
                          <a:ea typeface="+mn-ea"/>
                          <a:cs typeface="+mn-cs"/>
                        </a:rPr>
                        <a:t>author</a:t>
                      </a:r>
                      <a:r>
                        <a:rPr kumimoji="0" lang="en-US" sz="1400" b="1" i="0" kern="1200" dirty="0" smtClean="0">
                          <a:solidFill>
                            <a:schemeClr val="tx1"/>
                          </a:solidFill>
                          <a:effectLst/>
                          <a:latin typeface="+mn-lt"/>
                          <a:ea typeface="+mn-ea"/>
                          <a:cs typeface="+mn-cs"/>
                        </a:rPr>
                        <a:t> fields in its output documents</a:t>
                      </a:r>
                      <a:r>
                        <a:rPr kumimoji="0" lang="en-US" sz="1400" b="0" i="0" kern="1200" dirty="0" smtClean="0">
                          <a:solidFill>
                            <a:schemeClr val="tx1"/>
                          </a:solidFill>
                          <a:effectLst/>
                          <a:latin typeface="+mn-lt"/>
                          <a:ea typeface="+mn-ea"/>
                          <a:cs typeface="+mn-cs"/>
                        </a:rPr>
                        <a:t>:</a:t>
                      </a:r>
                    </a:p>
                    <a:p>
                      <a:endParaRPr kumimoji="0" lang="en-US" sz="1400" b="0" i="0" kern="1200" dirty="0" smtClean="0">
                        <a:solidFill>
                          <a:schemeClr val="tx1"/>
                        </a:solidFill>
                        <a:effectLst/>
                        <a:latin typeface="+mn-lt"/>
                        <a:ea typeface="+mn-ea"/>
                        <a:cs typeface="+mn-cs"/>
                      </a:endParaRPr>
                    </a:p>
                    <a:p>
                      <a:r>
                        <a:rPr kumimoji="0" lang="en-US" sz="1800" b="0" i="0" kern="1200" dirty="0" err="1" smtClean="0">
                          <a:solidFill>
                            <a:schemeClr val="tx1"/>
                          </a:solidFill>
                          <a:effectLst/>
                          <a:latin typeface="+mn-lt"/>
                          <a:ea typeface="+mn-ea"/>
                          <a:cs typeface="+mn-cs"/>
                        </a:rPr>
                        <a:t>db.books.aggregate</a:t>
                      </a:r>
                      <a:r>
                        <a:rPr kumimoji="0" lang="en-US" sz="1800" b="0" i="0" kern="1200" dirty="0" smtClean="0">
                          <a:solidFill>
                            <a:schemeClr val="tx1"/>
                          </a:solidFill>
                          <a:effectLst/>
                          <a:latin typeface="+mn-lt"/>
                          <a:ea typeface="+mn-ea"/>
                          <a:cs typeface="+mn-cs"/>
                        </a:rPr>
                        <a:t>( [ { $project : { title : 1 , author : 1 } } ] )</a:t>
                      </a:r>
                    </a:p>
                    <a:p>
                      <a:endParaRPr kumimoji="0" lang="en-US" sz="1800" b="0" i="0" kern="1200" dirty="0" smtClean="0">
                        <a:solidFill>
                          <a:schemeClr val="tx1"/>
                        </a:solidFill>
                        <a:effectLst/>
                        <a:latin typeface="+mn-lt"/>
                        <a:ea typeface="+mn-ea"/>
                        <a:cs typeface="+mn-cs"/>
                      </a:endParaRPr>
                    </a:p>
                    <a:p>
                      <a:r>
                        <a:rPr kumimoji="0" lang="en-US" sz="1800" b="0" i="0" kern="1200" dirty="0" smtClean="0">
                          <a:solidFill>
                            <a:schemeClr val="tx1"/>
                          </a:solidFill>
                          <a:effectLst/>
                          <a:latin typeface="+mn-lt"/>
                          <a:ea typeface="+mn-ea"/>
                          <a:cs typeface="+mn-cs"/>
                        </a:rPr>
                        <a:t>The operation results in the following document:</a:t>
                      </a:r>
                    </a:p>
                    <a:p>
                      <a:r>
                        <a:rPr kumimoji="0" lang="en-US" sz="1800" b="0" i="0" kern="1200" dirty="0" smtClean="0">
                          <a:solidFill>
                            <a:schemeClr val="tx1"/>
                          </a:solidFill>
                          <a:effectLst/>
                          <a:latin typeface="+mn-lt"/>
                          <a:ea typeface="+mn-ea"/>
                          <a:cs typeface="+mn-cs"/>
                        </a:rPr>
                        <a:t>{ "_id" : 1, "title" : "abc123", "author" : { "last" : "</a:t>
                      </a:r>
                      <a:r>
                        <a:rPr kumimoji="0" lang="en-US" sz="1800" b="0" i="0" kern="1200" dirty="0" err="1" smtClean="0">
                          <a:solidFill>
                            <a:schemeClr val="tx1"/>
                          </a:solidFill>
                          <a:effectLst/>
                          <a:latin typeface="+mn-lt"/>
                          <a:ea typeface="+mn-ea"/>
                          <a:cs typeface="+mn-cs"/>
                        </a:rPr>
                        <a:t>zzz</a:t>
                      </a:r>
                      <a:r>
                        <a:rPr kumimoji="0" lang="en-US" sz="1800" b="0" i="0" kern="1200" dirty="0" smtClean="0">
                          <a:solidFill>
                            <a:schemeClr val="tx1"/>
                          </a:solidFill>
                          <a:effectLst/>
                          <a:latin typeface="+mn-lt"/>
                          <a:ea typeface="+mn-ea"/>
                          <a:cs typeface="+mn-cs"/>
                        </a:rPr>
                        <a:t>", "first" : "</a:t>
                      </a:r>
                      <a:r>
                        <a:rPr kumimoji="0" lang="en-US" sz="1800" b="0" i="0" kern="1200" dirty="0" err="1" smtClean="0">
                          <a:solidFill>
                            <a:schemeClr val="tx1"/>
                          </a:solidFill>
                          <a:effectLst/>
                          <a:latin typeface="+mn-lt"/>
                          <a:ea typeface="+mn-ea"/>
                          <a:cs typeface="+mn-cs"/>
                        </a:rPr>
                        <a:t>aaa</a:t>
                      </a:r>
                      <a:r>
                        <a:rPr kumimoji="0" lang="en-US" sz="1800" b="0" i="0" kern="1200" dirty="0" smtClean="0">
                          <a:solidFill>
                            <a:schemeClr val="tx1"/>
                          </a:solidFill>
                          <a:effectLst/>
                          <a:latin typeface="+mn-lt"/>
                          <a:ea typeface="+mn-ea"/>
                          <a:cs typeface="+mn-cs"/>
                        </a:rPr>
                        <a:t>" } }</a:t>
                      </a:r>
                    </a:p>
                  </a:txBody>
                  <a:tcPr marL="0" marR="0" marT="0" marB="0">
                    <a:lnL>
                      <a:noFill/>
                    </a:lnL>
                    <a:lnR>
                      <a:noFill/>
                    </a:lnR>
                    <a:lnT>
                      <a:noFill/>
                    </a:lnT>
                    <a:lnB>
                      <a:noFill/>
                    </a:lnB>
                  </a:tcPr>
                </a:tc>
                <a:extLst>
                  <a:ext uri="{0D108BD9-81ED-4DB2-BD59-A6C34878D82A}">
                    <a16:rowId xmlns:a16="http://schemas.microsoft.com/office/drawing/2014/main" xmlns="" val="77542772"/>
                  </a:ext>
                </a:extLst>
              </a:tr>
            </a:tbl>
          </a:graphicData>
        </a:graphic>
      </p:graphicFrame>
    </p:spTree>
    <p:extLst>
      <p:ext uri="{BB962C8B-B14F-4D97-AF65-F5344CB8AC3E}">
        <p14:creationId xmlns:p14="http://schemas.microsoft.com/office/powerpoint/2010/main" val="84803938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4533"/>
            <a:ext cx="8839200" cy="1367041"/>
          </a:xfrm>
          <a:prstGeom prst="rect">
            <a:avLst/>
          </a:prstGeom>
        </p:spPr>
        <p:txBody>
          <a:bodyPr vert="horz" wrap="square" lIns="0" tIns="12700" rIns="0" bIns="0" rtlCol="0" anchor="ctr">
            <a:spAutoFit/>
          </a:bodyPr>
          <a:lstStyle/>
          <a:p>
            <a:r>
              <a:rPr lang="en-US" b="1" dirty="0" smtClean="0"/>
              <a:t/>
            </a:r>
            <a:br>
              <a:rPr lang="en-US" b="1" dirty="0" smtClean="0"/>
            </a:br>
            <a:r>
              <a:rPr lang="en-US" b="1" dirty="0" smtClean="0"/>
              <a:t> </a:t>
            </a:r>
            <a:r>
              <a:rPr lang="en-US" b="1" dirty="0"/>
              <a:t>$project (aggregation)</a:t>
            </a:r>
          </a:p>
        </p:txBody>
      </p:sp>
      <p:sp>
        <p:nvSpPr>
          <p:cNvPr id="3" name="Rectangle 1"/>
          <p:cNvSpPr>
            <a:spLocks noChangeArrowheads="1"/>
          </p:cNvSpPr>
          <p:nvPr/>
        </p:nvSpPr>
        <p:spPr bwMode="auto">
          <a:xfrm>
            <a:off x="266700" y="3674716"/>
            <a:ext cx="8382000" cy="21544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7" name="Rectangle 6"/>
          <p:cNvSpPr/>
          <p:nvPr/>
        </p:nvSpPr>
        <p:spPr>
          <a:xfrm>
            <a:off x="38100" y="1440873"/>
            <a:ext cx="9105900" cy="541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2644865662"/>
              </p:ext>
            </p:extLst>
          </p:nvPr>
        </p:nvGraphicFramePr>
        <p:xfrm>
          <a:off x="20782" y="1618828"/>
          <a:ext cx="9144000" cy="4542664"/>
        </p:xfrm>
        <a:graphic>
          <a:graphicData uri="http://schemas.openxmlformats.org/drawingml/2006/table">
            <a:tbl>
              <a:tblPr/>
              <a:tblGrid>
                <a:gridCol w="497470">
                  <a:extLst>
                    <a:ext uri="{9D8B030D-6E8A-4147-A177-3AD203B41FA5}">
                      <a16:colId xmlns:a16="http://schemas.microsoft.com/office/drawing/2014/main" xmlns="" val="1452123576"/>
                    </a:ext>
                  </a:extLst>
                </a:gridCol>
                <a:gridCol w="8646530">
                  <a:extLst>
                    <a:ext uri="{9D8B030D-6E8A-4147-A177-3AD203B41FA5}">
                      <a16:colId xmlns:a16="http://schemas.microsoft.com/office/drawing/2014/main" xmlns="" val="1790475109"/>
                    </a:ext>
                  </a:extLst>
                </a:gridCol>
              </a:tblGrid>
              <a:tr h="4542664">
                <a:tc>
                  <a:txBody>
                    <a:bodyPr/>
                    <a:lstStyle/>
                    <a:p>
                      <a:r>
                        <a:rPr lang="en-US" sz="2800" dirty="0" smtClean="0"/>
                        <a:t> </a:t>
                      </a:r>
                      <a:endParaRPr lang="en-US" sz="2800" dirty="0"/>
                    </a:p>
                  </a:txBody>
                  <a:tcPr marL="47625" marR="47625" marT="47625" marB="47625">
                    <a:lnL>
                      <a:noFill/>
                    </a:lnL>
                    <a:lnR>
                      <a:noFill/>
                    </a:lnR>
                    <a:lnT>
                      <a:noFill/>
                    </a:lnT>
                    <a:lnB>
                      <a:noFill/>
                    </a:lnB>
                    <a:solidFill>
                      <a:srgbClr val="EEE8D5"/>
                    </a:solidFill>
                  </a:tcPr>
                </a:tc>
                <a:tc>
                  <a:txBody>
                    <a:bodyPr/>
                    <a:lstStyle/>
                    <a:p>
                      <a:r>
                        <a:rPr kumimoji="0" lang="en-US" sz="1800" b="0" i="0" kern="1200" dirty="0" smtClean="0">
                          <a:solidFill>
                            <a:schemeClr val="tx1"/>
                          </a:solidFill>
                          <a:effectLst/>
                          <a:latin typeface="+mn-lt"/>
                          <a:ea typeface="+mn-ea"/>
                          <a:cs typeface="+mn-cs"/>
                        </a:rPr>
                        <a:t> </a:t>
                      </a:r>
                      <a:r>
                        <a:rPr kumimoji="0" lang="en-US" b="0" i="0" kern="1200" dirty="0" smtClean="0">
                          <a:solidFill>
                            <a:schemeClr val="tx1"/>
                          </a:solidFill>
                          <a:effectLst/>
                          <a:latin typeface="+mn-lt"/>
                          <a:ea typeface="+mn-ea"/>
                          <a:cs typeface="+mn-cs"/>
                        </a:rPr>
                        <a:t>The following </a:t>
                      </a:r>
                      <a:r>
                        <a:rPr kumimoji="0" lang="en-US" b="0" i="0" u="none" strike="noStrike" kern="1200" dirty="0" smtClean="0">
                          <a:solidFill>
                            <a:schemeClr val="tx1"/>
                          </a:solidFill>
                          <a:effectLst/>
                          <a:latin typeface="+mn-lt"/>
                          <a:ea typeface="+mn-ea"/>
                          <a:cs typeface="+mn-cs"/>
                        </a:rPr>
                        <a:t>$project</a:t>
                      </a:r>
                      <a:r>
                        <a:rPr kumimoji="0" lang="en-US" b="0" i="0" kern="1200" dirty="0" smtClean="0">
                          <a:solidFill>
                            <a:schemeClr val="tx1"/>
                          </a:solidFill>
                          <a:effectLst/>
                          <a:latin typeface="+mn-lt"/>
                          <a:ea typeface="+mn-ea"/>
                          <a:cs typeface="+mn-cs"/>
                        </a:rPr>
                        <a:t> stage excludes the </a:t>
                      </a:r>
                      <a:r>
                        <a:rPr kumimoji="0" lang="en-US" kern="1200" dirty="0" smtClean="0">
                          <a:solidFill>
                            <a:schemeClr val="tx1"/>
                          </a:solidFill>
                          <a:effectLst/>
                          <a:latin typeface="+mn-lt"/>
                          <a:ea typeface="+mn-ea"/>
                          <a:cs typeface="+mn-cs"/>
                        </a:rPr>
                        <a:t>_id</a:t>
                      </a:r>
                      <a:r>
                        <a:rPr kumimoji="0" lang="en-US" b="0" i="0" kern="1200" dirty="0" smtClean="0">
                          <a:solidFill>
                            <a:schemeClr val="tx1"/>
                          </a:solidFill>
                          <a:effectLst/>
                          <a:latin typeface="+mn-lt"/>
                          <a:ea typeface="+mn-ea"/>
                          <a:cs typeface="+mn-cs"/>
                        </a:rPr>
                        <a:t> field but includes the </a:t>
                      </a:r>
                      <a:r>
                        <a:rPr kumimoji="0" lang="en-US" kern="1200" dirty="0" smtClean="0">
                          <a:solidFill>
                            <a:schemeClr val="tx1"/>
                          </a:solidFill>
                          <a:effectLst/>
                          <a:latin typeface="+mn-lt"/>
                          <a:ea typeface="+mn-ea"/>
                          <a:cs typeface="+mn-cs"/>
                        </a:rPr>
                        <a:t>title</a:t>
                      </a:r>
                      <a:r>
                        <a:rPr kumimoji="0" lang="en-US" b="0" i="0" kern="1200" dirty="0" smtClean="0">
                          <a:solidFill>
                            <a:schemeClr val="tx1"/>
                          </a:solidFill>
                          <a:effectLst/>
                          <a:latin typeface="+mn-lt"/>
                          <a:ea typeface="+mn-ea"/>
                          <a:cs typeface="+mn-cs"/>
                        </a:rPr>
                        <a:t>, and the </a:t>
                      </a:r>
                      <a:r>
                        <a:rPr kumimoji="0" lang="en-US" kern="1200" dirty="0" smtClean="0">
                          <a:solidFill>
                            <a:schemeClr val="tx1"/>
                          </a:solidFill>
                          <a:effectLst/>
                          <a:latin typeface="+mn-lt"/>
                          <a:ea typeface="+mn-ea"/>
                          <a:cs typeface="+mn-cs"/>
                        </a:rPr>
                        <a:t>author</a:t>
                      </a:r>
                      <a:r>
                        <a:rPr kumimoji="0" lang="en-US" b="0" i="0" kern="1200" dirty="0" smtClean="0">
                          <a:solidFill>
                            <a:schemeClr val="tx1"/>
                          </a:solidFill>
                          <a:effectLst/>
                          <a:latin typeface="+mn-lt"/>
                          <a:ea typeface="+mn-ea"/>
                          <a:cs typeface="+mn-cs"/>
                        </a:rPr>
                        <a:t> fields in its output documents:</a:t>
                      </a:r>
                    </a:p>
                    <a:p>
                      <a:endParaRPr kumimoji="0" lang="en-US" sz="1800" b="0" i="0" kern="1200" dirty="0" smtClean="0">
                        <a:solidFill>
                          <a:schemeClr val="tx1"/>
                        </a:solidFill>
                        <a:effectLst/>
                        <a:latin typeface="+mn-lt"/>
                        <a:ea typeface="+mn-ea"/>
                        <a:cs typeface="+mn-cs"/>
                      </a:endParaRPr>
                    </a:p>
                    <a:p>
                      <a:r>
                        <a:rPr kumimoji="0" lang="en-US" sz="1800" b="1" i="0" kern="1200" dirty="0" err="1" smtClean="0">
                          <a:solidFill>
                            <a:schemeClr val="tx1"/>
                          </a:solidFill>
                          <a:effectLst/>
                          <a:latin typeface="+mn-lt"/>
                          <a:ea typeface="+mn-ea"/>
                          <a:cs typeface="+mn-cs"/>
                        </a:rPr>
                        <a:t>db.books.aggregate</a:t>
                      </a:r>
                      <a:r>
                        <a:rPr kumimoji="0" lang="en-US" sz="1800" b="1" i="0" kern="1200" dirty="0" smtClean="0">
                          <a:solidFill>
                            <a:schemeClr val="tx1"/>
                          </a:solidFill>
                          <a:effectLst/>
                          <a:latin typeface="+mn-lt"/>
                          <a:ea typeface="+mn-ea"/>
                          <a:cs typeface="+mn-cs"/>
                        </a:rPr>
                        <a:t>( [ { $project : { _id: 0, title : 1 , author : 1 } } ] )</a:t>
                      </a:r>
                    </a:p>
                    <a:p>
                      <a:endParaRPr kumimoji="0" lang="en-US" sz="1800" b="1" i="0" kern="1200" dirty="0" smtClean="0">
                        <a:solidFill>
                          <a:schemeClr val="tx1"/>
                        </a:solidFill>
                        <a:effectLst/>
                        <a:latin typeface="+mn-lt"/>
                        <a:ea typeface="+mn-ea"/>
                        <a:cs typeface="+mn-cs"/>
                      </a:endParaRPr>
                    </a:p>
                    <a:p>
                      <a:r>
                        <a:rPr kumimoji="0" lang="en-US" b="0" i="0" kern="1200" dirty="0" smtClean="0">
                          <a:solidFill>
                            <a:schemeClr val="tx1"/>
                          </a:solidFill>
                          <a:effectLst/>
                          <a:latin typeface="+mn-lt"/>
                          <a:ea typeface="+mn-ea"/>
                          <a:cs typeface="+mn-cs"/>
                        </a:rPr>
                        <a:t>The operation results in the following document:</a:t>
                      </a:r>
                    </a:p>
                    <a:p>
                      <a:r>
                        <a:rPr kumimoji="0" lang="en-US" sz="1800" b="1" i="0" kern="1200" dirty="0" smtClean="0">
                          <a:solidFill>
                            <a:schemeClr val="tx1"/>
                          </a:solidFill>
                          <a:effectLst/>
                          <a:latin typeface="+mn-lt"/>
                          <a:ea typeface="+mn-ea"/>
                          <a:cs typeface="+mn-cs"/>
                        </a:rPr>
                        <a:t>{ "title" : "abc123", "author" : { "last" : "</a:t>
                      </a:r>
                      <a:r>
                        <a:rPr kumimoji="0" lang="en-US" sz="1800" b="1" i="0" kern="1200" dirty="0" err="1" smtClean="0">
                          <a:solidFill>
                            <a:schemeClr val="tx1"/>
                          </a:solidFill>
                          <a:effectLst/>
                          <a:latin typeface="+mn-lt"/>
                          <a:ea typeface="+mn-ea"/>
                          <a:cs typeface="+mn-cs"/>
                        </a:rPr>
                        <a:t>zzz</a:t>
                      </a:r>
                      <a:r>
                        <a:rPr kumimoji="0" lang="en-US" sz="1800" b="1" i="0" kern="1200" dirty="0" smtClean="0">
                          <a:solidFill>
                            <a:schemeClr val="tx1"/>
                          </a:solidFill>
                          <a:effectLst/>
                          <a:latin typeface="+mn-lt"/>
                          <a:ea typeface="+mn-ea"/>
                          <a:cs typeface="+mn-cs"/>
                        </a:rPr>
                        <a:t>", "first" : "</a:t>
                      </a:r>
                      <a:r>
                        <a:rPr kumimoji="0" lang="en-US" sz="1800" b="1" i="0" kern="1200" dirty="0" err="1" smtClean="0">
                          <a:solidFill>
                            <a:schemeClr val="tx1"/>
                          </a:solidFill>
                          <a:effectLst/>
                          <a:latin typeface="+mn-lt"/>
                          <a:ea typeface="+mn-ea"/>
                          <a:cs typeface="+mn-cs"/>
                        </a:rPr>
                        <a:t>aaa</a:t>
                      </a:r>
                      <a:r>
                        <a:rPr kumimoji="0" lang="en-US" sz="1800" b="1" i="0" kern="1200" dirty="0" smtClean="0">
                          <a:solidFill>
                            <a:schemeClr val="tx1"/>
                          </a:solidFill>
                          <a:effectLst/>
                          <a:latin typeface="+mn-lt"/>
                          <a:ea typeface="+mn-ea"/>
                          <a:cs typeface="+mn-cs"/>
                        </a:rPr>
                        <a:t>" } }</a:t>
                      </a:r>
                    </a:p>
                    <a:p>
                      <a:endParaRPr kumimoji="0" lang="en-US" sz="1800" b="1" i="0" kern="1200" dirty="0" smtClean="0">
                        <a:solidFill>
                          <a:schemeClr val="tx1"/>
                        </a:solidFill>
                        <a:effectLst/>
                        <a:latin typeface="+mn-lt"/>
                        <a:ea typeface="+mn-ea"/>
                        <a:cs typeface="+mn-cs"/>
                      </a:endParaRPr>
                    </a:p>
                    <a:p>
                      <a:endParaRPr kumimoji="0" lang="en-US" sz="1800" b="1" i="0" kern="1200" dirty="0" smtClean="0">
                        <a:solidFill>
                          <a:schemeClr val="tx1"/>
                        </a:solidFill>
                        <a:effectLst/>
                        <a:latin typeface="+mn-lt"/>
                        <a:ea typeface="+mn-ea"/>
                        <a:cs typeface="+mn-cs"/>
                      </a:endParaRPr>
                    </a:p>
                    <a:p>
                      <a:endParaRPr kumimoji="0" lang="en-US" sz="1800" b="0" i="0" kern="1200" dirty="0" smtClean="0">
                        <a:solidFill>
                          <a:schemeClr val="tx1"/>
                        </a:solidFill>
                        <a:effectLst/>
                        <a:latin typeface="+mn-lt"/>
                        <a:ea typeface="+mn-ea"/>
                        <a:cs typeface="+mn-cs"/>
                      </a:endParaRPr>
                    </a:p>
                  </a:txBody>
                  <a:tcPr marL="0" marR="0" marT="0" marB="0">
                    <a:lnL>
                      <a:noFill/>
                    </a:lnL>
                    <a:lnR>
                      <a:noFill/>
                    </a:lnR>
                    <a:lnT>
                      <a:noFill/>
                    </a:lnT>
                    <a:lnB>
                      <a:noFill/>
                    </a:lnB>
                  </a:tcPr>
                </a:tc>
                <a:extLst>
                  <a:ext uri="{0D108BD9-81ED-4DB2-BD59-A6C34878D82A}">
                    <a16:rowId xmlns:a16="http://schemas.microsoft.com/office/drawing/2014/main" xmlns="" val="77542772"/>
                  </a:ext>
                </a:extLst>
              </a:tr>
            </a:tbl>
          </a:graphicData>
        </a:graphic>
      </p:graphicFrame>
    </p:spTree>
    <p:extLst>
      <p:ext uri="{BB962C8B-B14F-4D97-AF65-F5344CB8AC3E}">
        <p14:creationId xmlns:p14="http://schemas.microsoft.com/office/powerpoint/2010/main" val="397689398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4533"/>
            <a:ext cx="8839200" cy="1367041"/>
          </a:xfrm>
          <a:prstGeom prst="rect">
            <a:avLst/>
          </a:prstGeom>
        </p:spPr>
        <p:txBody>
          <a:bodyPr vert="horz" wrap="square" lIns="0" tIns="12700" rIns="0" bIns="0" rtlCol="0" anchor="ctr">
            <a:spAutoFit/>
          </a:bodyPr>
          <a:lstStyle/>
          <a:p>
            <a:r>
              <a:rPr lang="en-US" b="1" dirty="0" smtClean="0"/>
              <a:t/>
            </a:r>
            <a:br>
              <a:rPr lang="en-US" b="1" dirty="0" smtClean="0"/>
            </a:br>
            <a:r>
              <a:rPr lang="en-US" b="1" dirty="0" smtClean="0"/>
              <a:t> $project (aggregation)</a:t>
            </a:r>
            <a:endParaRPr lang="en-US" b="1" dirty="0"/>
          </a:p>
        </p:txBody>
      </p:sp>
      <p:sp>
        <p:nvSpPr>
          <p:cNvPr id="3" name="Rectangle 1"/>
          <p:cNvSpPr>
            <a:spLocks noChangeArrowheads="1"/>
          </p:cNvSpPr>
          <p:nvPr/>
        </p:nvSpPr>
        <p:spPr bwMode="auto">
          <a:xfrm>
            <a:off x="266700" y="3674716"/>
            <a:ext cx="8382000" cy="21544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7" name="Rectangle 6"/>
          <p:cNvSpPr/>
          <p:nvPr/>
        </p:nvSpPr>
        <p:spPr>
          <a:xfrm>
            <a:off x="38100" y="1440873"/>
            <a:ext cx="9105900" cy="541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579166777"/>
              </p:ext>
            </p:extLst>
          </p:nvPr>
        </p:nvGraphicFramePr>
        <p:xfrm>
          <a:off x="20782" y="1618828"/>
          <a:ext cx="9144000" cy="5486400"/>
        </p:xfrm>
        <a:graphic>
          <a:graphicData uri="http://schemas.openxmlformats.org/drawingml/2006/table">
            <a:tbl>
              <a:tblPr/>
              <a:tblGrid>
                <a:gridCol w="497470">
                  <a:extLst>
                    <a:ext uri="{9D8B030D-6E8A-4147-A177-3AD203B41FA5}">
                      <a16:colId xmlns:a16="http://schemas.microsoft.com/office/drawing/2014/main" xmlns="" val="1452123576"/>
                    </a:ext>
                  </a:extLst>
                </a:gridCol>
                <a:gridCol w="8646530">
                  <a:extLst>
                    <a:ext uri="{9D8B030D-6E8A-4147-A177-3AD203B41FA5}">
                      <a16:colId xmlns:a16="http://schemas.microsoft.com/office/drawing/2014/main" xmlns="" val="1790475109"/>
                    </a:ext>
                  </a:extLst>
                </a:gridCol>
              </a:tblGrid>
              <a:tr h="4542664">
                <a:tc>
                  <a:txBody>
                    <a:bodyPr/>
                    <a:lstStyle/>
                    <a:p>
                      <a:r>
                        <a:rPr lang="en-US" sz="3200" dirty="0" smtClean="0"/>
                        <a:t> </a:t>
                      </a:r>
                      <a:endParaRPr lang="en-US" sz="3200" dirty="0"/>
                    </a:p>
                  </a:txBody>
                  <a:tcPr marL="47625" marR="47625" marT="47625" marB="47625">
                    <a:lnL>
                      <a:noFill/>
                    </a:lnL>
                    <a:lnR>
                      <a:noFill/>
                    </a:lnR>
                    <a:lnT>
                      <a:noFill/>
                    </a:lnT>
                    <a:lnB>
                      <a:noFill/>
                    </a:lnB>
                    <a:solidFill>
                      <a:srgbClr val="EEE8D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i="0" kern="1200" dirty="0" smtClean="0">
                          <a:solidFill>
                            <a:schemeClr val="tx1"/>
                          </a:solidFill>
                          <a:effectLst/>
                          <a:latin typeface="+mn-lt"/>
                          <a:ea typeface="+mn-ea"/>
                          <a:cs typeface="+mn-cs"/>
                        </a:rPr>
                        <a:t> </a:t>
                      </a:r>
                      <a:r>
                        <a:rPr kumimoji="0" lang="en-US" sz="2000" b="1" i="0" kern="1200" dirty="0" smtClean="0">
                          <a:solidFill>
                            <a:schemeClr val="tx1"/>
                          </a:solidFill>
                          <a:effectLst/>
                          <a:latin typeface="+mn-lt"/>
                          <a:ea typeface="+mn-ea"/>
                          <a:cs typeface="+mn-cs"/>
                        </a:rPr>
                        <a:t>Exclude Fields from Embedded Documents</a:t>
                      </a:r>
                    </a:p>
                    <a:p>
                      <a:endParaRPr kumimoji="0" lang="en-US" sz="2000" b="0" i="0" kern="1200" dirty="0" smtClean="0">
                        <a:solidFill>
                          <a:schemeClr val="tx1"/>
                        </a:solidFill>
                        <a:effectLst/>
                        <a:latin typeface="+mn-lt"/>
                        <a:ea typeface="+mn-ea"/>
                        <a:cs typeface="+mn-cs"/>
                      </a:endParaRPr>
                    </a:p>
                    <a:p>
                      <a:r>
                        <a:rPr kumimoji="0" lang="en-US" sz="2000" b="0" i="0" kern="1200" dirty="0" smtClean="0">
                          <a:solidFill>
                            <a:schemeClr val="tx1"/>
                          </a:solidFill>
                          <a:effectLst/>
                          <a:latin typeface="+mn-lt"/>
                          <a:ea typeface="+mn-ea"/>
                          <a:cs typeface="+mn-cs"/>
                        </a:rPr>
                        <a:t>Consider a </a:t>
                      </a:r>
                      <a:r>
                        <a:rPr kumimoji="0" lang="en-US" sz="2000" kern="1200" dirty="0" smtClean="0">
                          <a:solidFill>
                            <a:schemeClr val="tx1"/>
                          </a:solidFill>
                          <a:effectLst/>
                          <a:latin typeface="+mn-lt"/>
                          <a:ea typeface="+mn-ea"/>
                          <a:cs typeface="+mn-cs"/>
                        </a:rPr>
                        <a:t>books</a:t>
                      </a:r>
                      <a:r>
                        <a:rPr kumimoji="0" lang="en-US" sz="2000" b="0" i="0" kern="1200" dirty="0" smtClean="0">
                          <a:solidFill>
                            <a:schemeClr val="tx1"/>
                          </a:solidFill>
                          <a:effectLst/>
                          <a:latin typeface="+mn-lt"/>
                          <a:ea typeface="+mn-ea"/>
                          <a:cs typeface="+mn-cs"/>
                        </a:rPr>
                        <a:t> collection with the following document:</a:t>
                      </a:r>
                    </a:p>
                    <a:p>
                      <a:r>
                        <a:rPr kumimoji="0" lang="en-US" sz="2000" b="0" i="0" kern="1200" dirty="0" err="1" smtClean="0">
                          <a:solidFill>
                            <a:schemeClr val="tx1"/>
                          </a:solidFill>
                          <a:effectLst/>
                          <a:latin typeface="+mn-lt"/>
                          <a:ea typeface="+mn-ea"/>
                          <a:cs typeface="+mn-cs"/>
                        </a:rPr>
                        <a:t>db.</a:t>
                      </a:r>
                      <a:r>
                        <a:rPr kumimoji="0" lang="en-US" sz="2000" b="0" i="0" kern="1200" baseline="0" dirty="0" err="1" smtClean="0">
                          <a:solidFill>
                            <a:schemeClr val="tx1"/>
                          </a:solidFill>
                          <a:effectLst/>
                          <a:latin typeface="+mn-lt"/>
                          <a:ea typeface="+mn-ea"/>
                          <a:cs typeface="+mn-cs"/>
                        </a:rPr>
                        <a:t>books.insert</a:t>
                      </a:r>
                      <a:r>
                        <a:rPr kumimoji="0" lang="en-US" sz="2000" b="0" i="0" kern="1200" baseline="0" dirty="0" smtClean="0">
                          <a:solidFill>
                            <a:schemeClr val="tx1"/>
                          </a:solidFill>
                          <a:effectLst/>
                          <a:latin typeface="+mn-lt"/>
                          <a:ea typeface="+mn-ea"/>
                          <a:cs typeface="+mn-cs"/>
                        </a:rPr>
                        <a:t>(</a:t>
                      </a:r>
                      <a:endParaRPr kumimoji="0" lang="en-US" sz="2000" b="0" i="0" kern="1200" dirty="0" smtClean="0">
                        <a:solidFill>
                          <a:schemeClr val="tx1"/>
                        </a:solidFill>
                        <a:effectLst/>
                        <a:latin typeface="+mn-lt"/>
                        <a:ea typeface="+mn-ea"/>
                        <a:cs typeface="+mn-cs"/>
                      </a:endParaRPr>
                    </a:p>
                    <a:p>
                      <a:r>
                        <a:rPr kumimoji="0" lang="en-US" sz="2000" b="0" i="0" kern="1200" dirty="0" smtClean="0">
                          <a:solidFill>
                            <a:schemeClr val="tx1"/>
                          </a:solidFill>
                          <a:effectLst/>
                          <a:latin typeface="+mn-lt"/>
                          <a:ea typeface="+mn-ea"/>
                          <a:cs typeface="+mn-cs"/>
                        </a:rPr>
                        <a:t>{</a:t>
                      </a:r>
                    </a:p>
                    <a:p>
                      <a:r>
                        <a:rPr kumimoji="0" lang="en-US" sz="2000" b="0" i="0" kern="1200" dirty="0" smtClean="0">
                          <a:solidFill>
                            <a:schemeClr val="tx1"/>
                          </a:solidFill>
                          <a:effectLst/>
                          <a:latin typeface="+mn-lt"/>
                          <a:ea typeface="+mn-ea"/>
                          <a:cs typeface="+mn-cs"/>
                        </a:rPr>
                        <a:t>  "_id" : 1,</a:t>
                      </a:r>
                    </a:p>
                    <a:p>
                      <a:r>
                        <a:rPr kumimoji="0" lang="en-US" sz="2000" b="0" i="0" kern="1200" dirty="0" smtClean="0">
                          <a:solidFill>
                            <a:schemeClr val="tx1"/>
                          </a:solidFill>
                          <a:effectLst/>
                          <a:latin typeface="+mn-lt"/>
                          <a:ea typeface="+mn-ea"/>
                          <a:cs typeface="+mn-cs"/>
                        </a:rPr>
                        <a:t>  title: "abc123",</a:t>
                      </a:r>
                    </a:p>
                    <a:p>
                      <a:r>
                        <a:rPr kumimoji="0" lang="en-US" sz="2000" b="0" i="0" kern="1200" dirty="0" smtClean="0">
                          <a:solidFill>
                            <a:schemeClr val="tx1"/>
                          </a:solidFill>
                          <a:effectLst/>
                          <a:latin typeface="+mn-lt"/>
                          <a:ea typeface="+mn-ea"/>
                          <a:cs typeface="+mn-cs"/>
                        </a:rPr>
                        <a:t>  </a:t>
                      </a:r>
                      <a:r>
                        <a:rPr kumimoji="0" lang="en-US" sz="2000" b="0" i="0" kern="1200" dirty="0" err="1" smtClean="0">
                          <a:solidFill>
                            <a:schemeClr val="tx1"/>
                          </a:solidFill>
                          <a:effectLst/>
                          <a:latin typeface="+mn-lt"/>
                          <a:ea typeface="+mn-ea"/>
                          <a:cs typeface="+mn-cs"/>
                        </a:rPr>
                        <a:t>isbn</a:t>
                      </a:r>
                      <a:r>
                        <a:rPr kumimoji="0" lang="en-US" sz="2000" b="0" i="0" kern="1200" dirty="0" smtClean="0">
                          <a:solidFill>
                            <a:schemeClr val="tx1"/>
                          </a:solidFill>
                          <a:effectLst/>
                          <a:latin typeface="+mn-lt"/>
                          <a:ea typeface="+mn-ea"/>
                          <a:cs typeface="+mn-cs"/>
                        </a:rPr>
                        <a:t>: "0001122223334",</a:t>
                      </a:r>
                    </a:p>
                    <a:p>
                      <a:r>
                        <a:rPr kumimoji="0" lang="en-US" sz="2000" b="0" i="0" kern="1200" dirty="0" smtClean="0">
                          <a:solidFill>
                            <a:schemeClr val="tx1"/>
                          </a:solidFill>
                          <a:effectLst/>
                          <a:latin typeface="+mn-lt"/>
                          <a:ea typeface="+mn-ea"/>
                          <a:cs typeface="+mn-cs"/>
                        </a:rPr>
                        <a:t>  author: { last: "</a:t>
                      </a:r>
                      <a:r>
                        <a:rPr kumimoji="0" lang="en-US" sz="2000" b="0" i="0" kern="1200" dirty="0" err="1" smtClean="0">
                          <a:solidFill>
                            <a:schemeClr val="tx1"/>
                          </a:solidFill>
                          <a:effectLst/>
                          <a:latin typeface="+mn-lt"/>
                          <a:ea typeface="+mn-ea"/>
                          <a:cs typeface="+mn-cs"/>
                        </a:rPr>
                        <a:t>zzz</a:t>
                      </a:r>
                      <a:r>
                        <a:rPr kumimoji="0" lang="en-US" sz="2000" b="0" i="0" kern="1200" dirty="0" smtClean="0">
                          <a:solidFill>
                            <a:schemeClr val="tx1"/>
                          </a:solidFill>
                          <a:effectLst/>
                          <a:latin typeface="+mn-lt"/>
                          <a:ea typeface="+mn-ea"/>
                          <a:cs typeface="+mn-cs"/>
                        </a:rPr>
                        <a:t>", first: "</a:t>
                      </a:r>
                      <a:r>
                        <a:rPr kumimoji="0" lang="en-US" sz="2000" b="0" i="0" kern="1200" dirty="0" err="1" smtClean="0">
                          <a:solidFill>
                            <a:schemeClr val="tx1"/>
                          </a:solidFill>
                          <a:effectLst/>
                          <a:latin typeface="+mn-lt"/>
                          <a:ea typeface="+mn-ea"/>
                          <a:cs typeface="+mn-cs"/>
                        </a:rPr>
                        <a:t>aaa</a:t>
                      </a:r>
                      <a:r>
                        <a:rPr kumimoji="0" lang="en-US" sz="2000" b="0" i="0" kern="1200" dirty="0" smtClean="0">
                          <a:solidFill>
                            <a:schemeClr val="tx1"/>
                          </a:solidFill>
                          <a:effectLst/>
                          <a:latin typeface="+mn-lt"/>
                          <a:ea typeface="+mn-ea"/>
                          <a:cs typeface="+mn-cs"/>
                        </a:rPr>
                        <a:t>" },</a:t>
                      </a:r>
                    </a:p>
                    <a:p>
                      <a:r>
                        <a:rPr kumimoji="0" lang="en-US" sz="2000" b="0" i="0" kern="1200" dirty="0" smtClean="0">
                          <a:solidFill>
                            <a:schemeClr val="tx1"/>
                          </a:solidFill>
                          <a:effectLst/>
                          <a:latin typeface="+mn-lt"/>
                          <a:ea typeface="+mn-ea"/>
                          <a:cs typeface="+mn-cs"/>
                        </a:rPr>
                        <a:t>  copies: 5,</a:t>
                      </a:r>
                    </a:p>
                    <a:p>
                      <a:r>
                        <a:rPr kumimoji="0" lang="en-US" sz="2000" b="0" i="0" kern="1200" dirty="0" smtClean="0">
                          <a:solidFill>
                            <a:schemeClr val="tx1"/>
                          </a:solidFill>
                          <a:effectLst/>
                          <a:latin typeface="+mn-lt"/>
                          <a:ea typeface="+mn-ea"/>
                          <a:cs typeface="+mn-cs"/>
                        </a:rPr>
                        <a:t>  </a:t>
                      </a:r>
                      <a:r>
                        <a:rPr kumimoji="0" lang="en-US" sz="2000" b="0" i="0" kern="1200" dirty="0" err="1" smtClean="0">
                          <a:solidFill>
                            <a:schemeClr val="tx1"/>
                          </a:solidFill>
                          <a:effectLst/>
                          <a:latin typeface="+mn-lt"/>
                          <a:ea typeface="+mn-ea"/>
                          <a:cs typeface="+mn-cs"/>
                        </a:rPr>
                        <a:t>lastModified</a:t>
                      </a:r>
                      <a:r>
                        <a:rPr kumimoji="0" lang="en-US" sz="2000" b="0" i="0" kern="1200" dirty="0" smtClean="0">
                          <a:solidFill>
                            <a:schemeClr val="tx1"/>
                          </a:solidFill>
                          <a:effectLst/>
                          <a:latin typeface="+mn-lt"/>
                          <a:ea typeface="+mn-ea"/>
                          <a:cs typeface="+mn-cs"/>
                        </a:rPr>
                        <a:t>: "2016-07-28"</a:t>
                      </a:r>
                    </a:p>
                    <a:p>
                      <a:r>
                        <a:rPr kumimoji="0" lang="en-US" sz="2000" b="0" i="0" kern="1200" dirty="0" smtClean="0">
                          <a:solidFill>
                            <a:schemeClr val="tx1"/>
                          </a:solidFill>
                          <a:effectLst/>
                          <a:latin typeface="+mn-lt"/>
                          <a:ea typeface="+mn-ea"/>
                          <a:cs typeface="+mn-cs"/>
                        </a:rPr>
                        <a:t>}</a:t>
                      </a:r>
                    </a:p>
                    <a:p>
                      <a:r>
                        <a:rPr kumimoji="0" lang="en-US" sz="2000" b="0" i="0" kern="1200" dirty="0" smtClean="0">
                          <a:solidFill>
                            <a:schemeClr val="tx1"/>
                          </a:solidFill>
                          <a:effectLst/>
                          <a:latin typeface="+mn-lt"/>
                          <a:ea typeface="+mn-ea"/>
                          <a:cs typeface="+mn-cs"/>
                        </a:rPr>
                        <a:t>)</a:t>
                      </a:r>
                    </a:p>
                    <a:p>
                      <a:endParaRPr kumimoji="0" lang="en-US" sz="2000" b="0" i="0" kern="1200" dirty="0" smtClean="0">
                        <a:solidFill>
                          <a:schemeClr val="tx1"/>
                        </a:solidFill>
                        <a:effectLst/>
                        <a:latin typeface="+mn-lt"/>
                        <a:ea typeface="+mn-ea"/>
                        <a:cs typeface="+mn-cs"/>
                      </a:endParaRPr>
                    </a:p>
                    <a:p>
                      <a:r>
                        <a:rPr kumimoji="0" lang="en-US" sz="2000" b="0" i="0" kern="1200" dirty="0" smtClean="0">
                          <a:solidFill>
                            <a:schemeClr val="tx1"/>
                          </a:solidFill>
                          <a:effectLst/>
                          <a:latin typeface="+mn-lt"/>
                          <a:ea typeface="+mn-ea"/>
                          <a:cs typeface="+mn-cs"/>
                        </a:rPr>
                        <a:t>The following </a:t>
                      </a:r>
                      <a:r>
                        <a:rPr kumimoji="0" lang="en-US" sz="2000" b="0" i="0" u="none" strike="noStrike" kern="1200" dirty="0" smtClean="0">
                          <a:solidFill>
                            <a:schemeClr val="tx1"/>
                          </a:solidFill>
                          <a:effectLst/>
                          <a:latin typeface="+mn-lt"/>
                          <a:ea typeface="+mn-ea"/>
                          <a:cs typeface="+mn-cs"/>
                        </a:rPr>
                        <a:t>$project</a:t>
                      </a:r>
                      <a:r>
                        <a:rPr kumimoji="0" lang="en-US" sz="2000" b="0" i="0" kern="1200" dirty="0" smtClean="0">
                          <a:solidFill>
                            <a:schemeClr val="tx1"/>
                          </a:solidFill>
                          <a:effectLst/>
                          <a:latin typeface="+mn-lt"/>
                          <a:ea typeface="+mn-ea"/>
                          <a:cs typeface="+mn-cs"/>
                        </a:rPr>
                        <a:t> stage excludes the </a:t>
                      </a:r>
                      <a:r>
                        <a:rPr kumimoji="0" lang="en-US" sz="2000" kern="1200" dirty="0" err="1" smtClean="0">
                          <a:solidFill>
                            <a:schemeClr val="tx1"/>
                          </a:solidFill>
                          <a:effectLst/>
                          <a:latin typeface="+mn-lt"/>
                          <a:ea typeface="+mn-ea"/>
                          <a:cs typeface="+mn-cs"/>
                        </a:rPr>
                        <a:t>author.first</a:t>
                      </a:r>
                      <a:r>
                        <a:rPr kumimoji="0" lang="en-US" sz="2000" b="0" i="0" kern="1200" dirty="0" smtClean="0">
                          <a:solidFill>
                            <a:schemeClr val="tx1"/>
                          </a:solidFill>
                          <a:effectLst/>
                          <a:latin typeface="+mn-lt"/>
                          <a:ea typeface="+mn-ea"/>
                          <a:cs typeface="+mn-cs"/>
                        </a:rPr>
                        <a:t> and </a:t>
                      </a:r>
                      <a:r>
                        <a:rPr kumimoji="0" lang="en-US" sz="2000" kern="1200" dirty="0" err="1" smtClean="0">
                          <a:solidFill>
                            <a:schemeClr val="tx1"/>
                          </a:solidFill>
                          <a:effectLst/>
                          <a:latin typeface="+mn-lt"/>
                          <a:ea typeface="+mn-ea"/>
                          <a:cs typeface="+mn-cs"/>
                        </a:rPr>
                        <a:t>lastModified</a:t>
                      </a:r>
                      <a:r>
                        <a:rPr kumimoji="0" lang="en-US" sz="2000" b="0" i="0" kern="1200" dirty="0" smtClean="0">
                          <a:solidFill>
                            <a:schemeClr val="tx1"/>
                          </a:solidFill>
                          <a:effectLst/>
                          <a:latin typeface="+mn-lt"/>
                          <a:ea typeface="+mn-ea"/>
                          <a:cs typeface="+mn-cs"/>
                        </a:rPr>
                        <a:t> fields from the output:</a:t>
                      </a:r>
                    </a:p>
                    <a:p>
                      <a:r>
                        <a:rPr kumimoji="0" lang="en-US" sz="2000" b="1" i="0" kern="1200" dirty="0" err="1" smtClean="0">
                          <a:solidFill>
                            <a:schemeClr val="tx1"/>
                          </a:solidFill>
                          <a:effectLst/>
                          <a:latin typeface="+mn-lt"/>
                          <a:ea typeface="+mn-ea"/>
                          <a:cs typeface="+mn-cs"/>
                        </a:rPr>
                        <a:t>db.books.aggregate</a:t>
                      </a:r>
                      <a:r>
                        <a:rPr kumimoji="0" lang="en-US" sz="2000" b="1" i="0" kern="1200" dirty="0" smtClean="0">
                          <a:solidFill>
                            <a:schemeClr val="tx1"/>
                          </a:solidFill>
                          <a:effectLst/>
                          <a:latin typeface="+mn-lt"/>
                          <a:ea typeface="+mn-ea"/>
                          <a:cs typeface="+mn-cs"/>
                        </a:rPr>
                        <a:t>( [ { $project : { "</a:t>
                      </a:r>
                      <a:r>
                        <a:rPr kumimoji="0" lang="en-US" sz="2000" b="1" i="0" kern="1200" dirty="0" err="1" smtClean="0">
                          <a:solidFill>
                            <a:schemeClr val="tx1"/>
                          </a:solidFill>
                          <a:effectLst/>
                          <a:latin typeface="+mn-lt"/>
                          <a:ea typeface="+mn-ea"/>
                          <a:cs typeface="+mn-cs"/>
                        </a:rPr>
                        <a:t>author.first</a:t>
                      </a:r>
                      <a:r>
                        <a:rPr kumimoji="0" lang="en-US" sz="2000" b="1" i="0" kern="1200" dirty="0" smtClean="0">
                          <a:solidFill>
                            <a:schemeClr val="tx1"/>
                          </a:solidFill>
                          <a:effectLst/>
                          <a:latin typeface="+mn-lt"/>
                          <a:ea typeface="+mn-ea"/>
                          <a:cs typeface="+mn-cs"/>
                        </a:rPr>
                        <a:t>" : 0, "</a:t>
                      </a:r>
                      <a:r>
                        <a:rPr kumimoji="0" lang="en-US" sz="2000" b="1" i="0" kern="1200" dirty="0" err="1" smtClean="0">
                          <a:solidFill>
                            <a:schemeClr val="tx1"/>
                          </a:solidFill>
                          <a:effectLst/>
                          <a:latin typeface="+mn-lt"/>
                          <a:ea typeface="+mn-ea"/>
                          <a:cs typeface="+mn-cs"/>
                        </a:rPr>
                        <a:t>lastModified</a:t>
                      </a:r>
                      <a:r>
                        <a:rPr kumimoji="0" lang="en-US" sz="2000" b="1" i="0" kern="1200" dirty="0" smtClean="0">
                          <a:solidFill>
                            <a:schemeClr val="tx1"/>
                          </a:solidFill>
                          <a:effectLst/>
                          <a:latin typeface="+mn-lt"/>
                          <a:ea typeface="+mn-ea"/>
                          <a:cs typeface="+mn-cs"/>
                        </a:rPr>
                        <a:t>" : 0 } } ] )</a:t>
                      </a:r>
                    </a:p>
                    <a:p>
                      <a:endParaRPr kumimoji="0" lang="en-US" sz="2000" b="1" i="0" kern="1200" dirty="0" smtClean="0">
                        <a:solidFill>
                          <a:schemeClr val="tx1"/>
                        </a:solidFill>
                        <a:effectLst/>
                        <a:latin typeface="+mn-lt"/>
                        <a:ea typeface="+mn-ea"/>
                        <a:cs typeface="+mn-cs"/>
                      </a:endParaRPr>
                    </a:p>
                  </a:txBody>
                  <a:tcPr marL="0" marR="0" marT="0" marB="0">
                    <a:lnL>
                      <a:noFill/>
                    </a:lnL>
                    <a:lnR>
                      <a:noFill/>
                    </a:lnR>
                    <a:lnT>
                      <a:noFill/>
                    </a:lnT>
                    <a:lnB>
                      <a:noFill/>
                    </a:lnB>
                  </a:tcPr>
                </a:tc>
                <a:extLst>
                  <a:ext uri="{0D108BD9-81ED-4DB2-BD59-A6C34878D82A}">
                    <a16:rowId xmlns:a16="http://schemas.microsoft.com/office/drawing/2014/main" xmlns="" val="77542772"/>
                  </a:ext>
                </a:extLst>
              </a:tr>
            </a:tbl>
          </a:graphicData>
        </a:graphic>
      </p:graphicFrame>
    </p:spTree>
    <p:extLst>
      <p:ext uri="{BB962C8B-B14F-4D97-AF65-F5344CB8AC3E}">
        <p14:creationId xmlns:p14="http://schemas.microsoft.com/office/powerpoint/2010/main" val="182799546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4533"/>
            <a:ext cx="8839200" cy="1367041"/>
          </a:xfrm>
          <a:prstGeom prst="rect">
            <a:avLst/>
          </a:prstGeom>
        </p:spPr>
        <p:txBody>
          <a:bodyPr vert="horz" wrap="square" lIns="0" tIns="12700" rIns="0" bIns="0" rtlCol="0" anchor="ctr">
            <a:spAutoFit/>
          </a:bodyPr>
          <a:lstStyle/>
          <a:p>
            <a:r>
              <a:rPr lang="en-US" b="1" dirty="0" smtClean="0"/>
              <a:t/>
            </a:r>
            <a:br>
              <a:rPr lang="en-US" b="1" dirty="0" smtClean="0"/>
            </a:br>
            <a:r>
              <a:rPr lang="en-US" b="1" dirty="0" smtClean="0"/>
              <a:t> $project (aggregation)</a:t>
            </a:r>
            <a:endParaRPr lang="en-US" b="1" dirty="0"/>
          </a:p>
        </p:txBody>
      </p:sp>
      <p:sp>
        <p:nvSpPr>
          <p:cNvPr id="3" name="Rectangle 1"/>
          <p:cNvSpPr>
            <a:spLocks noChangeArrowheads="1"/>
          </p:cNvSpPr>
          <p:nvPr/>
        </p:nvSpPr>
        <p:spPr bwMode="auto">
          <a:xfrm>
            <a:off x="266700" y="3674716"/>
            <a:ext cx="8382000" cy="215444"/>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7" name="Rectangle 6"/>
          <p:cNvSpPr/>
          <p:nvPr/>
        </p:nvSpPr>
        <p:spPr>
          <a:xfrm>
            <a:off x="38100" y="1440873"/>
            <a:ext cx="9105900" cy="541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2953666722"/>
              </p:ext>
            </p:extLst>
          </p:nvPr>
        </p:nvGraphicFramePr>
        <p:xfrm>
          <a:off x="20782" y="1618828"/>
          <a:ext cx="9144000" cy="4542664"/>
        </p:xfrm>
        <a:graphic>
          <a:graphicData uri="http://schemas.openxmlformats.org/drawingml/2006/table">
            <a:tbl>
              <a:tblPr/>
              <a:tblGrid>
                <a:gridCol w="497470">
                  <a:extLst>
                    <a:ext uri="{9D8B030D-6E8A-4147-A177-3AD203B41FA5}">
                      <a16:colId xmlns:a16="http://schemas.microsoft.com/office/drawing/2014/main" xmlns="" val="1452123576"/>
                    </a:ext>
                  </a:extLst>
                </a:gridCol>
                <a:gridCol w="8646530">
                  <a:extLst>
                    <a:ext uri="{9D8B030D-6E8A-4147-A177-3AD203B41FA5}">
                      <a16:colId xmlns:a16="http://schemas.microsoft.com/office/drawing/2014/main" xmlns="" val="1790475109"/>
                    </a:ext>
                  </a:extLst>
                </a:gridCol>
              </a:tblGrid>
              <a:tr h="4542664">
                <a:tc>
                  <a:txBody>
                    <a:bodyPr/>
                    <a:lstStyle/>
                    <a:p>
                      <a:endParaRPr lang="en-US" sz="2800" dirty="0"/>
                    </a:p>
                  </a:txBody>
                  <a:tcPr marL="47625" marR="47625" marT="47625" marB="47625">
                    <a:lnL>
                      <a:noFill/>
                    </a:lnL>
                    <a:lnR>
                      <a:noFill/>
                    </a:lnR>
                    <a:lnT>
                      <a:noFill/>
                    </a:lnT>
                    <a:lnB>
                      <a:noFill/>
                    </a:lnB>
                    <a:solidFill>
                      <a:srgbClr val="EEE8D5"/>
                    </a:solidFill>
                  </a:tcPr>
                </a:tc>
                <a:tc>
                  <a:txBody>
                    <a:bodyPr/>
                    <a:lstStyle/>
                    <a:p>
                      <a:r>
                        <a:rPr lang="en-US" sz="2400" b="1" dirty="0" smtClean="0">
                          <a:effectLst/>
                        </a:rPr>
                        <a:t>Specifications result</a:t>
                      </a:r>
                      <a:r>
                        <a:rPr lang="en-US" sz="2400" b="1" baseline="0" dirty="0" smtClean="0">
                          <a:effectLst/>
                        </a:rPr>
                        <a:t> :</a:t>
                      </a:r>
                    </a:p>
                    <a:p>
                      <a:endParaRPr lang="en-US" dirty="0" smtClean="0">
                        <a:effectLst/>
                      </a:endParaRPr>
                    </a:p>
                    <a:p>
                      <a:r>
                        <a:rPr kumimoji="0" lang="en-US" b="0" i="0" kern="1200" dirty="0" smtClean="0">
                          <a:solidFill>
                            <a:schemeClr val="tx1"/>
                          </a:solidFill>
                          <a:effectLst/>
                          <a:latin typeface="+mn-lt"/>
                          <a:ea typeface="+mn-ea"/>
                          <a:cs typeface="+mn-cs"/>
                        </a:rPr>
                        <a:t>{</a:t>
                      </a:r>
                    </a:p>
                    <a:p>
                      <a:r>
                        <a:rPr kumimoji="0" lang="en-US" b="0" i="0" kern="1200" dirty="0" smtClean="0">
                          <a:solidFill>
                            <a:schemeClr val="tx1"/>
                          </a:solidFill>
                          <a:effectLst/>
                          <a:latin typeface="+mn-lt"/>
                          <a:ea typeface="+mn-ea"/>
                          <a:cs typeface="+mn-cs"/>
                        </a:rPr>
                        <a:t>   "_id" : 1,</a:t>
                      </a:r>
                    </a:p>
                    <a:p>
                      <a:r>
                        <a:rPr kumimoji="0" lang="en-US" b="0" i="0" kern="1200" dirty="0" smtClean="0">
                          <a:solidFill>
                            <a:schemeClr val="tx1"/>
                          </a:solidFill>
                          <a:effectLst/>
                          <a:latin typeface="+mn-lt"/>
                          <a:ea typeface="+mn-ea"/>
                          <a:cs typeface="+mn-cs"/>
                        </a:rPr>
                        <a:t>   "title" : "abc123",</a:t>
                      </a:r>
                    </a:p>
                    <a:p>
                      <a:r>
                        <a:rPr kumimoji="0" lang="en-US" b="0" i="0" kern="1200" dirty="0" smtClean="0">
                          <a:solidFill>
                            <a:schemeClr val="tx1"/>
                          </a:solidFill>
                          <a:effectLst/>
                          <a:latin typeface="+mn-lt"/>
                          <a:ea typeface="+mn-ea"/>
                          <a:cs typeface="+mn-cs"/>
                        </a:rPr>
                        <a:t>   "</a:t>
                      </a:r>
                      <a:r>
                        <a:rPr kumimoji="0" lang="en-US" b="0" i="0" kern="1200" dirty="0" err="1" smtClean="0">
                          <a:solidFill>
                            <a:schemeClr val="tx1"/>
                          </a:solidFill>
                          <a:effectLst/>
                          <a:latin typeface="+mn-lt"/>
                          <a:ea typeface="+mn-ea"/>
                          <a:cs typeface="+mn-cs"/>
                        </a:rPr>
                        <a:t>isbn</a:t>
                      </a:r>
                      <a:r>
                        <a:rPr kumimoji="0" lang="en-US" b="0" i="0" kern="1200" dirty="0" smtClean="0">
                          <a:solidFill>
                            <a:schemeClr val="tx1"/>
                          </a:solidFill>
                          <a:effectLst/>
                          <a:latin typeface="+mn-lt"/>
                          <a:ea typeface="+mn-ea"/>
                          <a:cs typeface="+mn-cs"/>
                        </a:rPr>
                        <a:t>" : "0001122223334",</a:t>
                      </a:r>
                    </a:p>
                    <a:p>
                      <a:r>
                        <a:rPr kumimoji="0" lang="en-US" b="0" i="0" kern="1200" dirty="0" smtClean="0">
                          <a:solidFill>
                            <a:schemeClr val="tx1"/>
                          </a:solidFill>
                          <a:effectLst/>
                          <a:latin typeface="+mn-lt"/>
                          <a:ea typeface="+mn-ea"/>
                          <a:cs typeface="+mn-cs"/>
                        </a:rPr>
                        <a:t>   "author" : {</a:t>
                      </a:r>
                    </a:p>
                    <a:p>
                      <a:r>
                        <a:rPr kumimoji="0" lang="en-US" b="0" i="0" kern="1200" dirty="0" smtClean="0">
                          <a:solidFill>
                            <a:schemeClr val="tx1"/>
                          </a:solidFill>
                          <a:effectLst/>
                          <a:latin typeface="+mn-lt"/>
                          <a:ea typeface="+mn-ea"/>
                          <a:cs typeface="+mn-cs"/>
                        </a:rPr>
                        <a:t>      "last" : "</a:t>
                      </a:r>
                      <a:r>
                        <a:rPr kumimoji="0" lang="en-US" b="0" i="0" kern="1200" dirty="0" err="1" smtClean="0">
                          <a:solidFill>
                            <a:schemeClr val="tx1"/>
                          </a:solidFill>
                          <a:effectLst/>
                          <a:latin typeface="+mn-lt"/>
                          <a:ea typeface="+mn-ea"/>
                          <a:cs typeface="+mn-cs"/>
                        </a:rPr>
                        <a:t>zzz</a:t>
                      </a:r>
                      <a:r>
                        <a:rPr kumimoji="0" lang="en-US" b="0" i="0" kern="1200" dirty="0" smtClean="0">
                          <a:solidFill>
                            <a:schemeClr val="tx1"/>
                          </a:solidFill>
                          <a:effectLst/>
                          <a:latin typeface="+mn-lt"/>
                          <a:ea typeface="+mn-ea"/>
                          <a:cs typeface="+mn-cs"/>
                        </a:rPr>
                        <a:t>"</a:t>
                      </a:r>
                    </a:p>
                    <a:p>
                      <a:r>
                        <a:rPr kumimoji="0" lang="en-US" b="0" i="0" kern="1200" dirty="0" smtClean="0">
                          <a:solidFill>
                            <a:schemeClr val="tx1"/>
                          </a:solidFill>
                          <a:effectLst/>
                          <a:latin typeface="+mn-lt"/>
                          <a:ea typeface="+mn-ea"/>
                          <a:cs typeface="+mn-cs"/>
                        </a:rPr>
                        <a:t>   },</a:t>
                      </a:r>
                    </a:p>
                    <a:p>
                      <a:r>
                        <a:rPr kumimoji="0" lang="en-US" b="0" i="0" kern="1200" dirty="0" smtClean="0">
                          <a:solidFill>
                            <a:schemeClr val="tx1"/>
                          </a:solidFill>
                          <a:effectLst/>
                          <a:latin typeface="+mn-lt"/>
                          <a:ea typeface="+mn-ea"/>
                          <a:cs typeface="+mn-cs"/>
                        </a:rPr>
                        <a:t>   "copies" : 5,</a:t>
                      </a:r>
                    </a:p>
                    <a:p>
                      <a:r>
                        <a:rPr kumimoji="0" lang="en-US" b="0" i="0" kern="1200" dirty="0" smtClean="0">
                          <a:solidFill>
                            <a:schemeClr val="tx1"/>
                          </a:solidFill>
                          <a:effectLst/>
                          <a:latin typeface="+mn-lt"/>
                          <a:ea typeface="+mn-ea"/>
                          <a:cs typeface="+mn-cs"/>
                        </a:rPr>
                        <a:t>}</a:t>
                      </a:r>
                      <a:br>
                        <a:rPr kumimoji="0" lang="en-US" b="0" i="0" kern="1200" dirty="0" smtClean="0">
                          <a:solidFill>
                            <a:schemeClr val="tx1"/>
                          </a:solidFill>
                          <a:effectLst/>
                          <a:latin typeface="+mn-lt"/>
                          <a:ea typeface="+mn-ea"/>
                          <a:cs typeface="+mn-cs"/>
                        </a:rPr>
                      </a:br>
                      <a:endParaRPr kumimoji="0" lang="en-US" sz="1800" b="1" i="0" kern="1200" dirty="0" smtClean="0">
                        <a:solidFill>
                          <a:schemeClr val="tx1"/>
                        </a:solidFill>
                        <a:effectLst/>
                        <a:latin typeface="+mn-lt"/>
                        <a:ea typeface="+mn-ea"/>
                        <a:cs typeface="+mn-cs"/>
                      </a:endParaRPr>
                    </a:p>
                  </a:txBody>
                  <a:tcPr marL="0" marR="0" marT="0" marB="0">
                    <a:lnL>
                      <a:noFill/>
                    </a:lnL>
                    <a:lnR>
                      <a:noFill/>
                    </a:lnR>
                    <a:lnT>
                      <a:noFill/>
                    </a:lnT>
                    <a:lnB>
                      <a:noFill/>
                    </a:lnB>
                  </a:tcPr>
                </a:tc>
                <a:extLst>
                  <a:ext uri="{0D108BD9-81ED-4DB2-BD59-A6C34878D82A}">
                    <a16:rowId xmlns:a16="http://schemas.microsoft.com/office/drawing/2014/main" xmlns="" val="77542772"/>
                  </a:ext>
                </a:extLst>
              </a:tr>
            </a:tbl>
          </a:graphicData>
        </a:graphic>
      </p:graphicFrame>
    </p:spTree>
    <p:extLst>
      <p:ext uri="{BB962C8B-B14F-4D97-AF65-F5344CB8AC3E}">
        <p14:creationId xmlns:p14="http://schemas.microsoft.com/office/powerpoint/2010/main" val="2744662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MongoDB </a:t>
            </a:r>
            <a:r>
              <a:rPr lang="en-US" b="1" dirty="0"/>
              <a:t>- NoSQL Database</a:t>
            </a:r>
            <a:br>
              <a:rPr lang="en-US" b="1" dirty="0"/>
            </a:br>
            <a:endParaRPr lang="en-US" dirty="0"/>
          </a:p>
        </p:txBody>
      </p:sp>
      <p:sp>
        <p:nvSpPr>
          <p:cNvPr id="3" name="Content Placeholder 2"/>
          <p:cNvSpPr>
            <a:spLocks noGrp="1"/>
          </p:cNvSpPr>
          <p:nvPr>
            <p:ph sz="quarter" idx="1"/>
          </p:nvPr>
        </p:nvSpPr>
        <p:spPr>
          <a:xfrm>
            <a:off x="612648" y="1600200"/>
            <a:ext cx="8153400" cy="4876800"/>
          </a:xfrm>
        </p:spPr>
        <p:txBody>
          <a:bodyPr>
            <a:noAutofit/>
          </a:bodyPr>
          <a:lstStyle/>
          <a:p>
            <a:r>
              <a:rPr lang="en-US" sz="2800" dirty="0" smtClean="0"/>
              <a:t>MongoDB </a:t>
            </a:r>
            <a:r>
              <a:rPr lang="en-US" sz="2800" dirty="0"/>
              <a:t>is a NoSQL database written in C++ language. Some of its drivers use the C programming language as the base. </a:t>
            </a:r>
            <a:endParaRPr lang="en-US" sz="2800" dirty="0" smtClean="0"/>
          </a:p>
          <a:p>
            <a:r>
              <a:rPr lang="en-US" sz="2800" dirty="0" smtClean="0"/>
              <a:t>MongoDB </a:t>
            </a:r>
            <a:r>
              <a:rPr lang="en-US" sz="2800" dirty="0"/>
              <a:t>is a document oriented database where it stores data in collections instead of tables. The best part of MongoDB is that the drivers are available for almost all the popular programming languages.</a:t>
            </a:r>
          </a:p>
          <a:p>
            <a:r>
              <a:rPr lang="en-US" sz="2800" dirty="0" err="1" smtClean="0"/>
              <a:t>NoSQL</a:t>
            </a:r>
            <a:r>
              <a:rPr lang="en-US" sz="2800" dirty="0" smtClean="0"/>
              <a:t> </a:t>
            </a:r>
            <a:r>
              <a:rPr lang="en-US" sz="2800" dirty="0"/>
              <a:t>has become the first choice in database technology for </a:t>
            </a:r>
            <a:r>
              <a:rPr lang="en-US" sz="2800" dirty="0" smtClean="0"/>
              <a:t>developing &amp; Deploying the applications on cloud.</a:t>
            </a:r>
            <a:endParaRPr lang="en-US" sz="2800" dirty="0"/>
          </a:p>
          <a:p>
            <a:r>
              <a:rPr lang="en-US" sz="2800" dirty="0"/>
              <a:t/>
            </a:r>
            <a:br>
              <a:rPr lang="en-US" sz="2800" dirty="0"/>
            </a:br>
            <a:endParaRPr lang="en-US" sz="2800" dirty="0"/>
          </a:p>
        </p:txBody>
      </p:sp>
    </p:spTree>
    <p:extLst>
      <p:ext uri="{BB962C8B-B14F-4D97-AF65-F5344CB8AC3E}">
        <p14:creationId xmlns:p14="http://schemas.microsoft.com/office/powerpoint/2010/main" val="290750039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a:t>What is Cursor in MongoDB?</a:t>
            </a:r>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800" dirty="0"/>
              <a:t>When the </a:t>
            </a:r>
            <a:r>
              <a:rPr lang="en-US" sz="2800" b="1" dirty="0"/>
              <a:t>db.collection.find ()</a:t>
            </a:r>
            <a:r>
              <a:rPr lang="en-US" sz="2800" dirty="0"/>
              <a:t> function is used to search for documents in the collection, the result returns a pointer to the collection of documents returned which is called a cursor.</a:t>
            </a:r>
          </a:p>
          <a:p>
            <a:r>
              <a:rPr lang="en-US" sz="2800" dirty="0"/>
              <a:t>By default, the cursor will be iterated automatically when the result of the query is returned. But one can also explicitly go through the items returned in the cursor one by one. If you see the below example, if we have 3 documents in our collection, the cursor object will point to the first document and then iterate through all of the documents of the collection.</a:t>
            </a:r>
          </a:p>
          <a:p>
            <a:endParaRPr lang="en-US" sz="4000" dirty="0"/>
          </a:p>
        </p:txBody>
      </p:sp>
    </p:spTree>
    <p:extLst>
      <p:ext uri="{BB962C8B-B14F-4D97-AF65-F5344CB8AC3E}">
        <p14:creationId xmlns:p14="http://schemas.microsoft.com/office/powerpoint/2010/main" val="421608068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dirty="0"/>
              <a:t>example shows how this can be done.</a:t>
            </a:r>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err="1" smtClean="0"/>
              <a:t>var</a:t>
            </a:r>
            <a:r>
              <a:rPr lang="en-US" sz="2000" dirty="0" smtClean="0"/>
              <a:t> </a:t>
            </a:r>
            <a:r>
              <a:rPr lang="en-US" sz="2000" dirty="0"/>
              <a:t>myEmployee = db.Employee.find( { Employeeid : { $gt:2 </a:t>
            </a:r>
            <a:r>
              <a:rPr lang="en-US" sz="2000" dirty="0" smtClean="0"/>
              <a:t>}});</a:t>
            </a:r>
            <a:br>
              <a:rPr lang="en-US" sz="2000" dirty="0" smtClean="0"/>
            </a:br>
            <a:endParaRPr lang="en-US" sz="2000" dirty="0"/>
          </a:p>
          <a:p>
            <a:r>
              <a:rPr lang="en-US" sz="2000" dirty="0"/>
              <a:t>	while(</a:t>
            </a:r>
            <a:r>
              <a:rPr lang="en-US" sz="2000" dirty="0" err="1"/>
              <a:t>myEmployee.hasNext</a:t>
            </a:r>
            <a:r>
              <a:rPr lang="en-US" sz="2000" dirty="0"/>
              <a:t>())</a:t>
            </a:r>
          </a:p>
          <a:p>
            <a:r>
              <a:rPr lang="en-US" sz="2000" dirty="0"/>
              <a:t>	</a:t>
            </a:r>
          </a:p>
          <a:p>
            <a:r>
              <a:rPr lang="en-US" sz="2000" dirty="0"/>
              <a:t>	</a:t>
            </a:r>
            <a:r>
              <a:rPr lang="en-US" sz="2000" dirty="0" smtClean="0"/>
              <a:t>{</a:t>
            </a:r>
            <a:endParaRPr lang="en-US" sz="2000" dirty="0"/>
          </a:p>
          <a:p>
            <a:r>
              <a:rPr lang="en-US" sz="2000" dirty="0"/>
              <a:t>		print(</a:t>
            </a:r>
            <a:r>
              <a:rPr lang="en-US" sz="2000" dirty="0" err="1"/>
              <a:t>tojson</a:t>
            </a:r>
            <a:r>
              <a:rPr lang="en-US" sz="2000" dirty="0"/>
              <a:t>(</a:t>
            </a:r>
            <a:r>
              <a:rPr lang="en-US" sz="2000" dirty="0" err="1"/>
              <a:t>myEmployee.next</a:t>
            </a:r>
            <a:r>
              <a:rPr lang="en-US" sz="2000" dirty="0" smtClean="0"/>
              <a:t>()));</a:t>
            </a:r>
            <a:endParaRPr lang="en-US" sz="2000" dirty="0"/>
          </a:p>
          <a:p>
            <a:r>
              <a:rPr lang="en-US" sz="2000" dirty="0"/>
              <a:t>	</a:t>
            </a:r>
            <a:r>
              <a:rPr lang="en-US" sz="2000" dirty="0" smtClean="0"/>
              <a:t>}</a:t>
            </a:r>
            <a:br>
              <a:rPr lang="en-US" sz="2000" dirty="0" smtClean="0"/>
            </a:br>
            <a:endParaRPr lang="en-US" sz="2000" dirty="0" smtClean="0"/>
          </a:p>
          <a:p>
            <a:endParaRPr lang="en-US" sz="2000" dirty="0"/>
          </a:p>
          <a:p>
            <a:r>
              <a:rPr lang="en-US" sz="2000" b="1" dirty="0"/>
              <a:t>Code Explanation</a:t>
            </a:r>
            <a:r>
              <a:rPr lang="en-US" sz="2000" b="1" dirty="0" smtClean="0"/>
              <a:t>:</a:t>
            </a:r>
            <a:endParaRPr lang="en-US" sz="2000" b="1" dirty="0"/>
          </a:p>
          <a:p>
            <a:r>
              <a:rPr lang="en-US" sz="2000" dirty="0" smtClean="0"/>
              <a:t>1.First </a:t>
            </a:r>
            <a:r>
              <a:rPr lang="en-US" sz="2000" dirty="0"/>
              <a:t>we take the result set of the query which finds the Employee's whose id </a:t>
            </a:r>
            <a:r>
              <a:rPr lang="en-US" sz="2000" dirty="0" smtClean="0"/>
              <a:t>  is </a:t>
            </a:r>
            <a:br>
              <a:rPr lang="en-US" sz="2000" dirty="0" smtClean="0"/>
            </a:br>
            <a:r>
              <a:rPr lang="en-US" sz="2000" dirty="0" smtClean="0"/>
              <a:t>   greater </a:t>
            </a:r>
            <a:r>
              <a:rPr lang="en-US" sz="2000" dirty="0"/>
              <a:t>than 2 and assign it to the JavaScript variable 'myEmployee'</a:t>
            </a:r>
          </a:p>
          <a:p>
            <a:r>
              <a:rPr lang="en-US" sz="2000" dirty="0" smtClean="0"/>
              <a:t>2 .Next </a:t>
            </a:r>
            <a:r>
              <a:rPr lang="en-US" sz="2000" dirty="0"/>
              <a:t>we use the while loop to iterate through all of the documents which are </a:t>
            </a:r>
            <a:r>
              <a:rPr lang="en-US" sz="2000" dirty="0" smtClean="0"/>
              <a:t/>
            </a:r>
            <a:br>
              <a:rPr lang="en-US" sz="2000" dirty="0" smtClean="0"/>
            </a:br>
            <a:r>
              <a:rPr lang="en-US" sz="2000" dirty="0" smtClean="0"/>
              <a:t>   returned </a:t>
            </a:r>
            <a:r>
              <a:rPr lang="en-US" sz="2000" dirty="0"/>
              <a:t>as part of the query.</a:t>
            </a:r>
          </a:p>
          <a:p>
            <a:r>
              <a:rPr lang="en-US" sz="2000" dirty="0" smtClean="0"/>
              <a:t>3. Finally </a:t>
            </a:r>
            <a:r>
              <a:rPr lang="en-US" sz="2000" dirty="0"/>
              <a:t>for each document, we print the details of that document in JSON readable format.</a:t>
            </a:r>
          </a:p>
          <a:p>
            <a:endParaRPr lang="en-US" sz="2000" dirty="0"/>
          </a:p>
        </p:txBody>
      </p:sp>
    </p:spTree>
    <p:extLst>
      <p:ext uri="{BB962C8B-B14F-4D97-AF65-F5344CB8AC3E}">
        <p14:creationId xmlns:p14="http://schemas.microsoft.com/office/powerpoint/2010/main" val="278326945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pPr fontAlgn="base"/>
            <a:r>
              <a:rPr lang="en-US" b="1" dirty="0"/>
              <a:t>$explain</a:t>
            </a:r>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dirty="0" smtClean="0"/>
          </a:p>
          <a:p>
            <a:endParaRPr lang="en-US" sz="2400" dirty="0"/>
          </a:p>
          <a:p>
            <a:r>
              <a:rPr lang="en-US" sz="2400" dirty="0" smtClean="0"/>
              <a:t>It </a:t>
            </a:r>
            <a:r>
              <a:rPr lang="en-US" sz="2400" dirty="0"/>
              <a:t>provides information on the query, indexes used in the query and some statistics. It is good to use this if you want to know how well your indexes are optimized</a:t>
            </a:r>
            <a:r>
              <a:rPr lang="en-US" sz="2400" dirty="0" smtClean="0"/>
              <a:t>.</a:t>
            </a:r>
            <a:endParaRPr lang="en-US" sz="5400" dirty="0" smtClean="0"/>
          </a:p>
          <a:p>
            <a:pPr lvl="0" fontAlgn="base"/>
            <a:r>
              <a:rPr lang="en-US" sz="2400" dirty="0" smtClean="0"/>
              <a:t>{</a:t>
            </a:r>
            <a:endParaRPr lang="en-US" sz="2400" dirty="0"/>
          </a:p>
          <a:p>
            <a:pPr lvl="0" fontAlgn="base"/>
            <a:r>
              <a:rPr lang="en-US" sz="2400" dirty="0"/>
              <a:t>"_id": </a:t>
            </a:r>
            <a:r>
              <a:rPr lang="en-US" sz="2400" b="1" dirty="0"/>
              <a:t>ObjectId</a:t>
            </a:r>
            <a:r>
              <a:rPr lang="en-US" sz="2400" dirty="0"/>
              <a:t>("53402597d852426020000002"),</a:t>
            </a:r>
          </a:p>
          <a:p>
            <a:pPr lvl="0" fontAlgn="base"/>
            <a:r>
              <a:rPr lang="en-US" sz="2400" dirty="0"/>
              <a:t>"contact": "1234567809",</a:t>
            </a:r>
          </a:p>
          <a:p>
            <a:pPr lvl="0" fontAlgn="base"/>
            <a:r>
              <a:rPr lang="en-US" sz="2400" dirty="0"/>
              <a:t>"</a:t>
            </a:r>
            <a:r>
              <a:rPr lang="en-US" sz="2400" dirty="0" err="1"/>
              <a:t>dob</a:t>
            </a:r>
            <a:r>
              <a:rPr lang="en-US" sz="2400" dirty="0"/>
              <a:t>": "01-01-1991",</a:t>
            </a:r>
          </a:p>
          <a:p>
            <a:pPr lvl="0" fontAlgn="base"/>
            <a:r>
              <a:rPr lang="en-US" sz="2400" dirty="0"/>
              <a:t>"gender": "M",</a:t>
            </a:r>
          </a:p>
          <a:p>
            <a:pPr lvl="0" fontAlgn="base"/>
            <a:r>
              <a:rPr lang="en-US" sz="2400" dirty="0"/>
              <a:t>"name": "ABC",</a:t>
            </a:r>
          </a:p>
          <a:p>
            <a:pPr lvl="0" fontAlgn="base"/>
            <a:r>
              <a:rPr lang="en-US" sz="2400" dirty="0"/>
              <a:t>"</a:t>
            </a:r>
            <a:r>
              <a:rPr lang="en-US" sz="2400" dirty="0" err="1"/>
              <a:t>user_name</a:t>
            </a:r>
            <a:r>
              <a:rPr lang="en-US" sz="2400" dirty="0"/>
              <a:t>": "</a:t>
            </a:r>
            <a:r>
              <a:rPr lang="en-US" sz="2400" dirty="0" err="1"/>
              <a:t>abcuser</a:t>
            </a:r>
            <a:r>
              <a:rPr lang="en-US" sz="2400" dirty="0"/>
              <a:t>"</a:t>
            </a:r>
          </a:p>
          <a:p>
            <a:pPr lvl="0" fontAlgn="base"/>
            <a:r>
              <a:rPr lang="en-US" sz="2400" dirty="0"/>
              <a:t>}</a:t>
            </a:r>
          </a:p>
          <a:p>
            <a:pPr marL="571500" indent="-571500">
              <a:buFont typeface="Arial" panose="020B0604020202020204" pitchFamily="34" charset="0"/>
              <a:buChar char="•"/>
            </a:pPr>
            <a:endParaRPr lang="en-US" sz="5400" dirty="0"/>
          </a:p>
        </p:txBody>
      </p:sp>
    </p:spTree>
    <p:extLst>
      <p:ext uri="{BB962C8B-B14F-4D97-AF65-F5344CB8AC3E}">
        <p14:creationId xmlns:p14="http://schemas.microsoft.com/office/powerpoint/2010/main" val="309430736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pPr fontAlgn="base"/>
            <a:r>
              <a:rPr lang="en-US" b="1" dirty="0"/>
              <a:t>$explain</a:t>
            </a:r>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fontAlgn="base"/>
            <a:endParaRPr lang="en-US" dirty="0" smtClean="0"/>
          </a:p>
          <a:p>
            <a:pPr lvl="0" fontAlgn="base"/>
            <a:endParaRPr lang="en-US" dirty="0"/>
          </a:p>
          <a:p>
            <a:pPr lvl="0" fontAlgn="base"/>
            <a:endParaRPr lang="en-US" dirty="0" smtClean="0"/>
          </a:p>
          <a:p>
            <a:pPr lvl="0" fontAlgn="base"/>
            <a:r>
              <a:rPr lang="en-US" dirty="0" smtClean="0"/>
              <a:t>db.examples.</a:t>
            </a:r>
            <a:r>
              <a:rPr lang="en-US" b="1" dirty="0" smtClean="0"/>
              <a:t>ensureIndex</a:t>
            </a:r>
            <a:r>
              <a:rPr lang="en-US" dirty="0"/>
              <a:t>({gender:1,user_name:1</a:t>
            </a:r>
            <a:r>
              <a:rPr lang="en-US" dirty="0" smtClean="0"/>
              <a:t>})</a:t>
            </a:r>
          </a:p>
          <a:p>
            <a:pPr fontAlgn="base"/>
            <a:r>
              <a:rPr lang="en-US" dirty="0" smtClean="0"/>
              <a:t>Now </a:t>
            </a:r>
            <a:r>
              <a:rPr lang="en-US" dirty="0"/>
              <a:t>we will use $explain query over it</a:t>
            </a:r>
            <a:r>
              <a:rPr lang="en-US" dirty="0" smtClean="0"/>
              <a:t>.</a:t>
            </a:r>
          </a:p>
          <a:p>
            <a:pPr lvl="0" fontAlgn="base"/>
            <a:r>
              <a:rPr lang="en-US" dirty="0"/>
              <a:t/>
            </a:r>
            <a:br>
              <a:rPr lang="en-US" dirty="0"/>
            </a:br>
            <a:r>
              <a:rPr lang="en-US" dirty="0" smtClean="0"/>
              <a:t>db.examples.</a:t>
            </a:r>
            <a:r>
              <a:rPr lang="en-US" b="1" dirty="0" smtClean="0"/>
              <a:t>find</a:t>
            </a:r>
            <a:r>
              <a:rPr lang="en-US" dirty="0"/>
              <a:t>({gender:"M"},{user_name:1,_id:0}).</a:t>
            </a:r>
            <a:r>
              <a:rPr lang="en-US" b="1" dirty="0"/>
              <a:t>explain</a:t>
            </a:r>
            <a:r>
              <a:rPr lang="en-US" dirty="0" smtClean="0"/>
              <a:t>()</a:t>
            </a:r>
          </a:p>
          <a:p>
            <a:pPr lvl="0" fontAlgn="base"/>
            <a:r>
              <a:rPr lang="en-US" sz="1600" dirty="0"/>
              <a:t>db.LVCCollection.find</a:t>
            </a:r>
            <a:r>
              <a:rPr lang="en-US" sz="1600" b="1" dirty="0"/>
              <a:t>({RegNo:"1"}).explain</a:t>
            </a:r>
            <a:r>
              <a:rPr lang="en-US" sz="1600" b="1" dirty="0" smtClean="0"/>
              <a:t>()</a:t>
            </a:r>
          </a:p>
          <a:p>
            <a:pPr lvl="0" fontAlgn="base"/>
            <a:endParaRPr lang="en-US" dirty="0"/>
          </a:p>
          <a:p>
            <a:pPr fontAlgn="base"/>
            <a:r>
              <a:rPr lang="en-US" dirty="0"/>
              <a:t>After executing the above line we will get the following output:</a:t>
            </a:r>
          </a:p>
          <a:p>
            <a:pPr lvl="0" fontAlgn="base"/>
            <a:r>
              <a:rPr lang="en-US" dirty="0"/>
              <a:t>{</a:t>
            </a:r>
          </a:p>
          <a:p>
            <a:pPr lvl="0" fontAlgn="base"/>
            <a:r>
              <a:rPr lang="en-US" dirty="0"/>
              <a:t>"cursor" : "BtreeCursor gender_1_user_name_1",</a:t>
            </a:r>
          </a:p>
          <a:p>
            <a:pPr lvl="0" fontAlgn="base"/>
            <a:r>
              <a:rPr lang="en-US" dirty="0"/>
              <a:t>"isMultiKey" : false,</a:t>
            </a:r>
          </a:p>
          <a:p>
            <a:pPr lvl="0" fontAlgn="base"/>
            <a:r>
              <a:rPr lang="en-US" dirty="0"/>
              <a:t>"n" : 1,</a:t>
            </a:r>
          </a:p>
          <a:p>
            <a:pPr lvl="0" fontAlgn="base"/>
            <a:r>
              <a:rPr lang="en-US" dirty="0"/>
              <a:t>"nscannedObjects" : 0,</a:t>
            </a:r>
          </a:p>
          <a:p>
            <a:pPr lvl="0" fontAlgn="base"/>
            <a:r>
              <a:rPr lang="en-US" dirty="0"/>
              <a:t>"nscanned" : 1,</a:t>
            </a:r>
          </a:p>
          <a:p>
            <a:pPr lvl="0" fontAlgn="base"/>
            <a:r>
              <a:rPr lang="en-US" dirty="0"/>
              <a:t>"nscannedObjectsAllPlans" : 0,</a:t>
            </a:r>
          </a:p>
          <a:p>
            <a:pPr lvl="0" fontAlgn="base"/>
            <a:r>
              <a:rPr lang="en-US" dirty="0"/>
              <a:t>"nscannedAllPlans" : 1,</a:t>
            </a:r>
          </a:p>
          <a:p>
            <a:pPr lvl="0" fontAlgn="base"/>
            <a:r>
              <a:rPr lang="en-US" dirty="0"/>
              <a:t>"scanAndOrder" : false,</a:t>
            </a:r>
          </a:p>
          <a:p>
            <a:pPr lvl="0" fontAlgn="base"/>
            <a:r>
              <a:rPr lang="en-US" dirty="0"/>
              <a:t>"indexOnly" : true,</a:t>
            </a:r>
          </a:p>
          <a:p>
            <a:pPr lvl="0" fontAlgn="base"/>
            <a:r>
              <a:rPr lang="en-US" dirty="0"/>
              <a:t>"nYields" : 0,</a:t>
            </a:r>
          </a:p>
          <a:p>
            <a:pPr lvl="0" fontAlgn="base"/>
            <a:r>
              <a:rPr lang="en-US" dirty="0"/>
              <a:t>"nChunkSkips" : 0,</a:t>
            </a:r>
          </a:p>
          <a:p>
            <a:endParaRPr lang="en-US" sz="5400" dirty="0"/>
          </a:p>
        </p:txBody>
      </p:sp>
    </p:spTree>
    <p:extLst>
      <p:ext uri="{BB962C8B-B14F-4D97-AF65-F5344CB8AC3E}">
        <p14:creationId xmlns:p14="http://schemas.microsoft.com/office/powerpoint/2010/main" val="327282263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pPr fontAlgn="base"/>
            <a:r>
              <a:rPr lang="en-US" b="1" dirty="0"/>
              <a:t>$explain</a:t>
            </a:r>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fontAlgn="base"/>
            <a:endParaRPr lang="en-US" sz="2000" dirty="0" smtClean="0"/>
          </a:p>
          <a:p>
            <a:pPr lvl="0" fontAlgn="base"/>
            <a:endParaRPr lang="en-US" sz="2000" dirty="0"/>
          </a:p>
          <a:p>
            <a:pPr lvl="0" fontAlgn="base"/>
            <a:endParaRPr lang="en-US" sz="2000" dirty="0" smtClean="0"/>
          </a:p>
          <a:p>
            <a:pPr lvl="0" fontAlgn="base"/>
            <a:r>
              <a:rPr lang="en-US" sz="2000" dirty="0" smtClean="0"/>
              <a:t>"</a:t>
            </a:r>
            <a:r>
              <a:rPr lang="en-US" sz="2000" dirty="0" err="1"/>
              <a:t>millis</a:t>
            </a:r>
            <a:r>
              <a:rPr lang="en-US" sz="2000" dirty="0"/>
              <a:t>" : 0,</a:t>
            </a:r>
          </a:p>
          <a:p>
            <a:pPr lvl="0" fontAlgn="base"/>
            <a:r>
              <a:rPr lang="en-US" sz="2000" dirty="0"/>
              <a:t>"</a:t>
            </a:r>
            <a:r>
              <a:rPr lang="en-US" sz="2000" dirty="0" err="1"/>
              <a:t>indexBounds</a:t>
            </a:r>
            <a:r>
              <a:rPr lang="en-US" sz="2000" dirty="0"/>
              <a:t>" : {</a:t>
            </a:r>
          </a:p>
          <a:p>
            <a:pPr lvl="0" fontAlgn="base"/>
            <a:r>
              <a:rPr lang="en-US" sz="2000" dirty="0"/>
              <a:t>"gender" : [</a:t>
            </a:r>
          </a:p>
          <a:p>
            <a:pPr lvl="0" fontAlgn="base"/>
            <a:r>
              <a:rPr lang="en-US" sz="2000" dirty="0"/>
              <a:t>[</a:t>
            </a:r>
          </a:p>
          <a:p>
            <a:pPr lvl="0" fontAlgn="base"/>
            <a:r>
              <a:rPr lang="en-US" sz="2000" dirty="0"/>
              <a:t>"M",</a:t>
            </a:r>
          </a:p>
          <a:p>
            <a:pPr lvl="0" fontAlgn="base"/>
            <a:r>
              <a:rPr lang="en-US" sz="2000" dirty="0"/>
              <a:t>"M"</a:t>
            </a:r>
          </a:p>
          <a:p>
            <a:pPr lvl="0" fontAlgn="base"/>
            <a:r>
              <a:rPr lang="en-US" sz="2000" dirty="0"/>
              <a:t>]</a:t>
            </a:r>
          </a:p>
          <a:p>
            <a:pPr lvl="0" fontAlgn="base"/>
            <a:r>
              <a:rPr lang="en-US" sz="2000" dirty="0"/>
              <a:t>],</a:t>
            </a:r>
          </a:p>
          <a:p>
            <a:pPr lvl="0" fontAlgn="base"/>
            <a:r>
              <a:rPr lang="en-US" sz="2000" dirty="0"/>
              <a:t>"</a:t>
            </a:r>
            <a:r>
              <a:rPr lang="en-US" sz="2000" dirty="0" err="1"/>
              <a:t>user_name</a:t>
            </a:r>
            <a:r>
              <a:rPr lang="en-US" sz="2000" dirty="0"/>
              <a:t>" : [</a:t>
            </a:r>
          </a:p>
          <a:p>
            <a:pPr lvl="0" fontAlgn="base"/>
            <a:r>
              <a:rPr lang="en-US" sz="2000" dirty="0"/>
              <a:t>[</a:t>
            </a:r>
          </a:p>
          <a:p>
            <a:pPr lvl="0" fontAlgn="base"/>
            <a:r>
              <a:rPr lang="en-US" sz="2000" dirty="0"/>
              <a:t>{</a:t>
            </a:r>
          </a:p>
          <a:p>
            <a:pPr lvl="0" fontAlgn="base"/>
            <a:r>
              <a:rPr lang="en-US" sz="2000" dirty="0"/>
              <a:t>"$</a:t>
            </a:r>
            <a:r>
              <a:rPr lang="en-US" sz="2000" dirty="0" err="1"/>
              <a:t>minElement</a:t>
            </a:r>
            <a:r>
              <a:rPr lang="en-US" sz="2000" dirty="0"/>
              <a:t>" : 1</a:t>
            </a:r>
          </a:p>
          <a:p>
            <a:pPr lvl="0" fontAlgn="base"/>
            <a:r>
              <a:rPr lang="en-US" sz="2000" dirty="0"/>
              <a:t>},</a:t>
            </a:r>
          </a:p>
          <a:p>
            <a:pPr lvl="0" fontAlgn="base"/>
            <a:r>
              <a:rPr lang="en-US" sz="2000" dirty="0"/>
              <a:t>{</a:t>
            </a:r>
          </a:p>
          <a:p>
            <a:pPr lvl="0" fontAlgn="base"/>
            <a:r>
              <a:rPr lang="en-US" sz="2000" dirty="0"/>
              <a:t>"$</a:t>
            </a:r>
            <a:r>
              <a:rPr lang="en-US" sz="2000" dirty="0" err="1"/>
              <a:t>maxElement</a:t>
            </a:r>
            <a:r>
              <a:rPr lang="en-US" sz="2000" dirty="0"/>
              <a:t>" : 1</a:t>
            </a:r>
          </a:p>
          <a:p>
            <a:pPr lvl="0" fontAlgn="base"/>
            <a:r>
              <a:rPr lang="en-US" sz="2000" dirty="0" smtClean="0"/>
              <a:t>}]]}}</a:t>
            </a:r>
            <a:endParaRPr lang="en-US" sz="2000" dirty="0"/>
          </a:p>
          <a:p>
            <a:endParaRPr lang="en-US" sz="6600" dirty="0"/>
          </a:p>
        </p:txBody>
      </p:sp>
    </p:spTree>
    <p:extLst>
      <p:ext uri="{BB962C8B-B14F-4D97-AF65-F5344CB8AC3E}">
        <p14:creationId xmlns:p14="http://schemas.microsoft.com/office/powerpoint/2010/main" val="150385009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a:t>What is a MongoDB Query?</a:t>
            </a:r>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800" dirty="0" smtClean="0"/>
          </a:p>
          <a:p>
            <a:r>
              <a:rPr lang="en-US" sz="2800" dirty="0" smtClean="0"/>
              <a:t>MongoDB </a:t>
            </a:r>
            <a:r>
              <a:rPr lang="en-US" sz="2800" dirty="0"/>
              <a:t>query is used to specify the selection filter using query operators while retrieving the data from the collection by </a:t>
            </a:r>
            <a:r>
              <a:rPr lang="en-US" sz="2800" b="1" dirty="0"/>
              <a:t>db.find() </a:t>
            </a:r>
            <a:r>
              <a:rPr lang="en-US" sz="2800" dirty="0"/>
              <a:t>method. We can easily filter the documents using the query object. </a:t>
            </a:r>
            <a:endParaRPr lang="en-US" sz="2800" dirty="0" smtClean="0"/>
          </a:p>
          <a:p>
            <a:endParaRPr lang="en-US" sz="2800" dirty="0"/>
          </a:p>
          <a:p>
            <a:r>
              <a:rPr lang="en-US" sz="2800" dirty="0" smtClean="0"/>
              <a:t>To </a:t>
            </a:r>
            <a:r>
              <a:rPr lang="en-US" sz="2800" dirty="0"/>
              <a:t>apply the filter on the collection, we can pass the query specifying the condition for the required documents as a parameter to this method, which is an optional parameter for db.find() method.</a:t>
            </a:r>
          </a:p>
          <a:p>
            <a:endParaRPr lang="en-US" sz="8000" dirty="0"/>
          </a:p>
        </p:txBody>
      </p:sp>
    </p:spTree>
    <p:extLst>
      <p:ext uri="{BB962C8B-B14F-4D97-AF65-F5344CB8AC3E}">
        <p14:creationId xmlns:p14="http://schemas.microsoft.com/office/powerpoint/2010/main" val="366476561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a:t>MONGO QUERY LANGUAGE </a:t>
            </a:r>
            <a:endParaRPr lang="en-US" dirty="0"/>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800" b="1" dirty="0"/>
              <a:t>MongoDB</a:t>
            </a:r>
            <a:r>
              <a:rPr lang="en-US" sz="2800" dirty="0"/>
              <a:t> uses </a:t>
            </a:r>
            <a:r>
              <a:rPr lang="en-US" sz="2800" b="1" dirty="0"/>
              <a:t>the MongoDB Query Language</a:t>
            </a:r>
            <a:r>
              <a:rPr lang="en-US" sz="2800" dirty="0"/>
              <a:t> (MQL), designed for easy use by developers. </a:t>
            </a:r>
            <a:r>
              <a:rPr lang="en-US" sz="2800" b="1" dirty="0"/>
              <a:t>The</a:t>
            </a:r>
            <a:r>
              <a:rPr lang="en-US" sz="2800" dirty="0"/>
              <a:t> documentation compares MQL and SQL </a:t>
            </a:r>
            <a:r>
              <a:rPr lang="en-US" sz="2800" b="1" dirty="0"/>
              <a:t>syntax</a:t>
            </a:r>
            <a:r>
              <a:rPr lang="en-US" sz="2800" dirty="0"/>
              <a:t> for common database operations.</a:t>
            </a:r>
          </a:p>
          <a:p>
            <a:r>
              <a:rPr lang="en-US" sz="2800" dirty="0"/>
              <a:t>These </a:t>
            </a:r>
            <a:r>
              <a:rPr lang="en-US" sz="2800" b="1" dirty="0"/>
              <a:t>queries</a:t>
            </a:r>
            <a:r>
              <a:rPr lang="en-US" sz="2800" dirty="0"/>
              <a:t> are sent to the </a:t>
            </a:r>
            <a:r>
              <a:rPr lang="en-US" sz="2800" b="1" dirty="0"/>
              <a:t>MongoDB</a:t>
            </a:r>
            <a:r>
              <a:rPr lang="en-US" sz="2800" dirty="0"/>
              <a:t> server present in the Data Layer. Now, the </a:t>
            </a:r>
            <a:r>
              <a:rPr lang="en-US" sz="2800" b="1" dirty="0"/>
              <a:t>MongoDB</a:t>
            </a:r>
            <a:r>
              <a:rPr lang="en-US" sz="2800" dirty="0"/>
              <a:t> server receives the </a:t>
            </a:r>
            <a:r>
              <a:rPr lang="en-US" sz="2800" b="1" dirty="0"/>
              <a:t>queries</a:t>
            </a:r>
            <a:r>
              <a:rPr lang="en-US" sz="2800" dirty="0"/>
              <a:t> and passes the received </a:t>
            </a:r>
            <a:r>
              <a:rPr lang="en-US" sz="2800" b="1" dirty="0"/>
              <a:t>queries</a:t>
            </a:r>
            <a:r>
              <a:rPr lang="en-US" sz="2800" dirty="0"/>
              <a:t> to the storage engine. </a:t>
            </a:r>
            <a:r>
              <a:rPr lang="en-US" sz="2800" b="1" dirty="0"/>
              <a:t>MongoDB</a:t>
            </a:r>
            <a:r>
              <a:rPr lang="en-US" sz="2800" dirty="0"/>
              <a:t> server itself does not directly read or write the data to the files or disk or memory.</a:t>
            </a:r>
          </a:p>
          <a:p>
            <a:endParaRPr lang="en-US" sz="5400" dirty="0"/>
          </a:p>
        </p:txBody>
      </p:sp>
    </p:spTree>
    <p:extLst>
      <p:ext uri="{BB962C8B-B14F-4D97-AF65-F5344CB8AC3E}">
        <p14:creationId xmlns:p14="http://schemas.microsoft.com/office/powerpoint/2010/main" val="374060428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b="1" dirty="0"/>
              <a:t>MONGO QUERY LANGUAGE </a:t>
            </a:r>
            <a:endParaRPr lang="en-US" dirty="0"/>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1"/>
            <a:r>
              <a:rPr lang="en-US" sz="4400" b="1" dirty="0"/>
              <a:t>Sort</a:t>
            </a:r>
            <a:endParaRPr lang="en-US" sz="2000" b="1" dirty="0"/>
          </a:p>
          <a:p>
            <a:r>
              <a:rPr lang="en-US" sz="2800" dirty="0"/>
              <a:t>db.userdetails.find({"date_of_join" : "16/10/2010","education":"M.C.A."}).sort({"profession":-1}).pretty()</a:t>
            </a:r>
          </a:p>
          <a:p>
            <a:r>
              <a:rPr lang="en-US" sz="900" dirty="0"/>
              <a:t> </a:t>
            </a:r>
          </a:p>
          <a:p>
            <a:r>
              <a:rPr lang="en-US" sz="900" dirty="0"/>
              <a:t> </a:t>
            </a:r>
          </a:p>
          <a:p>
            <a:r>
              <a:rPr lang="en-US" sz="900" dirty="0"/>
              <a:t> </a:t>
            </a:r>
          </a:p>
          <a:p>
            <a:r>
              <a:rPr lang="en-US" sz="4800" b="1" dirty="0"/>
              <a:t>$query &amp; $orderby</a:t>
            </a:r>
          </a:p>
          <a:p>
            <a:endParaRPr lang="en-US" sz="2400" dirty="0"/>
          </a:p>
          <a:p>
            <a:r>
              <a:rPr lang="en-US" sz="2400" dirty="0" smtClean="0"/>
              <a:t>db.userdetails.find</a:t>
            </a:r>
            <a:r>
              <a:rPr lang="en-US" sz="2400" dirty="0"/>
              <a:t>({$query : {"date_of_join" : "16/10/2010","education":"M.C.A."}, $orderby : {"profession":-1}}).pretty();</a:t>
            </a:r>
          </a:p>
          <a:p>
            <a:endParaRPr lang="en-US" sz="2400" dirty="0"/>
          </a:p>
          <a:p>
            <a:endParaRPr lang="en-US" sz="2400" dirty="0"/>
          </a:p>
        </p:txBody>
      </p:sp>
    </p:spTree>
    <p:extLst>
      <p:ext uri="{BB962C8B-B14F-4D97-AF65-F5344CB8AC3E}">
        <p14:creationId xmlns:p14="http://schemas.microsoft.com/office/powerpoint/2010/main" val="24476604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pPr fontAlgn="base"/>
            <a:r>
              <a:rPr lang="en-US" b="1" dirty="0"/>
              <a:t>MongoDB Covered Query</a:t>
            </a:r>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fontAlgn="base"/>
            <a:endParaRPr lang="en-US" sz="2000" dirty="0" smtClean="0"/>
          </a:p>
          <a:p>
            <a:pPr fontAlgn="base"/>
            <a:endParaRPr lang="en-US" sz="2000" dirty="0"/>
          </a:p>
          <a:p>
            <a:pPr fontAlgn="base"/>
            <a:endParaRPr lang="en-US" sz="2000" dirty="0" smtClean="0"/>
          </a:p>
          <a:p>
            <a:pPr fontAlgn="base"/>
            <a:endParaRPr lang="en-US" sz="2000" dirty="0"/>
          </a:p>
          <a:p>
            <a:pPr fontAlgn="base"/>
            <a:endParaRPr lang="en-US" sz="2000" dirty="0" smtClean="0"/>
          </a:p>
          <a:p>
            <a:pPr fontAlgn="base"/>
            <a:r>
              <a:rPr lang="en-US" sz="2000" dirty="0" smtClean="0"/>
              <a:t>The </a:t>
            </a:r>
            <a:r>
              <a:rPr lang="en-US" sz="2000" dirty="0"/>
              <a:t>MongoDB covered query is one which uses an </a:t>
            </a:r>
            <a:r>
              <a:rPr lang="en-US" sz="2000" b="1" dirty="0"/>
              <a:t>index</a:t>
            </a:r>
            <a:r>
              <a:rPr lang="en-US" sz="2000" dirty="0"/>
              <a:t> and does not have to examine any documents. An index will cover a query if it satisfies the following conditions:</a:t>
            </a:r>
          </a:p>
          <a:p>
            <a:pPr lvl="0" fontAlgn="base"/>
            <a:r>
              <a:rPr lang="en-US" sz="2000" dirty="0"/>
              <a:t>All fields in a query are part of an index.</a:t>
            </a:r>
          </a:p>
          <a:p>
            <a:pPr lvl="0" fontAlgn="base"/>
            <a:r>
              <a:rPr lang="en-US" sz="2000" dirty="0"/>
              <a:t>All fields returned in the results are of the same index.</a:t>
            </a:r>
          </a:p>
          <a:p>
            <a:pPr fontAlgn="base"/>
            <a:r>
              <a:rPr lang="en-US" sz="2000" dirty="0"/>
              <a:t>If we take an example of a </a:t>
            </a:r>
            <a:r>
              <a:rPr lang="en-US" sz="2000" b="1" dirty="0"/>
              <a:t>collection</a:t>
            </a:r>
            <a:r>
              <a:rPr lang="en-US" sz="2000" dirty="0"/>
              <a:t> named example which has 2 indexes type and item.</a:t>
            </a:r>
          </a:p>
          <a:p>
            <a:pPr lvl="0" fontAlgn="base"/>
            <a:r>
              <a:rPr lang="en-US" sz="2000" dirty="0"/>
              <a:t>db.example.</a:t>
            </a:r>
            <a:r>
              <a:rPr lang="en-US" sz="2000" b="1" dirty="0"/>
              <a:t>createIndex</a:t>
            </a:r>
            <a:r>
              <a:rPr lang="en-US" sz="2000" dirty="0"/>
              <a:t>( { type: 1, item: 1 } )</a:t>
            </a:r>
          </a:p>
          <a:p>
            <a:pPr fontAlgn="base"/>
            <a:r>
              <a:rPr lang="en-US" sz="2000" dirty="0"/>
              <a:t>This index will cover queries with operations on type and item fields and then return only item field.</a:t>
            </a:r>
          </a:p>
          <a:p>
            <a:pPr lvl="0" fontAlgn="base"/>
            <a:r>
              <a:rPr lang="en-US" sz="2000" dirty="0"/>
              <a:t>db.example.</a:t>
            </a:r>
            <a:r>
              <a:rPr lang="en-US" sz="2000" b="1" dirty="0"/>
              <a:t>find</a:t>
            </a:r>
            <a:r>
              <a:rPr lang="en-US" sz="2000" dirty="0"/>
              <a:t>(</a:t>
            </a:r>
          </a:p>
          <a:p>
            <a:pPr lvl="0" fontAlgn="base"/>
            <a:r>
              <a:rPr lang="en-US" sz="2000" dirty="0"/>
              <a:t>{ type: "game", item:/^c/ },</a:t>
            </a:r>
          </a:p>
          <a:p>
            <a:pPr lvl="0" fontAlgn="base"/>
            <a:r>
              <a:rPr lang="en-US" sz="2000" dirty="0"/>
              <a:t>{ item: 1, _id: 0 }</a:t>
            </a:r>
          </a:p>
          <a:p>
            <a:pPr lvl="0" fontAlgn="base"/>
            <a:r>
              <a:rPr lang="en-US" sz="2000" dirty="0"/>
              <a:t>)</a:t>
            </a:r>
          </a:p>
          <a:p>
            <a:pPr fontAlgn="base"/>
            <a:r>
              <a:rPr lang="en-US" sz="2000" dirty="0"/>
              <a:t>Here, to cover the query, the </a:t>
            </a:r>
            <a:r>
              <a:rPr lang="en-US" sz="2000" b="1" dirty="0"/>
              <a:t>document</a:t>
            </a:r>
            <a:r>
              <a:rPr lang="en-US" sz="2000" dirty="0"/>
              <a:t> must explicitly specify _id: 0 to exclude the _id field from a result. However, this has changed in version 3.6. Over here an index can cover a query on fields within embedded documents.</a:t>
            </a:r>
          </a:p>
          <a:p>
            <a:r>
              <a:rPr lang="en-US" sz="2000" dirty="0"/>
              <a:t> </a:t>
            </a:r>
          </a:p>
          <a:p>
            <a:endParaRPr lang="en-US" sz="8000" dirty="0"/>
          </a:p>
        </p:txBody>
      </p:sp>
    </p:spTree>
    <p:extLst>
      <p:ext uri="{BB962C8B-B14F-4D97-AF65-F5344CB8AC3E}">
        <p14:creationId xmlns:p14="http://schemas.microsoft.com/office/powerpoint/2010/main" val="345598754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7143"/>
            <a:ext cx="9067799" cy="689932"/>
          </a:xfrm>
          <a:prstGeom prst="rect">
            <a:avLst/>
          </a:prstGeom>
        </p:spPr>
        <p:txBody>
          <a:bodyPr vert="horz" wrap="square" lIns="0" tIns="12700" rIns="0" bIns="0" rtlCol="0" anchor="ctr">
            <a:spAutoFit/>
          </a:bodyPr>
          <a:lstStyle/>
          <a:p>
            <a:r>
              <a:rPr lang="en-US" dirty="0"/>
              <a:t>SQL TO MONGODB MAPPING CHART </a:t>
            </a:r>
          </a:p>
        </p:txBody>
      </p:sp>
      <p:sp>
        <p:nvSpPr>
          <p:cNvPr id="5" name="Rectangle 4"/>
          <p:cNvSpPr/>
          <p:nvPr/>
        </p:nvSpPr>
        <p:spPr>
          <a:xfrm>
            <a:off x="76200" y="1524000"/>
            <a:ext cx="8915400" cy="533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p:cNvSpPr/>
          <p:nvPr/>
        </p:nvSpPr>
        <p:spPr>
          <a:xfrm>
            <a:off x="76200" y="1600200"/>
            <a:ext cx="8839200" cy="525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u="sng" dirty="0">
                <a:hlinkClick r:id="rId2"/>
              </a:rPr>
              <a:t>https://docs.mongodb.com/manual/reference/sql-comparison/</a:t>
            </a:r>
            <a:endParaRPr lang="en-US" sz="4800" dirty="0"/>
          </a:p>
          <a:p>
            <a:endParaRPr lang="en-US" sz="2000" dirty="0"/>
          </a:p>
        </p:txBody>
      </p:sp>
    </p:spTree>
    <p:extLst>
      <p:ext uri="{BB962C8B-B14F-4D97-AF65-F5344CB8AC3E}">
        <p14:creationId xmlns:p14="http://schemas.microsoft.com/office/powerpoint/2010/main" val="16197001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4361</TotalTime>
  <Words>4378</Words>
  <Application>Microsoft Office PowerPoint</Application>
  <PresentationFormat>On-screen Show (4:3)</PresentationFormat>
  <Paragraphs>828</Paragraphs>
  <Slides>122</Slides>
  <Notes>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122</vt:i4>
      </vt:variant>
    </vt:vector>
  </HeadingPairs>
  <TitlesOfParts>
    <vt:vector size="138" baseType="lpstr">
      <vt:lpstr>Arial Unicode MS</vt:lpstr>
      <vt:lpstr>Arial</vt:lpstr>
      <vt:lpstr>Arial</vt:lpstr>
      <vt:lpstr>Calibri</vt:lpstr>
      <vt:lpstr>Calibri Light</vt:lpstr>
      <vt:lpstr>Consolas</vt:lpstr>
      <vt:lpstr>Courier New</vt:lpstr>
      <vt:lpstr>Helvetica</vt:lpstr>
      <vt:lpstr>Libre Franklin</vt:lpstr>
      <vt:lpstr>Segoe UI</vt:lpstr>
      <vt:lpstr>Segoe UI Light</vt:lpstr>
      <vt:lpstr>Times New Roman</vt:lpstr>
      <vt:lpstr>Tw Cen MT</vt:lpstr>
      <vt:lpstr>Wingdings</vt:lpstr>
      <vt:lpstr>Wingdings 2</vt:lpstr>
      <vt:lpstr>Median</vt:lpstr>
      <vt:lpstr>Some NoSQL databases</vt:lpstr>
      <vt:lpstr>Some NoSQL databases</vt:lpstr>
      <vt:lpstr>Who’s    using  MongoDB</vt:lpstr>
      <vt:lpstr> NoSQL </vt:lpstr>
      <vt:lpstr> NoSQL </vt:lpstr>
      <vt:lpstr> NoSQL Database Types </vt:lpstr>
      <vt:lpstr>Advantages of NoSQL Databases</vt:lpstr>
      <vt:lpstr>Advantages of NoSQL Databases</vt:lpstr>
      <vt:lpstr> MongoDB - NoSQL Database </vt:lpstr>
      <vt:lpstr>Introduction to MongoDB</vt:lpstr>
      <vt:lpstr>Data Stores</vt:lpstr>
      <vt:lpstr>Data Stores</vt:lpstr>
      <vt:lpstr>Data Stores</vt:lpstr>
      <vt:lpstr>Data Stores</vt:lpstr>
      <vt:lpstr>What is Structured Data?</vt:lpstr>
      <vt:lpstr>Serialization &amp; Deserialization</vt:lpstr>
      <vt:lpstr>Serialization &amp; Deserialization</vt:lpstr>
      <vt:lpstr>Relational and non-relational defined</vt:lpstr>
      <vt:lpstr>Origins</vt:lpstr>
      <vt:lpstr>Main differences (Relational)</vt:lpstr>
      <vt:lpstr>Main differences (Relational)</vt:lpstr>
      <vt:lpstr>Main differences (Non-relational/NoSQL)</vt:lpstr>
      <vt:lpstr>Main differences (Non-relational/NoSQL)</vt:lpstr>
      <vt:lpstr>ACID (RDBMS) vs BASE (NoSQL)</vt:lpstr>
      <vt:lpstr>PowerPoint Presentation</vt:lpstr>
      <vt:lpstr>Relational stores</vt:lpstr>
      <vt:lpstr>Key-value stores offer very high speed via the  least complicated data model—anything can  be stored as a value, as long as each value is  associated with a key or name.</vt:lpstr>
      <vt:lpstr> What is Document based storage? </vt:lpstr>
      <vt:lpstr> Key Features of MongoDB </vt:lpstr>
      <vt:lpstr> Key Features of MongoDB </vt:lpstr>
      <vt:lpstr> Key Features of MongoDB </vt:lpstr>
      <vt:lpstr> Key Features of MongoDB </vt:lpstr>
      <vt:lpstr>Key Features of MongoDB </vt:lpstr>
      <vt:lpstr> Documents </vt:lpstr>
      <vt:lpstr>  Sample Data in MongoDB  </vt:lpstr>
      <vt:lpstr> MongoDB vs SQL Databases </vt:lpstr>
      <vt:lpstr> MongoDB vs SQL Databases </vt:lpstr>
      <vt:lpstr> Advantages of MongoDB </vt:lpstr>
      <vt:lpstr> Creating a Database </vt:lpstr>
      <vt:lpstr> Creating a Database </vt:lpstr>
      <vt:lpstr> Creating a Database </vt:lpstr>
      <vt:lpstr> MongoDB CRUD Operations </vt:lpstr>
      <vt:lpstr> MongoDB CRUD Operations </vt:lpstr>
      <vt:lpstr> MongoDB CRUD Operations </vt:lpstr>
      <vt:lpstr>Delete Only One Document that Matches a Condition</vt:lpstr>
      <vt:lpstr>Delete All Documents </vt:lpstr>
      <vt:lpstr>MONGODB INDEX</vt:lpstr>
      <vt:lpstr>MONGODB UPDATE</vt:lpstr>
      <vt:lpstr>MONGODB UPDATE</vt:lpstr>
      <vt:lpstr>MONGODB INDEX</vt:lpstr>
      <vt:lpstr>MONGODB _id </vt:lpstr>
      <vt:lpstr>Serializing and de-serializing data</vt:lpstr>
      <vt:lpstr>Serializing and de-serializing data</vt:lpstr>
      <vt:lpstr>JSON AND BSON</vt:lpstr>
      <vt:lpstr>Does MongoDB use BSON, or JSON?</vt:lpstr>
      <vt:lpstr>MONGODB SHELL</vt:lpstr>
      <vt:lpstr>MONGODB with Other Language</vt:lpstr>
      <vt:lpstr>MONGODB with Other Language</vt:lpstr>
      <vt:lpstr>MONGODB with Other Language</vt:lpstr>
      <vt:lpstr>What is an Index?</vt:lpstr>
      <vt:lpstr>MONGODB INDEX</vt:lpstr>
      <vt:lpstr>MONGODB INDEX</vt:lpstr>
      <vt:lpstr>MONGODB INDEX</vt:lpstr>
      <vt:lpstr>MONGODB INDEX</vt:lpstr>
      <vt:lpstr>How to Create Indexes: createIndex()</vt:lpstr>
      <vt:lpstr>How to Create Indexes: createIndex()</vt:lpstr>
      <vt:lpstr>How to Create Indexes: createIndex()</vt:lpstr>
      <vt:lpstr>Types Of Index In MongoDB</vt:lpstr>
      <vt:lpstr>Types Of Index In MongoDB</vt:lpstr>
      <vt:lpstr>Types Of Index In MongoDB</vt:lpstr>
      <vt:lpstr>INDEX LIMITATIONS:</vt:lpstr>
      <vt:lpstr>Index</vt:lpstr>
      <vt:lpstr>FULL TEXT SEARCH IN MONGODB</vt:lpstr>
      <vt:lpstr>Full-text Search Basics</vt:lpstr>
      <vt:lpstr>  Full-text Search Basics : Example  </vt:lpstr>
      <vt:lpstr>Create Sample Dataset</vt:lpstr>
      <vt:lpstr>  $lookup (aggregation) </vt:lpstr>
      <vt:lpstr>  $lookup (aggregation) </vt:lpstr>
      <vt:lpstr>  $lookup (aggregation) </vt:lpstr>
      <vt:lpstr>  $lookup : Example </vt:lpstr>
      <vt:lpstr>  $lookup : Example </vt:lpstr>
      <vt:lpstr>  $lookup (aggregation) </vt:lpstr>
      <vt:lpstr>  $lookup (aggregation) </vt:lpstr>
      <vt:lpstr>$project (aggregation)</vt:lpstr>
      <vt:lpstr>$project (aggregation)</vt:lpstr>
      <vt:lpstr>  $project (aggregation)</vt:lpstr>
      <vt:lpstr>  $project (aggregation)</vt:lpstr>
      <vt:lpstr>  $project (aggregation)</vt:lpstr>
      <vt:lpstr>  $project (aggregation)</vt:lpstr>
      <vt:lpstr>What is Cursor in MongoDB?</vt:lpstr>
      <vt:lpstr>example shows how this can be done.</vt:lpstr>
      <vt:lpstr>$explain</vt:lpstr>
      <vt:lpstr>$explain</vt:lpstr>
      <vt:lpstr>$explain</vt:lpstr>
      <vt:lpstr>What is a MongoDB Query?</vt:lpstr>
      <vt:lpstr>MONGO QUERY LANGUAGE </vt:lpstr>
      <vt:lpstr>MONGO QUERY LANGUAGE </vt:lpstr>
      <vt:lpstr>MongoDB Covered Query</vt:lpstr>
      <vt:lpstr>SQL TO MONGODB MAPPING CHART </vt:lpstr>
      <vt:lpstr>MONGO QUERY LANGUAGE </vt:lpstr>
      <vt:lpstr>MONGODB .NOTATION</vt:lpstr>
      <vt:lpstr>MONGODB .NOTATION</vt:lpstr>
      <vt:lpstr>What is replication?</vt:lpstr>
      <vt:lpstr>Data Replication?</vt:lpstr>
      <vt:lpstr>What is replication?</vt:lpstr>
      <vt:lpstr>Why Replication?</vt:lpstr>
      <vt:lpstr>Why Replication?</vt:lpstr>
      <vt:lpstr>How Replication Works in MongoDB</vt:lpstr>
      <vt:lpstr>How Replication Works in MongoDB</vt:lpstr>
      <vt:lpstr>How Replication Works in MongoDB</vt:lpstr>
      <vt:lpstr>How Replication Works in MongoDB</vt:lpstr>
      <vt:lpstr>How Replication Works in MongoDB</vt:lpstr>
      <vt:lpstr>How Replication Works in MongoDB</vt:lpstr>
      <vt:lpstr> Replica Set</vt:lpstr>
      <vt:lpstr> MongoDB Oplog </vt:lpstr>
      <vt:lpstr> Mongodb Backup</vt:lpstr>
      <vt:lpstr> Mongodb Backup</vt:lpstr>
      <vt:lpstr> Mongodb Backup</vt:lpstr>
      <vt:lpstr> Mongodb Backup</vt:lpstr>
      <vt:lpstr> Restoring the Database</vt:lpstr>
      <vt:lpstr> BACKUP  VS REPLICATION</vt:lpstr>
      <vt:lpstr> BACKUP  VS REPLICATION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Windows User</dc:creator>
  <cp:lastModifiedBy>DELL</cp:lastModifiedBy>
  <cp:revision>565</cp:revision>
  <dcterms:created xsi:type="dcterms:W3CDTF">2018-01-29T15:04:50Z</dcterms:created>
  <dcterms:modified xsi:type="dcterms:W3CDTF">2020-12-23T04:16:51Z</dcterms:modified>
</cp:coreProperties>
</file>