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3" r:id="rId4"/>
    <p:sldId id="258" r:id="rId5"/>
    <p:sldId id="259" r:id="rId6"/>
    <p:sldId id="262" r:id="rId7"/>
    <p:sldId id="265"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1424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22521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056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58524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5044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317055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631987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481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9584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53996-7625-490A-983C-3BD04AF39E98}"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400473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53996-7625-490A-983C-3BD04AF39E98}"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5745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53996-7625-490A-983C-3BD04AF39E98}" type="datetimeFigureOut">
              <a:rPr lang="en-IN" smtClean="0"/>
              <a:t>03-11-2021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12415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53996-7625-490A-983C-3BD04AF39E98}" type="datetimeFigureOut">
              <a:rPr lang="en-IN" smtClean="0"/>
              <a:t>03-11-2021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21513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3996-7625-490A-983C-3BD04AF39E98}" type="datetimeFigureOut">
              <a:rPr lang="en-IN" smtClean="0"/>
              <a:t>03-11-2021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108662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53996-7625-490A-983C-3BD04AF39E98}"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Tree>
    <p:extLst>
      <p:ext uri="{BB962C8B-B14F-4D97-AF65-F5344CB8AC3E}">
        <p14:creationId xmlns:p14="http://schemas.microsoft.com/office/powerpoint/2010/main" val="28515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F81267-D80B-401E-B94D-72BAF38743EF}" type="slidenum">
              <a:rPr lang="en-IN" smtClean="0"/>
              <a:t>‹#›</a:t>
            </a:fld>
            <a:endParaRPr lang="en-IN"/>
          </a:p>
        </p:txBody>
      </p:sp>
      <p:sp>
        <p:nvSpPr>
          <p:cNvPr id="5" name="Date Placeholder 4"/>
          <p:cNvSpPr>
            <a:spLocks noGrp="1"/>
          </p:cNvSpPr>
          <p:nvPr>
            <p:ph type="dt" sz="half" idx="10"/>
          </p:nvPr>
        </p:nvSpPr>
        <p:spPr/>
        <p:txBody>
          <a:bodyPr/>
          <a:lstStyle/>
          <a:p>
            <a:fld id="{BB253996-7625-490A-983C-3BD04AF39E98}" type="datetimeFigureOut">
              <a:rPr lang="en-IN" smtClean="0"/>
              <a:t>03-11-2021</a:t>
            </a:fld>
            <a:endParaRPr lang="en-IN"/>
          </a:p>
        </p:txBody>
      </p:sp>
    </p:spTree>
    <p:extLst>
      <p:ext uri="{BB962C8B-B14F-4D97-AF65-F5344CB8AC3E}">
        <p14:creationId xmlns:p14="http://schemas.microsoft.com/office/powerpoint/2010/main" val="424858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253996-7625-490A-983C-3BD04AF39E98}" type="datetimeFigureOut">
              <a:rPr lang="en-IN" smtClean="0"/>
              <a:t>03-11-2021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81267-D80B-401E-B94D-72BAF38743EF}" type="slidenum">
              <a:rPr lang="en-IN" smtClean="0"/>
              <a:t>‹#›</a:t>
            </a:fld>
            <a:endParaRPr lang="en-IN"/>
          </a:p>
        </p:txBody>
      </p:sp>
    </p:spTree>
    <p:extLst>
      <p:ext uri="{BB962C8B-B14F-4D97-AF65-F5344CB8AC3E}">
        <p14:creationId xmlns:p14="http://schemas.microsoft.com/office/powerpoint/2010/main" val="72359564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9318" y="266608"/>
            <a:ext cx="9309985" cy="1068690"/>
          </a:xfrm>
        </p:spPr>
        <p:txBody>
          <a:bodyPr/>
          <a:lstStyle/>
          <a:p>
            <a:pPr algn="ctr"/>
            <a:r>
              <a:rPr lang="en-IN" b="1" dirty="0"/>
              <a:t/>
            </a:r>
            <a:br>
              <a:rPr lang="en-IN" b="1" dirty="0"/>
            </a:br>
            <a:r>
              <a:rPr lang="en-IN" sz="4800" b="1" dirty="0" smtClean="0"/>
              <a:t>FLIGHT</a:t>
            </a:r>
            <a:r>
              <a:rPr lang="en-IN" sz="4800" b="1" dirty="0" smtClean="0"/>
              <a:t>: </a:t>
            </a:r>
            <a:r>
              <a:rPr lang="en-IN" sz="4800" b="1" dirty="0"/>
              <a:t>PRICE PREDICTION</a:t>
            </a:r>
            <a:endParaRPr lang="en-IN" dirty="0"/>
          </a:p>
        </p:txBody>
      </p:sp>
      <p:sp>
        <p:nvSpPr>
          <p:cNvPr id="3" name="Subtitle 2"/>
          <p:cNvSpPr>
            <a:spLocks noGrp="1"/>
          </p:cNvSpPr>
          <p:nvPr>
            <p:ph type="subTitle" idx="1"/>
          </p:nvPr>
        </p:nvSpPr>
        <p:spPr>
          <a:xfrm>
            <a:off x="1559318" y="2287553"/>
            <a:ext cx="9179355" cy="1252481"/>
          </a:xfrm>
        </p:spPr>
        <p:txBody>
          <a:bodyPr>
            <a:normAutofit/>
          </a:bodyPr>
          <a:lstStyle/>
          <a:p>
            <a:pPr algn="l"/>
            <a:r>
              <a:rPr lang="en-IN" i="1" dirty="0" smtClean="0"/>
              <a:t>Flight </a:t>
            </a:r>
            <a:r>
              <a:rPr lang="en-IN" i="1" dirty="0"/>
              <a:t>ticket prices can be something hard to guess, today we might see a price, check out the price of the same flight tomorrow, it will be a different story. We might have often heard travellers saying that flight ticket prices are so unpredictable.</a:t>
            </a:r>
            <a:endParaRPr lang="en-IN" dirty="0"/>
          </a:p>
        </p:txBody>
      </p:sp>
      <p:pic>
        <p:nvPicPr>
          <p:cNvPr id="4" name="Picture 3"/>
          <p:cNvPicPr>
            <a:picLocks noChangeAspect="1"/>
          </p:cNvPicPr>
          <p:nvPr/>
        </p:nvPicPr>
        <p:blipFill>
          <a:blip r:embed="rId2"/>
          <a:stretch>
            <a:fillRect/>
          </a:stretch>
        </p:blipFill>
        <p:spPr>
          <a:xfrm>
            <a:off x="1467878" y="3944983"/>
            <a:ext cx="3049861" cy="1760172"/>
          </a:xfrm>
          <a:prstGeom prst="rect">
            <a:avLst/>
          </a:prstGeom>
        </p:spPr>
      </p:pic>
      <p:sp>
        <p:nvSpPr>
          <p:cNvPr id="6" name="Subtitle 2"/>
          <p:cNvSpPr txBox="1">
            <a:spLocks/>
          </p:cNvSpPr>
          <p:nvPr/>
        </p:nvSpPr>
        <p:spPr>
          <a:xfrm>
            <a:off x="5959678" y="4230695"/>
            <a:ext cx="3749040" cy="147446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smtClean="0">
                <a:solidFill>
                  <a:schemeClr val="accent2">
                    <a:lumMod val="75000"/>
                  </a:schemeClr>
                </a:solidFill>
              </a:rPr>
              <a:t>FLIP ROBO REMOTE INTERNSHIP</a:t>
            </a:r>
          </a:p>
          <a:p>
            <a:pPr algn="l"/>
            <a:r>
              <a:rPr lang="en-IN" b="1" i="1" dirty="0" smtClean="0">
                <a:solidFill>
                  <a:schemeClr val="accent2">
                    <a:lumMod val="75000"/>
                  </a:schemeClr>
                </a:solidFill>
              </a:rPr>
              <a:t>Developed By:</a:t>
            </a:r>
          </a:p>
          <a:p>
            <a:pPr algn="l"/>
            <a:r>
              <a:rPr lang="en-IN" b="1" i="1" dirty="0" smtClean="0">
                <a:solidFill>
                  <a:schemeClr val="accent2">
                    <a:lumMod val="75000"/>
                  </a:schemeClr>
                </a:solidFill>
              </a:rPr>
              <a:t>Deepam Purkayastha</a:t>
            </a:r>
            <a:endParaRPr lang="en-IN" b="1" i="1" dirty="0">
              <a:solidFill>
                <a:schemeClr val="accent2">
                  <a:lumMod val="75000"/>
                </a:schemeClr>
              </a:solidFill>
            </a:endParaRPr>
          </a:p>
        </p:txBody>
      </p:sp>
    </p:spTree>
    <p:extLst>
      <p:ext uri="{BB962C8B-B14F-4D97-AF65-F5344CB8AC3E}">
        <p14:creationId xmlns:p14="http://schemas.microsoft.com/office/powerpoint/2010/main" val="351825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132" y="472389"/>
            <a:ext cx="8596668" cy="627017"/>
          </a:xfrm>
        </p:spPr>
        <p:txBody>
          <a:bodyPr>
            <a:normAutofit fontScale="90000"/>
          </a:bodyPr>
          <a:lstStyle/>
          <a:p>
            <a:r>
              <a:rPr lang="en-IN" dirty="0" smtClean="0"/>
              <a:t>Problem Statement:</a:t>
            </a:r>
            <a:endParaRPr lang="en-IN" dirty="0"/>
          </a:p>
        </p:txBody>
      </p:sp>
      <p:sp>
        <p:nvSpPr>
          <p:cNvPr id="3" name="Content Placeholder 2"/>
          <p:cNvSpPr>
            <a:spLocks noGrp="1"/>
          </p:cNvSpPr>
          <p:nvPr>
            <p:ph idx="1"/>
          </p:nvPr>
        </p:nvSpPr>
        <p:spPr>
          <a:xfrm>
            <a:off x="601133" y="836023"/>
            <a:ext cx="10343531" cy="2743201"/>
          </a:xfrm>
        </p:spPr>
        <p:txBody>
          <a:bodyPr>
            <a:normAutofit/>
          </a:bodyPr>
          <a:lstStyle/>
          <a:p>
            <a:pPr marL="0" indent="0">
              <a:buNone/>
            </a:pPr>
            <a:endParaRPr lang="en-IN" sz="2000" dirty="0" smtClean="0"/>
          </a:p>
          <a:p>
            <a:r>
              <a:rPr lang="en-IN" dirty="0"/>
              <a:t>Flight ticket prices can be something hard to guess, today we might see a price, check out the price of the same flight tomorrow, it will be a different story. We might have often heard travellers saying that flight ticket prices are so unpredictable.</a:t>
            </a:r>
          </a:p>
          <a:p>
            <a:r>
              <a:rPr lang="en-IN" dirty="0"/>
              <a:t>1. Time of purchase patterns (making sure last-minute purchases are </a:t>
            </a:r>
            <a:r>
              <a:rPr lang="en-IN" dirty="0" smtClean="0"/>
              <a:t>expensive)</a:t>
            </a:r>
          </a:p>
          <a:p>
            <a:r>
              <a:rPr lang="en-IN" dirty="0" smtClean="0"/>
              <a:t>2</a:t>
            </a:r>
            <a:r>
              <a:rPr lang="en-IN" dirty="0"/>
              <a:t>. Keeping the flight as full as they want it (raising prices on a flight which is filling up in order to reduce sales and hold back inventory for those expensive last-minute expensive purchases) </a:t>
            </a:r>
            <a:endParaRPr lang="en-IN" dirty="0"/>
          </a:p>
        </p:txBody>
      </p:sp>
      <p:sp>
        <p:nvSpPr>
          <p:cNvPr id="4" name="Title 1"/>
          <p:cNvSpPr txBox="1">
            <a:spLocks/>
          </p:cNvSpPr>
          <p:nvPr/>
        </p:nvSpPr>
        <p:spPr>
          <a:xfrm>
            <a:off x="601132" y="3480547"/>
            <a:ext cx="8596668" cy="65466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smtClean="0"/>
              <a:t>Objective</a:t>
            </a:r>
            <a:r>
              <a:rPr lang="en-IN" dirty="0" smtClean="0"/>
              <a:t>:</a:t>
            </a:r>
            <a:endParaRPr lang="en-IN" dirty="0"/>
          </a:p>
        </p:txBody>
      </p:sp>
      <p:sp>
        <p:nvSpPr>
          <p:cNvPr id="5" name="Content Placeholder 2"/>
          <p:cNvSpPr txBox="1">
            <a:spLocks/>
          </p:cNvSpPr>
          <p:nvPr/>
        </p:nvSpPr>
        <p:spPr>
          <a:xfrm>
            <a:off x="601133" y="4462547"/>
            <a:ext cx="10104380" cy="139456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Here, with the help of the prices of flight tickets for various airlines, which has been scrapped from yatra.com &amp; Ixigo.com for the months of November 2021 for few cities, we would be able to predict flight prices with the help of real time data.</a:t>
            </a:r>
            <a:endParaRPr lang="en-IN" dirty="0"/>
          </a:p>
        </p:txBody>
      </p:sp>
    </p:spTree>
    <p:extLst>
      <p:ext uri="{BB962C8B-B14F-4D97-AF65-F5344CB8AC3E}">
        <p14:creationId xmlns:p14="http://schemas.microsoft.com/office/powerpoint/2010/main" val="134990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994" y="306125"/>
            <a:ext cx="8596668" cy="762000"/>
          </a:xfrm>
        </p:spPr>
        <p:txBody>
          <a:bodyPr>
            <a:normAutofit fontScale="90000"/>
          </a:bodyPr>
          <a:lstStyle/>
          <a:p>
            <a:r>
              <a:rPr lang="en-IN" b="1" i="1" dirty="0" smtClean="0"/>
              <a:t>Data analysis to model building flowchart</a:t>
            </a:r>
            <a:endParaRPr lang="en-IN" b="1" i="1" dirty="0"/>
          </a:p>
        </p:txBody>
      </p:sp>
      <p:sp>
        <p:nvSpPr>
          <p:cNvPr id="5" name="Rectangle 4">
            <a:extLst>
              <a:ext uri="{FF2B5EF4-FFF2-40B4-BE49-F238E27FC236}">
                <a16:creationId xmlns:a16="http://schemas.microsoft.com/office/drawing/2014/main" id="{024F29E3-A390-4E04-A448-88BC82CB5D20}"/>
              </a:ext>
            </a:extLst>
          </p:cNvPr>
          <p:cNvSpPr/>
          <p:nvPr/>
        </p:nvSpPr>
        <p:spPr>
          <a:xfrm>
            <a:off x="711158" y="1205117"/>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Libraries</a:t>
            </a:r>
          </a:p>
        </p:txBody>
      </p:sp>
      <p:sp>
        <p:nvSpPr>
          <p:cNvPr id="6" name="Arrow: Right 15">
            <a:extLst>
              <a:ext uri="{FF2B5EF4-FFF2-40B4-BE49-F238E27FC236}">
                <a16:creationId xmlns:a16="http://schemas.microsoft.com/office/drawing/2014/main" id="{74CE3C0C-03DA-4AEF-B22E-DBEAC2671331}"/>
              </a:ext>
            </a:extLst>
          </p:cNvPr>
          <p:cNvSpPr/>
          <p:nvPr/>
        </p:nvSpPr>
        <p:spPr>
          <a:xfrm>
            <a:off x="3062914"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6DAC6749-FD90-4E0D-B20C-F09DE7EFC95E}"/>
              </a:ext>
            </a:extLst>
          </p:cNvPr>
          <p:cNvSpPr/>
          <p:nvPr/>
        </p:nvSpPr>
        <p:spPr>
          <a:xfrm>
            <a:off x="4088519" y="1187943"/>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Dataset</a:t>
            </a:r>
            <a:r>
              <a:rPr lang="en-US" dirty="0">
                <a:solidFill>
                  <a:schemeClr val="accent2">
                    <a:lumMod val="50000"/>
                  </a:schemeClr>
                </a:solidFill>
                <a:latin typeface="Verdana"/>
                <a:ea typeface="Verdana"/>
              </a:rPr>
              <a:t> Collection</a:t>
            </a:r>
          </a:p>
        </p:txBody>
      </p:sp>
      <p:sp>
        <p:nvSpPr>
          <p:cNvPr id="8" name="Arrow: Right 16">
            <a:extLst>
              <a:ext uri="{FF2B5EF4-FFF2-40B4-BE49-F238E27FC236}">
                <a16:creationId xmlns:a16="http://schemas.microsoft.com/office/drawing/2014/main" id="{4545A859-79F2-4160-A727-5947BAF33149}"/>
              </a:ext>
            </a:extLst>
          </p:cNvPr>
          <p:cNvSpPr/>
          <p:nvPr/>
        </p:nvSpPr>
        <p:spPr>
          <a:xfrm>
            <a:off x="6384880" y="144286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F211736A-F258-4059-A837-1310225BFC3C}"/>
              </a:ext>
            </a:extLst>
          </p:cNvPr>
          <p:cNvSpPr/>
          <p:nvPr/>
        </p:nvSpPr>
        <p:spPr>
          <a:xfrm>
            <a:off x="7456177" y="1192850"/>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12" name="Flowchart: Process 11">
            <a:extLst>
              <a:ext uri="{FF2B5EF4-FFF2-40B4-BE49-F238E27FC236}">
                <a16:creationId xmlns:a16="http://schemas.microsoft.com/office/drawing/2014/main" id="{F50F88C3-A273-45E3-AC37-2331C997A2FE}"/>
              </a:ext>
            </a:extLst>
          </p:cNvPr>
          <p:cNvSpPr/>
          <p:nvPr/>
        </p:nvSpPr>
        <p:spPr>
          <a:xfrm>
            <a:off x="7513811" y="2583148"/>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Checking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id="{F50F88C3-A273-45E3-AC37-2331C997A2FE}"/>
              </a:ext>
            </a:extLst>
          </p:cNvPr>
          <p:cNvSpPr/>
          <p:nvPr/>
        </p:nvSpPr>
        <p:spPr>
          <a:xfrm>
            <a:off x="4088519" y="2570913"/>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EDA</a:t>
            </a:r>
            <a:endParaRPr lang="en-US" dirty="0">
              <a:solidFill>
                <a:schemeClr val="accent2">
                  <a:lumMod val="50000"/>
                </a:schemeClr>
              </a:solidFill>
            </a:endParaRPr>
          </a:p>
        </p:txBody>
      </p:sp>
      <p:sp>
        <p:nvSpPr>
          <p:cNvPr id="14" name="Arrow: Down 18">
            <a:extLst>
              <a:ext uri="{FF2B5EF4-FFF2-40B4-BE49-F238E27FC236}">
                <a16:creationId xmlns:a16="http://schemas.microsoft.com/office/drawing/2014/main" id="{C113CAE6-6934-4BE2-A582-EAACAD37C2F2}"/>
              </a:ext>
            </a:extLst>
          </p:cNvPr>
          <p:cNvSpPr/>
          <p:nvPr/>
        </p:nvSpPr>
        <p:spPr>
          <a:xfrm>
            <a:off x="8303478" y="212465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9">
            <a:extLst>
              <a:ext uri="{FF2B5EF4-FFF2-40B4-BE49-F238E27FC236}">
                <a16:creationId xmlns:a16="http://schemas.microsoft.com/office/drawing/2014/main" id="{BA23FFD6-A9F9-44FB-9627-676BEBE160B9}"/>
              </a:ext>
            </a:extLst>
          </p:cNvPr>
          <p:cNvSpPr/>
          <p:nvPr/>
        </p:nvSpPr>
        <p:spPr>
          <a:xfrm>
            <a:off x="6413634" y="27937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F50F88C3-A273-45E3-AC37-2331C997A2FE}"/>
              </a:ext>
            </a:extLst>
          </p:cNvPr>
          <p:cNvSpPr/>
          <p:nvPr/>
        </p:nvSpPr>
        <p:spPr>
          <a:xfrm>
            <a:off x="740143" y="2534907"/>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lumMod val="50000"/>
                  </a:schemeClr>
                </a:solidFill>
                <a:latin typeface="Verdana"/>
                <a:ea typeface="+mn-lt"/>
                <a:cs typeface="+mn-lt"/>
              </a:rPr>
              <a:t>Encoding(if required)</a:t>
            </a:r>
            <a:endParaRPr lang="en-US" dirty="0">
              <a:solidFill>
                <a:schemeClr val="accent2">
                  <a:lumMod val="50000"/>
                </a:schemeClr>
              </a:solidFill>
            </a:endParaRPr>
          </a:p>
        </p:txBody>
      </p:sp>
      <p:sp>
        <p:nvSpPr>
          <p:cNvPr id="17" name="Arrow: Left 19">
            <a:extLst>
              <a:ext uri="{FF2B5EF4-FFF2-40B4-BE49-F238E27FC236}">
                <a16:creationId xmlns:a16="http://schemas.microsoft.com/office/drawing/2014/main" id="{BA23FFD6-A9F9-44FB-9627-676BEBE160B9}"/>
              </a:ext>
            </a:extLst>
          </p:cNvPr>
          <p:cNvSpPr/>
          <p:nvPr/>
        </p:nvSpPr>
        <p:spPr>
          <a:xfrm>
            <a:off x="3045153" y="2766537"/>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8">
            <a:extLst>
              <a:ext uri="{FF2B5EF4-FFF2-40B4-BE49-F238E27FC236}">
                <a16:creationId xmlns:a16="http://schemas.microsoft.com/office/drawing/2014/main" id="{C113CAE6-6934-4BE2-A582-EAACAD37C2F2}"/>
              </a:ext>
            </a:extLst>
          </p:cNvPr>
          <p:cNvSpPr/>
          <p:nvPr/>
        </p:nvSpPr>
        <p:spPr>
          <a:xfrm>
            <a:off x="1550862" y="3469435"/>
            <a:ext cx="488830" cy="40963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F50F88C3-A273-45E3-AC37-2331C997A2FE}"/>
              </a:ext>
            </a:extLst>
          </p:cNvPr>
          <p:cNvSpPr/>
          <p:nvPr/>
        </p:nvSpPr>
        <p:spPr>
          <a:xfrm>
            <a:off x="703561" y="3903600"/>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co-relation</a:t>
            </a:r>
            <a:endParaRPr lang="en-US" dirty="0">
              <a:solidFill>
                <a:schemeClr val="accent2">
                  <a:lumMod val="50000"/>
                </a:schemeClr>
              </a:solidFill>
            </a:endParaRPr>
          </a:p>
        </p:txBody>
      </p:sp>
      <p:sp>
        <p:nvSpPr>
          <p:cNvPr id="20" name="Arrow: Right 15">
            <a:extLst>
              <a:ext uri="{FF2B5EF4-FFF2-40B4-BE49-F238E27FC236}">
                <a16:creationId xmlns:a16="http://schemas.microsoft.com/office/drawing/2014/main" id="{74CE3C0C-03DA-4AEF-B22E-DBEAC2671331}"/>
              </a:ext>
            </a:extLst>
          </p:cNvPr>
          <p:cNvSpPr/>
          <p:nvPr/>
        </p:nvSpPr>
        <p:spPr>
          <a:xfrm>
            <a:off x="3080674"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50F88C3-A273-45E3-AC37-2331C997A2FE}"/>
              </a:ext>
            </a:extLst>
          </p:cNvPr>
          <p:cNvSpPr/>
          <p:nvPr/>
        </p:nvSpPr>
        <p:spPr>
          <a:xfrm>
            <a:off x="4088519" y="3917035"/>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22" name="Arrow: Right 15">
            <a:extLst>
              <a:ext uri="{FF2B5EF4-FFF2-40B4-BE49-F238E27FC236}">
                <a16:creationId xmlns:a16="http://schemas.microsoft.com/office/drawing/2014/main" id="{74CE3C0C-03DA-4AEF-B22E-DBEAC2671331}"/>
              </a:ext>
            </a:extLst>
          </p:cNvPr>
          <p:cNvSpPr/>
          <p:nvPr/>
        </p:nvSpPr>
        <p:spPr>
          <a:xfrm>
            <a:off x="6384880" y="4099246"/>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F50F88C3-A273-45E3-AC37-2331C997A2FE}"/>
              </a:ext>
            </a:extLst>
          </p:cNvPr>
          <p:cNvSpPr/>
          <p:nvPr/>
        </p:nvSpPr>
        <p:spPr>
          <a:xfrm>
            <a:off x="7473477" y="390360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Proceed for Model building(Train/Test)</a:t>
            </a:r>
            <a:endParaRPr lang="en-US" dirty="0">
              <a:solidFill>
                <a:schemeClr val="accent2">
                  <a:lumMod val="50000"/>
                </a:schemeClr>
              </a:solidFill>
            </a:endParaRPr>
          </a:p>
        </p:txBody>
      </p:sp>
      <p:sp>
        <p:nvSpPr>
          <p:cNvPr id="24" name="Flowchart: Process 23">
            <a:extLst>
              <a:ext uri="{FF2B5EF4-FFF2-40B4-BE49-F238E27FC236}">
                <a16:creationId xmlns:a16="http://schemas.microsoft.com/office/drawing/2014/main" id="{F50F88C3-A273-45E3-AC37-2331C997A2FE}"/>
              </a:ext>
            </a:extLst>
          </p:cNvPr>
          <p:cNvSpPr/>
          <p:nvPr/>
        </p:nvSpPr>
        <p:spPr>
          <a:xfrm>
            <a:off x="66697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Saving the Model</a:t>
            </a:r>
            <a:endParaRPr lang="en-US" dirty="0">
              <a:solidFill>
                <a:schemeClr val="accent2">
                  <a:lumMod val="50000"/>
                </a:schemeClr>
              </a:solidFill>
            </a:endParaRPr>
          </a:p>
        </p:txBody>
      </p:sp>
      <p:sp>
        <p:nvSpPr>
          <p:cNvPr id="25" name="Flowchart: Process 24">
            <a:extLst>
              <a:ext uri="{FF2B5EF4-FFF2-40B4-BE49-F238E27FC236}">
                <a16:creationId xmlns:a16="http://schemas.microsoft.com/office/drawing/2014/main" id="{F50F88C3-A273-45E3-AC37-2331C997A2FE}"/>
              </a:ext>
            </a:extLst>
          </p:cNvPr>
          <p:cNvSpPr/>
          <p:nvPr/>
        </p:nvSpPr>
        <p:spPr>
          <a:xfrm>
            <a:off x="4088519" y="532223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lumMod val="50000"/>
                  </a:schemeClr>
                </a:solidFill>
              </a:rPr>
              <a:t>Hyper Parameter Tuning</a:t>
            </a:r>
            <a:endParaRPr lang="en-US" dirty="0">
              <a:solidFill>
                <a:schemeClr val="accent2">
                  <a:lumMod val="50000"/>
                </a:schemeClr>
              </a:solidFill>
            </a:endParaRPr>
          </a:p>
        </p:txBody>
      </p:sp>
      <p:sp>
        <p:nvSpPr>
          <p:cNvPr id="26" name="Flowchart: Process 25">
            <a:extLst>
              <a:ext uri="{FF2B5EF4-FFF2-40B4-BE49-F238E27FC236}">
                <a16:creationId xmlns:a16="http://schemas.microsoft.com/office/drawing/2014/main" id="{F50F88C3-A273-45E3-AC37-2331C997A2FE}"/>
              </a:ext>
            </a:extLst>
          </p:cNvPr>
          <p:cNvSpPr/>
          <p:nvPr/>
        </p:nvSpPr>
        <p:spPr>
          <a:xfrm>
            <a:off x="7456177" y="5322230"/>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rPr>
              <a:t>R2 Score, Cross </a:t>
            </a:r>
            <a:r>
              <a:rPr lang="en-IN" sz="1600" dirty="0">
                <a:solidFill>
                  <a:schemeClr val="accent2">
                    <a:lumMod val="50000"/>
                  </a:schemeClr>
                </a:solidFill>
              </a:rPr>
              <a:t>V</a:t>
            </a:r>
            <a:r>
              <a:rPr lang="en-IN" sz="1600" dirty="0" smtClean="0">
                <a:solidFill>
                  <a:schemeClr val="accent2">
                    <a:lumMod val="50000"/>
                  </a:schemeClr>
                </a:solidFill>
              </a:rPr>
              <a:t>alidation, MSE, RMSE, MAE</a:t>
            </a:r>
            <a:endParaRPr lang="en-US" sz="1600" dirty="0">
              <a:solidFill>
                <a:schemeClr val="accent2">
                  <a:lumMod val="50000"/>
                </a:schemeClr>
              </a:solidFill>
            </a:endParaRPr>
          </a:p>
        </p:txBody>
      </p:sp>
      <p:sp>
        <p:nvSpPr>
          <p:cNvPr id="27" name="Arrow: Down 18">
            <a:extLst>
              <a:ext uri="{FF2B5EF4-FFF2-40B4-BE49-F238E27FC236}">
                <a16:creationId xmlns:a16="http://schemas.microsoft.com/office/drawing/2014/main" id="{C113CAE6-6934-4BE2-A582-EAACAD37C2F2}"/>
              </a:ext>
            </a:extLst>
          </p:cNvPr>
          <p:cNvSpPr/>
          <p:nvPr/>
        </p:nvSpPr>
        <p:spPr>
          <a:xfrm>
            <a:off x="8245844" y="486225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19">
            <a:extLst>
              <a:ext uri="{FF2B5EF4-FFF2-40B4-BE49-F238E27FC236}">
                <a16:creationId xmlns:a16="http://schemas.microsoft.com/office/drawing/2014/main" id="{BA23FFD6-A9F9-44FB-9627-676BEBE160B9}"/>
              </a:ext>
            </a:extLst>
          </p:cNvPr>
          <p:cNvSpPr/>
          <p:nvPr/>
        </p:nvSpPr>
        <p:spPr>
          <a:xfrm>
            <a:off x="6384880"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Left 19">
            <a:extLst>
              <a:ext uri="{FF2B5EF4-FFF2-40B4-BE49-F238E27FC236}">
                <a16:creationId xmlns:a16="http://schemas.microsoft.com/office/drawing/2014/main" id="{BA23FFD6-A9F9-44FB-9627-676BEBE160B9}"/>
              </a:ext>
            </a:extLst>
          </p:cNvPr>
          <p:cNvSpPr/>
          <p:nvPr/>
        </p:nvSpPr>
        <p:spPr>
          <a:xfrm>
            <a:off x="3018857" y="5538361"/>
            <a:ext cx="92015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6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8187"/>
            <a:ext cx="8596668" cy="665536"/>
          </a:xfrm>
        </p:spPr>
        <p:txBody>
          <a:bodyPr>
            <a:normAutofit/>
          </a:bodyPr>
          <a:lstStyle/>
          <a:p>
            <a:r>
              <a:rPr lang="en-IN" dirty="0"/>
              <a:t>Data Pre-processing Done</a:t>
            </a:r>
          </a:p>
        </p:txBody>
      </p:sp>
      <p:sp>
        <p:nvSpPr>
          <p:cNvPr id="3" name="Content Placeholder 2"/>
          <p:cNvSpPr>
            <a:spLocks noGrp="1"/>
          </p:cNvSpPr>
          <p:nvPr>
            <p:ph idx="1"/>
          </p:nvPr>
        </p:nvSpPr>
        <p:spPr>
          <a:xfrm>
            <a:off x="677334" y="1083211"/>
            <a:ext cx="10569786" cy="5345723"/>
          </a:xfrm>
        </p:spPr>
        <p:txBody>
          <a:bodyPr>
            <a:normAutofit fontScale="92500" lnSpcReduction="10000"/>
          </a:bodyPr>
          <a:lstStyle/>
          <a:p>
            <a:pPr lvl="0"/>
            <a:r>
              <a:rPr lang="en-IN" dirty="0"/>
              <a:t>Importing Libraries.</a:t>
            </a:r>
          </a:p>
          <a:p>
            <a:pPr lvl="0"/>
            <a:r>
              <a:rPr lang="en-IN" dirty="0"/>
              <a:t>Read the CSV file and convert into data frame.</a:t>
            </a:r>
          </a:p>
          <a:p>
            <a:pPr lvl="0"/>
            <a:r>
              <a:rPr lang="en-IN" dirty="0"/>
              <a:t>Checking the data dimensions for the original dataset.</a:t>
            </a:r>
          </a:p>
          <a:p>
            <a:pPr lvl="0"/>
            <a:r>
              <a:rPr lang="en-IN" dirty="0"/>
              <a:t>Looking for null values if any, in heat map</a:t>
            </a:r>
            <a:r>
              <a:rPr lang="en-IN" dirty="0" smtClean="0"/>
              <a:t>. &amp; accordingly fill the </a:t>
            </a:r>
            <a:r>
              <a:rPr lang="en-IN" dirty="0" err="1" smtClean="0"/>
              <a:t>NaNs</a:t>
            </a:r>
            <a:r>
              <a:rPr lang="en-IN" dirty="0" smtClean="0"/>
              <a:t>.</a:t>
            </a:r>
            <a:endParaRPr lang="en-IN" dirty="0"/>
          </a:p>
          <a:p>
            <a:pPr lvl="0"/>
            <a:r>
              <a:rPr lang="en-IN" dirty="0"/>
              <a:t>Checking the summary of the dataset.</a:t>
            </a:r>
          </a:p>
          <a:p>
            <a:pPr lvl="0"/>
            <a:r>
              <a:rPr lang="en-IN" dirty="0"/>
              <a:t>Checking unique values.</a:t>
            </a:r>
          </a:p>
          <a:p>
            <a:pPr lvl="0"/>
            <a:r>
              <a:rPr lang="en-IN" dirty="0"/>
              <a:t>Checking all the categorical columns in the dataset.</a:t>
            </a:r>
          </a:p>
          <a:p>
            <a:pPr lvl="0"/>
            <a:r>
              <a:rPr lang="en-IN" dirty="0"/>
              <a:t>Visualizing each features using matplotlib and Seaborn.</a:t>
            </a:r>
          </a:p>
          <a:p>
            <a:pPr lvl="0"/>
            <a:r>
              <a:rPr lang="en-IN" dirty="0"/>
              <a:t>Performed </a:t>
            </a:r>
            <a:r>
              <a:rPr lang="en-IN" dirty="0" smtClean="0"/>
              <a:t>encoding if required.</a:t>
            </a:r>
            <a:endParaRPr lang="en-IN" dirty="0"/>
          </a:p>
          <a:p>
            <a:r>
              <a:rPr lang="en-IN" dirty="0"/>
              <a:t>Checked for </a:t>
            </a:r>
            <a:r>
              <a:rPr lang="en-IN" dirty="0" smtClean="0"/>
              <a:t>co-relation/multi-collinearity.</a:t>
            </a:r>
          </a:p>
          <a:p>
            <a:r>
              <a:rPr lang="en-IN" dirty="0"/>
              <a:t>Checked for Outliers/Skewness &amp; act </a:t>
            </a:r>
            <a:r>
              <a:rPr lang="en-IN" dirty="0" smtClean="0"/>
              <a:t>accordingly.</a:t>
            </a:r>
          </a:p>
          <a:p>
            <a:r>
              <a:rPr lang="en-IN" dirty="0" smtClean="0"/>
              <a:t>Perform Scaling using minmax Scaler method.</a:t>
            </a:r>
          </a:p>
          <a:p>
            <a:r>
              <a:rPr lang="en-IN" dirty="0" smtClean="0"/>
              <a:t>Checked </a:t>
            </a:r>
            <a:r>
              <a:rPr lang="en-IN" dirty="0"/>
              <a:t>for the final dimension of dataset: </a:t>
            </a:r>
            <a:r>
              <a:rPr lang="en-IN" dirty="0" smtClean="0"/>
              <a:t>1520</a:t>
            </a:r>
            <a:r>
              <a:rPr lang="en-IN" dirty="0" smtClean="0"/>
              <a:t> </a:t>
            </a:r>
            <a:r>
              <a:rPr lang="en-IN" dirty="0"/>
              <a:t>rows &amp; </a:t>
            </a:r>
            <a:r>
              <a:rPr lang="en-IN" dirty="0"/>
              <a:t>9</a:t>
            </a:r>
            <a:r>
              <a:rPr lang="en-IN" dirty="0" smtClean="0"/>
              <a:t> </a:t>
            </a:r>
            <a:r>
              <a:rPr lang="en-IN" dirty="0"/>
              <a:t>columns</a:t>
            </a:r>
            <a:r>
              <a:rPr lang="en-IN" dirty="0" smtClean="0"/>
              <a:t>.</a:t>
            </a:r>
          </a:p>
          <a:p>
            <a:r>
              <a:rPr lang="en-IN" dirty="0" smtClean="0"/>
              <a:t>Created </a:t>
            </a:r>
            <a:r>
              <a:rPr lang="en-IN" dirty="0"/>
              <a:t>train test split: We have split the train &amp; test data in </a:t>
            </a:r>
            <a:r>
              <a:rPr lang="en-IN" dirty="0" smtClean="0"/>
              <a:t>0.2 </a:t>
            </a:r>
            <a:r>
              <a:rPr lang="en-IN" dirty="0"/>
              <a:t>test size with </a:t>
            </a:r>
            <a:r>
              <a:rPr lang="en-IN" dirty="0" smtClean="0"/>
              <a:t>finding the best random state, which is </a:t>
            </a:r>
            <a:r>
              <a:rPr lang="en-IN" dirty="0" smtClean="0"/>
              <a:t>101.</a:t>
            </a:r>
            <a:endParaRPr lang="en-IN" dirty="0" smtClean="0"/>
          </a:p>
          <a:p>
            <a:endParaRPr lang="en-IN" dirty="0"/>
          </a:p>
          <a:p>
            <a:endParaRPr lang="en-IN" dirty="0"/>
          </a:p>
        </p:txBody>
      </p:sp>
    </p:spTree>
    <p:extLst>
      <p:ext uri="{BB962C8B-B14F-4D97-AF65-F5344CB8AC3E}">
        <p14:creationId xmlns:p14="http://schemas.microsoft.com/office/powerpoint/2010/main" val="220726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6420" y="138195"/>
            <a:ext cx="8596668" cy="548640"/>
          </a:xfrm>
        </p:spPr>
        <p:txBody>
          <a:bodyPr>
            <a:normAutofit/>
          </a:bodyPr>
          <a:lstStyle/>
          <a:p>
            <a:r>
              <a:rPr lang="en-IN" sz="2800" dirty="0"/>
              <a:t>Exploratory Data Analysis through Visualizations</a:t>
            </a:r>
          </a:p>
        </p:txBody>
      </p:sp>
      <p:sp>
        <p:nvSpPr>
          <p:cNvPr id="3" name="Rectangle 2"/>
          <p:cNvSpPr/>
          <p:nvPr/>
        </p:nvSpPr>
        <p:spPr>
          <a:xfrm>
            <a:off x="692548" y="3685791"/>
            <a:ext cx="10264412" cy="3046988"/>
          </a:xfrm>
          <a:prstGeom prst="rect">
            <a:avLst/>
          </a:prstGeom>
        </p:spPr>
        <p:txBody>
          <a:bodyPr wrap="square">
            <a:spAutoFit/>
          </a:bodyPr>
          <a:lstStyle/>
          <a:p>
            <a:pPr marL="285750" indent="-285750">
              <a:buFont typeface="Wingdings" panose="05000000000000000000" pitchFamily="2" charset="2"/>
              <a:buChar char="Ø"/>
            </a:pPr>
            <a:r>
              <a:rPr lang="en-IN" sz="1600" dirty="0">
                <a:solidFill>
                  <a:schemeClr val="tx2"/>
                </a:solidFill>
              </a:rPr>
              <a:t>Spice jet is selling tickets with maximum fare followed by Go first &amp; </a:t>
            </a:r>
            <a:r>
              <a:rPr lang="en-IN" sz="1600" dirty="0" smtClean="0">
                <a:solidFill>
                  <a:schemeClr val="tx2"/>
                </a:solidFill>
              </a:rPr>
              <a:t>Vistara.</a:t>
            </a:r>
          </a:p>
          <a:p>
            <a:pPr marL="285750" indent="-285750">
              <a:buFont typeface="Wingdings" panose="05000000000000000000" pitchFamily="2" charset="2"/>
              <a:buChar char="Ø"/>
            </a:pPr>
            <a:r>
              <a:rPr lang="en-IN" sz="1600" dirty="0">
                <a:solidFill>
                  <a:schemeClr val="tx2"/>
                </a:solidFill>
              </a:rPr>
              <a:t>Maximum fare of the flights is departing from New Delhi followed by Mumbai</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Maximum destination is Kolkata having highest </a:t>
            </a:r>
            <a:r>
              <a:rPr lang="en-IN" sz="1600" dirty="0" err="1">
                <a:solidFill>
                  <a:schemeClr val="tx2"/>
                </a:solidFill>
              </a:rPr>
              <a:t>avg</a:t>
            </a:r>
            <a:r>
              <a:rPr lang="en-IN" sz="1600" dirty="0">
                <a:solidFill>
                  <a:schemeClr val="tx2"/>
                </a:solidFill>
              </a:rPr>
              <a:t> fare</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Vistara is showing the highest price having a 2 stops followed by 1 stop</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We have seen how categorical data is distributed &amp; correlated with the target variable. Also, I have mentioned the findings below each plot</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Performed One Hot Encoding for Nominal categorical columns: Airline &amp; Destination &amp; performed label encoding for an ordinal categorical column: Total Stops, Source &amp; Day</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No need to check for outliers/skewness as all the independent features are categorical</a:t>
            </a:r>
            <a:r>
              <a:rPr lang="en-IN" sz="1600" dirty="0" smtClean="0">
                <a:solidFill>
                  <a:schemeClr val="tx2"/>
                </a:solidFill>
              </a:rPr>
              <a:t>.</a:t>
            </a:r>
          </a:p>
          <a:p>
            <a:pPr marL="285750" indent="-285750">
              <a:buFont typeface="Wingdings" panose="05000000000000000000" pitchFamily="2" charset="2"/>
              <a:buChar char="Ø"/>
            </a:pPr>
            <a:r>
              <a:rPr lang="en-IN" sz="1600" dirty="0">
                <a:solidFill>
                  <a:schemeClr val="tx2"/>
                </a:solidFill>
              </a:rPr>
              <a:t>Total stops is more correlated with target </a:t>
            </a:r>
            <a:r>
              <a:rPr lang="en-IN" sz="1600" dirty="0" smtClean="0">
                <a:solidFill>
                  <a:schemeClr val="tx2"/>
                </a:solidFill>
              </a:rPr>
              <a:t>variable.</a:t>
            </a:r>
          </a:p>
          <a:p>
            <a:pPr marL="285750" indent="-285750">
              <a:buFont typeface="Wingdings" panose="05000000000000000000" pitchFamily="2" charset="2"/>
              <a:buChar char="Ø"/>
            </a:pPr>
            <a:r>
              <a:rPr lang="en-IN" sz="1600" dirty="0">
                <a:solidFill>
                  <a:schemeClr val="tx2"/>
                </a:solidFill>
              </a:rPr>
              <a:t>Multi collinearity: Date &amp; Source, Date &amp; Destination </a:t>
            </a:r>
            <a:r>
              <a:rPr lang="en-IN" sz="1600" dirty="0" smtClean="0">
                <a:solidFill>
                  <a:schemeClr val="tx2"/>
                </a:solidFill>
              </a:rPr>
              <a:t>Kolkata</a:t>
            </a:r>
            <a:r>
              <a:rPr lang="en-IN" sz="1600" dirty="0">
                <a:solidFill>
                  <a:schemeClr val="tx2"/>
                </a:solidFill>
              </a:rPr>
              <a:t>.</a:t>
            </a:r>
          </a:p>
          <a:p>
            <a:pPr marL="285750" indent="-285750">
              <a:buFont typeface="Wingdings" panose="05000000000000000000" pitchFamily="2" charset="2"/>
              <a:buChar char="Ø"/>
            </a:pPr>
            <a:endParaRPr lang="en-IN" sz="1600" dirty="0">
              <a:solidFill>
                <a:schemeClr val="tx2"/>
              </a:solidFill>
            </a:endParaRPr>
          </a:p>
        </p:txBody>
      </p:sp>
      <p:pic>
        <p:nvPicPr>
          <p:cNvPr id="8" name="Picture 7"/>
          <p:cNvPicPr/>
          <p:nvPr/>
        </p:nvPicPr>
        <p:blipFill>
          <a:blip r:embed="rId2"/>
          <a:stretch>
            <a:fillRect/>
          </a:stretch>
        </p:blipFill>
        <p:spPr>
          <a:xfrm>
            <a:off x="149816" y="810279"/>
            <a:ext cx="4369933" cy="2423569"/>
          </a:xfrm>
          <a:prstGeom prst="rect">
            <a:avLst/>
          </a:prstGeom>
        </p:spPr>
      </p:pic>
      <p:pic>
        <p:nvPicPr>
          <p:cNvPr id="9" name="Picture 8"/>
          <p:cNvPicPr/>
          <p:nvPr/>
        </p:nvPicPr>
        <p:blipFill>
          <a:blip r:embed="rId3"/>
          <a:stretch>
            <a:fillRect/>
          </a:stretch>
        </p:blipFill>
        <p:spPr>
          <a:xfrm>
            <a:off x="4519749" y="984178"/>
            <a:ext cx="3837622" cy="2111720"/>
          </a:xfrm>
          <a:prstGeom prst="rect">
            <a:avLst/>
          </a:prstGeom>
        </p:spPr>
      </p:pic>
      <p:pic>
        <p:nvPicPr>
          <p:cNvPr id="13" name="Picture 12"/>
          <p:cNvPicPr/>
          <p:nvPr/>
        </p:nvPicPr>
        <p:blipFill>
          <a:blip r:embed="rId4"/>
          <a:stretch>
            <a:fillRect/>
          </a:stretch>
        </p:blipFill>
        <p:spPr>
          <a:xfrm>
            <a:off x="8357371" y="914725"/>
            <a:ext cx="3834629" cy="2319123"/>
          </a:xfrm>
          <a:prstGeom prst="rect">
            <a:avLst/>
          </a:prstGeom>
        </p:spPr>
      </p:pic>
      <p:pic>
        <p:nvPicPr>
          <p:cNvPr id="14" name="Picture 13"/>
          <p:cNvPicPr/>
          <p:nvPr/>
        </p:nvPicPr>
        <p:blipFill>
          <a:blip r:embed="rId5"/>
          <a:stretch>
            <a:fillRect/>
          </a:stretch>
        </p:blipFill>
        <p:spPr>
          <a:xfrm>
            <a:off x="9196252" y="4954360"/>
            <a:ext cx="2808514" cy="1903640"/>
          </a:xfrm>
          <a:prstGeom prst="rect">
            <a:avLst/>
          </a:prstGeom>
        </p:spPr>
      </p:pic>
    </p:spTree>
    <p:extLst>
      <p:ext uri="{BB962C8B-B14F-4D97-AF65-F5344CB8AC3E}">
        <p14:creationId xmlns:p14="http://schemas.microsoft.com/office/powerpoint/2010/main" val="124072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149239" y="163509"/>
            <a:ext cx="6544593" cy="523220"/>
          </a:xfrm>
          <a:prstGeom prst="rect">
            <a:avLst/>
          </a:prstGeom>
        </p:spPr>
        <p:txBody>
          <a:bodyPr wrap="square">
            <a:spAutoFit/>
          </a:bodyPr>
          <a:lstStyle/>
          <a:p>
            <a:r>
              <a:rPr lang="en-IN" sz="2800" dirty="0">
                <a:solidFill>
                  <a:schemeClr val="accent1"/>
                </a:solidFill>
              </a:rPr>
              <a:t>Model/s Development and Evaluation </a:t>
            </a:r>
            <a:r>
              <a:rPr lang="en-IN" sz="2800" dirty="0" smtClean="0">
                <a:solidFill>
                  <a:schemeClr val="accent1"/>
                </a:solidFill>
              </a:rPr>
              <a:t>:</a:t>
            </a:r>
            <a:endParaRPr lang="en-IN" sz="2800" dirty="0">
              <a:solidFill>
                <a:schemeClr val="accent1"/>
              </a:solidFill>
            </a:endParaRPr>
          </a:p>
        </p:txBody>
      </p:sp>
      <p:sp>
        <p:nvSpPr>
          <p:cNvPr id="10" name="Rectangle 9"/>
          <p:cNvSpPr/>
          <p:nvPr/>
        </p:nvSpPr>
        <p:spPr>
          <a:xfrm>
            <a:off x="292553" y="4929839"/>
            <a:ext cx="6369503" cy="1077218"/>
          </a:xfrm>
          <a:prstGeom prst="rect">
            <a:avLst/>
          </a:prstGeom>
        </p:spPr>
        <p:txBody>
          <a:bodyPr wrap="square">
            <a:spAutoFit/>
          </a:bodyPr>
          <a:lstStyle/>
          <a:p>
            <a:r>
              <a:rPr lang="en-IN" sz="1600" i="1" dirty="0">
                <a:solidFill>
                  <a:srgbClr val="0070C0"/>
                </a:solidFill>
              </a:rPr>
              <a:t>I have performed multiple </a:t>
            </a:r>
            <a:r>
              <a:rPr lang="en-IN" sz="1600" i="1" dirty="0" smtClean="0">
                <a:solidFill>
                  <a:srgbClr val="0070C0"/>
                </a:solidFill>
              </a:rPr>
              <a:t>algorithms </a:t>
            </a:r>
            <a:r>
              <a:rPr lang="en-IN" sz="1600" i="1" dirty="0">
                <a:solidFill>
                  <a:srgbClr val="0070C0"/>
                </a:solidFill>
              </a:rPr>
              <a:t>to get the best model, and found </a:t>
            </a:r>
            <a:r>
              <a:rPr lang="en-IN" sz="1600" i="1" dirty="0" smtClean="0">
                <a:solidFill>
                  <a:srgbClr val="0070C0"/>
                </a:solidFill>
              </a:rPr>
              <a:t>out Random Forest Regressor </a:t>
            </a:r>
            <a:r>
              <a:rPr lang="en-IN" sz="1600" i="1" dirty="0">
                <a:solidFill>
                  <a:srgbClr val="0070C0"/>
                </a:solidFill>
              </a:rPr>
              <a:t>is the best fit model out of all </a:t>
            </a:r>
            <a:r>
              <a:rPr lang="en-IN" sz="1600" i="1" dirty="0" smtClean="0">
                <a:solidFill>
                  <a:srgbClr val="0070C0"/>
                </a:solidFill>
              </a:rPr>
              <a:t>the other </a:t>
            </a:r>
            <a:r>
              <a:rPr lang="en-IN" sz="1600" i="1" dirty="0">
                <a:solidFill>
                  <a:srgbClr val="0070C0"/>
                </a:solidFill>
              </a:rPr>
              <a:t>algorithms based </a:t>
            </a:r>
            <a:r>
              <a:rPr lang="en-IN" sz="1600" i="1" dirty="0" smtClean="0">
                <a:solidFill>
                  <a:srgbClr val="0070C0"/>
                </a:solidFill>
              </a:rPr>
              <a:t>on Cross validation, R2 Score, MSE, RMSE, MAE as shown in this slide.</a:t>
            </a:r>
            <a:endParaRPr lang="en-IN" sz="1600" i="1" dirty="0">
              <a:solidFill>
                <a:srgbClr val="0070C0"/>
              </a:solidFill>
            </a:endParaRPr>
          </a:p>
        </p:txBody>
      </p:sp>
      <p:pic>
        <p:nvPicPr>
          <p:cNvPr id="5" name="Picture 4"/>
          <p:cNvPicPr>
            <a:picLocks noChangeAspect="1"/>
          </p:cNvPicPr>
          <p:nvPr/>
        </p:nvPicPr>
        <p:blipFill>
          <a:blip r:embed="rId2"/>
          <a:stretch>
            <a:fillRect/>
          </a:stretch>
        </p:blipFill>
        <p:spPr>
          <a:xfrm>
            <a:off x="292554" y="686729"/>
            <a:ext cx="4552950" cy="2592048"/>
          </a:xfrm>
          <a:prstGeom prst="rect">
            <a:avLst/>
          </a:prstGeom>
        </p:spPr>
      </p:pic>
      <p:pic>
        <p:nvPicPr>
          <p:cNvPr id="9" name="Picture 8"/>
          <p:cNvPicPr/>
          <p:nvPr/>
        </p:nvPicPr>
        <p:blipFill>
          <a:blip r:embed="rId3"/>
          <a:stretch>
            <a:fillRect/>
          </a:stretch>
        </p:blipFill>
        <p:spPr>
          <a:xfrm>
            <a:off x="8007532" y="816699"/>
            <a:ext cx="3766526" cy="1913437"/>
          </a:xfrm>
          <a:prstGeom prst="rect">
            <a:avLst/>
          </a:prstGeom>
        </p:spPr>
      </p:pic>
      <p:pic>
        <p:nvPicPr>
          <p:cNvPr id="11" name="Picture 10"/>
          <p:cNvPicPr/>
          <p:nvPr/>
        </p:nvPicPr>
        <p:blipFill>
          <a:blip r:embed="rId4"/>
          <a:stretch>
            <a:fillRect/>
          </a:stretch>
        </p:blipFill>
        <p:spPr>
          <a:xfrm>
            <a:off x="5098867" y="883388"/>
            <a:ext cx="2686595" cy="1960014"/>
          </a:xfrm>
          <a:prstGeom prst="rect">
            <a:avLst/>
          </a:prstGeom>
        </p:spPr>
      </p:pic>
      <p:pic>
        <p:nvPicPr>
          <p:cNvPr id="6" name="Picture 5"/>
          <p:cNvPicPr>
            <a:picLocks noChangeAspect="1"/>
          </p:cNvPicPr>
          <p:nvPr/>
        </p:nvPicPr>
        <p:blipFill>
          <a:blip r:embed="rId5"/>
          <a:stretch>
            <a:fillRect/>
          </a:stretch>
        </p:blipFill>
        <p:spPr>
          <a:xfrm>
            <a:off x="292553" y="3584690"/>
            <a:ext cx="5486400" cy="962025"/>
          </a:xfrm>
          <a:prstGeom prst="rect">
            <a:avLst/>
          </a:prstGeom>
        </p:spPr>
      </p:pic>
      <p:pic>
        <p:nvPicPr>
          <p:cNvPr id="7" name="Picture 6"/>
          <p:cNvPicPr>
            <a:picLocks noChangeAspect="1"/>
          </p:cNvPicPr>
          <p:nvPr/>
        </p:nvPicPr>
        <p:blipFill>
          <a:blip r:embed="rId6"/>
          <a:stretch>
            <a:fillRect/>
          </a:stretch>
        </p:blipFill>
        <p:spPr>
          <a:xfrm>
            <a:off x="7059183" y="3584690"/>
            <a:ext cx="4714875" cy="2176030"/>
          </a:xfrm>
          <a:prstGeom prst="rect">
            <a:avLst/>
          </a:prstGeom>
        </p:spPr>
      </p:pic>
    </p:spTree>
    <p:extLst>
      <p:ext uri="{BB962C8B-B14F-4D97-AF65-F5344CB8AC3E}">
        <p14:creationId xmlns:p14="http://schemas.microsoft.com/office/powerpoint/2010/main" val="3556923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3506229" y="151284"/>
            <a:ext cx="4031040" cy="523220"/>
          </a:xfrm>
          <a:prstGeom prst="rect">
            <a:avLst/>
          </a:prstGeom>
        </p:spPr>
        <p:txBody>
          <a:bodyPr wrap="none">
            <a:spAutoFit/>
          </a:bodyPr>
          <a:lstStyle/>
          <a:p>
            <a:pPr algn="ctr"/>
            <a:r>
              <a:rPr lang="en-IN" sz="2800" dirty="0" smtClean="0">
                <a:solidFill>
                  <a:schemeClr val="accent1"/>
                </a:solidFill>
              </a:rPr>
              <a:t>Hyper Parameter tuning</a:t>
            </a:r>
            <a:endParaRPr lang="en-IN" sz="2800" dirty="0">
              <a:solidFill>
                <a:schemeClr val="accent1"/>
              </a:solidFill>
            </a:endParaRPr>
          </a:p>
        </p:txBody>
      </p:sp>
      <p:sp>
        <p:nvSpPr>
          <p:cNvPr id="6" name="Rectangle 5"/>
          <p:cNvSpPr/>
          <p:nvPr/>
        </p:nvSpPr>
        <p:spPr>
          <a:xfrm>
            <a:off x="345634" y="5174959"/>
            <a:ext cx="10851548" cy="1323439"/>
          </a:xfrm>
          <a:prstGeom prst="rect">
            <a:avLst/>
          </a:prstGeom>
        </p:spPr>
        <p:txBody>
          <a:bodyPr wrap="square">
            <a:spAutoFit/>
          </a:bodyPr>
          <a:lstStyle/>
          <a:p>
            <a:r>
              <a:rPr lang="en-IN" sz="2000" dirty="0" smtClean="0"/>
              <a:t>After </a:t>
            </a:r>
            <a:r>
              <a:rPr lang="en-IN" sz="2000" dirty="0"/>
              <a:t>using hyper </a:t>
            </a:r>
            <a:r>
              <a:rPr lang="en-IN" sz="2000" dirty="0" smtClean="0"/>
              <a:t>parameter </a:t>
            </a:r>
            <a:r>
              <a:rPr lang="en-IN" sz="2000" dirty="0"/>
              <a:t>tuning, we observe accuracy </a:t>
            </a:r>
            <a:r>
              <a:rPr lang="en-IN" sz="2000" dirty="0" smtClean="0"/>
              <a:t>could not increase. </a:t>
            </a:r>
            <a:r>
              <a:rPr lang="en-IN" sz="2000" dirty="0"/>
              <a:t>So </a:t>
            </a:r>
            <a:r>
              <a:rPr lang="en-IN" sz="2000" dirty="0" smtClean="0"/>
              <a:t>I have kept the </a:t>
            </a:r>
            <a:r>
              <a:rPr lang="en-IN" sz="2000" dirty="0"/>
              <a:t>original accuracy </a:t>
            </a:r>
            <a:r>
              <a:rPr lang="en-IN" sz="2000" dirty="0" smtClean="0"/>
              <a:t>of Random Forest Regressor, </a:t>
            </a:r>
            <a:r>
              <a:rPr lang="en-IN" sz="2000" dirty="0"/>
              <a:t>which gives </a:t>
            </a:r>
            <a:r>
              <a:rPr lang="en-IN" sz="2000" dirty="0" smtClean="0"/>
              <a:t>99</a:t>
            </a:r>
            <a:r>
              <a:rPr lang="en-IN" sz="2000" dirty="0" smtClean="0"/>
              <a:t>% </a:t>
            </a:r>
            <a:r>
              <a:rPr lang="en-IN" sz="2000" dirty="0" smtClean="0"/>
              <a:t>score with less MSE, RMSE &amp; MAE </a:t>
            </a:r>
            <a:r>
              <a:rPr lang="en-IN" sz="2000" dirty="0"/>
              <a:t>error out of other models.</a:t>
            </a:r>
          </a:p>
          <a:p>
            <a:endParaRPr lang="en-IN" sz="2000" dirty="0"/>
          </a:p>
        </p:txBody>
      </p:sp>
      <p:pic>
        <p:nvPicPr>
          <p:cNvPr id="7" name="Picture 6"/>
          <p:cNvPicPr/>
          <p:nvPr/>
        </p:nvPicPr>
        <p:blipFill>
          <a:blip r:embed="rId2"/>
          <a:stretch>
            <a:fillRect/>
          </a:stretch>
        </p:blipFill>
        <p:spPr>
          <a:xfrm>
            <a:off x="703353" y="885401"/>
            <a:ext cx="6076270" cy="1133475"/>
          </a:xfrm>
          <a:prstGeom prst="rect">
            <a:avLst/>
          </a:prstGeom>
        </p:spPr>
      </p:pic>
      <p:pic>
        <p:nvPicPr>
          <p:cNvPr id="8" name="Picture 7"/>
          <p:cNvPicPr/>
          <p:nvPr/>
        </p:nvPicPr>
        <p:blipFill>
          <a:blip r:embed="rId3"/>
          <a:stretch>
            <a:fillRect/>
          </a:stretch>
        </p:blipFill>
        <p:spPr>
          <a:xfrm>
            <a:off x="666827" y="2000685"/>
            <a:ext cx="6974944" cy="2937075"/>
          </a:xfrm>
          <a:prstGeom prst="rect">
            <a:avLst/>
          </a:prstGeom>
        </p:spPr>
      </p:pic>
      <p:pic>
        <p:nvPicPr>
          <p:cNvPr id="9" name="Picture 8"/>
          <p:cNvPicPr/>
          <p:nvPr/>
        </p:nvPicPr>
        <p:blipFill>
          <a:blip r:embed="rId4"/>
          <a:stretch>
            <a:fillRect/>
          </a:stretch>
        </p:blipFill>
        <p:spPr>
          <a:xfrm>
            <a:off x="8065633" y="885400"/>
            <a:ext cx="2750413" cy="851959"/>
          </a:xfrm>
          <a:prstGeom prst="rect">
            <a:avLst/>
          </a:prstGeom>
        </p:spPr>
      </p:pic>
      <p:pic>
        <p:nvPicPr>
          <p:cNvPr id="10" name="Picture 9"/>
          <p:cNvPicPr/>
          <p:nvPr/>
        </p:nvPicPr>
        <p:blipFill>
          <a:blip r:embed="rId5"/>
          <a:stretch>
            <a:fillRect/>
          </a:stretch>
        </p:blipFill>
        <p:spPr>
          <a:xfrm>
            <a:off x="8065633" y="2018876"/>
            <a:ext cx="3822700" cy="1534221"/>
          </a:xfrm>
          <a:prstGeom prst="rect">
            <a:avLst/>
          </a:prstGeom>
        </p:spPr>
      </p:pic>
    </p:spTree>
    <p:extLst>
      <p:ext uri="{BB962C8B-B14F-4D97-AF65-F5344CB8AC3E}">
        <p14:creationId xmlns:p14="http://schemas.microsoft.com/office/powerpoint/2010/main" val="296977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1440037" y="27325"/>
            <a:ext cx="8853493" cy="769441"/>
          </a:xfrm>
          <a:prstGeom prst="rect">
            <a:avLst/>
          </a:prstGeom>
        </p:spPr>
        <p:txBody>
          <a:bodyPr wrap="square">
            <a:spAutoFit/>
          </a:bodyPr>
          <a:lstStyle/>
          <a:p>
            <a:pPr algn="ctr"/>
            <a:r>
              <a:rPr lang="en-IN" sz="4400" dirty="0" smtClean="0">
                <a:solidFill>
                  <a:schemeClr val="accent1"/>
                </a:solidFill>
              </a:rPr>
              <a:t>Conclusion</a:t>
            </a:r>
            <a:endParaRPr lang="en-IN" sz="4400" dirty="0">
              <a:solidFill>
                <a:schemeClr val="accent1"/>
              </a:solidFill>
            </a:endParaRPr>
          </a:p>
        </p:txBody>
      </p:sp>
      <p:sp>
        <p:nvSpPr>
          <p:cNvPr id="6" name="Rectangle 5"/>
          <p:cNvSpPr/>
          <p:nvPr/>
        </p:nvSpPr>
        <p:spPr>
          <a:xfrm>
            <a:off x="414884" y="3813321"/>
            <a:ext cx="10851548" cy="3139321"/>
          </a:xfrm>
          <a:prstGeom prst="rect">
            <a:avLst/>
          </a:prstGeom>
        </p:spPr>
        <p:txBody>
          <a:bodyPr wrap="square">
            <a:spAutoFit/>
          </a:bodyPr>
          <a:lstStyle/>
          <a:p>
            <a:r>
              <a:rPr lang="en-IN" dirty="0"/>
              <a:t>After performing the model building, I have got the highest score for </a:t>
            </a:r>
            <a:r>
              <a:rPr lang="en-IN" dirty="0" smtClean="0"/>
              <a:t>RandomForestRegressor </a:t>
            </a:r>
            <a:r>
              <a:rPr lang="en-IN" dirty="0"/>
              <a:t>with </a:t>
            </a:r>
            <a:r>
              <a:rPr lang="en-IN" dirty="0"/>
              <a:t>9</a:t>
            </a:r>
            <a:r>
              <a:rPr lang="en-IN" dirty="0" smtClean="0"/>
              <a:t>9</a:t>
            </a:r>
            <a:r>
              <a:rPr lang="en-IN" dirty="0" smtClean="0"/>
              <a:t>% </a:t>
            </a:r>
            <a:r>
              <a:rPr lang="en-IN" dirty="0"/>
              <a:t>R2 score having less MSE, RMSE &amp; MAE error as compare to other models but it could be due to overfitting, so I have checked for the cross validation scores &amp; found </a:t>
            </a:r>
            <a:r>
              <a:rPr lang="en-IN" dirty="0" smtClean="0"/>
              <a:t>97</a:t>
            </a:r>
            <a:r>
              <a:rPr lang="en-IN" dirty="0" smtClean="0"/>
              <a:t>% </a:t>
            </a:r>
            <a:r>
              <a:rPr lang="en-IN" dirty="0"/>
              <a:t>score, which gives very less difference between R2 score &amp; CV score. Hence, based on Cross Validation Score, R2 score having less MSE, RMSE &amp; MAE error, I have got the best fit model is RandomForestRegressor.</a:t>
            </a:r>
            <a:endParaRPr lang="en-IN" dirty="0" smtClean="0"/>
          </a:p>
          <a:p>
            <a:r>
              <a:rPr lang="en-IN" dirty="0" smtClean="0"/>
              <a:t>Also</a:t>
            </a:r>
            <a:r>
              <a:rPr lang="en-IN" dirty="0" smtClean="0"/>
              <a:t>,</a:t>
            </a:r>
            <a:r>
              <a:rPr lang="en-IN" dirty="0" smtClean="0"/>
              <a:t> </a:t>
            </a:r>
            <a:r>
              <a:rPr lang="en-IN" dirty="0"/>
              <a:t>the prediction is showing a similar relationship with the actual price from the scrapped data set, which means the model predicted correctly &amp; this could help airlines by predicting what prices they can maintain. It could also help customers to predict future flight prices and plan the journey accordingly because it is difficult for airlines to maintain prices since it changes dynamically due to different conditions. Hence by using Machine learning techniques we can solve this problem.</a:t>
            </a:r>
          </a:p>
          <a:p>
            <a:endParaRPr lang="en-IN" dirty="0"/>
          </a:p>
        </p:txBody>
      </p:sp>
      <p:pic>
        <p:nvPicPr>
          <p:cNvPr id="8" name="Picture 7"/>
          <p:cNvPicPr/>
          <p:nvPr/>
        </p:nvPicPr>
        <p:blipFill>
          <a:blip r:embed="rId2"/>
          <a:stretch>
            <a:fillRect/>
          </a:stretch>
        </p:blipFill>
        <p:spPr>
          <a:xfrm>
            <a:off x="297318" y="833120"/>
            <a:ext cx="1818865" cy="1847850"/>
          </a:xfrm>
          <a:prstGeom prst="rect">
            <a:avLst/>
          </a:prstGeom>
        </p:spPr>
      </p:pic>
      <p:pic>
        <p:nvPicPr>
          <p:cNvPr id="10" name="Picture 9"/>
          <p:cNvPicPr/>
          <p:nvPr/>
        </p:nvPicPr>
        <p:blipFill>
          <a:blip r:embed="rId3"/>
          <a:stretch>
            <a:fillRect/>
          </a:stretch>
        </p:blipFill>
        <p:spPr>
          <a:xfrm>
            <a:off x="2307635" y="796767"/>
            <a:ext cx="3270205" cy="2560388"/>
          </a:xfrm>
          <a:prstGeom prst="rect">
            <a:avLst/>
          </a:prstGeom>
        </p:spPr>
      </p:pic>
      <p:pic>
        <p:nvPicPr>
          <p:cNvPr id="11" name="Picture 10"/>
          <p:cNvPicPr/>
          <p:nvPr/>
        </p:nvPicPr>
        <p:blipFill>
          <a:blip r:embed="rId4"/>
          <a:stretch>
            <a:fillRect/>
          </a:stretch>
        </p:blipFill>
        <p:spPr>
          <a:xfrm>
            <a:off x="5719286" y="850973"/>
            <a:ext cx="3113451" cy="2451976"/>
          </a:xfrm>
          <a:prstGeom prst="rect">
            <a:avLst/>
          </a:prstGeom>
        </p:spPr>
      </p:pic>
      <p:pic>
        <p:nvPicPr>
          <p:cNvPr id="12" name="Picture 11"/>
          <p:cNvPicPr/>
          <p:nvPr/>
        </p:nvPicPr>
        <p:blipFill>
          <a:blip r:embed="rId5"/>
          <a:stretch>
            <a:fillRect/>
          </a:stretch>
        </p:blipFill>
        <p:spPr>
          <a:xfrm>
            <a:off x="8974183" y="902956"/>
            <a:ext cx="2860766" cy="2323569"/>
          </a:xfrm>
          <a:prstGeom prst="rect">
            <a:avLst/>
          </a:prstGeom>
        </p:spPr>
      </p:pic>
    </p:spTree>
    <p:extLst>
      <p:ext uri="{BB962C8B-B14F-4D97-AF65-F5344CB8AC3E}">
        <p14:creationId xmlns:p14="http://schemas.microsoft.com/office/powerpoint/2010/main" val="128573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2063931" y="2470947"/>
            <a:ext cx="7733212" cy="1446550"/>
          </a:xfrm>
          <a:prstGeom prst="rect">
            <a:avLst/>
          </a:prstGeom>
          <a:noFill/>
        </p:spPr>
        <p:txBody>
          <a:bodyPr wrap="square" lIns="91440" tIns="45720" rIns="91440" bIns="45720">
            <a:spAutoFit/>
          </a:bodyPr>
          <a:lstStyle/>
          <a:p>
            <a:pPr algn="ctr"/>
            <a:r>
              <a:rPr lang="en-US" sz="8800" b="1" cap="none" spc="0" dirty="0" smtClean="0">
                <a:ln w="22225">
                  <a:solidFill>
                    <a:schemeClr val="accent2"/>
                  </a:solidFill>
                  <a:prstDash val="solid"/>
                </a:ln>
                <a:solidFill>
                  <a:schemeClr val="accent2">
                    <a:lumMod val="40000"/>
                    <a:lumOff val="60000"/>
                  </a:schemeClr>
                </a:solidFill>
                <a:effectLst/>
              </a:rPr>
              <a:t>Thank you</a:t>
            </a:r>
            <a:endParaRPr lang="en-US" sz="8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47744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437</TotalTime>
  <Words>822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Trebuchet MS</vt:lpstr>
      <vt:lpstr>Verdana</vt:lpstr>
      <vt:lpstr>Wingdings</vt:lpstr>
      <vt:lpstr>Wingdings 3</vt:lpstr>
      <vt:lpstr>Facet</vt:lpstr>
      <vt:lpstr> FLIGHT: PRICE PREDICTION</vt:lpstr>
      <vt:lpstr>Problem Statement:</vt:lpstr>
      <vt:lpstr>Data analysis to model building flowchart</vt:lpstr>
      <vt:lpstr>Data Pre-processing Done</vt:lpstr>
      <vt:lpstr>Exploratory Data Analysis through Visualizations</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Deepam Purkayastha</dc:creator>
  <cp:lastModifiedBy>Deepam Purkayastha</cp:lastModifiedBy>
  <cp:revision>135</cp:revision>
  <dcterms:created xsi:type="dcterms:W3CDTF">2021-08-14T07:30:14Z</dcterms:created>
  <dcterms:modified xsi:type="dcterms:W3CDTF">2021-11-03T14:58:38Z</dcterms:modified>
</cp:coreProperties>
</file>