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66935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70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337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858958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4220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694702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11211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1178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58579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06779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53996-7625-490A-983C-3BD04AF39E98}"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22885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53996-7625-490A-983C-3BD04AF39E98}"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96173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53996-7625-490A-983C-3BD04AF39E98}"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36937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3996-7625-490A-983C-3BD04AF39E98}"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96149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56797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90297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53996-7625-490A-983C-3BD04AF39E98}" type="datetimeFigureOut">
              <a:rPr lang="en-IN" smtClean="0"/>
              <a:t>20-08-2021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81267-D80B-401E-B94D-72BAF38743EF}" type="slidenum">
              <a:rPr lang="en-IN" smtClean="0"/>
              <a:t>‹#›</a:t>
            </a:fld>
            <a:endParaRPr lang="en-IN"/>
          </a:p>
        </p:txBody>
      </p:sp>
    </p:spTree>
    <p:extLst>
      <p:ext uri="{BB962C8B-B14F-4D97-AF65-F5344CB8AC3E}">
        <p14:creationId xmlns:p14="http://schemas.microsoft.com/office/powerpoint/2010/main" val="35404580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004" y="1100270"/>
            <a:ext cx="7766936" cy="1646302"/>
          </a:xfrm>
        </p:spPr>
        <p:txBody>
          <a:bodyPr/>
          <a:lstStyle/>
          <a:p>
            <a:pPr algn="ctr"/>
            <a:r>
              <a:rPr lang="en-IN" b="1" dirty="0" smtClean="0"/>
              <a:t>Customer Retention</a:t>
            </a:r>
            <a:br>
              <a:rPr lang="en-IN" b="1" dirty="0" smtClean="0"/>
            </a:br>
            <a:endParaRPr lang="en-IN" dirty="0"/>
          </a:p>
        </p:txBody>
      </p:sp>
      <p:sp>
        <p:nvSpPr>
          <p:cNvPr id="3" name="Subtitle 2"/>
          <p:cNvSpPr>
            <a:spLocks noGrp="1"/>
          </p:cNvSpPr>
          <p:nvPr>
            <p:ph type="subTitle" idx="1"/>
          </p:nvPr>
        </p:nvSpPr>
        <p:spPr>
          <a:xfrm>
            <a:off x="1624633" y="2574730"/>
            <a:ext cx="7766936" cy="821613"/>
          </a:xfrm>
        </p:spPr>
        <p:txBody>
          <a:bodyPr/>
          <a:lstStyle/>
          <a:p>
            <a:pPr algn="l"/>
            <a:r>
              <a:rPr lang="en-IN" b="1" i="1" dirty="0"/>
              <a:t>E-retail factors for customer activation and retention: A case </a:t>
            </a:r>
            <a:r>
              <a:rPr lang="en-IN" b="1" i="1" dirty="0" smtClean="0"/>
              <a:t>study from </a:t>
            </a:r>
            <a:r>
              <a:rPr lang="en-IN" b="1" i="1" dirty="0"/>
              <a:t>Indian e-commerce customers.</a:t>
            </a:r>
          </a:p>
          <a:p>
            <a:endParaRPr lang="en-IN" dirty="0"/>
          </a:p>
        </p:txBody>
      </p:sp>
      <p:pic>
        <p:nvPicPr>
          <p:cNvPr id="4" name="Picture 3"/>
          <p:cNvPicPr>
            <a:picLocks noChangeAspect="1"/>
          </p:cNvPicPr>
          <p:nvPr/>
        </p:nvPicPr>
        <p:blipFill>
          <a:blip r:embed="rId2"/>
          <a:stretch>
            <a:fillRect/>
          </a:stretch>
        </p:blipFill>
        <p:spPr>
          <a:xfrm>
            <a:off x="1494004" y="3579223"/>
            <a:ext cx="3327212" cy="1920240"/>
          </a:xfrm>
          <a:prstGeom prst="rect">
            <a:avLst/>
          </a:prstGeom>
        </p:spPr>
      </p:pic>
      <p:sp>
        <p:nvSpPr>
          <p:cNvPr id="6" name="Subtitle 2"/>
          <p:cNvSpPr txBox="1">
            <a:spLocks/>
          </p:cNvSpPr>
          <p:nvPr/>
        </p:nvSpPr>
        <p:spPr>
          <a:xfrm>
            <a:off x="5003075" y="3802113"/>
            <a:ext cx="3749040" cy="147446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smtClean="0">
                <a:solidFill>
                  <a:schemeClr val="accent2">
                    <a:lumMod val="75000"/>
                  </a:schemeClr>
                </a:solidFill>
              </a:rPr>
              <a:t>FLIP ROBO REMOTE INTERNSHIP</a:t>
            </a:r>
          </a:p>
          <a:p>
            <a:pPr algn="l"/>
            <a:r>
              <a:rPr lang="en-IN" b="1" i="1" dirty="0" smtClean="0">
                <a:solidFill>
                  <a:schemeClr val="accent2">
                    <a:lumMod val="75000"/>
                  </a:schemeClr>
                </a:solidFill>
              </a:rPr>
              <a:t>Developed By:</a:t>
            </a:r>
          </a:p>
          <a:p>
            <a:pPr algn="l"/>
            <a:r>
              <a:rPr lang="en-IN" b="1" i="1" dirty="0" smtClean="0">
                <a:solidFill>
                  <a:schemeClr val="accent2">
                    <a:lumMod val="75000"/>
                  </a:schemeClr>
                </a:solidFill>
              </a:rPr>
              <a:t>Deepam Purkayastha</a:t>
            </a:r>
            <a:endParaRPr lang="en-IN" b="1" i="1" dirty="0">
              <a:solidFill>
                <a:schemeClr val="accent2">
                  <a:lumMod val="75000"/>
                </a:schemeClr>
              </a:solidFill>
            </a:endParaRPr>
          </a:p>
        </p:txBody>
      </p:sp>
    </p:spTree>
    <p:extLst>
      <p:ext uri="{BB962C8B-B14F-4D97-AF65-F5344CB8AC3E}">
        <p14:creationId xmlns:p14="http://schemas.microsoft.com/office/powerpoint/2010/main" val="351825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4" y="156754"/>
            <a:ext cx="8596668" cy="627017"/>
          </a:xfrm>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a:xfrm>
            <a:off x="601134" y="783770"/>
            <a:ext cx="8596668" cy="3735979"/>
          </a:xfrm>
        </p:spPr>
        <p:txBody>
          <a:bodyPr>
            <a:normAutofit/>
          </a:bodyPr>
          <a:lstStyle/>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smtClean="0"/>
          </a:p>
          <a:p>
            <a:endParaRPr lang="en-IN" dirty="0"/>
          </a:p>
        </p:txBody>
      </p:sp>
      <p:sp>
        <p:nvSpPr>
          <p:cNvPr id="4" name="Title 1"/>
          <p:cNvSpPr txBox="1">
            <a:spLocks/>
          </p:cNvSpPr>
          <p:nvPr/>
        </p:nvSpPr>
        <p:spPr>
          <a:xfrm>
            <a:off x="601134" y="4309221"/>
            <a:ext cx="8596668" cy="654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Objective</a:t>
            </a:r>
            <a:r>
              <a:rPr lang="en-IN" dirty="0" smtClean="0"/>
              <a:t>:</a:t>
            </a:r>
            <a:endParaRPr lang="en-IN" dirty="0"/>
          </a:p>
        </p:txBody>
      </p:sp>
      <p:sp>
        <p:nvSpPr>
          <p:cNvPr id="5" name="Content Placeholder 2"/>
          <p:cNvSpPr txBox="1">
            <a:spLocks/>
          </p:cNvSpPr>
          <p:nvPr/>
        </p:nvSpPr>
        <p:spPr>
          <a:xfrm>
            <a:off x="601134" y="4963887"/>
            <a:ext cx="8596668" cy="16589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objective is to apply the analytical skills to provide findings and conclusion that would help to predict customer retention for a E-Retail company using their data on users provided over period of time. Using the model, I was tasked with determining which features were most influential in loss of retention and then making a plan for how the company could use this information to increase </a:t>
            </a:r>
            <a:r>
              <a:rPr lang="en-IN" dirty="0" smtClean="0"/>
              <a:t>retention.</a:t>
            </a:r>
            <a:endParaRPr lang="en-IN" dirty="0"/>
          </a:p>
        </p:txBody>
      </p:sp>
    </p:spTree>
    <p:extLst>
      <p:ext uri="{BB962C8B-B14F-4D97-AF65-F5344CB8AC3E}">
        <p14:creationId xmlns:p14="http://schemas.microsoft.com/office/powerpoint/2010/main" val="134990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406"/>
            <a:ext cx="8596668" cy="944880"/>
          </a:xfrm>
        </p:spPr>
        <p:txBody>
          <a:bodyPr>
            <a:normAutofit/>
          </a:bodyPr>
          <a:lstStyle/>
          <a:p>
            <a:r>
              <a:rPr lang="en-IN" dirty="0"/>
              <a:t>Data Pre-processing Done</a:t>
            </a:r>
          </a:p>
        </p:txBody>
      </p:sp>
      <p:sp>
        <p:nvSpPr>
          <p:cNvPr id="3" name="Content Placeholder 2"/>
          <p:cNvSpPr>
            <a:spLocks noGrp="1"/>
          </p:cNvSpPr>
          <p:nvPr>
            <p:ph idx="1"/>
          </p:nvPr>
        </p:nvSpPr>
        <p:spPr>
          <a:xfrm>
            <a:off x="677334" y="1546634"/>
            <a:ext cx="8596668" cy="4566782"/>
          </a:xfrm>
        </p:spPr>
        <p:txBody>
          <a:bodyPr>
            <a:normAutofit/>
          </a:bodyPr>
          <a:lstStyle/>
          <a:p>
            <a:pPr lvl="0"/>
            <a:r>
              <a:rPr lang="en-IN" dirty="0"/>
              <a:t>Importing Libraries.</a:t>
            </a:r>
          </a:p>
          <a:p>
            <a:pPr lvl="0"/>
            <a:r>
              <a:rPr lang="en-IN" dirty="0"/>
              <a:t>Read the CSV file and convert into data frame.</a:t>
            </a:r>
          </a:p>
          <a:p>
            <a:pPr lvl="0"/>
            <a:r>
              <a:rPr lang="en-IN" dirty="0"/>
              <a:t>Checking the data dimensions for the original dataset.</a:t>
            </a:r>
          </a:p>
          <a:p>
            <a:pPr lvl="0"/>
            <a:r>
              <a:rPr lang="en-IN" dirty="0"/>
              <a:t>Looking for null values if any, in heat map.</a:t>
            </a:r>
          </a:p>
          <a:p>
            <a:pPr lvl="0"/>
            <a:r>
              <a:rPr lang="en-IN" dirty="0"/>
              <a:t>Checking the summary of the dataset.</a:t>
            </a:r>
          </a:p>
          <a:p>
            <a:pPr lvl="0"/>
            <a:r>
              <a:rPr lang="en-IN" dirty="0"/>
              <a:t>Checking unique values.</a:t>
            </a:r>
          </a:p>
          <a:p>
            <a:pPr lvl="0"/>
            <a:r>
              <a:rPr lang="en-IN" dirty="0"/>
              <a:t>Checking all the categorical columns in the dataset.</a:t>
            </a:r>
          </a:p>
          <a:p>
            <a:pPr lvl="0"/>
            <a:r>
              <a:rPr lang="en-IN" dirty="0"/>
              <a:t>Visualizing each features using matplotlib and Seaborn.</a:t>
            </a:r>
          </a:p>
          <a:p>
            <a:pPr lvl="0"/>
            <a:r>
              <a:rPr lang="en-IN" dirty="0"/>
              <a:t>Performed encoding.</a:t>
            </a:r>
          </a:p>
          <a:p>
            <a:pPr lvl="0"/>
            <a:r>
              <a:rPr lang="en-IN" dirty="0"/>
              <a:t>Checked for co-relation.</a:t>
            </a:r>
          </a:p>
          <a:p>
            <a:pPr lvl="0"/>
            <a:r>
              <a:rPr lang="en-IN" dirty="0"/>
              <a:t>Checked for Outliers/Skewness.</a:t>
            </a:r>
          </a:p>
          <a:p>
            <a:endParaRPr lang="en-IN" dirty="0"/>
          </a:p>
        </p:txBody>
      </p:sp>
    </p:spTree>
    <p:extLst>
      <p:ext uri="{BB962C8B-B14F-4D97-AF65-F5344CB8AC3E}">
        <p14:creationId xmlns:p14="http://schemas.microsoft.com/office/powerpoint/2010/main" val="220726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994" y="306125"/>
            <a:ext cx="8596668" cy="762000"/>
          </a:xfrm>
        </p:spPr>
        <p:txBody>
          <a:bodyPr/>
          <a:lstStyle/>
          <a:p>
            <a:r>
              <a:rPr lang="en-IN" b="1" i="1" dirty="0" smtClean="0"/>
              <a:t>Data analysis flowchart</a:t>
            </a:r>
            <a:endParaRPr lang="en-IN" b="1" i="1" dirty="0"/>
          </a:p>
        </p:txBody>
      </p:sp>
      <p:sp>
        <p:nvSpPr>
          <p:cNvPr id="5" name="Rectangle 4">
            <a:extLst>
              <a:ext uri="{FF2B5EF4-FFF2-40B4-BE49-F238E27FC236}">
                <a16:creationId xmlns:a16="http://schemas.microsoft.com/office/drawing/2014/main" id="{024F29E3-A390-4E04-A448-88BC82CB5D20}"/>
              </a:ext>
            </a:extLst>
          </p:cNvPr>
          <p:cNvSpPr/>
          <p:nvPr/>
        </p:nvSpPr>
        <p:spPr>
          <a:xfrm>
            <a:off x="711158" y="1205117"/>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Libraries</a:t>
            </a:r>
          </a:p>
        </p:txBody>
      </p:sp>
      <p:sp>
        <p:nvSpPr>
          <p:cNvPr id="6" name="Arrow: Right 15">
            <a:extLst>
              <a:ext uri="{FF2B5EF4-FFF2-40B4-BE49-F238E27FC236}">
                <a16:creationId xmlns:a16="http://schemas.microsoft.com/office/drawing/2014/main" id="{74CE3C0C-03DA-4AEF-B22E-DBEAC2671331}"/>
              </a:ext>
            </a:extLst>
          </p:cNvPr>
          <p:cNvSpPr/>
          <p:nvPr/>
        </p:nvSpPr>
        <p:spPr>
          <a:xfrm>
            <a:off x="3062914"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6DAC6749-FD90-4E0D-B20C-F09DE7EFC95E}"/>
              </a:ext>
            </a:extLst>
          </p:cNvPr>
          <p:cNvSpPr/>
          <p:nvPr/>
        </p:nvSpPr>
        <p:spPr>
          <a:xfrm>
            <a:off x="4088519" y="1187943"/>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Dataset</a:t>
            </a:r>
            <a:r>
              <a:rPr lang="en-US" dirty="0">
                <a:solidFill>
                  <a:schemeClr val="accent2">
                    <a:lumMod val="50000"/>
                  </a:schemeClr>
                </a:solidFill>
                <a:latin typeface="Verdana"/>
                <a:ea typeface="Verdana"/>
              </a:rPr>
              <a:t> Collection</a:t>
            </a:r>
          </a:p>
        </p:txBody>
      </p:sp>
      <p:sp>
        <p:nvSpPr>
          <p:cNvPr id="8" name="Arrow: Right 16">
            <a:extLst>
              <a:ext uri="{FF2B5EF4-FFF2-40B4-BE49-F238E27FC236}">
                <a16:creationId xmlns:a16="http://schemas.microsoft.com/office/drawing/2014/main" id="{4545A859-79F2-4160-A727-5947BAF33149}"/>
              </a:ext>
            </a:extLst>
          </p:cNvPr>
          <p:cNvSpPr/>
          <p:nvPr/>
        </p:nvSpPr>
        <p:spPr>
          <a:xfrm>
            <a:off x="6384880"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F211736A-F258-4059-A837-1310225BFC3C}"/>
              </a:ext>
            </a:extLst>
          </p:cNvPr>
          <p:cNvSpPr/>
          <p:nvPr/>
        </p:nvSpPr>
        <p:spPr>
          <a:xfrm>
            <a:off x="7456177" y="1192850"/>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12" name="Flowchart: Process 11">
            <a:extLst>
              <a:ext uri="{FF2B5EF4-FFF2-40B4-BE49-F238E27FC236}">
                <a16:creationId xmlns:a16="http://schemas.microsoft.com/office/drawing/2014/main" id="{F50F88C3-A273-45E3-AC37-2331C997A2FE}"/>
              </a:ext>
            </a:extLst>
          </p:cNvPr>
          <p:cNvSpPr/>
          <p:nvPr/>
        </p:nvSpPr>
        <p:spPr>
          <a:xfrm>
            <a:off x="7513811" y="3038178"/>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Checking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F50F88C3-A273-45E3-AC37-2331C997A2FE}"/>
              </a:ext>
            </a:extLst>
          </p:cNvPr>
          <p:cNvSpPr/>
          <p:nvPr/>
        </p:nvSpPr>
        <p:spPr>
          <a:xfrm>
            <a:off x="4134211" y="3038177"/>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EDA</a:t>
            </a:r>
            <a:endParaRPr lang="en-US" dirty="0">
              <a:solidFill>
                <a:schemeClr val="accent2">
                  <a:lumMod val="50000"/>
                </a:schemeClr>
              </a:solidFill>
            </a:endParaRPr>
          </a:p>
        </p:txBody>
      </p:sp>
      <p:sp>
        <p:nvSpPr>
          <p:cNvPr id="14" name="Arrow: Down 18">
            <a:extLst>
              <a:ext uri="{FF2B5EF4-FFF2-40B4-BE49-F238E27FC236}">
                <a16:creationId xmlns:a16="http://schemas.microsoft.com/office/drawing/2014/main" id="{C113CAE6-6934-4BE2-A582-EAACAD37C2F2}"/>
              </a:ext>
            </a:extLst>
          </p:cNvPr>
          <p:cNvSpPr/>
          <p:nvPr/>
        </p:nvSpPr>
        <p:spPr>
          <a:xfrm>
            <a:off x="8303478" y="2237724"/>
            <a:ext cx="488830" cy="704491"/>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9">
            <a:extLst>
              <a:ext uri="{FF2B5EF4-FFF2-40B4-BE49-F238E27FC236}">
                <a16:creationId xmlns:a16="http://schemas.microsoft.com/office/drawing/2014/main" id="{BA23FFD6-A9F9-44FB-9627-676BEBE160B9}"/>
              </a:ext>
            </a:extLst>
          </p:cNvPr>
          <p:cNvSpPr/>
          <p:nvPr/>
        </p:nvSpPr>
        <p:spPr>
          <a:xfrm>
            <a:off x="6536026" y="3261026"/>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50F88C3-A273-45E3-AC37-2331C997A2FE}"/>
              </a:ext>
            </a:extLst>
          </p:cNvPr>
          <p:cNvSpPr/>
          <p:nvPr/>
        </p:nvSpPr>
        <p:spPr>
          <a:xfrm>
            <a:off x="711158" y="3047890"/>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7" name="Arrow: Left 19">
            <a:extLst>
              <a:ext uri="{FF2B5EF4-FFF2-40B4-BE49-F238E27FC236}">
                <a16:creationId xmlns:a16="http://schemas.microsoft.com/office/drawing/2014/main" id="{BA23FFD6-A9F9-44FB-9627-676BEBE160B9}"/>
              </a:ext>
            </a:extLst>
          </p:cNvPr>
          <p:cNvSpPr/>
          <p:nvPr/>
        </p:nvSpPr>
        <p:spPr>
          <a:xfrm>
            <a:off x="2991445" y="32610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8">
            <a:extLst>
              <a:ext uri="{FF2B5EF4-FFF2-40B4-BE49-F238E27FC236}">
                <a16:creationId xmlns:a16="http://schemas.microsoft.com/office/drawing/2014/main" id="{C113CAE6-6934-4BE2-A582-EAACAD37C2F2}"/>
              </a:ext>
            </a:extLst>
          </p:cNvPr>
          <p:cNvSpPr/>
          <p:nvPr/>
        </p:nvSpPr>
        <p:spPr>
          <a:xfrm>
            <a:off x="1521877" y="4105032"/>
            <a:ext cx="488830" cy="704491"/>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F50F88C3-A273-45E3-AC37-2331C997A2FE}"/>
              </a:ext>
            </a:extLst>
          </p:cNvPr>
          <p:cNvSpPr/>
          <p:nvPr/>
        </p:nvSpPr>
        <p:spPr>
          <a:xfrm>
            <a:off x="711158" y="4936216"/>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co-relation</a:t>
            </a:r>
            <a:endParaRPr lang="en-US" dirty="0">
              <a:solidFill>
                <a:schemeClr val="accent2">
                  <a:lumMod val="50000"/>
                </a:schemeClr>
              </a:solidFill>
            </a:endParaRPr>
          </a:p>
        </p:txBody>
      </p:sp>
      <p:sp>
        <p:nvSpPr>
          <p:cNvPr id="20" name="Arrow: Right 15">
            <a:extLst>
              <a:ext uri="{FF2B5EF4-FFF2-40B4-BE49-F238E27FC236}">
                <a16:creationId xmlns:a16="http://schemas.microsoft.com/office/drawing/2014/main" id="{74CE3C0C-03DA-4AEF-B22E-DBEAC2671331}"/>
              </a:ext>
            </a:extLst>
          </p:cNvPr>
          <p:cNvSpPr/>
          <p:nvPr/>
        </p:nvSpPr>
        <p:spPr>
          <a:xfrm>
            <a:off x="3062914" y="515906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50F88C3-A273-45E3-AC37-2331C997A2FE}"/>
              </a:ext>
            </a:extLst>
          </p:cNvPr>
          <p:cNvSpPr/>
          <p:nvPr/>
        </p:nvSpPr>
        <p:spPr>
          <a:xfrm>
            <a:off x="4088519" y="4936216"/>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22" name="Arrow: Right 15">
            <a:extLst>
              <a:ext uri="{FF2B5EF4-FFF2-40B4-BE49-F238E27FC236}">
                <a16:creationId xmlns:a16="http://schemas.microsoft.com/office/drawing/2014/main" id="{74CE3C0C-03DA-4AEF-B22E-DBEAC2671331}"/>
              </a:ext>
            </a:extLst>
          </p:cNvPr>
          <p:cNvSpPr/>
          <p:nvPr/>
        </p:nvSpPr>
        <p:spPr>
          <a:xfrm>
            <a:off x="6375234" y="5165782"/>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F50F88C3-A273-45E3-AC37-2331C997A2FE}"/>
              </a:ext>
            </a:extLst>
          </p:cNvPr>
          <p:cNvSpPr/>
          <p:nvPr/>
        </p:nvSpPr>
        <p:spPr>
          <a:xfrm>
            <a:off x="7379498" y="4922353"/>
            <a:ext cx="230007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Proceed for Model building(Train/Test)</a:t>
            </a:r>
            <a:endParaRPr lang="en-US" dirty="0">
              <a:solidFill>
                <a:schemeClr val="accent2">
                  <a:lumMod val="50000"/>
                </a:schemeClr>
              </a:solidFill>
            </a:endParaRPr>
          </a:p>
        </p:txBody>
      </p:sp>
    </p:spTree>
    <p:extLst>
      <p:ext uri="{BB962C8B-B14F-4D97-AF65-F5344CB8AC3E}">
        <p14:creationId xmlns:p14="http://schemas.microsoft.com/office/powerpoint/2010/main" val="1357611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normAutofit/>
          </a:bodyPr>
          <a:lstStyle/>
          <a:p>
            <a:r>
              <a:rPr lang="en-IN" sz="2800" dirty="0"/>
              <a:t>Exploratory Data Analysis through Visualizations</a:t>
            </a:r>
          </a:p>
        </p:txBody>
      </p:sp>
      <p:sp>
        <p:nvSpPr>
          <p:cNvPr id="3" name="Content Placeholder 2"/>
          <p:cNvSpPr>
            <a:spLocks noGrp="1"/>
          </p:cNvSpPr>
          <p:nvPr>
            <p:ph idx="1"/>
          </p:nvPr>
        </p:nvSpPr>
        <p:spPr>
          <a:xfrm>
            <a:off x="677334" y="1894114"/>
            <a:ext cx="3764037" cy="4963886"/>
          </a:xfrm>
        </p:spPr>
        <p:txBody>
          <a:bodyPr/>
          <a:lstStyle/>
          <a:p>
            <a:r>
              <a:rPr lang="en-IN" dirty="0"/>
              <a:t>Profiling Report </a:t>
            </a:r>
            <a:r>
              <a:rPr lang="en-IN" dirty="0" smtClean="0"/>
              <a:t>analysis</a:t>
            </a:r>
          </a:p>
          <a:p>
            <a:r>
              <a:rPr lang="en-IN" dirty="0"/>
              <a:t>Checked for the trend and patterns for each features to decide feature importance. </a:t>
            </a:r>
            <a:endParaRPr lang="en-IN" dirty="0" smtClean="0"/>
          </a:p>
          <a:p>
            <a:r>
              <a:rPr lang="en-IN" dirty="0"/>
              <a:t>Visualizing each features using matplotlib and Seaborn to check the relationship and count of each features</a:t>
            </a:r>
            <a:r>
              <a:rPr lang="en-IN" dirty="0" smtClean="0"/>
              <a:t>.</a:t>
            </a:r>
          </a:p>
          <a:p>
            <a:r>
              <a:rPr lang="en-IN" dirty="0"/>
              <a:t>Analysing both numerical and categorical columns separately.</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41371" y="1894114"/>
            <a:ext cx="5212080" cy="3984171"/>
          </a:xfrm>
          <a:prstGeom prst="rect">
            <a:avLst/>
          </a:prstGeom>
          <a:noFill/>
          <a:ln>
            <a:noFill/>
          </a:ln>
        </p:spPr>
      </p:pic>
    </p:spTree>
    <p:extLst>
      <p:ext uri="{BB962C8B-B14F-4D97-AF65-F5344CB8AC3E}">
        <p14:creationId xmlns:p14="http://schemas.microsoft.com/office/powerpoint/2010/main" val="1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0431038" cy="6857999"/>
          </a:xfrm>
          <a:prstGeom prst="rect">
            <a:avLst/>
          </a:prstGeom>
        </p:spPr>
      </p:pic>
    </p:spTree>
    <p:extLst>
      <p:ext uri="{BB962C8B-B14F-4D97-AF65-F5344CB8AC3E}">
        <p14:creationId xmlns:p14="http://schemas.microsoft.com/office/powerpoint/2010/main" val="429007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0411097" cy="6858000"/>
          </a:xfrm>
          <a:prstGeom prst="rect">
            <a:avLst/>
          </a:prstGeom>
        </p:spPr>
      </p:pic>
    </p:spTree>
    <p:extLst>
      <p:ext uri="{BB962C8B-B14F-4D97-AF65-F5344CB8AC3E}">
        <p14:creationId xmlns:p14="http://schemas.microsoft.com/office/powerpoint/2010/main" val="287708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0803" y="4075611"/>
            <a:ext cx="8471128" cy="2782389"/>
          </a:xfrm>
          <a:prstGeom prst="rect">
            <a:avLst/>
          </a:prstGeom>
        </p:spPr>
      </p:pic>
      <p:pic>
        <p:nvPicPr>
          <p:cNvPr id="6" name="Picture 5"/>
          <p:cNvPicPr>
            <a:picLocks noChangeAspect="1"/>
          </p:cNvPicPr>
          <p:nvPr/>
        </p:nvPicPr>
        <p:blipFill>
          <a:blip r:embed="rId3"/>
          <a:stretch>
            <a:fillRect/>
          </a:stretch>
        </p:blipFill>
        <p:spPr>
          <a:xfrm>
            <a:off x="0" y="-1"/>
            <a:ext cx="9353006" cy="4075612"/>
          </a:xfrm>
          <a:prstGeom prst="rect">
            <a:avLst/>
          </a:prstGeom>
        </p:spPr>
      </p:pic>
    </p:spTree>
    <p:extLst>
      <p:ext uri="{BB962C8B-B14F-4D97-AF65-F5344CB8AC3E}">
        <p14:creationId xmlns:p14="http://schemas.microsoft.com/office/powerpoint/2010/main" val="3556923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28" y="2340318"/>
            <a:ext cx="7733212" cy="1446550"/>
          </a:xfrm>
          <a:prstGeom prst="rect">
            <a:avLst/>
          </a:prstGeom>
          <a:noFill/>
        </p:spPr>
        <p:txBody>
          <a:bodyPr wrap="squar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4774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TotalTime>
  <Words>406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Verdana</vt:lpstr>
      <vt:lpstr>Wingdings 3</vt:lpstr>
      <vt:lpstr>Facet</vt:lpstr>
      <vt:lpstr>Customer Retention </vt:lpstr>
      <vt:lpstr>Problem Statement:</vt:lpstr>
      <vt:lpstr>Data Pre-processing Done</vt:lpstr>
      <vt:lpstr>Data analysis flowchart</vt:lpstr>
      <vt:lpstr>Exploratory Data Analysis through Visualizations</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Deepam Purkayastha</dc:creator>
  <cp:lastModifiedBy>Deepam Purkayastha</cp:lastModifiedBy>
  <cp:revision>21</cp:revision>
  <dcterms:created xsi:type="dcterms:W3CDTF">2021-08-14T07:30:14Z</dcterms:created>
  <dcterms:modified xsi:type="dcterms:W3CDTF">2021-08-20T06:28:07Z</dcterms:modified>
</cp:coreProperties>
</file>