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3" r:id="rId4"/>
    <p:sldId id="258" r:id="rId5"/>
    <p:sldId id="259" r:id="rId6"/>
    <p:sldId id="262"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1424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22521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05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58524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504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1705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631987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481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9584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00473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53996-7625-490A-983C-3BD04AF39E98}"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5745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53996-7625-490A-983C-3BD04AF39E98}"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12415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53996-7625-490A-983C-3BD04AF39E98}"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1513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3996-7625-490A-983C-3BD04AF39E98}"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08662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8515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
        <p:nvSpPr>
          <p:cNvPr id="5" name="Date Placeholder 4"/>
          <p:cNvSpPr>
            <a:spLocks noGrp="1"/>
          </p:cNvSpPr>
          <p:nvPr>
            <p:ph type="dt" sz="half" idx="10"/>
          </p:nvPr>
        </p:nvSpPr>
        <p:spPr/>
        <p:txBody>
          <a:bodyPr/>
          <a:lstStyle/>
          <a:p>
            <a:fld id="{BB253996-7625-490A-983C-3BD04AF39E98}" type="datetimeFigureOut">
              <a:rPr lang="en-IN" smtClean="0"/>
              <a:t>20-10-2021</a:t>
            </a:fld>
            <a:endParaRPr lang="en-IN"/>
          </a:p>
        </p:txBody>
      </p:sp>
    </p:spTree>
    <p:extLst>
      <p:ext uri="{BB962C8B-B14F-4D97-AF65-F5344CB8AC3E}">
        <p14:creationId xmlns:p14="http://schemas.microsoft.com/office/powerpoint/2010/main" val="424858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53996-7625-490A-983C-3BD04AF39E98}" type="datetimeFigureOut">
              <a:rPr lang="en-IN" smtClean="0"/>
              <a:t>20-10-2021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81267-D80B-401E-B94D-72BAF38743EF}" type="slidenum">
              <a:rPr lang="en-IN" smtClean="0"/>
              <a:t>‹#›</a:t>
            </a:fld>
            <a:endParaRPr lang="en-IN"/>
          </a:p>
        </p:txBody>
      </p:sp>
    </p:spTree>
    <p:extLst>
      <p:ext uri="{BB962C8B-B14F-4D97-AF65-F5344CB8AC3E}">
        <p14:creationId xmlns:p14="http://schemas.microsoft.com/office/powerpoint/2010/main" val="7235956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1861" y="391885"/>
            <a:ext cx="9209315" cy="1358537"/>
          </a:xfrm>
        </p:spPr>
        <p:txBody>
          <a:bodyPr/>
          <a:lstStyle/>
          <a:p>
            <a:pPr algn="ctr"/>
            <a:r>
              <a:rPr lang="en-IN" sz="6600" b="1" dirty="0" smtClean="0"/>
              <a:t/>
            </a:r>
            <a:br>
              <a:rPr lang="en-IN" sz="6600" b="1" dirty="0" smtClean="0"/>
            </a:br>
            <a:r>
              <a:rPr lang="en-IN" sz="4400" b="1" i="1" dirty="0" smtClean="0"/>
              <a:t>Malignant </a:t>
            </a:r>
            <a:r>
              <a:rPr lang="en-IN" sz="4400" b="1" i="1" dirty="0"/>
              <a:t>Comments </a:t>
            </a:r>
            <a:r>
              <a:rPr lang="en-IN" sz="4400" b="1" i="1" dirty="0" smtClean="0"/>
              <a:t>Classification</a:t>
            </a:r>
            <a:endParaRPr lang="en-IN" sz="6600" i="1" dirty="0"/>
          </a:p>
        </p:txBody>
      </p:sp>
      <p:sp>
        <p:nvSpPr>
          <p:cNvPr id="3" name="Subtitle 2"/>
          <p:cNvSpPr>
            <a:spLocks noGrp="1"/>
          </p:cNvSpPr>
          <p:nvPr>
            <p:ph type="subTitle" idx="1"/>
          </p:nvPr>
        </p:nvSpPr>
        <p:spPr>
          <a:xfrm>
            <a:off x="1559318" y="2287553"/>
            <a:ext cx="9179355" cy="1657430"/>
          </a:xfrm>
        </p:spPr>
        <p:txBody>
          <a:bodyPr>
            <a:normAutofit/>
          </a:bodyPr>
          <a:lstStyle/>
          <a:p>
            <a:pPr algn="l"/>
            <a:r>
              <a:rPr lang="en-IN" i="1" dirty="0"/>
              <a:t>Internet comments are bastions of hatred and vitriol. This can take a toll on anyone and affect them mentally leading to depression, mental illness, self-hatred and suicidal thoughts. Our goal is to build a prototype of online hate and abuse comment classifier which can used to classify hate and offensive comments so that it can be controlled and restricted from spreading hatred and cyber bullying.</a:t>
            </a:r>
            <a:endParaRPr lang="en-IN" dirty="0"/>
          </a:p>
        </p:txBody>
      </p:sp>
      <p:pic>
        <p:nvPicPr>
          <p:cNvPr id="4" name="Picture 3"/>
          <p:cNvPicPr>
            <a:picLocks noChangeAspect="1"/>
          </p:cNvPicPr>
          <p:nvPr/>
        </p:nvPicPr>
        <p:blipFill>
          <a:blip r:embed="rId2"/>
          <a:stretch>
            <a:fillRect/>
          </a:stretch>
        </p:blipFill>
        <p:spPr>
          <a:xfrm>
            <a:off x="1454815" y="4206240"/>
            <a:ext cx="3049861" cy="1760172"/>
          </a:xfrm>
          <a:prstGeom prst="rect">
            <a:avLst/>
          </a:prstGeom>
        </p:spPr>
      </p:pic>
      <p:sp>
        <p:nvSpPr>
          <p:cNvPr id="6" name="Subtitle 2"/>
          <p:cNvSpPr txBox="1">
            <a:spLocks/>
          </p:cNvSpPr>
          <p:nvPr/>
        </p:nvSpPr>
        <p:spPr>
          <a:xfrm>
            <a:off x="6599758" y="4609517"/>
            <a:ext cx="3749040" cy="147446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smtClean="0">
                <a:solidFill>
                  <a:schemeClr val="accent2">
                    <a:lumMod val="75000"/>
                  </a:schemeClr>
                </a:solidFill>
              </a:rPr>
              <a:t>FLIP ROBO REMOTE INTERNSHIP</a:t>
            </a:r>
          </a:p>
          <a:p>
            <a:pPr algn="l"/>
            <a:r>
              <a:rPr lang="en-IN" b="1" i="1" dirty="0" smtClean="0">
                <a:solidFill>
                  <a:schemeClr val="accent2">
                    <a:lumMod val="75000"/>
                  </a:schemeClr>
                </a:solidFill>
              </a:rPr>
              <a:t>Developed By:</a:t>
            </a:r>
          </a:p>
          <a:p>
            <a:pPr algn="l"/>
            <a:r>
              <a:rPr lang="en-IN" b="1" i="1" dirty="0" smtClean="0">
                <a:solidFill>
                  <a:schemeClr val="accent2">
                    <a:lumMod val="75000"/>
                  </a:schemeClr>
                </a:solidFill>
              </a:rPr>
              <a:t>Deepam Purkayastha</a:t>
            </a:r>
            <a:endParaRPr lang="en-IN" b="1" i="1" dirty="0">
              <a:solidFill>
                <a:schemeClr val="accent2">
                  <a:lumMod val="75000"/>
                </a:schemeClr>
              </a:solidFill>
            </a:endParaRPr>
          </a:p>
        </p:txBody>
      </p:sp>
    </p:spTree>
    <p:extLst>
      <p:ext uri="{BB962C8B-B14F-4D97-AF65-F5344CB8AC3E}">
        <p14:creationId xmlns:p14="http://schemas.microsoft.com/office/powerpoint/2010/main" val="351825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132" y="386257"/>
            <a:ext cx="8596668" cy="535356"/>
          </a:xfrm>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a:xfrm>
            <a:off x="601132" y="653935"/>
            <a:ext cx="10343531" cy="2861607"/>
          </a:xfrm>
        </p:spPr>
        <p:txBody>
          <a:bodyPr>
            <a:normAutofit/>
          </a:bodyPr>
          <a:lstStyle/>
          <a:p>
            <a:pPr marL="0" indent="0">
              <a:buNone/>
            </a:pPr>
            <a:endParaRPr lang="en-IN" sz="2000" dirty="0" smtClean="0"/>
          </a:p>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This can take a toll on anyone and affect them mentally leading to depression, mental illness, self-hatred and suicidal thoughts. </a:t>
            </a:r>
          </a:p>
          <a:p>
            <a:endParaRPr lang="en-IN" dirty="0"/>
          </a:p>
        </p:txBody>
      </p:sp>
      <p:sp>
        <p:nvSpPr>
          <p:cNvPr id="4" name="Title 1"/>
          <p:cNvSpPr txBox="1">
            <a:spLocks/>
          </p:cNvSpPr>
          <p:nvPr/>
        </p:nvSpPr>
        <p:spPr>
          <a:xfrm>
            <a:off x="601132" y="3418738"/>
            <a:ext cx="8596668" cy="654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Objective</a:t>
            </a:r>
            <a:r>
              <a:rPr lang="en-IN" dirty="0" smtClean="0"/>
              <a:t>:</a:t>
            </a:r>
            <a:endParaRPr lang="en-IN" dirty="0"/>
          </a:p>
        </p:txBody>
      </p:sp>
      <p:sp>
        <p:nvSpPr>
          <p:cNvPr id="5" name="Content Placeholder 2"/>
          <p:cNvSpPr txBox="1">
            <a:spLocks/>
          </p:cNvSpPr>
          <p:nvPr/>
        </p:nvSpPr>
        <p:spPr>
          <a:xfrm>
            <a:off x="601132" y="4073404"/>
            <a:ext cx="10104380" cy="19392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Internet comments are bastions of hatred and vitriol. While online </a:t>
            </a:r>
            <a:r>
              <a:rPr lang="en-IN" dirty="0" smtClean="0"/>
              <a:t>anonymity </a:t>
            </a:r>
            <a:r>
              <a:rPr lang="en-IN" dirty="0"/>
              <a:t>has provided a </a:t>
            </a:r>
            <a:r>
              <a:rPr lang="en-IN" dirty="0"/>
              <a:t>new outlet for aggression and hate speech, </a:t>
            </a:r>
            <a:r>
              <a:rPr lang="en-IN" dirty="0" smtClean="0"/>
              <a:t>machine </a:t>
            </a:r>
            <a:r>
              <a:rPr lang="en-IN" dirty="0"/>
              <a:t>learning can be used to fight </a:t>
            </a:r>
            <a:r>
              <a:rPr lang="en-IN" dirty="0" smtClean="0"/>
              <a:t>it. </a:t>
            </a:r>
            <a:r>
              <a:rPr lang="en-IN" dirty="0"/>
              <a:t>The problem we sought to solve </a:t>
            </a:r>
            <a:r>
              <a:rPr lang="en-IN" dirty="0" smtClean="0"/>
              <a:t>was </a:t>
            </a:r>
            <a:r>
              <a:rPr lang="en-IN" dirty="0"/>
              <a:t>the tagging of internet comments that are aggressive towards other </a:t>
            </a:r>
            <a:r>
              <a:rPr lang="en-IN" dirty="0" smtClean="0"/>
              <a:t>users</a:t>
            </a:r>
            <a:r>
              <a:rPr lang="en-IN" dirty="0"/>
              <a:t>. Our goal is to build a prototype of online hate and abuse comment classifier which can used to classify hate and offensive comments so that it can be controlled and restricted from spreading hatred and cyber bullying.</a:t>
            </a:r>
          </a:p>
          <a:p>
            <a:endParaRPr lang="en-IN" dirty="0"/>
          </a:p>
          <a:p>
            <a:endParaRPr lang="en-IN" dirty="0"/>
          </a:p>
        </p:txBody>
      </p:sp>
    </p:spTree>
    <p:extLst>
      <p:ext uri="{BB962C8B-B14F-4D97-AF65-F5344CB8AC3E}">
        <p14:creationId xmlns:p14="http://schemas.microsoft.com/office/powerpoint/2010/main" val="134990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994" y="306125"/>
            <a:ext cx="8596668" cy="762000"/>
          </a:xfrm>
        </p:spPr>
        <p:txBody>
          <a:bodyPr>
            <a:normAutofit fontScale="90000"/>
          </a:bodyPr>
          <a:lstStyle/>
          <a:p>
            <a:r>
              <a:rPr lang="en-IN" b="1" i="1" dirty="0" smtClean="0"/>
              <a:t>Data analysis to model building flowchart</a:t>
            </a:r>
            <a:endParaRPr lang="en-IN" b="1" i="1" dirty="0"/>
          </a:p>
        </p:txBody>
      </p:sp>
      <p:sp>
        <p:nvSpPr>
          <p:cNvPr id="5" name="Rectangle 4">
            <a:extLst>
              <a:ext uri="{FF2B5EF4-FFF2-40B4-BE49-F238E27FC236}">
                <a16:creationId xmlns:a16="http://schemas.microsoft.com/office/drawing/2014/main" id="{024F29E3-A390-4E04-A448-88BC82CB5D20}"/>
              </a:ext>
            </a:extLst>
          </p:cNvPr>
          <p:cNvSpPr/>
          <p:nvPr/>
        </p:nvSpPr>
        <p:spPr>
          <a:xfrm>
            <a:off x="711158" y="1205117"/>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Libraries</a:t>
            </a:r>
          </a:p>
        </p:txBody>
      </p:sp>
      <p:sp>
        <p:nvSpPr>
          <p:cNvPr id="6" name="Arrow: Right 15">
            <a:extLst>
              <a:ext uri="{FF2B5EF4-FFF2-40B4-BE49-F238E27FC236}">
                <a16:creationId xmlns:a16="http://schemas.microsoft.com/office/drawing/2014/main" id="{74CE3C0C-03DA-4AEF-B22E-DBEAC2671331}"/>
              </a:ext>
            </a:extLst>
          </p:cNvPr>
          <p:cNvSpPr/>
          <p:nvPr/>
        </p:nvSpPr>
        <p:spPr>
          <a:xfrm>
            <a:off x="3062914"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6DAC6749-FD90-4E0D-B20C-F09DE7EFC95E}"/>
              </a:ext>
            </a:extLst>
          </p:cNvPr>
          <p:cNvSpPr/>
          <p:nvPr/>
        </p:nvSpPr>
        <p:spPr>
          <a:xfrm>
            <a:off x="4088519" y="1187943"/>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Dataset</a:t>
            </a:r>
            <a:r>
              <a:rPr lang="en-US" dirty="0">
                <a:solidFill>
                  <a:schemeClr val="accent2">
                    <a:lumMod val="50000"/>
                  </a:schemeClr>
                </a:solidFill>
                <a:latin typeface="Verdana"/>
                <a:ea typeface="Verdana"/>
              </a:rPr>
              <a:t> Collection</a:t>
            </a:r>
          </a:p>
        </p:txBody>
      </p:sp>
      <p:sp>
        <p:nvSpPr>
          <p:cNvPr id="8" name="Arrow: Right 16">
            <a:extLst>
              <a:ext uri="{FF2B5EF4-FFF2-40B4-BE49-F238E27FC236}">
                <a16:creationId xmlns:a16="http://schemas.microsoft.com/office/drawing/2014/main" id="{4545A859-79F2-4160-A727-5947BAF33149}"/>
              </a:ext>
            </a:extLst>
          </p:cNvPr>
          <p:cNvSpPr/>
          <p:nvPr/>
        </p:nvSpPr>
        <p:spPr>
          <a:xfrm>
            <a:off x="6384880"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F211736A-F258-4059-A837-1310225BFC3C}"/>
              </a:ext>
            </a:extLst>
          </p:cNvPr>
          <p:cNvSpPr/>
          <p:nvPr/>
        </p:nvSpPr>
        <p:spPr>
          <a:xfrm>
            <a:off x="7456177" y="1192850"/>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12" name="Flowchart: Process 11">
            <a:extLst>
              <a:ext uri="{FF2B5EF4-FFF2-40B4-BE49-F238E27FC236}">
                <a16:creationId xmlns:a16="http://schemas.microsoft.com/office/drawing/2014/main" id="{F50F88C3-A273-45E3-AC37-2331C997A2FE}"/>
              </a:ext>
            </a:extLst>
          </p:cNvPr>
          <p:cNvSpPr/>
          <p:nvPr/>
        </p:nvSpPr>
        <p:spPr>
          <a:xfrm>
            <a:off x="7513811" y="2583148"/>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Checking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F50F88C3-A273-45E3-AC37-2331C997A2FE}"/>
              </a:ext>
            </a:extLst>
          </p:cNvPr>
          <p:cNvSpPr/>
          <p:nvPr/>
        </p:nvSpPr>
        <p:spPr>
          <a:xfrm>
            <a:off x="4088519" y="2570913"/>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EDA</a:t>
            </a:r>
            <a:endParaRPr lang="en-US" dirty="0">
              <a:solidFill>
                <a:schemeClr val="accent2">
                  <a:lumMod val="50000"/>
                </a:schemeClr>
              </a:solidFill>
            </a:endParaRPr>
          </a:p>
        </p:txBody>
      </p:sp>
      <p:sp>
        <p:nvSpPr>
          <p:cNvPr id="14" name="Arrow: Down 18">
            <a:extLst>
              <a:ext uri="{FF2B5EF4-FFF2-40B4-BE49-F238E27FC236}">
                <a16:creationId xmlns:a16="http://schemas.microsoft.com/office/drawing/2014/main" id="{C113CAE6-6934-4BE2-A582-EAACAD37C2F2}"/>
              </a:ext>
            </a:extLst>
          </p:cNvPr>
          <p:cNvSpPr/>
          <p:nvPr/>
        </p:nvSpPr>
        <p:spPr>
          <a:xfrm>
            <a:off x="8303478" y="212465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9">
            <a:extLst>
              <a:ext uri="{FF2B5EF4-FFF2-40B4-BE49-F238E27FC236}">
                <a16:creationId xmlns:a16="http://schemas.microsoft.com/office/drawing/2014/main" id="{BA23FFD6-A9F9-44FB-9627-676BEBE160B9}"/>
              </a:ext>
            </a:extLst>
          </p:cNvPr>
          <p:cNvSpPr/>
          <p:nvPr/>
        </p:nvSpPr>
        <p:spPr>
          <a:xfrm>
            <a:off x="6413634" y="27937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50F88C3-A273-45E3-AC37-2331C997A2FE}"/>
              </a:ext>
            </a:extLst>
          </p:cNvPr>
          <p:cNvSpPr/>
          <p:nvPr/>
        </p:nvSpPr>
        <p:spPr>
          <a:xfrm>
            <a:off x="740143" y="2534907"/>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NLTK(For Text analysis)</a:t>
            </a:r>
            <a:endParaRPr lang="en-US" dirty="0">
              <a:solidFill>
                <a:schemeClr val="accent2">
                  <a:lumMod val="50000"/>
                </a:schemeClr>
              </a:solidFill>
            </a:endParaRPr>
          </a:p>
        </p:txBody>
      </p:sp>
      <p:sp>
        <p:nvSpPr>
          <p:cNvPr id="17" name="Arrow: Left 19">
            <a:extLst>
              <a:ext uri="{FF2B5EF4-FFF2-40B4-BE49-F238E27FC236}">
                <a16:creationId xmlns:a16="http://schemas.microsoft.com/office/drawing/2014/main" id="{BA23FFD6-A9F9-44FB-9627-676BEBE160B9}"/>
              </a:ext>
            </a:extLst>
          </p:cNvPr>
          <p:cNvSpPr/>
          <p:nvPr/>
        </p:nvSpPr>
        <p:spPr>
          <a:xfrm>
            <a:off x="3045153" y="2766537"/>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8">
            <a:extLst>
              <a:ext uri="{FF2B5EF4-FFF2-40B4-BE49-F238E27FC236}">
                <a16:creationId xmlns:a16="http://schemas.microsoft.com/office/drawing/2014/main" id="{C113CAE6-6934-4BE2-A582-EAACAD37C2F2}"/>
              </a:ext>
            </a:extLst>
          </p:cNvPr>
          <p:cNvSpPr/>
          <p:nvPr/>
        </p:nvSpPr>
        <p:spPr>
          <a:xfrm>
            <a:off x="1550862" y="3469435"/>
            <a:ext cx="488830" cy="40963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F50F88C3-A273-45E3-AC37-2331C997A2FE}"/>
              </a:ext>
            </a:extLst>
          </p:cNvPr>
          <p:cNvSpPr/>
          <p:nvPr/>
        </p:nvSpPr>
        <p:spPr>
          <a:xfrm>
            <a:off x="703561" y="3903600"/>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co-relation</a:t>
            </a:r>
            <a:endParaRPr lang="en-US" dirty="0">
              <a:solidFill>
                <a:schemeClr val="accent2">
                  <a:lumMod val="50000"/>
                </a:schemeClr>
              </a:solidFill>
            </a:endParaRPr>
          </a:p>
        </p:txBody>
      </p:sp>
      <p:sp>
        <p:nvSpPr>
          <p:cNvPr id="20" name="Arrow: Right 15">
            <a:extLst>
              <a:ext uri="{FF2B5EF4-FFF2-40B4-BE49-F238E27FC236}">
                <a16:creationId xmlns:a16="http://schemas.microsoft.com/office/drawing/2014/main" id="{74CE3C0C-03DA-4AEF-B22E-DBEAC2671331}"/>
              </a:ext>
            </a:extLst>
          </p:cNvPr>
          <p:cNvSpPr/>
          <p:nvPr/>
        </p:nvSpPr>
        <p:spPr>
          <a:xfrm>
            <a:off x="3080674"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50F88C3-A273-45E3-AC37-2331C997A2FE}"/>
              </a:ext>
            </a:extLst>
          </p:cNvPr>
          <p:cNvSpPr/>
          <p:nvPr/>
        </p:nvSpPr>
        <p:spPr>
          <a:xfrm>
            <a:off x="4088519" y="3917035"/>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a:t>
            </a:r>
            <a:r>
              <a:rPr lang="en-IN" dirty="0" smtClean="0">
                <a:solidFill>
                  <a:schemeClr val="accent2">
                    <a:lumMod val="50000"/>
                  </a:schemeClr>
                </a:solidFill>
              </a:rPr>
              <a:t>Outliers/Skewness(if required)</a:t>
            </a:r>
            <a:endParaRPr lang="en-US" dirty="0">
              <a:solidFill>
                <a:schemeClr val="accent2">
                  <a:lumMod val="50000"/>
                </a:schemeClr>
              </a:solidFill>
            </a:endParaRPr>
          </a:p>
        </p:txBody>
      </p:sp>
      <p:sp>
        <p:nvSpPr>
          <p:cNvPr id="22" name="Arrow: Right 15">
            <a:extLst>
              <a:ext uri="{FF2B5EF4-FFF2-40B4-BE49-F238E27FC236}">
                <a16:creationId xmlns:a16="http://schemas.microsoft.com/office/drawing/2014/main" id="{74CE3C0C-03DA-4AEF-B22E-DBEAC2671331}"/>
              </a:ext>
            </a:extLst>
          </p:cNvPr>
          <p:cNvSpPr/>
          <p:nvPr/>
        </p:nvSpPr>
        <p:spPr>
          <a:xfrm>
            <a:off x="6384880"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F50F88C3-A273-45E3-AC37-2331C997A2FE}"/>
              </a:ext>
            </a:extLst>
          </p:cNvPr>
          <p:cNvSpPr/>
          <p:nvPr/>
        </p:nvSpPr>
        <p:spPr>
          <a:xfrm>
            <a:off x="7473477" y="390360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Proceed for Model building(Train/Test)</a:t>
            </a:r>
            <a:endParaRPr lang="en-US" dirty="0">
              <a:solidFill>
                <a:schemeClr val="accent2">
                  <a:lumMod val="50000"/>
                </a:schemeClr>
              </a:solidFill>
            </a:endParaRPr>
          </a:p>
        </p:txBody>
      </p:sp>
      <p:sp>
        <p:nvSpPr>
          <p:cNvPr id="24" name="Flowchart: Process 23">
            <a:extLst>
              <a:ext uri="{FF2B5EF4-FFF2-40B4-BE49-F238E27FC236}">
                <a16:creationId xmlns:a16="http://schemas.microsoft.com/office/drawing/2014/main" id="{F50F88C3-A273-45E3-AC37-2331C997A2FE}"/>
              </a:ext>
            </a:extLst>
          </p:cNvPr>
          <p:cNvSpPr/>
          <p:nvPr/>
        </p:nvSpPr>
        <p:spPr>
          <a:xfrm>
            <a:off x="66697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Saving the Model</a:t>
            </a:r>
            <a:endParaRPr lang="en-US" dirty="0">
              <a:solidFill>
                <a:schemeClr val="accent2">
                  <a:lumMod val="50000"/>
                </a:schemeClr>
              </a:solidFill>
            </a:endParaRPr>
          </a:p>
        </p:txBody>
      </p:sp>
      <p:sp>
        <p:nvSpPr>
          <p:cNvPr id="25" name="Flowchart: Process 24">
            <a:extLst>
              <a:ext uri="{FF2B5EF4-FFF2-40B4-BE49-F238E27FC236}">
                <a16:creationId xmlns:a16="http://schemas.microsoft.com/office/drawing/2014/main" id="{F50F88C3-A273-45E3-AC37-2331C997A2FE}"/>
              </a:ext>
            </a:extLst>
          </p:cNvPr>
          <p:cNvSpPr/>
          <p:nvPr/>
        </p:nvSpPr>
        <p:spPr>
          <a:xfrm>
            <a:off x="408851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Hyper Parameter </a:t>
            </a:r>
            <a:r>
              <a:rPr lang="en-IN" dirty="0" smtClean="0">
                <a:solidFill>
                  <a:schemeClr val="accent2">
                    <a:lumMod val="50000"/>
                  </a:schemeClr>
                </a:solidFill>
              </a:rPr>
              <a:t>Tuning(if required)</a:t>
            </a:r>
            <a:endParaRPr lang="en-US" dirty="0">
              <a:solidFill>
                <a:schemeClr val="accent2">
                  <a:lumMod val="50000"/>
                </a:schemeClr>
              </a:solidFill>
            </a:endParaRPr>
          </a:p>
        </p:txBody>
      </p:sp>
      <p:sp>
        <p:nvSpPr>
          <p:cNvPr id="26" name="Flowchart: Process 25">
            <a:extLst>
              <a:ext uri="{FF2B5EF4-FFF2-40B4-BE49-F238E27FC236}">
                <a16:creationId xmlns:a16="http://schemas.microsoft.com/office/drawing/2014/main" id="{F50F88C3-A273-45E3-AC37-2331C997A2FE}"/>
              </a:ext>
            </a:extLst>
          </p:cNvPr>
          <p:cNvSpPr/>
          <p:nvPr/>
        </p:nvSpPr>
        <p:spPr>
          <a:xfrm>
            <a:off x="7456177" y="5322230"/>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rPr>
              <a:t>Accuracy, </a:t>
            </a:r>
            <a:r>
              <a:rPr lang="en-IN" sz="1600" dirty="0">
                <a:solidFill>
                  <a:schemeClr val="accent2">
                    <a:lumMod val="50000"/>
                  </a:schemeClr>
                </a:solidFill>
              </a:rPr>
              <a:t>confusion matrix, classification </a:t>
            </a:r>
            <a:r>
              <a:rPr lang="en-IN" sz="1600" dirty="0" smtClean="0">
                <a:solidFill>
                  <a:schemeClr val="accent2">
                    <a:lumMod val="50000"/>
                  </a:schemeClr>
                </a:solidFill>
              </a:rPr>
              <a:t>report,CV Score, AUC-ROC</a:t>
            </a:r>
            <a:endParaRPr lang="en-US" sz="1600" dirty="0">
              <a:solidFill>
                <a:schemeClr val="accent2">
                  <a:lumMod val="50000"/>
                </a:schemeClr>
              </a:solidFill>
            </a:endParaRPr>
          </a:p>
        </p:txBody>
      </p:sp>
      <p:sp>
        <p:nvSpPr>
          <p:cNvPr id="27" name="Arrow: Down 18">
            <a:extLst>
              <a:ext uri="{FF2B5EF4-FFF2-40B4-BE49-F238E27FC236}">
                <a16:creationId xmlns:a16="http://schemas.microsoft.com/office/drawing/2014/main" id="{C113CAE6-6934-4BE2-A582-EAACAD37C2F2}"/>
              </a:ext>
            </a:extLst>
          </p:cNvPr>
          <p:cNvSpPr/>
          <p:nvPr/>
        </p:nvSpPr>
        <p:spPr>
          <a:xfrm>
            <a:off x="8245844" y="486225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19">
            <a:extLst>
              <a:ext uri="{FF2B5EF4-FFF2-40B4-BE49-F238E27FC236}">
                <a16:creationId xmlns:a16="http://schemas.microsoft.com/office/drawing/2014/main" id="{BA23FFD6-A9F9-44FB-9627-676BEBE160B9}"/>
              </a:ext>
            </a:extLst>
          </p:cNvPr>
          <p:cNvSpPr/>
          <p:nvPr/>
        </p:nvSpPr>
        <p:spPr>
          <a:xfrm>
            <a:off x="6384880"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19">
            <a:extLst>
              <a:ext uri="{FF2B5EF4-FFF2-40B4-BE49-F238E27FC236}">
                <a16:creationId xmlns:a16="http://schemas.microsoft.com/office/drawing/2014/main" id="{BA23FFD6-A9F9-44FB-9627-676BEBE160B9}"/>
              </a:ext>
            </a:extLst>
          </p:cNvPr>
          <p:cNvSpPr/>
          <p:nvPr/>
        </p:nvSpPr>
        <p:spPr>
          <a:xfrm>
            <a:off x="3018857"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6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8187"/>
            <a:ext cx="8596668" cy="544956"/>
          </a:xfrm>
        </p:spPr>
        <p:txBody>
          <a:bodyPr>
            <a:normAutofit fontScale="90000"/>
          </a:bodyPr>
          <a:lstStyle/>
          <a:p>
            <a:r>
              <a:rPr lang="en-IN" dirty="0"/>
              <a:t>Data Pre-processing Done</a:t>
            </a:r>
          </a:p>
        </p:txBody>
      </p:sp>
      <p:sp>
        <p:nvSpPr>
          <p:cNvPr id="3" name="Content Placeholder 2"/>
          <p:cNvSpPr>
            <a:spLocks noGrp="1"/>
          </p:cNvSpPr>
          <p:nvPr>
            <p:ph idx="1"/>
          </p:nvPr>
        </p:nvSpPr>
        <p:spPr>
          <a:xfrm>
            <a:off x="677334" y="744583"/>
            <a:ext cx="10569786" cy="5684351"/>
          </a:xfrm>
        </p:spPr>
        <p:txBody>
          <a:bodyPr>
            <a:normAutofit fontScale="92500" lnSpcReduction="10000"/>
          </a:bodyPr>
          <a:lstStyle/>
          <a:p>
            <a:pPr lvl="0"/>
            <a:r>
              <a:rPr lang="en-IN" dirty="0"/>
              <a:t>Importing Libraries.</a:t>
            </a:r>
          </a:p>
          <a:p>
            <a:pPr lvl="0"/>
            <a:r>
              <a:rPr lang="en-IN" dirty="0"/>
              <a:t>Read the CSV file and convert into data frame.</a:t>
            </a:r>
          </a:p>
          <a:p>
            <a:pPr lvl="0"/>
            <a:r>
              <a:rPr lang="en-IN" dirty="0"/>
              <a:t>Checking the data dimensions for the original dataset.</a:t>
            </a:r>
          </a:p>
          <a:p>
            <a:pPr lvl="0"/>
            <a:r>
              <a:rPr lang="en-IN" dirty="0"/>
              <a:t>Looking for null values if any, in heat map</a:t>
            </a:r>
            <a:r>
              <a:rPr lang="en-IN" dirty="0" smtClean="0"/>
              <a:t>. &amp; accordingly fill the </a:t>
            </a:r>
            <a:r>
              <a:rPr lang="en-IN" dirty="0" smtClean="0"/>
              <a:t>Nans.</a:t>
            </a:r>
            <a:endParaRPr lang="en-IN" dirty="0"/>
          </a:p>
          <a:p>
            <a:pPr lvl="0"/>
            <a:r>
              <a:rPr lang="en-IN" dirty="0"/>
              <a:t>Checking the summary of the dataset.</a:t>
            </a:r>
          </a:p>
          <a:p>
            <a:pPr lvl="0"/>
            <a:r>
              <a:rPr lang="en-IN" dirty="0"/>
              <a:t>Checking unique values.</a:t>
            </a:r>
          </a:p>
          <a:p>
            <a:pPr lvl="0"/>
            <a:r>
              <a:rPr lang="en-IN" dirty="0" smtClean="0"/>
              <a:t>Converted </a:t>
            </a:r>
            <a:r>
              <a:rPr lang="en-IN" dirty="0"/>
              <a:t>the comments in train data into </a:t>
            </a:r>
            <a:r>
              <a:rPr lang="en-IN" dirty="0" smtClean="0"/>
              <a:t>lowercase</a:t>
            </a:r>
          </a:p>
          <a:p>
            <a:pPr lvl="0"/>
            <a:r>
              <a:rPr lang="en-IN" dirty="0" smtClean="0"/>
              <a:t>Visualizing </a:t>
            </a:r>
            <a:r>
              <a:rPr lang="en-IN" dirty="0"/>
              <a:t>each features using matplotlib and Seaborn</a:t>
            </a:r>
            <a:r>
              <a:rPr lang="en-IN" dirty="0" smtClean="0"/>
              <a:t>.</a:t>
            </a:r>
          </a:p>
          <a:p>
            <a:pPr lvl="0"/>
            <a:r>
              <a:rPr lang="en-IN" dirty="0" smtClean="0"/>
              <a:t>Have </a:t>
            </a:r>
            <a:r>
              <a:rPr lang="en-IN" dirty="0"/>
              <a:t>removed punctuations, stop words to get a clean length.</a:t>
            </a:r>
          </a:p>
          <a:p>
            <a:pPr lvl="0"/>
            <a:r>
              <a:rPr lang="en-IN" dirty="0"/>
              <a:t>Replaced all the comments text with required data format for both train &amp; test data set.</a:t>
            </a:r>
          </a:p>
          <a:p>
            <a:r>
              <a:rPr lang="en-IN" dirty="0" smtClean="0"/>
              <a:t>Checked </a:t>
            </a:r>
            <a:r>
              <a:rPr lang="en-IN" dirty="0"/>
              <a:t>for all the offensive loud words using word </a:t>
            </a:r>
            <a:r>
              <a:rPr lang="en-IN" dirty="0" smtClean="0"/>
              <a:t>cloud.</a:t>
            </a:r>
          </a:p>
          <a:p>
            <a:r>
              <a:rPr lang="en-IN" dirty="0" smtClean="0"/>
              <a:t>Checked </a:t>
            </a:r>
            <a:r>
              <a:rPr lang="en-IN" dirty="0"/>
              <a:t>the distribution of label over comments by using pie plot</a:t>
            </a:r>
            <a:r>
              <a:rPr lang="en-IN" dirty="0" smtClean="0"/>
              <a:t>.</a:t>
            </a:r>
            <a:endParaRPr lang="en-IN" dirty="0"/>
          </a:p>
          <a:p>
            <a:r>
              <a:rPr lang="en-IN" dirty="0"/>
              <a:t>Have converted text into vectors using TF-IDF for model </a:t>
            </a:r>
            <a:r>
              <a:rPr lang="en-IN" dirty="0" smtClean="0"/>
              <a:t>building.</a:t>
            </a:r>
            <a:endParaRPr lang="en-IN" dirty="0" smtClean="0"/>
          </a:p>
          <a:p>
            <a:r>
              <a:rPr lang="en-IN" dirty="0"/>
              <a:t>Original Length of training set before cleaning: 62893130 </a:t>
            </a:r>
            <a:r>
              <a:rPr lang="en-IN" dirty="0"/>
              <a:t>&amp; Original Length of Test set before cleaning: 55885733</a:t>
            </a:r>
            <a:endParaRPr lang="en-IN" dirty="0" smtClean="0"/>
          </a:p>
          <a:p>
            <a:pPr lvl="0"/>
            <a:r>
              <a:rPr lang="en-IN" dirty="0"/>
              <a:t>Created train test split: We have split the train &amp; test data in 0.30 test size with random state 56.</a:t>
            </a:r>
          </a:p>
          <a:p>
            <a:endParaRPr lang="en-IN" dirty="0"/>
          </a:p>
          <a:p>
            <a:pPr marL="0" indent="0">
              <a:buNone/>
            </a:pPr>
            <a:endParaRPr lang="en-IN" dirty="0" smtClean="0"/>
          </a:p>
          <a:p>
            <a:endParaRPr lang="en-IN" dirty="0"/>
          </a:p>
          <a:p>
            <a:endParaRPr lang="en-IN" dirty="0"/>
          </a:p>
        </p:txBody>
      </p:sp>
    </p:spTree>
    <p:extLst>
      <p:ext uri="{BB962C8B-B14F-4D97-AF65-F5344CB8AC3E}">
        <p14:creationId xmlns:p14="http://schemas.microsoft.com/office/powerpoint/2010/main" val="220726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6420" y="138195"/>
            <a:ext cx="8596668" cy="548640"/>
          </a:xfrm>
        </p:spPr>
        <p:txBody>
          <a:bodyPr>
            <a:normAutofit/>
          </a:bodyPr>
          <a:lstStyle/>
          <a:p>
            <a:r>
              <a:rPr lang="en-IN" sz="2800" dirty="0"/>
              <a:t>Exploratory Data Analysis through Visualizations</a:t>
            </a:r>
          </a:p>
        </p:txBody>
      </p:sp>
      <p:sp>
        <p:nvSpPr>
          <p:cNvPr id="3" name="Rectangle 2"/>
          <p:cNvSpPr/>
          <p:nvPr/>
        </p:nvSpPr>
        <p:spPr>
          <a:xfrm>
            <a:off x="692548" y="3685791"/>
            <a:ext cx="6622652" cy="2800767"/>
          </a:xfrm>
          <a:prstGeom prst="rect">
            <a:avLst/>
          </a:prstGeom>
        </p:spPr>
        <p:txBody>
          <a:bodyPr wrap="square">
            <a:spAutoFit/>
          </a:bodyPr>
          <a:lstStyle/>
          <a:p>
            <a:pPr marL="285750" indent="-285750">
              <a:buFont typeface="Wingdings" panose="05000000000000000000" pitchFamily="2" charset="2"/>
              <a:buChar char="Ø"/>
            </a:pPr>
            <a:r>
              <a:rPr lang="en-IN" sz="1600" b="1" dirty="0">
                <a:solidFill>
                  <a:schemeClr val="tx2"/>
                </a:solidFill>
              </a:rPr>
              <a:t>Count plot, pie plot, &amp; word cloud plot helped me to understand the </a:t>
            </a:r>
            <a:r>
              <a:rPr lang="en-IN" sz="1600" b="1" dirty="0" smtClean="0">
                <a:solidFill>
                  <a:schemeClr val="tx2"/>
                </a:solidFill>
              </a:rPr>
              <a:t>distribution </a:t>
            </a:r>
            <a:r>
              <a:rPr lang="en-IN" sz="1600" b="1" dirty="0">
                <a:solidFill>
                  <a:schemeClr val="tx2"/>
                </a:solidFill>
              </a:rPr>
              <a:t>of comments, loud words &amp; the count of bad words</a:t>
            </a:r>
            <a:r>
              <a:rPr lang="en-IN" sz="1600" b="1" dirty="0" smtClean="0">
                <a:solidFill>
                  <a:schemeClr val="tx2"/>
                </a:solidFill>
              </a:rPr>
              <a:t>.</a:t>
            </a:r>
          </a:p>
          <a:p>
            <a:pPr marL="285750" indent="-285750">
              <a:buFont typeface="Wingdings" panose="05000000000000000000" pitchFamily="2" charset="2"/>
              <a:buChar char="Ø"/>
            </a:pPr>
            <a:r>
              <a:rPr lang="en-IN" sz="1600" b="1" dirty="0" smtClean="0">
                <a:solidFill>
                  <a:schemeClr val="tx2"/>
                </a:solidFill>
              </a:rPr>
              <a:t>ROC-AUC</a:t>
            </a:r>
            <a:r>
              <a:rPr lang="en-IN" sz="1600" b="1" dirty="0">
                <a:solidFill>
                  <a:schemeClr val="tx2"/>
                </a:solidFill>
              </a:rPr>
              <a:t>: Helped me to understand &amp; select the best model out of 5 models based on </a:t>
            </a:r>
            <a:r>
              <a:rPr lang="en-IN" sz="1600" b="1" dirty="0" smtClean="0">
                <a:solidFill>
                  <a:schemeClr val="tx2"/>
                </a:solidFill>
              </a:rPr>
              <a:t>ROC-AUC </a:t>
            </a:r>
            <a:r>
              <a:rPr lang="en-IN" sz="1600" b="1" dirty="0">
                <a:solidFill>
                  <a:schemeClr val="tx2"/>
                </a:solidFill>
              </a:rPr>
              <a:t>score</a:t>
            </a:r>
            <a:r>
              <a:rPr lang="en-IN" sz="1600" b="1" dirty="0" smtClean="0">
                <a:solidFill>
                  <a:schemeClr val="tx2"/>
                </a:solidFill>
              </a:rPr>
              <a:t>.</a:t>
            </a:r>
          </a:p>
          <a:p>
            <a:pPr marL="285750" indent="-285750">
              <a:buFont typeface="Wingdings" panose="05000000000000000000" pitchFamily="2" charset="2"/>
              <a:buChar char="Ø"/>
            </a:pPr>
            <a:r>
              <a:rPr lang="en-IN" sz="1600" b="1" dirty="0">
                <a:solidFill>
                  <a:schemeClr val="tx2"/>
                </a:solidFill>
              </a:rPr>
              <a:t>Visualizations: It helped me to understand the correlation between independent &amp; dependent features. I got to know the count of particular category for each features by using count plot &amp; most importantly AUC-ROC helped me to select the best model.</a:t>
            </a:r>
          </a:p>
          <a:p>
            <a:pPr marL="285750" indent="-285750">
              <a:buFont typeface="Wingdings" panose="05000000000000000000" pitchFamily="2" charset="2"/>
              <a:buChar char="Ø"/>
            </a:pPr>
            <a:endParaRPr lang="en-IN" sz="1600" b="1" dirty="0">
              <a:solidFill>
                <a:schemeClr val="tx2"/>
              </a:solidFill>
            </a:endParaRPr>
          </a:p>
        </p:txBody>
      </p:sp>
      <p:pic>
        <p:nvPicPr>
          <p:cNvPr id="8" name="Picture 7"/>
          <p:cNvPicPr/>
          <p:nvPr/>
        </p:nvPicPr>
        <p:blipFill>
          <a:blip r:embed="rId2"/>
          <a:stretch>
            <a:fillRect/>
          </a:stretch>
        </p:blipFill>
        <p:spPr>
          <a:xfrm>
            <a:off x="263389" y="825028"/>
            <a:ext cx="5003165" cy="2453300"/>
          </a:xfrm>
          <a:prstGeom prst="rect">
            <a:avLst/>
          </a:prstGeom>
        </p:spPr>
      </p:pic>
      <p:pic>
        <p:nvPicPr>
          <p:cNvPr id="9" name="Picture 8"/>
          <p:cNvPicPr/>
          <p:nvPr/>
        </p:nvPicPr>
        <p:blipFill>
          <a:blip r:embed="rId3"/>
          <a:stretch>
            <a:fillRect/>
          </a:stretch>
        </p:blipFill>
        <p:spPr>
          <a:xfrm>
            <a:off x="5266554" y="895838"/>
            <a:ext cx="3622675" cy="2018030"/>
          </a:xfrm>
          <a:prstGeom prst="rect">
            <a:avLst/>
          </a:prstGeom>
        </p:spPr>
      </p:pic>
      <p:pic>
        <p:nvPicPr>
          <p:cNvPr id="13" name="Picture 12"/>
          <p:cNvPicPr/>
          <p:nvPr/>
        </p:nvPicPr>
        <p:blipFill>
          <a:blip r:embed="rId4"/>
          <a:stretch>
            <a:fillRect/>
          </a:stretch>
        </p:blipFill>
        <p:spPr>
          <a:xfrm>
            <a:off x="8668611" y="881203"/>
            <a:ext cx="3397885" cy="2397125"/>
          </a:xfrm>
          <a:prstGeom prst="rect">
            <a:avLst/>
          </a:prstGeom>
        </p:spPr>
      </p:pic>
      <p:pic>
        <p:nvPicPr>
          <p:cNvPr id="15" name="Picture 14"/>
          <p:cNvPicPr/>
          <p:nvPr/>
        </p:nvPicPr>
        <p:blipFill>
          <a:blip r:embed="rId5"/>
          <a:stretch>
            <a:fillRect/>
          </a:stretch>
        </p:blipFill>
        <p:spPr>
          <a:xfrm>
            <a:off x="7731759" y="3685790"/>
            <a:ext cx="4116251" cy="2584381"/>
          </a:xfrm>
          <a:prstGeom prst="rect">
            <a:avLst/>
          </a:prstGeom>
        </p:spPr>
      </p:pic>
    </p:spTree>
    <p:extLst>
      <p:ext uri="{BB962C8B-B14F-4D97-AF65-F5344CB8AC3E}">
        <p14:creationId xmlns:p14="http://schemas.microsoft.com/office/powerpoint/2010/main" val="1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149239" y="163509"/>
            <a:ext cx="6544593" cy="523220"/>
          </a:xfrm>
          <a:prstGeom prst="rect">
            <a:avLst/>
          </a:prstGeom>
        </p:spPr>
        <p:txBody>
          <a:bodyPr wrap="square">
            <a:spAutoFit/>
          </a:bodyPr>
          <a:lstStyle/>
          <a:p>
            <a:r>
              <a:rPr lang="en-IN" sz="2800" dirty="0">
                <a:solidFill>
                  <a:schemeClr val="accent1"/>
                </a:solidFill>
              </a:rPr>
              <a:t>Model/s Development and Evaluation </a:t>
            </a:r>
            <a:r>
              <a:rPr lang="en-IN" sz="2800" dirty="0" smtClean="0">
                <a:solidFill>
                  <a:schemeClr val="accent1"/>
                </a:solidFill>
              </a:rPr>
              <a:t>:</a:t>
            </a:r>
            <a:endParaRPr lang="en-IN" sz="2800" dirty="0">
              <a:solidFill>
                <a:schemeClr val="accent1"/>
              </a:solidFill>
            </a:endParaRPr>
          </a:p>
        </p:txBody>
      </p:sp>
      <p:sp>
        <p:nvSpPr>
          <p:cNvPr id="10" name="Rectangle 9"/>
          <p:cNvSpPr/>
          <p:nvPr/>
        </p:nvSpPr>
        <p:spPr>
          <a:xfrm>
            <a:off x="318678" y="5042264"/>
            <a:ext cx="6800578" cy="1323439"/>
          </a:xfrm>
          <a:prstGeom prst="rect">
            <a:avLst/>
          </a:prstGeom>
        </p:spPr>
        <p:txBody>
          <a:bodyPr wrap="square">
            <a:spAutoFit/>
          </a:bodyPr>
          <a:lstStyle/>
          <a:p>
            <a:r>
              <a:rPr lang="en-IN" sz="1600" i="1" dirty="0" smtClean="0">
                <a:solidFill>
                  <a:srgbClr val="0070C0"/>
                </a:solidFill>
              </a:rPr>
              <a:t>I have performed multiple algorithms to get the best model, and found out Random Forest </a:t>
            </a:r>
            <a:r>
              <a:rPr lang="en-IN" sz="1600" i="1" dirty="0" smtClean="0">
                <a:solidFill>
                  <a:srgbClr val="0070C0"/>
                </a:solidFill>
              </a:rPr>
              <a:t>Classification</a:t>
            </a:r>
            <a:r>
              <a:rPr lang="en-IN" sz="1600" i="1" dirty="0">
                <a:solidFill>
                  <a:srgbClr val="0070C0"/>
                </a:solidFill>
              </a:rPr>
              <a:t> is the best fit model out of all the other algorithms based on the metrics such as accuracy score, confusion matrix, </a:t>
            </a:r>
            <a:r>
              <a:rPr lang="en-IN" sz="1600" i="1" dirty="0" smtClean="0">
                <a:solidFill>
                  <a:srgbClr val="0070C0"/>
                </a:solidFill>
              </a:rPr>
              <a:t>the </a:t>
            </a:r>
            <a:r>
              <a:rPr lang="en-IN" sz="1600" i="1" dirty="0">
                <a:solidFill>
                  <a:srgbClr val="0070C0"/>
                </a:solidFill>
              </a:rPr>
              <a:t>classification report (Precision, recall &amp; f1-score), Cross validation </a:t>
            </a:r>
            <a:r>
              <a:rPr lang="en-IN" sz="1600" i="1" dirty="0" smtClean="0">
                <a:solidFill>
                  <a:srgbClr val="0070C0"/>
                </a:solidFill>
              </a:rPr>
              <a:t>Score</a:t>
            </a:r>
            <a:r>
              <a:rPr lang="en-IN" sz="1600" i="1" dirty="0">
                <a:solidFill>
                  <a:srgbClr val="0070C0"/>
                </a:solidFill>
              </a:rPr>
              <a:t>, &amp; </a:t>
            </a:r>
            <a:r>
              <a:rPr lang="en-IN" sz="1600" i="1" dirty="0" smtClean="0">
                <a:solidFill>
                  <a:srgbClr val="0070C0"/>
                </a:solidFill>
              </a:rPr>
              <a:t>AUC-ROC </a:t>
            </a:r>
            <a:r>
              <a:rPr lang="en-IN" sz="1600" i="1" dirty="0" smtClean="0">
                <a:solidFill>
                  <a:srgbClr val="0070C0"/>
                </a:solidFill>
              </a:rPr>
              <a:t>as shown in this slide.</a:t>
            </a:r>
            <a:endParaRPr lang="en-IN" sz="1600" i="1" dirty="0">
              <a:solidFill>
                <a:srgbClr val="0070C0"/>
              </a:solidFill>
            </a:endParaRPr>
          </a:p>
        </p:txBody>
      </p:sp>
      <p:pic>
        <p:nvPicPr>
          <p:cNvPr id="6" name="Picture 5"/>
          <p:cNvPicPr>
            <a:picLocks noChangeAspect="1"/>
          </p:cNvPicPr>
          <p:nvPr/>
        </p:nvPicPr>
        <p:blipFill>
          <a:blip r:embed="rId2"/>
          <a:stretch>
            <a:fillRect/>
          </a:stretch>
        </p:blipFill>
        <p:spPr>
          <a:xfrm>
            <a:off x="654232" y="999452"/>
            <a:ext cx="4518659" cy="2083381"/>
          </a:xfrm>
          <a:prstGeom prst="rect">
            <a:avLst/>
          </a:prstGeom>
        </p:spPr>
      </p:pic>
      <p:pic>
        <p:nvPicPr>
          <p:cNvPr id="9" name="Picture 8"/>
          <p:cNvPicPr/>
          <p:nvPr/>
        </p:nvPicPr>
        <p:blipFill>
          <a:blip r:embed="rId3"/>
          <a:stretch>
            <a:fillRect/>
          </a:stretch>
        </p:blipFill>
        <p:spPr>
          <a:xfrm>
            <a:off x="6504803" y="999452"/>
            <a:ext cx="5473837" cy="3598674"/>
          </a:xfrm>
          <a:prstGeom prst="rect">
            <a:avLst/>
          </a:prstGeom>
        </p:spPr>
      </p:pic>
      <p:pic>
        <p:nvPicPr>
          <p:cNvPr id="7" name="Picture 6"/>
          <p:cNvPicPr>
            <a:picLocks noChangeAspect="1"/>
          </p:cNvPicPr>
          <p:nvPr/>
        </p:nvPicPr>
        <p:blipFill>
          <a:blip r:embed="rId4"/>
          <a:stretch>
            <a:fillRect/>
          </a:stretch>
        </p:blipFill>
        <p:spPr>
          <a:xfrm>
            <a:off x="654232" y="3566160"/>
            <a:ext cx="5276850" cy="1254034"/>
          </a:xfrm>
          <a:prstGeom prst="rect">
            <a:avLst/>
          </a:prstGeom>
        </p:spPr>
      </p:pic>
    </p:spTree>
    <p:extLst>
      <p:ext uri="{BB962C8B-B14F-4D97-AF65-F5344CB8AC3E}">
        <p14:creationId xmlns:p14="http://schemas.microsoft.com/office/powerpoint/2010/main" val="3556923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440037" y="27325"/>
            <a:ext cx="8853493" cy="769441"/>
          </a:xfrm>
          <a:prstGeom prst="rect">
            <a:avLst/>
          </a:prstGeom>
        </p:spPr>
        <p:txBody>
          <a:bodyPr wrap="square">
            <a:spAutoFit/>
          </a:bodyPr>
          <a:lstStyle/>
          <a:p>
            <a:pPr algn="ctr"/>
            <a:r>
              <a:rPr lang="en-IN" sz="4400" dirty="0" smtClean="0">
                <a:solidFill>
                  <a:schemeClr val="accent1"/>
                </a:solidFill>
              </a:rPr>
              <a:t>Conclusion</a:t>
            </a:r>
            <a:endParaRPr lang="en-IN" sz="4400" dirty="0">
              <a:solidFill>
                <a:schemeClr val="accent1"/>
              </a:solidFill>
            </a:endParaRPr>
          </a:p>
        </p:txBody>
      </p:sp>
      <p:sp>
        <p:nvSpPr>
          <p:cNvPr id="6" name="Rectangle 5"/>
          <p:cNvSpPr/>
          <p:nvPr/>
        </p:nvSpPr>
        <p:spPr>
          <a:xfrm>
            <a:off x="1332411" y="3813321"/>
            <a:ext cx="9196252" cy="2031325"/>
          </a:xfrm>
          <a:prstGeom prst="rect">
            <a:avLst/>
          </a:prstGeom>
        </p:spPr>
        <p:txBody>
          <a:bodyPr wrap="square">
            <a:spAutoFit/>
          </a:bodyPr>
          <a:lstStyle/>
          <a:p>
            <a:pPr algn="ctr"/>
            <a:r>
              <a:rPr lang="en-IN" dirty="0"/>
              <a:t>After performing the model building, I have got the highest score for RandomForestClassifier with 96% accuracy score having less Type-I &amp;II error as compared to other models but it could be due to overfitting, so I have checked for the cross validation scores &amp; found 95% score, which gives very less difference between accuracy score &amp; CV score. Hence, based on accuracy score, confusion matrix, the classification report (Precision, recall &amp; f1-score), Cross validation Score, and AUC-ROC, I have got the best fit model </a:t>
            </a:r>
            <a:r>
              <a:rPr lang="en-IN" dirty="0" smtClean="0"/>
              <a:t>is </a:t>
            </a:r>
            <a:r>
              <a:rPr lang="en-IN" dirty="0"/>
              <a:t>RandomForestClassifier</a:t>
            </a:r>
            <a:r>
              <a:rPr lang="en-IN" dirty="0" smtClean="0"/>
              <a:t>.</a:t>
            </a:r>
            <a:endParaRPr lang="en-IN" dirty="0"/>
          </a:p>
        </p:txBody>
      </p:sp>
      <p:pic>
        <p:nvPicPr>
          <p:cNvPr id="8" name="Picture 7"/>
          <p:cNvPicPr/>
          <p:nvPr/>
        </p:nvPicPr>
        <p:blipFill>
          <a:blip r:embed="rId2"/>
          <a:stretch>
            <a:fillRect/>
          </a:stretch>
        </p:blipFill>
        <p:spPr>
          <a:xfrm>
            <a:off x="3487783" y="1173072"/>
            <a:ext cx="4859383" cy="2157957"/>
          </a:xfrm>
          <a:prstGeom prst="rect">
            <a:avLst/>
          </a:prstGeom>
        </p:spPr>
      </p:pic>
    </p:spTree>
    <p:extLst>
      <p:ext uri="{BB962C8B-B14F-4D97-AF65-F5344CB8AC3E}">
        <p14:creationId xmlns:p14="http://schemas.microsoft.com/office/powerpoint/2010/main" val="128573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063931" y="2470947"/>
            <a:ext cx="7733212" cy="1446550"/>
          </a:xfrm>
          <a:prstGeom prst="rect">
            <a:avLst/>
          </a:prstGeom>
          <a:noFill/>
        </p:spPr>
        <p:txBody>
          <a:bodyPr wrap="squar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4774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434</TotalTime>
  <Words>793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Trebuchet MS</vt:lpstr>
      <vt:lpstr>Verdana</vt:lpstr>
      <vt:lpstr>Wingdings</vt:lpstr>
      <vt:lpstr>Wingdings 3</vt:lpstr>
      <vt:lpstr>Facet</vt:lpstr>
      <vt:lpstr> Malignant Comments Classification</vt:lpstr>
      <vt:lpstr>Problem Statement:</vt:lpstr>
      <vt:lpstr>Data analysis to model building flowchart</vt:lpstr>
      <vt:lpstr>Data Pre-processing Done</vt:lpstr>
      <vt:lpstr>Exploratory Data Analysis through Visualizations</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Deepam Purkayastha</dc:creator>
  <cp:lastModifiedBy>Deepam Purkayastha</cp:lastModifiedBy>
  <cp:revision>133</cp:revision>
  <dcterms:created xsi:type="dcterms:W3CDTF">2021-08-14T07:30:14Z</dcterms:created>
  <dcterms:modified xsi:type="dcterms:W3CDTF">2021-10-20T14:45:29Z</dcterms:modified>
</cp:coreProperties>
</file>