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63" r:id="rId4"/>
    <p:sldId id="258" r:id="rId5"/>
    <p:sldId id="259" r:id="rId6"/>
    <p:sldId id="262" r:id="rId7"/>
    <p:sldId id="266"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1424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4225218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2056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585243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5044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3170551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631987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2481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95840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400473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253996-7625-490A-983C-3BD04AF39E98}"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57452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253996-7625-490A-983C-3BD04AF39E98}" type="datetimeFigureOut">
              <a:rPr lang="en-IN" smtClean="0"/>
              <a:t>19-11-2021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12415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253996-7625-490A-983C-3BD04AF39E98}" type="datetimeFigureOut">
              <a:rPr lang="en-IN" smtClean="0"/>
              <a:t>19-11-2021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21513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3996-7625-490A-983C-3BD04AF39E98}" type="datetimeFigureOut">
              <a:rPr lang="en-IN" smtClean="0"/>
              <a:t>19-11-2021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08662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53996-7625-490A-983C-3BD04AF39E98}"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85151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
        <p:nvSpPr>
          <p:cNvPr id="5" name="Date Placeholder 4"/>
          <p:cNvSpPr>
            <a:spLocks noGrp="1"/>
          </p:cNvSpPr>
          <p:nvPr>
            <p:ph type="dt" sz="half" idx="10"/>
          </p:nvPr>
        </p:nvSpPr>
        <p:spPr/>
        <p:txBody>
          <a:bodyPr/>
          <a:lstStyle/>
          <a:p>
            <a:fld id="{BB253996-7625-490A-983C-3BD04AF39E98}" type="datetimeFigureOut">
              <a:rPr lang="en-IN" smtClean="0"/>
              <a:t>19-11-2021</a:t>
            </a:fld>
            <a:endParaRPr lang="en-IN"/>
          </a:p>
        </p:txBody>
      </p:sp>
    </p:spTree>
    <p:extLst>
      <p:ext uri="{BB962C8B-B14F-4D97-AF65-F5344CB8AC3E}">
        <p14:creationId xmlns:p14="http://schemas.microsoft.com/office/powerpoint/2010/main" val="424858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253996-7625-490A-983C-3BD04AF39E98}" type="datetimeFigureOut">
              <a:rPr lang="en-IN" smtClean="0"/>
              <a:t>19-11-2021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F81267-D80B-401E-B94D-72BAF38743EF}" type="slidenum">
              <a:rPr lang="en-IN" smtClean="0"/>
              <a:t>‹#›</a:t>
            </a:fld>
            <a:endParaRPr lang="en-IN"/>
          </a:p>
        </p:txBody>
      </p:sp>
    </p:spTree>
    <p:extLst>
      <p:ext uri="{BB962C8B-B14F-4D97-AF65-F5344CB8AC3E}">
        <p14:creationId xmlns:p14="http://schemas.microsoft.com/office/powerpoint/2010/main" val="72359564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9318" y="266608"/>
            <a:ext cx="9309985" cy="1068690"/>
          </a:xfrm>
        </p:spPr>
        <p:txBody>
          <a:bodyPr/>
          <a:lstStyle/>
          <a:p>
            <a:pPr algn="ctr"/>
            <a:r>
              <a:rPr lang="en-IN" b="1" dirty="0"/>
              <a:t/>
            </a:r>
            <a:br>
              <a:rPr lang="en-IN" b="1" dirty="0"/>
            </a:br>
            <a:r>
              <a:rPr lang="en-IN" sz="4800" b="1" dirty="0" smtClean="0"/>
              <a:t>RATINGS </a:t>
            </a:r>
            <a:r>
              <a:rPr lang="en-IN" sz="4800" b="1" dirty="0" smtClean="0"/>
              <a:t>PREDICTION</a:t>
            </a:r>
            <a:endParaRPr lang="en-IN" dirty="0"/>
          </a:p>
        </p:txBody>
      </p:sp>
      <p:sp>
        <p:nvSpPr>
          <p:cNvPr id="3" name="Subtitle 2"/>
          <p:cNvSpPr>
            <a:spLocks noGrp="1"/>
          </p:cNvSpPr>
          <p:nvPr>
            <p:ph type="subTitle" idx="1"/>
          </p:nvPr>
        </p:nvSpPr>
        <p:spPr>
          <a:xfrm>
            <a:off x="1559318" y="1811425"/>
            <a:ext cx="9179355" cy="1943142"/>
          </a:xfrm>
        </p:spPr>
        <p:txBody>
          <a:bodyPr>
            <a:normAutofit/>
          </a:bodyPr>
          <a:lstStyle/>
          <a:p>
            <a:pPr algn="l"/>
            <a:r>
              <a:rPr lang="en-IN" i="1" dirty="0"/>
              <a:t>The rapid development of Web 2.0 and e-commerce has led to a proliferation in the number of online user reviews. Online reviews contain a wealth of sentiment information that is important for many decision-making processes, such as personal consumption decisions, commodity quality monitoring, and social opinion mining. Mining the sentiment and opinions that are contained in online reviews has become an important topic in natural language processing, machine learning, and Web mining.</a:t>
            </a:r>
            <a:endParaRPr lang="en-IN" dirty="0"/>
          </a:p>
        </p:txBody>
      </p:sp>
      <p:pic>
        <p:nvPicPr>
          <p:cNvPr id="4" name="Picture 3"/>
          <p:cNvPicPr>
            <a:picLocks noChangeAspect="1"/>
          </p:cNvPicPr>
          <p:nvPr/>
        </p:nvPicPr>
        <p:blipFill>
          <a:blip r:embed="rId2"/>
          <a:stretch>
            <a:fillRect/>
          </a:stretch>
        </p:blipFill>
        <p:spPr>
          <a:xfrm>
            <a:off x="1467878" y="3944983"/>
            <a:ext cx="3049861" cy="1760172"/>
          </a:xfrm>
          <a:prstGeom prst="rect">
            <a:avLst/>
          </a:prstGeom>
        </p:spPr>
      </p:pic>
      <p:sp>
        <p:nvSpPr>
          <p:cNvPr id="6" name="Subtitle 2"/>
          <p:cNvSpPr txBox="1">
            <a:spLocks/>
          </p:cNvSpPr>
          <p:nvPr/>
        </p:nvSpPr>
        <p:spPr>
          <a:xfrm>
            <a:off x="5959678" y="4230695"/>
            <a:ext cx="3749040" cy="147446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b="1" i="1" dirty="0" smtClean="0">
                <a:solidFill>
                  <a:schemeClr val="accent2">
                    <a:lumMod val="75000"/>
                  </a:schemeClr>
                </a:solidFill>
              </a:rPr>
              <a:t>FLIP ROBO REMOTE INTERNSHIP</a:t>
            </a:r>
          </a:p>
          <a:p>
            <a:pPr algn="l"/>
            <a:r>
              <a:rPr lang="en-IN" b="1" i="1" dirty="0" smtClean="0">
                <a:solidFill>
                  <a:schemeClr val="accent2">
                    <a:lumMod val="75000"/>
                  </a:schemeClr>
                </a:solidFill>
              </a:rPr>
              <a:t>Developed By:</a:t>
            </a:r>
          </a:p>
          <a:p>
            <a:pPr algn="l"/>
            <a:r>
              <a:rPr lang="en-IN" b="1" i="1" dirty="0" smtClean="0">
                <a:solidFill>
                  <a:schemeClr val="accent2">
                    <a:lumMod val="75000"/>
                  </a:schemeClr>
                </a:solidFill>
              </a:rPr>
              <a:t>Deepam Purkayastha</a:t>
            </a:r>
            <a:endParaRPr lang="en-IN" b="1" i="1" dirty="0">
              <a:solidFill>
                <a:schemeClr val="accent2">
                  <a:lumMod val="75000"/>
                </a:schemeClr>
              </a:solidFill>
            </a:endParaRPr>
          </a:p>
        </p:txBody>
      </p:sp>
    </p:spTree>
    <p:extLst>
      <p:ext uri="{BB962C8B-B14F-4D97-AF65-F5344CB8AC3E}">
        <p14:creationId xmlns:p14="http://schemas.microsoft.com/office/powerpoint/2010/main" val="3518250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132" y="472389"/>
            <a:ext cx="8596668" cy="627017"/>
          </a:xfrm>
        </p:spPr>
        <p:txBody>
          <a:bodyPr>
            <a:normAutofit fontScale="90000"/>
          </a:bodyPr>
          <a:lstStyle/>
          <a:p>
            <a:r>
              <a:rPr lang="en-IN" dirty="0" smtClean="0"/>
              <a:t>Problem Statement:</a:t>
            </a:r>
            <a:endParaRPr lang="en-IN" dirty="0"/>
          </a:p>
        </p:txBody>
      </p:sp>
      <p:sp>
        <p:nvSpPr>
          <p:cNvPr id="3" name="Content Placeholder 2"/>
          <p:cNvSpPr>
            <a:spLocks noGrp="1"/>
          </p:cNvSpPr>
          <p:nvPr>
            <p:ph idx="1"/>
          </p:nvPr>
        </p:nvSpPr>
        <p:spPr>
          <a:xfrm>
            <a:off x="601133" y="836023"/>
            <a:ext cx="10343531" cy="2743201"/>
          </a:xfrm>
        </p:spPr>
        <p:txBody>
          <a:bodyPr>
            <a:normAutofit/>
          </a:bodyPr>
          <a:lstStyle/>
          <a:p>
            <a:pPr marL="0" indent="0">
              <a:buNone/>
            </a:pPr>
            <a:endParaRPr lang="en-IN" sz="2000" dirty="0" smtClean="0"/>
          </a:p>
          <a:p>
            <a:r>
              <a:rPr lang="en-IN" dirty="0"/>
              <a:t>We have a client who has a website where people write different reviews for technical products. Now they are adding a new feature to their website i.e. the reviewer will have to add stars (rating) as well with the review. The rating is out 5 stars and it only has 5 options available 1 star, 2 stars, 3 stars, 4 stars, 5 stars. Now they want to predict ratings for the reviews which were written in the past and they don’t have rating. So we, we have to build an application which can predict the rating by seeing the review.</a:t>
            </a:r>
          </a:p>
        </p:txBody>
      </p:sp>
      <p:sp>
        <p:nvSpPr>
          <p:cNvPr id="4" name="Title 1"/>
          <p:cNvSpPr txBox="1">
            <a:spLocks/>
          </p:cNvSpPr>
          <p:nvPr/>
        </p:nvSpPr>
        <p:spPr>
          <a:xfrm>
            <a:off x="601132" y="3480547"/>
            <a:ext cx="8596668" cy="6546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smtClean="0"/>
              <a:t>Objective</a:t>
            </a:r>
            <a:r>
              <a:rPr lang="en-IN" dirty="0" smtClean="0"/>
              <a:t>:</a:t>
            </a:r>
            <a:endParaRPr lang="en-IN" dirty="0"/>
          </a:p>
        </p:txBody>
      </p:sp>
      <p:sp>
        <p:nvSpPr>
          <p:cNvPr id="5" name="Content Placeholder 2"/>
          <p:cNvSpPr txBox="1">
            <a:spLocks/>
          </p:cNvSpPr>
          <p:nvPr/>
        </p:nvSpPr>
        <p:spPr>
          <a:xfrm>
            <a:off x="601132" y="4240478"/>
            <a:ext cx="10104380" cy="18206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Many product reviews are not accompanied by a scale rating system, consisting only of a textual evaluation. In this case, it becomes daunting and time-consuming to compare different products in order to eventually make a choice between them. Therefore, models able to predict the user rating from the text review are critically important. Getting an overall sense of a textual review could in turn improve consumer experience.</a:t>
            </a:r>
          </a:p>
        </p:txBody>
      </p:sp>
    </p:spTree>
    <p:extLst>
      <p:ext uri="{BB962C8B-B14F-4D97-AF65-F5344CB8AC3E}">
        <p14:creationId xmlns:p14="http://schemas.microsoft.com/office/powerpoint/2010/main" val="1349901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7994" y="306125"/>
            <a:ext cx="8596668" cy="762000"/>
          </a:xfrm>
        </p:spPr>
        <p:txBody>
          <a:bodyPr>
            <a:normAutofit fontScale="90000"/>
          </a:bodyPr>
          <a:lstStyle/>
          <a:p>
            <a:r>
              <a:rPr lang="en-IN" b="1" i="1" dirty="0" smtClean="0"/>
              <a:t>Data analysis to model building flowchart</a:t>
            </a:r>
            <a:endParaRPr lang="en-IN" b="1" i="1" dirty="0"/>
          </a:p>
        </p:txBody>
      </p:sp>
      <p:sp>
        <p:nvSpPr>
          <p:cNvPr id="5" name="Rectangle 4">
            <a:extLst>
              <a:ext uri="{FF2B5EF4-FFF2-40B4-BE49-F238E27FC236}">
                <a16:creationId xmlns:a16="http://schemas.microsoft.com/office/drawing/2014/main" id="{024F29E3-A390-4E04-A448-88BC82CB5D20}"/>
              </a:ext>
            </a:extLst>
          </p:cNvPr>
          <p:cNvSpPr/>
          <p:nvPr/>
        </p:nvSpPr>
        <p:spPr>
          <a:xfrm>
            <a:off x="711158" y="1205117"/>
            <a:ext cx="2110268" cy="92015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Import Libraries</a:t>
            </a:r>
          </a:p>
        </p:txBody>
      </p:sp>
      <p:sp>
        <p:nvSpPr>
          <p:cNvPr id="6" name="Arrow: Right 15">
            <a:extLst>
              <a:ext uri="{FF2B5EF4-FFF2-40B4-BE49-F238E27FC236}">
                <a16:creationId xmlns:a16="http://schemas.microsoft.com/office/drawing/2014/main" id="{74CE3C0C-03DA-4AEF-B22E-DBEAC2671331}"/>
              </a:ext>
            </a:extLst>
          </p:cNvPr>
          <p:cNvSpPr/>
          <p:nvPr/>
        </p:nvSpPr>
        <p:spPr>
          <a:xfrm>
            <a:off x="3062914" y="144286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a:extLst>
              <a:ext uri="{FF2B5EF4-FFF2-40B4-BE49-F238E27FC236}">
                <a16:creationId xmlns:a16="http://schemas.microsoft.com/office/drawing/2014/main" id="{6DAC6749-FD90-4E0D-B20C-F09DE7EFC95E}"/>
              </a:ext>
            </a:extLst>
          </p:cNvPr>
          <p:cNvSpPr/>
          <p:nvPr/>
        </p:nvSpPr>
        <p:spPr>
          <a:xfrm>
            <a:off x="4088519" y="1187943"/>
            <a:ext cx="2154426"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Dataset</a:t>
            </a:r>
            <a:r>
              <a:rPr lang="en-US" dirty="0">
                <a:solidFill>
                  <a:schemeClr val="accent2">
                    <a:lumMod val="50000"/>
                  </a:schemeClr>
                </a:solidFill>
                <a:latin typeface="Verdana"/>
                <a:ea typeface="Verdana"/>
              </a:rPr>
              <a:t> Collection</a:t>
            </a:r>
          </a:p>
        </p:txBody>
      </p:sp>
      <p:sp>
        <p:nvSpPr>
          <p:cNvPr id="8" name="Arrow: Right 16">
            <a:extLst>
              <a:ext uri="{FF2B5EF4-FFF2-40B4-BE49-F238E27FC236}">
                <a16:creationId xmlns:a16="http://schemas.microsoft.com/office/drawing/2014/main" id="{4545A859-79F2-4160-A727-5947BAF33149}"/>
              </a:ext>
            </a:extLst>
          </p:cNvPr>
          <p:cNvSpPr/>
          <p:nvPr/>
        </p:nvSpPr>
        <p:spPr>
          <a:xfrm>
            <a:off x="6384880" y="144286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F211736A-F258-4059-A837-1310225BFC3C}"/>
              </a:ext>
            </a:extLst>
          </p:cNvPr>
          <p:cNvSpPr/>
          <p:nvPr/>
        </p:nvSpPr>
        <p:spPr>
          <a:xfrm>
            <a:off x="7456177" y="1192850"/>
            <a:ext cx="2068164"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Verdana"/>
              </a:rPr>
              <a:t>Data preprocessing</a:t>
            </a:r>
          </a:p>
        </p:txBody>
      </p:sp>
      <p:sp>
        <p:nvSpPr>
          <p:cNvPr id="12" name="Flowchart: Process 11">
            <a:extLst>
              <a:ext uri="{FF2B5EF4-FFF2-40B4-BE49-F238E27FC236}">
                <a16:creationId xmlns:a16="http://schemas.microsoft.com/office/drawing/2014/main" id="{F50F88C3-A273-45E3-AC37-2331C997A2FE}"/>
              </a:ext>
            </a:extLst>
          </p:cNvPr>
          <p:cNvSpPr/>
          <p:nvPr/>
        </p:nvSpPr>
        <p:spPr>
          <a:xfrm>
            <a:off x="7513811" y="2583148"/>
            <a:ext cx="2068164"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Checking Nul</a:t>
            </a:r>
            <a:r>
              <a:rPr lang="en-US" dirty="0">
                <a:solidFill>
                  <a:schemeClr val="accent2">
                    <a:lumMod val="50000"/>
                  </a:schemeClr>
                </a:solidFill>
                <a:ea typeface="+mn-lt"/>
                <a:cs typeface="+mn-lt"/>
              </a:rPr>
              <a:t>l Values</a:t>
            </a:r>
            <a:endParaRPr lang="en-US" dirty="0">
              <a:solidFill>
                <a:schemeClr val="accent2">
                  <a:lumMod val="50000"/>
                </a:schemeClr>
              </a:solidFill>
            </a:endParaRPr>
          </a:p>
        </p:txBody>
      </p:sp>
      <p:sp>
        <p:nvSpPr>
          <p:cNvPr id="13" name="Flowchart: Process 12">
            <a:extLst>
              <a:ext uri="{FF2B5EF4-FFF2-40B4-BE49-F238E27FC236}">
                <a16:creationId xmlns:a16="http://schemas.microsoft.com/office/drawing/2014/main" id="{F50F88C3-A273-45E3-AC37-2331C997A2FE}"/>
              </a:ext>
            </a:extLst>
          </p:cNvPr>
          <p:cNvSpPr/>
          <p:nvPr/>
        </p:nvSpPr>
        <p:spPr>
          <a:xfrm>
            <a:off x="4088519" y="2570913"/>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50000"/>
                  </a:schemeClr>
                </a:solidFill>
                <a:latin typeface="Verdana"/>
                <a:ea typeface="+mn-lt"/>
                <a:cs typeface="+mn-lt"/>
              </a:rPr>
              <a:t>EDA</a:t>
            </a:r>
            <a:endParaRPr lang="en-US" dirty="0">
              <a:solidFill>
                <a:schemeClr val="accent2">
                  <a:lumMod val="50000"/>
                </a:schemeClr>
              </a:solidFill>
            </a:endParaRPr>
          </a:p>
        </p:txBody>
      </p:sp>
      <p:sp>
        <p:nvSpPr>
          <p:cNvPr id="14" name="Arrow: Down 18">
            <a:extLst>
              <a:ext uri="{FF2B5EF4-FFF2-40B4-BE49-F238E27FC236}">
                <a16:creationId xmlns:a16="http://schemas.microsoft.com/office/drawing/2014/main" id="{C113CAE6-6934-4BE2-A582-EAACAD37C2F2}"/>
              </a:ext>
            </a:extLst>
          </p:cNvPr>
          <p:cNvSpPr/>
          <p:nvPr/>
        </p:nvSpPr>
        <p:spPr>
          <a:xfrm>
            <a:off x="8303478" y="2124652"/>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9">
            <a:extLst>
              <a:ext uri="{FF2B5EF4-FFF2-40B4-BE49-F238E27FC236}">
                <a16:creationId xmlns:a16="http://schemas.microsoft.com/office/drawing/2014/main" id="{BA23FFD6-A9F9-44FB-9627-676BEBE160B9}"/>
              </a:ext>
            </a:extLst>
          </p:cNvPr>
          <p:cNvSpPr/>
          <p:nvPr/>
        </p:nvSpPr>
        <p:spPr>
          <a:xfrm>
            <a:off x="6413634" y="2793761"/>
            <a:ext cx="92015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F50F88C3-A273-45E3-AC37-2331C997A2FE}"/>
              </a:ext>
            </a:extLst>
          </p:cNvPr>
          <p:cNvSpPr/>
          <p:nvPr/>
        </p:nvSpPr>
        <p:spPr>
          <a:xfrm>
            <a:off x="740143" y="2534907"/>
            <a:ext cx="2110268"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2">
                  <a:lumMod val="50000"/>
                </a:schemeClr>
              </a:solidFill>
              <a:latin typeface="Verdana"/>
              <a:ea typeface="+mn-lt"/>
              <a:cs typeface="+mn-lt"/>
            </a:endParaRPr>
          </a:p>
          <a:p>
            <a:pPr algn="ctr"/>
            <a:r>
              <a:rPr lang="en-US" dirty="0" smtClean="0">
                <a:solidFill>
                  <a:schemeClr val="accent2">
                    <a:lumMod val="50000"/>
                  </a:schemeClr>
                </a:solidFill>
                <a:latin typeface="Verdana"/>
                <a:ea typeface="+mn-lt"/>
                <a:cs typeface="+mn-lt"/>
              </a:rPr>
              <a:t>NLTK(For </a:t>
            </a:r>
            <a:r>
              <a:rPr lang="en-US" dirty="0">
                <a:solidFill>
                  <a:schemeClr val="accent2">
                    <a:lumMod val="50000"/>
                  </a:schemeClr>
                </a:solidFill>
                <a:latin typeface="Verdana"/>
                <a:ea typeface="+mn-lt"/>
                <a:cs typeface="+mn-lt"/>
              </a:rPr>
              <a:t>Text analysis)</a:t>
            </a:r>
            <a:endParaRPr lang="en-US" dirty="0">
              <a:solidFill>
                <a:schemeClr val="accent2">
                  <a:lumMod val="50000"/>
                </a:schemeClr>
              </a:solidFill>
            </a:endParaRPr>
          </a:p>
          <a:p>
            <a:pPr algn="ctr"/>
            <a:endParaRPr lang="en-US" dirty="0">
              <a:solidFill>
                <a:schemeClr val="accent2">
                  <a:lumMod val="50000"/>
                </a:schemeClr>
              </a:solidFill>
            </a:endParaRPr>
          </a:p>
        </p:txBody>
      </p:sp>
      <p:sp>
        <p:nvSpPr>
          <p:cNvPr id="17" name="Arrow: Left 19">
            <a:extLst>
              <a:ext uri="{FF2B5EF4-FFF2-40B4-BE49-F238E27FC236}">
                <a16:creationId xmlns:a16="http://schemas.microsoft.com/office/drawing/2014/main" id="{BA23FFD6-A9F9-44FB-9627-676BEBE160B9}"/>
              </a:ext>
            </a:extLst>
          </p:cNvPr>
          <p:cNvSpPr/>
          <p:nvPr/>
        </p:nvSpPr>
        <p:spPr>
          <a:xfrm>
            <a:off x="3045153" y="2766537"/>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8">
            <a:extLst>
              <a:ext uri="{FF2B5EF4-FFF2-40B4-BE49-F238E27FC236}">
                <a16:creationId xmlns:a16="http://schemas.microsoft.com/office/drawing/2014/main" id="{C113CAE6-6934-4BE2-A582-EAACAD37C2F2}"/>
              </a:ext>
            </a:extLst>
          </p:cNvPr>
          <p:cNvSpPr/>
          <p:nvPr/>
        </p:nvSpPr>
        <p:spPr>
          <a:xfrm>
            <a:off x="1550862" y="3469435"/>
            <a:ext cx="488830" cy="40963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F50F88C3-A273-45E3-AC37-2331C997A2FE}"/>
              </a:ext>
            </a:extLst>
          </p:cNvPr>
          <p:cNvSpPr/>
          <p:nvPr/>
        </p:nvSpPr>
        <p:spPr>
          <a:xfrm>
            <a:off x="703561" y="3903600"/>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co-relation</a:t>
            </a:r>
            <a:endParaRPr lang="en-US" dirty="0">
              <a:solidFill>
                <a:schemeClr val="accent2">
                  <a:lumMod val="50000"/>
                </a:schemeClr>
              </a:solidFill>
            </a:endParaRPr>
          </a:p>
        </p:txBody>
      </p:sp>
      <p:sp>
        <p:nvSpPr>
          <p:cNvPr id="20" name="Arrow: Right 15">
            <a:extLst>
              <a:ext uri="{FF2B5EF4-FFF2-40B4-BE49-F238E27FC236}">
                <a16:creationId xmlns:a16="http://schemas.microsoft.com/office/drawing/2014/main" id="{74CE3C0C-03DA-4AEF-B22E-DBEAC2671331}"/>
              </a:ext>
            </a:extLst>
          </p:cNvPr>
          <p:cNvSpPr/>
          <p:nvPr/>
        </p:nvSpPr>
        <p:spPr>
          <a:xfrm>
            <a:off x="3080674" y="4099246"/>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F50F88C3-A273-45E3-AC37-2331C997A2FE}"/>
              </a:ext>
            </a:extLst>
          </p:cNvPr>
          <p:cNvSpPr/>
          <p:nvPr/>
        </p:nvSpPr>
        <p:spPr>
          <a:xfrm>
            <a:off x="4088519" y="3917035"/>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Outliers/Skewness</a:t>
            </a:r>
            <a:endParaRPr lang="en-US" dirty="0">
              <a:solidFill>
                <a:schemeClr val="accent2">
                  <a:lumMod val="50000"/>
                </a:schemeClr>
              </a:solidFill>
            </a:endParaRPr>
          </a:p>
        </p:txBody>
      </p:sp>
      <p:sp>
        <p:nvSpPr>
          <p:cNvPr id="22" name="Arrow: Right 15">
            <a:extLst>
              <a:ext uri="{FF2B5EF4-FFF2-40B4-BE49-F238E27FC236}">
                <a16:creationId xmlns:a16="http://schemas.microsoft.com/office/drawing/2014/main" id="{74CE3C0C-03DA-4AEF-B22E-DBEAC2671331}"/>
              </a:ext>
            </a:extLst>
          </p:cNvPr>
          <p:cNvSpPr/>
          <p:nvPr/>
        </p:nvSpPr>
        <p:spPr>
          <a:xfrm>
            <a:off x="6384880" y="4099246"/>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F50F88C3-A273-45E3-AC37-2331C997A2FE}"/>
              </a:ext>
            </a:extLst>
          </p:cNvPr>
          <p:cNvSpPr/>
          <p:nvPr/>
        </p:nvSpPr>
        <p:spPr>
          <a:xfrm>
            <a:off x="7473477" y="3903600"/>
            <a:ext cx="2108499"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Proceed for Model building(Train/Test)</a:t>
            </a:r>
            <a:endParaRPr lang="en-US" dirty="0">
              <a:solidFill>
                <a:schemeClr val="accent2">
                  <a:lumMod val="50000"/>
                </a:schemeClr>
              </a:solidFill>
            </a:endParaRPr>
          </a:p>
        </p:txBody>
      </p:sp>
      <p:sp>
        <p:nvSpPr>
          <p:cNvPr id="24" name="Flowchart: Process 23">
            <a:extLst>
              <a:ext uri="{FF2B5EF4-FFF2-40B4-BE49-F238E27FC236}">
                <a16:creationId xmlns:a16="http://schemas.microsoft.com/office/drawing/2014/main" id="{F50F88C3-A273-45E3-AC37-2331C997A2FE}"/>
              </a:ext>
            </a:extLst>
          </p:cNvPr>
          <p:cNvSpPr/>
          <p:nvPr/>
        </p:nvSpPr>
        <p:spPr>
          <a:xfrm>
            <a:off x="666979" y="532223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Saving the Model</a:t>
            </a:r>
            <a:endParaRPr lang="en-US" dirty="0">
              <a:solidFill>
                <a:schemeClr val="accent2">
                  <a:lumMod val="50000"/>
                </a:schemeClr>
              </a:solidFill>
            </a:endParaRPr>
          </a:p>
        </p:txBody>
      </p:sp>
      <p:sp>
        <p:nvSpPr>
          <p:cNvPr id="25" name="Flowchart: Process 24">
            <a:extLst>
              <a:ext uri="{FF2B5EF4-FFF2-40B4-BE49-F238E27FC236}">
                <a16:creationId xmlns:a16="http://schemas.microsoft.com/office/drawing/2014/main" id="{F50F88C3-A273-45E3-AC37-2331C997A2FE}"/>
              </a:ext>
            </a:extLst>
          </p:cNvPr>
          <p:cNvSpPr/>
          <p:nvPr/>
        </p:nvSpPr>
        <p:spPr>
          <a:xfrm>
            <a:off x="4088519" y="532223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Hyper Parameter Tuning</a:t>
            </a:r>
            <a:endParaRPr lang="en-US" dirty="0">
              <a:solidFill>
                <a:schemeClr val="accent2">
                  <a:lumMod val="50000"/>
                </a:schemeClr>
              </a:solidFill>
            </a:endParaRPr>
          </a:p>
        </p:txBody>
      </p:sp>
      <p:sp>
        <p:nvSpPr>
          <p:cNvPr id="26" name="Flowchart: Process 25">
            <a:extLst>
              <a:ext uri="{FF2B5EF4-FFF2-40B4-BE49-F238E27FC236}">
                <a16:creationId xmlns:a16="http://schemas.microsoft.com/office/drawing/2014/main" id="{F50F88C3-A273-45E3-AC37-2331C997A2FE}"/>
              </a:ext>
            </a:extLst>
          </p:cNvPr>
          <p:cNvSpPr/>
          <p:nvPr/>
        </p:nvSpPr>
        <p:spPr>
          <a:xfrm>
            <a:off x="7456177" y="5322230"/>
            <a:ext cx="2108498"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2">
                    <a:lumMod val="50000"/>
                  </a:schemeClr>
                </a:solidFill>
              </a:rPr>
              <a:t>Classification Report</a:t>
            </a:r>
            <a:endParaRPr lang="en-US" sz="1600" dirty="0">
              <a:solidFill>
                <a:schemeClr val="accent2">
                  <a:lumMod val="50000"/>
                </a:schemeClr>
              </a:solidFill>
            </a:endParaRPr>
          </a:p>
        </p:txBody>
      </p:sp>
      <p:sp>
        <p:nvSpPr>
          <p:cNvPr id="27" name="Arrow: Down 18">
            <a:extLst>
              <a:ext uri="{FF2B5EF4-FFF2-40B4-BE49-F238E27FC236}">
                <a16:creationId xmlns:a16="http://schemas.microsoft.com/office/drawing/2014/main" id="{C113CAE6-6934-4BE2-A582-EAACAD37C2F2}"/>
              </a:ext>
            </a:extLst>
          </p:cNvPr>
          <p:cNvSpPr/>
          <p:nvPr/>
        </p:nvSpPr>
        <p:spPr>
          <a:xfrm>
            <a:off x="8245844" y="4862257"/>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 19">
            <a:extLst>
              <a:ext uri="{FF2B5EF4-FFF2-40B4-BE49-F238E27FC236}">
                <a16:creationId xmlns:a16="http://schemas.microsoft.com/office/drawing/2014/main" id="{BA23FFD6-A9F9-44FB-9627-676BEBE160B9}"/>
              </a:ext>
            </a:extLst>
          </p:cNvPr>
          <p:cNvSpPr/>
          <p:nvPr/>
        </p:nvSpPr>
        <p:spPr>
          <a:xfrm>
            <a:off x="6384880" y="5538361"/>
            <a:ext cx="92015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Left 19">
            <a:extLst>
              <a:ext uri="{FF2B5EF4-FFF2-40B4-BE49-F238E27FC236}">
                <a16:creationId xmlns:a16="http://schemas.microsoft.com/office/drawing/2014/main" id="{BA23FFD6-A9F9-44FB-9627-676BEBE160B9}"/>
              </a:ext>
            </a:extLst>
          </p:cNvPr>
          <p:cNvSpPr/>
          <p:nvPr/>
        </p:nvSpPr>
        <p:spPr>
          <a:xfrm>
            <a:off x="3018857" y="5538361"/>
            <a:ext cx="92015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611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08187"/>
            <a:ext cx="8596668" cy="665536"/>
          </a:xfrm>
        </p:spPr>
        <p:txBody>
          <a:bodyPr>
            <a:normAutofit/>
          </a:bodyPr>
          <a:lstStyle/>
          <a:p>
            <a:r>
              <a:rPr lang="en-IN" dirty="0"/>
              <a:t>Data Pre-processing Done</a:t>
            </a:r>
          </a:p>
        </p:txBody>
      </p:sp>
      <p:sp>
        <p:nvSpPr>
          <p:cNvPr id="3" name="Content Placeholder 2"/>
          <p:cNvSpPr>
            <a:spLocks noGrp="1"/>
          </p:cNvSpPr>
          <p:nvPr>
            <p:ph idx="1"/>
          </p:nvPr>
        </p:nvSpPr>
        <p:spPr>
          <a:xfrm>
            <a:off x="677334" y="992777"/>
            <a:ext cx="10569786" cy="5436157"/>
          </a:xfrm>
        </p:spPr>
        <p:txBody>
          <a:bodyPr>
            <a:normAutofit fontScale="92500" lnSpcReduction="20000"/>
          </a:bodyPr>
          <a:lstStyle/>
          <a:p>
            <a:pPr lvl="0"/>
            <a:r>
              <a:rPr lang="en-IN" dirty="0"/>
              <a:t>Importing Libraries.</a:t>
            </a:r>
          </a:p>
          <a:p>
            <a:pPr lvl="0"/>
            <a:r>
              <a:rPr lang="en-IN" dirty="0"/>
              <a:t>Read the CSV file and convert into data frame.</a:t>
            </a:r>
          </a:p>
          <a:p>
            <a:pPr lvl="0"/>
            <a:r>
              <a:rPr lang="en-IN" dirty="0"/>
              <a:t>Checking the data dimensions for the original dataset.</a:t>
            </a:r>
          </a:p>
          <a:p>
            <a:pPr lvl="0"/>
            <a:r>
              <a:rPr lang="en-IN" dirty="0"/>
              <a:t>Looking for null values if any, in heat map. &amp; accordingly fill the Nans.</a:t>
            </a:r>
          </a:p>
          <a:p>
            <a:pPr lvl="0"/>
            <a:r>
              <a:rPr lang="en-IN" dirty="0"/>
              <a:t>Checking the summary of the dataset.</a:t>
            </a:r>
          </a:p>
          <a:p>
            <a:pPr lvl="0"/>
            <a:r>
              <a:rPr lang="en-IN" dirty="0"/>
              <a:t>Checking unique values.</a:t>
            </a:r>
          </a:p>
          <a:p>
            <a:pPr lvl="0"/>
            <a:r>
              <a:rPr lang="en-IN" dirty="0"/>
              <a:t>Converted the comments in train data into lowercase</a:t>
            </a:r>
          </a:p>
          <a:p>
            <a:pPr lvl="0"/>
            <a:r>
              <a:rPr lang="en-IN" dirty="0"/>
              <a:t>Visualizing each features using matplotlib and </a:t>
            </a:r>
            <a:r>
              <a:rPr lang="en-IN" dirty="0" smtClean="0"/>
              <a:t>Seaborn.</a:t>
            </a:r>
            <a:endParaRPr lang="en-IN" dirty="0"/>
          </a:p>
          <a:p>
            <a:pPr lvl="0"/>
            <a:r>
              <a:rPr lang="en-IN" dirty="0"/>
              <a:t>Have removed punctuations, stop words to get a clean length.</a:t>
            </a:r>
          </a:p>
          <a:p>
            <a:pPr lvl="0"/>
            <a:r>
              <a:rPr lang="en-IN" dirty="0"/>
              <a:t>Replaced all the comments text with required data format for both train &amp; test data set.</a:t>
            </a:r>
          </a:p>
          <a:p>
            <a:r>
              <a:rPr lang="en-IN" dirty="0"/>
              <a:t>Checked for all the offensive loud words using word cloud.</a:t>
            </a:r>
          </a:p>
          <a:p>
            <a:r>
              <a:rPr lang="en-IN" dirty="0"/>
              <a:t>Oversample and plot imbalanced dataset with </a:t>
            </a:r>
            <a:r>
              <a:rPr lang="en-IN" dirty="0" smtClean="0"/>
              <a:t>SMOTE.</a:t>
            </a:r>
            <a:endParaRPr lang="en-IN" dirty="0"/>
          </a:p>
          <a:p>
            <a:r>
              <a:rPr lang="en-IN" dirty="0"/>
              <a:t>Have converted text into vectors using TF-IDF for model building.</a:t>
            </a:r>
          </a:p>
          <a:p>
            <a:r>
              <a:rPr lang="en-IN" dirty="0"/>
              <a:t>Original Length of training set before cleaning: </a:t>
            </a:r>
            <a:r>
              <a:rPr lang="en-IN" dirty="0" smtClean="0"/>
              <a:t>1916872 </a:t>
            </a:r>
            <a:r>
              <a:rPr lang="en-IN" dirty="0"/>
              <a:t>&amp; Original Length of Test set before cleaning: </a:t>
            </a:r>
            <a:r>
              <a:rPr lang="en-IN" dirty="0" smtClean="0"/>
              <a:t>1363269</a:t>
            </a:r>
            <a:endParaRPr lang="en-IN" dirty="0"/>
          </a:p>
          <a:p>
            <a:pPr lvl="0"/>
            <a:r>
              <a:rPr lang="en-IN" dirty="0"/>
              <a:t>Created train test split: We have split the train &amp; test data in </a:t>
            </a:r>
            <a:r>
              <a:rPr lang="en-IN" dirty="0" smtClean="0"/>
              <a:t>0.20 </a:t>
            </a:r>
            <a:r>
              <a:rPr lang="en-IN" dirty="0"/>
              <a:t>test size with random state 9</a:t>
            </a:r>
            <a:r>
              <a:rPr lang="en-IN" dirty="0" smtClean="0"/>
              <a:t>.</a:t>
            </a:r>
            <a:endParaRPr lang="en-IN" dirty="0"/>
          </a:p>
          <a:p>
            <a:endParaRPr lang="en-IN" dirty="0"/>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2207265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6420" y="138195"/>
            <a:ext cx="8596668" cy="548640"/>
          </a:xfrm>
        </p:spPr>
        <p:txBody>
          <a:bodyPr>
            <a:normAutofit/>
          </a:bodyPr>
          <a:lstStyle/>
          <a:p>
            <a:r>
              <a:rPr lang="en-IN" sz="2800" dirty="0"/>
              <a:t>Exploratory Data Analysis through Visualizations</a:t>
            </a:r>
          </a:p>
        </p:txBody>
      </p:sp>
      <p:sp>
        <p:nvSpPr>
          <p:cNvPr id="3" name="Rectangle 2"/>
          <p:cNvSpPr/>
          <p:nvPr/>
        </p:nvSpPr>
        <p:spPr>
          <a:xfrm>
            <a:off x="574981" y="3422469"/>
            <a:ext cx="11364469" cy="4278094"/>
          </a:xfrm>
          <a:prstGeom prst="rect">
            <a:avLst/>
          </a:prstGeom>
        </p:spPr>
        <p:txBody>
          <a:bodyPr wrap="square">
            <a:spAutoFit/>
          </a:bodyPr>
          <a:lstStyle/>
          <a:p>
            <a:pPr marL="285750" indent="-285750">
              <a:buFont typeface="Wingdings" panose="05000000000000000000" pitchFamily="2" charset="2"/>
              <a:buChar char="Ø"/>
            </a:pPr>
            <a:r>
              <a:rPr lang="en-IN" sz="1600" dirty="0"/>
              <a:t>Maximum 27754 numbers of ratings present are of 5 star and </a:t>
            </a:r>
            <a:endParaRPr lang="en-IN" sz="1600" dirty="0" smtClean="0"/>
          </a:p>
          <a:p>
            <a:r>
              <a:rPr lang="en-IN" sz="1600" dirty="0" smtClean="0"/>
              <a:t>minimum </a:t>
            </a:r>
            <a:r>
              <a:rPr lang="en-IN" sz="1600" dirty="0"/>
              <a:t>2204 is of 2 </a:t>
            </a:r>
            <a:r>
              <a:rPr lang="en-IN" sz="1600" dirty="0" smtClean="0"/>
              <a:t>star.</a:t>
            </a:r>
          </a:p>
          <a:p>
            <a:pPr marL="285750" lvl="0" indent="-285750">
              <a:buFont typeface="Wingdings" panose="05000000000000000000" pitchFamily="2" charset="2"/>
              <a:buChar char="Ø"/>
            </a:pPr>
            <a:r>
              <a:rPr lang="en-IN" sz="1600" dirty="0"/>
              <a:t>We then create two more columns length and clean length on the </a:t>
            </a:r>
            <a:endParaRPr lang="en-IN" sz="1600" dirty="0" smtClean="0"/>
          </a:p>
          <a:p>
            <a:pPr lvl="0"/>
            <a:r>
              <a:rPr lang="en-IN" sz="1600" dirty="0" smtClean="0"/>
              <a:t>basis of the lengths of the text before and after cleaning for our</a:t>
            </a:r>
          </a:p>
          <a:p>
            <a:pPr lvl="0"/>
            <a:r>
              <a:rPr lang="en-IN" sz="1600" dirty="0" smtClean="0"/>
              <a:t>analysis </a:t>
            </a:r>
            <a:r>
              <a:rPr lang="en-IN" sz="1600" dirty="0"/>
              <a:t>purpose</a:t>
            </a:r>
            <a:r>
              <a:rPr lang="en-IN" sz="1600" dirty="0" smtClean="0"/>
              <a:t>.</a:t>
            </a:r>
          </a:p>
          <a:p>
            <a:pPr marL="285750" lvl="0" indent="-285750">
              <a:buFont typeface="Wingdings" panose="05000000000000000000" pitchFamily="2" charset="2"/>
              <a:buChar char="Ø"/>
            </a:pPr>
            <a:r>
              <a:rPr lang="en-IN" sz="1600" dirty="0"/>
              <a:t>By looking into the target variable label we assumed that it was a Multiclass classification type of problem. We observed that dataset was imbalance so we will have to balance the dataset for better </a:t>
            </a:r>
            <a:r>
              <a:rPr lang="en-IN" sz="1600" dirty="0" smtClean="0"/>
              <a:t>outcome</a:t>
            </a:r>
          </a:p>
          <a:p>
            <a:pPr marL="285750" indent="-285750">
              <a:buFont typeface="Wingdings" panose="05000000000000000000" pitchFamily="2" charset="2"/>
              <a:buChar char="Ø"/>
            </a:pPr>
            <a:r>
              <a:rPr lang="en-IN" sz="1600" dirty="0"/>
              <a:t>Stop words are commonly occurring words in a language like ‘the’, ‘a’, and so on. Most of the time they can be removed from the text because they don’t provide valuable information.</a:t>
            </a:r>
          </a:p>
          <a:p>
            <a:pPr marL="285750" indent="-285750">
              <a:buFont typeface="Wingdings" panose="05000000000000000000" pitchFamily="2" charset="2"/>
              <a:buChar char="Ø"/>
            </a:pPr>
            <a:r>
              <a:rPr lang="en-IN" sz="1600" dirty="0"/>
              <a:t>This is another text processing technique that will help to treat words like ‘hurray’ and ‘hurray!’ in the same way.</a:t>
            </a:r>
          </a:p>
          <a:p>
            <a:pPr marL="285750" indent="-285750">
              <a:buFont typeface="Wingdings" panose="05000000000000000000" pitchFamily="2" charset="2"/>
              <a:buChar char="Ø"/>
            </a:pPr>
            <a:r>
              <a:rPr lang="en-IN" sz="1600" dirty="0"/>
              <a:t>The words, ‘TEXT’, ‘Text’, ‘text’ all add the same value to a sentence lowering the case of all the words is very helpful for reducing the dimensions by decreasing the size of the vocabulary.</a:t>
            </a:r>
          </a:p>
          <a:p>
            <a:pPr marL="285750" lvl="0" indent="-285750">
              <a:buFont typeface="Wingdings" panose="05000000000000000000" pitchFamily="2" charset="2"/>
              <a:buChar char="Ø"/>
            </a:pPr>
            <a:endParaRPr lang="en-IN" sz="1600" dirty="0" smtClean="0"/>
          </a:p>
          <a:p>
            <a:pPr lvl="0"/>
            <a:endParaRPr lang="en-IN" sz="1600" dirty="0"/>
          </a:p>
          <a:p>
            <a:endParaRPr lang="en-IN" sz="1600" dirty="0" smtClean="0"/>
          </a:p>
          <a:p>
            <a:pPr marL="285750" indent="-285750">
              <a:buFont typeface="Wingdings" panose="05000000000000000000" pitchFamily="2" charset="2"/>
              <a:buChar char="Ø"/>
            </a:pPr>
            <a:endParaRPr lang="en-IN" sz="1400" dirty="0" smtClean="0">
              <a:solidFill>
                <a:schemeClr val="tx2"/>
              </a:solidFill>
            </a:endParaRPr>
          </a:p>
          <a:p>
            <a:pPr marL="285750" indent="-285750">
              <a:buFont typeface="Wingdings" panose="05000000000000000000" pitchFamily="2" charset="2"/>
              <a:buChar char="Ø"/>
            </a:pPr>
            <a:endParaRPr lang="en-IN" sz="1400" dirty="0">
              <a:solidFill>
                <a:schemeClr val="tx2"/>
              </a:solidFill>
            </a:endParaRPr>
          </a:p>
        </p:txBody>
      </p:sp>
      <p:pic>
        <p:nvPicPr>
          <p:cNvPr id="4" name="Picture 3"/>
          <p:cNvPicPr>
            <a:picLocks noChangeAspect="1"/>
          </p:cNvPicPr>
          <p:nvPr/>
        </p:nvPicPr>
        <p:blipFill>
          <a:blip r:embed="rId2"/>
          <a:stretch>
            <a:fillRect/>
          </a:stretch>
        </p:blipFill>
        <p:spPr>
          <a:xfrm>
            <a:off x="692548" y="686835"/>
            <a:ext cx="3827201" cy="2460969"/>
          </a:xfrm>
          <a:prstGeom prst="rect">
            <a:avLst/>
          </a:prstGeom>
        </p:spPr>
      </p:pic>
      <p:pic>
        <p:nvPicPr>
          <p:cNvPr id="5" name="Picture 4"/>
          <p:cNvPicPr>
            <a:picLocks noChangeAspect="1"/>
          </p:cNvPicPr>
          <p:nvPr/>
        </p:nvPicPr>
        <p:blipFill>
          <a:blip r:embed="rId3"/>
          <a:stretch>
            <a:fillRect/>
          </a:stretch>
        </p:blipFill>
        <p:spPr>
          <a:xfrm>
            <a:off x="8281851" y="686835"/>
            <a:ext cx="3761675" cy="4028856"/>
          </a:xfrm>
          <a:prstGeom prst="rect">
            <a:avLst/>
          </a:prstGeom>
        </p:spPr>
      </p:pic>
      <p:pic>
        <p:nvPicPr>
          <p:cNvPr id="6" name="Picture 5"/>
          <p:cNvPicPr>
            <a:picLocks noChangeAspect="1"/>
          </p:cNvPicPr>
          <p:nvPr/>
        </p:nvPicPr>
        <p:blipFill>
          <a:blip r:embed="rId4"/>
          <a:stretch>
            <a:fillRect/>
          </a:stretch>
        </p:blipFill>
        <p:spPr>
          <a:xfrm>
            <a:off x="4991100" y="798132"/>
            <a:ext cx="2819400" cy="2238375"/>
          </a:xfrm>
          <a:prstGeom prst="rect">
            <a:avLst/>
          </a:prstGeom>
        </p:spPr>
      </p:pic>
    </p:spTree>
    <p:extLst>
      <p:ext uri="{BB962C8B-B14F-4D97-AF65-F5344CB8AC3E}">
        <p14:creationId xmlns:p14="http://schemas.microsoft.com/office/powerpoint/2010/main" val="1240720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p:cNvSpPr/>
          <p:nvPr/>
        </p:nvSpPr>
        <p:spPr>
          <a:xfrm>
            <a:off x="2149239" y="163509"/>
            <a:ext cx="6544593" cy="523220"/>
          </a:xfrm>
          <a:prstGeom prst="rect">
            <a:avLst/>
          </a:prstGeom>
        </p:spPr>
        <p:txBody>
          <a:bodyPr wrap="square">
            <a:spAutoFit/>
          </a:bodyPr>
          <a:lstStyle/>
          <a:p>
            <a:r>
              <a:rPr lang="en-IN" sz="2800" dirty="0">
                <a:solidFill>
                  <a:schemeClr val="accent1"/>
                </a:solidFill>
              </a:rPr>
              <a:t>Model/s Development and Evaluation </a:t>
            </a:r>
            <a:r>
              <a:rPr lang="en-IN" sz="2800" dirty="0" smtClean="0">
                <a:solidFill>
                  <a:schemeClr val="accent1"/>
                </a:solidFill>
              </a:rPr>
              <a:t>:</a:t>
            </a:r>
            <a:endParaRPr lang="en-IN" sz="2800" dirty="0">
              <a:solidFill>
                <a:schemeClr val="accent1"/>
              </a:solidFill>
            </a:endParaRPr>
          </a:p>
        </p:txBody>
      </p:sp>
      <p:sp>
        <p:nvSpPr>
          <p:cNvPr id="10" name="Rectangle 9"/>
          <p:cNvSpPr/>
          <p:nvPr/>
        </p:nvSpPr>
        <p:spPr>
          <a:xfrm>
            <a:off x="292553" y="4655519"/>
            <a:ext cx="6369503" cy="1077218"/>
          </a:xfrm>
          <a:prstGeom prst="rect">
            <a:avLst/>
          </a:prstGeom>
        </p:spPr>
        <p:txBody>
          <a:bodyPr wrap="square">
            <a:spAutoFit/>
          </a:bodyPr>
          <a:lstStyle/>
          <a:p>
            <a:r>
              <a:rPr lang="en-IN" sz="1600" i="1" dirty="0">
                <a:solidFill>
                  <a:srgbClr val="0070C0"/>
                </a:solidFill>
              </a:rPr>
              <a:t>I have performed multiple </a:t>
            </a:r>
            <a:r>
              <a:rPr lang="en-IN" sz="1600" i="1" dirty="0" smtClean="0">
                <a:solidFill>
                  <a:srgbClr val="0070C0"/>
                </a:solidFill>
              </a:rPr>
              <a:t>algorithms </a:t>
            </a:r>
            <a:r>
              <a:rPr lang="en-IN" sz="1600" i="1" dirty="0">
                <a:solidFill>
                  <a:srgbClr val="0070C0"/>
                </a:solidFill>
              </a:rPr>
              <a:t>to get the best model, and found </a:t>
            </a:r>
            <a:r>
              <a:rPr lang="en-IN" sz="1600" i="1" dirty="0" smtClean="0">
                <a:solidFill>
                  <a:srgbClr val="0070C0"/>
                </a:solidFill>
              </a:rPr>
              <a:t>out Random Forest </a:t>
            </a:r>
            <a:r>
              <a:rPr lang="en-IN" sz="1600" i="1" dirty="0" smtClean="0">
                <a:solidFill>
                  <a:srgbClr val="0070C0"/>
                </a:solidFill>
              </a:rPr>
              <a:t>Classifier</a:t>
            </a:r>
            <a:r>
              <a:rPr lang="en-IN" sz="1600" i="1" dirty="0" smtClean="0">
                <a:solidFill>
                  <a:srgbClr val="0070C0"/>
                </a:solidFill>
              </a:rPr>
              <a:t> </a:t>
            </a:r>
            <a:r>
              <a:rPr lang="en-IN" sz="1600" i="1" dirty="0">
                <a:solidFill>
                  <a:srgbClr val="0070C0"/>
                </a:solidFill>
              </a:rPr>
              <a:t>is the best fit model out of all </a:t>
            </a:r>
            <a:r>
              <a:rPr lang="en-IN" sz="1600" i="1" dirty="0" smtClean="0">
                <a:solidFill>
                  <a:srgbClr val="0070C0"/>
                </a:solidFill>
              </a:rPr>
              <a:t>the other </a:t>
            </a:r>
            <a:r>
              <a:rPr lang="en-IN" sz="1600" i="1" dirty="0">
                <a:solidFill>
                  <a:srgbClr val="0070C0"/>
                </a:solidFill>
              </a:rPr>
              <a:t>algorithms based </a:t>
            </a:r>
            <a:r>
              <a:rPr lang="en-IN" sz="1600" i="1" dirty="0" smtClean="0">
                <a:solidFill>
                  <a:srgbClr val="0070C0"/>
                </a:solidFill>
              </a:rPr>
              <a:t>on </a:t>
            </a:r>
            <a:r>
              <a:rPr lang="en-IN" sz="1600" i="1" dirty="0" smtClean="0">
                <a:solidFill>
                  <a:srgbClr val="0070C0"/>
                </a:solidFill>
              </a:rPr>
              <a:t>Classification matrix &amp; Cross validation score </a:t>
            </a:r>
            <a:r>
              <a:rPr lang="en-IN" sz="1600" i="1" dirty="0" smtClean="0">
                <a:solidFill>
                  <a:srgbClr val="0070C0"/>
                </a:solidFill>
              </a:rPr>
              <a:t>as shown in this slide.</a:t>
            </a:r>
            <a:endParaRPr lang="en-IN" sz="1600" i="1" dirty="0">
              <a:solidFill>
                <a:srgbClr val="0070C0"/>
              </a:solidFill>
            </a:endParaRPr>
          </a:p>
        </p:txBody>
      </p:sp>
      <p:pic>
        <p:nvPicPr>
          <p:cNvPr id="2" name="Picture 1"/>
          <p:cNvPicPr>
            <a:picLocks noChangeAspect="1"/>
          </p:cNvPicPr>
          <p:nvPr/>
        </p:nvPicPr>
        <p:blipFill>
          <a:blip r:embed="rId2"/>
          <a:stretch>
            <a:fillRect/>
          </a:stretch>
        </p:blipFill>
        <p:spPr>
          <a:xfrm>
            <a:off x="292554" y="686729"/>
            <a:ext cx="3142977" cy="2631237"/>
          </a:xfrm>
          <a:prstGeom prst="rect">
            <a:avLst/>
          </a:prstGeom>
        </p:spPr>
      </p:pic>
      <p:pic>
        <p:nvPicPr>
          <p:cNvPr id="4" name="Picture 3"/>
          <p:cNvPicPr>
            <a:picLocks noChangeAspect="1"/>
          </p:cNvPicPr>
          <p:nvPr/>
        </p:nvPicPr>
        <p:blipFill>
          <a:blip r:embed="rId3"/>
          <a:stretch>
            <a:fillRect/>
          </a:stretch>
        </p:blipFill>
        <p:spPr>
          <a:xfrm>
            <a:off x="3566160" y="683857"/>
            <a:ext cx="4127863" cy="2725549"/>
          </a:xfrm>
          <a:prstGeom prst="rect">
            <a:avLst/>
          </a:prstGeom>
        </p:spPr>
      </p:pic>
      <p:pic>
        <p:nvPicPr>
          <p:cNvPr id="13" name="Picture 12"/>
          <p:cNvPicPr>
            <a:picLocks noChangeAspect="1"/>
          </p:cNvPicPr>
          <p:nvPr/>
        </p:nvPicPr>
        <p:blipFill>
          <a:blip r:embed="rId4"/>
          <a:stretch>
            <a:fillRect/>
          </a:stretch>
        </p:blipFill>
        <p:spPr>
          <a:xfrm>
            <a:off x="7889966" y="724989"/>
            <a:ext cx="4152297" cy="5185954"/>
          </a:xfrm>
          <a:prstGeom prst="rect">
            <a:avLst/>
          </a:prstGeom>
        </p:spPr>
      </p:pic>
    </p:spTree>
    <p:extLst>
      <p:ext uri="{BB962C8B-B14F-4D97-AF65-F5344CB8AC3E}">
        <p14:creationId xmlns:p14="http://schemas.microsoft.com/office/powerpoint/2010/main" val="3556923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1440037" y="27325"/>
            <a:ext cx="8853493" cy="769441"/>
          </a:xfrm>
          <a:prstGeom prst="rect">
            <a:avLst/>
          </a:prstGeom>
        </p:spPr>
        <p:txBody>
          <a:bodyPr wrap="square">
            <a:spAutoFit/>
          </a:bodyPr>
          <a:lstStyle/>
          <a:p>
            <a:pPr algn="ctr"/>
            <a:r>
              <a:rPr lang="en-IN" sz="4400" dirty="0" smtClean="0">
                <a:solidFill>
                  <a:schemeClr val="accent1"/>
                </a:solidFill>
              </a:rPr>
              <a:t>Conclusion</a:t>
            </a:r>
            <a:endParaRPr lang="en-IN" sz="4400" dirty="0">
              <a:solidFill>
                <a:schemeClr val="accent1"/>
              </a:solidFill>
            </a:endParaRPr>
          </a:p>
        </p:txBody>
      </p:sp>
      <p:sp>
        <p:nvSpPr>
          <p:cNvPr id="6" name="Rectangle 5"/>
          <p:cNvSpPr/>
          <p:nvPr/>
        </p:nvSpPr>
        <p:spPr>
          <a:xfrm>
            <a:off x="663078" y="1161561"/>
            <a:ext cx="10851548" cy="5355312"/>
          </a:xfrm>
          <a:prstGeom prst="rect">
            <a:avLst/>
          </a:prstGeom>
        </p:spPr>
        <p:txBody>
          <a:bodyPr wrap="square">
            <a:spAutoFit/>
          </a:bodyPr>
          <a:lstStyle/>
          <a:p>
            <a:r>
              <a:rPr lang="en-IN" b="1" u="sng" dirty="0"/>
              <a:t>KEY FINDINGS AND CONCLUSIONS OF THE STUDY </a:t>
            </a:r>
            <a:endParaRPr lang="en-IN" dirty="0"/>
          </a:p>
          <a:p>
            <a:endParaRPr lang="en-IN" dirty="0" smtClean="0"/>
          </a:p>
          <a:p>
            <a:r>
              <a:rPr lang="en-IN" dirty="0" smtClean="0"/>
              <a:t>In </a:t>
            </a:r>
            <a:r>
              <a:rPr lang="en-IN" dirty="0"/>
              <a:t>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r>
              <a:rPr lang="en-IN" dirty="0" smtClean="0"/>
              <a:t>.</a:t>
            </a:r>
          </a:p>
          <a:p>
            <a:endParaRPr lang="en-IN" dirty="0"/>
          </a:p>
          <a:p>
            <a:r>
              <a:rPr lang="en-IN" b="1" u="sng" dirty="0"/>
              <a:t>LIMITATIONS OF THIS WORK AND SCOPE FOR FUTURE WORK</a:t>
            </a:r>
            <a:endParaRPr lang="en-IN" dirty="0"/>
          </a:p>
          <a:p>
            <a:endParaRPr lang="en-IN" dirty="0" smtClean="0"/>
          </a:p>
          <a:p>
            <a:r>
              <a:rPr lang="en-IN" dirty="0"/>
              <a:t>While we couldn’t reach out goal of maximum accuracy in Ratings prediction project, we did end up creating a system that can with some improvement and deep learning algorithms get very close to that goal. As with any project there is room for improvement here. The very nature of this project allows for multiple algorithms to be integrated together as modules and their results can be combined to increase the accuracy of the final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versatility to the project.</a:t>
            </a:r>
          </a:p>
          <a:p>
            <a:endParaRPr lang="en-IN" dirty="0"/>
          </a:p>
          <a:p>
            <a:endParaRPr lang="en-IN" dirty="0"/>
          </a:p>
        </p:txBody>
      </p:sp>
    </p:spTree>
    <p:extLst>
      <p:ext uri="{BB962C8B-B14F-4D97-AF65-F5344CB8AC3E}">
        <p14:creationId xmlns:p14="http://schemas.microsoft.com/office/powerpoint/2010/main" val="1285738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p:cNvSpPr/>
          <p:nvPr/>
        </p:nvSpPr>
        <p:spPr>
          <a:xfrm>
            <a:off x="2063931" y="2470947"/>
            <a:ext cx="7733212" cy="1446550"/>
          </a:xfrm>
          <a:prstGeom prst="rect">
            <a:avLst/>
          </a:prstGeom>
          <a:noFill/>
        </p:spPr>
        <p:txBody>
          <a:bodyPr wrap="square" lIns="91440" tIns="45720" rIns="91440" bIns="45720">
            <a:spAutoFit/>
          </a:bodyPr>
          <a:lstStyle/>
          <a:p>
            <a:pPr algn="ctr"/>
            <a:r>
              <a:rPr lang="en-US" sz="8800" b="1" cap="none" spc="0" dirty="0" smtClean="0">
                <a:ln w="22225">
                  <a:solidFill>
                    <a:schemeClr val="accent2"/>
                  </a:solidFill>
                  <a:prstDash val="solid"/>
                </a:ln>
                <a:solidFill>
                  <a:schemeClr val="accent2">
                    <a:lumMod val="40000"/>
                    <a:lumOff val="60000"/>
                  </a:schemeClr>
                </a:solidFill>
                <a:effectLst/>
              </a:rPr>
              <a:t>Thank you</a:t>
            </a:r>
            <a:endParaRPr lang="en-US" sz="88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47744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700</TotalTime>
  <Words>951</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Trebuchet MS</vt:lpstr>
      <vt:lpstr>Verdana</vt:lpstr>
      <vt:lpstr>Wingdings</vt:lpstr>
      <vt:lpstr>Wingdings 3</vt:lpstr>
      <vt:lpstr>Facet</vt:lpstr>
      <vt:lpstr> RATINGS PREDICTION</vt:lpstr>
      <vt:lpstr>Problem Statement:</vt:lpstr>
      <vt:lpstr>Data analysis to model building flowchart</vt:lpstr>
      <vt:lpstr>Data Pre-processing Done</vt:lpstr>
      <vt:lpstr>Exploratory Data Analysis through Visualizations</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Deepam Purkayastha</dc:creator>
  <cp:lastModifiedBy>Deepam Purkayastha</cp:lastModifiedBy>
  <cp:revision>156</cp:revision>
  <dcterms:created xsi:type="dcterms:W3CDTF">2021-08-14T07:30:14Z</dcterms:created>
  <dcterms:modified xsi:type="dcterms:W3CDTF">2021-11-19T14:22:58Z</dcterms:modified>
</cp:coreProperties>
</file>