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3" r:id="rId4"/>
    <p:sldId id="258" r:id="rId5"/>
    <p:sldId id="259" r:id="rId6"/>
    <p:sldId id="261" r:id="rId7"/>
    <p:sldId id="262"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1424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22521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05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58524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504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1705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631987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481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9584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00473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53996-7625-490A-983C-3BD04AF39E98}"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5745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53996-7625-490A-983C-3BD04AF39E98}"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12415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53996-7625-490A-983C-3BD04AF39E98}"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1513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3996-7625-490A-983C-3BD04AF39E98}"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08662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8515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
        <p:nvSpPr>
          <p:cNvPr id="5" name="Date Placeholder 4"/>
          <p:cNvSpPr>
            <a:spLocks noGrp="1"/>
          </p:cNvSpPr>
          <p:nvPr>
            <p:ph type="dt" sz="half" idx="10"/>
          </p:nvPr>
        </p:nvSpPr>
        <p:spPr/>
        <p:txBody>
          <a:bodyPr/>
          <a:lstStyle/>
          <a:p>
            <a:fld id="{BB253996-7625-490A-983C-3BD04AF39E98}" type="datetimeFigureOut">
              <a:rPr lang="en-IN" smtClean="0"/>
              <a:t>30-09-2021</a:t>
            </a:fld>
            <a:endParaRPr lang="en-IN"/>
          </a:p>
        </p:txBody>
      </p:sp>
    </p:spTree>
    <p:extLst>
      <p:ext uri="{BB962C8B-B14F-4D97-AF65-F5344CB8AC3E}">
        <p14:creationId xmlns:p14="http://schemas.microsoft.com/office/powerpoint/2010/main" val="424858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53996-7625-490A-983C-3BD04AF39E98}" type="datetimeFigureOut">
              <a:rPr lang="en-IN" smtClean="0"/>
              <a:t>30-09-2021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81267-D80B-401E-B94D-72BAF38743EF}" type="slidenum">
              <a:rPr lang="en-IN" smtClean="0"/>
              <a:t>‹#›</a:t>
            </a:fld>
            <a:endParaRPr lang="en-IN"/>
          </a:p>
        </p:txBody>
      </p:sp>
    </p:spTree>
    <p:extLst>
      <p:ext uri="{BB962C8B-B14F-4D97-AF65-F5344CB8AC3E}">
        <p14:creationId xmlns:p14="http://schemas.microsoft.com/office/powerpoint/2010/main" val="7235956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9318" y="266608"/>
            <a:ext cx="9309985" cy="1068690"/>
          </a:xfrm>
        </p:spPr>
        <p:txBody>
          <a:bodyPr/>
          <a:lstStyle/>
          <a:p>
            <a:pPr algn="ctr"/>
            <a:r>
              <a:rPr lang="en-IN" b="1" dirty="0"/>
              <a:t/>
            </a:r>
            <a:br>
              <a:rPr lang="en-IN" b="1" dirty="0"/>
            </a:br>
            <a:r>
              <a:rPr lang="en-IN" sz="4800" b="1" dirty="0" smtClean="0"/>
              <a:t>USED CAR</a:t>
            </a:r>
            <a:r>
              <a:rPr lang="en-IN" sz="4800" b="1" dirty="0" smtClean="0"/>
              <a:t>: </a:t>
            </a:r>
            <a:r>
              <a:rPr lang="en-IN" sz="4800" b="1" dirty="0"/>
              <a:t>PRICE PREDICTION</a:t>
            </a:r>
            <a:endParaRPr lang="en-IN" dirty="0"/>
          </a:p>
        </p:txBody>
      </p:sp>
      <p:sp>
        <p:nvSpPr>
          <p:cNvPr id="3" name="Subtitle 2"/>
          <p:cNvSpPr>
            <a:spLocks noGrp="1"/>
          </p:cNvSpPr>
          <p:nvPr>
            <p:ph type="subTitle" idx="1"/>
          </p:nvPr>
        </p:nvSpPr>
        <p:spPr>
          <a:xfrm>
            <a:off x="1559318" y="2287553"/>
            <a:ext cx="9179355" cy="1657430"/>
          </a:xfrm>
        </p:spPr>
        <p:txBody>
          <a:bodyPr>
            <a:normAutofit/>
          </a:bodyPr>
          <a:lstStyle/>
          <a:p>
            <a:pPr algn="l"/>
            <a:r>
              <a:rPr lang="en-IN" i="1" dirty="0"/>
              <a:t>The client works with small traders, who sell used cars. Hence, by using the websites such as olx, &amp; cardekho, we need to scrap the data &amp; using this data, we need to build the machine learning model, which would help the client to understand the used car market &amp; accordingly they would be able to sell the used car in the market</a:t>
            </a:r>
            <a:endParaRPr lang="en-IN" dirty="0"/>
          </a:p>
        </p:txBody>
      </p:sp>
      <p:pic>
        <p:nvPicPr>
          <p:cNvPr id="4" name="Picture 3"/>
          <p:cNvPicPr>
            <a:picLocks noChangeAspect="1"/>
          </p:cNvPicPr>
          <p:nvPr/>
        </p:nvPicPr>
        <p:blipFill>
          <a:blip r:embed="rId2"/>
          <a:stretch>
            <a:fillRect/>
          </a:stretch>
        </p:blipFill>
        <p:spPr>
          <a:xfrm>
            <a:off x="1467878" y="3944983"/>
            <a:ext cx="3049861" cy="1760172"/>
          </a:xfrm>
          <a:prstGeom prst="rect">
            <a:avLst/>
          </a:prstGeom>
        </p:spPr>
      </p:pic>
      <p:sp>
        <p:nvSpPr>
          <p:cNvPr id="6" name="Subtitle 2"/>
          <p:cNvSpPr txBox="1">
            <a:spLocks/>
          </p:cNvSpPr>
          <p:nvPr/>
        </p:nvSpPr>
        <p:spPr>
          <a:xfrm>
            <a:off x="5959678" y="4230695"/>
            <a:ext cx="3749040" cy="147446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smtClean="0">
                <a:solidFill>
                  <a:schemeClr val="accent2">
                    <a:lumMod val="75000"/>
                  </a:schemeClr>
                </a:solidFill>
              </a:rPr>
              <a:t>FLIP ROBO REMOTE INTERNSHIP</a:t>
            </a:r>
          </a:p>
          <a:p>
            <a:pPr algn="l"/>
            <a:r>
              <a:rPr lang="en-IN" b="1" i="1" dirty="0" smtClean="0">
                <a:solidFill>
                  <a:schemeClr val="accent2">
                    <a:lumMod val="75000"/>
                  </a:schemeClr>
                </a:solidFill>
              </a:rPr>
              <a:t>Developed By:</a:t>
            </a:r>
          </a:p>
          <a:p>
            <a:pPr algn="l"/>
            <a:r>
              <a:rPr lang="en-IN" b="1" i="1" dirty="0" smtClean="0">
                <a:solidFill>
                  <a:schemeClr val="accent2">
                    <a:lumMod val="75000"/>
                  </a:schemeClr>
                </a:solidFill>
              </a:rPr>
              <a:t>Deepam Purkayastha</a:t>
            </a:r>
            <a:endParaRPr lang="en-IN" b="1" i="1" dirty="0">
              <a:solidFill>
                <a:schemeClr val="accent2">
                  <a:lumMod val="75000"/>
                </a:schemeClr>
              </a:solidFill>
            </a:endParaRPr>
          </a:p>
        </p:txBody>
      </p:sp>
    </p:spTree>
    <p:extLst>
      <p:ext uri="{BB962C8B-B14F-4D97-AF65-F5344CB8AC3E}">
        <p14:creationId xmlns:p14="http://schemas.microsoft.com/office/powerpoint/2010/main" val="351825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063931" y="2470947"/>
            <a:ext cx="7733212" cy="1446550"/>
          </a:xfrm>
          <a:prstGeom prst="rect">
            <a:avLst/>
          </a:prstGeom>
          <a:noFill/>
        </p:spPr>
        <p:txBody>
          <a:bodyPr wrap="squar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47744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132" y="472389"/>
            <a:ext cx="8596668" cy="627017"/>
          </a:xfrm>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a:xfrm>
            <a:off x="601133" y="1099405"/>
            <a:ext cx="10343531" cy="3035807"/>
          </a:xfrm>
        </p:spPr>
        <p:txBody>
          <a:bodyPr>
            <a:normAutofit/>
          </a:bodyPr>
          <a:lstStyle/>
          <a:p>
            <a:pPr marL="0" indent="0">
              <a:buNone/>
            </a:pPr>
            <a:endParaRPr lang="en-IN" sz="2000" dirty="0" smtClean="0"/>
          </a:p>
          <a:p>
            <a:r>
              <a:rPr lang="en-IN" dirty="0"/>
              <a:t>With the </a:t>
            </a:r>
            <a:r>
              <a:rPr lang="en-IN" dirty="0" smtClean="0"/>
              <a:t>COVID-19 </a:t>
            </a:r>
            <a:r>
              <a:rPr lang="en-IN" dirty="0"/>
              <a:t>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smtClean="0"/>
              <a:t>COVID-19 </a:t>
            </a:r>
            <a:r>
              <a:rPr lang="en-IN" dirty="0"/>
              <a:t>impact, our client is facing problems with their previous car price valuation machine learning models. So, they are looking for new machine learning models from new data. We have to make car price valuation model.</a:t>
            </a:r>
          </a:p>
          <a:p>
            <a:endParaRPr lang="en-IN" dirty="0"/>
          </a:p>
        </p:txBody>
      </p:sp>
      <p:sp>
        <p:nvSpPr>
          <p:cNvPr id="4" name="Title 1"/>
          <p:cNvSpPr txBox="1">
            <a:spLocks/>
          </p:cNvSpPr>
          <p:nvPr/>
        </p:nvSpPr>
        <p:spPr>
          <a:xfrm>
            <a:off x="601132" y="3480547"/>
            <a:ext cx="8596668" cy="654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Objective</a:t>
            </a:r>
            <a:r>
              <a:rPr lang="en-IN" dirty="0" smtClean="0"/>
              <a:t>:</a:t>
            </a:r>
            <a:endParaRPr lang="en-IN" dirty="0"/>
          </a:p>
        </p:txBody>
      </p:sp>
      <p:sp>
        <p:nvSpPr>
          <p:cNvPr id="5" name="Content Placeholder 2"/>
          <p:cNvSpPr txBox="1">
            <a:spLocks/>
          </p:cNvSpPr>
          <p:nvPr/>
        </p:nvSpPr>
        <p:spPr>
          <a:xfrm>
            <a:off x="601133" y="4462547"/>
            <a:ext cx="10104380" cy="139456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client works with small traders, who sell used cars. Hence, by using the websites such as olx, &amp; cardekho, we need to scrap the data &amp; using this data, we need to build the machine learning model, which would help the client to understand the used car market &amp; accordingly they would be able to sell the used car in the market.</a:t>
            </a:r>
          </a:p>
        </p:txBody>
      </p:sp>
    </p:spTree>
    <p:extLst>
      <p:ext uri="{BB962C8B-B14F-4D97-AF65-F5344CB8AC3E}">
        <p14:creationId xmlns:p14="http://schemas.microsoft.com/office/powerpoint/2010/main" val="134990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994" y="306125"/>
            <a:ext cx="8596668" cy="762000"/>
          </a:xfrm>
        </p:spPr>
        <p:txBody>
          <a:bodyPr>
            <a:normAutofit fontScale="90000"/>
          </a:bodyPr>
          <a:lstStyle/>
          <a:p>
            <a:r>
              <a:rPr lang="en-IN" b="1" i="1" dirty="0" smtClean="0"/>
              <a:t>Data analysis to model building flowchart</a:t>
            </a:r>
            <a:endParaRPr lang="en-IN" b="1" i="1" dirty="0"/>
          </a:p>
        </p:txBody>
      </p:sp>
      <p:sp>
        <p:nvSpPr>
          <p:cNvPr id="5" name="Rectangle 4">
            <a:extLst>
              <a:ext uri="{FF2B5EF4-FFF2-40B4-BE49-F238E27FC236}">
                <a16:creationId xmlns:a16="http://schemas.microsoft.com/office/drawing/2014/main" id="{024F29E3-A390-4E04-A448-88BC82CB5D20}"/>
              </a:ext>
            </a:extLst>
          </p:cNvPr>
          <p:cNvSpPr/>
          <p:nvPr/>
        </p:nvSpPr>
        <p:spPr>
          <a:xfrm>
            <a:off x="711158" y="1205117"/>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Libraries</a:t>
            </a:r>
          </a:p>
        </p:txBody>
      </p:sp>
      <p:sp>
        <p:nvSpPr>
          <p:cNvPr id="6" name="Arrow: Right 15">
            <a:extLst>
              <a:ext uri="{FF2B5EF4-FFF2-40B4-BE49-F238E27FC236}">
                <a16:creationId xmlns:a16="http://schemas.microsoft.com/office/drawing/2014/main" id="{74CE3C0C-03DA-4AEF-B22E-DBEAC2671331}"/>
              </a:ext>
            </a:extLst>
          </p:cNvPr>
          <p:cNvSpPr/>
          <p:nvPr/>
        </p:nvSpPr>
        <p:spPr>
          <a:xfrm>
            <a:off x="3062914"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6DAC6749-FD90-4E0D-B20C-F09DE7EFC95E}"/>
              </a:ext>
            </a:extLst>
          </p:cNvPr>
          <p:cNvSpPr/>
          <p:nvPr/>
        </p:nvSpPr>
        <p:spPr>
          <a:xfrm>
            <a:off x="4088519" y="1187943"/>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Dataset</a:t>
            </a:r>
            <a:r>
              <a:rPr lang="en-US" dirty="0">
                <a:solidFill>
                  <a:schemeClr val="accent2">
                    <a:lumMod val="50000"/>
                  </a:schemeClr>
                </a:solidFill>
                <a:latin typeface="Verdana"/>
                <a:ea typeface="Verdana"/>
              </a:rPr>
              <a:t> Collection</a:t>
            </a:r>
          </a:p>
        </p:txBody>
      </p:sp>
      <p:sp>
        <p:nvSpPr>
          <p:cNvPr id="8" name="Arrow: Right 16">
            <a:extLst>
              <a:ext uri="{FF2B5EF4-FFF2-40B4-BE49-F238E27FC236}">
                <a16:creationId xmlns:a16="http://schemas.microsoft.com/office/drawing/2014/main" id="{4545A859-79F2-4160-A727-5947BAF33149}"/>
              </a:ext>
            </a:extLst>
          </p:cNvPr>
          <p:cNvSpPr/>
          <p:nvPr/>
        </p:nvSpPr>
        <p:spPr>
          <a:xfrm>
            <a:off x="6384880"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F211736A-F258-4059-A837-1310225BFC3C}"/>
              </a:ext>
            </a:extLst>
          </p:cNvPr>
          <p:cNvSpPr/>
          <p:nvPr/>
        </p:nvSpPr>
        <p:spPr>
          <a:xfrm>
            <a:off x="7456177" y="1192850"/>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12" name="Flowchart: Process 11">
            <a:extLst>
              <a:ext uri="{FF2B5EF4-FFF2-40B4-BE49-F238E27FC236}">
                <a16:creationId xmlns:a16="http://schemas.microsoft.com/office/drawing/2014/main" id="{F50F88C3-A273-45E3-AC37-2331C997A2FE}"/>
              </a:ext>
            </a:extLst>
          </p:cNvPr>
          <p:cNvSpPr/>
          <p:nvPr/>
        </p:nvSpPr>
        <p:spPr>
          <a:xfrm>
            <a:off x="7513811" y="2583148"/>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Checking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F50F88C3-A273-45E3-AC37-2331C997A2FE}"/>
              </a:ext>
            </a:extLst>
          </p:cNvPr>
          <p:cNvSpPr/>
          <p:nvPr/>
        </p:nvSpPr>
        <p:spPr>
          <a:xfrm>
            <a:off x="4088519" y="2570913"/>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EDA</a:t>
            </a:r>
            <a:endParaRPr lang="en-US" dirty="0">
              <a:solidFill>
                <a:schemeClr val="accent2">
                  <a:lumMod val="50000"/>
                </a:schemeClr>
              </a:solidFill>
            </a:endParaRPr>
          </a:p>
        </p:txBody>
      </p:sp>
      <p:sp>
        <p:nvSpPr>
          <p:cNvPr id="14" name="Arrow: Down 18">
            <a:extLst>
              <a:ext uri="{FF2B5EF4-FFF2-40B4-BE49-F238E27FC236}">
                <a16:creationId xmlns:a16="http://schemas.microsoft.com/office/drawing/2014/main" id="{C113CAE6-6934-4BE2-A582-EAACAD37C2F2}"/>
              </a:ext>
            </a:extLst>
          </p:cNvPr>
          <p:cNvSpPr/>
          <p:nvPr/>
        </p:nvSpPr>
        <p:spPr>
          <a:xfrm>
            <a:off x="8303478" y="212465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9">
            <a:extLst>
              <a:ext uri="{FF2B5EF4-FFF2-40B4-BE49-F238E27FC236}">
                <a16:creationId xmlns:a16="http://schemas.microsoft.com/office/drawing/2014/main" id="{BA23FFD6-A9F9-44FB-9627-676BEBE160B9}"/>
              </a:ext>
            </a:extLst>
          </p:cNvPr>
          <p:cNvSpPr/>
          <p:nvPr/>
        </p:nvSpPr>
        <p:spPr>
          <a:xfrm>
            <a:off x="6413634" y="27937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50F88C3-A273-45E3-AC37-2331C997A2FE}"/>
              </a:ext>
            </a:extLst>
          </p:cNvPr>
          <p:cNvSpPr/>
          <p:nvPr/>
        </p:nvSpPr>
        <p:spPr>
          <a:xfrm>
            <a:off x="740143" y="2534907"/>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Encoding(if required)</a:t>
            </a:r>
            <a:endParaRPr lang="en-US" dirty="0">
              <a:solidFill>
                <a:schemeClr val="accent2">
                  <a:lumMod val="50000"/>
                </a:schemeClr>
              </a:solidFill>
            </a:endParaRPr>
          </a:p>
        </p:txBody>
      </p:sp>
      <p:sp>
        <p:nvSpPr>
          <p:cNvPr id="17" name="Arrow: Left 19">
            <a:extLst>
              <a:ext uri="{FF2B5EF4-FFF2-40B4-BE49-F238E27FC236}">
                <a16:creationId xmlns:a16="http://schemas.microsoft.com/office/drawing/2014/main" id="{BA23FFD6-A9F9-44FB-9627-676BEBE160B9}"/>
              </a:ext>
            </a:extLst>
          </p:cNvPr>
          <p:cNvSpPr/>
          <p:nvPr/>
        </p:nvSpPr>
        <p:spPr>
          <a:xfrm>
            <a:off x="3045153" y="2766537"/>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8">
            <a:extLst>
              <a:ext uri="{FF2B5EF4-FFF2-40B4-BE49-F238E27FC236}">
                <a16:creationId xmlns:a16="http://schemas.microsoft.com/office/drawing/2014/main" id="{C113CAE6-6934-4BE2-A582-EAACAD37C2F2}"/>
              </a:ext>
            </a:extLst>
          </p:cNvPr>
          <p:cNvSpPr/>
          <p:nvPr/>
        </p:nvSpPr>
        <p:spPr>
          <a:xfrm>
            <a:off x="1550862" y="3469435"/>
            <a:ext cx="488830" cy="40963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F50F88C3-A273-45E3-AC37-2331C997A2FE}"/>
              </a:ext>
            </a:extLst>
          </p:cNvPr>
          <p:cNvSpPr/>
          <p:nvPr/>
        </p:nvSpPr>
        <p:spPr>
          <a:xfrm>
            <a:off x="703561" y="3903600"/>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co-relation</a:t>
            </a:r>
            <a:endParaRPr lang="en-US" dirty="0">
              <a:solidFill>
                <a:schemeClr val="accent2">
                  <a:lumMod val="50000"/>
                </a:schemeClr>
              </a:solidFill>
            </a:endParaRPr>
          </a:p>
        </p:txBody>
      </p:sp>
      <p:sp>
        <p:nvSpPr>
          <p:cNvPr id="20" name="Arrow: Right 15">
            <a:extLst>
              <a:ext uri="{FF2B5EF4-FFF2-40B4-BE49-F238E27FC236}">
                <a16:creationId xmlns:a16="http://schemas.microsoft.com/office/drawing/2014/main" id="{74CE3C0C-03DA-4AEF-B22E-DBEAC2671331}"/>
              </a:ext>
            </a:extLst>
          </p:cNvPr>
          <p:cNvSpPr/>
          <p:nvPr/>
        </p:nvSpPr>
        <p:spPr>
          <a:xfrm>
            <a:off x="3080674"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50F88C3-A273-45E3-AC37-2331C997A2FE}"/>
              </a:ext>
            </a:extLst>
          </p:cNvPr>
          <p:cNvSpPr/>
          <p:nvPr/>
        </p:nvSpPr>
        <p:spPr>
          <a:xfrm>
            <a:off x="4088519" y="3917035"/>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22" name="Arrow: Right 15">
            <a:extLst>
              <a:ext uri="{FF2B5EF4-FFF2-40B4-BE49-F238E27FC236}">
                <a16:creationId xmlns:a16="http://schemas.microsoft.com/office/drawing/2014/main" id="{74CE3C0C-03DA-4AEF-B22E-DBEAC2671331}"/>
              </a:ext>
            </a:extLst>
          </p:cNvPr>
          <p:cNvSpPr/>
          <p:nvPr/>
        </p:nvSpPr>
        <p:spPr>
          <a:xfrm>
            <a:off x="6384880"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F50F88C3-A273-45E3-AC37-2331C997A2FE}"/>
              </a:ext>
            </a:extLst>
          </p:cNvPr>
          <p:cNvSpPr/>
          <p:nvPr/>
        </p:nvSpPr>
        <p:spPr>
          <a:xfrm>
            <a:off x="7473477" y="390360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Proceed for Model building(Train/Test)</a:t>
            </a:r>
            <a:endParaRPr lang="en-US" dirty="0">
              <a:solidFill>
                <a:schemeClr val="accent2">
                  <a:lumMod val="50000"/>
                </a:schemeClr>
              </a:solidFill>
            </a:endParaRPr>
          </a:p>
        </p:txBody>
      </p:sp>
      <p:sp>
        <p:nvSpPr>
          <p:cNvPr id="24" name="Flowchart: Process 23">
            <a:extLst>
              <a:ext uri="{FF2B5EF4-FFF2-40B4-BE49-F238E27FC236}">
                <a16:creationId xmlns:a16="http://schemas.microsoft.com/office/drawing/2014/main" id="{F50F88C3-A273-45E3-AC37-2331C997A2FE}"/>
              </a:ext>
            </a:extLst>
          </p:cNvPr>
          <p:cNvSpPr/>
          <p:nvPr/>
        </p:nvSpPr>
        <p:spPr>
          <a:xfrm>
            <a:off x="66697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Saving the Model</a:t>
            </a:r>
            <a:endParaRPr lang="en-US" dirty="0">
              <a:solidFill>
                <a:schemeClr val="accent2">
                  <a:lumMod val="50000"/>
                </a:schemeClr>
              </a:solidFill>
            </a:endParaRPr>
          </a:p>
        </p:txBody>
      </p:sp>
      <p:sp>
        <p:nvSpPr>
          <p:cNvPr id="25" name="Flowchart: Process 24">
            <a:extLst>
              <a:ext uri="{FF2B5EF4-FFF2-40B4-BE49-F238E27FC236}">
                <a16:creationId xmlns:a16="http://schemas.microsoft.com/office/drawing/2014/main" id="{F50F88C3-A273-45E3-AC37-2331C997A2FE}"/>
              </a:ext>
            </a:extLst>
          </p:cNvPr>
          <p:cNvSpPr/>
          <p:nvPr/>
        </p:nvSpPr>
        <p:spPr>
          <a:xfrm>
            <a:off x="408851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Hyper Parameter Tuning</a:t>
            </a:r>
            <a:endParaRPr lang="en-US" dirty="0">
              <a:solidFill>
                <a:schemeClr val="accent2">
                  <a:lumMod val="50000"/>
                </a:schemeClr>
              </a:solidFill>
            </a:endParaRPr>
          </a:p>
        </p:txBody>
      </p:sp>
      <p:sp>
        <p:nvSpPr>
          <p:cNvPr id="26" name="Flowchart: Process 25">
            <a:extLst>
              <a:ext uri="{FF2B5EF4-FFF2-40B4-BE49-F238E27FC236}">
                <a16:creationId xmlns:a16="http://schemas.microsoft.com/office/drawing/2014/main" id="{F50F88C3-A273-45E3-AC37-2331C997A2FE}"/>
              </a:ext>
            </a:extLst>
          </p:cNvPr>
          <p:cNvSpPr/>
          <p:nvPr/>
        </p:nvSpPr>
        <p:spPr>
          <a:xfrm>
            <a:off x="7456177" y="5322230"/>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rPr>
              <a:t>R2 Score, Cross </a:t>
            </a:r>
            <a:r>
              <a:rPr lang="en-IN" sz="1600" dirty="0">
                <a:solidFill>
                  <a:schemeClr val="accent2">
                    <a:lumMod val="50000"/>
                  </a:schemeClr>
                </a:solidFill>
              </a:rPr>
              <a:t>V</a:t>
            </a:r>
            <a:r>
              <a:rPr lang="en-IN" sz="1600" dirty="0" smtClean="0">
                <a:solidFill>
                  <a:schemeClr val="accent2">
                    <a:lumMod val="50000"/>
                  </a:schemeClr>
                </a:solidFill>
              </a:rPr>
              <a:t>alidation, MSE, RMSE, MAE</a:t>
            </a:r>
            <a:endParaRPr lang="en-US" sz="1600" dirty="0">
              <a:solidFill>
                <a:schemeClr val="accent2">
                  <a:lumMod val="50000"/>
                </a:schemeClr>
              </a:solidFill>
            </a:endParaRPr>
          </a:p>
        </p:txBody>
      </p:sp>
      <p:sp>
        <p:nvSpPr>
          <p:cNvPr id="27" name="Arrow: Down 18">
            <a:extLst>
              <a:ext uri="{FF2B5EF4-FFF2-40B4-BE49-F238E27FC236}">
                <a16:creationId xmlns:a16="http://schemas.microsoft.com/office/drawing/2014/main" id="{C113CAE6-6934-4BE2-A582-EAACAD37C2F2}"/>
              </a:ext>
            </a:extLst>
          </p:cNvPr>
          <p:cNvSpPr/>
          <p:nvPr/>
        </p:nvSpPr>
        <p:spPr>
          <a:xfrm>
            <a:off x="8245844" y="486225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19">
            <a:extLst>
              <a:ext uri="{FF2B5EF4-FFF2-40B4-BE49-F238E27FC236}">
                <a16:creationId xmlns:a16="http://schemas.microsoft.com/office/drawing/2014/main" id="{BA23FFD6-A9F9-44FB-9627-676BEBE160B9}"/>
              </a:ext>
            </a:extLst>
          </p:cNvPr>
          <p:cNvSpPr/>
          <p:nvPr/>
        </p:nvSpPr>
        <p:spPr>
          <a:xfrm>
            <a:off x="6384880"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19">
            <a:extLst>
              <a:ext uri="{FF2B5EF4-FFF2-40B4-BE49-F238E27FC236}">
                <a16:creationId xmlns:a16="http://schemas.microsoft.com/office/drawing/2014/main" id="{BA23FFD6-A9F9-44FB-9627-676BEBE160B9}"/>
              </a:ext>
            </a:extLst>
          </p:cNvPr>
          <p:cNvSpPr/>
          <p:nvPr/>
        </p:nvSpPr>
        <p:spPr>
          <a:xfrm>
            <a:off x="3018857"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6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8187"/>
            <a:ext cx="8596668" cy="665536"/>
          </a:xfrm>
        </p:spPr>
        <p:txBody>
          <a:bodyPr>
            <a:normAutofit/>
          </a:bodyPr>
          <a:lstStyle/>
          <a:p>
            <a:r>
              <a:rPr lang="en-IN" dirty="0"/>
              <a:t>Data Pre-processing Done</a:t>
            </a:r>
          </a:p>
        </p:txBody>
      </p:sp>
      <p:sp>
        <p:nvSpPr>
          <p:cNvPr id="3" name="Content Placeholder 2"/>
          <p:cNvSpPr>
            <a:spLocks noGrp="1"/>
          </p:cNvSpPr>
          <p:nvPr>
            <p:ph idx="1"/>
          </p:nvPr>
        </p:nvSpPr>
        <p:spPr>
          <a:xfrm>
            <a:off x="677334" y="1083211"/>
            <a:ext cx="10569786" cy="5345723"/>
          </a:xfrm>
        </p:spPr>
        <p:txBody>
          <a:bodyPr>
            <a:normAutofit fontScale="92500" lnSpcReduction="10000"/>
          </a:bodyPr>
          <a:lstStyle/>
          <a:p>
            <a:pPr lvl="0"/>
            <a:r>
              <a:rPr lang="en-IN" dirty="0"/>
              <a:t>Importing Libraries.</a:t>
            </a:r>
          </a:p>
          <a:p>
            <a:pPr lvl="0"/>
            <a:r>
              <a:rPr lang="en-IN" dirty="0"/>
              <a:t>Read the CSV file and convert into data frame.</a:t>
            </a:r>
          </a:p>
          <a:p>
            <a:pPr lvl="0"/>
            <a:r>
              <a:rPr lang="en-IN" dirty="0"/>
              <a:t>Checking the data dimensions for the original dataset.</a:t>
            </a:r>
          </a:p>
          <a:p>
            <a:pPr lvl="0"/>
            <a:r>
              <a:rPr lang="en-IN" dirty="0"/>
              <a:t>Looking for null values if any, in heat map</a:t>
            </a:r>
            <a:r>
              <a:rPr lang="en-IN" dirty="0" smtClean="0"/>
              <a:t>. &amp; accordingly fill the </a:t>
            </a:r>
            <a:r>
              <a:rPr lang="en-IN" dirty="0" err="1" smtClean="0"/>
              <a:t>NaNs</a:t>
            </a:r>
            <a:r>
              <a:rPr lang="en-IN" dirty="0" smtClean="0"/>
              <a:t>.</a:t>
            </a:r>
            <a:endParaRPr lang="en-IN" dirty="0"/>
          </a:p>
          <a:p>
            <a:pPr lvl="0"/>
            <a:r>
              <a:rPr lang="en-IN" dirty="0"/>
              <a:t>Checking the summary of the dataset.</a:t>
            </a:r>
          </a:p>
          <a:p>
            <a:pPr lvl="0"/>
            <a:r>
              <a:rPr lang="en-IN" dirty="0"/>
              <a:t>Checking unique values.</a:t>
            </a:r>
          </a:p>
          <a:p>
            <a:pPr lvl="0"/>
            <a:r>
              <a:rPr lang="en-IN" dirty="0"/>
              <a:t>Checking all the categorical columns in the dataset.</a:t>
            </a:r>
          </a:p>
          <a:p>
            <a:pPr lvl="0"/>
            <a:r>
              <a:rPr lang="en-IN" dirty="0"/>
              <a:t>Visualizing each features using matplotlib and Seaborn.</a:t>
            </a:r>
          </a:p>
          <a:p>
            <a:pPr lvl="0"/>
            <a:r>
              <a:rPr lang="en-IN" dirty="0"/>
              <a:t>Performed </a:t>
            </a:r>
            <a:r>
              <a:rPr lang="en-IN" dirty="0" smtClean="0"/>
              <a:t>encoding if required.</a:t>
            </a:r>
            <a:endParaRPr lang="en-IN" dirty="0"/>
          </a:p>
          <a:p>
            <a:r>
              <a:rPr lang="en-IN" dirty="0"/>
              <a:t>Checked for </a:t>
            </a:r>
            <a:r>
              <a:rPr lang="en-IN" dirty="0" smtClean="0"/>
              <a:t>co-relation/multi-collinearity.</a:t>
            </a:r>
          </a:p>
          <a:p>
            <a:r>
              <a:rPr lang="en-IN" dirty="0"/>
              <a:t>Checked for Outliers/Skewness &amp; act </a:t>
            </a:r>
            <a:r>
              <a:rPr lang="en-IN" dirty="0" smtClean="0"/>
              <a:t>accordingly.</a:t>
            </a:r>
          </a:p>
          <a:p>
            <a:r>
              <a:rPr lang="en-IN" dirty="0" smtClean="0"/>
              <a:t>Perform Scaling using minmax Scaler method.</a:t>
            </a:r>
          </a:p>
          <a:p>
            <a:r>
              <a:rPr lang="en-IN" dirty="0" smtClean="0"/>
              <a:t>Checked </a:t>
            </a:r>
            <a:r>
              <a:rPr lang="en-IN" dirty="0"/>
              <a:t>for the final dimension of dataset: </a:t>
            </a:r>
            <a:r>
              <a:rPr lang="en-IN" dirty="0" smtClean="0"/>
              <a:t>938</a:t>
            </a:r>
            <a:r>
              <a:rPr lang="en-IN" dirty="0" smtClean="0"/>
              <a:t> </a:t>
            </a:r>
            <a:r>
              <a:rPr lang="en-IN" dirty="0"/>
              <a:t>rows &amp; </a:t>
            </a:r>
            <a:r>
              <a:rPr lang="en-IN" dirty="0" smtClean="0"/>
              <a:t>45</a:t>
            </a:r>
            <a:r>
              <a:rPr lang="en-IN" dirty="0" smtClean="0"/>
              <a:t> </a:t>
            </a:r>
            <a:r>
              <a:rPr lang="en-IN" dirty="0"/>
              <a:t>columns</a:t>
            </a:r>
            <a:r>
              <a:rPr lang="en-IN" dirty="0" smtClean="0"/>
              <a:t>.</a:t>
            </a:r>
          </a:p>
          <a:p>
            <a:r>
              <a:rPr lang="en-IN" dirty="0" smtClean="0"/>
              <a:t>Created </a:t>
            </a:r>
            <a:r>
              <a:rPr lang="en-IN" dirty="0"/>
              <a:t>train test split: We have split the train &amp; test data in </a:t>
            </a:r>
            <a:r>
              <a:rPr lang="en-IN" dirty="0" smtClean="0"/>
              <a:t>0.2 </a:t>
            </a:r>
            <a:r>
              <a:rPr lang="en-IN" dirty="0"/>
              <a:t>test size with </a:t>
            </a:r>
            <a:r>
              <a:rPr lang="en-IN" dirty="0" smtClean="0"/>
              <a:t>finding the best random state, which is </a:t>
            </a:r>
            <a:r>
              <a:rPr lang="en-IN" dirty="0" smtClean="0"/>
              <a:t>46</a:t>
            </a:r>
            <a:r>
              <a:rPr lang="en-IN" dirty="0" smtClean="0"/>
              <a:t>.</a:t>
            </a:r>
            <a:endParaRPr lang="en-IN" dirty="0"/>
          </a:p>
          <a:p>
            <a:pPr marL="0" indent="0">
              <a:buNone/>
            </a:pPr>
            <a:endParaRPr lang="en-IN" dirty="0" smtClean="0"/>
          </a:p>
          <a:p>
            <a:endParaRPr lang="en-IN" dirty="0"/>
          </a:p>
          <a:p>
            <a:endParaRPr lang="en-IN" dirty="0"/>
          </a:p>
        </p:txBody>
      </p:sp>
    </p:spTree>
    <p:extLst>
      <p:ext uri="{BB962C8B-B14F-4D97-AF65-F5344CB8AC3E}">
        <p14:creationId xmlns:p14="http://schemas.microsoft.com/office/powerpoint/2010/main" val="220726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6420" y="138195"/>
            <a:ext cx="8596668" cy="548640"/>
          </a:xfrm>
        </p:spPr>
        <p:txBody>
          <a:bodyPr>
            <a:normAutofit/>
          </a:bodyPr>
          <a:lstStyle/>
          <a:p>
            <a:r>
              <a:rPr lang="en-IN" sz="2800" dirty="0"/>
              <a:t>Exploratory Data Analysis through Visualizations</a:t>
            </a:r>
          </a:p>
        </p:txBody>
      </p:sp>
      <p:sp>
        <p:nvSpPr>
          <p:cNvPr id="3" name="Rectangle 2"/>
          <p:cNvSpPr/>
          <p:nvPr/>
        </p:nvSpPr>
        <p:spPr>
          <a:xfrm>
            <a:off x="692548" y="3685791"/>
            <a:ext cx="10264412" cy="3046988"/>
          </a:xfrm>
          <a:prstGeom prst="rect">
            <a:avLst/>
          </a:prstGeom>
        </p:spPr>
        <p:txBody>
          <a:bodyPr wrap="square">
            <a:spAutoFit/>
          </a:bodyPr>
          <a:lstStyle/>
          <a:p>
            <a:pPr marL="285750" indent="-285750">
              <a:buFont typeface="Wingdings" panose="05000000000000000000" pitchFamily="2" charset="2"/>
              <a:buChar char="Ø"/>
            </a:pPr>
            <a:r>
              <a:rPr lang="en-IN" sz="1600" dirty="0">
                <a:solidFill>
                  <a:schemeClr val="tx2"/>
                </a:solidFill>
              </a:rPr>
              <a:t>I have all the data format as Integer &amp; float in the dataset. To visualize the inputs-output relationship, I have used </a:t>
            </a:r>
            <a:r>
              <a:rPr lang="en-IN" sz="1600" dirty="0">
                <a:solidFill>
                  <a:schemeClr val="tx2"/>
                </a:solidFill>
              </a:rPr>
              <a:t>Boxen plot, Strip plot, heat map &amp; Scatter plot , </a:t>
            </a:r>
            <a:r>
              <a:rPr lang="en-IN" sz="1600" dirty="0">
                <a:solidFill>
                  <a:schemeClr val="tx2"/>
                </a:solidFill>
              </a:rPr>
              <a:t>which helped me to understand that each categorical feature has some relation with the </a:t>
            </a:r>
            <a:r>
              <a:rPr lang="en-IN" sz="1600" dirty="0" smtClean="0">
                <a:solidFill>
                  <a:schemeClr val="tx2"/>
                </a:solidFill>
              </a:rPr>
              <a:t>price. Hence </a:t>
            </a:r>
            <a:r>
              <a:rPr lang="en-IN" sz="1600" dirty="0">
                <a:solidFill>
                  <a:schemeClr val="tx2"/>
                </a:solidFill>
              </a:rPr>
              <a:t>kept all the </a:t>
            </a:r>
            <a:r>
              <a:rPr lang="en-IN" sz="1600" dirty="0" smtClean="0">
                <a:solidFill>
                  <a:schemeClr val="tx2"/>
                </a:solidFill>
              </a:rPr>
              <a:t>features </a:t>
            </a:r>
            <a:r>
              <a:rPr lang="en-IN" sz="1600" dirty="0">
                <a:solidFill>
                  <a:schemeClr val="tx2"/>
                </a:solidFill>
              </a:rPr>
              <a:t>for model building</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Most of the numerical columns are not having linear relationship, only few of them have as most of the data is scattered. So, have used </a:t>
            </a:r>
            <a:r>
              <a:rPr lang="en-IN" sz="1600" dirty="0" smtClean="0">
                <a:solidFill>
                  <a:schemeClr val="tx2"/>
                </a:solidFill>
              </a:rPr>
              <a:t>subplot</a:t>
            </a:r>
            <a:r>
              <a:rPr lang="en-IN" sz="1600" dirty="0" smtClean="0">
                <a:solidFill>
                  <a:schemeClr val="tx2"/>
                </a:solidFill>
              </a:rPr>
              <a:t> </a:t>
            </a:r>
            <a:r>
              <a:rPr lang="en-IN" sz="1600" dirty="0">
                <a:solidFill>
                  <a:schemeClr val="tx2"/>
                </a:solidFill>
              </a:rPr>
              <a:t>&amp; found </a:t>
            </a:r>
            <a:r>
              <a:rPr lang="en-IN" sz="1600" dirty="0" smtClean="0">
                <a:solidFill>
                  <a:schemeClr val="tx2"/>
                </a:solidFill>
              </a:rPr>
              <a:t>few</a:t>
            </a:r>
            <a:r>
              <a:rPr lang="en-IN" sz="1600" dirty="0" smtClean="0">
                <a:solidFill>
                  <a:schemeClr val="tx2"/>
                </a:solidFill>
              </a:rPr>
              <a:t> </a:t>
            </a:r>
            <a:r>
              <a:rPr lang="en-IN" sz="1600" dirty="0">
                <a:solidFill>
                  <a:schemeClr val="tx2"/>
                </a:solidFill>
              </a:rPr>
              <a:t>of the numerical columns are skewed &amp; having outliers</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Brands like Lexus, Mercedes-Benz</a:t>
            </a:r>
            <a:r>
              <a:rPr lang="en-IN" sz="1600" dirty="0" smtClean="0">
                <a:solidFill>
                  <a:schemeClr val="tx2"/>
                </a:solidFill>
              </a:rPr>
              <a:t>, Audi </a:t>
            </a:r>
            <a:r>
              <a:rPr lang="en-IN" sz="1600" dirty="0">
                <a:solidFill>
                  <a:schemeClr val="tx2"/>
                </a:solidFill>
              </a:rPr>
              <a:t>and Bmw have higher price of the car</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As the year increases ,price of car also increases.</a:t>
            </a:r>
          </a:p>
          <a:p>
            <a:pPr marL="285750" indent="-285750">
              <a:buFont typeface="Wingdings" panose="05000000000000000000" pitchFamily="2" charset="2"/>
              <a:buChar char="Ø"/>
            </a:pPr>
            <a:r>
              <a:rPr lang="en-IN" sz="1600" dirty="0">
                <a:solidFill>
                  <a:schemeClr val="tx2"/>
                </a:solidFill>
              </a:rPr>
              <a:t>Car price of First owner is high and more the no. of owners lesser is the price of car.</a:t>
            </a:r>
          </a:p>
          <a:p>
            <a:pPr marL="285750" indent="-285750">
              <a:buFont typeface="Wingdings" panose="05000000000000000000" pitchFamily="2" charset="2"/>
              <a:buChar char="Ø"/>
            </a:pPr>
            <a:r>
              <a:rPr lang="en-IN" sz="1600" dirty="0">
                <a:solidFill>
                  <a:schemeClr val="tx2"/>
                </a:solidFill>
              </a:rPr>
              <a:t>Diesel car have more price than others.</a:t>
            </a:r>
          </a:p>
          <a:p>
            <a:pPr marL="285750" indent="-285750">
              <a:buFont typeface="Wingdings" panose="05000000000000000000" pitchFamily="2" charset="2"/>
              <a:buChar char="Ø"/>
            </a:pPr>
            <a:r>
              <a:rPr lang="en-IN" sz="1600" dirty="0">
                <a:solidFill>
                  <a:schemeClr val="tx2"/>
                </a:solidFill>
              </a:rPr>
              <a:t>Cars where transmission is Automatic have generally higher price than manual.</a:t>
            </a:r>
          </a:p>
          <a:p>
            <a:pPr marL="285750" indent="-285750">
              <a:buFont typeface="Wingdings" panose="05000000000000000000" pitchFamily="2" charset="2"/>
              <a:buChar char="Ø"/>
            </a:pPr>
            <a:endParaRPr lang="en-IN" sz="1600" dirty="0">
              <a:solidFill>
                <a:schemeClr val="tx2"/>
              </a:solidFill>
            </a:endParaRPr>
          </a:p>
        </p:txBody>
      </p:sp>
      <p:pic>
        <p:nvPicPr>
          <p:cNvPr id="7" name="Picture 6"/>
          <p:cNvPicPr/>
          <p:nvPr/>
        </p:nvPicPr>
        <p:blipFill>
          <a:blip r:embed="rId2"/>
          <a:stretch>
            <a:fillRect/>
          </a:stretch>
        </p:blipFill>
        <p:spPr>
          <a:xfrm>
            <a:off x="67809" y="836023"/>
            <a:ext cx="4451940" cy="2364376"/>
          </a:xfrm>
          <a:prstGeom prst="rect">
            <a:avLst/>
          </a:prstGeom>
        </p:spPr>
      </p:pic>
      <p:pic>
        <p:nvPicPr>
          <p:cNvPr id="10" name="Picture 9"/>
          <p:cNvPicPr/>
          <p:nvPr/>
        </p:nvPicPr>
        <p:blipFill>
          <a:blip r:embed="rId3"/>
          <a:stretch>
            <a:fillRect/>
          </a:stretch>
        </p:blipFill>
        <p:spPr>
          <a:xfrm>
            <a:off x="4519749" y="825028"/>
            <a:ext cx="4288970" cy="2472252"/>
          </a:xfrm>
          <a:prstGeom prst="rect">
            <a:avLst/>
          </a:prstGeom>
        </p:spPr>
      </p:pic>
      <p:pic>
        <p:nvPicPr>
          <p:cNvPr id="11" name="Picture 10"/>
          <p:cNvPicPr/>
          <p:nvPr/>
        </p:nvPicPr>
        <p:blipFill>
          <a:blip r:embed="rId4"/>
          <a:stretch>
            <a:fillRect/>
          </a:stretch>
        </p:blipFill>
        <p:spPr>
          <a:xfrm>
            <a:off x="8808719" y="701584"/>
            <a:ext cx="3383281" cy="2686865"/>
          </a:xfrm>
          <a:prstGeom prst="rect">
            <a:avLst/>
          </a:prstGeom>
        </p:spPr>
      </p:pic>
      <p:pic>
        <p:nvPicPr>
          <p:cNvPr id="12" name="Picture 11"/>
          <p:cNvPicPr/>
          <p:nvPr/>
        </p:nvPicPr>
        <p:blipFill>
          <a:blip r:embed="rId5"/>
          <a:stretch>
            <a:fillRect/>
          </a:stretch>
        </p:blipFill>
        <p:spPr>
          <a:xfrm>
            <a:off x="8808719" y="5078722"/>
            <a:ext cx="3383281" cy="1654057"/>
          </a:xfrm>
          <a:prstGeom prst="rect">
            <a:avLst/>
          </a:prstGeom>
        </p:spPr>
      </p:pic>
    </p:spTree>
    <p:extLst>
      <p:ext uri="{BB962C8B-B14F-4D97-AF65-F5344CB8AC3E}">
        <p14:creationId xmlns:p14="http://schemas.microsoft.com/office/powerpoint/2010/main" val="1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0" y="184725"/>
            <a:ext cx="10086535" cy="523220"/>
          </a:xfrm>
          <a:prstGeom prst="rect">
            <a:avLst/>
          </a:prstGeom>
        </p:spPr>
        <p:txBody>
          <a:bodyPr wrap="square">
            <a:spAutoFit/>
          </a:bodyPr>
          <a:lstStyle/>
          <a:p>
            <a:r>
              <a:rPr lang="en-IN" sz="2800" dirty="0">
                <a:solidFill>
                  <a:schemeClr val="accent1"/>
                </a:solidFill>
                <a:latin typeface="+mj-lt"/>
                <a:ea typeface="+mj-ea"/>
                <a:cs typeface="+mj-cs"/>
              </a:rPr>
              <a:t>Outlier’s/Skewness:</a:t>
            </a:r>
          </a:p>
        </p:txBody>
      </p:sp>
      <p:sp>
        <p:nvSpPr>
          <p:cNvPr id="8" name="Rectangle 7"/>
          <p:cNvSpPr/>
          <p:nvPr/>
        </p:nvSpPr>
        <p:spPr>
          <a:xfrm>
            <a:off x="286836" y="2902200"/>
            <a:ext cx="4756430" cy="584775"/>
          </a:xfrm>
          <a:prstGeom prst="rect">
            <a:avLst/>
          </a:prstGeom>
        </p:spPr>
        <p:txBody>
          <a:bodyPr wrap="none">
            <a:spAutoFit/>
          </a:bodyPr>
          <a:lstStyle/>
          <a:p>
            <a:r>
              <a:rPr lang="en-IN" sz="1600" b="1" dirty="0" smtClean="0"/>
              <a:t>Outlier’s not removed by using Z-SCORE as data</a:t>
            </a:r>
          </a:p>
          <a:p>
            <a:r>
              <a:rPr lang="en-IN" sz="1600" b="1" dirty="0" smtClean="0"/>
              <a:t> loss% was higher.</a:t>
            </a:r>
            <a:endParaRPr lang="en-IN" sz="1600" b="1" dirty="0"/>
          </a:p>
        </p:txBody>
      </p:sp>
      <p:sp>
        <p:nvSpPr>
          <p:cNvPr id="9" name="Rectangle 8"/>
          <p:cNvSpPr/>
          <p:nvPr/>
        </p:nvSpPr>
        <p:spPr>
          <a:xfrm>
            <a:off x="6077242" y="3872500"/>
            <a:ext cx="5968622" cy="369332"/>
          </a:xfrm>
          <a:prstGeom prst="rect">
            <a:avLst/>
          </a:prstGeom>
        </p:spPr>
        <p:txBody>
          <a:bodyPr wrap="none">
            <a:spAutoFit/>
          </a:bodyPr>
          <a:lstStyle/>
          <a:p>
            <a:r>
              <a:rPr lang="en-IN" b="1" dirty="0" smtClean="0"/>
              <a:t>Skewness transformed </a:t>
            </a:r>
            <a:r>
              <a:rPr lang="en-IN" b="1" dirty="0"/>
              <a:t>by </a:t>
            </a:r>
            <a:r>
              <a:rPr lang="en-IN" b="1" dirty="0" smtClean="0"/>
              <a:t>using Power transformation</a:t>
            </a:r>
            <a:endParaRPr lang="en-IN" b="1" dirty="0"/>
          </a:p>
        </p:txBody>
      </p:sp>
      <p:pic>
        <p:nvPicPr>
          <p:cNvPr id="13" name="Picture 12"/>
          <p:cNvPicPr/>
          <p:nvPr/>
        </p:nvPicPr>
        <p:blipFill>
          <a:blip r:embed="rId2"/>
          <a:stretch>
            <a:fillRect/>
          </a:stretch>
        </p:blipFill>
        <p:spPr>
          <a:xfrm>
            <a:off x="221562" y="890244"/>
            <a:ext cx="2804413" cy="1918270"/>
          </a:xfrm>
          <a:prstGeom prst="rect">
            <a:avLst/>
          </a:prstGeom>
        </p:spPr>
      </p:pic>
      <p:pic>
        <p:nvPicPr>
          <p:cNvPr id="14" name="Picture 13"/>
          <p:cNvPicPr/>
          <p:nvPr/>
        </p:nvPicPr>
        <p:blipFill>
          <a:blip r:embed="rId3"/>
          <a:stretch>
            <a:fillRect/>
          </a:stretch>
        </p:blipFill>
        <p:spPr>
          <a:xfrm>
            <a:off x="3025976" y="909294"/>
            <a:ext cx="2826184" cy="1899220"/>
          </a:xfrm>
          <a:prstGeom prst="rect">
            <a:avLst/>
          </a:prstGeom>
        </p:spPr>
      </p:pic>
      <p:pic>
        <p:nvPicPr>
          <p:cNvPr id="15" name="Picture 14"/>
          <p:cNvPicPr/>
          <p:nvPr/>
        </p:nvPicPr>
        <p:blipFill>
          <a:blip r:embed="rId4"/>
          <a:stretch>
            <a:fillRect/>
          </a:stretch>
        </p:blipFill>
        <p:spPr>
          <a:xfrm>
            <a:off x="6077242" y="884464"/>
            <a:ext cx="3419455" cy="2015490"/>
          </a:xfrm>
          <a:prstGeom prst="rect">
            <a:avLst/>
          </a:prstGeom>
        </p:spPr>
      </p:pic>
      <p:pic>
        <p:nvPicPr>
          <p:cNvPr id="16" name="Picture 15"/>
          <p:cNvPicPr/>
          <p:nvPr/>
        </p:nvPicPr>
        <p:blipFill>
          <a:blip r:embed="rId5"/>
          <a:stretch>
            <a:fillRect/>
          </a:stretch>
        </p:blipFill>
        <p:spPr>
          <a:xfrm>
            <a:off x="9222377" y="875211"/>
            <a:ext cx="2823487" cy="2024743"/>
          </a:xfrm>
          <a:prstGeom prst="rect">
            <a:avLst/>
          </a:prstGeom>
        </p:spPr>
      </p:pic>
      <p:pic>
        <p:nvPicPr>
          <p:cNvPr id="2" name="Picture 1"/>
          <p:cNvPicPr>
            <a:picLocks noChangeAspect="1"/>
          </p:cNvPicPr>
          <p:nvPr/>
        </p:nvPicPr>
        <p:blipFill>
          <a:blip r:embed="rId6"/>
          <a:stretch>
            <a:fillRect/>
          </a:stretch>
        </p:blipFill>
        <p:spPr>
          <a:xfrm>
            <a:off x="286836" y="3663494"/>
            <a:ext cx="5372100" cy="3048000"/>
          </a:xfrm>
          <a:prstGeom prst="rect">
            <a:avLst/>
          </a:prstGeom>
        </p:spPr>
      </p:pic>
      <p:pic>
        <p:nvPicPr>
          <p:cNvPr id="5" name="Picture 4"/>
          <p:cNvPicPr>
            <a:picLocks noChangeAspect="1"/>
          </p:cNvPicPr>
          <p:nvPr/>
        </p:nvPicPr>
        <p:blipFill>
          <a:blip r:embed="rId7"/>
          <a:stretch>
            <a:fillRect/>
          </a:stretch>
        </p:blipFill>
        <p:spPr>
          <a:xfrm>
            <a:off x="6077242" y="4594282"/>
            <a:ext cx="5968622" cy="1186423"/>
          </a:xfrm>
          <a:prstGeom prst="rect">
            <a:avLst/>
          </a:prstGeom>
        </p:spPr>
      </p:pic>
    </p:spTree>
    <p:extLst>
      <p:ext uri="{BB962C8B-B14F-4D97-AF65-F5344CB8AC3E}">
        <p14:creationId xmlns:p14="http://schemas.microsoft.com/office/powerpoint/2010/main" val="2877080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149239" y="163509"/>
            <a:ext cx="6544593" cy="523220"/>
          </a:xfrm>
          <a:prstGeom prst="rect">
            <a:avLst/>
          </a:prstGeom>
        </p:spPr>
        <p:txBody>
          <a:bodyPr wrap="square">
            <a:spAutoFit/>
          </a:bodyPr>
          <a:lstStyle/>
          <a:p>
            <a:r>
              <a:rPr lang="en-IN" sz="2800" dirty="0">
                <a:solidFill>
                  <a:schemeClr val="accent1"/>
                </a:solidFill>
              </a:rPr>
              <a:t>Model/s Development and Evaluation </a:t>
            </a:r>
            <a:r>
              <a:rPr lang="en-IN" sz="2800" dirty="0" smtClean="0">
                <a:solidFill>
                  <a:schemeClr val="accent1"/>
                </a:solidFill>
              </a:rPr>
              <a:t>:</a:t>
            </a:r>
            <a:endParaRPr lang="en-IN" sz="2800" dirty="0">
              <a:solidFill>
                <a:schemeClr val="accent1"/>
              </a:solidFill>
            </a:endParaRPr>
          </a:p>
        </p:txBody>
      </p:sp>
      <p:sp>
        <p:nvSpPr>
          <p:cNvPr id="10" name="Rectangle 9"/>
          <p:cNvSpPr/>
          <p:nvPr/>
        </p:nvSpPr>
        <p:spPr>
          <a:xfrm>
            <a:off x="292553" y="4929839"/>
            <a:ext cx="6369503" cy="1077218"/>
          </a:xfrm>
          <a:prstGeom prst="rect">
            <a:avLst/>
          </a:prstGeom>
        </p:spPr>
        <p:txBody>
          <a:bodyPr wrap="square">
            <a:spAutoFit/>
          </a:bodyPr>
          <a:lstStyle/>
          <a:p>
            <a:r>
              <a:rPr lang="en-IN" sz="1600" i="1" dirty="0">
                <a:solidFill>
                  <a:srgbClr val="0070C0"/>
                </a:solidFill>
              </a:rPr>
              <a:t>I have performed multiple </a:t>
            </a:r>
            <a:r>
              <a:rPr lang="en-IN" sz="1600" i="1" dirty="0" smtClean="0">
                <a:solidFill>
                  <a:srgbClr val="0070C0"/>
                </a:solidFill>
              </a:rPr>
              <a:t>algorithms </a:t>
            </a:r>
            <a:r>
              <a:rPr lang="en-IN" sz="1600" i="1" dirty="0">
                <a:solidFill>
                  <a:srgbClr val="0070C0"/>
                </a:solidFill>
              </a:rPr>
              <a:t>to get the best model, and found </a:t>
            </a:r>
            <a:r>
              <a:rPr lang="en-IN" sz="1600" i="1" dirty="0" smtClean="0">
                <a:solidFill>
                  <a:srgbClr val="0070C0"/>
                </a:solidFill>
              </a:rPr>
              <a:t>out </a:t>
            </a:r>
            <a:r>
              <a:rPr lang="en-IN" sz="1600" i="1" dirty="0" smtClean="0">
                <a:solidFill>
                  <a:srgbClr val="0070C0"/>
                </a:solidFill>
              </a:rPr>
              <a:t>Random Forest</a:t>
            </a:r>
            <a:r>
              <a:rPr lang="en-IN" sz="1600" i="1" dirty="0" smtClean="0">
                <a:solidFill>
                  <a:srgbClr val="0070C0"/>
                </a:solidFill>
              </a:rPr>
              <a:t> </a:t>
            </a:r>
            <a:r>
              <a:rPr lang="en-IN" sz="1600" i="1" dirty="0" smtClean="0">
                <a:solidFill>
                  <a:srgbClr val="0070C0"/>
                </a:solidFill>
              </a:rPr>
              <a:t>Regressor </a:t>
            </a:r>
            <a:r>
              <a:rPr lang="en-IN" sz="1600" i="1" dirty="0">
                <a:solidFill>
                  <a:srgbClr val="0070C0"/>
                </a:solidFill>
              </a:rPr>
              <a:t>is the best fit model out of all </a:t>
            </a:r>
            <a:r>
              <a:rPr lang="en-IN" sz="1600" i="1" dirty="0" smtClean="0">
                <a:solidFill>
                  <a:srgbClr val="0070C0"/>
                </a:solidFill>
              </a:rPr>
              <a:t>the other </a:t>
            </a:r>
            <a:r>
              <a:rPr lang="en-IN" sz="1600" i="1" dirty="0">
                <a:solidFill>
                  <a:srgbClr val="0070C0"/>
                </a:solidFill>
              </a:rPr>
              <a:t>algorithms based </a:t>
            </a:r>
            <a:r>
              <a:rPr lang="en-IN" sz="1600" i="1" dirty="0" smtClean="0">
                <a:solidFill>
                  <a:srgbClr val="0070C0"/>
                </a:solidFill>
              </a:rPr>
              <a:t>on Cross validation, R2 Score, MSE, RMSE, MAE as shown in this slide.</a:t>
            </a:r>
            <a:endParaRPr lang="en-IN" sz="1600" i="1" dirty="0">
              <a:solidFill>
                <a:srgbClr val="0070C0"/>
              </a:solidFill>
            </a:endParaRPr>
          </a:p>
        </p:txBody>
      </p:sp>
      <p:pic>
        <p:nvPicPr>
          <p:cNvPr id="5" name="Picture 4"/>
          <p:cNvPicPr>
            <a:picLocks noChangeAspect="1"/>
          </p:cNvPicPr>
          <p:nvPr/>
        </p:nvPicPr>
        <p:blipFill>
          <a:blip r:embed="rId2"/>
          <a:stretch>
            <a:fillRect/>
          </a:stretch>
        </p:blipFill>
        <p:spPr>
          <a:xfrm>
            <a:off x="292554" y="686729"/>
            <a:ext cx="4552950" cy="2592048"/>
          </a:xfrm>
          <a:prstGeom prst="rect">
            <a:avLst/>
          </a:prstGeom>
        </p:spPr>
      </p:pic>
      <p:pic>
        <p:nvPicPr>
          <p:cNvPr id="8" name="Picture 7"/>
          <p:cNvPicPr/>
          <p:nvPr/>
        </p:nvPicPr>
        <p:blipFill>
          <a:blip r:embed="rId3"/>
          <a:stretch>
            <a:fillRect/>
          </a:stretch>
        </p:blipFill>
        <p:spPr>
          <a:xfrm>
            <a:off x="7148605" y="999453"/>
            <a:ext cx="3933052" cy="1966599"/>
          </a:xfrm>
          <a:prstGeom prst="rect">
            <a:avLst/>
          </a:prstGeom>
        </p:spPr>
      </p:pic>
      <p:pic>
        <p:nvPicPr>
          <p:cNvPr id="2" name="Picture 1"/>
          <p:cNvPicPr>
            <a:picLocks noChangeAspect="1"/>
          </p:cNvPicPr>
          <p:nvPr/>
        </p:nvPicPr>
        <p:blipFill>
          <a:blip r:embed="rId4"/>
          <a:stretch>
            <a:fillRect/>
          </a:stretch>
        </p:blipFill>
        <p:spPr>
          <a:xfrm>
            <a:off x="396919" y="3397184"/>
            <a:ext cx="5677310" cy="978873"/>
          </a:xfrm>
          <a:prstGeom prst="rect">
            <a:avLst/>
          </a:prstGeom>
        </p:spPr>
      </p:pic>
      <p:pic>
        <p:nvPicPr>
          <p:cNvPr id="4" name="Picture 3"/>
          <p:cNvPicPr>
            <a:picLocks noChangeAspect="1"/>
          </p:cNvPicPr>
          <p:nvPr/>
        </p:nvPicPr>
        <p:blipFill>
          <a:blip r:embed="rId5"/>
          <a:stretch>
            <a:fillRect/>
          </a:stretch>
        </p:blipFill>
        <p:spPr>
          <a:xfrm>
            <a:off x="6865212" y="3397184"/>
            <a:ext cx="4695417" cy="2335248"/>
          </a:xfrm>
          <a:prstGeom prst="rect">
            <a:avLst/>
          </a:prstGeom>
        </p:spPr>
      </p:pic>
    </p:spTree>
    <p:extLst>
      <p:ext uri="{BB962C8B-B14F-4D97-AF65-F5344CB8AC3E}">
        <p14:creationId xmlns:p14="http://schemas.microsoft.com/office/powerpoint/2010/main" val="3556923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3506229" y="151284"/>
            <a:ext cx="4031040" cy="523220"/>
          </a:xfrm>
          <a:prstGeom prst="rect">
            <a:avLst/>
          </a:prstGeom>
        </p:spPr>
        <p:txBody>
          <a:bodyPr wrap="none">
            <a:spAutoFit/>
          </a:bodyPr>
          <a:lstStyle/>
          <a:p>
            <a:pPr algn="ctr"/>
            <a:r>
              <a:rPr lang="en-IN" sz="2800" dirty="0" smtClean="0">
                <a:solidFill>
                  <a:schemeClr val="accent1"/>
                </a:solidFill>
              </a:rPr>
              <a:t>Hyper Parameter tuning</a:t>
            </a:r>
            <a:endParaRPr lang="en-IN" sz="2800" dirty="0">
              <a:solidFill>
                <a:schemeClr val="accent1"/>
              </a:solidFill>
            </a:endParaRPr>
          </a:p>
        </p:txBody>
      </p:sp>
      <p:sp>
        <p:nvSpPr>
          <p:cNvPr id="6" name="Rectangle 5"/>
          <p:cNvSpPr/>
          <p:nvPr/>
        </p:nvSpPr>
        <p:spPr>
          <a:xfrm>
            <a:off x="345634" y="5174959"/>
            <a:ext cx="10851548" cy="1323439"/>
          </a:xfrm>
          <a:prstGeom prst="rect">
            <a:avLst/>
          </a:prstGeom>
        </p:spPr>
        <p:txBody>
          <a:bodyPr wrap="square">
            <a:spAutoFit/>
          </a:bodyPr>
          <a:lstStyle/>
          <a:p>
            <a:r>
              <a:rPr lang="en-IN" sz="2000" dirty="0" smtClean="0"/>
              <a:t>After </a:t>
            </a:r>
            <a:r>
              <a:rPr lang="en-IN" sz="2000" dirty="0"/>
              <a:t>using hyper </a:t>
            </a:r>
            <a:r>
              <a:rPr lang="en-IN" sz="2000" dirty="0" smtClean="0"/>
              <a:t>parameter </a:t>
            </a:r>
            <a:r>
              <a:rPr lang="en-IN" sz="2000" dirty="0"/>
              <a:t>tuning, we observe accuracy could not increase. So </a:t>
            </a:r>
            <a:r>
              <a:rPr lang="en-IN" sz="2000" dirty="0" smtClean="0"/>
              <a:t>I have kept the </a:t>
            </a:r>
            <a:r>
              <a:rPr lang="en-IN" sz="2000" dirty="0"/>
              <a:t>original accuracy </a:t>
            </a:r>
            <a:r>
              <a:rPr lang="en-IN" sz="2000" dirty="0" smtClean="0"/>
              <a:t>of Random Forest Regressor, </a:t>
            </a:r>
            <a:r>
              <a:rPr lang="en-IN" sz="2000" dirty="0"/>
              <a:t>which gives </a:t>
            </a:r>
            <a:r>
              <a:rPr lang="en-IN" sz="2000" dirty="0" smtClean="0"/>
              <a:t>89</a:t>
            </a:r>
            <a:r>
              <a:rPr lang="en-IN" sz="2000" dirty="0" smtClean="0"/>
              <a:t>% </a:t>
            </a:r>
            <a:r>
              <a:rPr lang="en-IN" sz="2000" dirty="0" smtClean="0"/>
              <a:t>score with less MSE, RMSE &amp; MAE </a:t>
            </a:r>
            <a:r>
              <a:rPr lang="en-IN" sz="2000" dirty="0"/>
              <a:t>error out of other models.</a:t>
            </a:r>
          </a:p>
          <a:p>
            <a:endParaRPr lang="en-IN" sz="2000" dirty="0"/>
          </a:p>
        </p:txBody>
      </p:sp>
      <p:pic>
        <p:nvPicPr>
          <p:cNvPr id="3" name="Picture 2"/>
          <p:cNvPicPr>
            <a:picLocks noChangeAspect="1"/>
          </p:cNvPicPr>
          <p:nvPr/>
        </p:nvPicPr>
        <p:blipFill>
          <a:blip r:embed="rId2"/>
          <a:stretch>
            <a:fillRect/>
          </a:stretch>
        </p:blipFill>
        <p:spPr>
          <a:xfrm>
            <a:off x="345634" y="885401"/>
            <a:ext cx="6825875" cy="4078661"/>
          </a:xfrm>
          <a:prstGeom prst="rect">
            <a:avLst/>
          </a:prstGeom>
        </p:spPr>
      </p:pic>
      <p:pic>
        <p:nvPicPr>
          <p:cNvPr id="4" name="Picture 3"/>
          <p:cNvPicPr>
            <a:picLocks noChangeAspect="1"/>
          </p:cNvPicPr>
          <p:nvPr/>
        </p:nvPicPr>
        <p:blipFill>
          <a:blip r:embed="rId3"/>
          <a:stretch>
            <a:fillRect/>
          </a:stretch>
        </p:blipFill>
        <p:spPr>
          <a:xfrm>
            <a:off x="7903029" y="885401"/>
            <a:ext cx="3132908" cy="983307"/>
          </a:xfrm>
          <a:prstGeom prst="rect">
            <a:avLst/>
          </a:prstGeom>
        </p:spPr>
      </p:pic>
      <p:pic>
        <p:nvPicPr>
          <p:cNvPr id="5" name="Picture 4"/>
          <p:cNvPicPr>
            <a:picLocks noChangeAspect="1"/>
          </p:cNvPicPr>
          <p:nvPr/>
        </p:nvPicPr>
        <p:blipFill>
          <a:blip r:embed="rId4"/>
          <a:stretch>
            <a:fillRect/>
          </a:stretch>
        </p:blipFill>
        <p:spPr>
          <a:xfrm>
            <a:off x="7903029" y="2000685"/>
            <a:ext cx="4075611" cy="1709166"/>
          </a:xfrm>
          <a:prstGeom prst="rect">
            <a:avLst/>
          </a:prstGeom>
        </p:spPr>
      </p:pic>
    </p:spTree>
    <p:extLst>
      <p:ext uri="{BB962C8B-B14F-4D97-AF65-F5344CB8AC3E}">
        <p14:creationId xmlns:p14="http://schemas.microsoft.com/office/powerpoint/2010/main" val="296977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440037" y="27325"/>
            <a:ext cx="8853493" cy="769441"/>
          </a:xfrm>
          <a:prstGeom prst="rect">
            <a:avLst/>
          </a:prstGeom>
        </p:spPr>
        <p:txBody>
          <a:bodyPr wrap="square">
            <a:spAutoFit/>
          </a:bodyPr>
          <a:lstStyle/>
          <a:p>
            <a:pPr algn="ctr"/>
            <a:r>
              <a:rPr lang="en-IN" sz="4400" dirty="0" smtClean="0">
                <a:solidFill>
                  <a:schemeClr val="accent1"/>
                </a:solidFill>
              </a:rPr>
              <a:t>Conclusion</a:t>
            </a:r>
            <a:endParaRPr lang="en-IN" sz="4400" dirty="0">
              <a:solidFill>
                <a:schemeClr val="accent1"/>
              </a:solidFill>
            </a:endParaRPr>
          </a:p>
        </p:txBody>
      </p:sp>
      <p:sp>
        <p:nvSpPr>
          <p:cNvPr id="6" name="Rectangle 5"/>
          <p:cNvSpPr/>
          <p:nvPr/>
        </p:nvSpPr>
        <p:spPr>
          <a:xfrm>
            <a:off x="414884" y="3813321"/>
            <a:ext cx="10851548" cy="2585323"/>
          </a:xfrm>
          <a:prstGeom prst="rect">
            <a:avLst/>
          </a:prstGeom>
        </p:spPr>
        <p:txBody>
          <a:bodyPr wrap="square">
            <a:spAutoFit/>
          </a:bodyPr>
          <a:lstStyle/>
          <a:p>
            <a:r>
              <a:rPr lang="en-IN" dirty="0"/>
              <a:t>After performing the model building, I have got the highest score for </a:t>
            </a:r>
            <a:r>
              <a:rPr lang="en-IN" dirty="0" smtClean="0"/>
              <a:t>RandomForest</a:t>
            </a:r>
            <a:r>
              <a:rPr lang="en-IN" dirty="0" smtClean="0"/>
              <a:t>Regressor </a:t>
            </a:r>
            <a:r>
              <a:rPr lang="en-IN" dirty="0"/>
              <a:t>with </a:t>
            </a:r>
            <a:r>
              <a:rPr lang="en-IN" dirty="0" smtClean="0"/>
              <a:t>89</a:t>
            </a:r>
            <a:r>
              <a:rPr lang="en-IN" dirty="0" smtClean="0"/>
              <a:t>% </a:t>
            </a:r>
            <a:r>
              <a:rPr lang="en-IN" dirty="0"/>
              <a:t>R2 score having less MSE, RMSE &amp; MAE error as compare to other models but it could be due to overfitting, so I have checked for the cross validation scores &amp; found </a:t>
            </a:r>
            <a:r>
              <a:rPr lang="en-IN" dirty="0"/>
              <a:t>4</a:t>
            </a:r>
            <a:r>
              <a:rPr lang="en-IN" dirty="0" smtClean="0"/>
              <a:t>6</a:t>
            </a:r>
            <a:r>
              <a:rPr lang="en-IN" dirty="0"/>
              <a:t>% score, which gives very less difference between R2 score &amp; CV score. Hence, based on Cross Validation Score, R2 score having less MSE, RMSE &amp; MAE error, I have got the best fit model is </a:t>
            </a:r>
            <a:r>
              <a:rPr lang="en-IN" dirty="0"/>
              <a:t>RandomForestRegressor.</a:t>
            </a:r>
            <a:endParaRPr lang="en-IN" dirty="0" smtClean="0"/>
          </a:p>
          <a:p>
            <a:r>
              <a:rPr lang="en-IN" dirty="0" smtClean="0"/>
              <a:t>Also, the </a:t>
            </a:r>
            <a:r>
              <a:rPr lang="en-IN" dirty="0"/>
              <a:t>prediction is showing a similar relationship with the actual price from the train data set, which means the model predicted correctly &amp; this could help </a:t>
            </a:r>
            <a:r>
              <a:rPr lang="en-IN" dirty="0" smtClean="0"/>
              <a:t>the client </a:t>
            </a:r>
            <a:r>
              <a:rPr lang="en-IN" dirty="0"/>
              <a:t>to predict the </a:t>
            </a:r>
            <a:r>
              <a:rPr lang="en-IN" dirty="0" smtClean="0"/>
              <a:t>price </a:t>
            </a:r>
            <a:r>
              <a:rPr lang="en-IN" dirty="0"/>
              <a:t>of the </a:t>
            </a:r>
            <a:r>
              <a:rPr lang="en-IN" dirty="0" smtClean="0"/>
              <a:t>used cars</a:t>
            </a:r>
            <a:r>
              <a:rPr lang="en-IN" dirty="0" smtClean="0"/>
              <a:t> </a:t>
            </a:r>
            <a:r>
              <a:rPr lang="en-IN" dirty="0"/>
              <a:t>&amp; prospective </a:t>
            </a:r>
            <a:r>
              <a:rPr lang="en-IN" dirty="0" smtClean="0"/>
              <a:t>to sell accordingly.</a:t>
            </a:r>
            <a:endParaRPr lang="en-IN" dirty="0"/>
          </a:p>
          <a:p>
            <a:endParaRPr lang="en-IN" dirty="0"/>
          </a:p>
        </p:txBody>
      </p:sp>
      <p:pic>
        <p:nvPicPr>
          <p:cNvPr id="7" name="Picture 6"/>
          <p:cNvPicPr/>
          <p:nvPr/>
        </p:nvPicPr>
        <p:blipFill>
          <a:blip r:embed="rId2"/>
          <a:stretch>
            <a:fillRect/>
          </a:stretch>
        </p:blipFill>
        <p:spPr>
          <a:xfrm>
            <a:off x="5956663" y="833120"/>
            <a:ext cx="5969725" cy="2733040"/>
          </a:xfrm>
          <a:prstGeom prst="rect">
            <a:avLst/>
          </a:prstGeom>
        </p:spPr>
      </p:pic>
      <p:pic>
        <p:nvPicPr>
          <p:cNvPr id="9" name="Picture 8"/>
          <p:cNvPicPr/>
          <p:nvPr/>
        </p:nvPicPr>
        <p:blipFill>
          <a:blip r:embed="rId3"/>
          <a:stretch>
            <a:fillRect/>
          </a:stretch>
        </p:blipFill>
        <p:spPr>
          <a:xfrm>
            <a:off x="0" y="833120"/>
            <a:ext cx="5956663" cy="2733040"/>
          </a:xfrm>
          <a:prstGeom prst="rect">
            <a:avLst/>
          </a:prstGeom>
        </p:spPr>
      </p:pic>
    </p:spTree>
    <p:extLst>
      <p:ext uri="{BB962C8B-B14F-4D97-AF65-F5344CB8AC3E}">
        <p14:creationId xmlns:p14="http://schemas.microsoft.com/office/powerpoint/2010/main" val="1285738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406</TotalTime>
  <Words>876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Trebuchet MS</vt:lpstr>
      <vt:lpstr>Verdana</vt:lpstr>
      <vt:lpstr>Wingdings</vt:lpstr>
      <vt:lpstr>Wingdings 3</vt:lpstr>
      <vt:lpstr>Facet</vt:lpstr>
      <vt:lpstr> USED CAR: PRICE PREDICTION</vt:lpstr>
      <vt:lpstr>Problem Statement:</vt:lpstr>
      <vt:lpstr>Data analysis to model building flowchart</vt:lpstr>
      <vt:lpstr>Data Pre-processing Done</vt:lpstr>
      <vt:lpstr>Exploratory Data Analysis through Visualizations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Deepam Purkayastha</dc:creator>
  <cp:lastModifiedBy>Deepam Purkayastha</cp:lastModifiedBy>
  <cp:revision>114</cp:revision>
  <dcterms:created xsi:type="dcterms:W3CDTF">2021-08-14T07:30:14Z</dcterms:created>
  <dcterms:modified xsi:type="dcterms:W3CDTF">2021-09-30T13:41:38Z</dcterms:modified>
</cp:coreProperties>
</file>