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2"/>
  </p:sldMasterIdLst>
  <p:notesMasterIdLst>
    <p:notesMasterId r:id="rId4"/>
  </p:notesMasterIdLst>
  <p:handoutMasterIdLst>
    <p:handoutMasterId r:id="rId5"/>
  </p:handout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94660"/>
  </p:normalViewPr>
  <p:slideViewPr>
    <p:cSldViewPr snapToGrid="0">
      <p:cViewPr varScale="1">
        <p:scale>
          <a:sx n="81" d="100"/>
          <a:sy n="81"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858000" cy="458788"/>
          </a:xfrm>
          <a:prstGeom prst="rect">
            <a:avLst/>
          </a:prstGeom>
        </p:spPr>
        <p:txBody>
          <a:bodyPr vert="horz" lIns="91440" tIns="45720" rIns="91440" bIns="45720" rtlCol="0"/>
          <a:lstStyle>
            <a:lvl1pPr algn="l">
              <a:defRPr sz="1200"/>
            </a:lvl1pPr>
          </a:lstStyle>
          <a:p>
            <a:pPr algn="ctr"/>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23/10/2020</a:t>
            </a:fld>
            <a:endParaRPr lang="en-GB"/>
          </a:p>
        </p:txBody>
      </p:sp>
      <p:sp>
        <p:nvSpPr>
          <p:cNvPr id="4" name="Footer Placeholder 3"/>
          <p:cNvSpPr>
            <a:spLocks noGrp="1"/>
          </p:cNvSpPr>
          <p:nvPr>
            <p:ph type="ftr" sz="quarter" idx="2"/>
          </p:nvPr>
        </p:nvSpPr>
        <p:spPr>
          <a:xfrm>
            <a:off x="0" y="8685213"/>
            <a:ext cx="6858000" cy="458787"/>
          </a:xfrm>
          <a:prstGeom prst="rect">
            <a:avLst/>
          </a:prstGeom>
        </p:spPr>
        <p:txBody>
          <a:bodyPr vert="horz" lIns="91440" tIns="45720" rIns="91440" bIns="45720" rtlCol="0" anchor="b"/>
          <a:lstStyle>
            <a:lvl1pPr algn="l">
              <a:defRPr sz="1200"/>
            </a:lvl1pPr>
          </a:lstStyle>
          <a:p>
            <a:pPr algn="ctr"/>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Study on up-take of emerging technologies in public procurement </a:t>
            </a:r>
            <a:endParaRPr/>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Presentation title</a:t>
            </a:r>
            <a:br>
              <a:rPr lang="fr-BE" sz="650">
                <a:solidFill>
                  <a:schemeClr val="lt1"/>
                </a:solidFill>
                <a:latin typeface="Verdana"/>
                <a:ea typeface="Verdana"/>
                <a:cs typeface="Verdana"/>
                <a:sym typeface="Verdana"/>
              </a:rPr>
            </a:br>
            <a:r>
              <a:rPr lang="fr-BE" sz="650">
                <a:solidFill>
                  <a:schemeClr val="lt1"/>
                </a:solidFill>
                <a:latin typeface="Verdana"/>
                <a:ea typeface="Verdana"/>
                <a:cs typeface="Verdana"/>
                <a:sym typeface="Verdana"/>
              </a:rPr>
              <a:t>[To edit, click View &gt; Slide Master &gt; Slide Master]</a:t>
            </a:r>
            <a:endParaRPr/>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2016 Deloitte Belgium</a:t>
            </a:r>
            <a:endParaRPr/>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a:t>
            </a:r>
            <a:endParaRPr sz="65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transition>
    <p:fade/>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Niewiade@ebrd.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743074" y="2022108"/>
            <a:ext cx="8095289" cy="1110256"/>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02" name="Google Shape;302;p42"/>
          <p:cNvSpPr/>
          <p:nvPr/>
        </p:nvSpPr>
        <p:spPr>
          <a:xfrm>
            <a:off x="853240" y="738693"/>
            <a:ext cx="7887332" cy="1144705"/>
          </a:xfrm>
          <a:prstGeom prst="roundRect">
            <a:avLst>
              <a:gd name="adj" fmla="val 20029"/>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mj-lt"/>
              <a:ea typeface="Verdana"/>
              <a:cs typeface="Verdana"/>
              <a:sym typeface="Verdana"/>
            </a:endParaRPr>
          </a:p>
        </p:txBody>
      </p:sp>
      <p:sp>
        <p:nvSpPr>
          <p:cNvPr id="303" name="Google Shape;303;p42"/>
          <p:cNvSpPr/>
          <p:nvPr/>
        </p:nvSpPr>
        <p:spPr>
          <a:xfrm>
            <a:off x="9025386" y="0"/>
            <a:ext cx="2927773"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mj-lt"/>
              <a:ea typeface="Verdana"/>
              <a:cs typeface="Verdana"/>
              <a:sym typeface="Verdana"/>
            </a:endParaRPr>
          </a:p>
        </p:txBody>
      </p:sp>
      <p:sp>
        <p:nvSpPr>
          <p:cNvPr id="304" name="Google Shape;304;p42"/>
          <p:cNvSpPr txBox="1">
            <a:spLocks noGrp="1"/>
          </p:cNvSpPr>
          <p:nvPr>
            <p:ph type="body" idx="1"/>
          </p:nvPr>
        </p:nvSpPr>
        <p:spPr>
          <a:xfrm>
            <a:off x="943022" y="164911"/>
            <a:ext cx="7797550" cy="720900"/>
          </a:xfrm>
          <a:prstGeom prst="rect">
            <a:avLst/>
          </a:prstGeom>
          <a:noFill/>
          <a:ln>
            <a:noFill/>
          </a:ln>
        </p:spPr>
        <p:txBody>
          <a:bodyPr spcFirstLastPara="1" wrap="square" lIns="0" tIns="0" rIns="0" bIns="0" anchor="t" anchorCtr="0">
            <a:noAutofit/>
          </a:bodyPr>
          <a:lstStyle/>
          <a:p>
            <a:pPr marL="0" lvl="0" indent="0"/>
            <a:r>
              <a:rPr lang="en-GB" b="1" dirty="0"/>
              <a:t>Kyrgyz Republic: </a:t>
            </a:r>
            <a:r>
              <a:rPr lang="en-GB" b="1" dirty="0" smtClean="0"/>
              <a:t>Pilot of New Data-Driven Methodology </a:t>
            </a:r>
            <a:r>
              <a:rPr lang="en-GB" b="1" dirty="0"/>
              <a:t>for </a:t>
            </a:r>
            <a:r>
              <a:rPr lang="en-GB" b="1" dirty="0" smtClean="0"/>
              <a:t>Auditing Electronic Public </a:t>
            </a:r>
            <a:r>
              <a:rPr lang="en-GB" b="1" dirty="0" smtClean="0"/>
              <a:t>Procurement Tenders</a:t>
            </a:r>
            <a:endParaRPr b="1" dirty="0">
              <a:latin typeface="+mj-lt"/>
            </a:endParaRPr>
          </a:p>
        </p:txBody>
      </p:sp>
      <p:sp>
        <p:nvSpPr>
          <p:cNvPr id="305" name="Google Shape;305;p42"/>
          <p:cNvSpPr txBox="1"/>
          <p:nvPr/>
        </p:nvSpPr>
        <p:spPr>
          <a:xfrm>
            <a:off x="9793500" y="780020"/>
            <a:ext cx="2169000"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mj-lt"/>
                <a:ea typeface="Verdana"/>
                <a:cs typeface="Verdana"/>
                <a:sym typeface="Verdana"/>
              </a:rPr>
              <a:t>Location</a:t>
            </a:r>
            <a:endParaRPr sz="1400" b="1" i="0" u="none" strike="noStrike" cap="none" dirty="0">
              <a:solidFill>
                <a:srgbClr val="F2F2F2"/>
              </a:solidFill>
              <a:latin typeface="+mj-lt"/>
              <a:ea typeface="Verdana"/>
              <a:cs typeface="Verdana"/>
              <a:sym typeface="Verdana"/>
            </a:endParaRPr>
          </a:p>
          <a:p>
            <a:pPr lvl="0">
              <a:spcBef>
                <a:spcPts val="600"/>
              </a:spcBef>
            </a:pPr>
            <a:r>
              <a:rPr lang="fr-BE" sz="1000" dirty="0">
                <a:solidFill>
                  <a:srgbClr val="F2F2F2"/>
                </a:solidFill>
                <a:latin typeface="+mj-lt"/>
              </a:rPr>
              <a:t>Kyrgyz </a:t>
            </a:r>
            <a:r>
              <a:rPr lang="fr-BE" sz="1000" dirty="0" smtClean="0">
                <a:solidFill>
                  <a:srgbClr val="F2F2F2"/>
                </a:solidFill>
                <a:latin typeface="+mj-lt"/>
              </a:rPr>
              <a:t>Republic</a:t>
            </a:r>
          </a:p>
          <a:p>
            <a:pPr lvl="0">
              <a:spcBef>
                <a:spcPts val="600"/>
              </a:spcBef>
            </a:pPr>
            <a:r>
              <a:rPr lang="en-GB" sz="1000" dirty="0" smtClean="0">
                <a:solidFill>
                  <a:srgbClr val="F2F2F2"/>
                </a:solidFill>
                <a:latin typeface="+mj-lt"/>
              </a:rPr>
              <a:t>National Chamber </a:t>
            </a:r>
            <a:r>
              <a:rPr lang="en-GB" sz="1000" dirty="0">
                <a:solidFill>
                  <a:srgbClr val="F2F2F2"/>
                </a:solidFill>
                <a:latin typeface="+mj-lt"/>
              </a:rPr>
              <a:t>of </a:t>
            </a:r>
            <a:r>
              <a:rPr lang="en-GB" sz="1000" dirty="0" smtClean="0">
                <a:solidFill>
                  <a:srgbClr val="F2F2F2"/>
                </a:solidFill>
                <a:latin typeface="+mj-lt"/>
              </a:rPr>
              <a:t>Accounts</a:t>
            </a:r>
            <a:endParaRPr sz="1000" dirty="0">
              <a:solidFill>
                <a:srgbClr val="F2F2F2"/>
              </a:solidFill>
              <a:latin typeface="+mj-lt"/>
            </a:endParaRPr>
          </a:p>
        </p:txBody>
      </p:sp>
      <p:sp>
        <p:nvSpPr>
          <p:cNvPr id="306" name="Google Shape;306;p42"/>
          <p:cNvSpPr txBox="1"/>
          <p:nvPr/>
        </p:nvSpPr>
        <p:spPr>
          <a:xfrm>
            <a:off x="9793500" y="1735641"/>
            <a:ext cx="2242200" cy="61432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b="1" dirty="0">
                <a:solidFill>
                  <a:srgbClr val="F2F2F2"/>
                </a:solidFill>
                <a:latin typeface="+mj-lt"/>
                <a:ea typeface="Verdana"/>
                <a:cs typeface="Verdana"/>
                <a:sym typeface="Verdana"/>
              </a:rPr>
              <a:t>Launched for official </a:t>
            </a:r>
            <a:r>
              <a:rPr lang="en-GB" b="1" dirty="0" smtClean="0">
                <a:solidFill>
                  <a:srgbClr val="F2F2F2"/>
                </a:solidFill>
                <a:latin typeface="+mj-lt"/>
                <a:ea typeface="Verdana"/>
                <a:cs typeface="Verdana"/>
                <a:sym typeface="Verdana"/>
              </a:rPr>
              <a:t>use</a:t>
            </a:r>
            <a:endParaRPr lang="en-GB" b="1" dirty="0">
              <a:solidFill>
                <a:srgbClr val="F2F2F2"/>
              </a:solidFill>
              <a:latin typeface="+mj-lt"/>
              <a:ea typeface="Verdana"/>
              <a:cs typeface="Verdana"/>
              <a:sym typeface="Verdana"/>
            </a:endParaRPr>
          </a:p>
          <a:p>
            <a:pPr marL="0" marR="0" lvl="0" indent="0" algn="l" rtl="0">
              <a:spcBef>
                <a:spcPts val="0"/>
              </a:spcBef>
              <a:spcAft>
                <a:spcPts val="0"/>
              </a:spcAft>
              <a:buNone/>
            </a:pPr>
            <a:r>
              <a:rPr lang="en-GB" sz="1000" dirty="0" smtClean="0">
                <a:solidFill>
                  <a:srgbClr val="F2F2F2"/>
                </a:solidFill>
                <a:latin typeface="+mj-lt"/>
                <a:ea typeface="Verdana"/>
                <a:cs typeface="Verdana"/>
                <a:sym typeface="Verdana"/>
              </a:rPr>
              <a:t>September </a:t>
            </a:r>
            <a:r>
              <a:rPr lang="en-GB" sz="1000" dirty="0">
                <a:solidFill>
                  <a:srgbClr val="F2F2F2"/>
                </a:solidFill>
                <a:latin typeface="+mj-lt"/>
                <a:ea typeface="Verdana"/>
                <a:cs typeface="Verdana"/>
                <a:sym typeface="Verdana"/>
              </a:rPr>
              <a:t>2019</a:t>
            </a:r>
          </a:p>
        </p:txBody>
      </p:sp>
      <p:sp>
        <p:nvSpPr>
          <p:cNvPr id="307" name="Google Shape;307;p42"/>
          <p:cNvSpPr txBox="1"/>
          <p:nvPr/>
        </p:nvSpPr>
        <p:spPr>
          <a:xfrm>
            <a:off x="9783059" y="2353473"/>
            <a:ext cx="21690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dirty="0">
                <a:solidFill>
                  <a:srgbClr val="F2F2F2"/>
                </a:solidFill>
                <a:latin typeface="+mj-lt"/>
                <a:ea typeface="Verdana"/>
                <a:cs typeface="Verdana"/>
                <a:sym typeface="Verdana"/>
              </a:rPr>
              <a:t>Use case:</a:t>
            </a:r>
          </a:p>
          <a:p>
            <a:pPr marL="0" marR="0" lvl="0" indent="0" algn="l" rtl="0">
              <a:spcBef>
                <a:spcPts val="0"/>
              </a:spcBef>
              <a:spcAft>
                <a:spcPts val="0"/>
              </a:spcAft>
              <a:buNone/>
            </a:pPr>
            <a:r>
              <a:rPr lang="en-GB" sz="1000" dirty="0" smtClean="0">
                <a:solidFill>
                  <a:srgbClr val="F2F2F2"/>
                </a:solidFill>
                <a:latin typeface="+mj-lt"/>
                <a:ea typeface="Verdana"/>
                <a:cs typeface="Verdana"/>
                <a:sym typeface="Verdana"/>
              </a:rPr>
              <a:t>Audit of public procurement procedures in the public sector and some state-owned enterprises</a:t>
            </a:r>
            <a:endParaRPr lang="en-GB" sz="1000" dirty="0">
              <a:solidFill>
                <a:srgbClr val="F2F2F2"/>
              </a:solidFill>
              <a:latin typeface="+mj-lt"/>
              <a:ea typeface="Verdana"/>
              <a:cs typeface="Verdana"/>
              <a:sym typeface="Verdana"/>
            </a:endParaRPr>
          </a:p>
        </p:txBody>
      </p:sp>
      <p:sp>
        <p:nvSpPr>
          <p:cNvPr id="308" name="Google Shape;308;p42"/>
          <p:cNvSpPr/>
          <p:nvPr/>
        </p:nvSpPr>
        <p:spPr>
          <a:xfrm>
            <a:off x="9253991" y="5541105"/>
            <a:ext cx="2639291" cy="786988"/>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mj-lt"/>
              <a:ea typeface="Verdana"/>
              <a:cs typeface="Verdana"/>
              <a:sym typeface="Verdana"/>
            </a:endParaRPr>
          </a:p>
        </p:txBody>
      </p:sp>
      <p:sp>
        <p:nvSpPr>
          <p:cNvPr id="309" name="Google Shape;309;p42"/>
          <p:cNvSpPr txBox="1"/>
          <p:nvPr/>
        </p:nvSpPr>
        <p:spPr>
          <a:xfrm>
            <a:off x="9783058" y="3320612"/>
            <a:ext cx="2252641" cy="19796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mj-lt"/>
                <a:ea typeface="Verdana"/>
                <a:cs typeface="Verdana"/>
                <a:sym typeface="Verdana"/>
              </a:rPr>
              <a:t>Key questions</a:t>
            </a:r>
            <a:endParaRPr dirty="0">
              <a:latin typeface="+mj-lt"/>
            </a:endParaRPr>
          </a:p>
          <a:p>
            <a:pPr marL="171450" lvl="0" indent="-171450">
              <a:spcBef>
                <a:spcPts val="600"/>
              </a:spcBef>
              <a:buClr>
                <a:srgbClr val="F2F2F2"/>
              </a:buClr>
              <a:buSzPts val="1100"/>
              <a:buFont typeface="Arial"/>
              <a:buChar char="•"/>
            </a:pPr>
            <a:r>
              <a:rPr lang="en-GB" sz="1000" dirty="0">
                <a:solidFill>
                  <a:srgbClr val="F2F2F2"/>
                </a:solidFill>
                <a:latin typeface="+mj-lt"/>
                <a:ea typeface="Verdana"/>
                <a:cs typeface="Verdana"/>
              </a:rPr>
              <a:t>How </a:t>
            </a:r>
            <a:r>
              <a:rPr lang="en-GB" sz="1000" dirty="0" smtClean="0">
                <a:solidFill>
                  <a:srgbClr val="F2F2F2"/>
                </a:solidFill>
                <a:latin typeface="+mj-lt"/>
                <a:ea typeface="Verdana"/>
                <a:cs typeface="Verdana"/>
              </a:rPr>
              <a:t>to digitalise audit process for auditing electronic public procurement?</a:t>
            </a:r>
          </a:p>
          <a:p>
            <a:pPr marL="171450" lvl="0" indent="-171450">
              <a:spcBef>
                <a:spcPts val="600"/>
              </a:spcBef>
              <a:buClr>
                <a:srgbClr val="F2F2F2"/>
              </a:buClr>
              <a:buSzPts val="1100"/>
              <a:buFont typeface="Arial"/>
              <a:buChar char="•"/>
            </a:pPr>
            <a:r>
              <a:rPr lang="en-GB" sz="1000" dirty="0" smtClean="0">
                <a:solidFill>
                  <a:srgbClr val="F2F2F2"/>
                </a:solidFill>
                <a:latin typeface="+mj-lt"/>
                <a:ea typeface="Verdana"/>
                <a:cs typeface="Verdana"/>
              </a:rPr>
              <a:t>How to design data-driven </a:t>
            </a:r>
            <a:r>
              <a:rPr lang="en-GB" sz="1000" dirty="0">
                <a:solidFill>
                  <a:srgbClr val="F2F2F2"/>
                </a:solidFill>
                <a:latin typeface="+mj-lt"/>
                <a:ea typeface="Verdana"/>
                <a:cs typeface="Verdana"/>
              </a:rPr>
              <a:t>risk indicators </a:t>
            </a:r>
            <a:r>
              <a:rPr lang="en-GB" sz="1000" dirty="0" smtClean="0">
                <a:solidFill>
                  <a:srgbClr val="F2F2F2"/>
                </a:solidFill>
                <a:latin typeface="+mj-lt"/>
                <a:ea typeface="Verdana"/>
                <a:cs typeface="Verdana"/>
              </a:rPr>
              <a:t>for procurement risks?</a:t>
            </a:r>
          </a:p>
          <a:p>
            <a:pPr marL="171450" lvl="0" indent="-171450">
              <a:spcBef>
                <a:spcPts val="600"/>
              </a:spcBef>
              <a:buClr>
                <a:srgbClr val="F2F2F2"/>
              </a:buClr>
              <a:buSzPts val="1100"/>
              <a:buFont typeface="Arial"/>
              <a:buChar char="•"/>
            </a:pPr>
            <a:r>
              <a:rPr lang="en-GB" sz="1000" dirty="0" smtClean="0">
                <a:solidFill>
                  <a:srgbClr val="F2F2F2"/>
                </a:solidFill>
                <a:latin typeface="+mj-lt"/>
                <a:ea typeface="Verdana"/>
                <a:cs typeface="Verdana"/>
              </a:rPr>
              <a:t>How to automate audit to be more efficient and benefitting from modern technologies such as machine learning and Artificial Intelligence?</a:t>
            </a:r>
            <a:endParaRPr sz="1100" b="0" i="0" u="none" strike="noStrike" cap="none" dirty="0">
              <a:solidFill>
                <a:srgbClr val="F2F2F2"/>
              </a:solidFill>
              <a:latin typeface="+mj-lt"/>
              <a:ea typeface="Verdana"/>
              <a:cs typeface="Verdana"/>
              <a:sym typeface="Verdana"/>
            </a:endParaRPr>
          </a:p>
        </p:txBody>
      </p:sp>
      <p:sp>
        <p:nvSpPr>
          <p:cNvPr id="310" name="Google Shape;310;p42"/>
          <p:cNvSpPr/>
          <p:nvPr/>
        </p:nvSpPr>
        <p:spPr>
          <a:xfrm>
            <a:off x="9267334" y="5543962"/>
            <a:ext cx="2698068" cy="839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BE" sz="900" b="0" i="0" u="none" strike="noStrike" cap="none" dirty="0">
                <a:solidFill>
                  <a:schemeClr val="accent6"/>
                </a:solidFill>
                <a:latin typeface="+mj-lt"/>
                <a:ea typeface="Verdana"/>
                <a:cs typeface="Verdana"/>
                <a:sym typeface="Verdana"/>
              </a:rPr>
              <a:t>For more </a:t>
            </a:r>
            <a:r>
              <a:rPr lang="fr-BE" sz="900" b="0" i="0" u="none" strike="noStrike" cap="none" dirty="0" smtClean="0">
                <a:solidFill>
                  <a:schemeClr val="accent6"/>
                </a:solidFill>
                <a:latin typeface="+mj-lt"/>
                <a:ea typeface="Verdana"/>
                <a:cs typeface="Verdana"/>
                <a:sym typeface="Verdana"/>
              </a:rPr>
              <a:t>information:</a:t>
            </a:r>
          </a:p>
          <a:p>
            <a:pPr marL="0" marR="0" lvl="0" indent="0" algn="l" rtl="0">
              <a:spcBef>
                <a:spcPts val="0"/>
              </a:spcBef>
              <a:spcAft>
                <a:spcPts val="0"/>
              </a:spcAft>
              <a:buNone/>
            </a:pPr>
            <a:endParaRPr lang="en-GB" sz="900" dirty="0" smtClean="0">
              <a:solidFill>
                <a:schemeClr val="accent6"/>
              </a:solidFill>
              <a:latin typeface="+mj-lt"/>
              <a:ea typeface="Verdana"/>
              <a:cs typeface="Verdana"/>
              <a:sym typeface="Verdana"/>
            </a:endParaRPr>
          </a:p>
          <a:p>
            <a:pPr marL="0" marR="0" lvl="0" indent="0" algn="l" rtl="0">
              <a:spcBef>
                <a:spcPts val="0"/>
              </a:spcBef>
              <a:spcAft>
                <a:spcPts val="0"/>
              </a:spcAft>
              <a:buNone/>
            </a:pPr>
            <a:r>
              <a:rPr lang="en-GB" sz="900" dirty="0" smtClean="0">
                <a:solidFill>
                  <a:schemeClr val="accent6"/>
                </a:solidFill>
                <a:latin typeface="+mj-lt"/>
                <a:ea typeface="Verdana"/>
                <a:cs typeface="Verdana"/>
                <a:sym typeface="Verdana"/>
              </a:rPr>
              <a:t>Eliza Niewiadomska, </a:t>
            </a:r>
            <a:r>
              <a:rPr lang="en-GB" sz="900" u="sng" dirty="0" smtClean="0">
                <a:solidFill>
                  <a:schemeClr val="hlink"/>
                </a:solidFill>
                <a:latin typeface="+mj-lt"/>
                <a:ea typeface="Verdana"/>
                <a:cs typeface="Verdana"/>
                <a:sym typeface="Verdana"/>
                <a:hlinkClick r:id="rId3"/>
              </a:rPr>
              <a:t>Niewiade@ebrd.com</a:t>
            </a:r>
            <a:endParaRPr lang="en-GB" sz="900" u="sng" dirty="0" smtClean="0">
              <a:solidFill>
                <a:schemeClr val="hlink"/>
              </a:solidFill>
              <a:latin typeface="+mj-lt"/>
              <a:ea typeface="Verdana"/>
              <a:cs typeface="Verdana"/>
              <a:sym typeface="Verdana"/>
            </a:endParaRPr>
          </a:p>
          <a:p>
            <a:pPr lvl="0"/>
            <a:endParaRPr lang="en-GB" sz="900" dirty="0" smtClean="0">
              <a:solidFill>
                <a:schemeClr val="accent6"/>
              </a:solidFill>
              <a:ea typeface="Verdana"/>
              <a:cs typeface="Verdana"/>
              <a:sym typeface="Verdana"/>
            </a:endParaRPr>
          </a:p>
          <a:p>
            <a:pPr lvl="0"/>
            <a:r>
              <a:rPr lang="en-GB" sz="900" dirty="0" smtClean="0">
                <a:solidFill>
                  <a:schemeClr val="accent6"/>
                </a:solidFill>
                <a:ea typeface="Verdana"/>
                <a:cs typeface="Verdana"/>
                <a:sym typeface="Verdana"/>
              </a:rPr>
              <a:t>Olga Galushka, </a:t>
            </a:r>
            <a:r>
              <a:rPr lang="en-GB" sz="900" u="sng" dirty="0" smtClean="0">
                <a:solidFill>
                  <a:schemeClr val="hlink"/>
                </a:solidFill>
                <a:latin typeface="+mj-lt"/>
                <a:ea typeface="Verdana"/>
                <a:cs typeface="Verdana"/>
                <a:sym typeface="Verdana"/>
              </a:rPr>
              <a:t>Olga@ppi-ebrd-uncitral.com</a:t>
            </a:r>
            <a:endParaRPr sz="1050" dirty="0">
              <a:latin typeface="+mj-lt"/>
            </a:endParaRPr>
          </a:p>
        </p:txBody>
      </p:sp>
      <p:sp>
        <p:nvSpPr>
          <p:cNvPr id="313" name="Google Shape;313;p42"/>
          <p:cNvSpPr/>
          <p:nvPr/>
        </p:nvSpPr>
        <p:spPr>
          <a:xfrm>
            <a:off x="943022" y="797630"/>
            <a:ext cx="7653723" cy="1048336"/>
          </a:xfrm>
          <a:prstGeom prst="rect">
            <a:avLst/>
          </a:prstGeom>
          <a:noFill/>
          <a:ln>
            <a:noFill/>
          </a:ln>
        </p:spPr>
        <p:txBody>
          <a:bodyPr spcFirstLastPara="1" wrap="square" lIns="88900" tIns="88900" rIns="88900" bIns="88900" anchor="ctr" anchorCtr="0">
            <a:noAutofit/>
          </a:bodyPr>
          <a:lstStyle/>
          <a:p>
            <a:pPr algn="just"/>
            <a:endParaRPr lang="en-GB" sz="900" b="1" dirty="0" smtClean="0">
              <a:solidFill>
                <a:schemeClr val="tx1"/>
              </a:solidFill>
              <a:latin typeface="+mj-lt"/>
              <a:ea typeface="Verdana" panose="020B0604030504040204" pitchFamily="34" charset="0"/>
              <a:cs typeface="Verdana"/>
              <a:sym typeface="Verdana"/>
            </a:endParaRPr>
          </a:p>
          <a:p>
            <a:pPr algn="just"/>
            <a:r>
              <a:rPr lang="en-GB" sz="900" b="1"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Verdana"/>
              </a:rPr>
              <a:t>Background: </a:t>
            </a:r>
            <a:r>
              <a:rPr lang="en-GB" sz="9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Verdana"/>
              </a:rPr>
              <a:t>Kyrgyz Republic introduced electronic public procurement platform in 2015 but audit of public procurement procedures remained unchanged. It was manual, based on the review of procurement records printed out of the </a:t>
            </a:r>
            <a:r>
              <a:rPr lang="en-GB" sz="900" dirty="0">
                <a:solidFill>
                  <a:schemeClr val="tx1"/>
                </a:solidFill>
                <a:latin typeface="Arial" panose="020B0604020202020204" pitchFamily="34" charset="0"/>
                <a:ea typeface="Verdana" panose="020B0604030504040204" pitchFamily="34" charset="0"/>
                <a:cs typeface="Arial" panose="020B0604020202020204" pitchFamily="34" charset="0"/>
                <a:sym typeface="Verdana"/>
              </a:rPr>
              <a:t>eProcurement </a:t>
            </a:r>
            <a:r>
              <a:rPr lang="en-GB" sz="9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Verdana"/>
              </a:rPr>
              <a:t>system and interviewing </a:t>
            </a:r>
            <a:r>
              <a:rPr lang="en-GB" sz="900" dirty="0">
                <a:solidFill>
                  <a:schemeClr val="tx1"/>
                </a:solidFill>
                <a:latin typeface="Arial" panose="020B0604020202020204" pitchFamily="34" charset="0"/>
                <a:ea typeface="Verdana" panose="020B0604030504040204" pitchFamily="34" charset="0"/>
                <a:cs typeface="Arial" panose="020B0604020202020204" pitchFamily="34" charset="0"/>
                <a:sym typeface="Verdana"/>
              </a:rPr>
              <a:t>contracting </a:t>
            </a:r>
            <a:r>
              <a:rPr lang="en-GB" sz="9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Verdana"/>
              </a:rPr>
              <a:t>entities. National Chamber of Accounts recognised a need to rethink how their auditors work and redesign the auditing process of public procurement to benefit from availability of machine-readable data in the national eProcurement system that is  mandatory for all public sector entities as well as some state-owned enterprises (SOE). Working with the EBRD Legal Transition Programme, a pilot project was designed to support transformation to the e-audit process for public procurement. </a:t>
            </a:r>
            <a:r>
              <a:rPr lang="en-US" sz="900" dirty="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The objective was to </a:t>
            </a:r>
            <a:r>
              <a:rPr lang="en-US" sz="900" dirty="0" smtClean="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design a new approach and digital tools and pilot </a:t>
            </a:r>
            <a:r>
              <a:rPr lang="en-US" sz="900" dirty="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an e-audit process for public </a:t>
            </a:r>
            <a:r>
              <a:rPr lang="en-US" sz="900" dirty="0" smtClean="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procurement to later expand the to </a:t>
            </a:r>
            <a:r>
              <a:rPr lang="en-US" sz="900" dirty="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other sectors of government.</a:t>
            </a:r>
            <a:endParaRPr lang="en-US" sz="900" dirty="0">
              <a:solidFill>
                <a:schemeClr val="tx1"/>
              </a:solidFill>
              <a:highlight>
                <a:srgbClr val="FFFFFF"/>
              </a:highlight>
              <a:latin typeface="Arial" panose="020B0604020202020204" pitchFamily="34" charset="0"/>
              <a:cs typeface="Arial" panose="020B0604020202020204" pitchFamily="34" charset="0"/>
            </a:endParaRPr>
          </a:p>
          <a:p>
            <a:pPr algn="just"/>
            <a:endParaRPr lang="en-GB" sz="1000" dirty="0">
              <a:solidFill>
                <a:schemeClr val="tx1"/>
              </a:solidFill>
              <a:highlight>
                <a:srgbClr val="FFFFFF"/>
              </a:highlight>
              <a:latin typeface="+mj-lt"/>
              <a:ea typeface="Verdana" panose="020B0604030504040204" pitchFamily="34" charset="0"/>
            </a:endParaRPr>
          </a:p>
        </p:txBody>
      </p:sp>
      <p:sp>
        <p:nvSpPr>
          <p:cNvPr id="314" name="Google Shape;314;p42"/>
          <p:cNvSpPr/>
          <p:nvPr/>
        </p:nvSpPr>
        <p:spPr>
          <a:xfrm>
            <a:off x="866513" y="2082727"/>
            <a:ext cx="7874059" cy="972293"/>
          </a:xfrm>
          <a:prstGeom prst="rect">
            <a:avLst/>
          </a:prstGeom>
          <a:noFill/>
          <a:ln>
            <a:noFill/>
          </a:ln>
        </p:spPr>
        <p:txBody>
          <a:bodyPr spcFirstLastPara="1" wrap="square" lIns="88900" tIns="88900" rIns="88900" bIns="88900" anchor="ctr" anchorCtr="0">
            <a:noAutofit/>
          </a:bodyPr>
          <a:lstStyle/>
          <a:p>
            <a:pPr algn="just"/>
            <a:r>
              <a:rPr lang="fr-BE" sz="900" b="1" dirty="0" err="1" smtClean="0">
                <a:solidFill>
                  <a:schemeClr val="tx1"/>
                </a:solidFill>
                <a:latin typeface="Arial" panose="020B0604020202020204" pitchFamily="34" charset="0"/>
                <a:ea typeface="Verdana" panose="020B0604030504040204" pitchFamily="34" charset="0"/>
                <a:cs typeface="Arial" panose="020B0604020202020204" pitchFamily="34" charset="0"/>
                <a:sym typeface="Verdana"/>
              </a:rPr>
              <a:t>Aim</a:t>
            </a:r>
            <a:r>
              <a:rPr lang="fr-BE" sz="900" b="1"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Verdana"/>
              </a:rPr>
              <a:t>: </a:t>
            </a:r>
            <a:r>
              <a:rPr lang="en-US" sz="900" dirty="0" smtClean="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Digital transformation of audit process and enabling auditors of the National Chamber of Accounts to work with data from the eProcurement systems instead of paper-based records. Switch to e-audit of public procurement procedures required developing </a:t>
            </a:r>
            <a:r>
              <a:rPr lang="en-US" sz="900" dirty="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new </a:t>
            </a:r>
            <a:r>
              <a:rPr lang="en-US" sz="900" dirty="0" smtClean="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audit methodologies, checklists and indicators for auditors. </a:t>
            </a:r>
            <a:r>
              <a:rPr lang="en-GB" sz="9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Verdana"/>
              </a:rPr>
              <a:t>Pilot </a:t>
            </a:r>
            <a:r>
              <a:rPr lang="en-GB" sz="900" dirty="0">
                <a:solidFill>
                  <a:schemeClr val="tx1"/>
                </a:solidFill>
                <a:latin typeface="Arial" panose="020B0604020202020204" pitchFamily="34" charset="0"/>
                <a:ea typeface="Verdana" panose="020B0604030504040204" pitchFamily="34" charset="0"/>
                <a:cs typeface="Arial" panose="020B0604020202020204" pitchFamily="34" charset="0"/>
                <a:sym typeface="Verdana"/>
              </a:rPr>
              <a:t>project developed a new model audit </a:t>
            </a:r>
            <a:r>
              <a:rPr lang="en-GB" sz="9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Verdana"/>
              </a:rPr>
              <a:t>methodology building on data analytics. </a:t>
            </a:r>
            <a:r>
              <a:rPr lang="en-GB" sz="900" dirty="0" smtClean="0">
                <a:solidFill>
                  <a:schemeClr val="tx1"/>
                </a:solidFill>
                <a:highlight>
                  <a:srgbClr val="FFFFFF"/>
                </a:highlight>
                <a:latin typeface="Arial" panose="020B0604020202020204" pitchFamily="34" charset="0"/>
                <a:cs typeface="Arial" panose="020B0604020202020204" pitchFamily="34" charset="0"/>
              </a:rPr>
              <a:t>The new methodology was </a:t>
            </a:r>
            <a:r>
              <a:rPr lang="en-GB" sz="900" dirty="0">
                <a:solidFill>
                  <a:schemeClr val="tx1"/>
                </a:solidFill>
                <a:highlight>
                  <a:srgbClr val="FFFFFF"/>
                </a:highlight>
                <a:latin typeface="Arial" panose="020B0604020202020204" pitchFamily="34" charset="0"/>
                <a:cs typeface="Arial" panose="020B0604020202020204" pitchFamily="34" charset="0"/>
              </a:rPr>
              <a:t>developed </a:t>
            </a:r>
            <a:r>
              <a:rPr lang="en-GB" sz="900" dirty="0" smtClean="0">
                <a:solidFill>
                  <a:schemeClr val="tx1"/>
                </a:solidFill>
                <a:highlight>
                  <a:srgbClr val="FFFFFF"/>
                </a:highlight>
                <a:latin typeface="Arial" panose="020B0604020202020204" pitchFamily="34" charset="0"/>
                <a:cs typeface="Arial" panose="020B0604020202020204" pitchFamily="34" charset="0"/>
              </a:rPr>
              <a:t>hand-picking from the experience of the Latin American countries (Brazil, Chile) where eProcurement was introduced early and auditors advanced with new auditing techniques to work with digital procurement data.  The new audit methodology was </a:t>
            </a:r>
            <a:r>
              <a:rPr lang="en-GB" sz="900" dirty="0">
                <a:solidFill>
                  <a:schemeClr val="tx1"/>
                </a:solidFill>
                <a:highlight>
                  <a:srgbClr val="FFFFFF"/>
                </a:highlight>
                <a:latin typeface="Arial" panose="020B0604020202020204" pitchFamily="34" charset="0"/>
                <a:cs typeface="Arial" panose="020B0604020202020204" pitchFamily="34" charset="0"/>
              </a:rPr>
              <a:t>adopted </a:t>
            </a:r>
            <a:r>
              <a:rPr lang="en-GB" sz="900" dirty="0" smtClean="0">
                <a:solidFill>
                  <a:schemeClr val="tx1"/>
                </a:solidFill>
                <a:highlight>
                  <a:srgbClr val="FFFFFF"/>
                </a:highlight>
                <a:latin typeface="Arial" panose="020B0604020202020204" pitchFamily="34" charset="0"/>
                <a:cs typeface="Arial" panose="020B0604020202020204" pitchFamily="34" charset="0"/>
              </a:rPr>
              <a:t>to the Kyrgyz jurisdiction, local use cases developed and a blueprint for digital e-audit tools produced. </a:t>
            </a:r>
            <a:endParaRPr lang="en-US" sz="900" dirty="0">
              <a:solidFill>
                <a:schemeClr val="tx1"/>
              </a:solidFill>
              <a:highlight>
                <a:srgbClr val="FFFFFF"/>
              </a:highlight>
              <a:latin typeface="Arial" panose="020B0604020202020204" pitchFamily="34" charset="0"/>
              <a:cs typeface="Arial" panose="020B0604020202020204" pitchFamily="34" charset="0"/>
            </a:endParaRPr>
          </a:p>
        </p:txBody>
      </p:sp>
      <p:sp>
        <p:nvSpPr>
          <p:cNvPr id="315" name="Google Shape;315;p42"/>
          <p:cNvSpPr/>
          <p:nvPr/>
        </p:nvSpPr>
        <p:spPr>
          <a:xfrm>
            <a:off x="718656" y="3238368"/>
            <a:ext cx="8119707" cy="1440713"/>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16" name="Google Shape;316;p42"/>
          <p:cNvSpPr/>
          <p:nvPr/>
        </p:nvSpPr>
        <p:spPr>
          <a:xfrm>
            <a:off x="853239" y="3287775"/>
            <a:ext cx="7887333" cy="1254579"/>
          </a:xfrm>
          <a:prstGeom prst="rect">
            <a:avLst/>
          </a:prstGeom>
          <a:noFill/>
          <a:ln>
            <a:noFill/>
          </a:ln>
        </p:spPr>
        <p:txBody>
          <a:bodyPr spcFirstLastPara="1" wrap="square" lIns="88900" tIns="88900" rIns="88900" bIns="88900" anchor="ctr" anchorCtr="0">
            <a:noAutofit/>
          </a:bodyPr>
          <a:lstStyle/>
          <a:p>
            <a:pPr algn="just"/>
            <a:r>
              <a:rPr lang="en-GB" sz="900" b="1" dirty="0">
                <a:solidFill>
                  <a:schemeClr val="tx1"/>
                </a:solidFill>
                <a:latin typeface="Arial" panose="020B0604020202020204" pitchFamily="34" charset="0"/>
                <a:ea typeface="Verdana" panose="020B0604030504040204" pitchFamily="34" charset="0"/>
                <a:cs typeface="Arial" panose="020B0604020202020204" pitchFamily="34" charset="0"/>
                <a:sym typeface="Verdana"/>
              </a:rPr>
              <a:t>Technology</a:t>
            </a:r>
            <a:r>
              <a:rPr lang="fr-BE" sz="900" dirty="0">
                <a:solidFill>
                  <a:schemeClr val="tx1"/>
                </a:solidFill>
                <a:latin typeface="Arial" panose="020B0604020202020204" pitchFamily="34" charset="0"/>
                <a:ea typeface="Verdana" panose="020B0604030504040204" pitchFamily="34" charset="0"/>
                <a:cs typeface="Arial" panose="020B0604020202020204" pitchFamily="34" charset="0"/>
                <a:sym typeface="Verdana"/>
              </a:rPr>
              <a:t>: </a:t>
            </a:r>
            <a:r>
              <a:rPr lang="en-GB" sz="9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Verdana"/>
              </a:rPr>
              <a:t>To achieve the transformation of the old-fashioned </a:t>
            </a:r>
            <a:r>
              <a:rPr lang="en-GB" sz="900" dirty="0" smtClean="0">
                <a:highlight>
                  <a:srgbClr val="FFFFFF"/>
                </a:highlight>
                <a:latin typeface="Arial" panose="020B0604020202020204" pitchFamily="34" charset="0"/>
                <a:cs typeface="Arial" panose="020B0604020202020204" pitchFamily="34" charset="0"/>
              </a:rPr>
              <a:t>paper-based audit to an e-audit, a new data-driven, analytics-enabled online process has been designed. Newly developed audit methodologies were implemented in the analytical applications that work with standardised public procurement data in the latest open data format (Open Contracting Data Standard). Digital applications include lists of procurement risks indicators that were automated and a risk engine. Risk engine automatically screens public procurement procedures as selected by auditors from the eProcurement system and identifies non-compliance of contracting entities, if any. Auditors working with applications receive an automated online report with a list of procurement procedures that deserve further investigation. Automated report is more accurate than manual review and allows to use machine learning. Automated review can be tailored to cover specific public tender, individual contracting entity, sector or entire public procurement market, to suit different audit purposes. In addition, automated audit check-lists are available to support gathering the evidence for cases investigated by auditors. Online checklists have scoring methodologies embedded and help auditors quickly evaluate results of their work and adjust the scope of audit, as necessary.</a:t>
            </a:r>
            <a:endParaRPr lang="en-GB" sz="900" dirty="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endParaRPr>
          </a:p>
        </p:txBody>
      </p:sp>
      <p:sp>
        <p:nvSpPr>
          <p:cNvPr id="317" name="Google Shape;317;p42"/>
          <p:cNvSpPr/>
          <p:nvPr/>
        </p:nvSpPr>
        <p:spPr>
          <a:xfrm>
            <a:off x="746856" y="4759596"/>
            <a:ext cx="8091507" cy="1933493"/>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18" name="Google Shape;318;p42"/>
          <p:cNvSpPr/>
          <p:nvPr/>
        </p:nvSpPr>
        <p:spPr>
          <a:xfrm>
            <a:off x="866513" y="4785086"/>
            <a:ext cx="7820287" cy="1737208"/>
          </a:xfrm>
          <a:prstGeom prst="rect">
            <a:avLst/>
          </a:prstGeom>
          <a:noFill/>
          <a:ln>
            <a:noFill/>
          </a:ln>
        </p:spPr>
        <p:txBody>
          <a:bodyPr spcFirstLastPara="1" wrap="square" lIns="88900" tIns="88900" rIns="88900" bIns="88900" anchor="ctr" anchorCtr="0">
            <a:noAutofit/>
          </a:bodyPr>
          <a:lstStyle/>
          <a:p>
            <a:pPr algn="just"/>
            <a:r>
              <a:rPr lang="en-GB" sz="900" b="1" dirty="0" smtClean="0">
                <a:solidFill>
                  <a:schemeClr val="tx1"/>
                </a:solidFill>
                <a:latin typeface="Arial" panose="020B0604020202020204" pitchFamily="34" charset="0"/>
                <a:ea typeface="Verdana" panose="020B0604030504040204" pitchFamily="34" charset="0"/>
                <a:cs typeface="Arial" panose="020B0604020202020204" pitchFamily="34" charset="0"/>
              </a:rPr>
              <a:t>Results</a:t>
            </a:r>
            <a:r>
              <a:rPr lang="en-GB" sz="900" dirty="0" smtClean="0">
                <a:solidFill>
                  <a:schemeClr val="tx1"/>
                </a:solidFill>
                <a:latin typeface="Arial" panose="020B0604020202020204" pitchFamily="34" charset="0"/>
                <a:ea typeface="Verdana" panose="020B0604030504040204" pitchFamily="34" charset="0"/>
                <a:cs typeface="Arial" panose="020B0604020202020204" pitchFamily="34" charset="0"/>
              </a:rPr>
              <a:t>:  </a:t>
            </a:r>
          </a:p>
          <a:p>
            <a:pPr marL="171450" indent="-171450" algn="just">
              <a:buFont typeface="Arial" panose="020B0604020202020204" pitchFamily="34" charset="0"/>
              <a:buChar char="•"/>
            </a:pPr>
            <a:r>
              <a:rPr lang="en-GB" sz="900" dirty="0" err="1" smtClean="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Innivative</a:t>
            </a:r>
            <a:r>
              <a:rPr lang="en-GB" sz="900" dirty="0" smtClean="0">
                <a:solidFill>
                  <a:schemeClr val="tx1"/>
                </a:solidFill>
                <a:highlight>
                  <a:srgbClr val="FFFFFF"/>
                </a:highlight>
                <a:latin typeface="Arial" panose="020B0604020202020204" pitchFamily="34" charset="0"/>
                <a:ea typeface="Verdana" panose="020B0604030504040204" pitchFamily="34" charset="0"/>
                <a:cs typeface="Arial" panose="020B0604020202020204" pitchFamily="34" charset="0"/>
              </a:rPr>
              <a:t> </a:t>
            </a:r>
            <a:r>
              <a:rPr lang="en-GB" sz="900" dirty="0" smtClean="0">
                <a:solidFill>
                  <a:schemeClr val="tx1"/>
                </a:solidFill>
                <a:highlight>
                  <a:srgbClr val="FFFFFF"/>
                </a:highlight>
                <a:latin typeface="Arial" panose="020B0604020202020204" pitchFamily="34" charset="0"/>
                <a:cs typeface="Arial" panose="020B0604020202020204" pitchFamily="34" charset="0"/>
              </a:rPr>
              <a:t>methodology for auditing electronic public tenders was developed, covering analytical analysis, procurement risk indicators, checklists and screening methodologies to support data-driven audit process </a:t>
            </a:r>
          </a:p>
          <a:p>
            <a:pPr marL="171450" indent="-171450" algn="just">
              <a:buFont typeface="Arial" panose="020B0604020202020204" pitchFamily="34" charset="0"/>
              <a:buChar char="•"/>
            </a:pPr>
            <a:r>
              <a:rPr lang="en-GB" sz="900" dirty="0" smtClean="0">
                <a:solidFill>
                  <a:schemeClr val="tx1"/>
                </a:solidFill>
                <a:highlight>
                  <a:srgbClr val="FFFFFF"/>
                </a:highlight>
                <a:latin typeface="Arial" panose="020B0604020202020204" pitchFamily="34" charset="0"/>
                <a:cs typeface="Arial" panose="020B0604020202020204" pitchFamily="34" charset="0"/>
              </a:rPr>
              <a:t>Prototype e-audit digital tools are designed and developed and tailored to the local jurisdiction piloted in the Kyrgyz Republic </a:t>
            </a:r>
          </a:p>
          <a:p>
            <a:pPr marL="171450" indent="-171450" algn="just">
              <a:buFont typeface="Arial" panose="020B0604020202020204" pitchFamily="34" charset="0"/>
              <a:buChar char="•"/>
            </a:pPr>
            <a:r>
              <a:rPr lang="en-GB" sz="900" dirty="0" smtClean="0">
                <a:solidFill>
                  <a:schemeClr val="tx1"/>
                </a:solidFill>
                <a:highlight>
                  <a:srgbClr val="FFFFFF"/>
                </a:highlight>
                <a:latin typeface="Arial" panose="020B0604020202020204" pitchFamily="34" charset="0"/>
                <a:cs typeface="Arial" panose="020B0604020202020204" pitchFamily="34" charset="0"/>
              </a:rPr>
              <a:t>National Chamber of Accounts switched to the e-audit of public procurement and is working with new data-driven audit methodology and digital analytical tools to deliver their audits</a:t>
            </a:r>
            <a:endParaRPr lang="en-GB" sz="900" dirty="0" smtClean="0">
              <a:highlight>
                <a:srgbClr val="FFFFFF"/>
              </a:highlight>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GB" sz="900" dirty="0" smtClean="0">
                <a:solidFill>
                  <a:schemeClr val="tx1"/>
                </a:solidFill>
                <a:highlight>
                  <a:srgbClr val="FFFFFF"/>
                </a:highlight>
                <a:latin typeface="Arial" panose="020B0604020202020204" pitchFamily="34" charset="0"/>
                <a:cs typeface="Arial" panose="020B0604020202020204" pitchFamily="34" charset="0"/>
              </a:rPr>
              <a:t>The pilot demonstrated that an e-audit of public procurement is feasible in the developing country, provided there is a national eProcurement system in place and standardised public procurement data is </a:t>
            </a:r>
            <a:r>
              <a:rPr lang="en-GB" sz="900" dirty="0">
                <a:solidFill>
                  <a:schemeClr val="tx1"/>
                </a:solidFill>
                <a:highlight>
                  <a:srgbClr val="FFFFFF"/>
                </a:highlight>
                <a:latin typeface="Arial" panose="020B0604020202020204" pitchFamily="34" charset="0"/>
                <a:cs typeface="Arial" panose="020B0604020202020204" pitchFamily="34" charset="0"/>
              </a:rPr>
              <a:t>accessible in </a:t>
            </a:r>
            <a:r>
              <a:rPr lang="en-GB" sz="900" dirty="0" smtClean="0">
                <a:solidFill>
                  <a:schemeClr val="tx1"/>
                </a:solidFill>
                <a:highlight>
                  <a:srgbClr val="FFFFFF"/>
                </a:highlight>
                <a:latin typeface="Arial" panose="020B0604020202020204" pitchFamily="34" charset="0"/>
                <a:cs typeface="Arial" panose="020B0604020202020204" pitchFamily="34" charset="0"/>
              </a:rPr>
              <a:t>the format of Open Contracting Data Standard </a:t>
            </a:r>
          </a:p>
          <a:p>
            <a:pPr marL="171450" indent="-171450" algn="just">
              <a:buFont typeface="Arial" panose="020B0604020202020204" pitchFamily="34" charset="0"/>
              <a:buChar char="•"/>
            </a:pPr>
            <a:r>
              <a:rPr lang="en-GB" sz="900" dirty="0">
                <a:solidFill>
                  <a:schemeClr val="tx1"/>
                </a:solidFill>
                <a:highlight>
                  <a:srgbClr val="FFFFFF"/>
                </a:highlight>
                <a:latin typeface="Arial" panose="020B0604020202020204" pitchFamily="34" charset="0"/>
                <a:cs typeface="Arial" panose="020B0604020202020204" pitchFamily="34" charset="0"/>
              </a:rPr>
              <a:t>Q</a:t>
            </a:r>
            <a:r>
              <a:rPr lang="en-GB" sz="900" dirty="0" smtClean="0">
                <a:solidFill>
                  <a:schemeClr val="tx1"/>
                </a:solidFill>
                <a:highlight>
                  <a:srgbClr val="FFFFFF"/>
                </a:highlight>
                <a:latin typeface="Arial" panose="020B0604020202020204" pitchFamily="34" charset="0"/>
                <a:cs typeface="Arial" panose="020B0604020202020204" pitchFamily="34" charset="0"/>
              </a:rPr>
              <a:t>uality </a:t>
            </a:r>
            <a:r>
              <a:rPr lang="en-GB" sz="900" dirty="0">
                <a:solidFill>
                  <a:schemeClr val="tx1"/>
                </a:solidFill>
                <a:highlight>
                  <a:srgbClr val="FFFFFF"/>
                </a:highlight>
                <a:latin typeface="Arial" panose="020B0604020202020204" pitchFamily="34" charset="0"/>
                <a:cs typeface="Arial" panose="020B0604020202020204" pitchFamily="34" charset="0"/>
              </a:rPr>
              <a:t>of </a:t>
            </a:r>
            <a:r>
              <a:rPr lang="en-GB" sz="900" dirty="0" smtClean="0">
                <a:solidFill>
                  <a:schemeClr val="tx1"/>
                </a:solidFill>
                <a:highlight>
                  <a:srgbClr val="FFFFFF"/>
                </a:highlight>
                <a:latin typeface="Arial" panose="020B0604020202020204" pitchFamily="34" charset="0"/>
                <a:cs typeface="Arial" panose="020B0604020202020204" pitchFamily="34" charset="0"/>
              </a:rPr>
              <a:t>data from the </a:t>
            </a:r>
            <a:r>
              <a:rPr lang="en-GB" sz="900" dirty="0">
                <a:solidFill>
                  <a:schemeClr val="tx1"/>
                </a:solidFill>
                <a:highlight>
                  <a:srgbClr val="FFFFFF"/>
                </a:highlight>
                <a:latin typeface="Arial" panose="020B0604020202020204" pitchFamily="34" charset="0"/>
                <a:cs typeface="Arial" panose="020B0604020202020204" pitchFamily="34" charset="0"/>
              </a:rPr>
              <a:t>eProcurement </a:t>
            </a:r>
            <a:r>
              <a:rPr lang="en-GB" sz="900" dirty="0" smtClean="0">
                <a:solidFill>
                  <a:schemeClr val="tx1"/>
                </a:solidFill>
                <a:highlight>
                  <a:srgbClr val="FFFFFF"/>
                </a:highlight>
                <a:latin typeface="Arial" panose="020B0604020202020204" pitchFamily="34" charset="0"/>
                <a:cs typeface="Arial" panose="020B0604020202020204" pitchFamily="34" charset="0"/>
              </a:rPr>
              <a:t>system </a:t>
            </a:r>
            <a:r>
              <a:rPr lang="en-GB" sz="900" dirty="0">
                <a:solidFill>
                  <a:schemeClr val="tx1"/>
                </a:solidFill>
                <a:highlight>
                  <a:srgbClr val="FFFFFF"/>
                </a:highlight>
                <a:latin typeface="Arial" panose="020B0604020202020204" pitchFamily="34" charset="0"/>
                <a:cs typeface="Arial" panose="020B0604020202020204" pitchFamily="34" charset="0"/>
              </a:rPr>
              <a:t>defines the </a:t>
            </a:r>
            <a:r>
              <a:rPr lang="en-GB" sz="900" dirty="0" smtClean="0">
                <a:solidFill>
                  <a:schemeClr val="tx1"/>
                </a:solidFill>
                <a:highlight>
                  <a:srgbClr val="FFFFFF"/>
                </a:highlight>
                <a:latin typeface="Arial" panose="020B0604020202020204" pitchFamily="34" charset="0"/>
                <a:cs typeface="Arial" panose="020B0604020202020204" pitchFamily="34" charset="0"/>
              </a:rPr>
              <a:t>capabilities of the digital auditing tools, their accuracy and evidence value for auditors and it is significantly improved with use of Open </a:t>
            </a:r>
            <a:r>
              <a:rPr lang="en-GB" sz="900" dirty="0">
                <a:solidFill>
                  <a:schemeClr val="tx1"/>
                </a:solidFill>
                <a:highlight>
                  <a:srgbClr val="FFFFFF"/>
                </a:highlight>
                <a:latin typeface="Arial" panose="020B0604020202020204" pitchFamily="34" charset="0"/>
                <a:cs typeface="Arial" panose="020B0604020202020204" pitchFamily="34" charset="0"/>
              </a:rPr>
              <a:t>Contracting Data Standard </a:t>
            </a:r>
          </a:p>
          <a:p>
            <a:pPr marL="171450" indent="-171450" algn="just">
              <a:buFont typeface="Arial" panose="020B0604020202020204" pitchFamily="34" charset="0"/>
              <a:buChar char="•"/>
            </a:pPr>
            <a:r>
              <a:rPr lang="en-GB" sz="900" dirty="0" smtClean="0">
                <a:solidFill>
                  <a:schemeClr val="tx1"/>
                </a:solidFill>
                <a:highlight>
                  <a:srgbClr val="FFFFFF"/>
                </a:highlight>
                <a:latin typeface="Arial" panose="020B0604020202020204" pitchFamily="34" charset="0"/>
                <a:cs typeface="Arial" panose="020B0604020202020204" pitchFamily="34" charset="0"/>
              </a:rPr>
              <a:t>New piloted audit methodology and digital tools could be implemented in other EBRD countries that operate OCDS-based eProcurement systems once adapted to their legal framework </a:t>
            </a:r>
            <a:endParaRPr lang="en-GB" sz="900" dirty="0">
              <a:solidFill>
                <a:schemeClr val="tx1"/>
              </a:solidFill>
              <a:highlight>
                <a:srgbClr val="FFFFFF"/>
              </a:highlight>
              <a:latin typeface="Arial" panose="020B0604020202020204" pitchFamily="34" charset="0"/>
              <a:cs typeface="Arial" panose="020B0604020202020204" pitchFamily="34" charset="0"/>
            </a:endParaRPr>
          </a:p>
        </p:txBody>
      </p:sp>
      <p:grpSp>
        <p:nvGrpSpPr>
          <p:cNvPr id="319" name="Google Shape;319;p42"/>
          <p:cNvGrpSpPr/>
          <p:nvPr/>
        </p:nvGrpSpPr>
        <p:grpSpPr>
          <a:xfrm>
            <a:off x="422638" y="1939271"/>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grpSp>
        <p:nvGrpSpPr>
          <p:cNvPr id="331" name="Google Shape;331;p42"/>
          <p:cNvGrpSpPr/>
          <p:nvPr/>
        </p:nvGrpSpPr>
        <p:grpSpPr>
          <a:xfrm>
            <a:off x="396039" y="3206435"/>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nvGrpSpPr>
          <p:cNvPr id="334" name="Google Shape;334;p42"/>
          <p:cNvGrpSpPr/>
          <p:nvPr/>
        </p:nvGrpSpPr>
        <p:grpSpPr>
          <a:xfrm>
            <a:off x="386290" y="4673388"/>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nvGrpSpPr>
          <p:cNvPr id="337" name="Google Shape;337;p42"/>
          <p:cNvGrpSpPr/>
          <p:nvPr/>
        </p:nvGrpSpPr>
        <p:grpSpPr>
          <a:xfrm>
            <a:off x="454922" y="710602"/>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sp>
        <p:nvSpPr>
          <p:cNvPr id="342" name="Google Shape;342;p42"/>
          <p:cNvSpPr/>
          <p:nvPr/>
        </p:nvSpPr>
        <p:spPr>
          <a:xfrm>
            <a:off x="9089236" y="791513"/>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3" name="Google Shape;343;p42"/>
          <p:cNvSpPr/>
          <p:nvPr/>
        </p:nvSpPr>
        <p:spPr>
          <a:xfrm>
            <a:off x="9103955" y="1740026"/>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4" name="Google Shape;344;p42"/>
          <p:cNvSpPr/>
          <p:nvPr/>
        </p:nvSpPr>
        <p:spPr>
          <a:xfrm>
            <a:off x="9158799" y="2451754"/>
            <a:ext cx="504000" cy="504000"/>
          </a:xfrm>
          <a:custGeom>
            <a:avLst/>
            <a:gdLst/>
            <a:ahLst/>
            <a:cxnLst/>
            <a:rect l="l" t="t" r="r" b="b"/>
            <a:pathLst>
              <a:path w="512" h="512" extrusionOk="0">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nvGrpSpPr>
          <p:cNvPr id="345" name="Google Shape;345;p42"/>
          <p:cNvGrpSpPr/>
          <p:nvPr/>
        </p:nvGrpSpPr>
        <p:grpSpPr>
          <a:xfrm>
            <a:off x="9202400" y="3338210"/>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1d45786f-a737-4735-8af6-df12fb6939a2" origin="userSelected">
  <element uid="9c87da95-7b2f-439f-bfd9-321fc51f6870" value=""/>
  <element uid="214105f6-acd4-485a-afa0-a0b988f7534c" value=""/>
</sisl>
</file>

<file path=customXml/itemProps1.xml><?xml version="1.0" encoding="utf-8"?>
<ds:datastoreItem xmlns:ds="http://schemas.openxmlformats.org/officeDocument/2006/customXml" ds:itemID="{D692BFE2-0B79-4E75-841E-477BB56FBD8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1506</TotalTime>
  <Words>745</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Deloitte_US_Onscreen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Niewiadomska, Eliza</dc:creator>
  <cp:keywords>[EBRD/PERSONAL]</cp:keywords>
  <cp:lastModifiedBy>Niewiadomska, Eliza</cp:lastModifiedBy>
  <cp:revision>83</cp:revision>
  <dcterms:modified xsi:type="dcterms:W3CDTF">2020-10-23T17:39:50Z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0773ce6b-a528-4305-88c7-ccb0c0e11c73</vt:lpwstr>
  </property>
  <property fmtid="{D5CDD505-2E9C-101B-9397-08002B2CF9AE}" pid="3" name="bjSaver">
    <vt:lpwstr>Vfo6On/DUR2ICtNKVl+F1QO05tqdsI0j</vt:lpwstr>
  </property>
  <property fmtid="{D5CDD505-2E9C-101B-9397-08002B2CF9AE}" pid="4" name="bjDocumentLabelXML">
    <vt:lpwstr>&lt;?xml version="1.0" encoding="us-ascii"?&gt;&lt;sisl xmlns:xsi="http://www.w3.org/2001/XMLSchema-instance" xmlns:xsd="http://www.w3.org/2001/XMLSchema" sislVersion="0" policy="1d45786f-a737-4735-8af6-df12fb6939a2" origin="userSelected" xmlns="http://www.boldonj</vt:lpwstr>
  </property>
  <property fmtid="{D5CDD505-2E9C-101B-9397-08002B2CF9AE}" pid="5" name="bjDocumentLabelXML-0">
    <vt:lpwstr>ames.com/2008/01/sie/internal/label"&gt;&lt;element uid="9c87da95-7b2f-439f-bfd9-321fc51f6870" value="" /&gt;&lt;element uid="214105f6-acd4-485a-afa0-a0b988f7534c" value="" /&gt;&lt;/sisl&gt;</vt:lpwstr>
  </property>
  <property fmtid="{D5CDD505-2E9C-101B-9397-08002B2CF9AE}" pid="6" name="bjDocumentSecurityLabel">
    <vt:lpwstr>PERSONAL</vt:lpwstr>
  </property>
</Properties>
</file>