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5" r:id="rId4"/>
    <p:sldId id="273" r:id="rId5"/>
    <p:sldId id="274" r:id="rId6"/>
    <p:sldId id="269" r:id="rId7"/>
    <p:sldId id="270" r:id="rId8"/>
    <p:sldId id="27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AB950-681B-485C-81AD-2C3F04283FDF}" type="datetimeFigureOut">
              <a:rPr lang="en-US" smtClean="0"/>
              <a:pPr/>
              <a:t>5/19/2014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B3BB8-A1DC-4572-84B8-26318FA9921E}" type="slidenum">
              <a:rPr lang="en-US" smtClean="0"/>
              <a:pPr/>
              <a:t>‹#›</a:t>
            </a:fld>
            <a:endParaRPr lang="en-US"/>
          </a:p>
        </p:txBody>
      </p:sp>
    </p:spTree>
    <p:extLst>
      <p:ext uri="{BB962C8B-B14F-4D97-AF65-F5344CB8AC3E}">
        <p14:creationId xmlns:p14="http://schemas.microsoft.com/office/powerpoint/2010/main" val="34265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F188DC-2B2E-47C7-8D9E-0EB7538849A2}" type="datetime1">
              <a:rPr lang="en-US" smtClean="0"/>
              <a:pPr/>
              <a:t>5/19/2014</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0B084-7E16-4754-B349-F3879253260E}" type="datetime1">
              <a:rPr lang="en-US" smtClean="0"/>
              <a:pPr/>
              <a:t>5/19/2014</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FE7AF-42B2-4FB0-813D-B50EAF5CB0A8}" type="datetime1">
              <a:rPr lang="en-US" smtClean="0"/>
              <a:pPr/>
              <a:t>5/19/2014</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FFB8B-D15D-4F2F-96FB-3BCE9BD3FBC7}" type="datetime1">
              <a:rPr lang="en-US" smtClean="0"/>
              <a:pPr/>
              <a:t>5/19/2014</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FAA26-DE30-4152-B3F2-3E7A8F9B7ACE}" type="datetime1">
              <a:rPr lang="en-US" smtClean="0"/>
              <a:pPr/>
              <a:t>5/19/2014</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E0EBB-292A-4AD4-A7B0-FED0BA294529}" type="datetime1">
              <a:rPr lang="en-US" smtClean="0"/>
              <a:pPr/>
              <a:t>5/19/2014</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CA5DC-08AB-49AF-B20F-83D0E9A4CE6A}" type="datetime1">
              <a:rPr lang="en-US" smtClean="0"/>
              <a:pPr/>
              <a:t>5/19/2014</a:t>
            </a:fld>
            <a:endParaRPr lang="en-US"/>
          </a:p>
        </p:txBody>
      </p:sp>
      <p:sp>
        <p:nvSpPr>
          <p:cNvPr id="8" name="Footer Placeholder 7"/>
          <p:cNvSpPr>
            <a:spLocks noGrp="1"/>
          </p:cNvSpPr>
          <p:nvPr>
            <p:ph type="ftr" sz="quarter" idx="11"/>
          </p:nvPr>
        </p:nvSpPr>
        <p:spPr/>
        <p:txBody>
          <a:bodyPr/>
          <a:lstStyle/>
          <a:p>
            <a:r>
              <a:rPr lang="en-US" smtClean="0"/>
              <a:t>jhgjhj</a:t>
            </a:r>
            <a:endParaRPr lang="en-US"/>
          </a:p>
        </p:txBody>
      </p:sp>
      <p:sp>
        <p:nvSpPr>
          <p:cNvPr id="9" name="Slide Number Placeholder 8"/>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D6ED3D-7137-4279-8C99-6AC39A6C71EC}" type="datetime1">
              <a:rPr lang="en-US" smtClean="0"/>
              <a:pPr/>
              <a:t>5/19/2014</a:t>
            </a:fld>
            <a:endParaRPr lang="en-US"/>
          </a:p>
        </p:txBody>
      </p:sp>
      <p:sp>
        <p:nvSpPr>
          <p:cNvPr id="4" name="Footer Placeholder 3"/>
          <p:cNvSpPr>
            <a:spLocks noGrp="1"/>
          </p:cNvSpPr>
          <p:nvPr>
            <p:ph type="ftr" sz="quarter" idx="11"/>
          </p:nvPr>
        </p:nvSpPr>
        <p:spPr/>
        <p:txBody>
          <a:bodyPr/>
          <a:lstStyle/>
          <a:p>
            <a:r>
              <a:rPr lang="en-US" smtClean="0"/>
              <a:t>jhgjhj</a:t>
            </a:r>
            <a:endParaRPr lang="en-US"/>
          </a:p>
        </p:txBody>
      </p:sp>
      <p:sp>
        <p:nvSpPr>
          <p:cNvPr id="5" name="Slide Number Placeholder 4"/>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2488F-8CB8-424E-BC55-263B9EA94C2E}" type="datetime1">
              <a:rPr lang="en-US" smtClean="0"/>
              <a:pPr/>
              <a:t>5/19/2014</a:t>
            </a:fld>
            <a:endParaRPr lang="en-US"/>
          </a:p>
        </p:txBody>
      </p:sp>
      <p:sp>
        <p:nvSpPr>
          <p:cNvPr id="3" name="Footer Placeholder 2"/>
          <p:cNvSpPr>
            <a:spLocks noGrp="1"/>
          </p:cNvSpPr>
          <p:nvPr>
            <p:ph type="ftr" sz="quarter" idx="11"/>
          </p:nvPr>
        </p:nvSpPr>
        <p:spPr/>
        <p:txBody>
          <a:bodyPr/>
          <a:lstStyle/>
          <a:p>
            <a:r>
              <a:rPr lang="en-US" smtClean="0"/>
              <a:t>jhgjhj</a:t>
            </a:r>
            <a:endParaRPr lang="en-US"/>
          </a:p>
        </p:txBody>
      </p:sp>
      <p:sp>
        <p:nvSpPr>
          <p:cNvPr id="4" name="Slide Number Placeholder 3"/>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CF272-A28E-4F2A-BAFF-0E30C7ED784C}" type="datetime1">
              <a:rPr lang="en-US" smtClean="0"/>
              <a:pPr/>
              <a:t>5/19/2014</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6DFCA-220B-4BCE-8642-6120380A041F}" type="datetime1">
              <a:rPr lang="en-US" smtClean="0"/>
              <a:pPr/>
              <a:t>5/19/2014</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4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169D-2E2E-4987-9E2F-BC8A72B9BF93}" type="datetime1">
              <a:rPr lang="en-US" smtClean="0"/>
              <a:pPr/>
              <a:t>5/19/2014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jhgjhj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E9EB5-D493-41BB-A469-46C1AE68D5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oshrmapp:8080/jmt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boshrmapp:8080/jmtstestadmin/" TargetMode="External"/><Relationship Id="rId5" Type="http://schemas.openxmlformats.org/officeDocument/2006/relationships/hyperlink" Target="http://boshrmapp:8080/jmtsadmin/" TargetMode="External"/><Relationship Id="rId4" Type="http://schemas.openxmlformats.org/officeDocument/2006/relationships/hyperlink" Target="http://boshrmapp:8080/jmtstes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oshrmapp:4848/"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oshrmapp:484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oshrmapp:8080/jmtsadmi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Job Management &amp; Tracking System (JMTS)</a:t>
            </a:r>
            <a:r>
              <a:rPr lang="en-US" sz="2800" dirty="0" smtClean="0"/>
              <a:t/>
            </a:r>
            <a:br>
              <a:rPr lang="en-US" sz="2800" dirty="0" smtClean="0"/>
            </a:br>
            <a:r>
              <a:rPr lang="en-US" sz="2800" dirty="0" smtClean="0"/>
              <a:t>Installation, </a:t>
            </a:r>
            <a:r>
              <a:rPr lang="en-US" sz="2400" dirty="0" smtClean="0"/>
              <a:t>Configuration and Administration</a:t>
            </a:r>
            <a:r>
              <a:rPr lang="en-US" sz="2400" dirty="0" smtClean="0"/>
              <a:t/>
            </a:r>
            <a:br>
              <a:rPr lang="en-US" sz="2400" dirty="0" smtClean="0"/>
            </a:br>
            <a:endParaRPr lang="en-US" sz="2400" dirty="0"/>
          </a:p>
        </p:txBody>
      </p:sp>
      <p:sp>
        <p:nvSpPr>
          <p:cNvPr id="3" name="Subtitle 2"/>
          <p:cNvSpPr>
            <a:spLocks noGrp="1"/>
          </p:cNvSpPr>
          <p:nvPr>
            <p:ph type="subTitle" idx="1"/>
          </p:nvPr>
        </p:nvSpPr>
        <p:spPr/>
        <p:txBody>
          <a:bodyPr>
            <a:normAutofit fontScale="85000" lnSpcReduction="20000"/>
          </a:bodyPr>
          <a:lstStyle/>
          <a:p>
            <a:r>
              <a:rPr lang="en-US" dirty="0" smtClean="0"/>
              <a:t>Presenter</a:t>
            </a:r>
          </a:p>
          <a:p>
            <a:r>
              <a:rPr lang="en-US" dirty="0" smtClean="0"/>
              <a:t>Desmond Bennett</a:t>
            </a:r>
          </a:p>
          <a:p>
            <a:r>
              <a:rPr lang="en-US" dirty="0" smtClean="0"/>
              <a:t>Software Developer</a:t>
            </a:r>
          </a:p>
          <a:p>
            <a:r>
              <a:rPr lang="en-US" dirty="0" smtClean="0"/>
              <a:t>May 19, </a:t>
            </a:r>
            <a:r>
              <a:rPr lang="en-US" dirty="0" smtClean="0"/>
              <a:t>2014</a:t>
            </a:r>
            <a:endParaRPr lang="en-US" dirty="0"/>
          </a:p>
          <a:p>
            <a:endParaRPr lang="en-US" dirty="0" smtClean="0"/>
          </a:p>
          <a:p>
            <a:endParaRPr lang="en-US" dirty="0" smtClean="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64788"/>
            <a:ext cx="8229600" cy="4121612"/>
          </a:xfrm>
        </p:spPr>
        <p:txBody>
          <a:bodyPr>
            <a:normAutofit/>
          </a:bodyPr>
          <a:lstStyle/>
          <a:p>
            <a:r>
              <a:rPr lang="en-US" sz="2800" dirty="0" smtClean="0"/>
              <a:t>Introduction</a:t>
            </a:r>
            <a:endParaRPr lang="en-US" sz="2800" dirty="0" smtClean="0"/>
          </a:p>
          <a:p>
            <a:r>
              <a:rPr lang="en-US" sz="2800" dirty="0" smtClean="0"/>
              <a:t>System Architecture</a:t>
            </a:r>
          </a:p>
          <a:p>
            <a:r>
              <a:rPr lang="en-US" sz="2800" dirty="0" smtClean="0"/>
              <a:t>Software Development Framework</a:t>
            </a:r>
            <a:endParaRPr lang="en-US" sz="2800" dirty="0" smtClean="0"/>
          </a:p>
          <a:p>
            <a:r>
              <a:rPr lang="en-US" sz="2800" dirty="0" smtClean="0"/>
              <a:t>Database Server</a:t>
            </a:r>
            <a:endParaRPr lang="en-US" sz="2800" dirty="0" smtClean="0"/>
          </a:p>
          <a:p>
            <a:r>
              <a:rPr lang="en-US" sz="2800" dirty="0" smtClean="0"/>
              <a:t>Application Server </a:t>
            </a:r>
          </a:p>
          <a:p>
            <a:r>
              <a:rPr lang="en-US" sz="2800" dirty="0" smtClean="0"/>
              <a:t>JMTS Installation and Administration Demonstration</a:t>
            </a:r>
            <a:endParaRPr lang="en-US" sz="2800" dirty="0" smtClean="0"/>
          </a:p>
          <a:p>
            <a:endParaRPr lang="en-JM" sz="2800" dirty="0"/>
          </a:p>
          <a:p>
            <a:pPr marL="0" indent="0">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057400" y="685800"/>
            <a:ext cx="4876800" cy="461665"/>
          </a:xfrm>
          <a:prstGeom prst="rect">
            <a:avLst/>
          </a:prstGeom>
        </p:spPr>
        <p:txBody>
          <a:bodyPr wrap="square">
            <a:spAutoFit/>
          </a:bodyPr>
          <a:lstStyle/>
          <a:p>
            <a:pPr algn="ctr"/>
            <a:r>
              <a:rPr lang="en-US" sz="2400" b="1" dirty="0" smtClean="0"/>
              <a:t>Content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524000" y="651168"/>
            <a:ext cx="6019800" cy="461665"/>
          </a:xfrm>
          <a:prstGeom prst="rect">
            <a:avLst/>
          </a:prstGeom>
        </p:spPr>
        <p:txBody>
          <a:bodyPr wrap="square">
            <a:spAutoFit/>
          </a:bodyPr>
          <a:lstStyle/>
          <a:p>
            <a:pPr algn="ctr"/>
            <a:r>
              <a:rPr lang="en-US" sz="2400" b="1" dirty="0" smtClean="0"/>
              <a:t>Introduction</a:t>
            </a:r>
            <a:endParaRPr lang="en-US" sz="2400" b="1" dirty="0" smtClean="0"/>
          </a:p>
        </p:txBody>
      </p:sp>
      <p:sp>
        <p:nvSpPr>
          <p:cNvPr id="6" name="Content Placeholder 2"/>
          <p:cNvSpPr>
            <a:spLocks noGrp="1"/>
          </p:cNvSpPr>
          <p:nvPr>
            <p:ph idx="1"/>
          </p:nvPr>
        </p:nvSpPr>
        <p:spPr>
          <a:xfrm>
            <a:off x="419100" y="1219200"/>
            <a:ext cx="8229600" cy="5029200"/>
          </a:xfrm>
        </p:spPr>
        <p:txBody>
          <a:bodyPr>
            <a:normAutofit fontScale="92500"/>
          </a:bodyPr>
          <a:lstStyle/>
          <a:p>
            <a:endParaRPr lang="en-US" sz="2400" dirty="0" smtClean="0"/>
          </a:p>
          <a:p>
            <a:r>
              <a:rPr lang="en-JM" sz="2400" dirty="0"/>
              <a:t>The Job Management </a:t>
            </a:r>
            <a:r>
              <a:rPr lang="en-JM" sz="2400" dirty="0" smtClean="0"/>
              <a:t>&amp;Tracking </a:t>
            </a:r>
            <a:r>
              <a:rPr lang="en-JM" sz="2400" dirty="0"/>
              <a:t>System (JMTS) is a web based application intended to be used as the central system that facilitates the processes of recording, editing, viewing, reporting and tracking requisite data for any job undertaken by any agent of the Bureau of Standards Jamaica (BSJ). </a:t>
            </a:r>
            <a:endParaRPr lang="en-JM" sz="2400" dirty="0" smtClean="0"/>
          </a:p>
          <a:p>
            <a:r>
              <a:rPr lang="en-JM" sz="2400" dirty="0" smtClean="0"/>
              <a:t>JMTS URL</a:t>
            </a:r>
            <a:r>
              <a:rPr lang="en-JM" sz="2400" dirty="0"/>
              <a:t>: </a:t>
            </a:r>
            <a:r>
              <a:rPr lang="en-JM" sz="2400" dirty="0">
                <a:hlinkClick r:id="rId3"/>
              </a:rPr>
              <a:t>http://boshrmapp:8080/jmts</a:t>
            </a:r>
            <a:r>
              <a:rPr lang="en-JM" sz="2400" dirty="0" smtClean="0">
                <a:hlinkClick r:id="rId3"/>
              </a:rPr>
              <a:t>/</a:t>
            </a:r>
            <a:endParaRPr lang="en-JM" sz="2400" dirty="0" smtClean="0"/>
          </a:p>
          <a:p>
            <a:r>
              <a:rPr lang="en-JM" sz="2400" dirty="0" smtClean="0"/>
              <a:t>JMTS </a:t>
            </a:r>
            <a:r>
              <a:rPr lang="en-JM" sz="2400" dirty="0"/>
              <a:t>Test URL: </a:t>
            </a:r>
            <a:r>
              <a:rPr lang="en-JM" sz="2400" dirty="0">
                <a:hlinkClick r:id="rId4"/>
              </a:rPr>
              <a:t>http://boshrmapp:8080/jmtstest</a:t>
            </a:r>
            <a:r>
              <a:rPr lang="en-JM" sz="2400" dirty="0" smtClean="0">
                <a:hlinkClick r:id="rId4"/>
              </a:rPr>
              <a:t>/</a:t>
            </a:r>
            <a:endParaRPr lang="en-JM" sz="2400" dirty="0" smtClean="0"/>
          </a:p>
          <a:p>
            <a:r>
              <a:rPr lang="en-JM" sz="2400" dirty="0" smtClean="0"/>
              <a:t>The Job Management &amp; Tracking System Administration ( JMTS Admin) is web based application used to configure and administer the JMTS.</a:t>
            </a:r>
          </a:p>
          <a:p>
            <a:r>
              <a:rPr lang="en-JM" sz="2400" dirty="0"/>
              <a:t>JMTS Admin URL: </a:t>
            </a:r>
            <a:r>
              <a:rPr lang="en-JM" sz="2400" dirty="0">
                <a:hlinkClick r:id="rId5"/>
              </a:rPr>
              <a:t>http://boshrmapp:8080/jmtsadmin</a:t>
            </a:r>
            <a:r>
              <a:rPr lang="en-JM" sz="2400" dirty="0" smtClean="0">
                <a:hlinkClick r:id="rId5"/>
              </a:rPr>
              <a:t>/</a:t>
            </a:r>
            <a:endParaRPr lang="en-JM" sz="2400" dirty="0" smtClean="0"/>
          </a:p>
          <a:p>
            <a:r>
              <a:rPr lang="en-JM" sz="2400" dirty="0" smtClean="0"/>
              <a:t>JMTS </a:t>
            </a:r>
            <a:r>
              <a:rPr lang="en-JM" sz="2400" dirty="0"/>
              <a:t>Test Admin URL: </a:t>
            </a:r>
            <a:r>
              <a:rPr lang="en-JM" sz="2400" dirty="0">
                <a:hlinkClick r:id="rId6"/>
              </a:rPr>
              <a:t>http://boshrmapp:8080/jmtstestadmin</a:t>
            </a:r>
            <a:r>
              <a:rPr lang="en-JM" sz="2400" dirty="0" smtClean="0">
                <a:hlinkClick r:id="rId6"/>
              </a:rPr>
              <a:t>/</a:t>
            </a:r>
            <a:endParaRPr lang="en-JM" sz="2400" dirty="0" smtClean="0"/>
          </a:p>
          <a:p>
            <a:pPr marL="0" indent="0">
              <a:buNone/>
            </a:pPr>
            <a:endParaRPr lang="en-JM" sz="2000" dirty="0" smtClean="0"/>
          </a:p>
          <a:p>
            <a:endParaRPr lang="en-JM" sz="2000" dirty="0" smtClean="0"/>
          </a:p>
          <a:p>
            <a:endParaRPr lang="en-JM" sz="2400" dirty="0" smtClean="0"/>
          </a:p>
          <a:p>
            <a:endParaRPr lang="en-JM" sz="2400" dirty="0" smtClean="0"/>
          </a:p>
          <a:p>
            <a:endParaRPr lang="en-US" sz="2400" dirty="0" smtClean="0"/>
          </a:p>
          <a:p>
            <a:endParaRPr lang="en-US" sz="2400" dirty="0" smtClean="0"/>
          </a:p>
          <a:p>
            <a:pPr>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524000" y="304800"/>
            <a:ext cx="6400800" cy="523220"/>
          </a:xfrm>
          <a:prstGeom prst="rect">
            <a:avLst/>
          </a:prstGeom>
        </p:spPr>
        <p:txBody>
          <a:bodyPr wrap="square">
            <a:spAutoFit/>
          </a:bodyPr>
          <a:lstStyle/>
          <a:p>
            <a:pPr algn="ctr"/>
            <a:r>
              <a:rPr lang="en-US" sz="2800" dirty="0" smtClean="0"/>
              <a:t>JMTS System Architecture</a:t>
            </a:r>
            <a:endParaRPr lang="en-US" sz="2800" dirty="0" smtClean="0"/>
          </a:p>
        </p:txBody>
      </p:sp>
      <p:sp>
        <p:nvSpPr>
          <p:cNvPr id="8" name="Rounded Rectangle 7"/>
          <p:cNvSpPr/>
          <p:nvPr/>
        </p:nvSpPr>
        <p:spPr>
          <a:xfrm>
            <a:off x="3810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 </a:t>
            </a:r>
          </a:p>
          <a:p>
            <a:pPr algn="ctr"/>
            <a:r>
              <a:rPr lang="en-US" dirty="0" smtClean="0"/>
              <a:t>(Desktop Computer Application)</a:t>
            </a:r>
            <a:endParaRPr lang="en-US" dirty="0"/>
          </a:p>
        </p:txBody>
      </p:sp>
      <p:sp>
        <p:nvSpPr>
          <p:cNvPr id="9" name="Rounded Rectangle 8"/>
          <p:cNvSpPr/>
          <p:nvPr/>
        </p:nvSpPr>
        <p:spPr>
          <a:xfrm>
            <a:off x="32004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p>
          <a:p>
            <a:pPr algn="ctr"/>
            <a:r>
              <a:rPr lang="en-US" dirty="0" smtClean="0"/>
              <a:t>(Web Browser on Desktop Computer) </a:t>
            </a:r>
            <a:endParaRPr lang="en-US" dirty="0"/>
          </a:p>
        </p:txBody>
      </p:sp>
      <p:sp>
        <p:nvSpPr>
          <p:cNvPr id="10" name="Rounded Rectangle 9"/>
          <p:cNvSpPr/>
          <p:nvPr/>
        </p:nvSpPr>
        <p:spPr>
          <a:xfrm>
            <a:off x="59436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p>
          <a:p>
            <a:pPr algn="ctr"/>
            <a:r>
              <a:rPr lang="en-US" dirty="0" smtClean="0"/>
              <a:t>(Web Browser/Native Application on iPad)</a:t>
            </a:r>
            <a:endParaRPr lang="en-US" dirty="0"/>
          </a:p>
        </p:txBody>
      </p:sp>
      <p:sp>
        <p:nvSpPr>
          <p:cNvPr id="11" name="Rectangle 10"/>
          <p:cNvSpPr/>
          <p:nvPr/>
        </p:nvSpPr>
        <p:spPr>
          <a:xfrm>
            <a:off x="3298372" y="3004458"/>
            <a:ext cx="2242458" cy="1143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Business Logic </a:t>
            </a:r>
          </a:p>
          <a:p>
            <a:pPr algn="ctr"/>
            <a:r>
              <a:rPr lang="en-US" dirty="0" smtClean="0"/>
              <a:t>(Application Server)</a:t>
            </a:r>
            <a:endParaRPr lang="en-US" dirty="0"/>
          </a:p>
        </p:txBody>
      </p:sp>
      <p:cxnSp>
        <p:nvCxnSpPr>
          <p:cNvPr id="13" name="Straight Arrow Connector 12"/>
          <p:cNvCxnSpPr>
            <a:stCxn id="8" idx="2"/>
            <a:endCxn id="11" idx="0"/>
          </p:cNvCxnSpPr>
          <p:nvPr/>
        </p:nvCxnSpPr>
        <p:spPr>
          <a:xfrm>
            <a:off x="1600200" y="2286000"/>
            <a:ext cx="2819401"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1" idx="0"/>
          </p:cNvCxnSpPr>
          <p:nvPr/>
        </p:nvCxnSpPr>
        <p:spPr>
          <a:xfrm>
            <a:off x="4419600" y="2286000"/>
            <a:ext cx="1"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11" idx="0"/>
          </p:cNvCxnSpPr>
          <p:nvPr/>
        </p:nvCxnSpPr>
        <p:spPr>
          <a:xfrm flipH="1">
            <a:off x="4419601" y="2286000"/>
            <a:ext cx="2743199"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304800" y="2754088"/>
            <a:ext cx="2667000" cy="16764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Business Process/Systems Analysis</a:t>
            </a:r>
            <a:endParaRPr lang="en-US" dirty="0"/>
          </a:p>
        </p:txBody>
      </p:sp>
      <p:sp>
        <p:nvSpPr>
          <p:cNvPr id="42" name="Right Arrow 41"/>
          <p:cNvSpPr/>
          <p:nvPr/>
        </p:nvSpPr>
        <p:spPr>
          <a:xfrm>
            <a:off x="5943600" y="2743200"/>
            <a:ext cx="2667000" cy="1676400"/>
          </a:xfrm>
          <a:prstGeom prst="rightArrow">
            <a:avLst/>
          </a:prstGeom>
          <a:gradFill>
            <a:lin ang="16200000" scaled="0"/>
          </a:gradFill>
          <a:scene3d>
            <a:camera prst="orthographicFront">
              <a:rot lat="0" lon="0" rev="10799999"/>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flatTx/>
          </a:bodyPr>
          <a:lstStyle/>
          <a:p>
            <a:pPr algn="ctr"/>
            <a:r>
              <a:rPr lang="en-US" dirty="0" smtClean="0"/>
              <a:t>  Business Intelligence</a:t>
            </a:r>
            <a:endParaRPr lang="en-US" dirty="0"/>
          </a:p>
        </p:txBody>
      </p:sp>
      <p:sp>
        <p:nvSpPr>
          <p:cNvPr id="43" name="Rectangle 42"/>
          <p:cNvSpPr/>
          <p:nvPr/>
        </p:nvSpPr>
        <p:spPr>
          <a:xfrm>
            <a:off x="1415144" y="5029200"/>
            <a:ext cx="6019800" cy="1143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p>
          <a:p>
            <a:pPr algn="ctr"/>
            <a:r>
              <a:rPr lang="en-US" dirty="0" smtClean="0"/>
              <a:t>(MySQL </a:t>
            </a:r>
            <a:r>
              <a:rPr lang="en-US" dirty="0" smtClean="0"/>
              <a:t>Database Server, </a:t>
            </a:r>
            <a:r>
              <a:rPr lang="en-US" dirty="0" smtClean="0"/>
              <a:t>MS SQL</a:t>
            </a:r>
            <a:r>
              <a:rPr lang="en-US" dirty="0" smtClean="0"/>
              <a:t> </a:t>
            </a:r>
            <a:r>
              <a:rPr lang="en-US" dirty="0" smtClean="0"/>
              <a:t>Database Server)</a:t>
            </a:r>
            <a:endParaRPr lang="en-US" dirty="0"/>
          </a:p>
        </p:txBody>
      </p:sp>
      <p:cxnSp>
        <p:nvCxnSpPr>
          <p:cNvPr id="45" name="Straight Arrow Connector 44"/>
          <p:cNvCxnSpPr>
            <a:stCxn id="11" idx="2"/>
            <a:endCxn id="43" idx="0"/>
          </p:cNvCxnSpPr>
          <p:nvPr/>
        </p:nvCxnSpPr>
        <p:spPr>
          <a:xfrm>
            <a:off x="4419601" y="4147458"/>
            <a:ext cx="5443" cy="881742"/>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851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524000" y="651168"/>
            <a:ext cx="6019800" cy="461665"/>
          </a:xfrm>
          <a:prstGeom prst="rect">
            <a:avLst/>
          </a:prstGeom>
        </p:spPr>
        <p:txBody>
          <a:bodyPr wrap="square">
            <a:spAutoFit/>
          </a:bodyPr>
          <a:lstStyle/>
          <a:p>
            <a:pPr algn="ctr"/>
            <a:r>
              <a:rPr lang="en-US" sz="2400" b="1" dirty="0" smtClean="0"/>
              <a:t>Software Development Framework</a:t>
            </a:r>
            <a:endParaRPr lang="en-US" sz="2400" b="1" dirty="0" smtClean="0"/>
          </a:p>
        </p:txBody>
      </p:sp>
      <p:sp>
        <p:nvSpPr>
          <p:cNvPr id="6" name="Content Placeholder 2"/>
          <p:cNvSpPr>
            <a:spLocks noGrp="1"/>
          </p:cNvSpPr>
          <p:nvPr>
            <p:ph idx="1"/>
          </p:nvPr>
        </p:nvSpPr>
        <p:spPr>
          <a:xfrm>
            <a:off x="419100" y="1219200"/>
            <a:ext cx="8229600" cy="5029200"/>
          </a:xfrm>
        </p:spPr>
        <p:txBody>
          <a:bodyPr>
            <a:normAutofit/>
          </a:bodyPr>
          <a:lstStyle/>
          <a:p>
            <a:endParaRPr lang="en-US" sz="2400" dirty="0" smtClean="0"/>
          </a:p>
          <a:p>
            <a:r>
              <a:rPr lang="en-JM" sz="2400" dirty="0" smtClean="0"/>
              <a:t>Programming languages: Java Enterprise Edition , JavaScript, HTML, CSS</a:t>
            </a:r>
          </a:p>
          <a:p>
            <a:r>
              <a:rPr lang="en-JM" sz="2400" dirty="0" smtClean="0"/>
              <a:t>Application Frameworks: Java Server Faces (JSF) Standard Library 2.0, </a:t>
            </a:r>
            <a:r>
              <a:rPr lang="en-JM" sz="2400" dirty="0" err="1" smtClean="0"/>
              <a:t>PrimeFaces</a:t>
            </a:r>
            <a:r>
              <a:rPr lang="en-JM" sz="2400" dirty="0" smtClean="0"/>
              <a:t> 4.0 JSF Framework</a:t>
            </a:r>
          </a:p>
          <a:p>
            <a:r>
              <a:rPr lang="en-JM" sz="2400" dirty="0" smtClean="0"/>
              <a:t>Development Environment: </a:t>
            </a:r>
            <a:r>
              <a:rPr lang="en-JM" sz="2400" dirty="0" err="1" smtClean="0"/>
              <a:t>Netbeans</a:t>
            </a:r>
            <a:r>
              <a:rPr lang="en-JM" sz="2400" dirty="0" smtClean="0"/>
              <a:t> 7.3</a:t>
            </a:r>
          </a:p>
          <a:p>
            <a:r>
              <a:rPr lang="en-JM" sz="2400" dirty="0" err="1" smtClean="0"/>
              <a:t>Jaspersoft</a:t>
            </a:r>
            <a:r>
              <a:rPr lang="en-JM" sz="2400" dirty="0" smtClean="0"/>
              <a:t> </a:t>
            </a:r>
            <a:r>
              <a:rPr lang="en-JM" sz="2400" dirty="0" err="1" smtClean="0"/>
              <a:t>iReport</a:t>
            </a:r>
            <a:r>
              <a:rPr lang="en-JM" sz="2400" dirty="0" smtClean="0"/>
              <a:t> 5.5.1 </a:t>
            </a:r>
          </a:p>
          <a:p>
            <a:r>
              <a:rPr lang="en-JM" sz="2400" dirty="0" smtClean="0"/>
              <a:t>MySQL Workbench 6.0</a:t>
            </a:r>
          </a:p>
          <a:p>
            <a:endParaRPr lang="en-JM" sz="2400" dirty="0" smtClean="0"/>
          </a:p>
          <a:p>
            <a:endParaRPr lang="en-JM" sz="2400" dirty="0" smtClean="0"/>
          </a:p>
          <a:p>
            <a:endParaRPr lang="en-JM" sz="2000" dirty="0" smtClean="0"/>
          </a:p>
          <a:p>
            <a:endParaRPr lang="en-JM" sz="2000" dirty="0" smtClean="0"/>
          </a:p>
          <a:p>
            <a:endParaRPr lang="en-JM" sz="2400" dirty="0" smtClean="0"/>
          </a:p>
          <a:p>
            <a:endParaRPr lang="en-JM" sz="2400" dirty="0" smtClean="0"/>
          </a:p>
          <a:p>
            <a:endParaRPr lang="en-US" sz="2400" dirty="0" smtClean="0"/>
          </a:p>
          <a:p>
            <a:endParaRPr lang="en-US" sz="2400" dirty="0" smtClean="0"/>
          </a:p>
          <a:p>
            <a:pPr>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556322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219200" y="838200"/>
            <a:ext cx="7010400" cy="461665"/>
          </a:xfrm>
          <a:prstGeom prst="rect">
            <a:avLst/>
          </a:prstGeom>
        </p:spPr>
        <p:txBody>
          <a:bodyPr wrap="square">
            <a:spAutoFit/>
          </a:bodyPr>
          <a:lstStyle/>
          <a:p>
            <a:pPr algn="ctr"/>
            <a:r>
              <a:rPr lang="en-US" sz="2400" b="1" dirty="0" smtClean="0"/>
              <a:t>Database Server</a:t>
            </a:r>
            <a:endParaRPr lang="en-US" sz="2400" b="1" dirty="0" smtClean="0"/>
          </a:p>
        </p:txBody>
      </p:sp>
      <p:sp>
        <p:nvSpPr>
          <p:cNvPr id="6" name="Content Placeholder 2"/>
          <p:cNvSpPr>
            <a:spLocks noGrp="1"/>
          </p:cNvSpPr>
          <p:nvPr>
            <p:ph idx="1"/>
          </p:nvPr>
        </p:nvSpPr>
        <p:spPr>
          <a:xfrm>
            <a:off x="457200" y="1524000"/>
            <a:ext cx="8229600" cy="4572000"/>
          </a:xfrm>
        </p:spPr>
        <p:txBody>
          <a:bodyPr>
            <a:normAutofit/>
          </a:bodyPr>
          <a:lstStyle/>
          <a:p>
            <a:r>
              <a:rPr lang="en-JM" sz="2800" dirty="0" smtClean="0"/>
              <a:t>MySQL Database Server 5.5 on BOSHRMAPP</a:t>
            </a:r>
          </a:p>
          <a:p>
            <a:r>
              <a:rPr lang="en-JM" sz="2800" dirty="0" smtClean="0"/>
              <a:t>MySQL Window service</a:t>
            </a:r>
            <a:r>
              <a:rPr lang="en-JM" sz="2800" dirty="0"/>
              <a:t>: MySQL </a:t>
            </a:r>
            <a:endParaRPr lang="en-JM" sz="2800" dirty="0" smtClean="0"/>
          </a:p>
          <a:p>
            <a:r>
              <a:rPr lang="en-JM" sz="2800" dirty="0" smtClean="0"/>
              <a:t>Database Schemas: </a:t>
            </a:r>
            <a:r>
              <a:rPr lang="en-JM" sz="2800" dirty="0" err="1" smtClean="0"/>
              <a:t>jmts</a:t>
            </a:r>
            <a:r>
              <a:rPr lang="en-JM" sz="2800" dirty="0" smtClean="0"/>
              <a:t>, </a:t>
            </a:r>
            <a:r>
              <a:rPr lang="en-JM" sz="2800" dirty="0" err="1" smtClean="0"/>
              <a:t>jmtstest</a:t>
            </a:r>
            <a:endParaRPr lang="en-JM" sz="2800" dirty="0" smtClean="0"/>
          </a:p>
          <a:p>
            <a:r>
              <a:rPr lang="en-JM" sz="2800" dirty="0" smtClean="0"/>
              <a:t>Path to executable: "</a:t>
            </a:r>
            <a:r>
              <a:rPr lang="en-JM" sz="2800" dirty="0"/>
              <a:t>C:\Program Files\MySQL\MySQL Server 5.5\bin\</a:t>
            </a:r>
            <a:r>
              <a:rPr lang="en-JM" sz="2800" dirty="0" err="1"/>
              <a:t>mysqld</a:t>
            </a:r>
            <a:r>
              <a:rPr lang="en-JM" sz="2800" dirty="0"/>
              <a:t>" --defaults-file="C:\Program Files\MySQL\MySQL Server 5.5\my.ini" </a:t>
            </a:r>
            <a:r>
              <a:rPr lang="en-JM" sz="2800" dirty="0" smtClean="0"/>
              <a:t>MySQL</a:t>
            </a:r>
          </a:p>
          <a:p>
            <a:r>
              <a:rPr lang="en-JM" sz="2800" dirty="0" smtClean="0"/>
              <a:t>Process Image Name: mysqld.exe</a:t>
            </a:r>
          </a:p>
          <a:p>
            <a:r>
              <a:rPr lang="en-JM" sz="2800" dirty="0" smtClean="0"/>
              <a:t>Database management tool: MySQL Workbench 6.0+</a:t>
            </a:r>
          </a:p>
          <a:p>
            <a:endParaRPr lang="en-JM" sz="2400" dirty="0" smtClean="0"/>
          </a:p>
          <a:p>
            <a:endParaRPr lang="en-JM" sz="2400" dirty="0"/>
          </a:p>
          <a:p>
            <a:endParaRPr lang="en-JM"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83075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219200" y="838200"/>
            <a:ext cx="7010400" cy="461665"/>
          </a:xfrm>
          <a:prstGeom prst="rect">
            <a:avLst/>
          </a:prstGeom>
        </p:spPr>
        <p:txBody>
          <a:bodyPr wrap="square">
            <a:spAutoFit/>
          </a:bodyPr>
          <a:lstStyle/>
          <a:p>
            <a:pPr algn="ctr"/>
            <a:r>
              <a:rPr lang="en-US" sz="2400" b="1" dirty="0" smtClean="0"/>
              <a:t>Application Server</a:t>
            </a:r>
            <a:endParaRPr lang="en-US" sz="2400" b="1" dirty="0" smtClean="0"/>
          </a:p>
        </p:txBody>
      </p:sp>
      <p:sp>
        <p:nvSpPr>
          <p:cNvPr id="6" name="Content Placeholder 2"/>
          <p:cNvSpPr>
            <a:spLocks noGrp="1"/>
          </p:cNvSpPr>
          <p:nvPr>
            <p:ph idx="1"/>
          </p:nvPr>
        </p:nvSpPr>
        <p:spPr>
          <a:xfrm>
            <a:off x="457200" y="1371600"/>
            <a:ext cx="8229600" cy="5257800"/>
          </a:xfrm>
        </p:spPr>
        <p:txBody>
          <a:bodyPr>
            <a:normAutofit/>
          </a:bodyPr>
          <a:lstStyle/>
          <a:p>
            <a:r>
              <a:rPr lang="en-JM" sz="2800" dirty="0" smtClean="0"/>
              <a:t>Glassfish 3.1.2.2 Application Server on BOSHRMAPP</a:t>
            </a:r>
          </a:p>
          <a:p>
            <a:r>
              <a:rPr lang="en-JM" sz="2800" dirty="0" smtClean="0"/>
              <a:t>Glassfish </a:t>
            </a:r>
            <a:r>
              <a:rPr lang="en-JM" sz="2800" dirty="0"/>
              <a:t>Windows Service: </a:t>
            </a:r>
            <a:r>
              <a:rPr lang="en-JM" sz="2800" dirty="0" smtClean="0"/>
              <a:t>“domain1 Glassfish Server”</a:t>
            </a:r>
          </a:p>
          <a:p>
            <a:r>
              <a:rPr lang="en-JM" sz="2800" dirty="0" smtClean="0"/>
              <a:t>Path to executable</a:t>
            </a:r>
            <a:r>
              <a:rPr lang="en-JM" sz="2800" dirty="0"/>
              <a:t>: </a:t>
            </a:r>
            <a:r>
              <a:rPr lang="en-JM" sz="2800" dirty="0" smtClean="0"/>
              <a:t>C:\glassfish3122\glassfish\domains\domain1\bin\domain1ServiceService.exe</a:t>
            </a:r>
          </a:p>
          <a:p>
            <a:r>
              <a:rPr lang="en-JM" sz="2800" dirty="0" smtClean="0"/>
              <a:t>Process Image Name: java.exe (with largest memory usage)</a:t>
            </a:r>
          </a:p>
          <a:p>
            <a:r>
              <a:rPr lang="en-JM" sz="2800" dirty="0"/>
              <a:t>Management URL: </a:t>
            </a:r>
            <a:r>
              <a:rPr lang="en-JM" sz="2800" dirty="0">
                <a:hlinkClick r:id="rId3"/>
              </a:rPr>
              <a:t>https://boshrmapp:4848</a:t>
            </a:r>
            <a:r>
              <a:rPr lang="en-JM" sz="2800" dirty="0" smtClean="0">
                <a:hlinkClick r:id="rId3"/>
              </a:rPr>
              <a:t>/</a:t>
            </a:r>
            <a:r>
              <a:rPr lang="en-JM" sz="2800" dirty="0" smtClean="0"/>
              <a:t> (username and password required)</a:t>
            </a:r>
          </a:p>
          <a:p>
            <a:pPr marL="0" indent="0">
              <a:buNone/>
            </a:pPr>
            <a:endParaRPr lang="en-JM" sz="2200" dirty="0" smtClean="0"/>
          </a:p>
          <a:p>
            <a:endParaRPr lang="en-JM" sz="2200" dirty="0" smtClean="0"/>
          </a:p>
          <a:p>
            <a:endParaRPr lang="en-JM" sz="2200" dirty="0" smtClean="0"/>
          </a:p>
          <a:p>
            <a:endParaRPr lang="en-JM" sz="2200" dirty="0" smtClean="0"/>
          </a:p>
          <a:p>
            <a:endParaRPr lang="en-JM" sz="2200" dirty="0" smtClean="0"/>
          </a:p>
          <a:p>
            <a:endParaRPr lang="en-US" sz="2000" dirty="0" smtClean="0"/>
          </a:p>
          <a:p>
            <a:pPr>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78068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219200" y="838200"/>
            <a:ext cx="7010400" cy="461665"/>
          </a:xfrm>
          <a:prstGeom prst="rect">
            <a:avLst/>
          </a:prstGeom>
        </p:spPr>
        <p:txBody>
          <a:bodyPr wrap="square">
            <a:spAutoFit/>
          </a:bodyPr>
          <a:lstStyle/>
          <a:p>
            <a:pPr algn="ctr"/>
            <a:r>
              <a:rPr lang="en-US" sz="2400" b="1" dirty="0" smtClean="0"/>
              <a:t>JMTS Installation and Administration Demonstration</a:t>
            </a:r>
            <a:endParaRPr lang="en-US" sz="2400" b="1" dirty="0" smtClean="0"/>
          </a:p>
        </p:txBody>
      </p:sp>
      <p:sp>
        <p:nvSpPr>
          <p:cNvPr id="6" name="Content Placeholder 2"/>
          <p:cNvSpPr>
            <a:spLocks noGrp="1"/>
          </p:cNvSpPr>
          <p:nvPr>
            <p:ph idx="1"/>
          </p:nvPr>
        </p:nvSpPr>
        <p:spPr>
          <a:xfrm>
            <a:off x="457200" y="1524000"/>
            <a:ext cx="8229600" cy="4572000"/>
          </a:xfrm>
        </p:spPr>
        <p:txBody>
          <a:bodyPr>
            <a:normAutofit/>
          </a:bodyPr>
          <a:lstStyle/>
          <a:p>
            <a:r>
              <a:rPr lang="en-JM" sz="2800" dirty="0" smtClean="0"/>
              <a:t>JMTS installation is done via the Glassfish </a:t>
            </a:r>
            <a:r>
              <a:rPr lang="en-JM" sz="2800" dirty="0"/>
              <a:t>management console at: </a:t>
            </a:r>
            <a:r>
              <a:rPr lang="en-JM" sz="2800" dirty="0">
                <a:hlinkClick r:id="rId3"/>
              </a:rPr>
              <a:t>https://</a:t>
            </a:r>
            <a:r>
              <a:rPr lang="en-JM" sz="2800" dirty="0" smtClean="0">
                <a:hlinkClick r:id="rId3"/>
              </a:rPr>
              <a:t>boshrmapp:4848</a:t>
            </a:r>
            <a:endParaRPr lang="en-JM" sz="2800" dirty="0" smtClean="0"/>
          </a:p>
          <a:p>
            <a:r>
              <a:rPr lang="en-JM" sz="2800" dirty="0" smtClean="0"/>
              <a:t>JMTS administration is done via the JMTS admin </a:t>
            </a:r>
            <a:r>
              <a:rPr lang="en-JM" sz="2800" dirty="0"/>
              <a:t>web application at: </a:t>
            </a:r>
            <a:r>
              <a:rPr lang="en-JM" sz="2800" dirty="0">
                <a:hlinkClick r:id="rId4"/>
              </a:rPr>
              <a:t>http://boshrmapp:8080/jmtsadmin</a:t>
            </a:r>
            <a:r>
              <a:rPr lang="en-JM" sz="2800" dirty="0" smtClean="0">
                <a:hlinkClick r:id="rId4"/>
              </a:rPr>
              <a:t>/</a:t>
            </a:r>
            <a:endParaRPr lang="en-JM" sz="2800" dirty="0" smtClean="0"/>
          </a:p>
          <a:p>
            <a:pPr marL="0" indent="0">
              <a:buNone/>
            </a:pPr>
            <a:endParaRPr lang="en-JM" sz="2800" dirty="0" smtClean="0"/>
          </a:p>
          <a:p>
            <a:endParaRPr lang="en-JM" sz="2400" dirty="0" smtClean="0"/>
          </a:p>
          <a:p>
            <a:endParaRPr lang="en-JM" sz="2400" dirty="0"/>
          </a:p>
          <a:p>
            <a:endParaRPr lang="en-JM"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784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084654" y="2590800"/>
            <a:ext cx="4671856" cy="1200329"/>
          </a:xfrm>
          <a:prstGeom prst="rect">
            <a:avLst/>
          </a:prstGeom>
        </p:spPr>
        <p:txBody>
          <a:bodyPr wrap="none">
            <a:spAutoFit/>
          </a:bodyPr>
          <a:lstStyle/>
          <a:p>
            <a:pPr algn="ctr"/>
            <a:r>
              <a:rPr lang="en-US" sz="3600" dirty="0" smtClean="0"/>
              <a:t>The End</a:t>
            </a:r>
          </a:p>
          <a:p>
            <a:pPr algn="ctr"/>
            <a:r>
              <a:rPr lang="en-US" sz="3600" dirty="0" smtClean="0"/>
              <a:t>Thank you for your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TotalTime>
  <Words>382</Words>
  <Application>Microsoft Office PowerPoint</Application>
  <PresentationFormat>On-screen Show (4:3)</PresentationFormat>
  <Paragraphs>125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Job Management &amp; Tracking System (JMTS) Installation, Configuration and Administration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BSJ Corporate Database</dc:title>
  <dc:creator>Desmond Bennett</dc:creator>
  <cp:lastModifiedBy>Desmond Bennett</cp:lastModifiedBy>
  <cp:revision>164</cp:revision>
  <dcterms:created xsi:type="dcterms:W3CDTF">2012-08-27T18:53:51Z</dcterms:created>
  <dcterms:modified xsi:type="dcterms:W3CDTF">2014-05-19T16:56:10Z</dcterms:modified>
</cp:coreProperties>
</file>