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58" r:id="rId5"/>
    <p:sldId id="259" r:id="rId6"/>
    <p:sldId id="270" r:id="rId7"/>
    <p:sldId id="269"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76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AB950-681B-485C-81AD-2C3F04283FDF}" type="datetimeFigureOut">
              <a:rPr lang="en-US" smtClean="0"/>
              <a:pPr/>
              <a:t>3/8/2013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B3BB8-A1DC-4572-84B8-26318FA992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p>
          <a:p>
            <a:endParaRPr lang="en-US" dirty="0"/>
          </a:p>
        </p:txBody>
      </p:sp>
      <p:sp>
        <p:nvSpPr>
          <p:cNvPr id="4" name="Slide Number Placeholder 3"/>
          <p:cNvSpPr>
            <a:spLocks noGrp="1"/>
          </p:cNvSpPr>
          <p:nvPr>
            <p:ph type="sldNum" sz="quarter" idx="10"/>
          </p:nvPr>
        </p:nvSpPr>
        <p:spPr/>
        <p:txBody>
          <a:bodyPr/>
          <a:lstStyle/>
          <a:p>
            <a:fld id="{D88B3BB8-A1DC-4572-84B8-26318FA9921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8B3BB8-A1DC-4572-84B8-26318FA9921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p>
          <a:p>
            <a:endParaRPr lang="en-US" dirty="0"/>
          </a:p>
        </p:txBody>
      </p:sp>
      <p:sp>
        <p:nvSpPr>
          <p:cNvPr id="4" name="Slide Number Placeholder 3"/>
          <p:cNvSpPr>
            <a:spLocks noGrp="1"/>
          </p:cNvSpPr>
          <p:nvPr>
            <p:ph type="sldNum" sz="quarter" idx="10"/>
          </p:nvPr>
        </p:nvSpPr>
        <p:spPr/>
        <p:txBody>
          <a:bodyPr/>
          <a:lstStyle/>
          <a:p>
            <a:fld id="{D88B3BB8-A1DC-4572-84B8-26318FA9921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F188DC-2B2E-47C7-8D9E-0EB7538849A2}" type="datetime1">
              <a:rPr lang="en-US" smtClean="0"/>
              <a:pPr/>
              <a:t>3/8/2013</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0B084-7E16-4754-B349-F3879253260E}" type="datetime1">
              <a:rPr lang="en-US" smtClean="0"/>
              <a:pPr/>
              <a:t>3/8/2013</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FE7AF-42B2-4FB0-813D-B50EAF5CB0A8}" type="datetime1">
              <a:rPr lang="en-US" smtClean="0"/>
              <a:pPr/>
              <a:t>3/8/2013</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FFB8B-D15D-4F2F-96FB-3BCE9BD3FBC7}" type="datetime1">
              <a:rPr lang="en-US" smtClean="0"/>
              <a:pPr/>
              <a:t>3/8/2013</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FAA26-DE30-4152-B3F2-3E7A8F9B7ACE}" type="datetime1">
              <a:rPr lang="en-US" smtClean="0"/>
              <a:pPr/>
              <a:t>3/8/2013</a:t>
            </a:fld>
            <a:endParaRPr lang="en-US"/>
          </a:p>
        </p:txBody>
      </p:sp>
      <p:sp>
        <p:nvSpPr>
          <p:cNvPr id="5" name="Footer Placeholder 4"/>
          <p:cNvSpPr>
            <a:spLocks noGrp="1"/>
          </p:cNvSpPr>
          <p:nvPr>
            <p:ph type="ftr" sz="quarter" idx="11"/>
          </p:nvPr>
        </p:nvSpPr>
        <p:spPr/>
        <p:txBody>
          <a:bodyPr/>
          <a:lstStyle/>
          <a:p>
            <a:r>
              <a:rPr lang="en-US" smtClean="0"/>
              <a:t>jhgjhj</a:t>
            </a:r>
            <a:endParaRPr lang="en-US"/>
          </a:p>
        </p:txBody>
      </p:sp>
      <p:sp>
        <p:nvSpPr>
          <p:cNvPr id="6" name="Slide Number Placeholder 5"/>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E0EBB-292A-4AD4-A7B0-FED0BA294529}" type="datetime1">
              <a:rPr lang="en-US" smtClean="0"/>
              <a:pPr/>
              <a:t>3/8/2013</a:t>
            </a:fld>
            <a:endParaRPr lang="en-US"/>
          </a:p>
        </p:txBody>
      </p:sp>
      <p:sp>
        <p:nvSpPr>
          <p:cNvPr id="6" name="Footer Placeholder 5"/>
          <p:cNvSpPr>
            <a:spLocks noGrp="1"/>
          </p:cNvSpPr>
          <p:nvPr>
            <p:ph type="ftr" sz="quarter" idx="11"/>
          </p:nvPr>
        </p:nvSpPr>
        <p:spPr/>
        <p:txBody>
          <a:bodyPr/>
          <a:lstStyle/>
          <a:p>
            <a:r>
              <a:rPr lang="en-US" smtClean="0"/>
              <a:t>jhgjhj</a:t>
            </a:r>
            <a:endParaRPr lang="en-US"/>
          </a:p>
        </p:txBody>
      </p:sp>
      <p:sp>
        <p:nvSpPr>
          <p:cNvPr id="7" name="Slide Number Placeholder 6"/>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CA5DC-08AB-49AF-B20F-83D0E9A4CE6A}" type="datetime1">
              <a:rPr lang="en-US" smtClean="0"/>
              <a:pPr/>
              <a:t>3/8/2013</a:t>
            </a:fld>
            <a:endParaRPr lang="en-US"/>
          </a:p>
        </p:txBody>
      </p:sp>
      <p:sp>
        <p:nvSpPr>
          <p:cNvPr id="8" name="Footer Placeholder 7"/>
          <p:cNvSpPr>
            <a:spLocks noGrp="1"/>
          </p:cNvSpPr>
          <p:nvPr>
            <p:ph type="ftr" sz="quarter" idx="11"/>
          </p:nvPr>
        </p:nvSpPr>
        <p:spPr/>
        <p:txBody>
          <a:bodyPr/>
          <a:lstStyle/>
          <a:p>
            <a:r>
              <a:rPr lang="en-US" smtClean="0"/>
              <a:t>jhgjhj</a:t>
            </a:r>
            <a:endParaRPr lang="en-US"/>
          </a:p>
        </p:txBody>
      </p:sp>
      <p:sp>
        <p:nvSpPr>
          <p:cNvPr id="9" name="Slide Number Placeholder 8"/>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D6ED3D-7137-4279-8C99-6AC39A6C71EC}" type="datetime1">
              <a:rPr lang="en-US" smtClean="0"/>
              <a:pPr/>
              <a:t>3/8/2013</a:t>
            </a:fld>
            <a:endParaRPr lang="en-US"/>
          </a:p>
        </p:txBody>
      </p:sp>
      <p:sp>
        <p:nvSpPr>
          <p:cNvPr id="4" name="Footer Placeholder 3"/>
          <p:cNvSpPr>
            <a:spLocks noGrp="1"/>
          </p:cNvSpPr>
          <p:nvPr>
            <p:ph type="ftr" sz="quarter" idx="11"/>
          </p:nvPr>
        </p:nvSpPr>
        <p:spPr/>
        <p:txBody>
          <a:bodyPr/>
          <a:lstStyle/>
          <a:p>
            <a:r>
              <a:rPr lang="en-US" smtClean="0"/>
              <a:t>jhgjhj</a:t>
            </a:r>
            <a:endParaRPr lang="en-US"/>
          </a:p>
        </p:txBody>
      </p:sp>
      <p:sp>
        <p:nvSpPr>
          <p:cNvPr id="5" name="Slide Number Placeholder 4"/>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2488F-8CB8-424E-BC55-263B9EA94C2E}" type="datetime1">
              <a:rPr lang="en-US" smtClean="0"/>
              <a:pPr/>
              <a:t>3/8/2013</a:t>
            </a:fld>
            <a:endParaRPr lang="en-US"/>
          </a:p>
        </p:txBody>
      </p:sp>
      <p:sp>
        <p:nvSpPr>
          <p:cNvPr id="3" name="Footer Placeholder 2"/>
          <p:cNvSpPr>
            <a:spLocks noGrp="1"/>
          </p:cNvSpPr>
          <p:nvPr>
            <p:ph type="ftr" sz="quarter" idx="11"/>
          </p:nvPr>
        </p:nvSpPr>
        <p:spPr/>
        <p:txBody>
          <a:bodyPr/>
          <a:lstStyle/>
          <a:p>
            <a:r>
              <a:rPr lang="en-US" smtClean="0"/>
              <a:t>jhgjhj</a:t>
            </a:r>
            <a:endParaRPr lang="en-US"/>
          </a:p>
        </p:txBody>
      </p:sp>
      <p:sp>
        <p:nvSpPr>
          <p:cNvPr id="4" name="Slide Number Placeholder 3"/>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CF272-A28E-4F2A-BAFF-0E30C7ED784C}" type="datetime1">
              <a:rPr lang="en-US" smtClean="0"/>
              <a:pPr/>
              <a:t>3/8/2013</a:t>
            </a:fld>
            <a:endParaRPr lang="en-US"/>
          </a:p>
        </p:txBody>
      </p:sp>
      <p:sp>
        <p:nvSpPr>
          <p:cNvPr id="6" name="Footer Placeholder 5"/>
          <p:cNvSpPr>
            <a:spLocks noGrp="1"/>
          </p:cNvSpPr>
          <p:nvPr>
            <p:ph type="ftr" sz="quarter" idx="11"/>
          </p:nvPr>
        </p:nvSpPr>
        <p:spPr/>
        <p:txBody>
          <a:bodyPr/>
          <a:lstStyle/>
          <a:p>
            <a:r>
              <a:rPr lang="en-US" smtClean="0"/>
              <a:t>jhgjhj</a:t>
            </a:r>
            <a:endParaRPr lang="en-US"/>
          </a:p>
        </p:txBody>
      </p:sp>
      <p:sp>
        <p:nvSpPr>
          <p:cNvPr id="7" name="Slide Number Placeholder 6"/>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6DFCA-220B-4BCE-8642-6120380A041F}" type="datetime1">
              <a:rPr lang="en-US" smtClean="0"/>
              <a:pPr/>
              <a:t>3/8/2013</a:t>
            </a:fld>
            <a:endParaRPr lang="en-US"/>
          </a:p>
        </p:txBody>
      </p:sp>
      <p:sp>
        <p:nvSpPr>
          <p:cNvPr id="6" name="Footer Placeholder 5"/>
          <p:cNvSpPr>
            <a:spLocks noGrp="1"/>
          </p:cNvSpPr>
          <p:nvPr>
            <p:ph type="ftr" sz="quarter" idx="11"/>
          </p:nvPr>
        </p:nvSpPr>
        <p:spPr/>
        <p:txBody>
          <a:bodyPr/>
          <a:lstStyle/>
          <a:p>
            <a:r>
              <a:rPr lang="en-US" smtClean="0"/>
              <a:t>jhgjhj</a:t>
            </a:r>
            <a:endParaRPr lang="en-US"/>
          </a:p>
        </p:txBody>
      </p:sp>
      <p:sp>
        <p:nvSpPr>
          <p:cNvPr id="7" name="Slide Number Placeholder 6"/>
          <p:cNvSpPr>
            <a:spLocks noGrp="1"/>
          </p:cNvSpPr>
          <p:nvPr>
            <p:ph type="sldNum" sz="quarter" idx="12"/>
          </p:nvPr>
        </p:nvSpPr>
        <p:spPr/>
        <p:txBody>
          <a:bodyPr/>
          <a:lstStyle/>
          <a:p>
            <a:fld id="{7F9E9EB5-D493-41BB-A469-46C1AE68D5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169D-2E2E-4987-9E2F-BC8A72B9BF93}" type="datetime1">
              <a:rPr lang="en-US" smtClean="0"/>
              <a:pPr/>
              <a:t>3/8/2013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jhgjhj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E9EB5-D493-41BB-A469-46C1AE68D5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BSJ’s IT Platform </a:t>
            </a:r>
            <a:br>
              <a:rPr lang="en-US" dirty="0" smtClean="0"/>
            </a:br>
            <a:r>
              <a:rPr lang="en-US" sz="3600" dirty="0" smtClean="0"/>
              <a:t>The Issues and the Way Forward</a:t>
            </a:r>
            <a:endParaRPr lang="en-US" sz="3600" dirty="0"/>
          </a:p>
        </p:txBody>
      </p:sp>
      <p:sp>
        <p:nvSpPr>
          <p:cNvPr id="3" name="Subtitle 2"/>
          <p:cNvSpPr>
            <a:spLocks noGrp="1"/>
          </p:cNvSpPr>
          <p:nvPr>
            <p:ph type="subTitle" idx="1"/>
          </p:nvPr>
        </p:nvSpPr>
        <p:spPr/>
        <p:txBody>
          <a:bodyPr>
            <a:normAutofit fontScale="85000" lnSpcReduction="20000"/>
          </a:bodyPr>
          <a:lstStyle/>
          <a:p>
            <a:r>
              <a:rPr lang="en-US" dirty="0" smtClean="0"/>
              <a:t>Presenter</a:t>
            </a:r>
          </a:p>
          <a:p>
            <a:r>
              <a:rPr lang="en-US" dirty="0" smtClean="0"/>
              <a:t>Desmond Bennett</a:t>
            </a:r>
          </a:p>
          <a:p>
            <a:r>
              <a:rPr lang="en-US" dirty="0" smtClean="0"/>
              <a:t>Software Developer</a:t>
            </a:r>
          </a:p>
          <a:p>
            <a:r>
              <a:rPr lang="en-US" dirty="0" smtClean="0"/>
              <a:t>March 08, 2013</a:t>
            </a:r>
            <a:endParaRPr lang="en-US" dirty="0"/>
          </a:p>
          <a:p>
            <a:endParaRPr lang="en-US" dirty="0" smtClean="0"/>
          </a:p>
          <a:p>
            <a:endParaRPr lang="en-US" dirty="0" smtClean="0"/>
          </a:p>
        </p:txBody>
      </p:sp>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r>
              <a:rPr lang="en-US" sz="3600" dirty="0" smtClean="0"/>
              <a:t>The BSJ’s IT Platform </a:t>
            </a:r>
            <a:br>
              <a:rPr lang="en-US" sz="3600" dirty="0" smtClean="0"/>
            </a:br>
            <a:r>
              <a:rPr lang="en-US" sz="3600" dirty="0" smtClean="0"/>
              <a:t>The Issues and the Way Forward</a:t>
            </a:r>
            <a:endParaRPr lang="en-US" sz="3600" dirty="0"/>
          </a:p>
        </p:txBody>
      </p:sp>
      <p:sp>
        <p:nvSpPr>
          <p:cNvPr id="3" name="Content Placeholder 2"/>
          <p:cNvSpPr>
            <a:spLocks noGrp="1"/>
          </p:cNvSpPr>
          <p:nvPr>
            <p:ph idx="1"/>
          </p:nvPr>
        </p:nvSpPr>
        <p:spPr>
          <a:xfrm>
            <a:off x="457200" y="2819400"/>
            <a:ext cx="8229600" cy="3810000"/>
          </a:xfrm>
        </p:spPr>
        <p:txBody>
          <a:bodyPr>
            <a:normAutofit/>
          </a:bodyPr>
          <a:lstStyle/>
          <a:p>
            <a:r>
              <a:rPr lang="en-US" sz="2800" dirty="0" smtClean="0"/>
              <a:t>BSJ Enterprise Software Iterative Development Process Flow</a:t>
            </a:r>
          </a:p>
          <a:p>
            <a:r>
              <a:rPr lang="en-US" sz="2800" dirty="0" smtClean="0"/>
              <a:t>BSJ Enterprise Database Software Structure</a:t>
            </a:r>
          </a:p>
          <a:p>
            <a:r>
              <a:rPr lang="en-US" sz="2800" dirty="0" smtClean="0"/>
              <a:t>Questions &amp; Answers</a:t>
            </a:r>
          </a:p>
          <a:p>
            <a:r>
              <a:rPr lang="en-US" sz="2800" dirty="0" smtClean="0"/>
              <a:t>Points for Discussion</a:t>
            </a:r>
          </a:p>
          <a:p>
            <a:r>
              <a:rPr lang="en-US" sz="2800" dirty="0" smtClean="0"/>
              <a:t>The Way Forward</a:t>
            </a:r>
          </a:p>
          <a:p>
            <a:endParaRPr lang="en-US" dirty="0" smtClean="0"/>
          </a:p>
          <a:p>
            <a:endParaRPr lang="en-US" dirty="0"/>
          </a:p>
        </p:txBody>
      </p:sp>
      <p:pic>
        <p:nvPicPr>
          <p:cNvPr id="4" name="Picture 3" descr="bsj logo.png"/>
          <p:cNvPicPr>
            <a:picLocks noChangeAspect="1"/>
          </p:cNvPicPr>
          <p:nvPr/>
        </p:nvPicPr>
        <p:blipFill>
          <a:blip r:embed="rId3" cstate="print"/>
          <a:stretch>
            <a:fillRect/>
          </a:stretch>
        </p:blipFill>
        <p:spPr>
          <a:xfrm>
            <a:off x="0" y="0"/>
            <a:ext cx="1117460" cy="1066667"/>
          </a:xfrm>
          <a:prstGeom prst="rect">
            <a:avLst/>
          </a:prstGeom>
        </p:spPr>
      </p:pic>
      <p:sp>
        <p:nvSpPr>
          <p:cNvPr id="5" name="TextBox 4"/>
          <p:cNvSpPr txBox="1"/>
          <p:nvPr/>
        </p:nvSpPr>
        <p:spPr>
          <a:xfrm>
            <a:off x="3600611" y="2133600"/>
            <a:ext cx="1515350" cy="523220"/>
          </a:xfrm>
          <a:prstGeom prst="rect">
            <a:avLst/>
          </a:prstGeom>
          <a:noFill/>
        </p:spPr>
        <p:txBody>
          <a:bodyPr wrap="none" rtlCol="0">
            <a:spAutoFit/>
          </a:bodyPr>
          <a:lstStyle/>
          <a:p>
            <a:pPr algn="ctr"/>
            <a:r>
              <a:rPr lang="en-US" sz="2800" b="1" dirty="0" smtClean="0"/>
              <a:t>Contents</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3" cstate="print"/>
          <a:stretch>
            <a:fillRect/>
          </a:stretch>
        </p:blipFill>
        <p:spPr>
          <a:xfrm>
            <a:off x="0" y="0"/>
            <a:ext cx="1117460" cy="1066667"/>
          </a:xfrm>
          <a:prstGeom prst="rect">
            <a:avLst/>
          </a:prstGeom>
        </p:spPr>
      </p:pic>
      <p:sp>
        <p:nvSpPr>
          <p:cNvPr id="5" name="Rectangle 4"/>
          <p:cNvSpPr/>
          <p:nvPr/>
        </p:nvSpPr>
        <p:spPr>
          <a:xfrm>
            <a:off x="990600" y="304800"/>
            <a:ext cx="6934200" cy="830997"/>
          </a:xfrm>
          <a:prstGeom prst="rect">
            <a:avLst/>
          </a:prstGeom>
        </p:spPr>
        <p:txBody>
          <a:bodyPr wrap="square">
            <a:spAutoFit/>
          </a:bodyPr>
          <a:lstStyle/>
          <a:p>
            <a:pPr algn="ctr"/>
            <a:r>
              <a:rPr lang="en-US" sz="2400" dirty="0" smtClean="0"/>
              <a:t>BSJ Enterprise Software </a:t>
            </a:r>
          </a:p>
          <a:p>
            <a:pPr algn="ctr"/>
            <a:r>
              <a:rPr lang="en-US" sz="2400" dirty="0" smtClean="0"/>
              <a:t>Development Process Flow Diagram</a:t>
            </a:r>
          </a:p>
        </p:txBody>
      </p:sp>
      <p:sp>
        <p:nvSpPr>
          <p:cNvPr id="9" name="Rectangle 8"/>
          <p:cNvSpPr/>
          <p:nvPr/>
        </p:nvSpPr>
        <p:spPr>
          <a:xfrm>
            <a:off x="3200400" y="1295400"/>
            <a:ext cx="2362200" cy="131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Business Process Analysis/</a:t>
            </a:r>
          </a:p>
          <a:p>
            <a:pPr algn="ctr"/>
            <a:r>
              <a:rPr lang="en-US" dirty="0" smtClean="0"/>
              <a:t>Re-engineering/</a:t>
            </a:r>
          </a:p>
          <a:p>
            <a:pPr algn="ctr"/>
            <a:r>
              <a:rPr lang="en-US" dirty="0" smtClean="0"/>
              <a:t>Streamlining</a:t>
            </a:r>
            <a:endParaRPr lang="en-US" dirty="0"/>
          </a:p>
        </p:txBody>
      </p:sp>
      <p:sp>
        <p:nvSpPr>
          <p:cNvPr id="12" name="Rectangle 11"/>
          <p:cNvSpPr/>
          <p:nvPr/>
        </p:nvSpPr>
        <p:spPr>
          <a:xfrm>
            <a:off x="3200400" y="2993570"/>
            <a:ext cx="2362200" cy="914400"/>
          </a:xfrm>
          <a:prstGeom prst="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Perform Systems Analysis</a:t>
            </a:r>
            <a:endParaRPr lang="en-US" dirty="0"/>
          </a:p>
        </p:txBody>
      </p:sp>
      <p:sp>
        <p:nvSpPr>
          <p:cNvPr id="13" name="Rectangle 12"/>
          <p:cNvSpPr/>
          <p:nvPr/>
        </p:nvSpPr>
        <p:spPr>
          <a:xfrm>
            <a:off x="3200400" y="428897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Determine Software Features and Requirements</a:t>
            </a:r>
            <a:endParaRPr lang="en-US" dirty="0"/>
          </a:p>
        </p:txBody>
      </p:sp>
      <p:sp>
        <p:nvSpPr>
          <p:cNvPr id="14" name="Rectangle 13"/>
          <p:cNvSpPr/>
          <p:nvPr/>
        </p:nvSpPr>
        <p:spPr>
          <a:xfrm>
            <a:off x="3200400" y="566057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Build, Document, Deploy and Test Software</a:t>
            </a:r>
            <a:endParaRPr lang="en-US" dirty="0"/>
          </a:p>
        </p:txBody>
      </p:sp>
      <p:cxnSp>
        <p:nvCxnSpPr>
          <p:cNvPr id="16" name="Straight Arrow Connector 15"/>
          <p:cNvCxnSpPr>
            <a:stCxn id="9" idx="2"/>
            <a:endCxn id="12" idx="0"/>
          </p:cNvCxnSpPr>
          <p:nvPr/>
        </p:nvCxnSpPr>
        <p:spPr>
          <a:xfrm>
            <a:off x="4381500" y="2612570"/>
            <a:ext cx="0" cy="38100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3" idx="0"/>
          </p:cNvCxnSpPr>
          <p:nvPr/>
        </p:nvCxnSpPr>
        <p:spPr>
          <a:xfrm>
            <a:off x="4381500" y="3907970"/>
            <a:ext cx="0" cy="38100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
            <a:endCxn id="14" idx="0"/>
          </p:cNvCxnSpPr>
          <p:nvPr/>
        </p:nvCxnSpPr>
        <p:spPr>
          <a:xfrm>
            <a:off x="4381500" y="5203370"/>
            <a:ext cx="0" cy="45720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4" idx="3"/>
            <a:endCxn id="13" idx="3"/>
          </p:cNvCxnSpPr>
          <p:nvPr/>
        </p:nvCxnSpPr>
        <p:spPr>
          <a:xfrm flipV="1">
            <a:off x="5562600" y="4746170"/>
            <a:ext cx="12700" cy="1371600"/>
          </a:xfrm>
          <a:prstGeom prst="bentConnector3">
            <a:avLst>
              <a:gd name="adj1" fmla="val 1800000"/>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4" idx="3"/>
            <a:endCxn id="12" idx="3"/>
          </p:cNvCxnSpPr>
          <p:nvPr/>
        </p:nvCxnSpPr>
        <p:spPr>
          <a:xfrm flipV="1">
            <a:off x="5562600" y="3450770"/>
            <a:ext cx="12700" cy="2667000"/>
          </a:xfrm>
          <a:prstGeom prst="bentConnector3">
            <a:avLst>
              <a:gd name="adj1" fmla="val 1800000"/>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 idx="3"/>
            <a:endCxn id="9" idx="3"/>
          </p:cNvCxnSpPr>
          <p:nvPr/>
        </p:nvCxnSpPr>
        <p:spPr>
          <a:xfrm flipV="1">
            <a:off x="5562600" y="1953985"/>
            <a:ext cx="12700" cy="4163785"/>
          </a:xfrm>
          <a:prstGeom prst="bentConnector3">
            <a:avLst>
              <a:gd name="adj1" fmla="val 1800000"/>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524000" y="1687284"/>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38" name="Straight Arrow Connector 37"/>
          <p:cNvCxnSpPr>
            <a:stCxn id="36" idx="6"/>
            <a:endCxn id="9" idx="1"/>
          </p:cNvCxnSpPr>
          <p:nvPr/>
        </p:nvCxnSpPr>
        <p:spPr>
          <a:xfrm>
            <a:off x="2438400" y="1953984"/>
            <a:ext cx="762000"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1524000" y="304800"/>
            <a:ext cx="6400800" cy="523220"/>
          </a:xfrm>
          <a:prstGeom prst="rect">
            <a:avLst/>
          </a:prstGeom>
        </p:spPr>
        <p:txBody>
          <a:bodyPr wrap="square">
            <a:spAutoFit/>
          </a:bodyPr>
          <a:lstStyle/>
          <a:p>
            <a:r>
              <a:rPr lang="en-US" sz="2800" dirty="0" smtClean="0"/>
              <a:t>BSJ Enterprise Software Structure Diagram</a:t>
            </a:r>
          </a:p>
        </p:txBody>
      </p:sp>
      <p:sp>
        <p:nvSpPr>
          <p:cNvPr id="8" name="Rounded Rectangle 7"/>
          <p:cNvSpPr/>
          <p:nvPr/>
        </p:nvSpPr>
        <p:spPr>
          <a:xfrm>
            <a:off x="381000" y="1371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 </a:t>
            </a:r>
          </a:p>
          <a:p>
            <a:pPr algn="ctr"/>
            <a:r>
              <a:rPr lang="en-US" dirty="0" smtClean="0"/>
              <a:t>(Desktop Computer Application)</a:t>
            </a:r>
            <a:endParaRPr lang="en-US" dirty="0"/>
          </a:p>
        </p:txBody>
      </p:sp>
      <p:sp>
        <p:nvSpPr>
          <p:cNvPr id="9" name="Rounded Rectangle 8"/>
          <p:cNvSpPr/>
          <p:nvPr/>
        </p:nvSpPr>
        <p:spPr>
          <a:xfrm>
            <a:off x="3200400" y="1371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p>
          <a:p>
            <a:pPr algn="ctr"/>
            <a:r>
              <a:rPr lang="en-US" dirty="0" smtClean="0"/>
              <a:t>(Web Browser on Desktop Computer) </a:t>
            </a:r>
            <a:endParaRPr lang="en-US" dirty="0"/>
          </a:p>
        </p:txBody>
      </p:sp>
      <p:sp>
        <p:nvSpPr>
          <p:cNvPr id="10" name="Rounded Rectangle 9"/>
          <p:cNvSpPr/>
          <p:nvPr/>
        </p:nvSpPr>
        <p:spPr>
          <a:xfrm>
            <a:off x="5943600" y="1371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p>
          <a:p>
            <a:pPr algn="ctr"/>
            <a:r>
              <a:rPr lang="en-US" dirty="0" smtClean="0"/>
              <a:t>(Web Browser/Native Application on iPad)</a:t>
            </a:r>
            <a:endParaRPr lang="en-US" dirty="0"/>
          </a:p>
        </p:txBody>
      </p:sp>
      <p:sp>
        <p:nvSpPr>
          <p:cNvPr id="11" name="Rectangle 10"/>
          <p:cNvSpPr/>
          <p:nvPr/>
        </p:nvSpPr>
        <p:spPr>
          <a:xfrm>
            <a:off x="3298372" y="3004458"/>
            <a:ext cx="2242458" cy="1143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Business Logic </a:t>
            </a:r>
          </a:p>
          <a:p>
            <a:pPr algn="ctr"/>
            <a:r>
              <a:rPr lang="en-US" dirty="0" smtClean="0"/>
              <a:t>(Application Server)</a:t>
            </a:r>
            <a:endParaRPr lang="en-US" dirty="0"/>
          </a:p>
        </p:txBody>
      </p:sp>
      <p:cxnSp>
        <p:nvCxnSpPr>
          <p:cNvPr id="13" name="Straight Arrow Connector 12"/>
          <p:cNvCxnSpPr>
            <a:stCxn id="8" idx="2"/>
            <a:endCxn id="11" idx="0"/>
          </p:cNvCxnSpPr>
          <p:nvPr/>
        </p:nvCxnSpPr>
        <p:spPr>
          <a:xfrm>
            <a:off x="1600200" y="2286000"/>
            <a:ext cx="2819401" cy="718458"/>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1" idx="0"/>
          </p:cNvCxnSpPr>
          <p:nvPr/>
        </p:nvCxnSpPr>
        <p:spPr>
          <a:xfrm>
            <a:off x="4419600" y="2286000"/>
            <a:ext cx="1" cy="718458"/>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11" idx="0"/>
          </p:cNvCxnSpPr>
          <p:nvPr/>
        </p:nvCxnSpPr>
        <p:spPr>
          <a:xfrm flipH="1">
            <a:off x="4419601" y="2286000"/>
            <a:ext cx="2743199" cy="718458"/>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304800" y="2754088"/>
            <a:ext cx="2667000" cy="16764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Business Process/Systems Analysis</a:t>
            </a:r>
            <a:endParaRPr lang="en-US" dirty="0"/>
          </a:p>
        </p:txBody>
      </p:sp>
      <p:sp>
        <p:nvSpPr>
          <p:cNvPr id="42" name="Right Arrow 41"/>
          <p:cNvSpPr/>
          <p:nvPr/>
        </p:nvSpPr>
        <p:spPr>
          <a:xfrm>
            <a:off x="5943600" y="2743200"/>
            <a:ext cx="2667000" cy="1676400"/>
          </a:xfrm>
          <a:prstGeom prst="rightArrow">
            <a:avLst/>
          </a:prstGeom>
          <a:gradFill>
            <a:lin ang="16200000" scaled="0"/>
          </a:gradFill>
          <a:scene3d>
            <a:camera prst="orthographicFront">
              <a:rot lat="0" lon="0" rev="10799999"/>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flatTx/>
          </a:bodyPr>
          <a:lstStyle/>
          <a:p>
            <a:pPr algn="ctr"/>
            <a:r>
              <a:rPr lang="en-US" dirty="0" smtClean="0"/>
              <a:t>  Business Intelligence</a:t>
            </a:r>
            <a:endParaRPr lang="en-US" dirty="0"/>
          </a:p>
        </p:txBody>
      </p:sp>
      <p:sp>
        <p:nvSpPr>
          <p:cNvPr id="43" name="Rectangle 42"/>
          <p:cNvSpPr/>
          <p:nvPr/>
        </p:nvSpPr>
        <p:spPr>
          <a:xfrm>
            <a:off x="1415144" y="5029200"/>
            <a:ext cx="6019800" cy="1143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p>
          <a:p>
            <a:pPr algn="ctr"/>
            <a:r>
              <a:rPr lang="en-US" dirty="0" smtClean="0"/>
              <a:t>(e.g. MySQL Database Server, Oracle Database Server)</a:t>
            </a:r>
            <a:endParaRPr lang="en-US" dirty="0"/>
          </a:p>
        </p:txBody>
      </p:sp>
      <p:cxnSp>
        <p:nvCxnSpPr>
          <p:cNvPr id="45" name="Straight Arrow Connector 44"/>
          <p:cNvCxnSpPr>
            <a:stCxn id="11" idx="2"/>
            <a:endCxn id="43" idx="0"/>
          </p:cNvCxnSpPr>
          <p:nvPr/>
        </p:nvCxnSpPr>
        <p:spPr>
          <a:xfrm>
            <a:off x="4419601" y="4147458"/>
            <a:ext cx="5443" cy="881742"/>
          </a:xfrm>
          <a:prstGeom prst="straightConnector1">
            <a:avLst/>
          </a:prstGeom>
          <a:ln w="635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495800"/>
          </a:xfrm>
        </p:spPr>
        <p:txBody>
          <a:bodyPr>
            <a:normAutofit/>
          </a:bodyPr>
          <a:lstStyle/>
          <a:p>
            <a:pPr>
              <a:buNone/>
            </a:pPr>
            <a:r>
              <a:rPr lang="en-US" sz="2800" dirty="0" smtClean="0"/>
              <a:t>Q: Why does the development process appear to be proceeding in a haphazard manner?</a:t>
            </a:r>
          </a:p>
          <a:p>
            <a:pPr>
              <a:buNone/>
            </a:pPr>
            <a:endParaRPr lang="en-US" sz="2800" dirty="0" smtClean="0"/>
          </a:p>
          <a:p>
            <a:pPr>
              <a:buNone/>
            </a:pPr>
            <a:r>
              <a:rPr lang="en-US" sz="2800" dirty="0" smtClean="0"/>
              <a:t>A: The development process initially did not follow the process flow as depicted in “BSJ Enterprise Software </a:t>
            </a:r>
          </a:p>
          <a:p>
            <a:pPr>
              <a:buNone/>
            </a:pPr>
            <a:r>
              <a:rPr lang="en-US" sz="2800" dirty="0" smtClean="0"/>
              <a:t>    Development Process Flow” diagram”.  As a result, software development proceeded on the basis of insufficient software requirements which were being provided on a piecemeal basis.</a:t>
            </a:r>
          </a:p>
          <a:p>
            <a:endParaRPr lang="en-US" sz="2400" dirty="0"/>
          </a:p>
        </p:txBody>
      </p:sp>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2209800" y="685800"/>
            <a:ext cx="3815212" cy="646331"/>
          </a:xfrm>
          <a:prstGeom prst="rect">
            <a:avLst/>
          </a:prstGeom>
        </p:spPr>
        <p:txBody>
          <a:bodyPr wrap="none">
            <a:spAutoFit/>
          </a:bodyPr>
          <a:lstStyle/>
          <a:p>
            <a:r>
              <a:rPr lang="en-US" sz="3600" dirty="0" smtClean="0"/>
              <a:t>Question &amp; Answer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029200"/>
          </a:xfrm>
        </p:spPr>
        <p:txBody>
          <a:bodyPr>
            <a:normAutofit lnSpcReduction="10000"/>
          </a:bodyPr>
          <a:lstStyle/>
          <a:p>
            <a:pPr>
              <a:buNone/>
            </a:pPr>
            <a:r>
              <a:rPr lang="en-US" sz="2800" dirty="0" smtClean="0"/>
              <a:t>Q: Why does it take so long to complete the database software?</a:t>
            </a:r>
          </a:p>
          <a:p>
            <a:pPr>
              <a:buNone/>
            </a:pPr>
            <a:endParaRPr lang="en-US" sz="2800" dirty="0" smtClean="0"/>
          </a:p>
          <a:p>
            <a:pPr>
              <a:buNone/>
            </a:pPr>
            <a:r>
              <a:rPr lang="en-US" sz="2800" dirty="0" smtClean="0"/>
              <a:t>A: As depicted in the “BSJ Enterprise Software </a:t>
            </a:r>
          </a:p>
          <a:p>
            <a:pPr>
              <a:buNone/>
            </a:pPr>
            <a:r>
              <a:rPr lang="en-US" sz="2800" dirty="0" smtClean="0"/>
              <a:t>    Development Process Flow” diagram, it is required that Business Process Analysis and other activities be done before software development is started. These activities coupled with the development of the “Business Logic” are very time-consuming considering the many needs that the software must satisfy.</a:t>
            </a:r>
          </a:p>
          <a:p>
            <a:pPr>
              <a:buNone/>
            </a:pPr>
            <a:endParaRPr lang="en-US" sz="2800" dirty="0" smtClean="0"/>
          </a:p>
          <a:p>
            <a:endParaRPr lang="en-US" sz="2400" dirty="0"/>
          </a:p>
        </p:txBody>
      </p:sp>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2209800" y="685800"/>
            <a:ext cx="3815212" cy="646331"/>
          </a:xfrm>
          <a:prstGeom prst="rect">
            <a:avLst/>
          </a:prstGeom>
        </p:spPr>
        <p:txBody>
          <a:bodyPr wrap="none">
            <a:spAutoFit/>
          </a:bodyPr>
          <a:lstStyle/>
          <a:p>
            <a:r>
              <a:rPr lang="en-US" sz="3600" dirty="0" smtClean="0"/>
              <a:t>Question &amp;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3810000"/>
          </a:xfrm>
        </p:spPr>
        <p:txBody>
          <a:bodyPr>
            <a:normAutofit/>
          </a:bodyPr>
          <a:lstStyle/>
          <a:p>
            <a:r>
              <a:rPr lang="en-US" sz="2800" dirty="0" smtClean="0"/>
              <a:t>Business Process &amp; Systems Analysis Progress</a:t>
            </a:r>
          </a:p>
          <a:p>
            <a:r>
              <a:rPr lang="en-US" sz="2800" dirty="0" smtClean="0"/>
              <a:t>BSJ long-term software development</a:t>
            </a:r>
          </a:p>
          <a:p>
            <a:r>
              <a:rPr lang="en-US" sz="2800" dirty="0" smtClean="0"/>
              <a:t>Improvement of communication between MIS and stakeholders/software users</a:t>
            </a:r>
          </a:p>
          <a:p>
            <a:r>
              <a:rPr lang="en-US" sz="2800" dirty="0" smtClean="0"/>
              <a:t>Software training and schedules</a:t>
            </a:r>
          </a:p>
          <a:p>
            <a:r>
              <a:rPr lang="en-US" sz="2800" dirty="0" smtClean="0"/>
              <a:t>Software deployment and testing procedures</a:t>
            </a:r>
          </a:p>
          <a:p>
            <a:endParaRPr lang="en-US" sz="2800" dirty="0" smtClean="0"/>
          </a:p>
          <a:p>
            <a:endParaRPr lang="en-US" sz="2800" dirty="0" smtClean="0"/>
          </a:p>
          <a:p>
            <a:endParaRPr lang="en-US" sz="2800" dirty="0" smtClean="0"/>
          </a:p>
          <a:p>
            <a:endParaRPr lang="en-US" sz="2800" dirty="0" smtClean="0"/>
          </a:p>
          <a:p>
            <a:endParaRPr lang="en-US" dirty="0" smtClean="0"/>
          </a:p>
          <a:p>
            <a:endParaRPr lang="en-US" dirty="0"/>
          </a:p>
        </p:txBody>
      </p:sp>
      <p:pic>
        <p:nvPicPr>
          <p:cNvPr id="4" name="Picture 3" descr="bsj logo.png"/>
          <p:cNvPicPr>
            <a:picLocks noChangeAspect="1"/>
          </p:cNvPicPr>
          <p:nvPr/>
        </p:nvPicPr>
        <p:blipFill>
          <a:blip r:embed="rId3" cstate="print"/>
          <a:stretch>
            <a:fillRect/>
          </a:stretch>
        </p:blipFill>
        <p:spPr>
          <a:xfrm>
            <a:off x="0" y="0"/>
            <a:ext cx="1117460" cy="1066667"/>
          </a:xfrm>
          <a:prstGeom prst="rect">
            <a:avLst/>
          </a:prstGeom>
        </p:spPr>
      </p:pic>
      <p:sp>
        <p:nvSpPr>
          <p:cNvPr id="7" name="Rectangle 6"/>
          <p:cNvSpPr/>
          <p:nvPr/>
        </p:nvSpPr>
        <p:spPr>
          <a:xfrm>
            <a:off x="2434675" y="685800"/>
            <a:ext cx="4042325" cy="646331"/>
          </a:xfrm>
          <a:prstGeom prst="rect">
            <a:avLst/>
          </a:prstGeom>
        </p:spPr>
        <p:txBody>
          <a:bodyPr wrap="none">
            <a:spAutoFit/>
          </a:bodyPr>
          <a:lstStyle/>
          <a:p>
            <a:r>
              <a:rPr lang="en-US" sz="3600" dirty="0" smtClean="0"/>
              <a:t>Points for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81600"/>
          </a:xfrm>
        </p:spPr>
        <p:txBody>
          <a:bodyPr>
            <a:normAutofit/>
          </a:bodyPr>
          <a:lstStyle/>
          <a:p>
            <a:pPr>
              <a:buNone/>
            </a:pPr>
            <a:r>
              <a:rPr lang="en-US" sz="2400" dirty="0" smtClean="0"/>
              <a:t>Following is the recommended way forward in </a:t>
            </a:r>
            <a:r>
              <a:rPr lang="en-US" sz="2400" u="sng" dirty="0" smtClean="0"/>
              <a:t>establishing</a:t>
            </a:r>
            <a:r>
              <a:rPr lang="en-US" sz="2400" dirty="0" smtClean="0"/>
              <a:t> the BSJ’s IT Platform:</a:t>
            </a:r>
          </a:p>
          <a:p>
            <a:r>
              <a:rPr lang="en-US" sz="2000" dirty="0" smtClean="0"/>
              <a:t>Establish and implement the MIS communication protocols by </a:t>
            </a:r>
            <a:r>
              <a:rPr lang="en-US" sz="2000" dirty="0" smtClean="0">
                <a:solidFill>
                  <a:srgbClr val="FF0000"/>
                </a:solidFill>
              </a:rPr>
              <a:t>March 15, 2013</a:t>
            </a:r>
            <a:r>
              <a:rPr lang="en-US" sz="2000" dirty="0" smtClean="0"/>
              <a:t>.</a:t>
            </a:r>
          </a:p>
          <a:p>
            <a:r>
              <a:rPr lang="en-US" sz="2000" dirty="0" smtClean="0"/>
              <a:t>Implement basic features requested for the ComplianceConnect and redeploy pilot/test version by </a:t>
            </a:r>
            <a:r>
              <a:rPr lang="en-US" sz="2000" dirty="0" smtClean="0">
                <a:solidFill>
                  <a:srgbClr val="FF0000"/>
                </a:solidFill>
              </a:rPr>
              <a:t>March 15 and conduct training by March 22.</a:t>
            </a:r>
          </a:p>
          <a:p>
            <a:r>
              <a:rPr lang="en-US" sz="2000" dirty="0" smtClean="0"/>
              <a:t>Release version 1.0 of the Job Management &amp; Tracking System (JMTS) on </a:t>
            </a:r>
            <a:r>
              <a:rPr lang="en-US" sz="2000" dirty="0" smtClean="0">
                <a:solidFill>
                  <a:srgbClr val="FF0000"/>
                </a:solidFill>
              </a:rPr>
              <a:t>April 1, 2013</a:t>
            </a:r>
            <a:r>
              <a:rPr lang="en-US" sz="2000" dirty="0" smtClean="0"/>
              <a:t>.</a:t>
            </a:r>
          </a:p>
          <a:p>
            <a:r>
              <a:rPr lang="en-US" sz="2000" dirty="0" smtClean="0"/>
              <a:t>Complete and release pilot/test versions of the Foods and Legal Metrology database software by </a:t>
            </a:r>
            <a:r>
              <a:rPr lang="en-US" sz="2000" dirty="0" smtClean="0">
                <a:solidFill>
                  <a:srgbClr val="FF0000"/>
                </a:solidFill>
              </a:rPr>
              <a:t>March 31, 2013</a:t>
            </a:r>
            <a:r>
              <a:rPr lang="en-US" sz="2000" dirty="0" smtClean="0"/>
              <a:t>.</a:t>
            </a:r>
          </a:p>
          <a:p>
            <a:r>
              <a:rPr lang="en-US" sz="2000" dirty="0" smtClean="0"/>
              <a:t>Complete the first phase of the Business Process Analysis and Perform Systems Analysis and Requirements Gathering. </a:t>
            </a:r>
            <a:r>
              <a:rPr lang="en-US" sz="2000" dirty="0" smtClean="0">
                <a:solidFill>
                  <a:srgbClr val="FF0000"/>
                </a:solidFill>
              </a:rPr>
              <a:t>Completion date to be determined.</a:t>
            </a:r>
          </a:p>
          <a:p>
            <a:r>
              <a:rPr lang="en-US" sz="2000" dirty="0" smtClean="0"/>
              <a:t>Implement the software features in accordance with Systems Analysis and Requirements. </a:t>
            </a:r>
            <a:r>
              <a:rPr lang="en-US" sz="2000" dirty="0" smtClean="0">
                <a:solidFill>
                  <a:srgbClr val="FF0000"/>
                </a:solidFill>
              </a:rPr>
              <a:t>Completion date to be determined.</a:t>
            </a:r>
            <a:endParaRPr lang="en-US" sz="2400" dirty="0" smtClean="0">
              <a:solidFill>
                <a:srgbClr val="FF0000"/>
              </a:solidFill>
            </a:endParaRP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2409209" y="609600"/>
            <a:ext cx="3458191" cy="646331"/>
          </a:xfrm>
          <a:prstGeom prst="rect">
            <a:avLst/>
          </a:prstGeom>
        </p:spPr>
        <p:txBody>
          <a:bodyPr wrap="none">
            <a:spAutoFit/>
          </a:bodyPr>
          <a:lstStyle/>
          <a:p>
            <a:r>
              <a:rPr lang="en-US" sz="3600" dirty="0" smtClean="0"/>
              <a:t>The Way Forward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sj logo.png"/>
          <p:cNvPicPr>
            <a:picLocks noChangeAspect="1"/>
          </p:cNvPicPr>
          <p:nvPr/>
        </p:nvPicPr>
        <p:blipFill>
          <a:blip r:embed="rId2" cstate="print"/>
          <a:stretch>
            <a:fillRect/>
          </a:stretch>
        </p:blipFill>
        <p:spPr>
          <a:xfrm>
            <a:off x="0" y="0"/>
            <a:ext cx="1117460" cy="1066667"/>
          </a:xfrm>
          <a:prstGeom prst="rect">
            <a:avLst/>
          </a:prstGeom>
        </p:spPr>
      </p:pic>
      <p:sp>
        <p:nvSpPr>
          <p:cNvPr id="5" name="Rectangle 4"/>
          <p:cNvSpPr/>
          <p:nvPr/>
        </p:nvSpPr>
        <p:spPr>
          <a:xfrm>
            <a:off x="2084654" y="2590800"/>
            <a:ext cx="4671856" cy="1200329"/>
          </a:xfrm>
          <a:prstGeom prst="rect">
            <a:avLst/>
          </a:prstGeom>
        </p:spPr>
        <p:txBody>
          <a:bodyPr wrap="none">
            <a:spAutoFit/>
          </a:bodyPr>
          <a:lstStyle/>
          <a:p>
            <a:pPr algn="ctr"/>
            <a:r>
              <a:rPr lang="en-US" sz="3600" dirty="0" smtClean="0"/>
              <a:t>The End</a:t>
            </a:r>
          </a:p>
          <a:p>
            <a:pPr algn="ctr"/>
            <a:r>
              <a:rPr lang="en-US" sz="3600" dirty="0" smtClean="0"/>
              <a:t>Thank you for your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444</Words>
  <Application>Microsoft Office PowerPoint</Application>
  <PresentationFormat>On-screen Show (4:3)</PresentationFormat>
  <Paragraphs>75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BSJ’s IT Platform  The Issues and the Way Forward</vt:lpstr>
      <vt:lpstr>The BSJ’s IT Platform  The Issues and the Way Forward</vt:lpstr>
      <vt:lpstr>Slide 3</vt:lpstr>
      <vt:lpstr>Slide 4</vt:lpstr>
      <vt:lpstr>Slide 5</vt:lpstr>
      <vt:lpstr>Slide 6</vt:lpstr>
      <vt:lpstr>Slide 7</vt:lpstr>
      <vt:lpstr>Slide 8</vt:lpstr>
      <vt:lpstr>Slide 9</vt:lpstr>
    </vt:vector>
  </TitlesOfParts>
  <Company>BOS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BSJ Corporate Database</dc:title>
  <dc:creator>Desmond Bennett</dc:creator>
  <cp:lastModifiedBy>Desmond Bennett</cp:lastModifiedBy>
  <cp:revision>137</cp:revision>
  <dcterms:created xsi:type="dcterms:W3CDTF">2012-08-27T18:53:51Z</dcterms:created>
  <dcterms:modified xsi:type="dcterms:W3CDTF">2013-03-08T14:34:13Z</dcterms:modified>
</cp:coreProperties>
</file>