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918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41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63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159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763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8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241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748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27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35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311D-0B96-4E2F-8392-CD2406DA462A}" type="datetimeFigureOut">
              <a:rPr lang="en-JM" smtClean="0"/>
              <a:t>15/5/2018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M" sz="3600" dirty="0" smtClean="0"/>
              <a:t>Job Management &amp; Tracking System</a:t>
            </a:r>
            <a:br>
              <a:rPr lang="en-JM" sz="3600" dirty="0" smtClean="0"/>
            </a:br>
            <a:r>
              <a:rPr lang="en-JM" sz="3600" dirty="0" smtClean="0"/>
              <a:t>(JMTS)</a:t>
            </a:r>
            <a:endParaRPr lang="en-JM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 smtClean="0"/>
              <a:t>Now and the Future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139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99802" cy="3889115"/>
          </a:xfrm>
        </p:spPr>
      </p:pic>
      <p:sp>
        <p:nvSpPr>
          <p:cNvPr id="5" name="Line Callout 1 4"/>
          <p:cNvSpPr/>
          <p:nvPr/>
        </p:nvSpPr>
        <p:spPr>
          <a:xfrm>
            <a:off x="5580112" y="4869160"/>
            <a:ext cx="3096344" cy="1512168"/>
          </a:xfrm>
          <a:prstGeom prst="borderCallout1">
            <a:avLst>
              <a:gd name="adj1" fmla="val 18750"/>
              <a:gd name="adj2" fmla="val -8333"/>
              <a:gd name="adj3" fmla="val -119873"/>
              <a:gd name="adj4" fmla="val -43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Integration with the enterprise’s accounting software allows the credit status of a client to be determined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402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Development </a:t>
            </a:r>
            <a:r>
              <a:rPr lang="en-JM" dirty="0" smtClean="0"/>
              <a:t>Methodology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Process mapping and requirements gathering</a:t>
            </a:r>
          </a:p>
          <a:p>
            <a:r>
              <a:rPr lang="en-JM" dirty="0" smtClean="0"/>
              <a:t>Agile methodology for software development</a:t>
            </a:r>
          </a:p>
          <a:p>
            <a:r>
              <a:rPr lang="en-JM" dirty="0" smtClean="0"/>
              <a:t>Unit (with JUnit) and User Acceptance Testing (UAT)</a:t>
            </a:r>
          </a:p>
          <a:p>
            <a:r>
              <a:rPr lang="en-JM" dirty="0" smtClean="0"/>
              <a:t>Continuous incremental deployments </a:t>
            </a:r>
          </a:p>
          <a:p>
            <a:r>
              <a:rPr lang="en-JM" dirty="0" smtClean="0"/>
              <a:t> User feedback and from beta version releases</a:t>
            </a:r>
          </a:p>
          <a:p>
            <a:r>
              <a:rPr lang="en-JM" dirty="0" smtClean="0"/>
              <a:t>Web application security assessment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97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The Future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Cloud-based deployments to facilitate usage by  any organization that requires the services of the JMTS</a:t>
            </a:r>
          </a:p>
          <a:p>
            <a:r>
              <a:rPr lang="en-JM" dirty="0" smtClean="0"/>
              <a:t>Used by standards, certification and regulatory organizations in the Caribbean</a:t>
            </a:r>
          </a:p>
          <a:p>
            <a:r>
              <a:rPr lang="en-JM" dirty="0" smtClean="0"/>
              <a:t>Integration with other software such as web applications, websites, Content Management Systems and ERPs to enhance the features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293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Contents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M" dirty="0" smtClean="0"/>
              <a:t>What is it?</a:t>
            </a:r>
          </a:p>
          <a:p>
            <a:r>
              <a:rPr lang="en-JM" dirty="0" smtClean="0"/>
              <a:t>Current Features </a:t>
            </a:r>
          </a:p>
          <a:p>
            <a:r>
              <a:rPr lang="en-JM" dirty="0" smtClean="0"/>
              <a:t>Features being Updated or Developed</a:t>
            </a:r>
          </a:p>
          <a:p>
            <a:r>
              <a:rPr lang="en-JM" dirty="0" smtClean="0"/>
              <a:t>Screenshots</a:t>
            </a:r>
          </a:p>
          <a:p>
            <a:r>
              <a:rPr lang="en-JM" dirty="0" smtClean="0"/>
              <a:t>Development Methodology</a:t>
            </a:r>
          </a:p>
          <a:p>
            <a:r>
              <a:rPr lang="en-JM" dirty="0" smtClean="0"/>
              <a:t>The Future</a:t>
            </a:r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What is it?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M" dirty="0" smtClean="0"/>
              <a:t>An Enterprise Resource Planning (ERP) software</a:t>
            </a:r>
          </a:p>
          <a:p>
            <a:r>
              <a:rPr lang="en-JM" dirty="0" smtClean="0"/>
              <a:t>Tailored for </a:t>
            </a:r>
            <a:r>
              <a:rPr lang="en-JM" dirty="0" smtClean="0"/>
              <a:t>standards, certification </a:t>
            </a:r>
            <a:r>
              <a:rPr lang="en-JM" dirty="0" smtClean="0"/>
              <a:t>and </a:t>
            </a:r>
            <a:r>
              <a:rPr lang="en-JM" dirty="0" smtClean="0"/>
              <a:t>regulatory </a:t>
            </a:r>
            <a:r>
              <a:rPr lang="en-JM" dirty="0" smtClean="0"/>
              <a:t>organizations</a:t>
            </a:r>
          </a:p>
          <a:p>
            <a:r>
              <a:rPr lang="en-JM" dirty="0" smtClean="0"/>
              <a:t>A common database that supports all software modules</a:t>
            </a:r>
          </a:p>
          <a:p>
            <a:r>
              <a:rPr lang="en-JM" dirty="0" smtClean="0"/>
              <a:t>Support for multiple organizations with separate business entities such as clients</a:t>
            </a:r>
          </a:p>
          <a:p>
            <a:r>
              <a:rPr lang="en-JM" dirty="0" smtClean="0"/>
              <a:t>Partially integrated with popular accounting software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993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Current </a:t>
            </a:r>
            <a:r>
              <a:rPr lang="en-JM" dirty="0" smtClean="0"/>
              <a:t>Features 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M" dirty="0" smtClean="0"/>
              <a:t>Advance job management features</a:t>
            </a:r>
          </a:p>
          <a:p>
            <a:r>
              <a:rPr lang="en-JM" dirty="0" smtClean="0"/>
              <a:t>Limited job status and tracking features</a:t>
            </a:r>
          </a:p>
          <a:p>
            <a:r>
              <a:rPr lang="en-JM" dirty="0" smtClean="0"/>
              <a:t>Complete job costing features</a:t>
            </a:r>
          </a:p>
          <a:p>
            <a:r>
              <a:rPr lang="en-JM" dirty="0" smtClean="0"/>
              <a:t>Partially complete system-wide configuration and management features</a:t>
            </a:r>
          </a:p>
          <a:p>
            <a:r>
              <a:rPr lang="en-JM" dirty="0" smtClean="0"/>
              <a:t>Existing Legal Office database application included as a module</a:t>
            </a:r>
          </a:p>
          <a:p>
            <a:r>
              <a:rPr lang="en-JM" dirty="0" smtClean="0"/>
              <a:t>Inactive and incomplete alerts and notification system</a:t>
            </a:r>
          </a:p>
          <a:p>
            <a:r>
              <a:rPr lang="en-JM" dirty="0" smtClean="0"/>
              <a:t>Inadequate management and other reports</a:t>
            </a:r>
          </a:p>
          <a:p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7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M" dirty="0"/>
              <a:t>Features being Updated or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M" dirty="0" smtClean="0"/>
              <a:t>Updated job management and tracking features with alerts and notifications</a:t>
            </a:r>
          </a:p>
          <a:p>
            <a:r>
              <a:rPr lang="en-JM" dirty="0" smtClean="0"/>
              <a:t>Additional software modules to meet standards, certification and regulatory needs (see screenshots)</a:t>
            </a:r>
          </a:p>
          <a:p>
            <a:r>
              <a:rPr lang="en-JM" dirty="0" smtClean="0"/>
              <a:t>Enhanced system administration features (see screenshots)</a:t>
            </a:r>
          </a:p>
          <a:p>
            <a:r>
              <a:rPr lang="en-JM" dirty="0" smtClean="0"/>
              <a:t>Over 20 job related and other reports</a:t>
            </a:r>
          </a:p>
          <a:p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667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Screenshots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JM" dirty="0" smtClean="0"/>
          </a:p>
          <a:p>
            <a:pPr marL="0" indent="0">
              <a:buNone/>
            </a:pPr>
            <a:endParaRPr lang="en-JM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90835" cy="3168352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335867" y="5013176"/>
            <a:ext cx="2642592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254"/>
              <a:gd name="adj6" fmla="val -79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A System </a:t>
            </a:r>
            <a:r>
              <a:rPr lang="en-JM" dirty="0" smtClean="0"/>
              <a:t>Administrator can grant access to the </a:t>
            </a:r>
            <a:r>
              <a:rPr lang="en-JM" dirty="0" smtClean="0"/>
              <a:t>required </a:t>
            </a:r>
            <a:r>
              <a:rPr lang="en-JM" dirty="0" smtClean="0"/>
              <a:t>module</a:t>
            </a:r>
          </a:p>
          <a:p>
            <a:pPr algn="ctr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593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Screenshots (continued)</a:t>
            </a:r>
            <a:endParaRPr lang="en-JM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752370" cy="4525963"/>
          </a:xfrm>
        </p:spPr>
      </p:pic>
      <p:sp>
        <p:nvSpPr>
          <p:cNvPr id="5" name="Line Callout 1 4"/>
          <p:cNvSpPr/>
          <p:nvPr/>
        </p:nvSpPr>
        <p:spPr>
          <a:xfrm>
            <a:off x="5580112" y="2636912"/>
            <a:ext cx="3096344" cy="1584176"/>
          </a:xfrm>
          <a:prstGeom prst="borderCallout1">
            <a:avLst>
              <a:gd name="adj1" fmla="val 18750"/>
              <a:gd name="adj2" fmla="val -8333"/>
              <a:gd name="adj3" fmla="val 65274"/>
              <a:gd name="adj4" fmla="val -79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The Dashboard shows the modules to which the use has been granted access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419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48625" cy="3429000"/>
          </a:xfrm>
        </p:spPr>
      </p:pic>
      <p:sp>
        <p:nvSpPr>
          <p:cNvPr id="5" name="Line Callout 2 4"/>
          <p:cNvSpPr/>
          <p:nvPr/>
        </p:nvSpPr>
        <p:spPr>
          <a:xfrm>
            <a:off x="5436096" y="5118662"/>
            <a:ext cx="3384376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723"/>
              <a:gd name="adj6" fmla="val -9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Three views are provided to allow the results of a job search to be viewed according to the user’s needs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24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104907" cy="4525963"/>
          </a:xfrm>
        </p:spPr>
      </p:pic>
      <p:sp>
        <p:nvSpPr>
          <p:cNvPr id="5" name="Line Callout 1 4"/>
          <p:cNvSpPr/>
          <p:nvPr/>
        </p:nvSpPr>
        <p:spPr>
          <a:xfrm>
            <a:off x="7020272" y="2708920"/>
            <a:ext cx="1800200" cy="1656184"/>
          </a:xfrm>
          <a:prstGeom prst="borderCallout1">
            <a:avLst>
              <a:gd name="adj1" fmla="val 18750"/>
              <a:gd name="adj2" fmla="val -8333"/>
              <a:gd name="adj3" fmla="val -39331"/>
              <a:gd name="adj4" fmla="val -112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The detail of a job is grouped into tabs for easy location of information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01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337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Job Management &amp; Tracking System (JMTS)</vt:lpstr>
      <vt:lpstr>Contents</vt:lpstr>
      <vt:lpstr>What is it?</vt:lpstr>
      <vt:lpstr>Current Features </vt:lpstr>
      <vt:lpstr>Features being Updated or Developed</vt:lpstr>
      <vt:lpstr>Screenshots</vt:lpstr>
      <vt:lpstr>Screenshots (continued)</vt:lpstr>
      <vt:lpstr>Screenshots (continued)</vt:lpstr>
      <vt:lpstr>Screenshots (continued)</vt:lpstr>
      <vt:lpstr>Screenshots (continued)</vt:lpstr>
      <vt:lpstr>Development Methodology</vt:lpstr>
      <vt:lpstr>The Future</vt:lpstr>
    </vt:vector>
  </TitlesOfParts>
  <Company>Bureau of Standards Jamaica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Management &amp; Tracking System (JMTS)</dc:title>
  <dc:creator>Desmond Bennett</dc:creator>
  <cp:lastModifiedBy>Desmond Bennett</cp:lastModifiedBy>
  <cp:revision>31</cp:revision>
  <dcterms:created xsi:type="dcterms:W3CDTF">2018-04-07T12:51:37Z</dcterms:created>
  <dcterms:modified xsi:type="dcterms:W3CDTF">2018-05-15T22:19:05Z</dcterms:modified>
</cp:coreProperties>
</file>