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803" r:id="rId1"/>
  </p:sldMasterIdLst>
  <p:notesMasterIdLst>
    <p:notesMasterId r:id="rId89"/>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318" r:id="rId21"/>
    <p:sldId id="343" r:id="rId22"/>
    <p:sldId id="403" r:id="rId23"/>
    <p:sldId id="348" r:id="rId24"/>
    <p:sldId id="344" r:id="rId25"/>
    <p:sldId id="366" r:id="rId26"/>
    <p:sldId id="352" r:id="rId27"/>
    <p:sldId id="353" r:id="rId28"/>
    <p:sldId id="351" r:id="rId29"/>
    <p:sldId id="354" r:id="rId30"/>
    <p:sldId id="356" r:id="rId31"/>
    <p:sldId id="357" r:id="rId32"/>
    <p:sldId id="358" r:id="rId33"/>
    <p:sldId id="359" r:id="rId34"/>
    <p:sldId id="360" r:id="rId35"/>
    <p:sldId id="423" r:id="rId36"/>
    <p:sldId id="364" r:id="rId37"/>
    <p:sldId id="365" r:id="rId38"/>
    <p:sldId id="362" r:id="rId39"/>
    <p:sldId id="361" r:id="rId40"/>
    <p:sldId id="392" r:id="rId41"/>
    <p:sldId id="367" r:id="rId42"/>
    <p:sldId id="368" r:id="rId43"/>
    <p:sldId id="418" r:id="rId44"/>
    <p:sldId id="369" r:id="rId45"/>
    <p:sldId id="371" r:id="rId46"/>
    <p:sldId id="370" r:id="rId47"/>
    <p:sldId id="372" r:id="rId48"/>
    <p:sldId id="414" r:id="rId49"/>
    <p:sldId id="413" r:id="rId50"/>
    <p:sldId id="377" r:id="rId51"/>
    <p:sldId id="373" r:id="rId52"/>
    <p:sldId id="374" r:id="rId53"/>
    <p:sldId id="400" r:id="rId54"/>
    <p:sldId id="375" r:id="rId55"/>
    <p:sldId id="394" r:id="rId56"/>
    <p:sldId id="415" r:id="rId57"/>
    <p:sldId id="416" r:id="rId58"/>
    <p:sldId id="396" r:id="rId59"/>
    <p:sldId id="397" r:id="rId60"/>
    <p:sldId id="398" r:id="rId61"/>
    <p:sldId id="399" r:id="rId62"/>
    <p:sldId id="402" r:id="rId63"/>
    <p:sldId id="401" r:id="rId64"/>
    <p:sldId id="404" r:id="rId65"/>
    <p:sldId id="405" r:id="rId66"/>
    <p:sldId id="408" r:id="rId67"/>
    <p:sldId id="406" r:id="rId68"/>
    <p:sldId id="407" r:id="rId69"/>
    <p:sldId id="417" r:id="rId70"/>
    <p:sldId id="378" r:id="rId71"/>
    <p:sldId id="325" r:id="rId72"/>
    <p:sldId id="321" r:id="rId73"/>
    <p:sldId id="326" r:id="rId74"/>
    <p:sldId id="388" r:id="rId75"/>
    <p:sldId id="323" r:id="rId76"/>
    <p:sldId id="324" r:id="rId77"/>
    <p:sldId id="328" r:id="rId78"/>
    <p:sldId id="383" r:id="rId79"/>
    <p:sldId id="315" r:id="rId80"/>
    <p:sldId id="410" r:id="rId81"/>
    <p:sldId id="411" r:id="rId82"/>
    <p:sldId id="412" r:id="rId83"/>
    <p:sldId id="419" r:id="rId84"/>
    <p:sldId id="422" r:id="rId85"/>
    <p:sldId id="420" r:id="rId86"/>
    <p:sldId id="421" r:id="rId87"/>
    <p:sldId id="409" r:id="rId8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56" autoAdjust="0"/>
    <p:restoredTop sz="90653" autoAdjust="0"/>
  </p:normalViewPr>
  <p:slideViewPr>
    <p:cSldViewPr>
      <p:cViewPr varScale="1">
        <p:scale>
          <a:sx n="143" d="100"/>
          <a:sy n="143" d="100"/>
        </p:scale>
        <p:origin x="360" y="114"/>
      </p:cViewPr>
      <p:guideLst>
        <p:guide orient="horz" pos="2880"/>
        <p:guide pos="2160"/>
      </p:guideLst>
    </p:cSldViewPr>
  </p:slideViewPr>
  <p:notesTextViewPr>
    <p:cViewPr>
      <p:scale>
        <a:sx n="100" d="100"/>
        <a:sy n="100" d="100"/>
      </p:scale>
      <p:origin x="0" y="0"/>
    </p:cViewPr>
  </p:notesTextViewPr>
  <p:notesViewPr>
    <p:cSldViewPr>
      <p:cViewPr varScale="1">
        <p:scale>
          <a:sx n="128" d="100"/>
          <a:sy n="128" d="100"/>
        </p:scale>
        <p:origin x="126" y="9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14.09.2025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390606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125556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317964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43</a:t>
            </a:fld>
            <a:endParaRPr lang="ru-RU"/>
          </a:p>
        </p:txBody>
      </p:sp>
    </p:spTree>
    <p:extLst>
      <p:ext uri="{BB962C8B-B14F-4D97-AF65-F5344CB8AC3E}">
        <p14:creationId xmlns:p14="http://schemas.microsoft.com/office/powerpoint/2010/main" val="77869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44</a:t>
            </a:fld>
            <a:endParaRPr lang="ru-RU"/>
          </a:p>
        </p:txBody>
      </p:sp>
    </p:spTree>
    <p:extLst>
      <p:ext uri="{BB962C8B-B14F-4D97-AF65-F5344CB8AC3E}">
        <p14:creationId xmlns:p14="http://schemas.microsoft.com/office/powerpoint/2010/main" val="2526777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45</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46</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47</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48</a:t>
            </a:fld>
            <a:endParaRPr lang="ru-RU"/>
          </a:p>
        </p:txBody>
      </p:sp>
    </p:spTree>
    <p:extLst>
      <p:ext uri="{BB962C8B-B14F-4D97-AF65-F5344CB8AC3E}">
        <p14:creationId xmlns:p14="http://schemas.microsoft.com/office/powerpoint/2010/main" val="2254389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49</a:t>
            </a:fld>
            <a:endParaRPr lang="ru-RU"/>
          </a:p>
        </p:txBody>
      </p:sp>
    </p:spTree>
    <p:extLst>
      <p:ext uri="{BB962C8B-B14F-4D97-AF65-F5344CB8AC3E}">
        <p14:creationId xmlns:p14="http://schemas.microsoft.com/office/powerpoint/2010/main" val="2862952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2561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50</a:t>
            </a:fld>
            <a:endParaRPr lang="ru-RU"/>
          </a:p>
        </p:txBody>
      </p:sp>
    </p:spTree>
    <p:extLst>
      <p:ext uri="{BB962C8B-B14F-4D97-AF65-F5344CB8AC3E}">
        <p14:creationId xmlns:p14="http://schemas.microsoft.com/office/powerpoint/2010/main" val="3686653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51</a:t>
            </a:fld>
            <a:endParaRPr lang="ru-RU"/>
          </a:p>
        </p:txBody>
      </p:sp>
    </p:spTree>
    <p:extLst>
      <p:ext uri="{BB962C8B-B14F-4D97-AF65-F5344CB8AC3E}">
        <p14:creationId xmlns:p14="http://schemas.microsoft.com/office/powerpoint/2010/main" val="1946300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52</a:t>
            </a:fld>
            <a:endParaRPr lang="ru-RU"/>
          </a:p>
        </p:txBody>
      </p:sp>
    </p:spTree>
    <p:extLst>
      <p:ext uri="{BB962C8B-B14F-4D97-AF65-F5344CB8AC3E}">
        <p14:creationId xmlns:p14="http://schemas.microsoft.com/office/powerpoint/2010/main" val="2560427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53</a:t>
            </a:fld>
            <a:endParaRPr lang="ru-RU"/>
          </a:p>
        </p:txBody>
      </p:sp>
    </p:spTree>
    <p:extLst>
      <p:ext uri="{BB962C8B-B14F-4D97-AF65-F5344CB8AC3E}">
        <p14:creationId xmlns:p14="http://schemas.microsoft.com/office/powerpoint/2010/main" val="329363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54</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55</a:t>
            </a:fld>
            <a:endParaRPr lang="ru-RU"/>
          </a:p>
        </p:txBody>
      </p:sp>
    </p:spTree>
    <p:extLst>
      <p:ext uri="{BB962C8B-B14F-4D97-AF65-F5344CB8AC3E}">
        <p14:creationId xmlns:p14="http://schemas.microsoft.com/office/powerpoint/2010/main" val="97649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56</a:t>
            </a:fld>
            <a:endParaRPr lang="ru-RU"/>
          </a:p>
        </p:txBody>
      </p:sp>
    </p:spTree>
    <p:extLst>
      <p:ext uri="{BB962C8B-B14F-4D97-AF65-F5344CB8AC3E}">
        <p14:creationId xmlns:p14="http://schemas.microsoft.com/office/powerpoint/2010/main" val="13037540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57</a:t>
            </a:fld>
            <a:endParaRPr lang="ru-RU"/>
          </a:p>
        </p:txBody>
      </p:sp>
    </p:spTree>
    <p:extLst>
      <p:ext uri="{BB962C8B-B14F-4D97-AF65-F5344CB8AC3E}">
        <p14:creationId xmlns:p14="http://schemas.microsoft.com/office/powerpoint/2010/main" val="3289114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58</a:t>
            </a:fld>
            <a:endParaRPr lang="ru-RU"/>
          </a:p>
        </p:txBody>
      </p:sp>
    </p:spTree>
    <p:extLst>
      <p:ext uri="{BB962C8B-B14F-4D97-AF65-F5344CB8AC3E}">
        <p14:creationId xmlns:p14="http://schemas.microsoft.com/office/powerpoint/2010/main" val="1709947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59</a:t>
            </a:fld>
            <a:endParaRPr lang="ru-RU"/>
          </a:p>
        </p:txBody>
      </p:sp>
    </p:spTree>
    <p:extLst>
      <p:ext uri="{BB962C8B-B14F-4D97-AF65-F5344CB8AC3E}">
        <p14:creationId xmlns:p14="http://schemas.microsoft.com/office/powerpoint/2010/main" val="137493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3006704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60</a:t>
            </a:fld>
            <a:endParaRPr lang="ru-RU"/>
          </a:p>
        </p:txBody>
      </p:sp>
    </p:spTree>
    <p:extLst>
      <p:ext uri="{BB962C8B-B14F-4D97-AF65-F5344CB8AC3E}">
        <p14:creationId xmlns:p14="http://schemas.microsoft.com/office/powerpoint/2010/main" val="370640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61</a:t>
            </a:fld>
            <a:endParaRPr lang="ru-RU"/>
          </a:p>
        </p:txBody>
      </p:sp>
    </p:spTree>
    <p:extLst>
      <p:ext uri="{BB962C8B-B14F-4D97-AF65-F5344CB8AC3E}">
        <p14:creationId xmlns:p14="http://schemas.microsoft.com/office/powerpoint/2010/main" val="9485789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62</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63</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64</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65</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66</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67</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68</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69</a:t>
            </a:fld>
            <a:endParaRPr lang="ru-RU"/>
          </a:p>
        </p:txBody>
      </p:sp>
    </p:spTree>
    <p:extLst>
      <p:ext uri="{BB962C8B-B14F-4D97-AF65-F5344CB8AC3E}">
        <p14:creationId xmlns:p14="http://schemas.microsoft.com/office/powerpoint/2010/main" val="407065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2742549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80</a:t>
            </a:fld>
            <a:endParaRPr lang="ru-RU"/>
          </a:p>
        </p:txBody>
      </p:sp>
    </p:spTree>
    <p:extLst>
      <p:ext uri="{BB962C8B-B14F-4D97-AF65-F5344CB8AC3E}">
        <p14:creationId xmlns:p14="http://schemas.microsoft.com/office/powerpoint/2010/main" val="942164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81</a:t>
            </a:fld>
            <a:endParaRPr lang="ru-RU"/>
          </a:p>
        </p:txBody>
      </p:sp>
    </p:spTree>
    <p:extLst>
      <p:ext uri="{BB962C8B-B14F-4D97-AF65-F5344CB8AC3E}">
        <p14:creationId xmlns:p14="http://schemas.microsoft.com/office/powerpoint/2010/main" val="3495203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82</a:t>
            </a:fld>
            <a:endParaRPr lang="ru-RU"/>
          </a:p>
        </p:txBody>
      </p:sp>
    </p:spTree>
    <p:extLst>
      <p:ext uri="{BB962C8B-B14F-4D97-AF65-F5344CB8AC3E}">
        <p14:creationId xmlns:p14="http://schemas.microsoft.com/office/powerpoint/2010/main" val="1631882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84</a:t>
            </a:fld>
            <a:endParaRPr lang="ru-RU"/>
          </a:p>
        </p:txBody>
      </p:sp>
    </p:spTree>
    <p:extLst>
      <p:ext uri="{BB962C8B-B14F-4D97-AF65-F5344CB8AC3E}">
        <p14:creationId xmlns:p14="http://schemas.microsoft.com/office/powerpoint/2010/main" val="430915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85</a:t>
            </a:fld>
            <a:endParaRPr lang="ru-RU"/>
          </a:p>
        </p:txBody>
      </p:sp>
    </p:spTree>
    <p:extLst>
      <p:ext uri="{BB962C8B-B14F-4D97-AF65-F5344CB8AC3E}">
        <p14:creationId xmlns:p14="http://schemas.microsoft.com/office/powerpoint/2010/main" val="3810556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86</a:t>
            </a:fld>
            <a:endParaRPr lang="ru-RU"/>
          </a:p>
        </p:txBody>
      </p:sp>
    </p:spTree>
    <p:extLst>
      <p:ext uri="{BB962C8B-B14F-4D97-AF65-F5344CB8AC3E}">
        <p14:creationId xmlns:p14="http://schemas.microsoft.com/office/powerpoint/2010/main" val="373887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322209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50445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2321258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4103189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3983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hyperlink" Target="mailto:reveko_k@mile.by" TargetMode="External"/><Relationship Id="rId2" Type="http://schemas.openxmlformats.org/officeDocument/2006/relationships/notesSlide" Target="../notesSlides/notesSlide39.xml"/><Relationship Id="rId1" Type="http://schemas.openxmlformats.org/officeDocument/2006/relationships/slideLayout" Target="../slideLayouts/slideLayout17.xml"/><Relationship Id="rId4" Type="http://schemas.openxmlformats.org/officeDocument/2006/relationships/hyperlink" Target="file:///\\fs03\Inst\&#1054;&#1073;&#1088;&#1072;&#1073;&#1086;&#1090;&#1082;&#1072;%20&#1087;&#1077;&#1088;&#1089;&#1086;&#1085;&#1072;&#1083;&#1100;&#1085;&#1099;&#1093;%20&#1076;&#1072;&#1085;&#1085;&#1099;&#109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670560" y="1143000"/>
            <a:ext cx="7802880" cy="4816896"/>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400" b="1" spc="-114" dirty="0">
                <a:latin typeface="Georgia"/>
                <a:cs typeface="Georgia"/>
              </a:rPr>
              <a:t>Законность </a:t>
            </a:r>
            <a:r>
              <a:rPr lang="ru-RU" sz="24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400" b="1" spc="-114" dirty="0">
                <a:latin typeface="Georgia"/>
                <a:cs typeface="Georgia"/>
              </a:rPr>
              <a:t>Справедливость</a:t>
            </a:r>
            <a:r>
              <a:rPr lang="ru-RU" sz="24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gn="just">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31592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txBox="1"/>
          <p:nvPr/>
        </p:nvSpPr>
        <p:spPr>
          <a:xfrm>
            <a:off x="1589087" y="543603"/>
            <a:ext cx="6183313" cy="513715"/>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sp>
        <p:nvSpPr>
          <p:cNvPr id="13" name="object 2"/>
          <p:cNvSpPr txBox="1"/>
          <p:nvPr/>
        </p:nvSpPr>
        <p:spPr>
          <a:xfrm>
            <a:off x="1589087" y="3191434"/>
            <a:ext cx="5964939"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85" dirty="0">
                <a:latin typeface="Georgia" panose="02040502050405020303" pitchFamily="18" charset="0"/>
                <a:cs typeface="Georgia"/>
              </a:rPr>
              <a:t>Согласие:</a:t>
            </a:r>
            <a:endParaRPr sz="4400" dirty="0">
              <a:latin typeface="Georgia" panose="02040502050405020303" pitchFamily="18" charset="0"/>
              <a:cs typeface="Georgia"/>
            </a:endParaRPr>
          </a:p>
        </p:txBody>
      </p:sp>
    </p:spTree>
    <p:extLst>
      <p:ext uri="{BB962C8B-B14F-4D97-AF65-F5344CB8AC3E}">
        <p14:creationId xmlns:p14="http://schemas.microsoft.com/office/powerpoint/2010/main" val="285604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12"/>
          <p:cNvGrpSpPr/>
          <p:nvPr/>
        </p:nvGrpSpPr>
        <p:grpSpPr>
          <a:xfrm>
            <a:off x="2853182" y="1461769"/>
            <a:ext cx="3616325" cy="729615"/>
            <a:chOff x="2853182" y="1461769"/>
            <a:chExt cx="3616325" cy="729615"/>
          </a:xfrm>
        </p:grpSpPr>
        <p:sp>
          <p:nvSpPr>
            <p:cNvPr id="13" name="object 13"/>
            <p:cNvSpPr/>
            <p:nvPr/>
          </p:nvSpPr>
          <p:spPr>
            <a:xfrm>
              <a:off x="2865882" y="1474469"/>
              <a:ext cx="3590925" cy="704215"/>
            </a:xfrm>
            <a:custGeom>
              <a:avLst/>
              <a:gdLst/>
              <a:ahLst/>
              <a:cxnLst/>
              <a:rect l="l" t="t" r="r" b="b"/>
              <a:pathLst>
                <a:path w="3590925" h="704214">
                  <a:moveTo>
                    <a:pt x="1795271" y="0"/>
                  </a:moveTo>
                  <a:lnTo>
                    <a:pt x="1719384" y="308"/>
                  </a:lnTo>
                  <a:lnTo>
                    <a:pt x="1644299" y="1227"/>
                  </a:lnTo>
                  <a:lnTo>
                    <a:pt x="1570079" y="2742"/>
                  </a:lnTo>
                  <a:lnTo>
                    <a:pt x="1496786" y="4843"/>
                  </a:lnTo>
                  <a:lnTo>
                    <a:pt x="1424484" y="7517"/>
                  </a:lnTo>
                  <a:lnTo>
                    <a:pt x="1353233" y="10751"/>
                  </a:lnTo>
                  <a:lnTo>
                    <a:pt x="1283096" y="14533"/>
                  </a:lnTo>
                  <a:lnTo>
                    <a:pt x="1214137" y="18852"/>
                  </a:lnTo>
                  <a:lnTo>
                    <a:pt x="1146416" y="23695"/>
                  </a:lnTo>
                  <a:lnTo>
                    <a:pt x="1079996" y="29050"/>
                  </a:lnTo>
                  <a:lnTo>
                    <a:pt x="1014940" y="34904"/>
                  </a:lnTo>
                  <a:lnTo>
                    <a:pt x="951311" y="41245"/>
                  </a:lnTo>
                  <a:lnTo>
                    <a:pt x="889169" y="48062"/>
                  </a:lnTo>
                  <a:lnTo>
                    <a:pt x="828578" y="55341"/>
                  </a:lnTo>
                  <a:lnTo>
                    <a:pt x="769599" y="63072"/>
                  </a:lnTo>
                  <a:lnTo>
                    <a:pt x="712296" y="71240"/>
                  </a:lnTo>
                  <a:lnTo>
                    <a:pt x="656731" y="79835"/>
                  </a:lnTo>
                  <a:lnTo>
                    <a:pt x="602965" y="88844"/>
                  </a:lnTo>
                  <a:lnTo>
                    <a:pt x="551061" y="98255"/>
                  </a:lnTo>
                  <a:lnTo>
                    <a:pt x="501082" y="108056"/>
                  </a:lnTo>
                  <a:lnTo>
                    <a:pt x="453089" y="118234"/>
                  </a:lnTo>
                  <a:lnTo>
                    <a:pt x="407146" y="128777"/>
                  </a:lnTo>
                  <a:lnTo>
                    <a:pt x="363314" y="139673"/>
                  </a:lnTo>
                  <a:lnTo>
                    <a:pt x="321656" y="150909"/>
                  </a:lnTo>
                  <a:lnTo>
                    <a:pt x="282233" y="162475"/>
                  </a:lnTo>
                  <a:lnTo>
                    <a:pt x="245109" y="174356"/>
                  </a:lnTo>
                  <a:lnTo>
                    <a:pt x="178006" y="199020"/>
                  </a:lnTo>
                  <a:lnTo>
                    <a:pt x="120843" y="224802"/>
                  </a:lnTo>
                  <a:lnTo>
                    <a:pt x="74120" y="251605"/>
                  </a:lnTo>
                  <a:lnTo>
                    <a:pt x="38336" y="279331"/>
                  </a:lnTo>
                  <a:lnTo>
                    <a:pt x="6258" y="322437"/>
                  </a:lnTo>
                  <a:lnTo>
                    <a:pt x="0" y="352043"/>
                  </a:lnTo>
                  <a:lnTo>
                    <a:pt x="1574" y="366926"/>
                  </a:lnTo>
                  <a:lnTo>
                    <a:pt x="24701" y="410578"/>
                  </a:lnTo>
                  <a:lnTo>
                    <a:pt x="54830" y="438729"/>
                  </a:lnTo>
                  <a:lnTo>
                    <a:pt x="96146" y="466005"/>
                  </a:lnTo>
                  <a:lnTo>
                    <a:pt x="148151" y="492310"/>
                  </a:lnTo>
                  <a:lnTo>
                    <a:pt x="210346" y="517545"/>
                  </a:lnTo>
                  <a:lnTo>
                    <a:pt x="282233" y="541612"/>
                  </a:lnTo>
                  <a:lnTo>
                    <a:pt x="321656" y="553178"/>
                  </a:lnTo>
                  <a:lnTo>
                    <a:pt x="363314" y="564414"/>
                  </a:lnTo>
                  <a:lnTo>
                    <a:pt x="407146" y="575310"/>
                  </a:lnTo>
                  <a:lnTo>
                    <a:pt x="453089" y="585853"/>
                  </a:lnTo>
                  <a:lnTo>
                    <a:pt x="501082" y="596031"/>
                  </a:lnTo>
                  <a:lnTo>
                    <a:pt x="551061" y="605832"/>
                  </a:lnTo>
                  <a:lnTo>
                    <a:pt x="602965" y="615243"/>
                  </a:lnTo>
                  <a:lnTo>
                    <a:pt x="656731" y="624252"/>
                  </a:lnTo>
                  <a:lnTo>
                    <a:pt x="712296" y="632847"/>
                  </a:lnTo>
                  <a:lnTo>
                    <a:pt x="769599" y="641015"/>
                  </a:lnTo>
                  <a:lnTo>
                    <a:pt x="828578" y="648746"/>
                  </a:lnTo>
                  <a:lnTo>
                    <a:pt x="889169" y="656025"/>
                  </a:lnTo>
                  <a:lnTo>
                    <a:pt x="951311" y="662842"/>
                  </a:lnTo>
                  <a:lnTo>
                    <a:pt x="1014940" y="669183"/>
                  </a:lnTo>
                  <a:lnTo>
                    <a:pt x="1079996" y="675037"/>
                  </a:lnTo>
                  <a:lnTo>
                    <a:pt x="1146416" y="680392"/>
                  </a:lnTo>
                  <a:lnTo>
                    <a:pt x="1214137" y="685235"/>
                  </a:lnTo>
                  <a:lnTo>
                    <a:pt x="1283096" y="689554"/>
                  </a:lnTo>
                  <a:lnTo>
                    <a:pt x="1353233" y="693336"/>
                  </a:lnTo>
                  <a:lnTo>
                    <a:pt x="1424484" y="696570"/>
                  </a:lnTo>
                  <a:lnTo>
                    <a:pt x="1496786" y="699244"/>
                  </a:lnTo>
                  <a:lnTo>
                    <a:pt x="1570079" y="701345"/>
                  </a:lnTo>
                  <a:lnTo>
                    <a:pt x="1644299" y="702860"/>
                  </a:lnTo>
                  <a:lnTo>
                    <a:pt x="1719384" y="703779"/>
                  </a:lnTo>
                  <a:lnTo>
                    <a:pt x="1795271" y="704088"/>
                  </a:lnTo>
                  <a:lnTo>
                    <a:pt x="1871159" y="703779"/>
                  </a:lnTo>
                  <a:lnTo>
                    <a:pt x="1946244" y="702860"/>
                  </a:lnTo>
                  <a:lnTo>
                    <a:pt x="2020464" y="701345"/>
                  </a:lnTo>
                  <a:lnTo>
                    <a:pt x="2093757" y="699244"/>
                  </a:lnTo>
                  <a:lnTo>
                    <a:pt x="2166059" y="696570"/>
                  </a:lnTo>
                  <a:lnTo>
                    <a:pt x="2237310" y="693336"/>
                  </a:lnTo>
                  <a:lnTo>
                    <a:pt x="2307447" y="689554"/>
                  </a:lnTo>
                  <a:lnTo>
                    <a:pt x="2376406" y="685235"/>
                  </a:lnTo>
                  <a:lnTo>
                    <a:pt x="2444127" y="680392"/>
                  </a:lnTo>
                  <a:lnTo>
                    <a:pt x="2510547" y="675037"/>
                  </a:lnTo>
                  <a:lnTo>
                    <a:pt x="2575603" y="669183"/>
                  </a:lnTo>
                  <a:lnTo>
                    <a:pt x="2639232" y="662842"/>
                  </a:lnTo>
                  <a:lnTo>
                    <a:pt x="2701374" y="656025"/>
                  </a:lnTo>
                  <a:lnTo>
                    <a:pt x="2761965" y="648746"/>
                  </a:lnTo>
                  <a:lnTo>
                    <a:pt x="2820944" y="641015"/>
                  </a:lnTo>
                  <a:lnTo>
                    <a:pt x="2878247" y="632847"/>
                  </a:lnTo>
                  <a:lnTo>
                    <a:pt x="2933812" y="624252"/>
                  </a:lnTo>
                  <a:lnTo>
                    <a:pt x="2987578" y="615243"/>
                  </a:lnTo>
                  <a:lnTo>
                    <a:pt x="3039482" y="605832"/>
                  </a:lnTo>
                  <a:lnTo>
                    <a:pt x="3089461" y="596031"/>
                  </a:lnTo>
                  <a:lnTo>
                    <a:pt x="3137454" y="585853"/>
                  </a:lnTo>
                  <a:lnTo>
                    <a:pt x="3183397" y="575310"/>
                  </a:lnTo>
                  <a:lnTo>
                    <a:pt x="3227229" y="564414"/>
                  </a:lnTo>
                  <a:lnTo>
                    <a:pt x="3268887" y="553178"/>
                  </a:lnTo>
                  <a:lnTo>
                    <a:pt x="3308310" y="541612"/>
                  </a:lnTo>
                  <a:lnTo>
                    <a:pt x="3345434" y="529731"/>
                  </a:lnTo>
                  <a:lnTo>
                    <a:pt x="3412537" y="505067"/>
                  </a:lnTo>
                  <a:lnTo>
                    <a:pt x="3469700" y="479285"/>
                  </a:lnTo>
                  <a:lnTo>
                    <a:pt x="3516423" y="452482"/>
                  </a:lnTo>
                  <a:lnTo>
                    <a:pt x="3552207" y="424756"/>
                  </a:lnTo>
                  <a:lnTo>
                    <a:pt x="3584285" y="381650"/>
                  </a:lnTo>
                  <a:lnTo>
                    <a:pt x="3590544" y="352043"/>
                  </a:lnTo>
                  <a:lnTo>
                    <a:pt x="3588969" y="337161"/>
                  </a:lnTo>
                  <a:lnTo>
                    <a:pt x="3565842" y="293509"/>
                  </a:lnTo>
                  <a:lnTo>
                    <a:pt x="3535713" y="265358"/>
                  </a:lnTo>
                  <a:lnTo>
                    <a:pt x="3494397" y="238082"/>
                  </a:lnTo>
                  <a:lnTo>
                    <a:pt x="3442392" y="211777"/>
                  </a:lnTo>
                  <a:lnTo>
                    <a:pt x="3380197" y="186542"/>
                  </a:lnTo>
                  <a:lnTo>
                    <a:pt x="3308310" y="162475"/>
                  </a:lnTo>
                  <a:lnTo>
                    <a:pt x="3268887" y="150909"/>
                  </a:lnTo>
                  <a:lnTo>
                    <a:pt x="3227229" y="139673"/>
                  </a:lnTo>
                  <a:lnTo>
                    <a:pt x="3183397" y="128777"/>
                  </a:lnTo>
                  <a:lnTo>
                    <a:pt x="3137454" y="118234"/>
                  </a:lnTo>
                  <a:lnTo>
                    <a:pt x="3089461" y="108056"/>
                  </a:lnTo>
                  <a:lnTo>
                    <a:pt x="3039482" y="98255"/>
                  </a:lnTo>
                  <a:lnTo>
                    <a:pt x="2987578" y="88844"/>
                  </a:lnTo>
                  <a:lnTo>
                    <a:pt x="2933812" y="79835"/>
                  </a:lnTo>
                  <a:lnTo>
                    <a:pt x="2878247" y="71240"/>
                  </a:lnTo>
                  <a:lnTo>
                    <a:pt x="2820944" y="63072"/>
                  </a:lnTo>
                  <a:lnTo>
                    <a:pt x="2761965" y="55341"/>
                  </a:lnTo>
                  <a:lnTo>
                    <a:pt x="2701374" y="48062"/>
                  </a:lnTo>
                  <a:lnTo>
                    <a:pt x="2639232" y="41245"/>
                  </a:lnTo>
                  <a:lnTo>
                    <a:pt x="2575603" y="34904"/>
                  </a:lnTo>
                  <a:lnTo>
                    <a:pt x="2510547" y="29050"/>
                  </a:lnTo>
                  <a:lnTo>
                    <a:pt x="2444127" y="23695"/>
                  </a:lnTo>
                  <a:lnTo>
                    <a:pt x="2376406" y="18852"/>
                  </a:lnTo>
                  <a:lnTo>
                    <a:pt x="2307447" y="14533"/>
                  </a:lnTo>
                  <a:lnTo>
                    <a:pt x="2237310" y="10751"/>
                  </a:lnTo>
                  <a:lnTo>
                    <a:pt x="2166059" y="7517"/>
                  </a:lnTo>
                  <a:lnTo>
                    <a:pt x="2093757" y="4843"/>
                  </a:lnTo>
                  <a:lnTo>
                    <a:pt x="2020464" y="2742"/>
                  </a:lnTo>
                  <a:lnTo>
                    <a:pt x="1946244" y="1227"/>
                  </a:lnTo>
                  <a:lnTo>
                    <a:pt x="1871159" y="308"/>
                  </a:lnTo>
                  <a:lnTo>
                    <a:pt x="1795271" y="0"/>
                  </a:lnTo>
                  <a:close/>
                </a:path>
              </a:pathLst>
            </a:custGeom>
            <a:solidFill>
              <a:srgbClr val="415487"/>
            </a:solidFill>
          </p:spPr>
          <p:txBody>
            <a:bodyPr wrap="square" lIns="0" tIns="0" rIns="0" bIns="0" rtlCol="0"/>
            <a:lstStyle/>
            <a:p>
              <a:endParaRPr/>
            </a:p>
          </p:txBody>
        </p:sp>
        <p:sp>
          <p:nvSpPr>
            <p:cNvPr id="14" name="object 14"/>
            <p:cNvSpPr/>
            <p:nvPr/>
          </p:nvSpPr>
          <p:spPr>
            <a:xfrm>
              <a:off x="2865882" y="1474469"/>
              <a:ext cx="3590925" cy="704215"/>
            </a:xfrm>
            <a:custGeom>
              <a:avLst/>
              <a:gdLst/>
              <a:ahLst/>
              <a:cxnLst/>
              <a:rect l="l" t="t" r="r" b="b"/>
              <a:pathLst>
                <a:path w="3590925" h="704214">
                  <a:moveTo>
                    <a:pt x="0" y="352043"/>
                  </a:moveTo>
                  <a:lnTo>
                    <a:pt x="13987" y="307882"/>
                  </a:lnTo>
                  <a:lnTo>
                    <a:pt x="54830" y="265358"/>
                  </a:lnTo>
                  <a:lnTo>
                    <a:pt x="96146" y="238082"/>
                  </a:lnTo>
                  <a:lnTo>
                    <a:pt x="148151" y="211777"/>
                  </a:lnTo>
                  <a:lnTo>
                    <a:pt x="210346" y="186542"/>
                  </a:lnTo>
                  <a:lnTo>
                    <a:pt x="282233" y="162475"/>
                  </a:lnTo>
                  <a:lnTo>
                    <a:pt x="321656" y="150909"/>
                  </a:lnTo>
                  <a:lnTo>
                    <a:pt x="363314" y="139673"/>
                  </a:lnTo>
                  <a:lnTo>
                    <a:pt x="407146" y="128777"/>
                  </a:lnTo>
                  <a:lnTo>
                    <a:pt x="453089" y="118234"/>
                  </a:lnTo>
                  <a:lnTo>
                    <a:pt x="501082" y="108056"/>
                  </a:lnTo>
                  <a:lnTo>
                    <a:pt x="551061" y="98255"/>
                  </a:lnTo>
                  <a:lnTo>
                    <a:pt x="602965" y="88844"/>
                  </a:lnTo>
                  <a:lnTo>
                    <a:pt x="656731" y="79835"/>
                  </a:lnTo>
                  <a:lnTo>
                    <a:pt x="712296" y="71240"/>
                  </a:lnTo>
                  <a:lnTo>
                    <a:pt x="769599" y="63072"/>
                  </a:lnTo>
                  <a:lnTo>
                    <a:pt x="828578" y="55341"/>
                  </a:lnTo>
                  <a:lnTo>
                    <a:pt x="889169" y="48062"/>
                  </a:lnTo>
                  <a:lnTo>
                    <a:pt x="951311" y="41245"/>
                  </a:lnTo>
                  <a:lnTo>
                    <a:pt x="1014940" y="34904"/>
                  </a:lnTo>
                  <a:lnTo>
                    <a:pt x="1079996" y="29050"/>
                  </a:lnTo>
                  <a:lnTo>
                    <a:pt x="1146416" y="23695"/>
                  </a:lnTo>
                  <a:lnTo>
                    <a:pt x="1214137" y="18852"/>
                  </a:lnTo>
                  <a:lnTo>
                    <a:pt x="1283096" y="14533"/>
                  </a:lnTo>
                  <a:lnTo>
                    <a:pt x="1353233" y="10751"/>
                  </a:lnTo>
                  <a:lnTo>
                    <a:pt x="1424484" y="7517"/>
                  </a:lnTo>
                  <a:lnTo>
                    <a:pt x="1496786" y="4843"/>
                  </a:lnTo>
                  <a:lnTo>
                    <a:pt x="1570079" y="2742"/>
                  </a:lnTo>
                  <a:lnTo>
                    <a:pt x="1644299" y="1227"/>
                  </a:lnTo>
                  <a:lnTo>
                    <a:pt x="1719384" y="308"/>
                  </a:lnTo>
                  <a:lnTo>
                    <a:pt x="1795271" y="0"/>
                  </a:lnTo>
                  <a:lnTo>
                    <a:pt x="1871159" y="308"/>
                  </a:lnTo>
                  <a:lnTo>
                    <a:pt x="1946244" y="1227"/>
                  </a:lnTo>
                  <a:lnTo>
                    <a:pt x="2020464" y="2742"/>
                  </a:lnTo>
                  <a:lnTo>
                    <a:pt x="2093757" y="4843"/>
                  </a:lnTo>
                  <a:lnTo>
                    <a:pt x="2166059" y="7517"/>
                  </a:lnTo>
                  <a:lnTo>
                    <a:pt x="2237310" y="10751"/>
                  </a:lnTo>
                  <a:lnTo>
                    <a:pt x="2307447" y="14533"/>
                  </a:lnTo>
                  <a:lnTo>
                    <a:pt x="2376406" y="18852"/>
                  </a:lnTo>
                  <a:lnTo>
                    <a:pt x="2444127" y="23695"/>
                  </a:lnTo>
                  <a:lnTo>
                    <a:pt x="2510547" y="29050"/>
                  </a:lnTo>
                  <a:lnTo>
                    <a:pt x="2575603" y="34904"/>
                  </a:lnTo>
                  <a:lnTo>
                    <a:pt x="2639232" y="41245"/>
                  </a:lnTo>
                  <a:lnTo>
                    <a:pt x="2701374" y="48062"/>
                  </a:lnTo>
                  <a:lnTo>
                    <a:pt x="2761965" y="55341"/>
                  </a:lnTo>
                  <a:lnTo>
                    <a:pt x="2820944" y="63072"/>
                  </a:lnTo>
                  <a:lnTo>
                    <a:pt x="2878247" y="71240"/>
                  </a:lnTo>
                  <a:lnTo>
                    <a:pt x="2933812" y="79835"/>
                  </a:lnTo>
                  <a:lnTo>
                    <a:pt x="2987578" y="88844"/>
                  </a:lnTo>
                  <a:lnTo>
                    <a:pt x="3039482" y="98255"/>
                  </a:lnTo>
                  <a:lnTo>
                    <a:pt x="3089461" y="108056"/>
                  </a:lnTo>
                  <a:lnTo>
                    <a:pt x="3137454" y="118234"/>
                  </a:lnTo>
                  <a:lnTo>
                    <a:pt x="3183397" y="128777"/>
                  </a:lnTo>
                  <a:lnTo>
                    <a:pt x="3227229" y="139673"/>
                  </a:lnTo>
                  <a:lnTo>
                    <a:pt x="3268887" y="150909"/>
                  </a:lnTo>
                  <a:lnTo>
                    <a:pt x="3308310" y="162475"/>
                  </a:lnTo>
                  <a:lnTo>
                    <a:pt x="3345434" y="174356"/>
                  </a:lnTo>
                  <a:lnTo>
                    <a:pt x="3412537" y="199020"/>
                  </a:lnTo>
                  <a:lnTo>
                    <a:pt x="3469700" y="224802"/>
                  </a:lnTo>
                  <a:lnTo>
                    <a:pt x="3516423" y="251605"/>
                  </a:lnTo>
                  <a:lnTo>
                    <a:pt x="3552207" y="279331"/>
                  </a:lnTo>
                  <a:lnTo>
                    <a:pt x="3584285" y="322437"/>
                  </a:lnTo>
                  <a:lnTo>
                    <a:pt x="3590544" y="352043"/>
                  </a:lnTo>
                  <a:lnTo>
                    <a:pt x="3588969" y="366926"/>
                  </a:lnTo>
                  <a:lnTo>
                    <a:pt x="3565842" y="410578"/>
                  </a:lnTo>
                  <a:lnTo>
                    <a:pt x="3535713" y="438729"/>
                  </a:lnTo>
                  <a:lnTo>
                    <a:pt x="3494397" y="466005"/>
                  </a:lnTo>
                  <a:lnTo>
                    <a:pt x="3442392" y="492310"/>
                  </a:lnTo>
                  <a:lnTo>
                    <a:pt x="3380197" y="517545"/>
                  </a:lnTo>
                  <a:lnTo>
                    <a:pt x="3308310" y="541612"/>
                  </a:lnTo>
                  <a:lnTo>
                    <a:pt x="3268887" y="553178"/>
                  </a:lnTo>
                  <a:lnTo>
                    <a:pt x="3227229" y="564414"/>
                  </a:lnTo>
                  <a:lnTo>
                    <a:pt x="3183397" y="575310"/>
                  </a:lnTo>
                  <a:lnTo>
                    <a:pt x="3137454" y="585853"/>
                  </a:lnTo>
                  <a:lnTo>
                    <a:pt x="3089461" y="596031"/>
                  </a:lnTo>
                  <a:lnTo>
                    <a:pt x="3039482" y="605832"/>
                  </a:lnTo>
                  <a:lnTo>
                    <a:pt x="2987578" y="615243"/>
                  </a:lnTo>
                  <a:lnTo>
                    <a:pt x="2933812" y="624252"/>
                  </a:lnTo>
                  <a:lnTo>
                    <a:pt x="2878247" y="632847"/>
                  </a:lnTo>
                  <a:lnTo>
                    <a:pt x="2820944" y="641015"/>
                  </a:lnTo>
                  <a:lnTo>
                    <a:pt x="2761965" y="648746"/>
                  </a:lnTo>
                  <a:lnTo>
                    <a:pt x="2701374" y="656025"/>
                  </a:lnTo>
                  <a:lnTo>
                    <a:pt x="2639232" y="662842"/>
                  </a:lnTo>
                  <a:lnTo>
                    <a:pt x="2575603" y="669183"/>
                  </a:lnTo>
                  <a:lnTo>
                    <a:pt x="2510547" y="675037"/>
                  </a:lnTo>
                  <a:lnTo>
                    <a:pt x="2444127" y="680392"/>
                  </a:lnTo>
                  <a:lnTo>
                    <a:pt x="2376406" y="685235"/>
                  </a:lnTo>
                  <a:lnTo>
                    <a:pt x="2307447" y="689554"/>
                  </a:lnTo>
                  <a:lnTo>
                    <a:pt x="2237310" y="693336"/>
                  </a:lnTo>
                  <a:lnTo>
                    <a:pt x="2166059" y="696570"/>
                  </a:lnTo>
                  <a:lnTo>
                    <a:pt x="2093757" y="699244"/>
                  </a:lnTo>
                  <a:lnTo>
                    <a:pt x="2020464" y="701345"/>
                  </a:lnTo>
                  <a:lnTo>
                    <a:pt x="1946244" y="702860"/>
                  </a:lnTo>
                  <a:lnTo>
                    <a:pt x="1871159" y="703779"/>
                  </a:lnTo>
                  <a:lnTo>
                    <a:pt x="1795271" y="704088"/>
                  </a:lnTo>
                  <a:lnTo>
                    <a:pt x="1719384" y="703779"/>
                  </a:lnTo>
                  <a:lnTo>
                    <a:pt x="1644299" y="702860"/>
                  </a:lnTo>
                  <a:lnTo>
                    <a:pt x="1570079" y="701345"/>
                  </a:lnTo>
                  <a:lnTo>
                    <a:pt x="1496786" y="699244"/>
                  </a:lnTo>
                  <a:lnTo>
                    <a:pt x="1424484" y="696570"/>
                  </a:lnTo>
                  <a:lnTo>
                    <a:pt x="1353233" y="693336"/>
                  </a:lnTo>
                  <a:lnTo>
                    <a:pt x="1283096" y="689554"/>
                  </a:lnTo>
                  <a:lnTo>
                    <a:pt x="1214137" y="685235"/>
                  </a:lnTo>
                  <a:lnTo>
                    <a:pt x="1146416" y="680392"/>
                  </a:lnTo>
                  <a:lnTo>
                    <a:pt x="1079996" y="675037"/>
                  </a:lnTo>
                  <a:lnTo>
                    <a:pt x="1014940" y="669183"/>
                  </a:lnTo>
                  <a:lnTo>
                    <a:pt x="951311" y="662842"/>
                  </a:lnTo>
                  <a:lnTo>
                    <a:pt x="889169" y="656025"/>
                  </a:lnTo>
                  <a:lnTo>
                    <a:pt x="828578" y="648746"/>
                  </a:lnTo>
                  <a:lnTo>
                    <a:pt x="769599" y="641015"/>
                  </a:lnTo>
                  <a:lnTo>
                    <a:pt x="712296" y="632847"/>
                  </a:lnTo>
                  <a:lnTo>
                    <a:pt x="656731" y="624252"/>
                  </a:lnTo>
                  <a:lnTo>
                    <a:pt x="602965" y="615243"/>
                  </a:lnTo>
                  <a:lnTo>
                    <a:pt x="551061" y="605832"/>
                  </a:lnTo>
                  <a:lnTo>
                    <a:pt x="501082" y="596031"/>
                  </a:lnTo>
                  <a:lnTo>
                    <a:pt x="453089" y="585853"/>
                  </a:lnTo>
                  <a:lnTo>
                    <a:pt x="407146" y="575310"/>
                  </a:lnTo>
                  <a:lnTo>
                    <a:pt x="363314" y="564414"/>
                  </a:lnTo>
                  <a:lnTo>
                    <a:pt x="321656" y="553178"/>
                  </a:lnTo>
                  <a:lnTo>
                    <a:pt x="282233" y="541612"/>
                  </a:lnTo>
                  <a:lnTo>
                    <a:pt x="245109" y="529731"/>
                  </a:lnTo>
                  <a:lnTo>
                    <a:pt x="178006" y="505067"/>
                  </a:lnTo>
                  <a:lnTo>
                    <a:pt x="120843" y="479285"/>
                  </a:lnTo>
                  <a:lnTo>
                    <a:pt x="74120" y="452482"/>
                  </a:lnTo>
                  <a:lnTo>
                    <a:pt x="38336" y="424756"/>
                  </a:lnTo>
                  <a:lnTo>
                    <a:pt x="6258" y="381650"/>
                  </a:lnTo>
                  <a:lnTo>
                    <a:pt x="0" y="352043"/>
                  </a:lnTo>
                  <a:close/>
                </a:path>
              </a:pathLst>
            </a:custGeom>
            <a:ln w="25400">
              <a:solidFill>
                <a:srgbClr val="2F3D63"/>
              </a:solidFill>
            </a:ln>
          </p:spPr>
          <p:txBody>
            <a:bodyPr wrap="square" lIns="0" tIns="0" rIns="0" bIns="0" rtlCol="0"/>
            <a:lstStyle/>
            <a:p>
              <a:endParaRPr/>
            </a:p>
          </p:txBody>
        </p:sp>
      </p:grpSp>
      <p:sp>
        <p:nvSpPr>
          <p:cNvPr id="15" name="object 15"/>
          <p:cNvSpPr txBox="1"/>
          <p:nvPr/>
        </p:nvSpPr>
        <p:spPr>
          <a:xfrm>
            <a:off x="1357267" y="629080"/>
            <a:ext cx="6087544" cy="1366400"/>
          </a:xfrm>
          <a:prstGeom prst="rect">
            <a:avLst/>
          </a:prstGeom>
        </p:spPr>
        <p:txBody>
          <a:bodyPr vert="horz" wrap="square" lIns="0" tIns="12065" rIns="0" bIns="0" rtlCol="0">
            <a:spAutoFit/>
          </a:bodyPr>
          <a:lstStyle/>
          <a:p>
            <a:pPr marL="12700">
              <a:lnSpc>
                <a:spcPct val="100000"/>
              </a:lnSpc>
              <a:spcBef>
                <a:spcPts val="95"/>
              </a:spcBef>
            </a:pPr>
            <a:r>
              <a:rPr sz="2200" b="1" spc="114" dirty="0">
                <a:solidFill>
                  <a:srgbClr val="304066"/>
                </a:solidFill>
                <a:latin typeface="Liberation Sans Narrow"/>
                <a:cs typeface="Liberation Sans Narrow"/>
              </a:rPr>
              <a:t>Согласие</a:t>
            </a:r>
            <a:r>
              <a:rPr sz="2200" b="1" spc="-15" dirty="0">
                <a:solidFill>
                  <a:srgbClr val="304066"/>
                </a:solidFill>
                <a:latin typeface="Liberation Sans Narrow"/>
                <a:cs typeface="Liberation Sans Narrow"/>
              </a:rPr>
              <a:t> </a:t>
            </a:r>
            <a:r>
              <a:rPr sz="2200" b="1" spc="215" dirty="0">
                <a:solidFill>
                  <a:srgbClr val="304066"/>
                </a:solidFill>
                <a:latin typeface="Liberation Sans Narrow"/>
                <a:cs typeface="Liberation Sans Narrow"/>
              </a:rPr>
              <a:t>на</a:t>
            </a:r>
            <a:r>
              <a:rPr sz="2200" b="1" dirty="0">
                <a:solidFill>
                  <a:srgbClr val="304066"/>
                </a:solidFill>
                <a:latin typeface="Liberation Sans Narrow"/>
                <a:cs typeface="Liberation Sans Narrow"/>
              </a:rPr>
              <a:t> </a:t>
            </a:r>
            <a:r>
              <a:rPr sz="2200" b="1" spc="185" dirty="0">
                <a:solidFill>
                  <a:srgbClr val="304066"/>
                </a:solidFill>
                <a:latin typeface="Liberation Sans Narrow"/>
                <a:cs typeface="Liberation Sans Narrow"/>
              </a:rPr>
              <a:t>обработку</a:t>
            </a:r>
            <a:r>
              <a:rPr sz="2200" b="1" spc="5" dirty="0">
                <a:solidFill>
                  <a:srgbClr val="304066"/>
                </a:solidFill>
                <a:latin typeface="Liberation Sans Narrow"/>
                <a:cs typeface="Liberation Sans Narrow"/>
              </a:rPr>
              <a:t> </a:t>
            </a:r>
            <a:r>
              <a:rPr sz="2200" b="1" spc="165" dirty="0">
                <a:solidFill>
                  <a:srgbClr val="304066"/>
                </a:solidFill>
                <a:latin typeface="Liberation Sans Narrow"/>
                <a:cs typeface="Liberation Sans Narrow"/>
              </a:rPr>
              <a:t>персональных</a:t>
            </a:r>
            <a:r>
              <a:rPr sz="2200" b="1" spc="15" dirty="0">
                <a:solidFill>
                  <a:srgbClr val="304066"/>
                </a:solidFill>
                <a:latin typeface="Liberation Sans Narrow"/>
                <a:cs typeface="Liberation Sans Narrow"/>
              </a:rPr>
              <a:t> </a:t>
            </a:r>
            <a:r>
              <a:rPr sz="2200" b="1" spc="170" dirty="0">
                <a:solidFill>
                  <a:srgbClr val="304066"/>
                </a:solidFill>
                <a:latin typeface="Liberation Sans Narrow"/>
                <a:cs typeface="Liberation Sans Narrow"/>
              </a:rPr>
              <a:t>данных</a:t>
            </a:r>
            <a:endParaRPr sz="2200" dirty="0">
              <a:latin typeface="Liberation Sans Narrow"/>
              <a:cs typeface="Liberation Sans Narrow"/>
            </a:endParaRPr>
          </a:p>
          <a:p>
            <a:pPr marL="722630" algn="ctr">
              <a:lnSpc>
                <a:spcPct val="100000"/>
              </a:lnSpc>
            </a:pPr>
            <a:endParaRPr lang="ru-RU" sz="2200" dirty="0">
              <a:latin typeface="Liberation Sans Narrow"/>
              <a:cs typeface="Times New Roman"/>
            </a:endParaRPr>
          </a:p>
          <a:p>
            <a:pPr marL="722630" algn="ctr">
              <a:lnSpc>
                <a:spcPct val="100000"/>
              </a:lnSpc>
            </a:pPr>
            <a:r>
              <a:rPr sz="2200" b="1" spc="-10" dirty="0" err="1">
                <a:solidFill>
                  <a:srgbClr val="FFFFFF"/>
                </a:solidFill>
                <a:latin typeface="Times New Roman"/>
                <a:cs typeface="Times New Roman"/>
              </a:rPr>
              <a:t>Согласие</a:t>
            </a:r>
            <a:endParaRPr sz="2200" dirty="0">
              <a:latin typeface="Times New Roman"/>
              <a:cs typeface="Times New Roman"/>
            </a:endParaRPr>
          </a:p>
        </p:txBody>
      </p:sp>
      <p:sp>
        <p:nvSpPr>
          <p:cNvPr id="17" name="object 17"/>
          <p:cNvSpPr txBox="1"/>
          <p:nvPr/>
        </p:nvSpPr>
        <p:spPr>
          <a:xfrm>
            <a:off x="640841" y="4237482"/>
            <a:ext cx="2289175"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dirty="0">
              <a:latin typeface="Times New Roman"/>
              <a:cs typeface="Times New Roman"/>
            </a:endParaRPr>
          </a:p>
          <a:p>
            <a:pPr marL="300355" marR="211454" indent="-85725">
              <a:lnSpc>
                <a:spcPct val="100000"/>
              </a:lnSpc>
            </a:pPr>
            <a:r>
              <a:rPr sz="1800" dirty="0">
                <a:solidFill>
                  <a:srgbClr val="FFFFFF"/>
                </a:solidFill>
                <a:latin typeface="Times New Roman"/>
                <a:cs typeface="Times New Roman"/>
              </a:rPr>
              <a:t>Дано</a:t>
            </a:r>
            <a:r>
              <a:rPr sz="1800" spc="-10" dirty="0">
                <a:solidFill>
                  <a:srgbClr val="FFFFFF"/>
                </a:solidFill>
                <a:latin typeface="Times New Roman"/>
                <a:cs typeface="Times New Roman"/>
              </a:rPr>
              <a:t> добровольно, </a:t>
            </a:r>
            <a:r>
              <a:rPr sz="1800" dirty="0">
                <a:solidFill>
                  <a:srgbClr val="FFFFFF"/>
                </a:solidFill>
                <a:latin typeface="Times New Roman"/>
                <a:cs typeface="Times New Roman"/>
              </a:rPr>
              <a:t>без</a:t>
            </a:r>
            <a:r>
              <a:rPr sz="1800" spc="-35" dirty="0">
                <a:solidFill>
                  <a:srgbClr val="FFFFFF"/>
                </a:solidFill>
                <a:latin typeface="Times New Roman"/>
                <a:cs typeface="Times New Roman"/>
              </a:rPr>
              <a:t> </a:t>
            </a:r>
            <a:r>
              <a:rPr sz="1800" spc="-10" dirty="0">
                <a:solidFill>
                  <a:srgbClr val="FFFFFF"/>
                </a:solidFill>
                <a:latin typeface="Times New Roman"/>
                <a:cs typeface="Times New Roman"/>
              </a:rPr>
              <a:t>принуждения</a:t>
            </a:r>
            <a:endParaRPr sz="1800" dirty="0">
              <a:latin typeface="Times New Roman"/>
              <a:cs typeface="Times New Roman"/>
            </a:endParaRPr>
          </a:p>
        </p:txBody>
      </p:sp>
      <p:grpSp>
        <p:nvGrpSpPr>
          <p:cNvPr id="18" name="object 18"/>
          <p:cNvGrpSpPr/>
          <p:nvPr/>
        </p:nvGrpSpPr>
        <p:grpSpPr>
          <a:xfrm>
            <a:off x="3237229" y="2552954"/>
            <a:ext cx="2697480" cy="817880"/>
            <a:chOff x="3237229" y="2552954"/>
            <a:chExt cx="2697480" cy="817880"/>
          </a:xfrm>
        </p:grpSpPr>
        <p:sp>
          <p:nvSpPr>
            <p:cNvPr id="19" name="object 19"/>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0" rIns="0" bIns="0" rtlCol="0"/>
            <a:lstStyle/>
            <a:p>
              <a:endParaRPr/>
            </a:p>
          </p:txBody>
        </p:sp>
        <p:sp>
          <p:nvSpPr>
            <p:cNvPr id="20" name="object 20"/>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
        <p:nvSpPr>
          <p:cNvPr id="21" name="object 21"/>
          <p:cNvSpPr txBox="1"/>
          <p:nvPr/>
        </p:nvSpPr>
        <p:spPr>
          <a:xfrm>
            <a:off x="3753992" y="2772536"/>
            <a:ext cx="166370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Однозначное</a:t>
            </a:r>
            <a:endParaRPr sz="2200" dirty="0">
              <a:latin typeface="Times New Roman"/>
              <a:cs typeface="Times New Roman"/>
            </a:endParaRPr>
          </a:p>
        </p:txBody>
      </p:sp>
      <p:grpSp>
        <p:nvGrpSpPr>
          <p:cNvPr id="22" name="object 22"/>
          <p:cNvGrpSpPr/>
          <p:nvPr/>
        </p:nvGrpSpPr>
        <p:grpSpPr>
          <a:xfrm>
            <a:off x="6061202" y="2575814"/>
            <a:ext cx="2989580" cy="795020"/>
            <a:chOff x="6061202" y="2575814"/>
            <a:chExt cx="2989580" cy="795020"/>
          </a:xfrm>
        </p:grpSpPr>
        <p:sp>
          <p:nvSpPr>
            <p:cNvPr id="23" name="object 23"/>
            <p:cNvSpPr/>
            <p:nvPr/>
          </p:nvSpPr>
          <p:spPr>
            <a:xfrm>
              <a:off x="6073902" y="2588514"/>
              <a:ext cx="2964180" cy="769620"/>
            </a:xfrm>
            <a:custGeom>
              <a:avLst/>
              <a:gdLst/>
              <a:ahLst/>
              <a:cxnLst/>
              <a:rect l="l" t="t" r="r" b="b"/>
              <a:pathLst>
                <a:path w="2964179" h="769620">
                  <a:moveTo>
                    <a:pt x="2835909" y="0"/>
                  </a:moveTo>
                  <a:lnTo>
                    <a:pt x="128270" y="0"/>
                  </a:lnTo>
                  <a:lnTo>
                    <a:pt x="78331" y="10076"/>
                  </a:lnTo>
                  <a:lnTo>
                    <a:pt x="37560" y="37560"/>
                  </a:lnTo>
                  <a:lnTo>
                    <a:pt x="10076" y="78331"/>
                  </a:lnTo>
                  <a:lnTo>
                    <a:pt x="0" y="128270"/>
                  </a:lnTo>
                  <a:lnTo>
                    <a:pt x="0" y="641350"/>
                  </a:lnTo>
                  <a:lnTo>
                    <a:pt x="10076" y="691288"/>
                  </a:lnTo>
                  <a:lnTo>
                    <a:pt x="37560" y="732059"/>
                  </a:lnTo>
                  <a:lnTo>
                    <a:pt x="78331" y="759543"/>
                  </a:lnTo>
                  <a:lnTo>
                    <a:pt x="128270" y="769620"/>
                  </a:lnTo>
                  <a:lnTo>
                    <a:pt x="2835909" y="769620"/>
                  </a:lnTo>
                  <a:lnTo>
                    <a:pt x="2885848" y="759543"/>
                  </a:lnTo>
                  <a:lnTo>
                    <a:pt x="2926619" y="732059"/>
                  </a:lnTo>
                  <a:lnTo>
                    <a:pt x="2954103" y="691288"/>
                  </a:lnTo>
                  <a:lnTo>
                    <a:pt x="2964179" y="641350"/>
                  </a:lnTo>
                  <a:lnTo>
                    <a:pt x="2964179" y="128270"/>
                  </a:lnTo>
                  <a:lnTo>
                    <a:pt x="2954103" y="78331"/>
                  </a:lnTo>
                  <a:lnTo>
                    <a:pt x="2926619" y="37560"/>
                  </a:lnTo>
                  <a:lnTo>
                    <a:pt x="2885848" y="10076"/>
                  </a:lnTo>
                  <a:lnTo>
                    <a:pt x="2835909" y="0"/>
                  </a:lnTo>
                  <a:close/>
                </a:path>
              </a:pathLst>
            </a:custGeom>
            <a:solidFill>
              <a:srgbClr val="415487"/>
            </a:solidFill>
          </p:spPr>
          <p:txBody>
            <a:bodyPr wrap="square" lIns="0" tIns="0" rIns="0" bIns="0" rtlCol="0"/>
            <a:lstStyle/>
            <a:p>
              <a:endParaRPr/>
            </a:p>
          </p:txBody>
        </p:sp>
        <p:sp>
          <p:nvSpPr>
            <p:cNvPr id="24" name="object 24"/>
            <p:cNvSpPr/>
            <p:nvPr/>
          </p:nvSpPr>
          <p:spPr>
            <a:xfrm>
              <a:off x="6073902" y="2588514"/>
              <a:ext cx="2964180" cy="769620"/>
            </a:xfrm>
            <a:custGeom>
              <a:avLst/>
              <a:gdLst/>
              <a:ahLst/>
              <a:cxnLst/>
              <a:rect l="l" t="t" r="r" b="b"/>
              <a:pathLst>
                <a:path w="2964179" h="769620">
                  <a:moveTo>
                    <a:pt x="0" y="128270"/>
                  </a:moveTo>
                  <a:lnTo>
                    <a:pt x="10076" y="78331"/>
                  </a:lnTo>
                  <a:lnTo>
                    <a:pt x="37560" y="37560"/>
                  </a:lnTo>
                  <a:lnTo>
                    <a:pt x="78331" y="10076"/>
                  </a:lnTo>
                  <a:lnTo>
                    <a:pt x="128270" y="0"/>
                  </a:lnTo>
                  <a:lnTo>
                    <a:pt x="2835909" y="0"/>
                  </a:lnTo>
                  <a:lnTo>
                    <a:pt x="2885848" y="10076"/>
                  </a:lnTo>
                  <a:lnTo>
                    <a:pt x="2926619" y="37560"/>
                  </a:lnTo>
                  <a:lnTo>
                    <a:pt x="2954103" y="78331"/>
                  </a:lnTo>
                  <a:lnTo>
                    <a:pt x="2964179" y="128270"/>
                  </a:lnTo>
                  <a:lnTo>
                    <a:pt x="2964179" y="641350"/>
                  </a:lnTo>
                  <a:lnTo>
                    <a:pt x="2954103" y="691288"/>
                  </a:lnTo>
                  <a:lnTo>
                    <a:pt x="2926619" y="732059"/>
                  </a:lnTo>
                  <a:lnTo>
                    <a:pt x="2885848" y="759543"/>
                  </a:lnTo>
                  <a:lnTo>
                    <a:pt x="2835909" y="769620"/>
                  </a:lnTo>
                  <a:lnTo>
                    <a:pt x="128270" y="769620"/>
                  </a:lnTo>
                  <a:lnTo>
                    <a:pt x="78331" y="759543"/>
                  </a:lnTo>
                  <a:lnTo>
                    <a:pt x="37560" y="732059"/>
                  </a:lnTo>
                  <a:lnTo>
                    <a:pt x="10076" y="691288"/>
                  </a:lnTo>
                  <a:lnTo>
                    <a:pt x="0" y="641350"/>
                  </a:lnTo>
                  <a:lnTo>
                    <a:pt x="0" y="128270"/>
                  </a:lnTo>
                  <a:close/>
                </a:path>
              </a:pathLst>
            </a:custGeom>
            <a:ln w="25400">
              <a:solidFill>
                <a:srgbClr val="2F3D63"/>
              </a:solidFill>
            </a:ln>
          </p:spPr>
          <p:txBody>
            <a:bodyPr wrap="square" lIns="0" tIns="0" rIns="0" bIns="0" rtlCol="0"/>
            <a:lstStyle/>
            <a:p>
              <a:endParaRPr/>
            </a:p>
          </p:txBody>
        </p:sp>
      </p:grpSp>
      <p:sp>
        <p:nvSpPr>
          <p:cNvPr id="25" name="object 25"/>
          <p:cNvSpPr txBox="1"/>
          <p:nvPr/>
        </p:nvSpPr>
        <p:spPr>
          <a:xfrm>
            <a:off x="6356730" y="2784093"/>
            <a:ext cx="240284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Информированное</a:t>
            </a:r>
            <a:endParaRPr sz="2200" dirty="0">
              <a:latin typeface="Times New Roman"/>
              <a:cs typeface="Times New Roman"/>
            </a:endParaRPr>
          </a:p>
        </p:txBody>
      </p:sp>
      <p:sp>
        <p:nvSpPr>
          <p:cNvPr id="26" name="object 26"/>
          <p:cNvSpPr txBox="1"/>
          <p:nvPr/>
        </p:nvSpPr>
        <p:spPr>
          <a:xfrm>
            <a:off x="3249929" y="4237482"/>
            <a:ext cx="2734310"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a:latin typeface="Times New Roman"/>
              <a:cs typeface="Times New Roman"/>
            </a:endParaRPr>
          </a:p>
          <a:p>
            <a:pPr marL="808355" marR="400685" indent="-401320">
              <a:lnSpc>
                <a:spcPct val="100000"/>
              </a:lnSpc>
            </a:pPr>
            <a:r>
              <a:rPr sz="1800" dirty="0">
                <a:solidFill>
                  <a:srgbClr val="FFFFFF"/>
                </a:solidFill>
                <a:latin typeface="Times New Roman"/>
                <a:cs typeface="Times New Roman"/>
              </a:rPr>
              <a:t>Дано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без</a:t>
            </a:r>
            <a:r>
              <a:rPr sz="1800" spc="-20" dirty="0">
                <a:solidFill>
                  <a:srgbClr val="FFFFFF"/>
                </a:solidFill>
                <a:latin typeface="Times New Roman"/>
                <a:cs typeface="Times New Roman"/>
              </a:rPr>
              <a:t> </a:t>
            </a:r>
            <a:r>
              <a:rPr sz="1800" spc="-10" dirty="0">
                <a:solidFill>
                  <a:srgbClr val="FFFFFF"/>
                </a:solidFill>
                <a:latin typeface="Times New Roman"/>
                <a:cs typeface="Times New Roman"/>
              </a:rPr>
              <a:t>сомнений, бесспорное</a:t>
            </a:r>
            <a:endParaRPr sz="1800">
              <a:latin typeface="Times New Roman"/>
              <a:cs typeface="Times New Roman"/>
            </a:endParaRPr>
          </a:p>
        </p:txBody>
      </p:sp>
      <p:sp>
        <p:nvSpPr>
          <p:cNvPr id="27" name="object 27"/>
          <p:cNvSpPr txBox="1"/>
          <p:nvPr/>
        </p:nvSpPr>
        <p:spPr>
          <a:xfrm>
            <a:off x="6189726" y="4237482"/>
            <a:ext cx="2635250" cy="1382395"/>
          </a:xfrm>
          <a:prstGeom prst="rect">
            <a:avLst/>
          </a:prstGeom>
          <a:solidFill>
            <a:srgbClr val="415487"/>
          </a:solidFill>
          <a:ln w="25400">
            <a:solidFill>
              <a:srgbClr val="2F3D63"/>
            </a:solidFill>
          </a:ln>
        </p:spPr>
        <p:txBody>
          <a:bodyPr vert="horz" wrap="square" lIns="0" tIns="9525" rIns="0" bIns="0" rtlCol="0">
            <a:spAutoFit/>
          </a:bodyPr>
          <a:lstStyle/>
          <a:p>
            <a:pPr>
              <a:lnSpc>
                <a:spcPct val="100000"/>
              </a:lnSpc>
              <a:spcBef>
                <a:spcPts val="75"/>
              </a:spcBef>
            </a:pPr>
            <a:endParaRPr sz="1800">
              <a:latin typeface="Times New Roman"/>
              <a:cs typeface="Times New Roman"/>
            </a:endParaRPr>
          </a:p>
          <a:p>
            <a:pPr marL="260985" marR="254635" algn="ctr">
              <a:lnSpc>
                <a:spcPct val="100000"/>
              </a:lnSpc>
            </a:pPr>
            <a:r>
              <a:rPr sz="1800" dirty="0">
                <a:solidFill>
                  <a:srgbClr val="FFFFFF"/>
                </a:solidFill>
                <a:latin typeface="Times New Roman"/>
                <a:cs typeface="Times New Roman"/>
              </a:rPr>
              <a:t>Вы</a:t>
            </a:r>
            <a:r>
              <a:rPr sz="1800" spc="-40" dirty="0">
                <a:solidFill>
                  <a:srgbClr val="FFFFFF"/>
                </a:solidFill>
                <a:latin typeface="Times New Roman"/>
                <a:cs typeface="Times New Roman"/>
              </a:rPr>
              <a:t> </a:t>
            </a:r>
            <a:r>
              <a:rPr sz="1800" dirty="0">
                <a:solidFill>
                  <a:srgbClr val="FFFFFF"/>
                </a:solidFill>
                <a:latin typeface="Times New Roman"/>
                <a:cs typeface="Times New Roman"/>
              </a:rPr>
              <a:t>понимаете,</a:t>
            </a:r>
            <a:r>
              <a:rPr sz="1800" spc="-65" dirty="0">
                <a:solidFill>
                  <a:srgbClr val="FFFFFF"/>
                </a:solidFill>
                <a:latin typeface="Times New Roman"/>
                <a:cs typeface="Times New Roman"/>
              </a:rPr>
              <a:t> </a:t>
            </a:r>
            <a:r>
              <a:rPr sz="1800" dirty="0">
                <a:solidFill>
                  <a:srgbClr val="FFFFFF"/>
                </a:solidFill>
                <a:latin typeface="Times New Roman"/>
                <a:cs typeface="Times New Roman"/>
              </a:rPr>
              <a:t>на</a:t>
            </a:r>
            <a:r>
              <a:rPr sz="1800" spc="-30" dirty="0">
                <a:solidFill>
                  <a:srgbClr val="FFFFFF"/>
                </a:solidFill>
                <a:latin typeface="Times New Roman"/>
                <a:cs typeface="Times New Roman"/>
              </a:rPr>
              <a:t> </a:t>
            </a:r>
            <a:r>
              <a:rPr sz="1800" spc="-25" dirty="0">
                <a:solidFill>
                  <a:srgbClr val="FFFFFF"/>
                </a:solidFill>
                <a:latin typeface="Times New Roman"/>
                <a:cs typeface="Times New Roman"/>
              </a:rPr>
              <a:t>что </a:t>
            </a:r>
            <a:r>
              <a:rPr sz="1800" dirty="0">
                <a:solidFill>
                  <a:srgbClr val="FFFFFF"/>
                </a:solidFill>
                <a:latin typeface="Times New Roman"/>
                <a:cs typeface="Times New Roman"/>
              </a:rPr>
              <a:t>именно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вы</a:t>
            </a:r>
            <a:r>
              <a:rPr sz="1800" spc="-10" dirty="0">
                <a:solidFill>
                  <a:srgbClr val="FFFFFF"/>
                </a:solidFill>
                <a:latin typeface="Times New Roman"/>
                <a:cs typeface="Times New Roman"/>
              </a:rPr>
              <a:t> </a:t>
            </a:r>
            <a:r>
              <a:rPr sz="1800" spc="-20" dirty="0">
                <a:solidFill>
                  <a:srgbClr val="FFFFFF"/>
                </a:solidFill>
                <a:latin typeface="Times New Roman"/>
                <a:cs typeface="Times New Roman"/>
              </a:rPr>
              <a:t>даете</a:t>
            </a:r>
            <a:endParaRPr sz="1800">
              <a:latin typeface="Times New Roman"/>
              <a:cs typeface="Times New Roman"/>
            </a:endParaRPr>
          </a:p>
          <a:p>
            <a:pPr algn="ctr">
              <a:lnSpc>
                <a:spcPct val="100000"/>
              </a:lnSpc>
            </a:pPr>
            <a:r>
              <a:rPr sz="1800" spc="-10" dirty="0">
                <a:solidFill>
                  <a:srgbClr val="FFFFFF"/>
                </a:solidFill>
                <a:latin typeface="Times New Roman"/>
                <a:cs typeface="Times New Roman"/>
              </a:rPr>
              <a:t>согласие</a:t>
            </a:r>
            <a:endParaRPr sz="1800">
              <a:latin typeface="Times New Roman"/>
              <a:cs typeface="Times New Roman"/>
            </a:endParaRPr>
          </a:p>
        </p:txBody>
      </p:sp>
      <p:sp>
        <p:nvSpPr>
          <p:cNvPr id="28" name="object 28"/>
          <p:cNvSpPr/>
          <p:nvPr/>
        </p:nvSpPr>
        <p:spPr>
          <a:xfrm>
            <a:off x="1750314" y="2171572"/>
            <a:ext cx="5908040" cy="2065655"/>
          </a:xfrm>
          <a:custGeom>
            <a:avLst/>
            <a:gdLst/>
            <a:ahLst/>
            <a:cxnLst/>
            <a:rect l="l" t="t" r="r" b="b"/>
            <a:pathLst>
              <a:path w="5908040" h="2065654">
                <a:moveTo>
                  <a:pt x="84836" y="1186180"/>
                </a:moveTo>
                <a:lnTo>
                  <a:pt x="72136" y="1185418"/>
                </a:lnTo>
                <a:lnTo>
                  <a:pt x="31750" y="1988769"/>
                </a:lnTo>
                <a:lnTo>
                  <a:pt x="0" y="1987169"/>
                </a:lnTo>
                <a:lnTo>
                  <a:pt x="34290" y="2065147"/>
                </a:lnTo>
                <a:lnTo>
                  <a:pt x="69951" y="2002028"/>
                </a:lnTo>
                <a:lnTo>
                  <a:pt x="76200" y="1990979"/>
                </a:lnTo>
                <a:lnTo>
                  <a:pt x="44450" y="1989404"/>
                </a:lnTo>
                <a:lnTo>
                  <a:pt x="84836" y="1186180"/>
                </a:lnTo>
                <a:close/>
              </a:path>
              <a:path w="5908040" h="2065654">
                <a:moveTo>
                  <a:pt x="2901315" y="1987677"/>
                </a:moveTo>
                <a:lnTo>
                  <a:pt x="2869628" y="1988794"/>
                </a:lnTo>
                <a:lnTo>
                  <a:pt x="2841752" y="1185545"/>
                </a:lnTo>
                <a:lnTo>
                  <a:pt x="2829052" y="1186053"/>
                </a:lnTo>
                <a:lnTo>
                  <a:pt x="2856928" y="1989239"/>
                </a:lnTo>
                <a:lnTo>
                  <a:pt x="2825115" y="1990344"/>
                </a:lnTo>
                <a:lnTo>
                  <a:pt x="2865882" y="2065147"/>
                </a:lnTo>
                <a:lnTo>
                  <a:pt x="2894800" y="2001901"/>
                </a:lnTo>
                <a:lnTo>
                  <a:pt x="2901315" y="1987677"/>
                </a:lnTo>
                <a:close/>
              </a:path>
              <a:path w="5908040" h="2065654">
                <a:moveTo>
                  <a:pt x="5506974" y="390271"/>
                </a:moveTo>
                <a:lnTo>
                  <a:pt x="5502618" y="387223"/>
                </a:lnTo>
                <a:lnTo>
                  <a:pt x="5437124" y="341376"/>
                </a:lnTo>
                <a:lnTo>
                  <a:pt x="5432514" y="372795"/>
                </a:lnTo>
                <a:lnTo>
                  <a:pt x="2910967" y="0"/>
                </a:lnTo>
                <a:lnTo>
                  <a:pt x="2910027" y="6502"/>
                </a:lnTo>
                <a:lnTo>
                  <a:pt x="2908554" y="6223"/>
                </a:lnTo>
                <a:lnTo>
                  <a:pt x="2907538" y="0"/>
                </a:lnTo>
                <a:lnTo>
                  <a:pt x="649427" y="371576"/>
                </a:lnTo>
                <a:lnTo>
                  <a:pt x="644271" y="340360"/>
                </a:lnTo>
                <a:lnTo>
                  <a:pt x="575310" y="390271"/>
                </a:lnTo>
                <a:lnTo>
                  <a:pt x="656717" y="415544"/>
                </a:lnTo>
                <a:lnTo>
                  <a:pt x="651852" y="386207"/>
                </a:lnTo>
                <a:lnTo>
                  <a:pt x="651510" y="384136"/>
                </a:lnTo>
                <a:lnTo>
                  <a:pt x="2900616" y="13919"/>
                </a:lnTo>
                <a:lnTo>
                  <a:pt x="2842120" y="317334"/>
                </a:lnTo>
                <a:lnTo>
                  <a:pt x="2810891" y="311277"/>
                </a:lnTo>
                <a:lnTo>
                  <a:pt x="2833878" y="393319"/>
                </a:lnTo>
                <a:lnTo>
                  <a:pt x="2880715" y="332232"/>
                </a:lnTo>
                <a:lnTo>
                  <a:pt x="2885694" y="325755"/>
                </a:lnTo>
                <a:lnTo>
                  <a:pt x="2854566" y="319735"/>
                </a:lnTo>
                <a:lnTo>
                  <a:pt x="2913659" y="13119"/>
                </a:lnTo>
                <a:lnTo>
                  <a:pt x="5430672" y="385368"/>
                </a:lnTo>
                <a:lnTo>
                  <a:pt x="5426075" y="416814"/>
                </a:lnTo>
                <a:lnTo>
                  <a:pt x="5506974" y="390271"/>
                </a:lnTo>
                <a:close/>
              </a:path>
              <a:path w="5908040" h="2065654">
                <a:moveTo>
                  <a:pt x="5907532" y="1986153"/>
                </a:moveTo>
                <a:lnTo>
                  <a:pt x="5875883" y="1988693"/>
                </a:lnTo>
                <a:lnTo>
                  <a:pt x="5810504" y="1185291"/>
                </a:lnTo>
                <a:lnTo>
                  <a:pt x="5797804" y="1186307"/>
                </a:lnTo>
                <a:lnTo>
                  <a:pt x="5863310" y="1989709"/>
                </a:lnTo>
                <a:lnTo>
                  <a:pt x="5831586" y="1992249"/>
                </a:lnTo>
                <a:lnTo>
                  <a:pt x="5875782" y="2065147"/>
                </a:lnTo>
                <a:lnTo>
                  <a:pt x="5900991" y="2002409"/>
                </a:lnTo>
                <a:lnTo>
                  <a:pt x="5907532" y="1986153"/>
                </a:lnTo>
                <a:close/>
              </a:path>
            </a:pathLst>
          </a:custGeom>
          <a:solidFill>
            <a:srgbClr val="415487"/>
          </a:solidFill>
        </p:spPr>
        <p:txBody>
          <a:bodyPr wrap="square" lIns="0" tIns="0" rIns="0" bIns="0" rtlCol="0"/>
          <a:lstStyle/>
          <a:p>
            <a:endParaRPr/>
          </a:p>
        </p:txBody>
      </p:sp>
      <p:grpSp>
        <p:nvGrpSpPr>
          <p:cNvPr id="32" name="object 18">
            <a:extLst>
              <a:ext uri="{FF2B5EF4-FFF2-40B4-BE49-F238E27FC236}">
                <a16:creationId xmlns:a16="http://schemas.microsoft.com/office/drawing/2014/main" id="{E20A501C-6825-4942-A4DF-97E22A3EE66C}"/>
              </a:ext>
            </a:extLst>
          </p:cNvPr>
          <p:cNvGrpSpPr/>
          <p:nvPr/>
        </p:nvGrpSpPr>
        <p:grpSpPr>
          <a:xfrm>
            <a:off x="398019" y="2577084"/>
            <a:ext cx="2672080" cy="792480"/>
            <a:chOff x="3249929" y="2565654"/>
            <a:chExt cx="2672080" cy="792480"/>
          </a:xfrm>
        </p:grpSpPr>
        <p:sp>
          <p:nvSpPr>
            <p:cNvPr id="33" name="object 19">
              <a:extLst>
                <a:ext uri="{FF2B5EF4-FFF2-40B4-BE49-F238E27FC236}">
                  <a16:creationId xmlns:a16="http://schemas.microsoft.com/office/drawing/2014/main" id="{35090F53-7201-40CA-9A32-443D0D557A22}"/>
                </a:ext>
              </a:extLst>
            </p:cNvPr>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216000" rIns="0" bIns="0" rtlCol="0" anchor="ctr"/>
            <a:lstStyle/>
            <a:p>
              <a:pPr algn="ctr">
                <a:spcBef>
                  <a:spcPts val="600"/>
                </a:spcBef>
              </a:pPr>
              <a:r>
                <a:rPr lang="ru-RU" sz="2200" b="1" spc="-10" dirty="0">
                  <a:solidFill>
                    <a:srgbClr val="FFFFFF"/>
                  </a:solidFill>
                  <a:latin typeface="Times New Roman"/>
                  <a:cs typeface="Times New Roman"/>
                </a:rPr>
                <a:t>Свободное</a:t>
              </a:r>
            </a:p>
            <a:p>
              <a:endParaRPr dirty="0"/>
            </a:p>
          </p:txBody>
        </p:sp>
        <p:sp>
          <p:nvSpPr>
            <p:cNvPr id="34" name="object 20">
              <a:extLst>
                <a:ext uri="{FF2B5EF4-FFF2-40B4-BE49-F238E27FC236}">
                  <a16:creationId xmlns:a16="http://schemas.microsoft.com/office/drawing/2014/main" id="{7980162B-BE78-48AA-AC0F-4785DE2E2737}"/>
                </a:ext>
              </a:extLst>
            </p:cNvPr>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Tree>
    <p:extLst>
      <p:ext uri="{BB962C8B-B14F-4D97-AF65-F5344CB8AC3E}">
        <p14:creationId xmlns:p14="http://schemas.microsoft.com/office/powerpoint/2010/main" val="194351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81200" y="627653"/>
            <a:ext cx="4153312" cy="5602694"/>
          </a:xfrm>
          <a:prstGeom prst="rect">
            <a:avLst/>
          </a:prstGeom>
        </p:spPr>
      </p:pic>
    </p:spTree>
    <p:extLst>
      <p:ext uri="{BB962C8B-B14F-4D97-AF65-F5344CB8AC3E}">
        <p14:creationId xmlns:p14="http://schemas.microsoft.com/office/powerpoint/2010/main" val="373839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10" dirty="0">
                <a:latin typeface="Georgia"/>
                <a:cs typeface="Georgia"/>
              </a:rPr>
              <a:t>Согласие:</a:t>
            </a:r>
            <a:endParaRPr lang="ru-RU" sz="2400" dirty="0">
              <a:latin typeface="Georgia"/>
              <a:cs typeface="Georgia"/>
            </a:endParaRPr>
          </a:p>
        </p:txBody>
      </p:sp>
      <p:sp>
        <p:nvSpPr>
          <p:cNvPr id="29" name="object 15"/>
          <p:cNvSpPr txBox="1"/>
          <p:nvPr/>
        </p:nvSpPr>
        <p:spPr>
          <a:xfrm>
            <a:off x="1112520" y="1563985"/>
            <a:ext cx="7650480" cy="4444165"/>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r>
              <a:rPr lang="en-US" sz="1800" dirty="0">
                <a:latin typeface="Georgia" panose="02040502050405020303" pitchFamily="18" charset="0"/>
              </a:rPr>
              <a:t>c</a:t>
            </a:r>
            <a:r>
              <a:rPr lang="ru-RU" sz="1800" dirty="0" err="1">
                <a:latin typeface="Georgia" panose="02040502050405020303" pitchFamily="18" charset="0"/>
              </a:rPr>
              <a:t>амый</a:t>
            </a:r>
            <a:r>
              <a:rPr lang="ru-RU" sz="1800" dirty="0">
                <a:latin typeface="Georgia" panose="02040502050405020303" pitchFamily="18" charset="0"/>
              </a:rPr>
              <a:t> </a:t>
            </a:r>
            <a:r>
              <a:rPr lang="ru-RU" dirty="0">
                <a:latin typeface="Georgia" panose="02040502050405020303" pitchFamily="18" charset="0"/>
              </a:rPr>
              <a:t>простой</a:t>
            </a:r>
            <a:r>
              <a:rPr lang="ru-RU" sz="1800" dirty="0">
                <a:latin typeface="Georgia" panose="02040502050405020303" pitchFamily="18" charset="0"/>
              </a:rPr>
              <a:t> способ получения ПД</a:t>
            </a:r>
            <a:r>
              <a:rPr lang="ru-RU" dirty="0">
                <a:latin typeface="Georgia" panose="02040502050405020303" pitchFamily="18" charset="0"/>
              </a:rPr>
              <a:t>;</a:t>
            </a:r>
            <a:endParaRPr lang="ru-RU" sz="1800" dirty="0">
              <a:latin typeface="Georgia" panose="02040502050405020303" pitchFamily="18" charset="0"/>
            </a:endParaRPr>
          </a:p>
          <a:p>
            <a:pPr marL="285750" lvl="0" indent="-285750" algn="just">
              <a:buFont typeface="Arial" panose="020B0604020202020204" pitchFamily="34" charset="0"/>
              <a:buChar char="•"/>
            </a:pPr>
            <a:r>
              <a:rPr lang="ru-RU" dirty="0">
                <a:latin typeface="Georgia" panose="02040502050405020303" pitchFamily="18" charset="0"/>
              </a:rPr>
              <a:t>легко получить, но сложно поддерживать;</a:t>
            </a:r>
          </a:p>
          <a:p>
            <a:pPr marL="285750" lvl="0" indent="-285750" algn="just">
              <a:buFont typeface="Arial" panose="020B0604020202020204" pitchFamily="34" charset="0"/>
              <a:buChar char="•"/>
            </a:pPr>
            <a:r>
              <a:rPr lang="ru-RU" sz="1800" dirty="0">
                <a:latin typeface="Georgia" panose="02040502050405020303" pitchFamily="18" charset="0"/>
              </a:rPr>
              <a:t>всегда имеет какие-то определенные временные сроки использования ПД («3 года», «До окончания трудовых отношений» и т.д.);</a:t>
            </a:r>
          </a:p>
          <a:p>
            <a:pPr marL="285750" lvl="0" indent="-285750" algn="just">
              <a:buFont typeface="Arial" panose="020B0604020202020204" pitchFamily="34" charset="0"/>
              <a:buChar char="•"/>
            </a:pPr>
            <a:r>
              <a:rPr lang="ru-RU" dirty="0">
                <a:latin typeface="Georgia" panose="02040502050405020303" pitchFamily="18" charset="0"/>
              </a:rPr>
              <a:t>берется только в том случае, если получить ПД невозможно по другим основаниям, указанным в ст.6 и ч.2 ст.8 Закона «О защите персональных данных»;</a:t>
            </a:r>
            <a:r>
              <a:rPr lang="ru-RU" sz="1800" dirty="0">
                <a:latin typeface="Georgia" panose="02040502050405020303" pitchFamily="18" charset="0"/>
              </a:rPr>
              <a:t> </a:t>
            </a:r>
          </a:p>
          <a:p>
            <a:pPr marL="285750" lvl="0" indent="-285750" algn="just">
              <a:buFont typeface="Arial" panose="020B0604020202020204" pitchFamily="34" charset="0"/>
              <a:buChar char="•"/>
            </a:pPr>
            <a:r>
              <a:rPr lang="ru-RU" dirty="0">
                <a:latin typeface="Georgia" panose="02040502050405020303" pitchFamily="18" charset="0"/>
              </a:rPr>
              <a:t>форму </a:t>
            </a:r>
            <a:r>
              <a:rPr lang="ru-RU" sz="1800" dirty="0">
                <a:latin typeface="Georgia" panose="02040502050405020303" pitchFamily="18" charset="0"/>
              </a:rPr>
              <a:t>разрабатывает специалист по внутреннему контролю;</a:t>
            </a:r>
          </a:p>
          <a:p>
            <a:pPr marL="285750" lvl="0" indent="-285750" algn="just">
              <a:buFont typeface="Arial" panose="020B0604020202020204" pitchFamily="34" charset="0"/>
              <a:buChar char="•"/>
            </a:pPr>
            <a:r>
              <a:rPr lang="ru-RU" dirty="0">
                <a:latin typeface="Georgia" panose="02040502050405020303" pitchFamily="18" charset="0"/>
              </a:rPr>
              <a:t>не рекомендуется определять срок действия согласия </a:t>
            </a:r>
            <a:r>
              <a:rPr lang="ru-RU" b="1" dirty="0">
                <a:latin typeface="Georgia" panose="02040502050405020303" pitchFamily="18" charset="0"/>
              </a:rPr>
              <a:t>свыше 3 лет</a:t>
            </a:r>
            <a:r>
              <a:rPr lang="ru-RU" dirty="0">
                <a:latin typeface="Georgia" panose="02040502050405020303" pitchFamily="18" charset="0"/>
              </a:rPr>
              <a:t>, поскольку в связи со значительным количеством оставляемых согласий гражданину будет затруднительно контролировать обработку своих персональных данных (разъяснение НЦЗПД);</a:t>
            </a:r>
          </a:p>
          <a:p>
            <a:pPr marL="285750" indent="-285750" algn="just">
              <a:buFont typeface="Arial" panose="020B0604020202020204" pitchFamily="34" charset="0"/>
              <a:buChar char="•"/>
            </a:pPr>
            <a:r>
              <a:rPr lang="ru-RU" dirty="0">
                <a:latin typeface="Georgia" panose="02040502050405020303" pitchFamily="18" charset="0"/>
              </a:rPr>
              <a:t>с предоставлением согласия, необходимо субъекта ПД ознакомить с его правами  на обратной стороне бланка согласия (обязательно).</a:t>
            </a:r>
          </a:p>
          <a:p>
            <a:pPr marL="285750" lvl="0" indent="-285750" algn="just">
              <a:buFont typeface="Arial" panose="020B0604020202020204" pitchFamily="34" charset="0"/>
              <a:buChar char="•"/>
            </a:pPr>
            <a:endParaRPr lang="ru-RU" dirty="0">
              <a:latin typeface="Georgia" panose="02040502050405020303" pitchFamily="18" charset="0"/>
            </a:endParaRPr>
          </a:p>
        </p:txBody>
      </p:sp>
    </p:spTree>
    <p:extLst>
      <p:ext uri="{BB962C8B-B14F-4D97-AF65-F5344CB8AC3E}">
        <p14:creationId xmlns:p14="http://schemas.microsoft.com/office/powerpoint/2010/main" val="245601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3845" y="2247849"/>
            <a:ext cx="7715250" cy="467596"/>
          </a:xfrm>
          <a:prstGeom prst="rect">
            <a:avLst/>
          </a:prstGeom>
          <a:solidFill>
            <a:srgbClr val="FFFFFF"/>
          </a:solidFill>
          <a:ln w="12700">
            <a:solidFill>
              <a:srgbClr val="2E528F"/>
            </a:solidFill>
          </a:ln>
        </p:spPr>
        <p:txBody>
          <a:bodyPr vert="horz" wrap="square" lIns="0" tIns="26194" rIns="0" bIns="0" rtlCol="0">
            <a:spAutoFit/>
          </a:bodyPr>
          <a:lstStyle/>
          <a:p>
            <a:pPr algn="ctr">
              <a:spcBef>
                <a:spcPts val="206"/>
              </a:spcBef>
            </a:pPr>
            <a:r>
              <a:rPr sz="1350" dirty="0">
                <a:solidFill>
                  <a:srgbClr val="1F3863"/>
                </a:solidFill>
                <a:latin typeface="Georgia" panose="02040502050405020303" pitchFamily="18" charset="0"/>
                <a:cs typeface="Times New Roman"/>
              </a:rPr>
              <a:t>Право</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8"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отзыв</a:t>
            </a:r>
            <a:r>
              <a:rPr sz="1350" spc="-45"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согласия</a:t>
            </a:r>
            <a:r>
              <a:rPr sz="1350" spc="-56"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субъекта</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8"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a:t>
            </a:r>
          </a:p>
          <a:p>
            <a:pPr algn="ctr">
              <a:spcBef>
                <a:spcPts val="206"/>
              </a:spcBef>
            </a:pPr>
            <a:r>
              <a:rPr lang="ru-RU" sz="1350" spc="-8" dirty="0">
                <a:solidFill>
                  <a:srgbClr val="1F3863"/>
                </a:solidFill>
                <a:latin typeface="Georgia" panose="02040502050405020303" pitchFamily="18" charset="0"/>
                <a:cs typeface="Times New Roman"/>
              </a:rPr>
              <a:t>дней с момента получения заявления</a:t>
            </a:r>
            <a:endParaRPr sz="1350" dirty="0">
              <a:latin typeface="Georgia" panose="02040502050405020303" pitchFamily="18" charset="0"/>
              <a:cs typeface="Times New Roman"/>
            </a:endParaRPr>
          </a:p>
        </p:txBody>
      </p:sp>
      <p:sp>
        <p:nvSpPr>
          <p:cNvPr id="3" name="object 3"/>
          <p:cNvSpPr txBox="1">
            <a:spLocks noGrp="1"/>
          </p:cNvSpPr>
          <p:nvPr>
            <p:ph type="title"/>
          </p:nvPr>
        </p:nvSpPr>
        <p:spPr>
          <a:xfrm>
            <a:off x="1044701" y="768652"/>
            <a:ext cx="7715249" cy="833170"/>
          </a:xfrm>
          <a:prstGeom prst="rect">
            <a:avLst/>
          </a:prstGeom>
        </p:spPr>
        <p:txBody>
          <a:bodyPr vert="horz" wrap="square" lIns="0" tIns="367912" rIns="0" bIns="0" rtlCol="0">
            <a:spAutoFit/>
          </a:bodyPr>
          <a:lstStyle/>
          <a:p>
            <a:pPr algn="ctr">
              <a:spcBef>
                <a:spcPts val="71"/>
              </a:spcBef>
            </a:pPr>
            <a:r>
              <a:rPr sz="3000" dirty="0">
                <a:solidFill>
                  <a:schemeClr val="tx1"/>
                </a:solidFill>
                <a:latin typeface="Georgia" panose="02040502050405020303" pitchFamily="18" charset="0"/>
              </a:rPr>
              <a:t>Права</a:t>
            </a:r>
            <a:r>
              <a:rPr sz="3000" spc="-98"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субъекта</a:t>
            </a:r>
            <a:r>
              <a:rPr sz="3000" spc="-94" dirty="0">
                <a:solidFill>
                  <a:schemeClr val="tx1"/>
                </a:solidFill>
                <a:latin typeface="Georgia" panose="02040502050405020303" pitchFamily="18" charset="0"/>
              </a:rPr>
              <a:t> </a:t>
            </a:r>
            <a:r>
              <a:rPr sz="3000" dirty="0" err="1">
                <a:solidFill>
                  <a:schemeClr val="tx1"/>
                </a:solidFill>
                <a:latin typeface="Georgia" panose="02040502050405020303" pitchFamily="18" charset="0"/>
              </a:rPr>
              <a:t>персональных</a:t>
            </a:r>
            <a:r>
              <a:rPr lang="ru-RU" sz="3000" spc="-101"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данных</a:t>
            </a:r>
            <a:endParaRPr sz="3000" dirty="0">
              <a:solidFill>
                <a:schemeClr val="tx1"/>
              </a:solidFill>
              <a:latin typeface="Georgia" panose="02040502050405020303" pitchFamily="18" charset="0"/>
            </a:endParaRPr>
          </a:p>
        </p:txBody>
      </p:sp>
      <p:sp>
        <p:nvSpPr>
          <p:cNvPr id="11" name="object 11"/>
          <p:cNvSpPr txBox="1"/>
          <p:nvPr/>
        </p:nvSpPr>
        <p:spPr>
          <a:xfrm>
            <a:off x="1044701" y="2883725"/>
            <a:ext cx="7715250" cy="442429"/>
          </a:xfrm>
          <a:prstGeom prst="rect">
            <a:avLst/>
          </a:prstGeom>
          <a:solidFill>
            <a:srgbClr val="FFFFFF"/>
          </a:solidFill>
          <a:ln w="12700">
            <a:solidFill>
              <a:srgbClr val="2E528F"/>
            </a:solidFill>
          </a:ln>
        </p:spPr>
        <p:txBody>
          <a:bodyPr vert="horz" wrap="square" lIns="0" tIns="26670" rIns="0" bIns="0" rtlCol="0">
            <a:spAutoFit/>
          </a:bodyPr>
          <a:lstStyle/>
          <a:p>
            <a:pPr algn="ctr">
              <a:spcBef>
                <a:spcPts val="210"/>
              </a:spcBef>
            </a:pPr>
            <a:r>
              <a:rPr sz="1350" spc="-8" dirty="0">
                <a:solidFill>
                  <a:srgbClr val="1F3863"/>
                </a:solidFill>
                <a:latin typeface="Georgia" panose="02040502050405020303" pitchFamily="18" charset="0"/>
                <a:cs typeface="Times New Roman"/>
              </a:rPr>
              <a:t>Право на получение информации, касающейся обработки персональных данных</a:t>
            </a:r>
            <a:r>
              <a:rPr lang="ru-RU" sz="1350" spc="-8" dirty="0">
                <a:solidFill>
                  <a:srgbClr val="1F3863"/>
                </a:solidFill>
                <a:latin typeface="Georgia" panose="02040502050405020303" pitchFamily="18" charset="0"/>
                <a:cs typeface="Times New Roman"/>
              </a:rPr>
              <a:t> - в течение 5 рабочих дней с момента получения заявления</a:t>
            </a:r>
            <a:endParaRPr sz="1350" spc="-8" dirty="0">
              <a:solidFill>
                <a:srgbClr val="1F3863"/>
              </a:solidFill>
              <a:latin typeface="Georgia" panose="02040502050405020303" pitchFamily="18" charset="0"/>
              <a:cs typeface="Times New Roman"/>
            </a:endParaRPr>
          </a:p>
        </p:txBody>
      </p:sp>
      <p:sp>
        <p:nvSpPr>
          <p:cNvPr id="12" name="object 12"/>
          <p:cNvSpPr txBox="1"/>
          <p:nvPr/>
        </p:nvSpPr>
        <p:spPr>
          <a:xfrm>
            <a:off x="1053845" y="3499972"/>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sz="1350" dirty="0">
                <a:solidFill>
                  <a:srgbClr val="1F3863"/>
                </a:solidFill>
                <a:latin typeface="Georgia" panose="02040502050405020303" pitchFamily="18" charset="0"/>
                <a:cs typeface="Times New Roman"/>
              </a:rPr>
              <a:t>Право</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изменение</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3" name="object 13"/>
          <p:cNvSpPr txBox="1"/>
          <p:nvPr/>
        </p:nvSpPr>
        <p:spPr>
          <a:xfrm>
            <a:off x="1053845" y="3919630"/>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562928"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получение</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информации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предоставлении</a:t>
            </a:r>
            <a:r>
              <a:rPr sz="1350" spc="-56"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третьим</a:t>
            </a:r>
            <a:r>
              <a:rPr sz="1350" spc="-49"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лицам</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4" name="object 14"/>
          <p:cNvSpPr txBox="1"/>
          <p:nvPr/>
        </p:nvSpPr>
        <p:spPr>
          <a:xfrm>
            <a:off x="1053845" y="4547037"/>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требовать</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прекращения</a:t>
            </a:r>
            <a:r>
              <a:rPr sz="1350" spc="-53"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обработки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(или)</a:t>
            </a:r>
            <a:r>
              <a:rPr sz="1350" spc="-41" dirty="0">
                <a:solidFill>
                  <a:srgbClr val="1F3863"/>
                </a:solidFill>
                <a:latin typeface="Georgia" panose="02040502050405020303" pitchFamily="18" charset="0"/>
                <a:cs typeface="Times New Roman"/>
              </a:rPr>
              <a:t> </a:t>
            </a:r>
            <a:r>
              <a:rPr sz="1350" dirty="0" err="1">
                <a:solidFill>
                  <a:srgbClr val="1F3863"/>
                </a:solidFill>
                <a:latin typeface="Georgia" panose="02040502050405020303" pitchFamily="18" charset="0"/>
                <a:cs typeface="Times New Roman"/>
              </a:rPr>
              <a:t>их</a:t>
            </a:r>
            <a:r>
              <a:rPr sz="1350" spc="-38" dirty="0">
                <a:solidFill>
                  <a:srgbClr val="1F3863"/>
                </a:solidFill>
                <a:latin typeface="Georgia" panose="02040502050405020303" pitchFamily="18" charset="0"/>
                <a:cs typeface="Times New Roman"/>
              </a:rPr>
              <a:t> </a:t>
            </a:r>
            <a:r>
              <a:rPr sz="1350" spc="-8" dirty="0" err="1">
                <a:solidFill>
                  <a:srgbClr val="1F3863"/>
                </a:solidFill>
                <a:latin typeface="Georgia" panose="02040502050405020303" pitchFamily="18" charset="0"/>
                <a:cs typeface="Times New Roman"/>
              </a:rPr>
              <a:t>удаления</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6" name="object 12">
            <a:extLst>
              <a:ext uri="{FF2B5EF4-FFF2-40B4-BE49-F238E27FC236}">
                <a16:creationId xmlns:a16="http://schemas.microsoft.com/office/drawing/2014/main" id="{A3D5B0A8-64AA-4836-9D96-F4812CDEB116}"/>
              </a:ext>
            </a:extLst>
          </p:cNvPr>
          <p:cNvSpPr txBox="1"/>
          <p:nvPr/>
        </p:nvSpPr>
        <p:spPr>
          <a:xfrm>
            <a:off x="1062989" y="6312158"/>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lang="ru-RU" sz="1350" dirty="0">
                <a:solidFill>
                  <a:srgbClr val="1F3863"/>
                </a:solidFill>
                <a:latin typeface="Georgia" panose="02040502050405020303" pitchFamily="18" charset="0"/>
                <a:cs typeface="Times New Roman"/>
              </a:rPr>
              <a:t>Лицо ОБЯЗАТЕЛЬНО должно быть ознакомлено со своими правами при даче согласия</a:t>
            </a:r>
            <a:endParaRPr sz="1350" dirty="0">
              <a:latin typeface="Georgia" panose="02040502050405020303" pitchFamily="18" charset="0"/>
              <a:cs typeface="Times New Roman"/>
            </a:endParaRPr>
          </a:p>
        </p:txBody>
      </p:sp>
      <p:sp>
        <p:nvSpPr>
          <p:cNvPr id="17" name="object 14">
            <a:extLst>
              <a:ext uri="{FF2B5EF4-FFF2-40B4-BE49-F238E27FC236}">
                <a16:creationId xmlns:a16="http://schemas.microsoft.com/office/drawing/2014/main" id="{977DC1E0-C376-4AE4-817E-895D827A9CD4}"/>
              </a:ext>
            </a:extLst>
          </p:cNvPr>
          <p:cNvSpPr txBox="1"/>
          <p:nvPr/>
        </p:nvSpPr>
        <p:spPr>
          <a:xfrm>
            <a:off x="1062989" y="5174444"/>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lang="ru-RU" sz="1350" dirty="0">
                <a:solidFill>
                  <a:srgbClr val="1F3863"/>
                </a:solidFill>
                <a:latin typeface="Georgia" panose="02040502050405020303" pitchFamily="18" charset="0"/>
                <a:cs typeface="Times New Roman"/>
              </a:rPr>
              <a:t>Право на обжалование действий (бездействия) и решений оператора, связанных с обработкой персональных данных</a:t>
            </a:r>
            <a:endParaRPr sz="1350" dirty="0">
              <a:solidFill>
                <a:srgbClr val="1F3863"/>
              </a:solidFill>
              <a:latin typeface="Georgia" panose="02040502050405020303" pitchFamily="18" charset="0"/>
              <a:cs typeface="Times New Roman"/>
            </a:endParaRPr>
          </a:p>
        </p:txBody>
      </p:sp>
    </p:spTree>
    <p:extLst>
      <p:ext uri="{BB962C8B-B14F-4D97-AF65-F5344CB8AC3E}">
        <p14:creationId xmlns:p14="http://schemas.microsoft.com/office/powerpoint/2010/main" val="99010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panose="02040502050405020303" pitchFamily="18" charset="0"/>
                <a:cs typeface="Georgia"/>
              </a:rPr>
              <a:t>Правовые</a:t>
            </a:r>
            <a:r>
              <a:rPr lang="ru-RU" sz="2400" b="1" spc="-95" dirty="0">
                <a:latin typeface="Georgia" panose="02040502050405020303" pitchFamily="18" charset="0"/>
                <a:cs typeface="Georgia"/>
              </a:rPr>
              <a:t> </a:t>
            </a:r>
            <a:r>
              <a:rPr lang="ru-RU" sz="2400" b="1" spc="-45" dirty="0">
                <a:latin typeface="Georgia" panose="02040502050405020303" pitchFamily="18" charset="0"/>
                <a:cs typeface="Georgia"/>
              </a:rPr>
              <a:t>основания</a:t>
            </a:r>
            <a:r>
              <a:rPr lang="ru-RU" sz="2400" b="1" spc="-85" dirty="0">
                <a:latin typeface="Georgia" panose="02040502050405020303" pitchFamily="18" charset="0"/>
                <a:cs typeface="Georgia"/>
              </a:rPr>
              <a:t> </a:t>
            </a:r>
            <a:r>
              <a:rPr lang="ru-RU" sz="2400" b="1" spc="-10" dirty="0">
                <a:latin typeface="Georgia" panose="02040502050405020303" pitchFamily="18" charset="0"/>
                <a:cs typeface="Georgia"/>
              </a:rPr>
              <a:t>обработки</a:t>
            </a:r>
          </a:p>
          <a:p>
            <a:pPr marL="12700">
              <a:lnSpc>
                <a:spcPct val="100000"/>
              </a:lnSpc>
              <a:spcBef>
                <a:spcPts val="105"/>
              </a:spcBef>
            </a:pPr>
            <a:r>
              <a:rPr lang="ru-RU" sz="2400" spc="-85" dirty="0">
                <a:latin typeface="Georgia" panose="02040502050405020303" pitchFamily="18" charset="0"/>
                <a:cs typeface="Georgia"/>
              </a:rPr>
              <a:t>Согласие может быть дано в одной из следующих форм: </a:t>
            </a:r>
          </a:p>
        </p:txBody>
      </p:sp>
      <p:sp>
        <p:nvSpPr>
          <p:cNvPr id="29" name="object 15"/>
          <p:cNvSpPr txBox="1"/>
          <p:nvPr/>
        </p:nvSpPr>
        <p:spPr>
          <a:xfrm>
            <a:off x="1112520" y="1903928"/>
            <a:ext cx="7650480" cy="3336170"/>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1800" dirty="0">
                <a:latin typeface="Georgia" panose="02040502050405020303" pitchFamily="18" charset="0"/>
              </a:rPr>
              <a:t>в письменной форме;</a:t>
            </a:r>
          </a:p>
          <a:p>
            <a:pPr marL="285750" indent="-285750" algn="just">
              <a:buFont typeface="Arial" panose="020B0604020202020204" pitchFamily="34" charset="0"/>
              <a:buChar char="•"/>
            </a:pPr>
            <a:r>
              <a:rPr lang="ru-RU" sz="1800" dirty="0">
                <a:latin typeface="Georgia" panose="02040502050405020303" pitchFamily="18" charset="0"/>
              </a:rPr>
              <a:t>в форме электронного документа (ст. 16, 17 Закона об электронном документе и ЭЦП);</a:t>
            </a:r>
          </a:p>
          <a:p>
            <a:pPr marL="285750" indent="-285750" algn="just">
              <a:buFont typeface="Arial" panose="020B0604020202020204" pitchFamily="34" charset="0"/>
              <a:buChar char="•"/>
            </a:pPr>
            <a:r>
              <a:rPr lang="ru-RU" sz="1800" dirty="0">
                <a:latin typeface="Georgia" panose="02040502050405020303" pitchFamily="18" charset="0"/>
              </a:rPr>
              <a:t>в другой электронной форме:</a:t>
            </a:r>
          </a:p>
          <a:p>
            <a:pPr algn="just"/>
            <a:r>
              <a:rPr lang="ru-RU" sz="1800" dirty="0">
                <a:latin typeface="Georgia" panose="02040502050405020303" pitchFamily="18" charset="0"/>
              </a:rPr>
              <a:t>-путем введения кода, полученного в СМС-сообщении или в письме на электронную почту;</a:t>
            </a:r>
          </a:p>
          <a:p>
            <a:pPr algn="just"/>
            <a:r>
              <a:rPr lang="ru-RU" sz="1800" dirty="0">
                <a:latin typeface="Georgia" panose="02040502050405020303" pitchFamily="18" charset="0"/>
              </a:rPr>
              <a:t>-путем проставления соответствующей отметки на интернет-сайте.</a:t>
            </a:r>
          </a:p>
          <a:p>
            <a:pPr algn="just"/>
            <a:r>
              <a:rPr lang="ru-RU" sz="1800" dirty="0">
                <a:latin typeface="Georgia" panose="02040502050405020303" pitchFamily="18" charset="0"/>
              </a:rPr>
              <a:t>другими способами. </a:t>
            </a:r>
          </a:p>
          <a:p>
            <a:pPr algn="just"/>
            <a:endParaRPr lang="ru-RU" sz="1800" dirty="0">
              <a:latin typeface="Georgia" panose="02040502050405020303" pitchFamily="18" charset="0"/>
            </a:endParaRPr>
          </a:p>
          <a:p>
            <a:pPr algn="just"/>
            <a:r>
              <a:rPr lang="ru-RU" sz="1800" b="1" dirty="0">
                <a:latin typeface="Georgia" panose="02040502050405020303" pitchFamily="18" charset="0"/>
              </a:rPr>
              <a:t>Главное, чтобы такой способ позволял установить факт получения согласия.</a:t>
            </a:r>
          </a:p>
          <a:p>
            <a:pPr algn="just"/>
            <a:endParaRPr lang="ru-RU" b="1" dirty="0"/>
          </a:p>
        </p:txBody>
      </p:sp>
    </p:spTree>
    <p:extLst>
      <p:ext uri="{BB962C8B-B14F-4D97-AF65-F5344CB8AC3E}">
        <p14:creationId xmlns:p14="http://schemas.microsoft.com/office/powerpoint/2010/main" val="194580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85" dirty="0">
                <a:latin typeface="Georgia"/>
                <a:cs typeface="Georgia"/>
              </a:rPr>
              <a:t>Согласие:</a:t>
            </a:r>
          </a:p>
        </p:txBody>
      </p:sp>
      <p:sp>
        <p:nvSpPr>
          <p:cNvPr id="29" name="object 15"/>
          <p:cNvSpPr txBox="1"/>
          <p:nvPr/>
        </p:nvSpPr>
        <p:spPr>
          <a:xfrm>
            <a:off x="1116676" y="1993848"/>
            <a:ext cx="76504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Согласия на обработку персональных данных хранятся в соответствующих структурных подразделениях. Ответственное лицо, назначенное от структурного подразделения, несёт ответственность за их сохранность, а также соблюдение сроков хранения.</a:t>
            </a:r>
          </a:p>
        </p:txBody>
      </p:sp>
    </p:spTree>
    <p:extLst>
      <p:ext uri="{BB962C8B-B14F-4D97-AF65-F5344CB8AC3E}">
        <p14:creationId xmlns:p14="http://schemas.microsoft.com/office/powerpoint/2010/main" val="217395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49025"/>
            <a:ext cx="7574280" cy="2966838"/>
          </a:xfrm>
          <a:prstGeom prst="rect">
            <a:avLst/>
          </a:prstGeom>
        </p:spPr>
        <p:txBody>
          <a:bodyPr vert="horz" wrap="square" lIns="0" tIns="12065" rIns="0" bIns="0" rtlCol="0">
            <a:spAutoFit/>
          </a:bodyPr>
          <a:lstStyle/>
          <a:p>
            <a:pPr algn="just"/>
            <a:r>
              <a:rPr lang="ru-RU" sz="2400" dirty="0">
                <a:latin typeface="Georgia" panose="02040502050405020303" pitchFamily="18" charset="0"/>
              </a:rPr>
              <a:t>Абзац пятнадцатый статьи 6 Закона:</a:t>
            </a:r>
          </a:p>
          <a:p>
            <a:pPr algn="just"/>
            <a:r>
              <a:rPr lang="ru-RU" sz="2400" dirty="0">
                <a:latin typeface="Georgia" panose="02040502050405020303" pitchFamily="18" charset="0"/>
              </a:rPr>
              <a:t>согласие субъекта персональных данных на обработку не требуется при получении персональных данных оператором на основании договора, заключенного (заключаемого) с субъектом персональных данных, в целях совершения действий, установленных этим договором.</a:t>
            </a:r>
            <a:endParaRPr lang="ru-RU" sz="2400" spc="-45" dirty="0">
              <a:latin typeface="Georgia" panose="02040502050405020303" pitchFamily="18" charset="0"/>
              <a:cs typeface="Georgia"/>
            </a:endParaRPr>
          </a:p>
        </p:txBody>
      </p:sp>
    </p:spTree>
    <p:extLst>
      <p:ext uri="{BB962C8B-B14F-4D97-AF65-F5344CB8AC3E}">
        <p14:creationId xmlns:p14="http://schemas.microsoft.com/office/powerpoint/2010/main" val="133445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197944"/>
          </a:xfrm>
          <a:prstGeom prst="rect">
            <a:avLst/>
          </a:prstGeom>
        </p:spPr>
        <p:txBody>
          <a:bodyPr vert="horz" wrap="square" lIns="0" tIns="12065" rIns="0" bIns="0" rtlCol="0">
            <a:spAutoFit/>
          </a:bodyPr>
          <a:lstStyle/>
          <a:p>
            <a:pPr algn="just"/>
            <a:r>
              <a:rPr lang="ru-RU" sz="1600" dirty="0">
                <a:latin typeface="Georgia" panose="02040502050405020303" pitchFamily="18" charset="0"/>
              </a:rPr>
              <a:t>Обработка персональных данных по этому правовому основанию будет соответствовать Закону, если:</a:t>
            </a:r>
          </a:p>
          <a:p>
            <a:pPr algn="just"/>
            <a:r>
              <a:rPr lang="ru-RU" sz="1600" dirty="0">
                <a:latin typeface="Georgia" panose="02040502050405020303" pitchFamily="18" charset="0"/>
              </a:rPr>
              <a:t>оператор осуществляет обработку персональных данных </a:t>
            </a:r>
            <a:r>
              <a:rPr lang="ru-RU" sz="1600" b="1" dirty="0">
                <a:latin typeface="Georgia" panose="02040502050405020303" pitchFamily="18" charset="0"/>
              </a:rPr>
              <a:t>только того физического лица, которое является (будет являться) стороной по договору, заключенному (заключаемому) с оператором.</a:t>
            </a:r>
          </a:p>
          <a:p>
            <a:pPr algn="just"/>
            <a:endParaRPr lang="ru-RU" sz="1600" dirty="0">
              <a:latin typeface="Georgia" panose="02040502050405020303" pitchFamily="18" charset="0"/>
            </a:endParaRPr>
          </a:p>
          <a:p>
            <a:pPr algn="just"/>
            <a:r>
              <a:rPr lang="ru-RU" sz="1600" dirty="0">
                <a:latin typeface="Georgia" panose="02040502050405020303" pitchFamily="18" charset="0"/>
              </a:rPr>
              <a:t>В случае, если для исполнения своих обязательств, предусмотренных договором, оператору необходимо обрабатывать персональные данные иных физических лиц (не являющихся стороной по договору, заключенному (заключаемому) с оператором), требуется согласие таких физических лиц, если у оператора отсутствует иное правовое основание на обработку их персональных данных, предусмотренное законодательными актами.</a:t>
            </a:r>
            <a:endParaRPr lang="en-US" sz="1600" dirty="0">
              <a:latin typeface="Georgia" panose="02040502050405020303" pitchFamily="18" charset="0"/>
            </a:endParaRPr>
          </a:p>
          <a:p>
            <a:pPr algn="just"/>
            <a:endParaRPr lang="ru-RU" sz="1600" dirty="0">
              <a:latin typeface="Georgia" panose="02040502050405020303" pitchFamily="18" charset="0"/>
            </a:endParaRPr>
          </a:p>
          <a:p>
            <a:pPr algn="just"/>
            <a:r>
              <a:rPr lang="ru-RU" sz="1600" i="1" dirty="0">
                <a:latin typeface="Georgia" panose="02040502050405020303" pitchFamily="18" charset="0"/>
              </a:rPr>
              <a:t>Пример: получение согласия на обработку персональных данных не требуется в случае, если обработка осуществляется в рамках заключения и исполнения гражданско-правового договора, стороной которого является субъект персональных данных.</a:t>
            </a:r>
          </a:p>
        </p:txBody>
      </p:sp>
    </p:spTree>
    <p:extLst>
      <p:ext uri="{BB962C8B-B14F-4D97-AF65-F5344CB8AC3E}">
        <p14:creationId xmlns:p14="http://schemas.microsoft.com/office/powerpoint/2010/main" val="219854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Обработка персональных данных по этому правовому основанию будет соответствовать Закону, если:</a:t>
            </a:r>
            <a:endParaRPr lang="en-US" sz="2200" dirty="0">
              <a:latin typeface="Georgia" panose="02040502050405020303" pitchFamily="18" charset="0"/>
            </a:endParaRPr>
          </a:p>
          <a:p>
            <a:pPr algn="just"/>
            <a:r>
              <a:rPr lang="ru-RU" sz="2200" dirty="0">
                <a:latin typeface="Georgia" panose="02040502050405020303" pitchFamily="18" charset="0"/>
              </a:rPr>
              <a:t>оператор осуществляет обработку персональных данных физического лица только</a:t>
            </a:r>
            <a:r>
              <a:rPr lang="ru-RU" sz="2200" b="1" dirty="0">
                <a:latin typeface="Georgia" panose="02040502050405020303" pitchFamily="18" charset="0"/>
              </a:rPr>
              <a:t> для целей совершения действий, установленных договором</a:t>
            </a:r>
            <a:r>
              <a:rPr lang="ru-RU" sz="2200" dirty="0">
                <a:latin typeface="Georgia" panose="02040502050405020303" pitchFamily="18" charset="0"/>
              </a:rPr>
              <a:t>, т.е. когда обработка персональных данных является необходимой для оказания услуг, выполнения работ, совершения действий в отношении конкретного физического лица, и без обработки таких данных выполнение обязательств по договору невозможно или</a:t>
            </a:r>
            <a:r>
              <a:rPr lang="en-US" sz="2200" dirty="0">
                <a:latin typeface="Georgia" panose="02040502050405020303" pitchFamily="18" charset="0"/>
              </a:rPr>
              <a:t> </a:t>
            </a:r>
            <a:r>
              <a:rPr lang="ru-RU" sz="2200" dirty="0">
                <a:latin typeface="Georgia" panose="02040502050405020303" pitchFamily="18" charset="0"/>
              </a:rPr>
              <a:t>существенно затруднено.</a:t>
            </a:r>
          </a:p>
          <a:p>
            <a:pPr algn="just"/>
            <a:endParaRPr lang="ru-RU" sz="2200" dirty="0">
              <a:latin typeface="Georgia" panose="02040502050405020303" pitchFamily="18" charset="0"/>
            </a:endParaRPr>
          </a:p>
          <a:p>
            <a:pPr algn="just"/>
            <a:endParaRPr lang="ru-RU" sz="2200" spc="-45" dirty="0">
              <a:latin typeface="Georgia" panose="02040502050405020303" pitchFamily="18" charset="0"/>
              <a:cs typeface="Georgia"/>
            </a:endParaRPr>
          </a:p>
        </p:txBody>
      </p:sp>
    </p:spTree>
    <p:extLst>
      <p:ext uri="{BB962C8B-B14F-4D97-AF65-F5344CB8AC3E}">
        <p14:creationId xmlns:p14="http://schemas.microsoft.com/office/powerpoint/2010/main" val="190700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936608"/>
          </a:xfrm>
          <a:prstGeom prst="rect">
            <a:avLst/>
          </a:prstGeom>
        </p:spPr>
        <p:txBody>
          <a:bodyPr vert="horz" wrap="square" lIns="0" tIns="12065" rIns="0" bIns="0" rtlCol="0">
            <a:spAutoFit/>
          </a:bodyPr>
          <a:lstStyle/>
          <a:p>
            <a:pPr algn="just"/>
            <a:r>
              <a:rPr lang="ru-RU" sz="2000" i="1" dirty="0">
                <a:latin typeface="Georgia" panose="02040502050405020303" pitchFamily="18" charset="0"/>
              </a:rPr>
              <a:t>Пример: если лицо не исполнило (не исполняет) свои обязательства по договору в установленный срок, вы вправе связаться с ним для выяснения причин и принятия необходимых мер — исключительно по контактным данным (номеру телефона, адресу электронной почты и др. способом), указанным в тексте договора.</a:t>
            </a:r>
          </a:p>
          <a:p>
            <a:pPr algn="just"/>
            <a:endParaRPr lang="ru-RU" sz="2000" i="1" dirty="0">
              <a:latin typeface="Georgia" panose="02040502050405020303" pitchFamily="18" charset="0"/>
            </a:endParaRPr>
          </a:p>
          <a:p>
            <a:pPr algn="just"/>
            <a:r>
              <a:rPr lang="ru-RU" sz="2000" i="1" dirty="0">
                <a:latin typeface="Georgia" panose="02040502050405020303" pitchFamily="18" charset="0"/>
              </a:rPr>
              <a:t>Пример: при заключении договора подряда с лицом Оператор вправе осуществлять обработку его персональных данных, необходимых для исполнения условий договора. В частности, допустимо связаться с лицом для уточнения сроков выполнения работ или иных обстоятельств, связанных с предметом договора — исключительно по контактным данным (номеру телефона, адресу электронной почты и др. способом), указанным в тексте договора.</a:t>
            </a:r>
          </a:p>
        </p:txBody>
      </p:sp>
    </p:spTree>
    <p:extLst>
      <p:ext uri="{BB962C8B-B14F-4D97-AF65-F5344CB8AC3E}">
        <p14:creationId xmlns:p14="http://schemas.microsoft.com/office/powerpoint/2010/main" val="259194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547822"/>
            <a:ext cx="7574280" cy="4321055"/>
          </a:xfrm>
          <a:prstGeom prst="rect">
            <a:avLst/>
          </a:prstGeom>
        </p:spPr>
        <p:txBody>
          <a:bodyPr vert="horz" wrap="square" lIns="0" tIns="12065" rIns="0" bIns="0" rtlCol="0">
            <a:spAutoFit/>
          </a:bodyPr>
          <a:lstStyle/>
          <a:p>
            <a:pPr algn="just"/>
            <a:r>
              <a:rPr lang="ru-RU" sz="2000" dirty="0">
                <a:latin typeface="Georgia" panose="02040502050405020303" pitchFamily="18" charset="0"/>
              </a:rPr>
              <a:t>Обработка персональных данных по этому правовому основанию также будет соответствовать Закону, если:</a:t>
            </a:r>
          </a:p>
          <a:p>
            <a:pPr algn="just"/>
            <a:r>
              <a:rPr lang="ru-RU" sz="2000" dirty="0">
                <a:latin typeface="Georgia" panose="02040502050405020303" pitchFamily="18" charset="0"/>
              </a:rPr>
              <a:t>обработка персональных данных осуществляется на стадии заключения договора с субъектом персональных данных. При этом договор с субъектом персональных данных в последующем может быть не заключен. </a:t>
            </a:r>
          </a:p>
          <a:p>
            <a:pPr algn="just"/>
            <a:endParaRPr lang="ru-RU" sz="2000" dirty="0">
              <a:latin typeface="Georgia" panose="02040502050405020303" pitchFamily="18" charset="0"/>
            </a:endParaRPr>
          </a:p>
          <a:p>
            <a:pPr algn="just"/>
            <a:r>
              <a:rPr lang="ru-RU" sz="2000" i="1" dirty="0">
                <a:latin typeface="Georgia" panose="02040502050405020303" pitchFamily="18" charset="0"/>
              </a:rPr>
              <a:t>Пример: лицо выразило намерение заключить договор и предоставило свои контактные данные, включая номер телефона для составления двухстороннего договора. В установленный срок для заключения договора лицо не явилось. При последующей попытке связаться с лицом по предоставленному контактном номеру, оно отказалось от заключения договора.</a:t>
            </a:r>
          </a:p>
        </p:txBody>
      </p:sp>
    </p:spTree>
    <p:extLst>
      <p:ext uri="{BB962C8B-B14F-4D97-AF65-F5344CB8AC3E}">
        <p14:creationId xmlns:p14="http://schemas.microsoft.com/office/powerpoint/2010/main" val="25518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3110"/>
            <a:ext cx="75742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согласие</a:t>
            </a:r>
            <a:r>
              <a:rPr lang="ru-RU" sz="2400" dirty="0"/>
              <a:t> </a:t>
            </a:r>
            <a:r>
              <a:rPr lang="ru-RU" sz="2400" dirty="0">
                <a:latin typeface="Georgia" panose="02040502050405020303" pitchFamily="18" charset="0"/>
              </a:rPr>
              <a:t>субъекта</a:t>
            </a:r>
            <a:r>
              <a:rPr lang="ru-RU" sz="2400" dirty="0"/>
              <a:t> </a:t>
            </a:r>
            <a:r>
              <a:rPr lang="ru-RU" sz="2400" dirty="0">
                <a:latin typeface="Georgia" panose="02040502050405020303" pitchFamily="18" charset="0"/>
              </a:rPr>
              <a:t>персональных</a:t>
            </a:r>
            <a:r>
              <a:rPr lang="ru-RU" sz="2400" dirty="0"/>
              <a:t> </a:t>
            </a:r>
            <a:r>
              <a:rPr lang="ru-RU" sz="2400" dirty="0">
                <a:latin typeface="Georgia" panose="02040502050405020303" pitchFamily="18" charset="0"/>
              </a:rPr>
              <a:t>данных</a:t>
            </a:r>
            <a:r>
              <a:rPr lang="ru-RU" sz="2400" dirty="0"/>
              <a:t> </a:t>
            </a:r>
            <a:r>
              <a:rPr lang="ru-RU" sz="2400" dirty="0">
                <a:latin typeface="Georgia" panose="02040502050405020303" pitchFamily="18" charset="0"/>
              </a:rPr>
              <a:t>на</a:t>
            </a:r>
            <a:r>
              <a:rPr lang="ru-RU" sz="2400" dirty="0"/>
              <a:t> </a:t>
            </a:r>
            <a:r>
              <a:rPr lang="ru-RU" sz="2400" dirty="0">
                <a:latin typeface="Georgia" panose="02040502050405020303" pitchFamily="18" charset="0"/>
              </a:rPr>
              <a:t>обработку</a:t>
            </a:r>
            <a:r>
              <a:rPr lang="ru-RU" sz="2400" dirty="0"/>
              <a:t> </a:t>
            </a:r>
            <a:r>
              <a:rPr lang="ru-RU" sz="2400" dirty="0">
                <a:latin typeface="Georgia" panose="02040502050405020303" pitchFamily="18" charset="0"/>
              </a:rPr>
              <a:t>не</a:t>
            </a:r>
            <a:r>
              <a:rPr lang="ru-RU" sz="2400" dirty="0"/>
              <a:t> </a:t>
            </a:r>
            <a:r>
              <a:rPr lang="ru-RU" sz="2400" dirty="0">
                <a:latin typeface="Georgia" panose="02040502050405020303" pitchFamily="18" charset="0"/>
              </a:rPr>
              <a:t>требуется при получении персональных данных, когда они указаны в документе, адресованном оператору и подписанном субъектом персональных данных, в соответствии с содержанием такого документа.</a:t>
            </a:r>
            <a:endParaRPr lang="ru-RU" sz="2400" i="1" spc="-45" dirty="0">
              <a:latin typeface="Georgia" panose="02040502050405020303" pitchFamily="18" charset="0"/>
              <a:cs typeface="Georgia"/>
            </a:endParaRPr>
          </a:p>
        </p:txBody>
      </p:sp>
    </p:spTree>
    <p:extLst>
      <p:ext uri="{BB962C8B-B14F-4D97-AF65-F5344CB8AC3E}">
        <p14:creationId xmlns:p14="http://schemas.microsoft.com/office/powerpoint/2010/main" val="3488479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692979"/>
            <a:ext cx="7574280" cy="4721164"/>
          </a:xfrm>
          <a:prstGeom prst="rect">
            <a:avLst/>
          </a:prstGeom>
        </p:spPr>
        <p:txBody>
          <a:bodyPr vert="horz" wrap="square" lIns="0" tIns="12065" rIns="0" bIns="0" rtlCol="0">
            <a:spAutoFit/>
          </a:bodyPr>
          <a:lstStyle/>
          <a:p>
            <a:pPr algn="just"/>
            <a:r>
              <a:rPr lang="ru-RU" dirty="0">
                <a:latin typeface="Georgia" panose="02040502050405020303" pitchFamily="18" charset="0"/>
              </a:rPr>
              <a:t>Данное правовое основание может быть применено, если:</a:t>
            </a:r>
          </a:p>
          <a:p>
            <a:pPr marL="285750" indent="-285750" algn="just">
              <a:buFont typeface="Arial" panose="020B0604020202020204" pitchFamily="34" charset="0"/>
              <a:buChar char="•"/>
            </a:pPr>
            <a:r>
              <a:rPr lang="ru-RU" dirty="0">
                <a:latin typeface="Georgia" panose="02040502050405020303" pitchFamily="18" charset="0"/>
              </a:rPr>
              <a:t>документ адресован оператору;</a:t>
            </a:r>
          </a:p>
          <a:p>
            <a:pPr marL="285750" indent="-285750" algn="just">
              <a:buFont typeface="Arial" panose="020B0604020202020204" pitchFamily="34" charset="0"/>
              <a:buChar char="•"/>
            </a:pPr>
            <a:r>
              <a:rPr lang="ru-RU" dirty="0">
                <a:latin typeface="Georgia" panose="02040502050405020303" pitchFamily="18" charset="0"/>
              </a:rPr>
              <a:t>документ </a:t>
            </a:r>
            <a:r>
              <a:rPr lang="ru-RU" b="1" dirty="0">
                <a:latin typeface="Georgia" panose="02040502050405020303" pitchFamily="18" charset="0"/>
              </a:rPr>
              <a:t>подписан</a:t>
            </a:r>
            <a:r>
              <a:rPr lang="ru-RU" dirty="0">
                <a:latin typeface="Georgia" panose="02040502050405020303" pitchFamily="18" charset="0"/>
              </a:rPr>
              <a:t> субъектом персональных данных (собственноручно либо с использованием электронной цифровой подписи или иных технических средств, компьютерных программ, информационных систем или информационных сетей, если такой способ подписания позволяет достоверно установить, что документ подписан субъектом персональных данных);</a:t>
            </a:r>
          </a:p>
          <a:p>
            <a:pPr marL="285750" indent="-285750" algn="just">
              <a:buFont typeface="Arial" panose="020B0604020202020204" pitchFamily="34" charset="0"/>
              <a:buChar char="•"/>
            </a:pPr>
            <a:r>
              <a:rPr lang="ru-RU" dirty="0">
                <a:latin typeface="Georgia" panose="02040502050405020303" pitchFamily="18" charset="0"/>
              </a:rPr>
              <a:t>обработке подлежат те персональные данные, которые указаны в документе;</a:t>
            </a:r>
          </a:p>
          <a:p>
            <a:pPr marL="285750" indent="-285750" algn="just">
              <a:buFont typeface="Arial" panose="020B0604020202020204" pitchFamily="34" charset="0"/>
              <a:buChar char="•"/>
            </a:pPr>
            <a:r>
              <a:rPr lang="ru-RU" dirty="0">
                <a:latin typeface="Georgia" panose="02040502050405020303" pitchFamily="18" charset="0"/>
              </a:rPr>
              <a:t>обработка осуществляется для целей, указанных в документе.</a:t>
            </a:r>
          </a:p>
          <a:p>
            <a:pPr algn="just"/>
            <a:endParaRPr lang="ru-RU" dirty="0">
              <a:latin typeface="Georgia" panose="02040502050405020303" pitchFamily="18" charset="0"/>
            </a:endParaRPr>
          </a:p>
          <a:p>
            <a:pPr algn="just"/>
            <a:r>
              <a:rPr lang="ru-RU" i="1" dirty="0">
                <a:latin typeface="Georgia" panose="02040502050405020303" pitchFamily="18" charset="0"/>
              </a:rPr>
              <a:t>Примеры: подача заявлений на оказание материальной помощи, компенсацию стоимости путёвок в санаторно-курортные и оздоровительные учреждения, компенсацию расходов на подписку, абонементы, подача резюме или анкеты, содержащих персональные данные, добровольно указанные лицом и т.п.</a:t>
            </a:r>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89767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cs typeface="Times New Roman"/>
              </a:rPr>
              <a:t>Оформление</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и</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реализация</a:t>
            </a:r>
            <a:r>
              <a:rPr lang="ru-RU" sz="2400" spc="-45" dirty="0">
                <a:latin typeface="Georgia" panose="02040502050405020303" pitchFamily="18" charset="0"/>
                <a:cs typeface="Times New Roman"/>
              </a:rPr>
              <a:t> </a:t>
            </a:r>
            <a:r>
              <a:rPr lang="ru-RU" sz="2400" spc="-10" dirty="0">
                <a:latin typeface="Georgia" panose="02040502050405020303" pitchFamily="18" charset="0"/>
                <a:cs typeface="Times New Roman"/>
              </a:rPr>
              <a:t>трудовых</a:t>
            </a:r>
            <a:r>
              <a:rPr lang="ru-RU" sz="2400" spc="-60" dirty="0">
                <a:latin typeface="Georgia" panose="02040502050405020303" pitchFamily="18" charset="0"/>
                <a:cs typeface="Times New Roman"/>
              </a:rPr>
              <a:t> </a:t>
            </a:r>
            <a:r>
              <a:rPr lang="ru-RU" sz="2400" spc="-10" dirty="0">
                <a:latin typeface="Georgia" panose="02040502050405020303" pitchFamily="18" charset="0"/>
                <a:cs typeface="Times New Roman"/>
              </a:rPr>
              <a:t>(служебных)</a:t>
            </a:r>
            <a:r>
              <a:rPr lang="ru-RU" sz="2400" spc="-70" dirty="0">
                <a:latin typeface="Georgia" panose="02040502050405020303" pitchFamily="18" charset="0"/>
                <a:cs typeface="Times New Roman"/>
              </a:rPr>
              <a:t> </a:t>
            </a:r>
            <a:r>
              <a:rPr lang="ru-RU" sz="2400" spc="-10" dirty="0">
                <a:latin typeface="Georgia" panose="02040502050405020303" pitchFamily="18" charset="0"/>
                <a:cs typeface="Times New Roman"/>
              </a:rPr>
              <a:t>отношений</a:t>
            </a:r>
            <a:endParaRPr lang="ru-RU" sz="2400" dirty="0">
              <a:latin typeface="Georgia" panose="02040502050405020303" pitchFamily="18" charset="0"/>
              <a:cs typeface="Times New Roman"/>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906803"/>
            <a:ext cx="7574280" cy="4967385"/>
          </a:xfrm>
          <a:prstGeom prst="rect">
            <a:avLst/>
          </a:prstGeom>
        </p:spPr>
        <p:txBody>
          <a:bodyPr vert="horz" wrap="square" lIns="0" tIns="12065" rIns="0" bIns="0" rtlCol="0">
            <a:spAutoFit/>
          </a:bodyPr>
          <a:lstStyle/>
          <a:p>
            <a:pPr algn="just"/>
            <a:r>
              <a:rPr lang="ru-RU" sz="2300" b="0" i="0" dirty="0">
                <a:effectLst/>
                <a:latin typeface="Georgia" panose="02040502050405020303" pitchFamily="18" charset="0"/>
              </a:rPr>
              <a:t>Данное основание охватывает два случая обработки персональных данных:</a:t>
            </a:r>
          </a:p>
          <a:p>
            <a:pPr marL="342900" indent="-342900" algn="just">
              <a:buFont typeface="Arial" panose="020B0604020202020204" pitchFamily="34" charset="0"/>
              <a:buChar char="•"/>
            </a:pPr>
            <a:r>
              <a:rPr lang="ru-RU" sz="2300" b="0" i="0" dirty="0">
                <a:effectLst/>
                <a:latin typeface="Georgia" panose="02040502050405020303" pitchFamily="18" charset="0"/>
              </a:rPr>
              <a:t>при оформлении трудовых (служебных) отношений;</a:t>
            </a:r>
          </a:p>
          <a:p>
            <a:pPr marL="342900" indent="-342900" algn="just">
              <a:buFont typeface="Arial" panose="020B0604020202020204" pitchFamily="34" charset="0"/>
              <a:buChar char="•"/>
            </a:pPr>
            <a:r>
              <a:rPr lang="ru-RU" sz="2300" b="0" i="0" dirty="0">
                <a:effectLst/>
                <a:latin typeface="Georgia" panose="02040502050405020303" pitchFamily="18" charset="0"/>
              </a:rPr>
              <a:t>в процессе трудовой (служебной) деятельности.</a:t>
            </a:r>
          </a:p>
          <a:p>
            <a:pPr algn="just"/>
            <a:r>
              <a:rPr lang="ru-RU" sz="2300" b="0" i="0" dirty="0">
                <a:effectLst/>
                <a:latin typeface="Georgia" panose="02040502050405020303" pitchFamily="18" charset="0"/>
              </a:rPr>
              <a:t>Данное основание </a:t>
            </a:r>
            <a:r>
              <a:rPr lang="ru-RU" sz="2300" b="1" i="0" dirty="0">
                <a:effectLst/>
                <a:latin typeface="Georgia" panose="02040502050405020303" pitchFamily="18" charset="0"/>
              </a:rPr>
              <a:t>НЕ ИСПОЛЬЗУЕТСЯ</a:t>
            </a:r>
            <a:r>
              <a:rPr lang="ru-RU" sz="2300" b="0" i="0" dirty="0">
                <a:effectLst/>
                <a:latin typeface="Georgia" panose="02040502050405020303" pitchFamily="18" charset="0"/>
              </a:rPr>
              <a:t>, когда обработка персональных данных работника осуществляется в период трудовой (служебной) деятельности, но не связана непосредственно с трудовой функцией работника (например, при организации добровольного медицинского страхования, если это не предусмотрено коллективным договором или коллективный договор в организации отсутствует).</a:t>
            </a:r>
          </a:p>
        </p:txBody>
      </p:sp>
    </p:spTree>
    <p:extLst>
      <p:ext uri="{BB962C8B-B14F-4D97-AF65-F5344CB8AC3E}">
        <p14:creationId xmlns:p14="http://schemas.microsoft.com/office/powerpoint/2010/main" val="169476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2958"/>
            <a:ext cx="7574280" cy="3059171"/>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dirty="0">
                <a:latin typeface="Georgia" panose="02040502050405020303" pitchFamily="18" charset="0"/>
              </a:rPr>
              <a:t>Это персональные данные, распространенные самим лицом либо с его согласия;</a:t>
            </a:r>
          </a:p>
          <a:p>
            <a:pPr marL="285750" indent="-285750" algn="just">
              <a:buFont typeface="Arial" panose="020B0604020202020204" pitchFamily="34" charset="0"/>
              <a:buChar char="•"/>
            </a:pPr>
            <a:r>
              <a:rPr lang="ru-RU" dirty="0">
                <a:latin typeface="Georgia" panose="02040502050405020303" pitchFamily="18" charset="0"/>
              </a:rPr>
              <a:t>распространенные в соответствии с требованиями законодательных актов.</a:t>
            </a:r>
          </a:p>
          <a:p>
            <a:pPr marL="285750" indent="-285750" algn="just">
              <a:buFont typeface="Arial" panose="020B0604020202020204" pitchFamily="34" charset="0"/>
              <a:buChar char="•"/>
            </a:pPr>
            <a:endParaRPr lang="ru-RU" dirty="0">
              <a:latin typeface="Georgia" panose="02040502050405020303" pitchFamily="18" charset="0"/>
            </a:endParaRPr>
          </a:p>
          <a:p>
            <a:r>
              <a:rPr lang="ru-RU" i="1" dirty="0">
                <a:latin typeface="Georgia" panose="02040502050405020303" pitchFamily="18" charset="0"/>
              </a:rPr>
              <a:t>Пример: </a:t>
            </a:r>
          </a:p>
          <a:p>
            <a:pPr marL="285750" indent="-285750" algn="just">
              <a:buFont typeface="Arial" panose="020B0604020202020204" pitchFamily="34" charset="0"/>
              <a:buChar char="•"/>
            </a:pPr>
            <a:r>
              <a:rPr lang="ru-RU" i="1" dirty="0">
                <a:latin typeface="Georgia" panose="02040502050405020303" pitchFamily="18" charset="0"/>
              </a:rPr>
              <a:t>оператор использует информацию о человеке из статьи, опубликованной в СМИ;</a:t>
            </a:r>
          </a:p>
          <a:p>
            <a:pPr marL="285750" indent="-285750" algn="just">
              <a:buFont typeface="Arial" panose="020B0604020202020204" pitchFamily="34" charset="0"/>
              <a:buChar char="•"/>
            </a:pPr>
            <a:r>
              <a:rPr lang="ru-RU" i="1" dirty="0">
                <a:latin typeface="Georgia" panose="02040502050405020303" pitchFamily="18" charset="0"/>
              </a:rPr>
              <a:t>организация направляет приглашения для участия в мероприятии, используя при этом информацию о работниках, размещенную на официальном сайте.</a:t>
            </a:r>
          </a:p>
        </p:txBody>
      </p:sp>
    </p:spTree>
    <p:extLst>
      <p:ext uri="{BB962C8B-B14F-4D97-AF65-F5344CB8AC3E}">
        <p14:creationId xmlns:p14="http://schemas.microsoft.com/office/powerpoint/2010/main" val="3914053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499579"/>
            <a:ext cx="7574280" cy="2597506"/>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2400" b="1" dirty="0">
                <a:latin typeface="Georgia" panose="02040502050405020303" pitchFamily="18" charset="0"/>
              </a:rPr>
              <a:t>НО:</a:t>
            </a:r>
            <a:r>
              <a:rPr lang="ru-RU" sz="2400" dirty="0">
                <a:latin typeface="Georgia" panose="02040502050405020303" pitchFamily="18" charset="0"/>
              </a:rPr>
              <a:t> лицо имеет право заявить требование о прекращении обработки ранее распространённых персональных данных, а также об их удалении — при отсутствии иных законных оснований для их обработки. В таком случае обработка указанных персональных данных подлежит прекращению.</a:t>
            </a:r>
          </a:p>
          <a:p>
            <a:pPr marL="285750" indent="-285750" algn="just">
              <a:buFont typeface="Arial" panose="020B0604020202020204" pitchFamily="34" charset="0"/>
              <a:buChar char="•"/>
            </a:pPr>
            <a:endParaRPr lang="ru-RU" sz="2400" dirty="0">
              <a:latin typeface="Georgia" panose="02040502050405020303" pitchFamily="18" charset="0"/>
            </a:endParaRPr>
          </a:p>
        </p:txBody>
      </p:sp>
    </p:spTree>
    <p:extLst>
      <p:ext uri="{BB962C8B-B14F-4D97-AF65-F5344CB8AC3E}">
        <p14:creationId xmlns:p14="http://schemas.microsoft.com/office/powerpoint/2010/main" val="1920656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3397" y="2172213"/>
            <a:ext cx="7574280" cy="2874505"/>
          </a:xfrm>
          <a:prstGeom prst="rect">
            <a:avLst/>
          </a:prstGeom>
        </p:spPr>
        <p:txBody>
          <a:bodyPr vert="horz" wrap="square" lIns="0" tIns="12065" rIns="0" bIns="0" rtlCol="0">
            <a:spAutoFit/>
          </a:bodyPr>
          <a:lstStyle/>
          <a:p>
            <a:endParaRPr lang="ru-RU" sz="1800" dirty="0"/>
          </a:p>
          <a:p>
            <a:pPr algn="just"/>
            <a:r>
              <a:rPr lang="ru-RU" sz="2500" dirty="0">
                <a:latin typeface="Georgia" panose="02040502050405020303" pitchFamily="18" charset="0"/>
              </a:rPr>
              <a:t>согласие субъекта персональных данных на обработку персональных данных не требуется в случаях, когда обработка персональных данных является необходимой для выполнения обязанностей (полномочий), предусмотренных законодательными актами.</a:t>
            </a:r>
            <a:endParaRPr lang="en-US" sz="2500" dirty="0">
              <a:latin typeface="Georgia" panose="02040502050405020303" pitchFamily="18" charset="0"/>
            </a:endParaRPr>
          </a:p>
          <a:p>
            <a:pPr algn="just"/>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1246836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4936"/>
            <a:ext cx="7574280" cy="3813223"/>
          </a:xfrm>
          <a:prstGeom prst="rect">
            <a:avLst/>
          </a:prstGeom>
        </p:spPr>
        <p:txBody>
          <a:bodyPr vert="horz" wrap="square" lIns="0" tIns="12065" rIns="0" bIns="0" rtlCol="0">
            <a:spAutoFit/>
          </a:bodyPr>
          <a:lstStyle/>
          <a:p>
            <a:pPr algn="just"/>
            <a:r>
              <a:rPr lang="ru-RU" sz="1900" i="1" dirty="0">
                <a:latin typeface="Georgia" panose="02040502050405020303" pitchFamily="18" charset="0"/>
              </a:rPr>
              <a:t>Пример: обработка персональных данных для ведения воинского учета (</a:t>
            </a:r>
            <a:r>
              <a:rPr lang="ru-RU" sz="1900" i="1" dirty="0" err="1">
                <a:latin typeface="Georgia" panose="02040502050405020303" pitchFamily="18" charset="0"/>
              </a:rPr>
              <a:t>осн</a:t>
            </a:r>
            <a:r>
              <a:rPr lang="ru-RU" sz="1900" i="1" dirty="0">
                <a:latin typeface="Georgia" panose="02040502050405020303" pitchFamily="18" charset="0"/>
              </a:rPr>
              <a:t>. - ст. 9 Закона Республики Беларусь от 05.11.1992 № 1914-XII «О воинской обязанности и воинской службе»).</a:t>
            </a: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рассмотрение обращений, замечаний и предложений граждан, включая индивидуальных предпринимателей и юридических лиц, документов, связанных с их рассмотрением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18 июля 2011 г. № 300-З «Об обращениях граждан и юридических лиц»).</a:t>
            </a:r>
            <a:endParaRPr lang="en-US" sz="1900" i="1" dirty="0">
              <a:latin typeface="Georgia" panose="02040502050405020303" pitchFamily="18" charset="0"/>
            </a:endParaRP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ведение бухгалтерского учета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12 июля 2013 г. №57-З "О бухгалтерском учете и отчетности«).</a:t>
            </a:r>
          </a:p>
        </p:txBody>
      </p:sp>
    </p:spTree>
    <p:extLst>
      <p:ext uri="{BB962C8B-B14F-4D97-AF65-F5344CB8AC3E}">
        <p14:creationId xmlns:p14="http://schemas.microsoft.com/office/powerpoint/2010/main" val="223357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hlinkClick r:id="rId3" action="ppaction://hlinkfile"/>
              </a:rPr>
              <a:t>I:\</a:t>
            </a:r>
            <a:r>
              <a:rPr lang="ru-RU" sz="2200" dirty="0">
                <a:latin typeface="Georgia" panose="02040502050405020303" pitchFamily="18" charset="0"/>
                <a:hlinkClick r:id="rId3" action="ppaction://hlinkfile"/>
              </a:rPr>
              <a:t>Обработка персональных данных</a:t>
            </a:r>
            <a:r>
              <a:rPr lang="ru-RU" sz="2200" dirty="0">
                <a:latin typeface="Georgia" panose="02040502050405020303" pitchFamily="18" charset="0"/>
              </a:rPr>
              <a:t>.</a:t>
            </a:r>
          </a:p>
          <a:p>
            <a:pPr algn="just"/>
            <a:r>
              <a:rPr lang="ru-RU" sz="2200" dirty="0">
                <a:latin typeface="Georgia" panose="02040502050405020303" pitchFamily="18" charset="0"/>
              </a:rPr>
              <a:t>В случае планируемого изменения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11138"/>
            <a:ext cx="6812280"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видеонаблюдения.</a:t>
            </a:r>
          </a:p>
        </p:txBody>
      </p:sp>
    </p:spTree>
    <p:extLst>
      <p:ext uri="{BB962C8B-B14F-4D97-AF65-F5344CB8AC3E}">
        <p14:creationId xmlns:p14="http://schemas.microsoft.com/office/powerpoint/2010/main" val="724382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136389"/>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Политики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569279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628831"/>
          </a:xfrm>
          <a:prstGeom prst="rect">
            <a:avLst/>
          </a:prstGeom>
        </p:spPr>
        <p:txBody>
          <a:bodyPr vert="horz" wrap="square" lIns="0" tIns="12065" rIns="0" bIns="0" rtlCol="0">
            <a:spAutoFit/>
          </a:bodyPr>
          <a:lstStyle/>
          <a:p>
            <a:pPr algn="just"/>
            <a:r>
              <a:rPr lang="ru-RU" sz="2000" dirty="0">
                <a:latin typeface="Georgia" panose="02040502050405020303" pitchFamily="18" charset="0"/>
              </a:rPr>
              <a:t>Каждый работник Организации обязан чётко понимать бизнес-процессы, в рамках которых он осуществляет обработку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цели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категории субъектов персональных данных, чьи данные подвергаются обработке;</a:t>
            </a:r>
          </a:p>
          <a:p>
            <a:pPr marL="342900" indent="-342900" algn="just">
              <a:buFont typeface="Arial" panose="020B0604020202020204" pitchFamily="34" charset="0"/>
              <a:buChar char="•"/>
            </a:pPr>
            <a:r>
              <a:rPr lang="ru-RU" sz="2000" dirty="0">
                <a:latin typeface="Georgia" panose="02040502050405020303" pitchFamily="18" charset="0"/>
              </a:rPr>
              <a:t>перечень обрабатываемых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правовые основания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срок хранения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Указанная информация содержится в Политике обработки персональных данных и в Политике обработки персональных данных в рамках трудовой деятельности.</a:t>
            </a:r>
          </a:p>
          <a:p>
            <a:pPr algn="just"/>
            <a:r>
              <a:rPr lang="ru-RU" sz="2000" dirty="0">
                <a:latin typeface="Georgia" panose="02040502050405020303" pitchFamily="18" charset="0"/>
              </a:rPr>
              <a:t>Актуальные редакции Политик расположены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endParaRPr lang="ru-RU" sz="2000" dirty="0">
              <a:latin typeface="Georgia" panose="02040502050405020303" pitchFamily="18" charset="0"/>
            </a:endParaRPr>
          </a:p>
        </p:txBody>
      </p:sp>
    </p:spTree>
    <p:extLst>
      <p:ext uri="{BB962C8B-B14F-4D97-AF65-F5344CB8AC3E}">
        <p14:creationId xmlns:p14="http://schemas.microsoft.com/office/powerpoint/2010/main" val="3890991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1002807"/>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11595"/>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705502"/>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Политиками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4321055"/>
          </a:xfrm>
          <a:prstGeom prst="rect">
            <a:avLst/>
          </a:prstGeom>
        </p:spPr>
        <p:txBody>
          <a:bodyPr vert="horz" wrap="square" lIns="0" tIns="12065" rIns="0" bIns="0" rtlCol="0">
            <a:spAutoFit/>
          </a:bodyPr>
          <a:lstStyle/>
          <a:p>
            <a:pPr algn="just"/>
            <a:r>
              <a:rPr lang="ru-RU" sz="28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ресурсах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397725"/>
          </a:xfrm>
          <a:prstGeom prst="rect">
            <a:avLst/>
          </a:prstGeom>
        </p:spPr>
        <p:txBody>
          <a:bodyPr vert="horz" wrap="square" lIns="0" tIns="12065" rIns="0" bIns="0" rtlCol="0">
            <a:spAutoFit/>
          </a:bodyPr>
          <a:lstStyle/>
          <a:p>
            <a:pPr algn="just"/>
            <a:endParaRPr lang="ru-RU" sz="2000" b="1" dirty="0">
              <a:latin typeface="Georgia" panose="02040502050405020303" pitchFamily="18" charset="0"/>
            </a:endParaRPr>
          </a:p>
          <a:p>
            <a:pPr algn="just"/>
            <a:r>
              <a:rPr lang="ru-RU" sz="2000" b="1" dirty="0">
                <a:latin typeface="Georgia" panose="02040502050405020303" pitchFamily="18" charset="0"/>
              </a:rPr>
              <a:t>Все Работники Организации в той или иной степени участвуют в обработке персональных данных.</a:t>
            </a:r>
          </a:p>
          <a:p>
            <a:pPr algn="just"/>
            <a:endParaRPr lang="en-US" sz="2000" b="1" dirty="0">
              <a:latin typeface="Georgia" panose="02040502050405020303" pitchFamily="18" charset="0"/>
            </a:endParaRPr>
          </a:p>
          <a:p>
            <a:pPr algn="just"/>
            <a:r>
              <a:rPr lang="ru-RU" sz="2000" dirty="0">
                <a:latin typeface="Georgia" panose="02040502050405020303" pitchFamily="18" charset="0"/>
              </a:rPr>
              <a:t>Все документы, содержащие персональные данные имеют свой срок хранения, по истечению которого они должны быть уничтожены, и Вы как лицо, которое занимается обработкой персональных данных должны отслеживать эти документы и вовремя их уничтожать. </a:t>
            </a:r>
          </a:p>
          <a:p>
            <a:pPr algn="just"/>
            <a:r>
              <a:rPr lang="ru-RU" sz="2000" dirty="0">
                <a:latin typeface="Georgia" panose="02040502050405020303" pitchFamily="18" charset="0"/>
              </a:rPr>
              <a:t>Все носители персональных данных, подлежат уничтожению в начале года, следующего за годом завершения срока хранения.</a:t>
            </a:r>
            <a:endParaRPr lang="ru-RU" sz="2000" i="1" dirty="0">
              <a:latin typeface="Georgia" panose="02040502050405020303" pitchFamily="18" charset="0"/>
            </a:endParaRPr>
          </a:p>
        </p:txBody>
      </p:sp>
    </p:spTree>
    <p:extLst>
      <p:ext uri="{BB962C8B-B14F-4D97-AF65-F5344CB8AC3E}">
        <p14:creationId xmlns:p14="http://schemas.microsoft.com/office/powerpoint/2010/main" val="6598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4459554"/>
          </a:xfrm>
          <a:prstGeom prst="rect">
            <a:avLst/>
          </a:prstGeom>
        </p:spPr>
        <p:txBody>
          <a:bodyPr vert="horz" wrap="square" lIns="0" tIns="12065" rIns="0" bIns="0" rtlCol="0">
            <a:spAutoFit/>
          </a:bodyPr>
          <a:lstStyle/>
          <a:p>
            <a:pPr algn="just"/>
            <a:r>
              <a:rPr lang="ru-RU" sz="1500" i="1" dirty="0">
                <a:latin typeface="Georgia" panose="02040502050405020303" pitchFamily="18" charset="0"/>
              </a:rPr>
              <a:t>Например: договоры, контракты по финансово-хозяйственной деятельности и документы к ним согласно Постановления Министерства юстиции Республики Беларусь от 24.05.2012 N 140 «О перечне типовых документов» должны храниться 10 лет. </a:t>
            </a:r>
          </a:p>
          <a:p>
            <a:pPr algn="just"/>
            <a:r>
              <a:rPr lang="ru-RU" sz="1500" i="1" dirty="0">
                <a:latin typeface="Georgia" panose="02040502050405020303" pitchFamily="18" charset="0"/>
              </a:rPr>
              <a:t>Таким образом, если договор прекратил своё действие 14 июня 2010 года, срок его хранения истекает в июне 2020 года, а уничтожение может быть произведено только в начале 2021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a:p>
            <a:pPr algn="just"/>
            <a:r>
              <a:rPr lang="ru-RU" sz="1500" i="1" dirty="0">
                <a:latin typeface="Georgia" panose="02040502050405020303" pitchFamily="18" charset="0"/>
              </a:rPr>
              <a:t>Например: документы, послужившие основанием для издания приказов, иных распорядительных документов по личному составу и не вошедшие в состав личных дел (заявления, представления, докладные записки, уведомления и др.) согласно Постановления Министерства юстиции Республики Беларусь от 24.05.2012 N 140 «О перечне типовых документов» должны храниться 3 года.</a:t>
            </a:r>
          </a:p>
          <a:p>
            <a:pPr algn="just"/>
            <a:r>
              <a:rPr lang="ru-RU" sz="1500" i="1" dirty="0">
                <a:latin typeface="Georgia" panose="02040502050405020303" pitchFamily="18" charset="0"/>
              </a:rPr>
              <a:t>Таким образом, если указанные документы были составлены, например, 15 мая 2018 года, срок их хранения истекает в мае 2021 года, а уничтожение может быть произведено только в начале 2022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p:txBody>
      </p:sp>
    </p:spTree>
    <p:extLst>
      <p:ext uri="{BB962C8B-B14F-4D97-AF65-F5344CB8AC3E}">
        <p14:creationId xmlns:p14="http://schemas.microsoft.com/office/powerpoint/2010/main" val="3461322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2166619"/>
          </a:xfrm>
          <a:prstGeom prst="rect">
            <a:avLst/>
          </a:prstGeom>
        </p:spPr>
        <p:txBody>
          <a:bodyPr vert="horz" wrap="square" lIns="0" tIns="12065" rIns="0" bIns="0" rtlCol="0">
            <a:spAutoFit/>
          </a:bodyPr>
          <a:lstStyle/>
          <a:p>
            <a:pPr algn="just"/>
            <a:r>
              <a:rPr lang="ru-RU" sz="2800" dirty="0">
                <a:latin typeface="Georgia" panose="02040502050405020303" pitchFamily="18" charset="0"/>
              </a:rPr>
              <a:t>Актуальная редакция Положения о порядке уничтожения персональных данных, а также акты о выделении и уничтожении размещены на внутреннем сетевом диске по адресу: </a:t>
            </a:r>
            <a:r>
              <a:rPr lang="en-US" sz="2800" dirty="0">
                <a:latin typeface="Georgia" panose="02040502050405020303" pitchFamily="18" charset="0"/>
                <a:hlinkClick r:id="rId3" action="ppaction://hlinkfile"/>
              </a:rPr>
              <a:t>I:\</a:t>
            </a:r>
            <a:r>
              <a:rPr lang="ru-RU" sz="2800" dirty="0">
                <a:latin typeface="Georgia" panose="02040502050405020303" pitchFamily="18" charset="0"/>
                <a:hlinkClick r:id="rId3" action="ppaction://hlinkfile"/>
              </a:rPr>
              <a:t>Обработка персональных данных</a:t>
            </a:r>
            <a:endParaRPr lang="ru-RU" sz="2800" dirty="0">
              <a:latin typeface="Georgia" panose="02040502050405020303" pitchFamily="18" charset="0"/>
            </a:endParaRPr>
          </a:p>
        </p:txBody>
      </p:sp>
    </p:spTree>
    <p:extLst>
      <p:ext uri="{BB962C8B-B14F-4D97-AF65-F5344CB8AC3E}">
        <p14:creationId xmlns:p14="http://schemas.microsoft.com/office/powerpoint/2010/main" val="329682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удаления (уничтожения) персональных данных: блокирование ПД.</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pic>
        <p:nvPicPr>
          <p:cNvPr id="9" name="Рисунок 8"/>
          <p:cNvPicPr>
            <a:picLocks noChangeAspect="1"/>
          </p:cNvPicPr>
          <p:nvPr/>
        </p:nvPicPr>
        <p:blipFill>
          <a:blip r:embed="rId3"/>
          <a:stretch>
            <a:fillRect/>
          </a:stretch>
        </p:blipFill>
        <p:spPr>
          <a:xfrm>
            <a:off x="132589" y="1969517"/>
            <a:ext cx="8919292" cy="4259403"/>
          </a:xfrm>
          <a:prstGeom prst="rect">
            <a:avLst/>
          </a:prstGeom>
        </p:spPr>
      </p:pic>
    </p:spTree>
    <p:extLst>
      <p:ext uri="{BB962C8B-B14F-4D97-AF65-F5344CB8AC3E}">
        <p14:creationId xmlns:p14="http://schemas.microsoft.com/office/powerpoint/2010/main" val="1634379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447800"/>
            <a:ext cx="7650480" cy="5398273"/>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Допускается сбор и хранение ксерокопий документов только: </a:t>
            </a:r>
          </a:p>
          <a:p>
            <a:pPr marL="342900" lvl="0" indent="-342900" algn="just">
              <a:buFont typeface="Arial" panose="020B0604020202020204" pitchFamily="34" charset="0"/>
              <a:buChar char="•"/>
            </a:pPr>
            <a:r>
              <a:rPr lang="ru-RU" sz="2500" dirty="0">
                <a:latin typeface="Georgia" panose="02040502050405020303" pitchFamily="18" charset="0"/>
              </a:rPr>
              <a:t>если в законодательном акте или в его отсылочной норме указано «снимаются (берутся) ксерокопии</a:t>
            </a:r>
            <a:r>
              <a:rPr lang="en-US" sz="2500" dirty="0">
                <a:latin typeface="Georgia" panose="02040502050405020303" pitchFamily="18" charset="0"/>
              </a:rPr>
              <a:t> (</a:t>
            </a:r>
            <a:r>
              <a:rPr lang="ru-RU" sz="2500" dirty="0">
                <a:latin typeface="Georgia" panose="02040502050405020303" pitchFamily="18" charset="0"/>
              </a:rPr>
              <a:t>копии) документов». </a:t>
            </a:r>
            <a:r>
              <a:rPr lang="ru-RU" sz="2500" i="1" dirty="0">
                <a:latin typeface="Georgia" panose="02040502050405020303" pitchFamily="18" charset="0"/>
              </a:rPr>
              <a:t>Пример - абзац 8 п. 2 ст.19 Закона Республики Беларусь №433-3 от 28 октября 2008 года «Об основах административных процедур»;</a:t>
            </a:r>
          </a:p>
          <a:p>
            <a:pPr marL="342900" lvl="0" indent="-342900" algn="just">
              <a:buFont typeface="Arial" panose="020B0604020202020204" pitchFamily="34" charset="0"/>
              <a:buChar char="•"/>
            </a:pPr>
            <a:r>
              <a:rPr lang="ru-RU" sz="2500" dirty="0">
                <a:latin typeface="Georgia" panose="02040502050405020303" pitchFamily="18" charset="0"/>
              </a:rPr>
              <a:t>если эти документы являются подтверждением изменения персональных данных. </a:t>
            </a:r>
          </a:p>
          <a:p>
            <a:pPr marL="360363" lvl="0" algn="just"/>
            <a:r>
              <a:rPr lang="ru-RU" sz="2500" i="1" dirty="0">
                <a:latin typeface="Georgia" panose="02040502050405020303" pitchFamily="18" charset="0"/>
              </a:rPr>
              <a:t>Пример – п. 4 статьи 11 Закона Республики Беларусь №99 «О защите персональных данных».</a:t>
            </a:r>
          </a:p>
          <a:p>
            <a:pPr lvl="0" algn="just"/>
            <a:endParaRPr lang="ru-RU" sz="25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34464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910138"/>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en-US" i="0" spc="-85" dirty="0">
              <a:solidFill>
                <a:schemeClr val="tx1"/>
              </a:solidFill>
              <a:effectLst/>
              <a:latin typeface="Georgia" panose="02040502050405020303" pitchFamily="18" charset="0"/>
            </a:endParaRPr>
          </a:p>
          <a:p>
            <a:pPr marL="12700">
              <a:lnSpc>
                <a:spcPct val="100000"/>
              </a:lnSpc>
              <a:spcBef>
                <a:spcPts val="105"/>
              </a:spcBef>
            </a:pPr>
            <a:endParaRPr lang="en-US" spc="-85" dirty="0">
              <a:solidFill>
                <a:schemeClr val="tx1"/>
              </a:solidFill>
              <a:latin typeface="Georgia" panose="02040502050405020303" pitchFamily="18" charset="0"/>
            </a:endParaRPr>
          </a:p>
          <a:p>
            <a:pPr marL="12700">
              <a:lnSpc>
                <a:spcPct val="100000"/>
              </a:lnSpc>
              <a:spcBef>
                <a:spcPts val="105"/>
              </a:spcBef>
            </a:pPr>
            <a:r>
              <a:rPr lang="ru-RU" i="0" spc="-85" dirty="0">
                <a:solidFill>
                  <a:schemeClr val="tx1"/>
                </a:solidFill>
                <a:effectLst/>
                <a:latin typeface="Georgia" panose="02040502050405020303" pitchFamily="18" charset="0"/>
              </a:rPr>
              <a:t>Закон Республики Беларусь от </a:t>
            </a:r>
            <a:r>
              <a:rPr lang="ru-RU" i="0" dirty="0">
                <a:solidFill>
                  <a:schemeClr val="tx1"/>
                </a:solidFill>
                <a:effectLst/>
                <a:latin typeface="Georgia" panose="02040502050405020303" pitchFamily="18" charset="0"/>
              </a:rPr>
              <a:t>28 октября 2008 г. № 433-З «Об основах административных процедур».</a:t>
            </a:r>
          </a:p>
          <a:p>
            <a:pPr marL="12700">
              <a:lnSpc>
                <a:spcPct val="100000"/>
              </a:lnSpc>
              <a:spcBef>
                <a:spcPts val="105"/>
              </a:spcBef>
            </a:pP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10" name="Рисунок 9"/>
          <p:cNvPicPr>
            <a:picLocks noChangeAspect="1"/>
          </p:cNvPicPr>
          <p:nvPr/>
        </p:nvPicPr>
        <p:blipFill>
          <a:blip r:embed="rId3"/>
          <a:stretch>
            <a:fillRect/>
          </a:stretch>
        </p:blipFill>
        <p:spPr>
          <a:xfrm>
            <a:off x="51716" y="2402656"/>
            <a:ext cx="9098449" cy="4328964"/>
          </a:xfrm>
          <a:prstGeom prst="rect">
            <a:avLst/>
          </a:prstGeom>
        </p:spPr>
      </p:pic>
    </p:spTree>
    <p:extLst>
      <p:ext uri="{BB962C8B-B14F-4D97-AF65-F5344CB8AC3E}">
        <p14:creationId xmlns:p14="http://schemas.microsoft.com/office/powerpoint/2010/main" val="30332179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2798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endParaRPr lang="en-US" i="0" spc="-85" dirty="0">
              <a:solidFill>
                <a:schemeClr val="tx1"/>
              </a:solidFill>
              <a:effectLst/>
              <a:latin typeface="Georgia" panose="02040502050405020303" pitchFamily="18" charset="0"/>
            </a:endParaRPr>
          </a:p>
          <a:p>
            <a:pPr marL="12700" algn="just">
              <a:lnSpc>
                <a:spcPct val="100000"/>
              </a:lnSpc>
              <a:spcBef>
                <a:spcPts val="105"/>
              </a:spcBef>
            </a:pPr>
            <a:endParaRPr lang="en-US" spc="-85" dirty="0">
              <a:solidFill>
                <a:schemeClr val="tx1"/>
              </a:solidFill>
              <a:latin typeface="Georgia" panose="02040502050405020303" pitchFamily="18" charset="0"/>
            </a:endParaRPr>
          </a:p>
          <a:p>
            <a:pPr marL="12700" algn="just">
              <a:lnSpc>
                <a:spcPct val="100000"/>
              </a:lnSpc>
              <a:spcBef>
                <a:spcPts val="105"/>
              </a:spcBef>
            </a:pPr>
            <a:r>
              <a:rPr lang="ru-RU" sz="1800" dirty="0">
                <a:latin typeface="Georgia" panose="02040502050405020303" pitchFamily="18" charset="0"/>
              </a:rPr>
              <a:t>п. 4 статьи 11 Закона Республики Беларусь №99 «О защите персональных данных».</a:t>
            </a: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2F933BD0-3C4B-45AC-B25A-433E8B694D9F}"/>
              </a:ext>
            </a:extLst>
          </p:cNvPr>
          <p:cNvPicPr>
            <a:picLocks noChangeAspect="1"/>
          </p:cNvPicPr>
          <p:nvPr/>
        </p:nvPicPr>
        <p:blipFill>
          <a:blip r:embed="rId3"/>
          <a:stretch>
            <a:fillRect/>
          </a:stretch>
        </p:blipFill>
        <p:spPr>
          <a:xfrm>
            <a:off x="533400" y="2667001"/>
            <a:ext cx="8458200" cy="1752600"/>
          </a:xfrm>
          <a:prstGeom prst="rect">
            <a:avLst/>
          </a:prstGeom>
        </p:spPr>
      </p:pic>
    </p:spTree>
    <p:extLst>
      <p:ext uri="{BB962C8B-B14F-4D97-AF65-F5344CB8AC3E}">
        <p14:creationId xmlns:p14="http://schemas.microsoft.com/office/powerpoint/2010/main" val="1886723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600"/>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304844"/>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Право</a:t>
            </a:r>
            <a:r>
              <a:rPr lang="ru-RU" sz="2800" spc="-49" dirty="0">
                <a:solidFill>
                  <a:schemeClr val="tx1"/>
                </a:solidFill>
                <a:latin typeface="Times New Roman"/>
                <a:cs typeface="Times New Roman"/>
              </a:rPr>
              <a:t> </a:t>
            </a:r>
            <a:r>
              <a:rPr lang="ru-RU" sz="2800" dirty="0">
                <a:solidFill>
                  <a:schemeClr val="tx1"/>
                </a:solidFill>
                <a:latin typeface="Times New Roman"/>
                <a:cs typeface="Times New Roman"/>
              </a:rPr>
              <a:t>на</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получение</a:t>
            </a:r>
            <a:r>
              <a:rPr lang="ru-RU" sz="2800" spc="-60" dirty="0">
                <a:solidFill>
                  <a:schemeClr val="tx1"/>
                </a:solidFill>
                <a:latin typeface="Times New Roman"/>
                <a:cs typeface="Times New Roman"/>
              </a:rPr>
              <a:t> </a:t>
            </a:r>
            <a:r>
              <a:rPr lang="ru-RU" sz="2800" dirty="0">
                <a:solidFill>
                  <a:schemeClr val="tx1"/>
                </a:solidFill>
                <a:latin typeface="Times New Roman"/>
                <a:cs typeface="Times New Roman"/>
              </a:rPr>
              <a:t>информации</a:t>
            </a:r>
            <a:r>
              <a:rPr lang="ru-RU" sz="2800" spc="-45" dirty="0">
                <a:solidFill>
                  <a:schemeClr val="tx1"/>
                </a:solidFill>
                <a:latin typeface="Times New Roman"/>
                <a:cs typeface="Times New Roman"/>
              </a:rPr>
              <a:t> </a:t>
            </a:r>
            <a:r>
              <a:rPr lang="ru-RU" sz="2800" dirty="0">
                <a:solidFill>
                  <a:schemeClr val="tx1"/>
                </a:solidFill>
                <a:latin typeface="Times New Roman"/>
                <a:cs typeface="Times New Roman"/>
              </a:rPr>
              <a:t>о</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предоставлении</a:t>
            </a:r>
            <a:r>
              <a:rPr lang="ru-RU" sz="2800" spc="-56" dirty="0">
                <a:solidFill>
                  <a:schemeClr val="tx1"/>
                </a:solidFill>
                <a:latin typeface="Times New Roman"/>
                <a:cs typeface="Times New Roman"/>
              </a:rPr>
              <a:t> </a:t>
            </a:r>
            <a:r>
              <a:rPr lang="ru-RU" sz="2800" dirty="0">
                <a:solidFill>
                  <a:schemeClr val="tx1"/>
                </a:solidFill>
                <a:latin typeface="Times New Roman"/>
                <a:cs typeface="Times New Roman"/>
              </a:rPr>
              <a:t>персональных</a:t>
            </a:r>
            <a:r>
              <a:rPr lang="ru-RU" sz="2800" spc="-34" dirty="0">
                <a:solidFill>
                  <a:schemeClr val="tx1"/>
                </a:solidFill>
                <a:latin typeface="Times New Roman"/>
                <a:cs typeface="Times New Roman"/>
              </a:rPr>
              <a:t> </a:t>
            </a:r>
            <a:r>
              <a:rPr lang="ru-RU" sz="2800" dirty="0">
                <a:solidFill>
                  <a:schemeClr val="tx1"/>
                </a:solidFill>
                <a:latin typeface="Times New Roman"/>
                <a:cs typeface="Times New Roman"/>
              </a:rPr>
              <a:t>данных</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третьим</a:t>
            </a:r>
            <a:r>
              <a:rPr lang="ru-RU" sz="2800" spc="-49" dirty="0">
                <a:solidFill>
                  <a:schemeClr val="tx1"/>
                </a:solidFill>
                <a:latin typeface="Times New Roman"/>
                <a:cs typeface="Times New Roman"/>
              </a:rPr>
              <a:t> </a:t>
            </a:r>
            <a:r>
              <a:rPr lang="ru-RU" sz="2800" spc="-8" dirty="0">
                <a:solidFill>
                  <a:schemeClr val="tx1"/>
                </a:solidFill>
                <a:latin typeface="Times New Roman"/>
                <a:cs typeface="Times New Roman"/>
              </a:rPr>
              <a:t>лицам.</a:t>
            </a:r>
            <a:endParaRPr lang="ru-RU" sz="2500" dirty="0">
              <a:solidFill>
                <a:schemeClr val="tx1"/>
              </a:solidFill>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
        <p:nvSpPr>
          <p:cNvPr id="12" name="object 15">
            <a:extLst>
              <a:ext uri="{FF2B5EF4-FFF2-40B4-BE49-F238E27FC236}">
                <a16:creationId xmlns:a16="http://schemas.microsoft.com/office/drawing/2014/main" id="{63A4340C-3E39-4295-94CC-595A42BD451A}"/>
              </a:ext>
            </a:extLst>
          </p:cNvPr>
          <p:cNvSpPr txBox="1"/>
          <p:nvPr/>
        </p:nvSpPr>
        <p:spPr>
          <a:xfrm>
            <a:off x="1112520" y="2743200"/>
            <a:ext cx="7650480" cy="3613169"/>
          </a:xfrm>
          <a:prstGeom prst="rect">
            <a:avLst/>
          </a:prstGeom>
        </p:spPr>
        <p:txBody>
          <a:bodyPr vert="horz" wrap="square" lIns="0" tIns="12065" rIns="0" bIns="0" rtlCol="0">
            <a:spAutoFit/>
          </a:bodyPr>
          <a:lstStyle/>
          <a:p>
            <a:pPr algn="just"/>
            <a:r>
              <a:rPr lang="ru-RU" dirty="0">
                <a:latin typeface="Georgia" panose="02040502050405020303" pitchFamily="18" charset="0"/>
              </a:rPr>
              <a:t>В целях чёткого и последовательного рассмотрения заявлений субъектов персональных данных в Организации применяется Положение о порядке рассмотрения заявлений субъектов персональных данных. </a:t>
            </a:r>
          </a:p>
          <a:p>
            <a:pPr algn="just"/>
            <a:r>
              <a:rPr lang="ru-RU" dirty="0">
                <a:latin typeface="Georgia" panose="02040502050405020303" pitchFamily="18" charset="0"/>
              </a:rPr>
              <a:t>Для документирования фактов передачи персональных данных третьим лицам (другим организациям, государственным органам и т.п.) в каждом структурном подразделении должен вестись «Журнал учёта передачи персональных данных третьим лицам».</a:t>
            </a:r>
          </a:p>
          <a:p>
            <a:pPr algn="just"/>
            <a:r>
              <a:rPr lang="ru-RU" dirty="0">
                <a:latin typeface="Georgia" panose="02040502050405020303" pitchFamily="18" charset="0"/>
              </a:rPr>
              <a:t>Ознакомиться с Положением о порядке рассмотрения заявлений субъектов персональных данных, а также с образцом Журнала учёта передачи персональных данных третьим лицам можно на внутреннем сетевом диске по адресу: </a:t>
            </a:r>
            <a:r>
              <a:rPr lang="en-US" dirty="0">
                <a:latin typeface="Georgia" panose="02040502050405020303" pitchFamily="18" charset="0"/>
                <a:hlinkClick r:id="rId3" action="ppaction://hlinkfile"/>
              </a:rPr>
              <a:t>I:\</a:t>
            </a:r>
            <a:r>
              <a:rPr lang="ru-RU" dirty="0">
                <a:latin typeface="Georgia" panose="02040502050405020303" pitchFamily="18" charset="0"/>
                <a:hlinkClick r:id="rId3" action="ppaction://hlinkfile"/>
              </a:rPr>
              <a:t>Обработка персональных данных</a:t>
            </a:r>
            <a:endParaRPr lang="ru-RU" dirty="0">
              <a:latin typeface="Georgia" panose="02040502050405020303" pitchFamily="18" charset="0"/>
            </a:endParaRPr>
          </a:p>
          <a:p>
            <a:pPr algn="just"/>
            <a:r>
              <a:rPr lang="ru-RU" dirty="0">
                <a:solidFill>
                  <a:schemeClr val="tx1"/>
                </a:solidFill>
                <a:latin typeface="Georgia" panose="02040502050405020303" pitchFamily="18" charset="0"/>
                <a:cs typeface="Times New Roman"/>
              </a:rPr>
              <a:t> </a:t>
            </a:r>
          </a:p>
        </p:txBody>
      </p:sp>
    </p:spTree>
    <p:extLst>
      <p:ext uri="{BB962C8B-B14F-4D97-AF65-F5344CB8AC3E}">
        <p14:creationId xmlns:p14="http://schemas.microsoft.com/office/powerpoint/2010/main" val="1534208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3705502"/>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Заполнение журнала учета передачи персональных данных третьим лицам. </a:t>
            </a:r>
          </a:p>
          <a:p>
            <a:pPr algn="just"/>
            <a:endParaRPr lang="en-US" sz="2800" spc="-8" dirty="0">
              <a:solidFill>
                <a:schemeClr val="tx1"/>
              </a:solidFill>
              <a:latin typeface="Times New Roman"/>
              <a:cs typeface="Times New Roman"/>
            </a:endParaRPr>
          </a:p>
          <a:p>
            <a:pPr algn="just"/>
            <a:endParaRPr lang="en-US" sz="2800" spc="-8" dirty="0">
              <a:latin typeface="Times New Roman"/>
              <a:cs typeface="Times New Roman"/>
            </a:endParaRPr>
          </a:p>
          <a:p>
            <a:pPr algn="just"/>
            <a:endParaRPr lang="en-US" sz="2800" spc="-8" dirty="0">
              <a:solidFill>
                <a:schemeClr val="tx1"/>
              </a:solidFill>
              <a:latin typeface="Times New Roman"/>
              <a:cs typeface="Times New Roman"/>
            </a:endParaRPr>
          </a:p>
          <a:p>
            <a:pPr algn="just"/>
            <a:r>
              <a:rPr lang="ru-RU" sz="2500" dirty="0">
                <a:solidFill>
                  <a:schemeClr val="tx1"/>
                </a:solidFill>
                <a:latin typeface="Georgia" panose="02040502050405020303" pitchFamily="18" charset="0"/>
              </a:rPr>
              <a:t>В колонке «Персональные данные, предоставленные третьему лицу», указываются конкретные персональные данные, которые передавались третьему лицу:</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594632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1FC77F3A-B0F7-4180-8484-BEE0152D6D66}"/>
              </a:ext>
            </a:extLst>
          </p:cNvPr>
          <p:cNvPicPr>
            <a:picLocks noChangeAspect="1"/>
          </p:cNvPicPr>
          <p:nvPr/>
        </p:nvPicPr>
        <p:blipFill>
          <a:blip r:embed="rId3"/>
          <a:stretch>
            <a:fillRect/>
          </a:stretch>
        </p:blipFill>
        <p:spPr>
          <a:xfrm>
            <a:off x="1112520" y="1143000"/>
            <a:ext cx="6395259" cy="5650932"/>
          </a:xfrm>
          <a:prstGeom prst="rect">
            <a:avLst/>
          </a:prstGeom>
        </p:spPr>
      </p:pic>
    </p:spTree>
    <p:extLst>
      <p:ext uri="{BB962C8B-B14F-4D97-AF65-F5344CB8AC3E}">
        <p14:creationId xmlns:p14="http://schemas.microsoft.com/office/powerpoint/2010/main" val="16041515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64165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r>
              <a:rPr lang="ru-RU" b="0" i="0" u="none" strike="noStrike" baseline="0" dirty="0">
                <a:solidFill>
                  <a:schemeClr val="tx1"/>
                </a:solidFill>
                <a:latin typeface="Georgia" panose="02040502050405020303" pitchFamily="18" charset="0"/>
              </a:rPr>
              <a:t>Информация </a:t>
            </a:r>
            <a:r>
              <a:rPr lang="ru-RU"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b="0" i="0" u="none" strike="noStrike" baseline="0" dirty="0">
                <a:solidFill>
                  <a:schemeClr val="tx1"/>
                </a:solidFill>
                <a:latin typeface="Georgia" panose="02040502050405020303" pitchFamily="18" charset="0"/>
              </a:rPr>
              <a:t>может не предоставляться </a:t>
            </a:r>
            <a:r>
              <a:rPr lang="ru-RU" dirty="0">
                <a:solidFill>
                  <a:schemeClr val="tx1"/>
                </a:solidFill>
                <a:latin typeface="Georgia" panose="02040502050405020303" pitchFamily="18" charset="0"/>
              </a:rPr>
              <a:t>субъекту </a:t>
            </a:r>
            <a:r>
              <a:rPr lang="ru-RU" b="0" i="0" u="none" strike="noStrike" baseline="0" dirty="0">
                <a:solidFill>
                  <a:schemeClr val="tx1"/>
                </a:solidFill>
                <a:latin typeface="Georgia" panose="02040502050405020303" pitchFamily="18" charset="0"/>
              </a:rPr>
              <a:t>:</a:t>
            </a:r>
          </a:p>
          <a:p>
            <a:pPr marL="342900" indent="-34290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если персональные данные могут быть получены любым лицом посредством направления запроса в порядке, установленном законодательством, либо доступа к информационному ресурсу(системе) в глобальной компьютерной сети Интернет;</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о государственной статистике;</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в области национальной безопасности, об обороне, о борьбе с коррупцией, о борьбе с терроризмом и противодействии экстремизму, о предотвращении легализации доходов, полученных преступным путем, финансирования террористической деятельности и финансирования распространения оружия массового поражения, о Государственной границе Республики Беларусь;</a:t>
            </a:r>
            <a:endParaRPr lang="ru-RU" spc="-85" dirty="0">
              <a:solidFill>
                <a:schemeClr val="tx1"/>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50502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747360"/>
          </a:xfrm>
          <a:prstGeom prst="rect">
            <a:avLst/>
          </a:prstGeom>
        </p:spPr>
        <p:txBody>
          <a:bodyPr vert="horz" wrap="square" lIns="0" tIns="12065" rIns="0" bIns="0" rtlCol="0">
            <a:spAutoFit/>
          </a:bodyPr>
          <a:lstStyle/>
          <a:p>
            <a:pPr marL="12700">
              <a:lnSpc>
                <a:spcPct val="100000"/>
              </a:lnSpc>
              <a:spcBef>
                <a:spcPts val="105"/>
              </a:spcBef>
            </a:pPr>
            <a:r>
              <a:rPr lang="ru-RU" sz="2300" b="1" spc="-85" dirty="0">
                <a:latin typeface="Georgia" panose="02040502050405020303" pitchFamily="18" charset="0"/>
                <a:cs typeface="Georgia"/>
              </a:rPr>
              <a:t>Работа с персональными данными</a:t>
            </a:r>
          </a:p>
          <a:p>
            <a:pPr marL="12700">
              <a:lnSpc>
                <a:spcPct val="100000"/>
              </a:lnSpc>
              <a:spcBef>
                <a:spcPts val="105"/>
              </a:spcBef>
            </a:pPr>
            <a:r>
              <a:rPr lang="ru-RU" sz="2300" spc="-85" dirty="0">
                <a:latin typeface="Georgia" panose="02040502050405020303" pitchFamily="18" charset="0"/>
              </a:rPr>
              <a:t>Журнал</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учета</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предоставления</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ПД</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третьим</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лицам</a:t>
            </a:r>
            <a:r>
              <a:rPr lang="ru-RU" sz="2300" dirty="0">
                <a:solidFill>
                  <a:srgbClr val="1F3863"/>
                </a:solidFill>
                <a:latin typeface="Georgia" panose="02040502050405020303" pitchFamily="18" charset="0"/>
                <a:cs typeface="Times New Roman"/>
              </a:rPr>
              <a:t>:</a:t>
            </a:r>
          </a:p>
          <a:p>
            <a:pPr marL="12700">
              <a:lnSpc>
                <a:spcPct val="100000"/>
              </a:lnSpc>
              <a:spcBef>
                <a:spcPts val="105"/>
              </a:spcBef>
            </a:pPr>
            <a:endParaRPr lang="ru-RU" sz="2300" dirty="0">
              <a:solidFill>
                <a:srgbClr val="1F3863"/>
              </a:solidFill>
              <a:latin typeface="Georgia" panose="02040502050405020303" pitchFamily="18" charset="0"/>
              <a:cs typeface="Times New Roman"/>
            </a:endParaRPr>
          </a:p>
          <a:p>
            <a:pPr algn="just">
              <a:spcAft>
                <a:spcPts val="0"/>
              </a:spcAft>
            </a:pPr>
            <a:r>
              <a:rPr lang="ru-RU" sz="2300" b="0" i="0" u="none" strike="noStrike" baseline="0" dirty="0">
                <a:solidFill>
                  <a:schemeClr val="tx1"/>
                </a:solidFill>
                <a:latin typeface="Georgia" panose="02040502050405020303" pitchFamily="18" charset="0"/>
              </a:rPr>
              <a:t>Информация </a:t>
            </a:r>
            <a:r>
              <a:rPr lang="ru-RU" sz="2300"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sz="2300" b="0" i="0" u="none" strike="noStrike" baseline="0" dirty="0">
                <a:solidFill>
                  <a:schemeClr val="tx1"/>
                </a:solidFill>
                <a:latin typeface="Georgia" panose="02040502050405020303" pitchFamily="18" charset="0"/>
              </a:rPr>
              <a:t>может не предоставляться субъекту:</a:t>
            </a:r>
          </a:p>
          <a:p>
            <a:pPr algn="l"/>
            <a:endParaRPr lang="ru-BY" sz="2300" b="0" i="0" u="none" strike="noStrike" baseline="0" dirty="0">
              <a:solidFill>
                <a:schemeClr val="tx1"/>
              </a:solidFill>
              <a:latin typeface="Georgia" panose="02040502050405020303" pitchFamily="18" charset="0"/>
            </a:endParaRP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в соответствии с законодательством об исполнительном производстве;</a:t>
            </a: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при осуществлении правосудия и организации деятельности судов общей юрисдикции.</a:t>
            </a: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RU"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pPr marL="342900" indent="-342900" algn="just">
              <a:spcAft>
                <a:spcPts val="0"/>
              </a:spcAft>
              <a:buFont typeface="Arial" panose="020B0604020202020204" pitchFamily="34" charset="0"/>
              <a:buChar char="•"/>
            </a:pPr>
            <a:endParaRPr lang="ru-RU" sz="2400" spc="-85"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296290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83914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2000" spc="-85" dirty="0">
                <a:latin typeface="Georgia"/>
              </a:rPr>
              <a:t>Персональные данные субъектов предоставляются только в соответствии с </a:t>
            </a:r>
            <a:r>
              <a:rPr lang="ru-RU" sz="2000" spc="-85" dirty="0">
                <a:solidFill>
                  <a:schemeClr val="tx1"/>
                </a:solidFill>
                <a:latin typeface="Georgia"/>
              </a:rPr>
              <a:t>официальным запросом другой организации (государственного органа и др.) </a:t>
            </a:r>
            <a:r>
              <a:rPr lang="ru-RU" sz="2000" b="1" spc="-85" dirty="0">
                <a:solidFill>
                  <a:schemeClr val="tx1"/>
                </a:solidFill>
                <a:latin typeface="Georgia"/>
              </a:rPr>
              <a:t>с  </a:t>
            </a:r>
            <a:r>
              <a:rPr lang="ru-RU" sz="2000" b="1" spc="-85" dirty="0">
                <a:latin typeface="Georgia"/>
              </a:rPr>
              <a:t>указанием правового основания, цели обработки, содержания и объема запрашиваемых персональных данных</a:t>
            </a:r>
            <a:r>
              <a:rPr lang="ru-RU" sz="2000" spc="-85" dirty="0">
                <a:latin typeface="Georgia"/>
              </a:rPr>
              <a:t>. При этом если правовым основанием для обработки является согласие субъекта персональных данных, то запрос направляется с приложением копии согласия.</a:t>
            </a:r>
          </a:p>
          <a:p>
            <a:pPr algn="just">
              <a:spcAft>
                <a:spcPts val="0"/>
              </a:spcAft>
            </a:pPr>
            <a:r>
              <a:rPr lang="ru-RU" sz="2000" spc="-85" dirty="0">
                <a:latin typeface="Georgia"/>
              </a:rPr>
              <a:t>Если правовые основания в запросе не указаны,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a:t>
            </a:r>
          </a:p>
          <a:p>
            <a:pPr marL="12700" algn="just">
              <a:lnSpc>
                <a:spcPct val="100000"/>
              </a:lnSpc>
              <a:spcBef>
                <a:spcPts val="105"/>
              </a:spcBef>
            </a:pPr>
            <a:r>
              <a:rPr lang="ru-RU" sz="2400" spc="-85" dirty="0">
                <a:solidFill>
                  <a:srgbClr val="1F3863"/>
                </a:solidFill>
                <a:latin typeface="Times New Roman"/>
                <a:cs typeface="Times New Roman"/>
              </a:rPr>
              <a:t> </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765614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195653"/>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3200" spc="-85" dirty="0">
                <a:latin typeface="Georgia" panose="02040502050405020303" pitchFamily="18" charset="0"/>
              </a:rPr>
              <a:t>В случае отсутствия в официальном запросе хотя бы одного из обязательных элементов - </a:t>
            </a:r>
            <a:r>
              <a:rPr lang="ru-RU" sz="3200" b="1" spc="-85" dirty="0">
                <a:latin typeface="Georgia" panose="02040502050405020303" pitchFamily="18" charset="0"/>
              </a:rPr>
              <a:t>правового основания, цели обработки, содержания или объёма запрашиваемых персональных данных</a:t>
            </a:r>
            <a:r>
              <a:rPr lang="ru-RU" sz="3200" dirty="0">
                <a:latin typeface="Georgia" panose="02040502050405020303" pitchFamily="18" charset="0"/>
              </a:rPr>
              <a:t>, следует обратиться к инициатору с требованием направить повторный запрос с полной информацией.</a:t>
            </a:r>
            <a:endParaRPr lang="ru-RU" sz="3200" spc="-85"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378491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457200" lvl="0" indent="-457200" algn="just">
              <a:buSzPct val="70000"/>
              <a:buFont typeface="Symbol" panose="05050102010706020507" pitchFamily="18" charset="2"/>
              <a:buChar char=""/>
              <a:tabLst>
                <a:tab pos="449263"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49263"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Организацией,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Организации: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044603"/>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Памятка:</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отсутствии всех работников, закреплённых за кабинетом, дверь помещения подлежит обязательному закрытию на запорное устройство.;</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временном отсутствии на рабочем месте Работник обязан заблокировать свою учётную запись (сеанс) на рабочем компьютере;</a:t>
            </a:r>
          </a:p>
          <a:p>
            <a:pPr marL="342900" indent="-342900" algn="just">
              <a:buFont typeface="Arial" panose="020B0604020202020204" pitchFamily="34" charset="0"/>
              <a:buChar char="•"/>
            </a:pPr>
            <a:r>
              <a:rPr lang="ru-RU" sz="1600" dirty="0">
                <a:latin typeface="Georgia" panose="02040502050405020303" pitchFamily="18" charset="0"/>
              </a:rPr>
              <a:t>не оставлять документы с персональными данными на открытых поверхностях без присмотра;</a:t>
            </a:r>
          </a:p>
          <a:p>
            <a:pPr marL="342900" indent="-342900" algn="just">
              <a:buFont typeface="Arial" panose="020B0604020202020204" pitchFamily="34" charset="0"/>
              <a:buChar char="•"/>
            </a:pPr>
            <a:r>
              <a:rPr lang="ru-RU" sz="1600" dirty="0">
                <a:latin typeface="Georgia" panose="02040502050405020303" pitchFamily="18" charset="0"/>
              </a:rPr>
              <a:t>не открывать электронные письма и вложения от неизвестных отправителей;</a:t>
            </a:r>
          </a:p>
          <a:p>
            <a:pPr marL="342900" indent="-342900" algn="just">
              <a:buFont typeface="Arial" panose="020B0604020202020204" pitchFamily="34" charset="0"/>
              <a:buChar char="•"/>
            </a:pPr>
            <a:r>
              <a:rPr lang="ru-RU" sz="1600" dirty="0">
                <a:latin typeface="Georgia" panose="02040502050405020303" pitchFamily="18" charset="0"/>
              </a:rPr>
              <a:t>контролировать сроки хранения документов, содержащих персональные данные, и инициировать их уничтожение по истечении срока;</a:t>
            </a:r>
          </a:p>
          <a:p>
            <a:pPr marL="342900" indent="-342900" algn="just">
              <a:buFont typeface="Arial" panose="020B0604020202020204" pitchFamily="34" charset="0"/>
              <a:buChar char="•"/>
            </a:pPr>
            <a:r>
              <a:rPr lang="ru-RU" sz="1600" dirty="0">
                <a:latin typeface="Georgia" panose="02040502050405020303" pitchFamily="18" charset="0"/>
              </a:rPr>
              <a:t>использовать утверждённые формы согласий</a:t>
            </a:r>
            <a:r>
              <a:rPr lang="en-US" sz="1600" dirty="0">
                <a:latin typeface="Georgia" panose="02040502050405020303" pitchFamily="18" charset="0"/>
              </a:rPr>
              <a:t> </a:t>
            </a:r>
            <a:r>
              <a:rPr lang="ru-RU" sz="1600" dirty="0">
                <a:latin typeface="Georgia" panose="02040502050405020303" pitchFamily="18" charset="0"/>
              </a:rPr>
              <a:t>и заявлений - без самовольных изменений;</a:t>
            </a:r>
          </a:p>
          <a:p>
            <a:pPr marL="342900" indent="-342900" algn="just">
              <a:buFont typeface="Arial" panose="020B0604020202020204" pitchFamily="34" charset="0"/>
              <a:buChar char="•"/>
            </a:pPr>
            <a:r>
              <a:rPr lang="ru-RU" sz="1600" dirty="0">
                <a:latin typeface="Georgia" panose="02040502050405020303" pitchFamily="18" charset="0"/>
              </a:rPr>
              <a:t>при передаче данных третьим лицам – проверять наличие правового основания, цели обработки, содержания или объёма запрашиваемых персональных данных;</a:t>
            </a:r>
          </a:p>
          <a:p>
            <a:pPr marL="342900" indent="-342900" algn="just">
              <a:buFont typeface="Arial" panose="020B0604020202020204" pitchFamily="34" charset="0"/>
              <a:buChar char="•"/>
            </a:pPr>
            <a:r>
              <a:rPr lang="ru-RU" sz="1600" dirty="0">
                <a:latin typeface="Georgia" panose="02040502050405020303" pitchFamily="18" charset="0"/>
              </a:rPr>
              <a:t>о любых инцидентах, утечках или нарушениях, связанных с обработкой персональных данных, необходимо незамедлительно сообщать Специалисту по внутреннему контролю за обработкой персональных данных по контактному номеру: 8 (044) 752-48-00 или по электронной почте: </a:t>
            </a:r>
            <a:r>
              <a:rPr lang="ru-RU" sz="1600" dirty="0">
                <a:latin typeface="Georgia" panose="02040502050405020303" pitchFamily="18" charset="0"/>
                <a:hlinkClick r:id="rId3"/>
              </a:rPr>
              <a:t>reveko_k@mile.by</a:t>
            </a:r>
            <a:r>
              <a:rPr lang="ru-RU" sz="1600" dirty="0">
                <a:latin typeface="Georgia" panose="02040502050405020303" pitchFamily="18" charset="0"/>
              </a:rPr>
              <a:t>;</a:t>
            </a:r>
          </a:p>
          <a:p>
            <a:pPr marL="342900" indent="-342900" algn="just">
              <a:buFont typeface="Arial" panose="020B0604020202020204" pitchFamily="34" charset="0"/>
              <a:buChar char="•"/>
            </a:pPr>
            <a:r>
              <a:rPr lang="ru-RU" sz="1600" dirty="0">
                <a:latin typeface="Georgia" panose="02040502050405020303" pitchFamily="18" charset="0"/>
              </a:rPr>
              <a:t>документы, регламентирующие обработку персональных данных в Организации размещены на внутреннем сетевом диске по адресу: </a:t>
            </a:r>
            <a:r>
              <a:rPr lang="en-US" sz="1600" dirty="0">
                <a:latin typeface="Georgia" panose="02040502050405020303" pitchFamily="18" charset="0"/>
                <a:hlinkClick r:id="rId4" action="ppaction://hlinkfile"/>
              </a:rPr>
              <a:t>I:\</a:t>
            </a:r>
            <a:r>
              <a:rPr lang="ru-RU" sz="1600" dirty="0">
                <a:latin typeface="Georgia" panose="02040502050405020303" pitchFamily="18" charset="0"/>
                <a:hlinkClick r:id="rId4" action="ppaction://hlinkfile"/>
              </a:rPr>
              <a:t>Обработка персональных данных</a:t>
            </a:r>
            <a:r>
              <a:rPr lang="ru-RU" sz="1600" dirty="0">
                <a:latin typeface="Georgia" panose="02040502050405020303"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406143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a:latin typeface="Georgia"/>
              <a:cs typeface="Georgia"/>
            </a:endParaRPr>
          </a:p>
          <a:p>
            <a:pPr marL="12700">
              <a:lnSpc>
                <a:spcPct val="100000"/>
              </a:lnSpc>
              <a:spcBef>
                <a:spcPts val="290"/>
              </a:spcBef>
            </a:pPr>
            <a:r>
              <a:rPr sz="2400" spc="-10" dirty="0">
                <a:latin typeface="Georgia"/>
                <a:cs typeface="Georgia"/>
              </a:rPr>
              <a:t>данных;</a:t>
            </a:r>
            <a:endParaRPr sz="240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1244571"/>
          </a:xfrm>
          <a:prstGeom prst="rect">
            <a:avLst/>
          </a:prstGeom>
        </p:spPr>
        <p:txBody>
          <a:bodyPr vert="horz" wrap="square" lIns="0" tIns="13335" rIns="0" bIns="0" rtlCol="0">
            <a:spAutoFit/>
          </a:bodyPr>
          <a:lstStyle/>
          <a:p>
            <a:pPr marL="12700" algn="ctr">
              <a:lnSpc>
                <a:spcPct val="100000"/>
              </a:lnSpc>
              <a:spcBef>
                <a:spcPts val="105"/>
              </a:spcBef>
            </a:pPr>
            <a:r>
              <a:rPr lang="ru-RU" sz="4000" spc="-90" dirty="0">
                <a:latin typeface="Georgia"/>
                <a:cs typeface="Georgia"/>
              </a:rPr>
              <a:t>ДЛЯ ОХРАНЫ и ЛИНЕЙНОГО ПЕРСОНАЛА</a:t>
            </a:r>
            <a:endParaRPr sz="4000" dirty="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79932" y="693888"/>
            <a:ext cx="7574280" cy="527003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В соответствии со статьёй 6 Закона Республики Беларусь от 10.11.2008 № 455-З «Об информации, информатизации и защите информации», </a:t>
            </a:r>
            <a:r>
              <a:rPr lang="ru-RU" sz="2400" b="1" dirty="0">
                <a:latin typeface="Georgia" panose="02040502050405020303" pitchFamily="18" charset="0"/>
              </a:rPr>
              <a:t>посетители</a:t>
            </a:r>
            <a:r>
              <a:rPr lang="ru-RU" sz="2400" dirty="0">
                <a:latin typeface="Georgia" panose="02040502050405020303" pitchFamily="18" charset="0"/>
              </a:rPr>
              <a:t> вправе осуществлять фото- и видеосъёмку в торговом зале, прилегающей территории к торговому объекту, за исключением служебных помещений. При этом работник, попавший в кадр, вправе потребовать прекращения съёмки и удаления материалов, ссылаясь на статью 18 указанного закона или </a:t>
            </a:r>
            <a:r>
              <a:rPr lang="ru-RU" sz="2400">
                <a:latin typeface="Georgia" panose="02040502050405020303" pitchFamily="18" charset="0"/>
              </a:rPr>
              <a:t>статью 4 </a:t>
            </a:r>
            <a:r>
              <a:rPr lang="ru-RU" sz="2400" dirty="0">
                <a:latin typeface="Georgia" panose="02040502050405020303" pitchFamily="18" charset="0"/>
              </a:rPr>
              <a:t>Закона Республики Беларусь от 07.05.2021 № 99-З «О защите персональных данных»</a:t>
            </a:r>
            <a:endParaRPr lang="ru-RU" sz="2400" dirty="0">
              <a:latin typeface="Georgia" panose="02040502050405020303" pitchFamily="18" charset="0"/>
              <a:cs typeface="Times New Roman" panose="02020603050405020304"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7937884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66501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300" dirty="0">
                <a:latin typeface="Georgia" panose="02040502050405020303" pitchFamily="18" charset="0"/>
                <a:cs typeface="Times New Roman" panose="02020603050405020304" pitchFamily="18" charset="0"/>
              </a:rPr>
              <a:t>Согласно статье 34 Закона Республики Беларусь от 17.07.2008 № 427-З «О средствах массовой информации», журналист имеет право: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осуществлять записи (включая кино-, фото- и видеосъёмку) с использованием средств аудиовизуальной техники при наличии аккредитации либо по согласованию с физическими или юридическими лицами — в отношении указанных лиц, если иное не предусмотрено законодательством;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проводить фото- и видеосъёмку в местах, открытых для массового посещения, а также во время проведения массовых мероприятий.</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5324137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14692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4000" dirty="0">
                <a:latin typeface="Georgia" panose="02040502050405020303" pitchFamily="18" charset="0"/>
              </a:rPr>
              <a:t>Блогеры не являются журналистами и не пользуются предусмотренными для журналистов правами, если не аккредитованы или не действуют в рамках зарегистрированного СМИ</a:t>
            </a:r>
            <a:r>
              <a:rPr lang="ru-RU" sz="2300" dirty="0">
                <a:latin typeface="Georgia" panose="02040502050405020303" pitchFamily="18" charset="0"/>
                <a:cs typeface="Times New Roman" panose="02020603050405020304"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64571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1244571"/>
          </a:xfrm>
          <a:prstGeom prst="rect">
            <a:avLst/>
          </a:prstGeom>
        </p:spPr>
        <p:txBody>
          <a:bodyPr vert="horz" wrap="square" lIns="0" tIns="13335" rIns="0" bIns="0" rtlCol="0">
            <a:spAutoFit/>
          </a:bodyPr>
          <a:lstStyle/>
          <a:p>
            <a:pPr marL="12700" algn="ctr">
              <a:lnSpc>
                <a:spcPct val="100000"/>
              </a:lnSpc>
              <a:spcBef>
                <a:spcPts val="105"/>
              </a:spcBef>
            </a:pPr>
            <a:r>
              <a:rPr lang="ru-RU" sz="4000" spc="-90" dirty="0">
                <a:latin typeface="Georgia"/>
                <a:cs typeface="Georgia"/>
              </a:rPr>
              <a:t>ДЛЯ УПРАВЛЕНИЯ ПЕРСОНАЛОМ</a:t>
            </a:r>
            <a:endParaRPr sz="4000" dirty="0">
              <a:latin typeface="Georgia"/>
              <a:cs typeface="Georgia"/>
            </a:endParaRPr>
          </a:p>
        </p:txBody>
      </p:sp>
    </p:spTree>
    <p:extLst>
      <p:ext uri="{BB962C8B-B14F-4D97-AF65-F5344CB8AC3E}">
        <p14:creationId xmlns:p14="http://schemas.microsoft.com/office/powerpoint/2010/main" val="37490519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01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r>
              <a:rPr lang="ru-RU" sz="1900" spc="-85" dirty="0">
                <a:latin typeface="Georgia"/>
                <a:cs typeface="Georgia"/>
              </a:rPr>
              <a:t>Обработка документов соискателей (кандидатов на трудоустройство), включая поиск, оценку соответствия установленным требованиям, взаимодействие с соискателями, а также и хранение резюме (анкет) в случае отказа в приеме на работу:</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направлении резюме (анкеты) и (или) иных документов в электронном сообщении на адрес электронной почты организации</a:t>
            </a:r>
            <a:r>
              <a:rPr lang="ru-RU" sz="1900" spc="-85" dirty="0">
                <a:latin typeface="Georgia"/>
                <a:cs typeface="Georgia"/>
              </a:rPr>
              <a:t>– обработка персональных данных осуществляется на основании согласия субъекта персональных данных (статья 5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заполнении бланка анкеты, предоставленного ООО "</a:t>
            </a:r>
            <a:r>
              <a:rPr lang="ru-RU" sz="1900" i="1" spc="-85" dirty="0" err="1">
                <a:latin typeface="Georgia"/>
                <a:cs typeface="Georgia"/>
              </a:rPr>
              <a:t>Астомстрой</a:t>
            </a:r>
            <a:r>
              <a:rPr lang="ru-RU" sz="1900" spc="-85" dirty="0">
                <a:latin typeface="Georgia"/>
                <a:cs typeface="Georgia"/>
              </a:rPr>
              <a:t>" - обработка персональных данных осуществляется на основании согласия субъекта персональных данных (статья 5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направлении (предоставлении) резюме (анкеты) и (или) иных документов в письменном виде </a:t>
            </a:r>
            <a:r>
              <a:rPr lang="ru-RU" sz="1900" spc="-85" dirty="0">
                <a:latin typeface="Georgia"/>
                <a:cs typeface="Georgia"/>
              </a:rPr>
              <a:t>- обработка персональных данных, указанных в документе, адресованном оператору и подписанном субъектом персональных данных, в соответствии с содержанием такого документа (абзац шестнадцатый статьи 6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рассмотрении резюме, размещенного на сайтах поиска работы </a:t>
            </a:r>
            <a:r>
              <a:rPr lang="ru-RU" sz="1900" spc="-85" dirty="0">
                <a:latin typeface="Georgia"/>
                <a:cs typeface="Georgia"/>
              </a:rPr>
              <a:t>– обработка распространенных ранее персональных данных (абзац девятнадцатый статьи 6 Закона)</a:t>
            </a:r>
            <a:endParaRPr lang="ru-RU" sz="1900"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65378781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79932" y="693888"/>
            <a:ext cx="7574280" cy="381515"/>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a:t>
            </a:r>
            <a:endParaRPr lang="ru-RU" sz="2400" dirty="0">
              <a:latin typeface="Georgia" panose="02040502050405020303" pitchFamily="18" charset="0"/>
              <a:cs typeface="Times New Roman" panose="02020603050405020304"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8012934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79932" y="693888"/>
            <a:ext cx="7574280" cy="381515"/>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a:t>
            </a:r>
            <a:endParaRPr lang="ru-RU" sz="2400" dirty="0">
              <a:latin typeface="Georgia" panose="02040502050405020303" pitchFamily="18" charset="0"/>
              <a:cs typeface="Times New Roman" panose="02020603050405020304"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6976264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extLst>
      <p:ext uri="{BB962C8B-B14F-4D97-AF65-F5344CB8AC3E}">
        <p14:creationId xmlns:p14="http://schemas.microsoft.com/office/powerpoint/2010/main" val="246384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1952</TotalTime>
  <Words>5829</Words>
  <Application>Microsoft Office PowerPoint</Application>
  <PresentationFormat>Экран (4:3)</PresentationFormat>
  <Paragraphs>602</Paragraphs>
  <Slides>87</Slides>
  <Notes>45</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87</vt:i4>
      </vt:variant>
    </vt:vector>
  </HeadingPairs>
  <TitlesOfParts>
    <vt:vector size="99" baseType="lpstr">
      <vt:lpstr>Arial</vt:lpstr>
      <vt:lpstr>Calibri</vt:lpstr>
      <vt:lpstr>Courier New</vt:lpstr>
      <vt:lpstr>Georgia</vt:lpstr>
      <vt:lpstr>Liberation Sans Narrow</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Права субъекта персональных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65</cp:revision>
  <dcterms:created xsi:type="dcterms:W3CDTF">2024-04-15T06:44:40Z</dcterms:created>
  <dcterms:modified xsi:type="dcterms:W3CDTF">2025-09-14T09:50:25Z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