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bookmarkIdSeed="4">
  <p:sldMasterIdLst>
    <p:sldMasterId id="2147483803" r:id="rId1"/>
  </p:sldMasterIdLst>
  <p:notesMasterIdLst>
    <p:notesMasterId r:id="rId54"/>
  </p:notesMasterIdLst>
  <p:sldIdLst>
    <p:sldId id="282" r:id="rId2"/>
    <p:sldId id="283" r:id="rId3"/>
    <p:sldId id="284" r:id="rId4"/>
    <p:sldId id="285" r:id="rId5"/>
    <p:sldId id="260" r:id="rId6"/>
    <p:sldId id="261" r:id="rId7"/>
    <p:sldId id="330" r:id="rId8"/>
    <p:sldId id="329" r:id="rId9"/>
    <p:sldId id="331" r:id="rId10"/>
    <p:sldId id="332" r:id="rId11"/>
    <p:sldId id="262" r:id="rId12"/>
    <p:sldId id="263" r:id="rId13"/>
    <p:sldId id="265" r:id="rId14"/>
    <p:sldId id="266" r:id="rId15"/>
    <p:sldId id="387" r:id="rId16"/>
    <p:sldId id="384" r:id="rId17"/>
    <p:sldId id="385" r:id="rId18"/>
    <p:sldId id="386" r:id="rId19"/>
    <p:sldId id="319" r:id="rId20"/>
    <p:sldId id="318" r:id="rId21"/>
    <p:sldId id="392" r:id="rId22"/>
    <p:sldId id="367" r:id="rId23"/>
    <p:sldId id="368" r:id="rId24"/>
    <p:sldId id="418" r:id="rId25"/>
    <p:sldId id="369" r:id="rId26"/>
    <p:sldId id="371" r:id="rId27"/>
    <p:sldId id="370" r:id="rId28"/>
    <p:sldId id="372" r:id="rId29"/>
    <p:sldId id="414" r:id="rId30"/>
    <p:sldId id="413" r:id="rId31"/>
    <p:sldId id="375" r:id="rId32"/>
    <p:sldId id="402" r:id="rId33"/>
    <p:sldId id="401" r:id="rId34"/>
    <p:sldId id="404" r:id="rId35"/>
    <p:sldId id="405" r:id="rId36"/>
    <p:sldId id="408" r:id="rId37"/>
    <p:sldId id="406" r:id="rId38"/>
    <p:sldId id="407" r:id="rId39"/>
    <p:sldId id="417" r:id="rId40"/>
    <p:sldId id="419" r:id="rId41"/>
    <p:sldId id="420" r:id="rId42"/>
    <p:sldId id="421" r:id="rId43"/>
    <p:sldId id="378" r:id="rId44"/>
    <p:sldId id="325" r:id="rId45"/>
    <p:sldId id="321" r:id="rId46"/>
    <p:sldId id="326" r:id="rId47"/>
    <p:sldId id="388" r:id="rId48"/>
    <p:sldId id="323" r:id="rId49"/>
    <p:sldId id="324" r:id="rId50"/>
    <p:sldId id="328" r:id="rId51"/>
    <p:sldId id="383" r:id="rId52"/>
    <p:sldId id="409" r:id="rId53"/>
  </p:sldIdLst>
  <p:sldSz cx="9144000" cy="6858000" type="screen4x3"/>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6" autoAdjust="0"/>
    <p:restoredTop sz="90653" autoAdjust="0"/>
  </p:normalViewPr>
  <p:slideViewPr>
    <p:cSldViewPr>
      <p:cViewPr varScale="1">
        <p:scale>
          <a:sx n="143" d="100"/>
          <a:sy n="143" d="100"/>
        </p:scale>
        <p:origin x="360" y="126"/>
      </p:cViewPr>
      <p:guideLst>
        <p:guide orient="horz" pos="2880"/>
        <p:guide pos="2160"/>
      </p:guideLst>
    </p:cSldViewPr>
  </p:slideViewPr>
  <p:notesTextViewPr>
    <p:cViewPr>
      <p:scale>
        <a:sx n="100" d="100"/>
        <a:sy n="100" d="100"/>
      </p:scale>
      <p:origin x="0" y="0"/>
    </p:cViewPr>
  </p:notesTextViewPr>
  <p:notesViewPr>
    <p:cSldViewPr>
      <p:cViewPr varScale="1">
        <p:scale>
          <a:sx n="128" d="100"/>
          <a:sy n="128" d="100"/>
        </p:scale>
        <p:origin x="126" y="9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33EB8E18-5CCB-4E2A-9C62-603B98D224E5}" type="datetimeFigureOut">
              <a:rPr lang="ru-RU" smtClean="0"/>
              <a:t>14.09.2025</a:t>
            </a:fld>
            <a:endParaRPr lang="ru-RU"/>
          </a:p>
        </p:txBody>
      </p:sp>
      <p:sp>
        <p:nvSpPr>
          <p:cNvPr id="4" name="Образ слайда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350C8013-8F73-437E-91A9-A964574EDFD5}" type="slidenum">
              <a:rPr lang="ru-RU" smtClean="0"/>
              <a:t>‹#›</a:t>
            </a:fld>
            <a:endParaRPr lang="ru-RU"/>
          </a:p>
        </p:txBody>
      </p:sp>
    </p:spTree>
    <p:extLst>
      <p:ext uri="{BB962C8B-B14F-4D97-AF65-F5344CB8AC3E}">
        <p14:creationId xmlns:p14="http://schemas.microsoft.com/office/powerpoint/2010/main" val="1450738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21</a:t>
            </a:fld>
            <a:endParaRPr lang="ru-RU"/>
          </a:p>
        </p:txBody>
      </p:sp>
    </p:spTree>
    <p:extLst>
      <p:ext uri="{BB962C8B-B14F-4D97-AF65-F5344CB8AC3E}">
        <p14:creationId xmlns:p14="http://schemas.microsoft.com/office/powerpoint/2010/main" val="2159825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30</a:t>
            </a:fld>
            <a:endParaRPr lang="ru-RU"/>
          </a:p>
        </p:txBody>
      </p:sp>
    </p:spTree>
    <p:extLst>
      <p:ext uri="{BB962C8B-B14F-4D97-AF65-F5344CB8AC3E}">
        <p14:creationId xmlns:p14="http://schemas.microsoft.com/office/powerpoint/2010/main" val="286295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31</a:t>
            </a:fld>
            <a:endParaRPr lang="ru-RU"/>
          </a:p>
        </p:txBody>
      </p:sp>
    </p:spTree>
    <p:extLst>
      <p:ext uri="{BB962C8B-B14F-4D97-AF65-F5344CB8AC3E}">
        <p14:creationId xmlns:p14="http://schemas.microsoft.com/office/powerpoint/2010/main" val="15233585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32</a:t>
            </a:fld>
            <a:endParaRPr lang="ru-RU"/>
          </a:p>
        </p:txBody>
      </p:sp>
    </p:spTree>
    <p:extLst>
      <p:ext uri="{BB962C8B-B14F-4D97-AF65-F5344CB8AC3E}">
        <p14:creationId xmlns:p14="http://schemas.microsoft.com/office/powerpoint/2010/main" val="13268255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33</a:t>
            </a:fld>
            <a:endParaRPr lang="ru-RU"/>
          </a:p>
        </p:txBody>
      </p:sp>
    </p:spTree>
    <p:extLst>
      <p:ext uri="{BB962C8B-B14F-4D97-AF65-F5344CB8AC3E}">
        <p14:creationId xmlns:p14="http://schemas.microsoft.com/office/powerpoint/2010/main" val="8893022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34</a:t>
            </a:fld>
            <a:endParaRPr lang="ru-RU"/>
          </a:p>
        </p:txBody>
      </p:sp>
    </p:spTree>
    <p:extLst>
      <p:ext uri="{BB962C8B-B14F-4D97-AF65-F5344CB8AC3E}">
        <p14:creationId xmlns:p14="http://schemas.microsoft.com/office/powerpoint/2010/main" val="35449569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35</a:t>
            </a:fld>
            <a:endParaRPr lang="ru-RU"/>
          </a:p>
        </p:txBody>
      </p:sp>
    </p:spTree>
    <p:extLst>
      <p:ext uri="{BB962C8B-B14F-4D97-AF65-F5344CB8AC3E}">
        <p14:creationId xmlns:p14="http://schemas.microsoft.com/office/powerpoint/2010/main" val="2075894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36</a:t>
            </a:fld>
            <a:endParaRPr lang="ru-RU"/>
          </a:p>
        </p:txBody>
      </p:sp>
    </p:spTree>
    <p:extLst>
      <p:ext uri="{BB962C8B-B14F-4D97-AF65-F5344CB8AC3E}">
        <p14:creationId xmlns:p14="http://schemas.microsoft.com/office/powerpoint/2010/main" val="40811149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37</a:t>
            </a:fld>
            <a:endParaRPr lang="ru-RU"/>
          </a:p>
        </p:txBody>
      </p:sp>
    </p:spTree>
    <p:extLst>
      <p:ext uri="{BB962C8B-B14F-4D97-AF65-F5344CB8AC3E}">
        <p14:creationId xmlns:p14="http://schemas.microsoft.com/office/powerpoint/2010/main" val="35006654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38</a:t>
            </a:fld>
            <a:endParaRPr lang="ru-RU"/>
          </a:p>
        </p:txBody>
      </p:sp>
    </p:spTree>
    <p:extLst>
      <p:ext uri="{BB962C8B-B14F-4D97-AF65-F5344CB8AC3E}">
        <p14:creationId xmlns:p14="http://schemas.microsoft.com/office/powerpoint/2010/main" val="2254477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39</a:t>
            </a:fld>
            <a:endParaRPr lang="ru-RU"/>
          </a:p>
        </p:txBody>
      </p:sp>
    </p:spTree>
    <p:extLst>
      <p:ext uri="{BB962C8B-B14F-4D97-AF65-F5344CB8AC3E}">
        <p14:creationId xmlns:p14="http://schemas.microsoft.com/office/powerpoint/2010/main" val="4070658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22</a:t>
            </a:fld>
            <a:endParaRPr lang="ru-RU"/>
          </a:p>
        </p:txBody>
      </p:sp>
    </p:spTree>
    <p:extLst>
      <p:ext uri="{BB962C8B-B14F-4D97-AF65-F5344CB8AC3E}">
        <p14:creationId xmlns:p14="http://schemas.microsoft.com/office/powerpoint/2010/main" val="1255568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40</a:t>
            </a:fld>
            <a:endParaRPr lang="ru-RU"/>
          </a:p>
        </p:txBody>
      </p:sp>
    </p:spTree>
    <p:extLst>
      <p:ext uri="{BB962C8B-B14F-4D97-AF65-F5344CB8AC3E}">
        <p14:creationId xmlns:p14="http://schemas.microsoft.com/office/powerpoint/2010/main" val="2288650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41</a:t>
            </a:fld>
            <a:endParaRPr lang="ru-RU"/>
          </a:p>
        </p:txBody>
      </p:sp>
    </p:spTree>
    <p:extLst>
      <p:ext uri="{BB962C8B-B14F-4D97-AF65-F5344CB8AC3E}">
        <p14:creationId xmlns:p14="http://schemas.microsoft.com/office/powerpoint/2010/main" val="33527507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42</a:t>
            </a:fld>
            <a:endParaRPr lang="ru-RU"/>
          </a:p>
        </p:txBody>
      </p:sp>
    </p:spTree>
    <p:extLst>
      <p:ext uri="{BB962C8B-B14F-4D97-AF65-F5344CB8AC3E}">
        <p14:creationId xmlns:p14="http://schemas.microsoft.com/office/powerpoint/2010/main" val="38055151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23</a:t>
            </a:fld>
            <a:endParaRPr lang="ru-RU"/>
          </a:p>
        </p:txBody>
      </p:sp>
    </p:spTree>
    <p:extLst>
      <p:ext uri="{BB962C8B-B14F-4D97-AF65-F5344CB8AC3E}">
        <p14:creationId xmlns:p14="http://schemas.microsoft.com/office/powerpoint/2010/main" val="31796412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24</a:t>
            </a:fld>
            <a:endParaRPr lang="ru-RU"/>
          </a:p>
        </p:txBody>
      </p:sp>
    </p:spTree>
    <p:extLst>
      <p:ext uri="{BB962C8B-B14F-4D97-AF65-F5344CB8AC3E}">
        <p14:creationId xmlns:p14="http://schemas.microsoft.com/office/powerpoint/2010/main" val="77869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25</a:t>
            </a:fld>
            <a:endParaRPr lang="ru-RU"/>
          </a:p>
        </p:txBody>
      </p:sp>
    </p:spTree>
    <p:extLst>
      <p:ext uri="{BB962C8B-B14F-4D97-AF65-F5344CB8AC3E}">
        <p14:creationId xmlns:p14="http://schemas.microsoft.com/office/powerpoint/2010/main" val="25267776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26</a:t>
            </a:fld>
            <a:endParaRPr lang="ru-RU"/>
          </a:p>
        </p:txBody>
      </p:sp>
    </p:spTree>
    <p:extLst>
      <p:ext uri="{BB962C8B-B14F-4D97-AF65-F5344CB8AC3E}">
        <p14:creationId xmlns:p14="http://schemas.microsoft.com/office/powerpoint/2010/main" val="15706002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27</a:t>
            </a:fld>
            <a:endParaRPr lang="ru-RU"/>
          </a:p>
        </p:txBody>
      </p:sp>
    </p:spTree>
    <p:extLst>
      <p:ext uri="{BB962C8B-B14F-4D97-AF65-F5344CB8AC3E}">
        <p14:creationId xmlns:p14="http://schemas.microsoft.com/office/powerpoint/2010/main" val="2347417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28</a:t>
            </a:fld>
            <a:endParaRPr lang="ru-RU"/>
          </a:p>
        </p:txBody>
      </p:sp>
    </p:spTree>
    <p:extLst>
      <p:ext uri="{BB962C8B-B14F-4D97-AF65-F5344CB8AC3E}">
        <p14:creationId xmlns:p14="http://schemas.microsoft.com/office/powerpoint/2010/main" val="24766160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350C8013-8F73-437E-91A9-A964574EDFD5}" type="slidenum">
              <a:rPr lang="ru-RU" smtClean="0"/>
              <a:t>29</a:t>
            </a:fld>
            <a:endParaRPr lang="ru-RU"/>
          </a:p>
        </p:txBody>
      </p:sp>
    </p:spTree>
    <p:extLst>
      <p:ext uri="{BB962C8B-B14F-4D97-AF65-F5344CB8AC3E}">
        <p14:creationId xmlns:p14="http://schemas.microsoft.com/office/powerpoint/2010/main" val="2254389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grpSp>
        <p:nvGrpSpPr>
          <p:cNvPr id="7" name="Group 6"/>
          <p:cNvGrpSpPr/>
          <p:nvPr/>
        </p:nvGrpSpPr>
        <p:grpSpPr>
          <a:xfrm>
            <a:off x="-8466" y="-8468"/>
            <a:ext cx="9169804"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595" y="2404534"/>
            <a:ext cx="5826719" cy="1646302"/>
          </a:xfrm>
        </p:spPr>
        <p:txBody>
          <a:bodyPr anchor="b">
            <a:noAutofit/>
          </a:bodyPr>
          <a:lstStyle>
            <a:lvl1pPr algn="r">
              <a:defRPr sz="5400">
                <a:solidFill>
                  <a:schemeClr val="accent1"/>
                </a:solidFill>
              </a:defRPr>
            </a:lvl1pPr>
          </a:lstStyle>
          <a:p>
            <a:r>
              <a:rPr lang="ru-RU"/>
              <a:t>Образец заголовка</a:t>
            </a:r>
            <a:endParaRPr lang="en-US" dirty="0"/>
          </a:p>
        </p:txBody>
      </p:sp>
      <p:sp>
        <p:nvSpPr>
          <p:cNvPr id="3" name="Subtitle 2"/>
          <p:cNvSpPr>
            <a:spLocks noGrp="1"/>
          </p:cNvSpPr>
          <p:nvPr>
            <p:ph type="subTitle" idx="1"/>
          </p:nvPr>
        </p:nvSpPr>
        <p:spPr>
          <a:xfrm>
            <a:off x="1130595" y="4050834"/>
            <a:ext cx="582671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599750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3403600"/>
          </a:xfrm>
        </p:spPr>
        <p:txBody>
          <a:bodyPr anchor="ctr">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600" y="4470400"/>
            <a:ext cx="6347714"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615944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1101074" y="3632200"/>
            <a:ext cx="541980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470400"/>
            <a:ext cx="6347715"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130188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609598" y="1931988"/>
            <a:ext cx="6347715" cy="2595460"/>
          </a:xfrm>
        </p:spPr>
        <p:txBody>
          <a:bodyPr anchor="b">
            <a:normAutofit/>
          </a:bodyPr>
          <a:lstStyle>
            <a:lvl1pPr algn="l">
              <a:defRPr sz="44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820273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Цитата карточки имени">
    <p:spTree>
      <p:nvGrpSpPr>
        <p:cNvPr id="1" name=""/>
        <p:cNvGrpSpPr/>
        <p:nvPr/>
      </p:nvGrpSpPr>
      <p:grpSpPr>
        <a:xfrm>
          <a:off x="0" y="0"/>
          <a:ext cx="0" cy="0"/>
          <a:chOff x="0" y="0"/>
          <a:chExt cx="0" cy="0"/>
        </a:xfrm>
      </p:grpSpPr>
      <p:sp>
        <p:nvSpPr>
          <p:cNvPr id="2" name="Title 1"/>
          <p:cNvSpPr>
            <a:spLocks noGrp="1"/>
          </p:cNvSpPr>
          <p:nvPr>
            <p:ph type="title"/>
          </p:nvPr>
        </p:nvSpPr>
        <p:spPr>
          <a:xfrm>
            <a:off x="774885" y="609600"/>
            <a:ext cx="6072182"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
        <p:nvSpPr>
          <p:cNvPr id="24" name="TextBox 23"/>
          <p:cNvSpPr txBox="1"/>
          <p:nvPr/>
        </p:nvSpPr>
        <p:spPr>
          <a:xfrm>
            <a:off x="482711" y="790378"/>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747699" y="288655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318622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Истина или ложь">
    <p:spTree>
      <p:nvGrpSpPr>
        <p:cNvPr id="1" name=""/>
        <p:cNvGrpSpPr/>
        <p:nvPr/>
      </p:nvGrpSpPr>
      <p:grpSpPr>
        <a:xfrm>
          <a:off x="0" y="0"/>
          <a:ext cx="0" cy="0"/>
          <a:chOff x="0" y="0"/>
          <a:chExt cx="0" cy="0"/>
        </a:xfrm>
      </p:grpSpPr>
      <p:sp>
        <p:nvSpPr>
          <p:cNvPr id="2" name="Title 1"/>
          <p:cNvSpPr>
            <a:spLocks noGrp="1"/>
          </p:cNvSpPr>
          <p:nvPr>
            <p:ph type="title"/>
          </p:nvPr>
        </p:nvSpPr>
        <p:spPr>
          <a:xfrm>
            <a:off x="615848" y="609600"/>
            <a:ext cx="6341465" cy="3022600"/>
          </a:xfrm>
        </p:spPr>
        <p:txBody>
          <a:bodyPr anchor="ctr">
            <a:normAutofit/>
          </a:bodyPr>
          <a:lstStyle>
            <a:lvl1pPr algn="l">
              <a:defRPr sz="4400" b="0" cap="none"/>
            </a:lvl1pPr>
          </a:lstStyle>
          <a:p>
            <a:r>
              <a:rPr lang="ru-RU"/>
              <a:t>Образец заголовка</a:t>
            </a:r>
            <a:endParaRPr lang="en-US" dirty="0"/>
          </a:p>
        </p:txBody>
      </p:sp>
      <p:sp>
        <p:nvSpPr>
          <p:cNvPr id="23" name="Text Placeholder 9"/>
          <p:cNvSpPr>
            <a:spLocks noGrp="1"/>
          </p:cNvSpPr>
          <p:nvPr>
            <p:ph type="body" sz="quarter" idx="13"/>
          </p:nvPr>
        </p:nvSpPr>
        <p:spPr>
          <a:xfrm>
            <a:off x="609597" y="4013200"/>
            <a:ext cx="6347716"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ru-RU"/>
              <a:t>Образец текста</a:t>
            </a:r>
          </a:p>
        </p:txBody>
      </p:sp>
      <p:sp>
        <p:nvSpPr>
          <p:cNvPr id="3" name="Text Placeholder 2"/>
          <p:cNvSpPr>
            <a:spLocks noGrp="1"/>
          </p:cNvSpPr>
          <p:nvPr>
            <p:ph type="body" idx="1"/>
          </p:nvPr>
        </p:nvSpPr>
        <p:spPr>
          <a:xfrm>
            <a:off x="609598" y="4527448"/>
            <a:ext cx="6347715"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3526959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7448238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7312" y="609600"/>
            <a:ext cx="978812" cy="5251451"/>
          </a:xfrm>
        </p:spPr>
        <p:txBody>
          <a:bodyPr vert="eaVert" anchor="ctr"/>
          <a:lstStyle/>
          <a:p>
            <a:r>
              <a:rPr lang="ru-RU"/>
              <a:t>Образец заголовка</a:t>
            </a:r>
            <a:endParaRPr lang="en-US" dirty="0"/>
          </a:p>
        </p:txBody>
      </p:sp>
      <p:sp>
        <p:nvSpPr>
          <p:cNvPr id="3" name="Vertical Text Placeholder 2"/>
          <p:cNvSpPr>
            <a:spLocks noGrp="1"/>
          </p:cNvSpPr>
          <p:nvPr>
            <p:ph type="body" orient="vert" idx="1"/>
          </p:nvPr>
        </p:nvSpPr>
        <p:spPr>
          <a:xfrm>
            <a:off x="609599" y="609600"/>
            <a:ext cx="5195026" cy="5251451"/>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092223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937685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925862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609598" y="2700868"/>
            <a:ext cx="6347715" cy="1826581"/>
          </a:xfrm>
        </p:spPr>
        <p:txBody>
          <a:bodyPr anchor="b"/>
          <a:lstStyle>
            <a:lvl1pPr algn="l">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609598" y="4527448"/>
            <a:ext cx="6347715"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1D8BD707-D9CF-40AE-B4C6-C98DA3205C09}"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215524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6347714" cy="1320800"/>
          </a:xfrm>
        </p:spPr>
        <p:txBody>
          <a:bodyPr/>
          <a:lstStyle/>
          <a:p>
            <a:r>
              <a:rPr lang="ru-RU"/>
              <a:t>Образец заголовка</a:t>
            </a:r>
            <a:endParaRPr lang="en-US" dirty="0"/>
          </a:p>
        </p:txBody>
      </p:sp>
      <p:sp>
        <p:nvSpPr>
          <p:cNvPr id="3" name="Content Placeholder 2"/>
          <p:cNvSpPr>
            <a:spLocks noGrp="1"/>
          </p:cNvSpPr>
          <p:nvPr>
            <p:ph sz="half" idx="1"/>
          </p:nvPr>
        </p:nvSpPr>
        <p:spPr>
          <a:xfrm>
            <a:off x="609600" y="2160589"/>
            <a:ext cx="308810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3869204" y="2160590"/>
            <a:ext cx="308811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7074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3" cy="1320800"/>
          </a:xfrm>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609599"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609599"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3866640" y="2160983"/>
            <a:ext cx="309067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3866640" y="2737246"/>
            <a:ext cx="3090672" cy="330411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2499341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609599" y="609600"/>
            <a:ext cx="6347714" cy="1320800"/>
          </a:xfrm>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738343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3967436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1498604"/>
            <a:ext cx="2790182" cy="1278466"/>
          </a:xfrm>
        </p:spPr>
        <p:txBody>
          <a:bodyPr anchor="b">
            <a:normAutofit/>
          </a:bodyPr>
          <a:lstStyle>
            <a:lvl1pPr>
              <a:defRPr sz="2000"/>
            </a:lvl1pPr>
          </a:lstStyle>
          <a:p>
            <a:r>
              <a:rPr lang="ru-RU"/>
              <a:t>Образец заголовка</a:t>
            </a:r>
            <a:endParaRPr lang="en-US" dirty="0"/>
          </a:p>
        </p:txBody>
      </p:sp>
      <p:sp>
        <p:nvSpPr>
          <p:cNvPr id="3" name="Content Placeholder 2"/>
          <p:cNvSpPr>
            <a:spLocks noGrp="1"/>
          </p:cNvSpPr>
          <p:nvPr>
            <p:ph idx="1"/>
          </p:nvPr>
        </p:nvSpPr>
        <p:spPr>
          <a:xfrm>
            <a:off x="3571275" y="514925"/>
            <a:ext cx="3386037" cy="5526437"/>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09599" y="2777069"/>
            <a:ext cx="2790182"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1648080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609599" y="4800600"/>
            <a:ext cx="6347714" cy="566738"/>
          </a:xfrm>
        </p:spPr>
        <p:txBody>
          <a:bodyPr anchor="b">
            <a:normAutofit/>
          </a:bodyPr>
          <a:lstStyle>
            <a:lvl1pPr algn="l">
              <a:defRPr sz="24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609599" y="609600"/>
            <a:ext cx="6347714"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609599" y="5367338"/>
            <a:ext cx="6347714"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1D8BD707-D9CF-40AE-B4C6-C98DA3205C09}"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B6F15528-21DE-4FAA-801E-634DDDAF4B2B}" type="slidenum">
              <a:rPr lang="ru-BY" smtClean="0"/>
              <a:t>‹#›</a:t>
            </a:fld>
            <a:endParaRPr lang="ru-BY"/>
          </a:p>
        </p:txBody>
      </p:sp>
    </p:spTree>
    <p:extLst>
      <p:ext uri="{BB962C8B-B14F-4D97-AF65-F5344CB8AC3E}">
        <p14:creationId xmlns:p14="http://schemas.microsoft.com/office/powerpoint/2010/main" val="10636425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8467" y="-8468"/>
            <a:ext cx="9169805"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09599" y="609600"/>
            <a:ext cx="6347713" cy="13208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609599" y="2160590"/>
            <a:ext cx="6347714" cy="3880773"/>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5405258" y="6041363"/>
            <a:ext cx="684132"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t>9/14/2025</a:t>
            </a:fld>
            <a:endParaRPr lang="en-US"/>
          </a:p>
        </p:txBody>
      </p:sp>
      <p:sp>
        <p:nvSpPr>
          <p:cNvPr id="5" name="Footer Placeholder 4"/>
          <p:cNvSpPr>
            <a:spLocks noGrp="1"/>
          </p:cNvSpPr>
          <p:nvPr>
            <p:ph type="ftr" sz="quarter" idx="3"/>
          </p:nvPr>
        </p:nvSpPr>
        <p:spPr>
          <a:xfrm>
            <a:off x="609599" y="6041363"/>
            <a:ext cx="4622973"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ru-BY"/>
          </a:p>
        </p:txBody>
      </p:sp>
      <p:sp>
        <p:nvSpPr>
          <p:cNvPr id="6" name="Slide Number Placeholder 5"/>
          <p:cNvSpPr>
            <a:spLocks noGrp="1"/>
          </p:cNvSpPr>
          <p:nvPr>
            <p:ph type="sldNum" sz="quarter" idx="4"/>
          </p:nvPr>
        </p:nvSpPr>
        <p:spPr>
          <a:xfrm>
            <a:off x="6444676" y="6041363"/>
            <a:ext cx="512638" cy="365125"/>
          </a:xfrm>
          <a:prstGeom prst="rect">
            <a:avLst/>
          </a:prstGeom>
        </p:spPr>
        <p:txBody>
          <a:bodyPr vert="horz" lIns="91440" tIns="45720" rIns="91440" bIns="45720" rtlCol="0" anchor="ctr"/>
          <a:lstStyle>
            <a:lvl1pPr algn="r">
              <a:defRPr sz="900">
                <a:solidFill>
                  <a:schemeClr val="accent1"/>
                </a:solidFill>
              </a:defRPr>
            </a:lvl1pPr>
          </a:lstStyle>
          <a:p>
            <a:fld id="{B6F15528-21DE-4FAA-801E-634DDDAF4B2B}" type="slidenum">
              <a:rPr lang="ru-BY" smtClean="0"/>
              <a:t>‹#›</a:t>
            </a:fld>
            <a:endParaRPr lang="ru-BY"/>
          </a:p>
        </p:txBody>
      </p:sp>
    </p:spTree>
    <p:extLst>
      <p:ext uri="{BB962C8B-B14F-4D97-AF65-F5344CB8AC3E}">
        <p14:creationId xmlns:p14="http://schemas.microsoft.com/office/powerpoint/2010/main" val="1709343820"/>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19" r:id="rId16"/>
    <p:sldLayoutId id="2147483820" r:id="rId17"/>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 Id="rId5" Type="http://schemas.openxmlformats.org/officeDocument/2006/relationships/image" Target="../media/image4.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7.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3.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24.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30.xml.rels><?xml version="1.0" encoding="UTF-8" standalone="yes"?>
<Relationships xmlns="http://schemas.openxmlformats.org/package/2006/relationships"><Relationship Id="rId3" Type="http://schemas.openxmlformats.org/officeDocument/2006/relationships/hyperlink" Target="file:///\\fs03\Inst\&#1054;&#1073;&#1088;&#1072;&#1073;&#1086;&#1090;&#1082;&#1072;%20&#1087;&#1077;&#1088;&#1089;&#1086;&#1085;&#1072;&#1083;&#1100;&#1085;&#1099;&#1093;%20&#1076;&#1072;&#1085;&#1085;&#1099;&#1093;" TargetMode="External"/><Relationship Id="rId2" Type="http://schemas.openxmlformats.org/officeDocument/2006/relationships/notesSlide" Target="../notesSlides/notesSlide10.xml"/><Relationship Id="rId1" Type="http://schemas.openxmlformats.org/officeDocument/2006/relationships/slideLayout" Target="../slideLayouts/slideLayout1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7.xml"/></Relationships>
</file>

<file path=ppt/slides/_rels/slide39.xml.rels><?xml version="1.0" encoding="UTF-8" standalone="yes"?>
<Relationships xmlns="http://schemas.openxmlformats.org/package/2006/relationships"><Relationship Id="rId3" Type="http://schemas.openxmlformats.org/officeDocument/2006/relationships/hyperlink" Target="mailto:reveko_k@mile.by" TargetMode="External"/><Relationship Id="rId2" Type="http://schemas.openxmlformats.org/officeDocument/2006/relationships/notesSlide" Target="../notesSlides/notesSlide19.xml"/><Relationship Id="rId1" Type="http://schemas.openxmlformats.org/officeDocument/2006/relationships/slideLayout" Target="../slideLayouts/slideLayout17.xml"/><Relationship Id="rId4" Type="http://schemas.openxmlformats.org/officeDocument/2006/relationships/hyperlink" Target="file:///\\fs03\Inst\&#1054;&#1073;&#1088;&#1072;&#1073;&#1086;&#1090;&#1082;&#1072;%20&#1087;&#1077;&#1088;&#1089;&#1086;&#1085;&#1072;&#1083;&#1100;&#1085;&#1099;&#1093;%20&#1076;&#1072;&#1085;&#1085;&#1099;&#1093;"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62000" y="2738426"/>
            <a:ext cx="7620000" cy="690574"/>
          </a:xfrm>
          <a:prstGeom prst="rect">
            <a:avLst/>
          </a:prstGeom>
        </p:spPr>
        <p:txBody>
          <a:bodyPr vert="horz" wrap="square" lIns="0" tIns="13335" rIns="0" bIns="0" rtlCol="0">
            <a:spAutoFit/>
          </a:bodyPr>
          <a:lstStyle/>
          <a:p>
            <a:pPr marL="12700" algn="ctr">
              <a:lnSpc>
                <a:spcPct val="100000"/>
              </a:lnSpc>
              <a:spcBef>
                <a:spcPts val="105"/>
              </a:spcBef>
            </a:pPr>
            <a:r>
              <a:rPr lang="ru-RU" sz="4400" spc="-165" dirty="0">
                <a:latin typeface="Georgia"/>
                <a:cs typeface="Georgia"/>
              </a:rPr>
              <a:t>Защита персональных данных</a:t>
            </a:r>
            <a:endParaRPr sz="4400" dirty="0">
              <a:latin typeface="Georgia"/>
              <a:cs typeface="Georgi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8832" y="3326808"/>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533018"/>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Генетические персональные данные</a:t>
            </a:r>
          </a:p>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информация, относящаяся к наследуемым либо приобретенным генетическим характеристикам человека, которая содержит уникальные данные о его физиологии либо здоровье и может быть выявлена, в частности, при исследовании его биологического образца.</a:t>
            </a:r>
          </a:p>
          <a:p>
            <a:pPr marL="73025" marR="74295" algn="just">
              <a:lnSpc>
                <a:spcPts val="2010"/>
              </a:lnSpc>
              <a:spcBef>
                <a:spcPts val="550"/>
              </a:spcBef>
              <a:tabLst>
                <a:tab pos="245745" algn="l"/>
              </a:tabLst>
            </a:pPr>
            <a:endParaRPr lang="ru-RU" sz="2500" i="1" dirty="0">
              <a:latin typeface="Georgia" panose="02040502050405020303" pitchFamily="18" charset="0"/>
              <a:cs typeface="Georgia"/>
            </a:endParaRPr>
          </a:p>
          <a:p>
            <a:pPr marL="415925" marR="74295" indent="-342900" algn="just">
              <a:lnSpc>
                <a:spcPts val="2010"/>
              </a:lnSpc>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Дезоксирибонуклеиновая кислота </a:t>
            </a:r>
            <a:r>
              <a:rPr lang="ru-RU" b="1" dirty="0">
                <a:latin typeface="Georgia" panose="02040502050405020303" pitchFamily="18" charset="0"/>
              </a:rPr>
              <a:t>(</a:t>
            </a:r>
            <a:r>
              <a:rPr lang="ru-RU" b="1" i="1" spc="-25" dirty="0">
                <a:latin typeface="Georgia" panose="02040502050405020303" pitchFamily="18" charset="0"/>
                <a:cs typeface="Roboto Thin"/>
              </a:rPr>
              <a:t>ДНК)</a:t>
            </a:r>
          </a:p>
        </p:txBody>
      </p:sp>
      <p:sp>
        <p:nvSpPr>
          <p:cNvPr id="14" name="object 14"/>
          <p:cNvSpPr/>
          <p:nvPr/>
        </p:nvSpPr>
        <p:spPr>
          <a:xfrm>
            <a:off x="2043245" y="1961911"/>
            <a:ext cx="399415" cy="3533018"/>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5041761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a:latin typeface="Georgia"/>
              <a:cs typeface="Georgia"/>
            </a:endParaRPr>
          </a:p>
        </p:txBody>
      </p:sp>
      <p:sp>
        <p:nvSpPr>
          <p:cNvPr id="6" name="object 6"/>
          <p:cNvSpPr txBox="1"/>
          <p:nvPr/>
        </p:nvSpPr>
        <p:spPr>
          <a:xfrm>
            <a:off x="1184859" y="1684731"/>
            <a:ext cx="1342390" cy="1506220"/>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10" dirty="0">
                <a:latin typeface="Georgia"/>
                <a:cs typeface="Georgia"/>
              </a:rPr>
              <a:t>прямо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7" name="object 7"/>
          <p:cNvSpPr txBox="1"/>
          <p:nvPr/>
        </p:nvSpPr>
        <p:spPr>
          <a:xfrm>
            <a:off x="2744722" y="1747773"/>
            <a:ext cx="5899785" cy="1039900"/>
          </a:xfrm>
          <a:prstGeom prst="rect">
            <a:avLst/>
          </a:prstGeom>
          <a:solidFill>
            <a:srgbClr val="FFFFFF"/>
          </a:solidFill>
          <a:ln w="15875">
            <a:solidFill>
              <a:srgbClr val="000000"/>
            </a:solidFill>
          </a:ln>
        </p:spPr>
        <p:txBody>
          <a:bodyPr vert="horz" wrap="square" lIns="0" tIns="64135" rIns="0" bIns="0" rtlCol="0">
            <a:spAutoFit/>
          </a:bodyPr>
          <a:lstStyle/>
          <a:p>
            <a:pPr marL="68580" marR="405130" algn="just">
              <a:lnSpc>
                <a:spcPct val="88000"/>
              </a:lnSpc>
              <a:spcBef>
                <a:spcPts val="505"/>
              </a:spcBef>
            </a:pPr>
            <a:r>
              <a:rPr sz="1800" b="0" i="1" dirty="0">
                <a:latin typeface="Georgia" panose="02040502050405020303" pitchFamily="18" charset="0"/>
                <a:cs typeface="Roboto Thin"/>
              </a:rPr>
              <a:t>лицо,</a:t>
            </a:r>
            <a:r>
              <a:rPr sz="1800" b="0" i="1" spc="65"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85"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10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8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8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25" dirty="0">
                <a:latin typeface="Georgia" panose="02040502050405020303" pitchFamily="18" charset="0"/>
                <a:cs typeface="Roboto Thin"/>
              </a:rPr>
              <a:t> </a:t>
            </a:r>
            <a:r>
              <a:rPr sz="1800" b="0" i="1" spc="-90" dirty="0">
                <a:latin typeface="Georgia" panose="02040502050405020303" pitchFamily="18" charset="0"/>
                <a:cs typeface="Roboto Thin"/>
              </a:rPr>
              <a:t>без</a:t>
            </a:r>
            <a:r>
              <a:rPr sz="1800" b="0" i="1" spc="30" dirty="0">
                <a:latin typeface="Georgia" panose="02040502050405020303" pitchFamily="18" charset="0"/>
                <a:cs typeface="Roboto Thin"/>
              </a:rPr>
              <a:t> </a:t>
            </a:r>
            <a:r>
              <a:rPr sz="1800" b="0" i="1" spc="-30" dirty="0">
                <a:latin typeface="Georgia" panose="02040502050405020303" pitchFamily="18" charset="0"/>
                <a:cs typeface="Roboto Thin"/>
              </a:rPr>
              <a:t>использования</a:t>
            </a:r>
            <a:r>
              <a:rPr sz="1800" b="0" i="1" spc="55" dirty="0">
                <a:latin typeface="Georgia" panose="02040502050405020303" pitchFamily="18" charset="0"/>
                <a:cs typeface="Roboto Thin"/>
              </a:rPr>
              <a:t> </a:t>
            </a:r>
            <a:r>
              <a:rPr sz="1800" b="0" i="1" spc="-10" dirty="0">
                <a:latin typeface="Georgia" panose="02040502050405020303" pitchFamily="18" charset="0"/>
                <a:cs typeface="Roboto Thin"/>
              </a:rPr>
              <a:t>дополнительных сведений.</a:t>
            </a:r>
            <a:endParaRPr sz="1800" dirty="0">
              <a:latin typeface="Georgia" panose="02040502050405020303" pitchFamily="18" charset="0"/>
              <a:cs typeface="Roboto Thin"/>
            </a:endParaRPr>
          </a:p>
        </p:txBody>
      </p:sp>
      <p:sp>
        <p:nvSpPr>
          <p:cNvPr id="9" name="object 9"/>
          <p:cNvSpPr txBox="1"/>
          <p:nvPr/>
        </p:nvSpPr>
        <p:spPr>
          <a:xfrm>
            <a:off x="1184859" y="3747896"/>
            <a:ext cx="1342390" cy="1505585"/>
          </a:xfrm>
          <a:prstGeom prst="rect">
            <a:avLst/>
          </a:prstGeom>
        </p:spPr>
        <p:txBody>
          <a:bodyPr vert="horz" wrap="square" lIns="0" tIns="12700" rIns="0" bIns="0" rtlCol="0">
            <a:spAutoFit/>
          </a:bodyPr>
          <a:lstStyle/>
          <a:p>
            <a:pPr marL="12700">
              <a:lnSpc>
                <a:spcPts val="2030"/>
              </a:lnSpc>
              <a:spcBef>
                <a:spcPts val="100"/>
              </a:spcBef>
            </a:pPr>
            <a:r>
              <a:rPr sz="1800" spc="-10" dirty="0">
                <a:latin typeface="Georgia"/>
                <a:cs typeface="Georgia"/>
              </a:rPr>
              <a:t>Физическое</a:t>
            </a:r>
            <a:endParaRPr sz="1800" dirty="0">
              <a:latin typeface="Georgia"/>
              <a:cs typeface="Georgia"/>
            </a:endParaRPr>
          </a:p>
          <a:p>
            <a:pPr marL="12700" marR="431165">
              <a:lnSpc>
                <a:spcPts val="1910"/>
              </a:lnSpc>
              <a:spcBef>
                <a:spcPts val="140"/>
              </a:spcBef>
            </a:pPr>
            <a:r>
              <a:rPr sz="1800" b="1" spc="-10" dirty="0">
                <a:latin typeface="Georgia"/>
                <a:cs typeface="Georgia"/>
              </a:rPr>
              <a:t>лицо, </a:t>
            </a:r>
            <a:r>
              <a:rPr sz="1800" b="1" spc="-125" dirty="0">
                <a:latin typeface="Georgia"/>
                <a:cs typeface="Georgia"/>
              </a:rPr>
              <a:t>которое</a:t>
            </a:r>
            <a:endParaRPr sz="1800" dirty="0">
              <a:latin typeface="Georgia"/>
              <a:cs typeface="Georgia"/>
            </a:endParaRPr>
          </a:p>
          <a:p>
            <a:pPr marL="12700">
              <a:lnSpc>
                <a:spcPts val="1739"/>
              </a:lnSpc>
            </a:pPr>
            <a:r>
              <a:rPr sz="1800" b="1" spc="-150" dirty="0">
                <a:latin typeface="Georgia"/>
                <a:cs typeface="Georgia"/>
              </a:rPr>
              <a:t>может</a:t>
            </a:r>
            <a:r>
              <a:rPr sz="1800" b="1" spc="-20" dirty="0">
                <a:latin typeface="Georgia"/>
                <a:cs typeface="Georgia"/>
              </a:rPr>
              <a:t> </a:t>
            </a:r>
            <a:r>
              <a:rPr sz="1800" b="1" spc="-85" dirty="0">
                <a:latin typeface="Georgia"/>
                <a:cs typeface="Georgia"/>
              </a:rPr>
              <a:t>быть</a:t>
            </a:r>
            <a:endParaRPr sz="1800" dirty="0">
              <a:latin typeface="Georgia"/>
              <a:cs typeface="Georgia"/>
            </a:endParaRPr>
          </a:p>
          <a:p>
            <a:pPr marL="12700">
              <a:lnSpc>
                <a:spcPts val="1895"/>
              </a:lnSpc>
            </a:pPr>
            <a:r>
              <a:rPr sz="1800" b="1" spc="-20" dirty="0">
                <a:latin typeface="Georgia"/>
                <a:cs typeface="Georgia"/>
              </a:rPr>
              <a:t>косвенно</a:t>
            </a:r>
            <a:endParaRPr sz="1800" dirty="0">
              <a:latin typeface="Georgia"/>
              <a:cs typeface="Georgia"/>
            </a:endParaRPr>
          </a:p>
          <a:p>
            <a:pPr marL="12700">
              <a:lnSpc>
                <a:spcPts val="2030"/>
              </a:lnSpc>
            </a:pPr>
            <a:r>
              <a:rPr sz="1800" b="1" spc="-105" dirty="0">
                <a:latin typeface="Georgia"/>
                <a:cs typeface="Georgia"/>
              </a:rPr>
              <a:t>определено</a:t>
            </a:r>
            <a:endParaRPr sz="1800" dirty="0">
              <a:latin typeface="Georgia"/>
              <a:cs typeface="Georgia"/>
            </a:endParaRPr>
          </a:p>
        </p:txBody>
      </p:sp>
      <p:sp>
        <p:nvSpPr>
          <p:cNvPr id="10" name="object 10"/>
          <p:cNvSpPr txBox="1"/>
          <p:nvPr/>
        </p:nvSpPr>
        <p:spPr>
          <a:xfrm>
            <a:off x="2744723" y="3822191"/>
            <a:ext cx="5899785" cy="2015166"/>
          </a:xfrm>
          <a:prstGeom prst="rect">
            <a:avLst/>
          </a:prstGeom>
          <a:solidFill>
            <a:srgbClr val="FFFFFF"/>
          </a:solidFill>
          <a:ln w="15875">
            <a:solidFill>
              <a:srgbClr val="000000"/>
            </a:solidFill>
          </a:ln>
        </p:spPr>
        <p:txBody>
          <a:bodyPr vert="horz" wrap="square" lIns="0" tIns="64769" rIns="0" bIns="0" rtlCol="0">
            <a:spAutoFit/>
          </a:bodyPr>
          <a:lstStyle/>
          <a:p>
            <a:pPr marL="68580" marR="859790" algn="just">
              <a:lnSpc>
                <a:spcPct val="88100"/>
              </a:lnSpc>
              <a:spcBef>
                <a:spcPts val="509"/>
              </a:spcBef>
            </a:pPr>
            <a:r>
              <a:rPr sz="1800" b="0" i="1" dirty="0">
                <a:latin typeface="Georgia" panose="02040502050405020303" pitchFamily="18" charset="0"/>
                <a:cs typeface="Roboto Thin"/>
              </a:rPr>
              <a:t>лицо,</a:t>
            </a:r>
            <a:r>
              <a:rPr sz="1800" b="0" i="1" spc="50" dirty="0">
                <a:latin typeface="Georgia" panose="02040502050405020303" pitchFamily="18" charset="0"/>
                <a:cs typeface="Roboto Thin"/>
              </a:rPr>
              <a:t> </a:t>
            </a:r>
            <a:r>
              <a:rPr sz="1800" b="0" i="1" dirty="0">
                <a:latin typeface="Georgia" panose="02040502050405020303" pitchFamily="18" charset="0"/>
                <a:cs typeface="Roboto Thin"/>
              </a:rPr>
              <a:t>личность</a:t>
            </a:r>
            <a:r>
              <a:rPr sz="1800" b="0" i="1" spc="60" dirty="0">
                <a:latin typeface="Georgia" panose="02040502050405020303" pitchFamily="18" charset="0"/>
                <a:cs typeface="Roboto Thin"/>
              </a:rPr>
              <a:t> </a:t>
            </a:r>
            <a:r>
              <a:rPr sz="1800" b="0" i="1" spc="50" dirty="0">
                <a:latin typeface="Georgia" panose="02040502050405020303" pitchFamily="18" charset="0"/>
                <a:cs typeface="Roboto Thin"/>
              </a:rPr>
              <a:t>которого</a:t>
            </a:r>
            <a:r>
              <a:rPr sz="1800" b="0" i="1" spc="85" dirty="0">
                <a:latin typeface="Georgia" panose="02040502050405020303" pitchFamily="18" charset="0"/>
                <a:cs typeface="Roboto Thin"/>
              </a:rPr>
              <a:t> </a:t>
            </a:r>
            <a:r>
              <a:rPr sz="1800" b="0" i="1" spc="-30" dirty="0">
                <a:latin typeface="Georgia" panose="02040502050405020303" pitchFamily="18" charset="0"/>
                <a:cs typeface="Roboto Thin"/>
              </a:rPr>
              <a:t>нельзя</a:t>
            </a:r>
            <a:r>
              <a:rPr sz="1800" b="0" i="1" spc="50" dirty="0">
                <a:latin typeface="Georgia" panose="02040502050405020303" pitchFamily="18" charset="0"/>
                <a:cs typeface="Roboto Thin"/>
              </a:rPr>
              <a:t> </a:t>
            </a:r>
            <a:r>
              <a:rPr sz="1800" b="0" i="1" spc="95" dirty="0">
                <a:latin typeface="Georgia" panose="02040502050405020303" pitchFamily="18" charset="0"/>
                <a:cs typeface="Roboto Thin"/>
              </a:rPr>
              <a:t>установить</a:t>
            </a:r>
            <a:r>
              <a:rPr sz="1800" b="0" i="1" spc="65" dirty="0">
                <a:latin typeface="Georgia" panose="02040502050405020303" pitchFamily="18" charset="0"/>
                <a:cs typeface="Roboto Thin"/>
              </a:rPr>
              <a:t> </a:t>
            </a:r>
            <a:r>
              <a:rPr sz="1800" b="0" i="1" spc="-25" dirty="0">
                <a:latin typeface="Georgia" panose="02040502050405020303" pitchFamily="18" charset="0"/>
                <a:cs typeface="Roboto Thin"/>
              </a:rPr>
              <a:t>на основании</a:t>
            </a:r>
            <a:r>
              <a:rPr sz="1800" b="0" i="1" spc="-20" dirty="0">
                <a:latin typeface="Georgia" panose="02040502050405020303" pitchFamily="18" charset="0"/>
                <a:cs typeface="Roboto Thin"/>
              </a:rPr>
              <a:t> </a:t>
            </a:r>
            <a:r>
              <a:rPr sz="1800" b="0" i="1" spc="185" dirty="0">
                <a:latin typeface="Georgia" panose="02040502050405020303" pitchFamily="18" charset="0"/>
                <a:cs typeface="Roboto Thin"/>
              </a:rPr>
              <a:t>той</a:t>
            </a:r>
            <a:r>
              <a:rPr sz="1800" b="0" i="1" spc="-40" dirty="0">
                <a:latin typeface="Georgia" panose="02040502050405020303" pitchFamily="18" charset="0"/>
                <a:cs typeface="Roboto Thin"/>
              </a:rPr>
              <a:t> </a:t>
            </a:r>
            <a:r>
              <a:rPr sz="1800" b="0" i="1" dirty="0">
                <a:latin typeface="Georgia" panose="02040502050405020303" pitchFamily="18" charset="0"/>
                <a:cs typeface="Roboto Thin"/>
              </a:rPr>
              <a:t>информации,</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которую</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мы </a:t>
            </a:r>
            <a:r>
              <a:rPr sz="1800" b="0" i="1" dirty="0">
                <a:latin typeface="Georgia" panose="02040502050405020303" pitchFamily="18" charset="0"/>
                <a:cs typeface="Roboto Thin"/>
              </a:rPr>
              <a:t>рассматриваем,</a:t>
            </a:r>
            <a:r>
              <a:rPr sz="1800" b="0" i="1" spc="15" dirty="0">
                <a:latin typeface="Georgia" panose="02040502050405020303" pitchFamily="18" charset="0"/>
                <a:cs typeface="Roboto Thin"/>
              </a:rPr>
              <a:t> </a:t>
            </a:r>
            <a:r>
              <a:rPr sz="1800" b="0" i="1" dirty="0">
                <a:latin typeface="Georgia" panose="02040502050405020303" pitchFamily="18" charset="0"/>
                <a:cs typeface="Roboto Thin"/>
              </a:rPr>
              <a:t>но</a:t>
            </a:r>
            <a:r>
              <a:rPr sz="1800" b="0" i="1" spc="20" dirty="0">
                <a:latin typeface="Georgia" panose="02040502050405020303" pitchFamily="18" charset="0"/>
                <a:cs typeface="Roboto Thin"/>
              </a:rPr>
              <a:t> </a:t>
            </a:r>
            <a:r>
              <a:rPr sz="1800" b="0" i="1" spc="135" dirty="0">
                <a:latin typeface="Georgia" panose="02040502050405020303" pitchFamily="18" charset="0"/>
                <a:cs typeface="Roboto Thin"/>
              </a:rPr>
              <a:t>это</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можно</a:t>
            </a:r>
            <a:r>
              <a:rPr sz="1800" b="0" i="1" spc="30" dirty="0">
                <a:latin typeface="Georgia" panose="02040502050405020303" pitchFamily="18" charset="0"/>
                <a:cs typeface="Roboto Thin"/>
              </a:rPr>
              <a:t> </a:t>
            </a:r>
            <a:r>
              <a:rPr sz="1800" b="0" i="1" spc="60" dirty="0" err="1">
                <a:latin typeface="Georgia" panose="02040502050405020303" pitchFamily="18" charset="0"/>
                <a:cs typeface="Roboto Thin"/>
              </a:rPr>
              <a:t>сделать</a:t>
            </a:r>
            <a:r>
              <a:rPr sz="1800" b="0" i="1" dirty="0">
                <a:latin typeface="Georgia" panose="02040502050405020303" pitchFamily="18" charset="0"/>
                <a:cs typeface="Roboto Thin"/>
              </a:rPr>
              <a:t> </a:t>
            </a:r>
            <a:r>
              <a:rPr sz="1800" b="0" i="1" spc="75" dirty="0" err="1">
                <a:latin typeface="Georgia" panose="02040502050405020303" pitchFamily="18" charset="0"/>
                <a:cs typeface="Roboto Thin"/>
              </a:rPr>
              <a:t>путем</a:t>
            </a:r>
            <a:r>
              <a:rPr lang="ru-RU" sz="1800" b="0" i="1" spc="75" dirty="0">
                <a:latin typeface="Georgia" panose="02040502050405020303" pitchFamily="18" charset="0"/>
                <a:cs typeface="Roboto Thin"/>
              </a:rPr>
              <a:t> </a:t>
            </a:r>
            <a:r>
              <a:rPr sz="1800" b="0" i="1" spc="-45" dirty="0" err="1">
                <a:latin typeface="Georgia" panose="02040502050405020303" pitchFamily="18" charset="0"/>
                <a:cs typeface="Roboto Thin"/>
              </a:rPr>
              <a:t>объединения</a:t>
            </a:r>
            <a:r>
              <a:rPr sz="1800" b="0" i="1" spc="-35" dirty="0">
                <a:latin typeface="Georgia" panose="02040502050405020303" pitchFamily="18" charset="0"/>
                <a:cs typeface="Roboto Thin"/>
              </a:rPr>
              <a:t> </a:t>
            </a:r>
            <a:r>
              <a:rPr sz="1800" b="0" i="1" spc="110" dirty="0">
                <a:latin typeface="Georgia" panose="02040502050405020303" pitchFamily="18" charset="0"/>
                <a:cs typeface="Roboto Thin"/>
              </a:rPr>
              <a:t>такой</a:t>
            </a:r>
            <a:r>
              <a:rPr sz="1800" b="0" i="1" spc="-30" dirty="0">
                <a:latin typeface="Georgia" panose="02040502050405020303" pitchFamily="18" charset="0"/>
                <a:cs typeface="Roboto Thin"/>
              </a:rPr>
              <a:t> </a:t>
            </a:r>
            <a:r>
              <a:rPr sz="1800" b="0" i="1" spc="-5" dirty="0">
                <a:latin typeface="Georgia" panose="02040502050405020303" pitchFamily="18" charset="0"/>
                <a:cs typeface="Roboto Thin"/>
              </a:rPr>
              <a:t>информации</a:t>
            </a:r>
            <a:r>
              <a:rPr sz="1800" b="0" i="1" spc="-15" dirty="0">
                <a:latin typeface="Georgia" panose="02040502050405020303" pitchFamily="18" charset="0"/>
                <a:cs typeface="Roboto Thin"/>
              </a:rPr>
              <a:t> </a:t>
            </a:r>
            <a:r>
              <a:rPr sz="1800" b="0" i="1" spc="-120" dirty="0">
                <a:latin typeface="Georgia" panose="02040502050405020303" pitchFamily="18" charset="0"/>
                <a:cs typeface="Roboto Thin"/>
              </a:rPr>
              <a:t>с</a:t>
            </a:r>
            <a:r>
              <a:rPr sz="1800" b="0" i="1" spc="-35" dirty="0">
                <a:latin typeface="Georgia" panose="02040502050405020303" pitchFamily="18" charset="0"/>
                <a:cs typeface="Roboto Thin"/>
              </a:rPr>
              <a:t> </a:t>
            </a:r>
            <a:r>
              <a:rPr sz="1800" b="0" i="1" dirty="0">
                <a:latin typeface="Georgia" panose="02040502050405020303" pitchFamily="18" charset="0"/>
                <a:cs typeface="Roboto Thin"/>
              </a:rPr>
              <a:t>иными</a:t>
            </a:r>
            <a:r>
              <a:rPr sz="1800" b="0" i="1" spc="-35" dirty="0">
                <a:latin typeface="Georgia" panose="02040502050405020303" pitchFamily="18" charset="0"/>
                <a:cs typeface="Roboto Thin"/>
              </a:rPr>
              <a:t> </a:t>
            </a:r>
            <a:r>
              <a:rPr sz="1800" b="0" i="1" spc="-30" dirty="0">
                <a:latin typeface="Georgia" panose="02040502050405020303" pitchFamily="18" charset="0"/>
                <a:cs typeface="Roboto Thin"/>
              </a:rPr>
              <a:t>сведениями,</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которыми</a:t>
            </a:r>
            <a:r>
              <a:rPr sz="1800" b="0" i="1" spc="-20" dirty="0">
                <a:latin typeface="Georgia" panose="02040502050405020303" pitchFamily="18" charset="0"/>
                <a:cs typeface="Roboto Thin"/>
              </a:rPr>
              <a:t> </a:t>
            </a:r>
            <a:r>
              <a:rPr sz="1800" b="0" i="1" spc="-5" dirty="0">
                <a:latin typeface="Georgia" panose="02040502050405020303" pitchFamily="18" charset="0"/>
                <a:cs typeface="Roboto Thin"/>
              </a:rPr>
              <a:t>м</a:t>
            </a:r>
            <a:r>
              <a:rPr sz="1800" b="0" i="1" dirty="0">
                <a:latin typeface="Georgia" panose="02040502050405020303" pitchFamily="18" charset="0"/>
                <a:cs typeface="Roboto Thin"/>
              </a:rPr>
              <a:t>ы</a:t>
            </a:r>
            <a:r>
              <a:rPr sz="1800" b="0" i="1" spc="-35" dirty="0">
                <a:latin typeface="Georgia" panose="02040502050405020303" pitchFamily="18" charset="0"/>
                <a:cs typeface="Roboto Thin"/>
              </a:rPr>
              <a:t> </a:t>
            </a:r>
            <a:r>
              <a:rPr sz="1800" b="0" i="1" spc="-15" dirty="0">
                <a:latin typeface="Georgia" panose="02040502050405020303" pitchFamily="18" charset="0"/>
                <a:cs typeface="Roboto Thin"/>
              </a:rPr>
              <a:t>располагаем</a:t>
            </a:r>
            <a:r>
              <a:rPr sz="1800" b="0" i="1" spc="-35" dirty="0">
                <a:latin typeface="Georgia" panose="02040502050405020303" pitchFamily="18" charset="0"/>
                <a:cs typeface="Roboto Thin"/>
              </a:rPr>
              <a:t> </a:t>
            </a:r>
            <a:r>
              <a:rPr sz="1800" b="0" i="1" spc="5"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spc="60" dirty="0">
                <a:latin typeface="Georgia" panose="02040502050405020303" pitchFamily="18" charset="0"/>
                <a:cs typeface="Roboto Thin"/>
              </a:rPr>
              <a:t>которые</a:t>
            </a:r>
            <a:r>
              <a:rPr sz="1800" b="0" i="1" spc="-25" dirty="0">
                <a:latin typeface="Georgia" panose="02040502050405020303" pitchFamily="18" charset="0"/>
                <a:cs typeface="Roboto Thin"/>
              </a:rPr>
              <a:t> </a:t>
            </a:r>
            <a:r>
              <a:rPr sz="1800" b="0" i="1" spc="110" dirty="0">
                <a:latin typeface="Georgia" panose="02040502050405020303" pitchFamily="18" charset="0"/>
                <a:cs typeface="Roboto Thin"/>
              </a:rPr>
              <a:t>могут</a:t>
            </a:r>
            <a:r>
              <a:rPr sz="1800" b="0" i="1" spc="-30" dirty="0">
                <a:latin typeface="Georgia" panose="02040502050405020303" pitchFamily="18" charset="0"/>
                <a:cs typeface="Roboto Thin"/>
              </a:rPr>
              <a:t> </a:t>
            </a:r>
            <a:r>
              <a:rPr sz="1800" b="0" i="1" spc="125" dirty="0">
                <a:latin typeface="Georgia" panose="02040502050405020303" pitchFamily="18" charset="0"/>
                <a:cs typeface="Roboto Thin"/>
              </a:rPr>
              <a:t>быть</a:t>
            </a:r>
            <a:r>
              <a:rPr sz="1800" b="0" i="1" spc="55" dirty="0">
                <a:latin typeface="Georgia" panose="02040502050405020303" pitchFamily="18" charset="0"/>
                <a:cs typeface="Roboto Thin"/>
              </a:rPr>
              <a:t> </a:t>
            </a:r>
            <a:r>
              <a:rPr sz="1800" b="0" i="1" spc="-15" dirty="0">
                <a:latin typeface="Georgia" panose="02040502050405020303" pitchFamily="18" charset="0"/>
                <a:cs typeface="Roboto Thin"/>
              </a:rPr>
              <a:t>получены</a:t>
            </a:r>
            <a:r>
              <a:rPr sz="1800" b="0" i="1" spc="-20" dirty="0">
                <a:latin typeface="Georgia" panose="02040502050405020303" pitchFamily="18" charset="0"/>
                <a:cs typeface="Roboto Thin"/>
              </a:rPr>
              <a:t> </a:t>
            </a:r>
            <a:r>
              <a:rPr sz="1800" b="0" i="1" spc="-65" dirty="0">
                <a:latin typeface="Georgia" panose="02040502050405020303" pitchFamily="18" charset="0"/>
                <a:cs typeface="Roboto Thin"/>
              </a:rPr>
              <a:t>из</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других</a:t>
            </a:r>
            <a:r>
              <a:rPr sz="1800" b="0" i="1" spc="-30" dirty="0">
                <a:latin typeface="Georgia" panose="02040502050405020303" pitchFamily="18" charset="0"/>
                <a:cs typeface="Roboto Thin"/>
              </a:rPr>
              <a:t> </a:t>
            </a:r>
            <a:r>
              <a:rPr sz="1800" b="0" i="1" spc="25" dirty="0">
                <a:latin typeface="Georgia" panose="02040502050405020303" pitchFamily="18" charset="0"/>
                <a:cs typeface="Roboto Thin"/>
              </a:rPr>
              <a:t>источников.</a:t>
            </a:r>
            <a:endParaRPr sz="1800" dirty="0">
              <a:latin typeface="Georgia" panose="02040502050405020303" pitchFamily="18" charset="0"/>
              <a:cs typeface="Roboto Thi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5292725" cy="513715"/>
          </a:xfrm>
          <a:prstGeom prst="rect">
            <a:avLst/>
          </a:prstGeom>
        </p:spPr>
        <p:txBody>
          <a:bodyPr vert="horz" wrap="square" lIns="0" tIns="13335" rIns="0" bIns="0" rtlCol="0">
            <a:spAutoFit/>
          </a:bodyPr>
          <a:lstStyle/>
          <a:p>
            <a:pPr marL="12700">
              <a:lnSpc>
                <a:spcPct val="100000"/>
              </a:lnSpc>
              <a:spcBef>
                <a:spcPts val="105"/>
              </a:spcBef>
            </a:pPr>
            <a:r>
              <a:rPr sz="3200" spc="-50" dirty="0">
                <a:latin typeface="Georgia"/>
                <a:cs typeface="Georgia"/>
              </a:rPr>
              <a:t>Виды</a:t>
            </a:r>
            <a:r>
              <a:rPr sz="3200" spc="-130" dirty="0">
                <a:latin typeface="Georgia"/>
                <a:cs typeface="Georgia"/>
              </a:rPr>
              <a:t> </a:t>
            </a:r>
            <a:r>
              <a:rPr sz="3200" spc="-55" dirty="0">
                <a:latin typeface="Georgia"/>
                <a:cs typeface="Georgia"/>
              </a:rPr>
              <a:t>персональных</a:t>
            </a:r>
            <a:r>
              <a:rPr sz="3200" spc="-125" dirty="0">
                <a:latin typeface="Georgia"/>
                <a:cs typeface="Georgia"/>
              </a:rPr>
              <a:t> </a:t>
            </a:r>
            <a:r>
              <a:rPr sz="3200" spc="-10" dirty="0">
                <a:latin typeface="Georgia"/>
                <a:cs typeface="Georgia"/>
              </a:rPr>
              <a:t>данных</a:t>
            </a:r>
            <a:endParaRPr sz="3200" dirty="0">
              <a:latin typeface="Georgia"/>
              <a:cs typeface="Georgia"/>
            </a:endParaRPr>
          </a:p>
        </p:txBody>
      </p:sp>
      <p:sp>
        <p:nvSpPr>
          <p:cNvPr id="3" name="object 3"/>
          <p:cNvSpPr txBox="1"/>
          <p:nvPr/>
        </p:nvSpPr>
        <p:spPr>
          <a:xfrm>
            <a:off x="573735" y="2038350"/>
            <a:ext cx="1831339" cy="857885"/>
          </a:xfrm>
          <a:prstGeom prst="rect">
            <a:avLst/>
          </a:prstGeom>
        </p:spPr>
        <p:txBody>
          <a:bodyPr vert="horz" wrap="square" lIns="0" tIns="12700" rIns="0" bIns="0" rtlCol="0">
            <a:spAutoFit/>
          </a:bodyPr>
          <a:lstStyle/>
          <a:p>
            <a:pPr marR="6985" algn="r">
              <a:lnSpc>
                <a:spcPts val="1689"/>
              </a:lnSpc>
              <a:spcBef>
                <a:spcPts val="100"/>
              </a:spcBef>
            </a:pPr>
            <a:r>
              <a:rPr sz="1500" spc="-10" dirty="0">
                <a:latin typeface="Georgia"/>
                <a:cs typeface="Georgia"/>
              </a:rPr>
              <a:t>Номинативные</a:t>
            </a:r>
            <a:endParaRPr sz="1500" dirty="0">
              <a:latin typeface="Georgia"/>
              <a:cs typeface="Georgia"/>
            </a:endParaRPr>
          </a:p>
          <a:p>
            <a:pPr marR="5080" algn="r">
              <a:lnSpc>
                <a:spcPts val="1585"/>
              </a:lnSpc>
            </a:pPr>
            <a:r>
              <a:rPr sz="1500" spc="-10" dirty="0">
                <a:latin typeface="Georgia"/>
                <a:cs typeface="Georgia"/>
              </a:rPr>
              <a:t>(сведения,</a:t>
            </a:r>
            <a:endParaRPr sz="1500" dirty="0">
              <a:latin typeface="Georgia"/>
              <a:cs typeface="Georgia"/>
            </a:endParaRPr>
          </a:p>
          <a:p>
            <a:pPr marR="6985" algn="r">
              <a:lnSpc>
                <a:spcPts val="1585"/>
              </a:lnSpc>
            </a:pPr>
            <a:r>
              <a:rPr sz="1500" spc="-25" dirty="0">
                <a:latin typeface="Georgia"/>
                <a:cs typeface="Georgia"/>
              </a:rPr>
              <a:t>идентифицирующие</a:t>
            </a:r>
            <a:endParaRPr sz="1500" dirty="0">
              <a:latin typeface="Georgia"/>
              <a:cs typeface="Georgia"/>
            </a:endParaRPr>
          </a:p>
          <a:p>
            <a:pPr marR="6350" algn="r">
              <a:lnSpc>
                <a:spcPts val="1689"/>
              </a:lnSpc>
            </a:pPr>
            <a:r>
              <a:rPr sz="1500" spc="-10" dirty="0">
                <a:latin typeface="Georgia"/>
                <a:cs typeface="Georgia"/>
              </a:rPr>
              <a:t>лицо)</a:t>
            </a:r>
            <a:endParaRPr sz="1500" dirty="0">
              <a:latin typeface="Georgia"/>
              <a:cs typeface="Georgia"/>
            </a:endParaRPr>
          </a:p>
        </p:txBody>
      </p:sp>
      <p:sp>
        <p:nvSpPr>
          <p:cNvPr id="4" name="object 4"/>
          <p:cNvSpPr/>
          <p:nvPr/>
        </p:nvSpPr>
        <p:spPr>
          <a:xfrm>
            <a:off x="2497835" y="1844039"/>
            <a:ext cx="422275" cy="4008120"/>
          </a:xfrm>
          <a:custGeom>
            <a:avLst/>
            <a:gdLst/>
            <a:ahLst/>
            <a:cxnLst/>
            <a:rect l="l" t="t" r="r" b="b"/>
            <a:pathLst>
              <a:path w="422275" h="4008120">
                <a:moveTo>
                  <a:pt x="422147" y="1281684"/>
                </a:moveTo>
                <a:lnTo>
                  <a:pt x="366031" y="1276405"/>
                </a:lnTo>
                <a:lnTo>
                  <a:pt x="315609" y="1261509"/>
                </a:lnTo>
                <a:lnTo>
                  <a:pt x="272891" y="1238408"/>
                </a:lnTo>
                <a:lnTo>
                  <a:pt x="239888" y="1208513"/>
                </a:lnTo>
                <a:lnTo>
                  <a:pt x="218612" y="1173234"/>
                </a:lnTo>
                <a:lnTo>
                  <a:pt x="211074" y="1133983"/>
                </a:lnTo>
                <a:lnTo>
                  <a:pt x="211074" y="788543"/>
                </a:lnTo>
                <a:lnTo>
                  <a:pt x="203535" y="749291"/>
                </a:lnTo>
                <a:lnTo>
                  <a:pt x="182259" y="714012"/>
                </a:lnTo>
                <a:lnTo>
                  <a:pt x="149256" y="684117"/>
                </a:lnTo>
                <a:lnTo>
                  <a:pt x="106538" y="661016"/>
                </a:lnTo>
                <a:lnTo>
                  <a:pt x="56116" y="646120"/>
                </a:lnTo>
                <a:lnTo>
                  <a:pt x="0" y="640842"/>
                </a:lnTo>
                <a:lnTo>
                  <a:pt x="56116" y="635563"/>
                </a:lnTo>
                <a:lnTo>
                  <a:pt x="106538" y="620667"/>
                </a:lnTo>
                <a:lnTo>
                  <a:pt x="149256" y="597566"/>
                </a:lnTo>
                <a:lnTo>
                  <a:pt x="182259" y="567671"/>
                </a:lnTo>
                <a:lnTo>
                  <a:pt x="203535" y="532392"/>
                </a:lnTo>
                <a:lnTo>
                  <a:pt x="211074" y="493140"/>
                </a:lnTo>
                <a:lnTo>
                  <a:pt x="211074" y="147700"/>
                </a:lnTo>
                <a:lnTo>
                  <a:pt x="218612" y="108449"/>
                </a:lnTo>
                <a:lnTo>
                  <a:pt x="239888" y="73170"/>
                </a:lnTo>
                <a:lnTo>
                  <a:pt x="272891" y="43275"/>
                </a:lnTo>
                <a:lnTo>
                  <a:pt x="315609" y="20174"/>
                </a:lnTo>
                <a:lnTo>
                  <a:pt x="366031" y="5278"/>
                </a:lnTo>
                <a:lnTo>
                  <a:pt x="422147" y="0"/>
                </a:lnTo>
              </a:path>
              <a:path w="422275" h="4008120">
                <a:moveTo>
                  <a:pt x="422147" y="4008120"/>
                </a:moveTo>
                <a:lnTo>
                  <a:pt x="366031" y="4002841"/>
                </a:lnTo>
                <a:lnTo>
                  <a:pt x="315609" y="3987946"/>
                </a:lnTo>
                <a:lnTo>
                  <a:pt x="272891" y="3964843"/>
                </a:lnTo>
                <a:lnTo>
                  <a:pt x="239888" y="3934939"/>
                </a:lnTo>
                <a:lnTo>
                  <a:pt x="218612" y="3899645"/>
                </a:lnTo>
                <a:lnTo>
                  <a:pt x="211074" y="3860368"/>
                </a:lnTo>
                <a:lnTo>
                  <a:pt x="211074" y="2819273"/>
                </a:lnTo>
                <a:lnTo>
                  <a:pt x="203535" y="2780021"/>
                </a:lnTo>
                <a:lnTo>
                  <a:pt x="182259" y="2744742"/>
                </a:lnTo>
                <a:lnTo>
                  <a:pt x="149256" y="2714847"/>
                </a:lnTo>
                <a:lnTo>
                  <a:pt x="106538" y="2691746"/>
                </a:lnTo>
                <a:lnTo>
                  <a:pt x="56116" y="2676850"/>
                </a:lnTo>
                <a:lnTo>
                  <a:pt x="0" y="2671572"/>
                </a:lnTo>
                <a:lnTo>
                  <a:pt x="56116" y="2666293"/>
                </a:lnTo>
                <a:lnTo>
                  <a:pt x="106538" y="2651397"/>
                </a:lnTo>
                <a:lnTo>
                  <a:pt x="149256" y="2628296"/>
                </a:lnTo>
                <a:lnTo>
                  <a:pt x="182259" y="2598401"/>
                </a:lnTo>
                <a:lnTo>
                  <a:pt x="203535" y="2563122"/>
                </a:lnTo>
                <a:lnTo>
                  <a:pt x="211074" y="2523871"/>
                </a:lnTo>
                <a:lnTo>
                  <a:pt x="211074" y="1482725"/>
                </a:lnTo>
                <a:lnTo>
                  <a:pt x="218612" y="1443473"/>
                </a:lnTo>
                <a:lnTo>
                  <a:pt x="239888" y="1408194"/>
                </a:lnTo>
                <a:lnTo>
                  <a:pt x="272891" y="1378299"/>
                </a:lnTo>
                <a:lnTo>
                  <a:pt x="315609" y="1355198"/>
                </a:lnTo>
                <a:lnTo>
                  <a:pt x="366031" y="1340302"/>
                </a:lnTo>
                <a:lnTo>
                  <a:pt x="422147" y="1335024"/>
                </a:lnTo>
              </a:path>
            </a:pathLst>
          </a:custGeom>
          <a:ln w="15875">
            <a:solidFill>
              <a:srgbClr val="31426B"/>
            </a:solidFill>
          </a:ln>
        </p:spPr>
        <p:txBody>
          <a:bodyPr wrap="square" lIns="0" tIns="0" rIns="0" bIns="0" rtlCol="0"/>
          <a:lstStyle/>
          <a:p>
            <a:endParaRPr/>
          </a:p>
        </p:txBody>
      </p:sp>
      <p:sp>
        <p:nvSpPr>
          <p:cNvPr id="5" name="object 5"/>
          <p:cNvSpPr txBox="1"/>
          <p:nvPr/>
        </p:nvSpPr>
        <p:spPr>
          <a:xfrm>
            <a:off x="3089148" y="1844039"/>
            <a:ext cx="5745480" cy="1219564"/>
          </a:xfrm>
          <a:prstGeom prst="rect">
            <a:avLst/>
          </a:prstGeom>
          <a:solidFill>
            <a:srgbClr val="FFFFFF"/>
          </a:solidFill>
          <a:ln w="15875">
            <a:solidFill>
              <a:srgbClr val="394B7A"/>
            </a:solidFill>
          </a:ln>
        </p:spPr>
        <p:txBody>
          <a:bodyPr vert="horz" wrap="square" lIns="0" tIns="39369" rIns="0" bIns="0" rtlCol="0">
            <a:spAutoFit/>
          </a:bodyPr>
          <a:lstStyle/>
          <a:p>
            <a:pPr marL="170815" indent="-113664" algn="just">
              <a:lnSpc>
                <a:spcPct val="100000"/>
              </a:lnSpc>
              <a:spcBef>
                <a:spcPts val="309"/>
              </a:spcBef>
              <a:buChar char="•"/>
              <a:tabLst>
                <a:tab pos="170815" algn="l"/>
              </a:tabLst>
            </a:pPr>
            <a:r>
              <a:rPr sz="1500" spc="-25" dirty="0">
                <a:latin typeface="Georgia"/>
                <a:cs typeface="Georgia"/>
              </a:rPr>
              <a:t>ФИО</a:t>
            </a:r>
            <a:endParaRPr sz="1500" dirty="0">
              <a:latin typeface="Georgia"/>
              <a:cs typeface="Georgia"/>
            </a:endParaRPr>
          </a:p>
          <a:p>
            <a:pPr marL="170815" indent="-113664" algn="just">
              <a:lnSpc>
                <a:spcPct val="100000"/>
              </a:lnSpc>
              <a:spcBef>
                <a:spcPts val="50"/>
              </a:spcBef>
              <a:buChar char="•"/>
              <a:tabLst>
                <a:tab pos="170815" algn="l"/>
              </a:tabLst>
            </a:pPr>
            <a:r>
              <a:rPr sz="1500" dirty="0">
                <a:latin typeface="Georgia"/>
                <a:cs typeface="Georgia"/>
              </a:rPr>
              <a:t>место</a:t>
            </a:r>
            <a:r>
              <a:rPr sz="1500" spc="-75" dirty="0">
                <a:latin typeface="Georgia"/>
                <a:cs typeface="Georgia"/>
              </a:rPr>
              <a:t> </a:t>
            </a:r>
            <a:r>
              <a:rPr sz="1500" spc="-10" dirty="0">
                <a:latin typeface="Georgia"/>
                <a:cs typeface="Georgia"/>
              </a:rPr>
              <a:t>жительства</a:t>
            </a:r>
            <a:endParaRPr sz="1500" dirty="0">
              <a:latin typeface="Georgia"/>
              <a:cs typeface="Georgia"/>
            </a:endParaRPr>
          </a:p>
          <a:p>
            <a:pPr marL="170815" indent="-113664" algn="just">
              <a:lnSpc>
                <a:spcPct val="100000"/>
              </a:lnSpc>
              <a:spcBef>
                <a:spcPts val="45"/>
              </a:spcBef>
              <a:buChar char="•"/>
              <a:tabLst>
                <a:tab pos="170815" algn="l"/>
              </a:tabLst>
            </a:pPr>
            <a:r>
              <a:rPr sz="1500" dirty="0">
                <a:latin typeface="Georgia"/>
                <a:cs typeface="Georgia"/>
              </a:rPr>
              <a:t>дата</a:t>
            </a:r>
            <a:r>
              <a:rPr sz="1500" spc="-65" dirty="0">
                <a:latin typeface="Georgia"/>
                <a:cs typeface="Georgia"/>
              </a:rPr>
              <a:t> </a:t>
            </a:r>
            <a:r>
              <a:rPr sz="1500" dirty="0">
                <a:latin typeface="Georgia"/>
                <a:cs typeface="Georgia"/>
              </a:rPr>
              <a:t>и</a:t>
            </a:r>
            <a:r>
              <a:rPr sz="1500" spc="-45" dirty="0">
                <a:latin typeface="Georgia"/>
                <a:cs typeface="Georgia"/>
              </a:rPr>
              <a:t> </a:t>
            </a:r>
            <a:r>
              <a:rPr sz="1500" dirty="0">
                <a:latin typeface="Georgia"/>
                <a:cs typeface="Georgia"/>
              </a:rPr>
              <a:t>место</a:t>
            </a:r>
            <a:r>
              <a:rPr sz="1500" spc="-55" dirty="0">
                <a:latin typeface="Georgia"/>
                <a:cs typeface="Georgia"/>
              </a:rPr>
              <a:t> </a:t>
            </a:r>
            <a:r>
              <a:rPr sz="1500" spc="-10" dirty="0">
                <a:latin typeface="Georgia"/>
                <a:cs typeface="Georgia"/>
              </a:rPr>
              <a:t>рождения</a:t>
            </a:r>
            <a:endParaRPr sz="1500" dirty="0">
              <a:latin typeface="Georgia"/>
              <a:cs typeface="Georgia"/>
            </a:endParaRPr>
          </a:p>
          <a:p>
            <a:pPr marL="170815" indent="-113664" algn="just">
              <a:lnSpc>
                <a:spcPct val="100000"/>
              </a:lnSpc>
              <a:spcBef>
                <a:spcPts val="50"/>
              </a:spcBef>
              <a:buChar char="•"/>
              <a:tabLst>
                <a:tab pos="170815" algn="l"/>
              </a:tabLst>
            </a:pPr>
            <a:r>
              <a:rPr sz="1500" spc="-20" dirty="0">
                <a:latin typeface="Georgia"/>
                <a:cs typeface="Georgia"/>
              </a:rPr>
              <a:t>серия</a:t>
            </a:r>
            <a:r>
              <a:rPr sz="1500" spc="-70" dirty="0">
                <a:latin typeface="Georgia"/>
                <a:cs typeface="Georgia"/>
              </a:rPr>
              <a:t> </a:t>
            </a:r>
            <a:r>
              <a:rPr sz="1500" dirty="0">
                <a:latin typeface="Georgia"/>
                <a:cs typeface="Georgia"/>
              </a:rPr>
              <a:t>и</a:t>
            </a:r>
            <a:r>
              <a:rPr sz="1500" spc="-65" dirty="0">
                <a:latin typeface="Georgia"/>
                <a:cs typeface="Georgia"/>
              </a:rPr>
              <a:t> </a:t>
            </a:r>
            <a:r>
              <a:rPr sz="1500" spc="-35" dirty="0">
                <a:latin typeface="Georgia"/>
                <a:cs typeface="Georgia"/>
              </a:rPr>
              <a:t>номер</a:t>
            </a:r>
            <a:r>
              <a:rPr sz="1500" spc="-55" dirty="0">
                <a:latin typeface="Georgia"/>
                <a:cs typeface="Georgia"/>
              </a:rPr>
              <a:t> </a:t>
            </a:r>
            <a:r>
              <a:rPr sz="1500" spc="-10" dirty="0">
                <a:latin typeface="Georgia"/>
                <a:cs typeface="Georgia"/>
              </a:rPr>
              <a:t>паспорта</a:t>
            </a:r>
            <a:endParaRPr sz="1500" dirty="0">
              <a:latin typeface="Georgia"/>
              <a:cs typeface="Georgia"/>
            </a:endParaRPr>
          </a:p>
          <a:p>
            <a:pPr marL="57150" algn="just">
              <a:lnSpc>
                <a:spcPct val="100000"/>
              </a:lnSpc>
              <a:spcBef>
                <a:spcPts val="45"/>
              </a:spcBef>
            </a:pPr>
            <a:r>
              <a:rPr sz="1500" spc="-80" dirty="0">
                <a:latin typeface="Georgia"/>
                <a:cs typeface="Georgia"/>
              </a:rPr>
              <a:t>Иными</a:t>
            </a:r>
            <a:r>
              <a:rPr sz="1500" spc="-25" dirty="0">
                <a:latin typeface="Georgia"/>
                <a:cs typeface="Georgia"/>
              </a:rPr>
              <a:t> </a:t>
            </a:r>
            <a:r>
              <a:rPr sz="1500" spc="-35" dirty="0">
                <a:latin typeface="Georgia"/>
                <a:cs typeface="Georgia"/>
              </a:rPr>
              <a:t>словами,</a:t>
            </a:r>
            <a:r>
              <a:rPr sz="1500" dirty="0">
                <a:latin typeface="Georgia"/>
                <a:cs typeface="Georgia"/>
              </a:rPr>
              <a:t> </a:t>
            </a:r>
            <a:r>
              <a:rPr sz="1500" spc="-229" dirty="0">
                <a:latin typeface="Georgia"/>
                <a:cs typeface="Georgia"/>
              </a:rPr>
              <a:t>–</a:t>
            </a:r>
            <a:r>
              <a:rPr sz="1500" spc="-20" dirty="0">
                <a:latin typeface="Georgia"/>
                <a:cs typeface="Georgia"/>
              </a:rPr>
              <a:t> </a:t>
            </a:r>
            <a:r>
              <a:rPr lang="en-US" sz="1500" spc="-20" dirty="0">
                <a:latin typeface="Georgia"/>
                <a:cs typeface="Georgia"/>
              </a:rPr>
              <a:t> </a:t>
            </a:r>
            <a:r>
              <a:rPr sz="1500" spc="-30" dirty="0" err="1">
                <a:latin typeface="Georgia"/>
                <a:cs typeface="Georgia"/>
              </a:rPr>
              <a:t>данные</a:t>
            </a:r>
            <a:r>
              <a:rPr sz="1500" spc="-30" dirty="0">
                <a:latin typeface="Georgia"/>
                <a:cs typeface="Georgia"/>
              </a:rPr>
              <a:t>,</a:t>
            </a:r>
            <a:r>
              <a:rPr sz="1500" spc="-35" dirty="0">
                <a:latin typeface="Georgia"/>
                <a:cs typeface="Georgia"/>
              </a:rPr>
              <a:t> </a:t>
            </a:r>
            <a:r>
              <a:rPr sz="1500" spc="-30" dirty="0">
                <a:latin typeface="Georgia"/>
                <a:cs typeface="Georgia"/>
              </a:rPr>
              <a:t>называющие</a:t>
            </a:r>
            <a:r>
              <a:rPr sz="1500" spc="-20" dirty="0">
                <a:latin typeface="Georgia"/>
                <a:cs typeface="Georgia"/>
              </a:rPr>
              <a:t> конкретное</a:t>
            </a:r>
            <a:r>
              <a:rPr sz="1500" spc="-50" dirty="0">
                <a:latin typeface="Georgia"/>
                <a:cs typeface="Georgia"/>
              </a:rPr>
              <a:t> </a:t>
            </a:r>
            <a:r>
              <a:rPr sz="1500" spc="-20" dirty="0">
                <a:latin typeface="Georgia"/>
                <a:cs typeface="Georgia"/>
              </a:rPr>
              <a:t>лицо</a:t>
            </a:r>
            <a:endParaRPr sz="1500" dirty="0">
              <a:latin typeface="Georgia"/>
              <a:cs typeface="Georgia"/>
            </a:endParaRPr>
          </a:p>
        </p:txBody>
      </p:sp>
      <p:sp>
        <p:nvSpPr>
          <p:cNvPr id="6" name="object 6"/>
          <p:cNvSpPr txBox="1"/>
          <p:nvPr/>
        </p:nvSpPr>
        <p:spPr>
          <a:xfrm>
            <a:off x="840435" y="4069842"/>
            <a:ext cx="1564005" cy="857885"/>
          </a:xfrm>
          <a:prstGeom prst="rect">
            <a:avLst/>
          </a:prstGeom>
        </p:spPr>
        <p:txBody>
          <a:bodyPr vert="horz" wrap="square" lIns="0" tIns="42545" rIns="0" bIns="0" rtlCol="0">
            <a:spAutoFit/>
          </a:bodyPr>
          <a:lstStyle/>
          <a:p>
            <a:pPr marL="192405" marR="5080" indent="-180340" algn="r">
              <a:lnSpc>
                <a:spcPts val="1580"/>
              </a:lnSpc>
              <a:spcBef>
                <a:spcPts val="335"/>
              </a:spcBef>
            </a:pPr>
            <a:r>
              <a:rPr sz="1500" spc="-75" dirty="0">
                <a:latin typeface="Georgia"/>
                <a:cs typeface="Georgia"/>
              </a:rPr>
              <a:t>Иные</a:t>
            </a:r>
            <a:r>
              <a:rPr sz="1500" spc="-25" dirty="0">
                <a:latin typeface="Georgia"/>
                <a:cs typeface="Georgia"/>
              </a:rPr>
              <a:t> </a:t>
            </a:r>
            <a:r>
              <a:rPr sz="1500" spc="-10" dirty="0">
                <a:latin typeface="Georgia"/>
                <a:cs typeface="Georgia"/>
              </a:rPr>
              <a:t>(сведения</a:t>
            </a:r>
            <a:r>
              <a:rPr sz="1500" spc="-20" dirty="0">
                <a:latin typeface="Georgia"/>
                <a:cs typeface="Georgia"/>
              </a:rPr>
              <a:t> </a:t>
            </a:r>
            <a:r>
              <a:rPr sz="1500" spc="-50" dirty="0">
                <a:latin typeface="Georgia"/>
                <a:cs typeface="Georgia"/>
              </a:rPr>
              <a:t>о </a:t>
            </a:r>
            <a:r>
              <a:rPr sz="1500" spc="-20" dirty="0">
                <a:latin typeface="Georgia"/>
                <a:cs typeface="Georgia"/>
              </a:rPr>
              <a:t>таком</a:t>
            </a:r>
            <a:r>
              <a:rPr sz="1500" spc="-50" dirty="0">
                <a:latin typeface="Georgia"/>
                <a:cs typeface="Georgia"/>
              </a:rPr>
              <a:t> </a:t>
            </a:r>
            <a:r>
              <a:rPr sz="1500" spc="-25" dirty="0">
                <a:latin typeface="Georgia"/>
                <a:cs typeface="Georgia"/>
              </a:rPr>
              <a:t>лице</a:t>
            </a:r>
            <a:r>
              <a:rPr sz="1500" spc="-45" dirty="0">
                <a:latin typeface="Georgia"/>
                <a:cs typeface="Georgia"/>
              </a:rPr>
              <a:t> </a:t>
            </a:r>
            <a:r>
              <a:rPr sz="1500" spc="-25" dirty="0">
                <a:latin typeface="Georgia"/>
                <a:cs typeface="Georgia"/>
              </a:rPr>
              <a:t>или относящиеся</a:t>
            </a:r>
            <a:r>
              <a:rPr sz="1500" spc="-30" dirty="0">
                <a:latin typeface="Georgia"/>
                <a:cs typeface="Georgia"/>
              </a:rPr>
              <a:t> </a:t>
            </a:r>
            <a:r>
              <a:rPr sz="1500" spc="-50" dirty="0">
                <a:latin typeface="Georgia"/>
                <a:cs typeface="Georgia"/>
              </a:rPr>
              <a:t>к </a:t>
            </a:r>
            <a:r>
              <a:rPr sz="1500" spc="-10" dirty="0">
                <a:latin typeface="Georgia"/>
                <a:cs typeface="Georgia"/>
              </a:rPr>
              <a:t>такому</a:t>
            </a:r>
            <a:r>
              <a:rPr sz="1500" spc="-65" dirty="0">
                <a:latin typeface="Georgia"/>
                <a:cs typeface="Georgia"/>
              </a:rPr>
              <a:t> </a:t>
            </a:r>
            <a:r>
              <a:rPr sz="1500" spc="-10" dirty="0">
                <a:latin typeface="Georgia"/>
                <a:cs typeface="Georgia"/>
              </a:rPr>
              <a:t>лицу)</a:t>
            </a:r>
            <a:endParaRPr sz="1500" dirty="0">
              <a:latin typeface="Georgia"/>
              <a:cs typeface="Georgia"/>
            </a:endParaRPr>
          </a:p>
        </p:txBody>
      </p:sp>
      <p:sp>
        <p:nvSpPr>
          <p:cNvPr id="7" name="object 7"/>
          <p:cNvSpPr txBox="1"/>
          <p:nvPr/>
        </p:nvSpPr>
        <p:spPr>
          <a:xfrm>
            <a:off x="3089148" y="3179064"/>
            <a:ext cx="5745480" cy="2673350"/>
          </a:xfrm>
          <a:prstGeom prst="rect">
            <a:avLst/>
          </a:prstGeom>
          <a:solidFill>
            <a:srgbClr val="FFFFFF"/>
          </a:solidFill>
          <a:ln w="15875">
            <a:solidFill>
              <a:srgbClr val="394B7A"/>
            </a:solidFill>
          </a:ln>
        </p:spPr>
        <p:txBody>
          <a:bodyPr vert="horz" wrap="square" lIns="0" tIns="48894" rIns="0" bIns="0" rtlCol="0">
            <a:spAutoFit/>
          </a:bodyPr>
          <a:lstStyle/>
          <a:p>
            <a:pPr marL="170815" indent="-113664" algn="just">
              <a:lnSpc>
                <a:spcPct val="100000"/>
              </a:lnSpc>
              <a:spcBef>
                <a:spcPts val="384"/>
              </a:spcBef>
              <a:buChar char="•"/>
              <a:tabLst>
                <a:tab pos="170815" algn="l"/>
              </a:tabLst>
            </a:pPr>
            <a:r>
              <a:rPr sz="1500" spc="-50" dirty="0">
                <a:latin typeface="Georgia"/>
                <a:cs typeface="Georgia"/>
              </a:rPr>
              <a:t>личный</a:t>
            </a:r>
            <a:r>
              <a:rPr sz="1500" spc="-30" dirty="0">
                <a:latin typeface="Georgia"/>
                <a:cs typeface="Georgia"/>
              </a:rPr>
              <a:t> </a:t>
            </a:r>
            <a:r>
              <a:rPr sz="1500" spc="-45" dirty="0">
                <a:latin typeface="Georgia"/>
                <a:cs typeface="Georgia"/>
              </a:rPr>
              <a:t>номер,</a:t>
            </a:r>
            <a:r>
              <a:rPr sz="1500" spc="-10" dirty="0">
                <a:latin typeface="Georgia"/>
                <a:cs typeface="Georgia"/>
              </a:rPr>
              <a:t> </a:t>
            </a:r>
            <a:r>
              <a:rPr sz="1500" spc="-25" dirty="0">
                <a:latin typeface="Georgia"/>
                <a:cs typeface="Georgia"/>
              </a:rPr>
              <a:t>указанный</a:t>
            </a:r>
            <a:r>
              <a:rPr sz="1500" spc="-30" dirty="0">
                <a:latin typeface="Georgia"/>
                <a:cs typeface="Georgia"/>
              </a:rPr>
              <a:t> </a:t>
            </a:r>
            <a:r>
              <a:rPr sz="1500" dirty="0">
                <a:latin typeface="Georgia"/>
                <a:cs typeface="Georgia"/>
              </a:rPr>
              <a:t>в</a:t>
            </a:r>
            <a:r>
              <a:rPr sz="1500" spc="-10" dirty="0">
                <a:latin typeface="Georgia"/>
                <a:cs typeface="Georgia"/>
              </a:rPr>
              <a:t> договоре</a:t>
            </a:r>
            <a:endParaRPr sz="1500" dirty="0">
              <a:latin typeface="Georgia"/>
              <a:cs typeface="Georgia"/>
            </a:endParaRPr>
          </a:p>
          <a:p>
            <a:pPr marL="171450" marR="533400" indent="-114300" algn="just">
              <a:lnSpc>
                <a:spcPts val="1580"/>
              </a:lnSpc>
              <a:spcBef>
                <a:spcPts val="280"/>
              </a:spcBef>
              <a:buChar char="•"/>
              <a:tabLst>
                <a:tab pos="171450" algn="l"/>
              </a:tabLst>
            </a:pPr>
            <a:r>
              <a:rPr sz="1500" spc="-30" dirty="0">
                <a:latin typeface="Georgia"/>
                <a:cs typeface="Georgia"/>
              </a:rPr>
              <a:t>размер</a:t>
            </a:r>
            <a:r>
              <a:rPr sz="1500" spc="-40" dirty="0">
                <a:latin typeface="Georgia"/>
                <a:cs typeface="Georgia"/>
              </a:rPr>
              <a:t> </a:t>
            </a:r>
            <a:r>
              <a:rPr sz="1500" spc="-20" dirty="0">
                <a:latin typeface="Georgia"/>
                <a:cs typeface="Georgia"/>
              </a:rPr>
              <a:t>заработной</a:t>
            </a:r>
            <a:r>
              <a:rPr sz="1500" spc="-40" dirty="0">
                <a:latin typeface="Georgia"/>
                <a:cs typeface="Georgia"/>
              </a:rPr>
              <a:t> </a:t>
            </a:r>
            <a:r>
              <a:rPr sz="1500" spc="-20" dirty="0">
                <a:latin typeface="Georgia"/>
                <a:cs typeface="Georgia"/>
              </a:rPr>
              <a:t>платы</a:t>
            </a:r>
            <a:r>
              <a:rPr sz="1500" spc="-40" dirty="0">
                <a:latin typeface="Georgia"/>
                <a:cs typeface="Georgia"/>
              </a:rPr>
              <a:t> </a:t>
            </a:r>
            <a:r>
              <a:rPr sz="1500" spc="-35" dirty="0">
                <a:latin typeface="Georgia"/>
                <a:cs typeface="Georgia"/>
              </a:rPr>
              <a:t>сотрудника,</a:t>
            </a:r>
            <a:r>
              <a:rPr sz="1500" spc="-50" dirty="0">
                <a:latin typeface="Georgia"/>
                <a:cs typeface="Georgia"/>
              </a:rPr>
              <a:t> </a:t>
            </a:r>
            <a:r>
              <a:rPr sz="1500" spc="-30" dirty="0">
                <a:latin typeface="Georgia"/>
                <a:cs typeface="Georgia"/>
              </a:rPr>
              <a:t>номер </a:t>
            </a:r>
            <a:r>
              <a:rPr sz="1500" spc="-10" dirty="0">
                <a:latin typeface="Georgia"/>
                <a:cs typeface="Georgia"/>
              </a:rPr>
              <a:t>банковского </a:t>
            </a:r>
            <a:r>
              <a:rPr sz="1500" spc="-25" dirty="0">
                <a:latin typeface="Georgia"/>
                <a:cs typeface="Georgia"/>
              </a:rPr>
              <a:t>счета,</a:t>
            </a:r>
            <a:r>
              <a:rPr sz="1500" spc="-35" dirty="0">
                <a:latin typeface="Georgia"/>
                <a:cs typeface="Georgia"/>
              </a:rPr>
              <a:t> </a:t>
            </a:r>
            <a:r>
              <a:rPr sz="1500" spc="-25" dirty="0">
                <a:latin typeface="Georgia"/>
                <a:cs typeface="Georgia"/>
              </a:rPr>
              <a:t>служебная</a:t>
            </a:r>
            <a:r>
              <a:rPr sz="1500" spc="-50" dirty="0">
                <a:latin typeface="Georgia"/>
                <a:cs typeface="Georgia"/>
              </a:rPr>
              <a:t> </a:t>
            </a:r>
            <a:r>
              <a:rPr sz="1500" spc="-10" dirty="0">
                <a:latin typeface="Georgia"/>
                <a:cs typeface="Georgia"/>
              </a:rPr>
              <a:t>характеристика</a:t>
            </a:r>
            <a:endParaRPr sz="1500" dirty="0">
              <a:latin typeface="Georgia"/>
              <a:cs typeface="Georgia"/>
            </a:endParaRPr>
          </a:p>
          <a:p>
            <a:pPr marL="170815" indent="-113664" algn="just">
              <a:lnSpc>
                <a:spcPct val="100000"/>
              </a:lnSpc>
              <a:spcBef>
                <a:spcPts val="40"/>
              </a:spcBef>
              <a:buChar char="•"/>
              <a:tabLst>
                <a:tab pos="170815" algn="l"/>
              </a:tabLst>
            </a:pPr>
            <a:r>
              <a:rPr sz="1500" spc="-10" dirty="0">
                <a:latin typeface="Georgia"/>
                <a:cs typeface="Georgia"/>
              </a:rPr>
              <a:t>адрес</a:t>
            </a:r>
            <a:r>
              <a:rPr sz="1500" spc="-35" dirty="0">
                <a:latin typeface="Georgia"/>
                <a:cs typeface="Georgia"/>
              </a:rPr>
              <a:t> </a:t>
            </a:r>
            <a:r>
              <a:rPr sz="1500" spc="-25" dirty="0">
                <a:latin typeface="Georgia"/>
                <a:cs typeface="Georgia"/>
              </a:rPr>
              <a:t>электронной</a:t>
            </a:r>
            <a:r>
              <a:rPr sz="1500" spc="-40" dirty="0">
                <a:latin typeface="Georgia"/>
                <a:cs typeface="Georgia"/>
              </a:rPr>
              <a:t> </a:t>
            </a:r>
            <a:r>
              <a:rPr sz="1500" spc="-25" dirty="0">
                <a:latin typeface="Georgia"/>
                <a:cs typeface="Georgia"/>
              </a:rPr>
              <a:t>почты</a:t>
            </a:r>
            <a:r>
              <a:rPr sz="1500" spc="-30" dirty="0">
                <a:latin typeface="Georgia"/>
                <a:cs typeface="Georgia"/>
              </a:rPr>
              <a:t> </a:t>
            </a:r>
            <a:r>
              <a:rPr sz="1500" spc="-10" dirty="0">
                <a:latin typeface="Georgia"/>
                <a:cs typeface="Georgia"/>
              </a:rPr>
              <a:t>клиента</a:t>
            </a:r>
            <a:endParaRPr sz="1500" dirty="0">
              <a:latin typeface="Georgia"/>
              <a:cs typeface="Georgia"/>
            </a:endParaRPr>
          </a:p>
          <a:p>
            <a:pPr marL="170815" indent="-113664" algn="just">
              <a:lnSpc>
                <a:spcPct val="100000"/>
              </a:lnSpc>
              <a:spcBef>
                <a:spcPts val="45"/>
              </a:spcBef>
              <a:buChar char="•"/>
              <a:tabLst>
                <a:tab pos="170815" algn="l"/>
              </a:tabLst>
            </a:pPr>
            <a:r>
              <a:rPr sz="1500" spc="-45" dirty="0">
                <a:latin typeface="Georgia"/>
                <a:cs typeface="Georgia"/>
              </a:rPr>
              <a:t>информация</a:t>
            </a:r>
            <a:r>
              <a:rPr sz="1500" spc="-35" dirty="0">
                <a:latin typeface="Georgia"/>
                <a:cs typeface="Georgia"/>
              </a:rPr>
              <a:t> </a:t>
            </a:r>
            <a:r>
              <a:rPr sz="1500" dirty="0">
                <a:latin typeface="Georgia"/>
                <a:cs typeface="Georgia"/>
              </a:rPr>
              <a:t>об</a:t>
            </a:r>
            <a:r>
              <a:rPr sz="1500" spc="-20" dirty="0">
                <a:latin typeface="Georgia"/>
                <a:cs typeface="Georgia"/>
              </a:rPr>
              <a:t> успеваемости </a:t>
            </a:r>
            <a:r>
              <a:rPr sz="1500" dirty="0">
                <a:latin typeface="Georgia"/>
                <a:cs typeface="Georgia"/>
              </a:rPr>
              <a:t>в</a:t>
            </a:r>
            <a:r>
              <a:rPr sz="1500" spc="-20" dirty="0">
                <a:latin typeface="Georgia"/>
                <a:cs typeface="Georgia"/>
              </a:rPr>
              <a:t> </a:t>
            </a:r>
            <a:r>
              <a:rPr sz="1500" spc="-40" dirty="0">
                <a:latin typeface="Georgia"/>
                <a:cs typeface="Georgia"/>
              </a:rPr>
              <a:t>школе</a:t>
            </a:r>
            <a:r>
              <a:rPr sz="1500" spc="-30" dirty="0">
                <a:latin typeface="Georgia"/>
                <a:cs typeface="Georgia"/>
              </a:rPr>
              <a:t> </a:t>
            </a:r>
            <a:r>
              <a:rPr sz="1500" spc="-35" dirty="0">
                <a:latin typeface="Georgia"/>
                <a:cs typeface="Georgia"/>
              </a:rPr>
              <a:t>или</a:t>
            </a:r>
            <a:r>
              <a:rPr sz="1500" spc="-20" dirty="0">
                <a:latin typeface="Georgia"/>
                <a:cs typeface="Georgia"/>
              </a:rPr>
              <a:t> </a:t>
            </a:r>
            <a:r>
              <a:rPr sz="1500" spc="-10" dirty="0">
                <a:latin typeface="Georgia"/>
                <a:cs typeface="Georgia"/>
              </a:rPr>
              <a:t>институте</a:t>
            </a:r>
            <a:endParaRPr sz="1500" dirty="0">
              <a:latin typeface="Georgia"/>
              <a:cs typeface="Georgia"/>
            </a:endParaRPr>
          </a:p>
          <a:p>
            <a:pPr marL="170815" indent="-113664" algn="just">
              <a:lnSpc>
                <a:spcPct val="100000"/>
              </a:lnSpc>
              <a:spcBef>
                <a:spcPts val="50"/>
              </a:spcBef>
              <a:buChar char="•"/>
              <a:tabLst>
                <a:tab pos="170815" algn="l"/>
              </a:tabLst>
            </a:pPr>
            <a:r>
              <a:rPr sz="1500" spc="-85" dirty="0">
                <a:latin typeface="Georgia"/>
                <a:cs typeface="Georgia"/>
              </a:rPr>
              <a:t>IP-</a:t>
            </a:r>
            <a:r>
              <a:rPr sz="1500" spc="-10" dirty="0">
                <a:latin typeface="Georgia"/>
                <a:cs typeface="Georgia"/>
              </a:rPr>
              <a:t>адрес</a:t>
            </a:r>
            <a:r>
              <a:rPr sz="1500" spc="-50" dirty="0">
                <a:latin typeface="Georgia"/>
                <a:cs typeface="Georgia"/>
              </a:rPr>
              <a:t> </a:t>
            </a:r>
            <a:r>
              <a:rPr sz="1500" spc="-35" dirty="0">
                <a:latin typeface="Georgia"/>
                <a:cs typeface="Georgia"/>
              </a:rPr>
              <a:t>компьютера,</a:t>
            </a:r>
            <a:r>
              <a:rPr sz="1500" spc="-30" dirty="0">
                <a:latin typeface="Georgia"/>
                <a:cs typeface="Georgia"/>
              </a:rPr>
              <a:t> </a:t>
            </a:r>
            <a:r>
              <a:rPr sz="1500" spc="-10" dirty="0">
                <a:latin typeface="Georgia"/>
                <a:cs typeface="Georgia"/>
              </a:rPr>
              <a:t>история</a:t>
            </a:r>
            <a:r>
              <a:rPr sz="1500" spc="-35" dirty="0">
                <a:latin typeface="Georgia"/>
                <a:cs typeface="Georgia"/>
              </a:rPr>
              <a:t> </a:t>
            </a:r>
            <a:r>
              <a:rPr sz="1500" spc="-25" dirty="0">
                <a:latin typeface="Georgia"/>
                <a:cs typeface="Georgia"/>
              </a:rPr>
              <a:t>поиска</a:t>
            </a:r>
            <a:r>
              <a:rPr sz="1500" spc="-35" dirty="0">
                <a:latin typeface="Georgia"/>
                <a:cs typeface="Georgia"/>
              </a:rPr>
              <a:t> </a:t>
            </a:r>
            <a:r>
              <a:rPr sz="1500" dirty="0">
                <a:latin typeface="Georgia"/>
                <a:cs typeface="Georgia"/>
              </a:rPr>
              <a:t>в</a:t>
            </a:r>
            <a:r>
              <a:rPr sz="1500" spc="-25" dirty="0">
                <a:latin typeface="Georgia"/>
                <a:cs typeface="Georgia"/>
              </a:rPr>
              <a:t> </a:t>
            </a:r>
            <a:r>
              <a:rPr sz="1500" spc="-30" dirty="0">
                <a:latin typeface="Georgia"/>
                <a:cs typeface="Georgia"/>
              </a:rPr>
              <a:t>браузере,</a:t>
            </a:r>
            <a:r>
              <a:rPr sz="1500" spc="-40" dirty="0">
                <a:latin typeface="Georgia"/>
                <a:cs typeface="Georgia"/>
              </a:rPr>
              <a:t> </a:t>
            </a:r>
            <a:r>
              <a:rPr sz="1500" spc="-10" dirty="0">
                <a:latin typeface="Georgia"/>
                <a:cs typeface="Georgia"/>
              </a:rPr>
              <a:t>покупок</a:t>
            </a:r>
            <a:endParaRPr sz="1500" dirty="0">
              <a:latin typeface="Georgia"/>
              <a:cs typeface="Georgia"/>
            </a:endParaRPr>
          </a:p>
          <a:p>
            <a:pPr marL="170815" indent="-113664" algn="just">
              <a:lnSpc>
                <a:spcPct val="100000"/>
              </a:lnSpc>
              <a:spcBef>
                <a:spcPts val="50"/>
              </a:spcBef>
              <a:buChar char="•"/>
              <a:tabLst>
                <a:tab pos="170815" algn="l"/>
              </a:tabLst>
            </a:pPr>
            <a:r>
              <a:rPr sz="1500" spc="-30" dirty="0">
                <a:latin typeface="Georgia"/>
                <a:cs typeface="Georgia"/>
              </a:rPr>
              <a:t>отношения</a:t>
            </a:r>
            <a:r>
              <a:rPr sz="1500" spc="-20" dirty="0">
                <a:latin typeface="Georgia"/>
                <a:cs typeface="Georgia"/>
              </a:rPr>
              <a:t> </a:t>
            </a:r>
            <a:r>
              <a:rPr sz="1500" dirty="0">
                <a:latin typeface="Georgia"/>
                <a:cs typeface="Georgia"/>
              </a:rPr>
              <a:t>с</a:t>
            </a:r>
            <a:r>
              <a:rPr sz="1500" spc="-20" dirty="0">
                <a:latin typeface="Georgia"/>
                <a:cs typeface="Georgia"/>
              </a:rPr>
              <a:t> </a:t>
            </a:r>
            <a:r>
              <a:rPr sz="1500" spc="-35" dirty="0">
                <a:latin typeface="Georgia"/>
                <a:cs typeface="Georgia"/>
              </a:rPr>
              <a:t>коллегами,</a:t>
            </a:r>
            <a:r>
              <a:rPr sz="1500" spc="-15" dirty="0">
                <a:latin typeface="Georgia"/>
                <a:cs typeface="Georgia"/>
              </a:rPr>
              <a:t> </a:t>
            </a:r>
            <a:r>
              <a:rPr sz="1500" spc="-35" dirty="0">
                <a:latin typeface="Georgia"/>
                <a:cs typeface="Georgia"/>
              </a:rPr>
              <a:t>взаимоотношениях</a:t>
            </a:r>
            <a:r>
              <a:rPr sz="1500" spc="-5" dirty="0">
                <a:latin typeface="Georgia"/>
                <a:cs typeface="Georgia"/>
              </a:rPr>
              <a:t> </a:t>
            </a:r>
            <a:r>
              <a:rPr sz="1500" dirty="0">
                <a:latin typeface="Georgia"/>
                <a:cs typeface="Georgia"/>
              </a:rPr>
              <a:t>в</a:t>
            </a:r>
            <a:r>
              <a:rPr sz="1500" spc="-15" dirty="0">
                <a:latin typeface="Georgia"/>
                <a:cs typeface="Georgia"/>
              </a:rPr>
              <a:t> </a:t>
            </a:r>
            <a:r>
              <a:rPr sz="1500" spc="-10" dirty="0">
                <a:latin typeface="Georgia"/>
                <a:cs typeface="Georgia"/>
              </a:rPr>
              <a:t>семье</a:t>
            </a:r>
            <a:endParaRPr sz="1500" dirty="0">
              <a:latin typeface="Georgia"/>
              <a:cs typeface="Georgia"/>
            </a:endParaRPr>
          </a:p>
          <a:p>
            <a:pPr marL="170815" indent="-113664" algn="just">
              <a:lnSpc>
                <a:spcPct val="100000"/>
              </a:lnSpc>
              <a:spcBef>
                <a:spcPts val="45"/>
              </a:spcBef>
              <a:buChar char="•"/>
              <a:tabLst>
                <a:tab pos="170815" algn="l"/>
              </a:tabLst>
            </a:pPr>
            <a:r>
              <a:rPr sz="1500" spc="-50" dirty="0">
                <a:latin typeface="Georgia"/>
                <a:cs typeface="Georgia"/>
              </a:rPr>
              <a:t>информация</a:t>
            </a:r>
            <a:r>
              <a:rPr sz="1500" spc="-45" dirty="0">
                <a:latin typeface="Georgia"/>
                <a:cs typeface="Georgia"/>
              </a:rPr>
              <a:t> </a:t>
            </a:r>
            <a:r>
              <a:rPr sz="1500" dirty="0">
                <a:latin typeface="Georgia"/>
                <a:cs typeface="Georgia"/>
              </a:rPr>
              <a:t>о</a:t>
            </a:r>
            <a:r>
              <a:rPr sz="1500" spc="-40" dirty="0">
                <a:latin typeface="Georgia"/>
                <a:cs typeface="Georgia"/>
              </a:rPr>
              <a:t> болезнях, </a:t>
            </a:r>
            <a:r>
              <a:rPr sz="1500" spc="-10" dirty="0">
                <a:latin typeface="Georgia"/>
                <a:cs typeface="Georgia"/>
              </a:rPr>
              <a:t>визитах</a:t>
            </a:r>
            <a:r>
              <a:rPr sz="1500" spc="-35" dirty="0">
                <a:latin typeface="Georgia"/>
                <a:cs typeface="Georgia"/>
              </a:rPr>
              <a:t> </a:t>
            </a:r>
            <a:r>
              <a:rPr sz="1500" dirty="0">
                <a:latin typeface="Georgia"/>
                <a:cs typeface="Georgia"/>
              </a:rPr>
              <a:t>к</a:t>
            </a:r>
            <a:r>
              <a:rPr sz="1500" spc="-40" dirty="0">
                <a:latin typeface="Georgia"/>
                <a:cs typeface="Georgia"/>
              </a:rPr>
              <a:t> </a:t>
            </a:r>
            <a:r>
              <a:rPr sz="1500" spc="-10" dirty="0">
                <a:latin typeface="Georgia"/>
                <a:cs typeface="Georgia"/>
              </a:rPr>
              <a:t>врачу</a:t>
            </a:r>
            <a:endParaRPr sz="1500" dirty="0">
              <a:latin typeface="Georgia"/>
              <a:cs typeface="Georgia"/>
            </a:endParaRPr>
          </a:p>
          <a:p>
            <a:pPr marL="170815" indent="-113664" algn="just">
              <a:lnSpc>
                <a:spcPct val="100000"/>
              </a:lnSpc>
              <a:spcBef>
                <a:spcPts val="40"/>
              </a:spcBef>
              <a:buChar char="•"/>
              <a:tabLst>
                <a:tab pos="170815" algn="l"/>
              </a:tabLst>
            </a:pPr>
            <a:r>
              <a:rPr sz="1500" spc="-30" dirty="0">
                <a:latin typeface="Georgia"/>
                <a:cs typeface="Georgia"/>
              </a:rPr>
              <a:t>принадлежности</a:t>
            </a:r>
            <a:r>
              <a:rPr sz="1500" spc="5" dirty="0">
                <a:latin typeface="Georgia"/>
                <a:cs typeface="Georgia"/>
              </a:rPr>
              <a:t> </a:t>
            </a:r>
            <a:r>
              <a:rPr sz="1500" spc="-10" dirty="0">
                <a:latin typeface="Georgia"/>
                <a:cs typeface="Georgia"/>
              </a:rPr>
              <a:t>имущества</a:t>
            </a:r>
            <a:endParaRPr sz="1500" dirty="0">
              <a:latin typeface="Georgia"/>
              <a:cs typeface="Georgia"/>
            </a:endParaRPr>
          </a:p>
          <a:p>
            <a:pPr marL="170815" indent="-113664" algn="just">
              <a:lnSpc>
                <a:spcPct val="100000"/>
              </a:lnSpc>
              <a:spcBef>
                <a:spcPts val="45"/>
              </a:spcBef>
              <a:buChar char="•"/>
              <a:tabLst>
                <a:tab pos="170815" algn="l"/>
              </a:tabLst>
            </a:pPr>
            <a:r>
              <a:rPr sz="1500" spc="-25" dirty="0">
                <a:latin typeface="Georgia"/>
                <a:cs typeface="Georgia"/>
              </a:rPr>
              <a:t>политические</a:t>
            </a:r>
            <a:r>
              <a:rPr sz="1500" spc="-15" dirty="0">
                <a:latin typeface="Georgia"/>
                <a:cs typeface="Georgia"/>
              </a:rPr>
              <a:t> </a:t>
            </a:r>
            <a:r>
              <a:rPr sz="1500" spc="-30" dirty="0">
                <a:latin typeface="Georgia"/>
                <a:cs typeface="Georgia"/>
              </a:rPr>
              <a:t>взгляды</a:t>
            </a:r>
            <a:r>
              <a:rPr sz="1500" spc="-10" dirty="0">
                <a:latin typeface="Georgia"/>
                <a:cs typeface="Georgia"/>
              </a:rPr>
              <a:t> человека</a:t>
            </a:r>
            <a:endParaRPr sz="1500" dirty="0">
              <a:latin typeface="Georgia"/>
              <a:cs typeface="Georgia"/>
            </a:endParaRPr>
          </a:p>
          <a:p>
            <a:pPr marL="170815" indent="-113664" algn="just">
              <a:lnSpc>
                <a:spcPct val="100000"/>
              </a:lnSpc>
              <a:spcBef>
                <a:spcPts val="50"/>
              </a:spcBef>
              <a:buChar char="•"/>
              <a:tabLst>
                <a:tab pos="170815" algn="l"/>
              </a:tabLst>
            </a:pPr>
            <a:r>
              <a:rPr sz="1500" spc="-45" dirty="0">
                <a:latin typeface="Georgia"/>
                <a:cs typeface="Georgia"/>
              </a:rPr>
              <a:t>фотографии,</a:t>
            </a:r>
            <a:r>
              <a:rPr sz="1500" spc="-10" dirty="0">
                <a:latin typeface="Georgia"/>
                <a:cs typeface="Georgia"/>
              </a:rPr>
              <a:t> </a:t>
            </a:r>
            <a:r>
              <a:rPr sz="1500" spc="-25" dirty="0">
                <a:latin typeface="Georgia"/>
                <a:cs typeface="Georgia"/>
              </a:rPr>
              <a:t>видеозаписи</a:t>
            </a:r>
            <a:r>
              <a:rPr sz="1500" spc="15" dirty="0">
                <a:latin typeface="Georgia"/>
                <a:cs typeface="Georgia"/>
              </a:rPr>
              <a:t> </a:t>
            </a:r>
            <a:r>
              <a:rPr sz="1500" spc="-20" dirty="0">
                <a:latin typeface="Georgia"/>
                <a:cs typeface="Georgia"/>
              </a:rPr>
              <a:t>лица</a:t>
            </a:r>
            <a:endParaRPr sz="1500" dirty="0">
              <a:latin typeface="Georgia"/>
              <a:cs typeface="Georgi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381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65" dirty="0">
                <a:latin typeface="Georgia"/>
                <a:cs typeface="Georgia"/>
              </a:rPr>
              <a:t> </a:t>
            </a:r>
            <a:r>
              <a:rPr sz="3200" spc="-60" dirty="0">
                <a:latin typeface="Georgia"/>
                <a:cs typeface="Georgia"/>
              </a:rPr>
              <a:t>«обработка»</a:t>
            </a:r>
            <a:endParaRPr sz="3200">
              <a:latin typeface="Georgia"/>
              <a:cs typeface="Georgia"/>
            </a:endParaRPr>
          </a:p>
        </p:txBody>
      </p:sp>
      <p:sp>
        <p:nvSpPr>
          <p:cNvPr id="6" name="object 6"/>
          <p:cNvSpPr txBox="1"/>
          <p:nvPr/>
        </p:nvSpPr>
        <p:spPr>
          <a:xfrm>
            <a:off x="1295400" y="3393440"/>
            <a:ext cx="1598929" cy="783590"/>
          </a:xfrm>
          <a:prstGeom prst="rect">
            <a:avLst/>
          </a:prstGeom>
        </p:spPr>
        <p:txBody>
          <a:bodyPr vert="horz" wrap="square" lIns="0" tIns="12700" rIns="0" bIns="0" rtlCol="0">
            <a:spAutoFit/>
          </a:bodyPr>
          <a:lstStyle/>
          <a:p>
            <a:pPr marR="6350" algn="r">
              <a:lnSpc>
                <a:spcPts val="2030"/>
              </a:lnSpc>
              <a:spcBef>
                <a:spcPts val="100"/>
              </a:spcBef>
            </a:pPr>
            <a:r>
              <a:rPr sz="1800" b="0" i="1" spc="-10" dirty="0">
                <a:latin typeface="Roboto Thin"/>
                <a:cs typeface="Roboto Thin"/>
              </a:rPr>
              <a:t>Обработка</a:t>
            </a:r>
            <a:endParaRPr sz="1800" dirty="0">
              <a:latin typeface="Roboto Thin"/>
              <a:cs typeface="Roboto Thin"/>
            </a:endParaRPr>
          </a:p>
          <a:p>
            <a:pPr marR="5080" algn="r">
              <a:lnSpc>
                <a:spcPts val="1905"/>
              </a:lnSpc>
            </a:pPr>
            <a:r>
              <a:rPr sz="1800" b="0" i="1" spc="-10" dirty="0">
                <a:latin typeface="Roboto Thin"/>
                <a:cs typeface="Roboto Thin"/>
              </a:rPr>
              <a:t>персональных</a:t>
            </a:r>
            <a:endParaRPr sz="1800" dirty="0">
              <a:latin typeface="Roboto Thin"/>
              <a:cs typeface="Roboto Thin"/>
            </a:endParaRPr>
          </a:p>
          <a:p>
            <a:pPr marR="5715" algn="r">
              <a:lnSpc>
                <a:spcPts val="2035"/>
              </a:lnSpc>
            </a:pPr>
            <a:r>
              <a:rPr sz="1800" b="0" i="1" spc="-10" dirty="0">
                <a:latin typeface="Roboto Thin"/>
                <a:cs typeface="Roboto Thin"/>
              </a:rPr>
              <a:t>данных</a:t>
            </a:r>
            <a:endParaRPr sz="1800" dirty="0">
              <a:latin typeface="Roboto Thin"/>
              <a:cs typeface="Roboto Thin"/>
            </a:endParaRPr>
          </a:p>
        </p:txBody>
      </p:sp>
      <p:sp>
        <p:nvSpPr>
          <p:cNvPr id="7" name="object 7"/>
          <p:cNvSpPr/>
          <p:nvPr/>
        </p:nvSpPr>
        <p:spPr>
          <a:xfrm>
            <a:off x="3006851" y="1955292"/>
            <a:ext cx="376555" cy="3700779"/>
          </a:xfrm>
          <a:custGeom>
            <a:avLst/>
            <a:gdLst/>
            <a:ahLst/>
            <a:cxnLst/>
            <a:rect l="l" t="t" r="r" b="b"/>
            <a:pathLst>
              <a:path w="376554" h="3700779">
                <a:moveTo>
                  <a:pt x="376427" y="3700272"/>
                </a:moveTo>
                <a:lnTo>
                  <a:pt x="326414" y="3695565"/>
                </a:lnTo>
                <a:lnTo>
                  <a:pt x="281460" y="3682285"/>
                </a:lnTo>
                <a:lnTo>
                  <a:pt x="243363" y="3661687"/>
                </a:lnTo>
                <a:lnTo>
                  <a:pt x="213924" y="3635031"/>
                </a:lnTo>
                <a:lnTo>
                  <a:pt x="188214" y="3568573"/>
                </a:lnTo>
                <a:lnTo>
                  <a:pt x="188214" y="1981835"/>
                </a:lnTo>
                <a:lnTo>
                  <a:pt x="181486" y="1946811"/>
                </a:lnTo>
                <a:lnTo>
                  <a:pt x="133064" y="1888696"/>
                </a:lnTo>
                <a:lnTo>
                  <a:pt x="94967" y="1868108"/>
                </a:lnTo>
                <a:lnTo>
                  <a:pt x="50013" y="1854837"/>
                </a:lnTo>
                <a:lnTo>
                  <a:pt x="0" y="1850136"/>
                </a:lnTo>
                <a:lnTo>
                  <a:pt x="50013" y="1845434"/>
                </a:lnTo>
                <a:lnTo>
                  <a:pt x="94967" y="1832163"/>
                </a:lnTo>
                <a:lnTo>
                  <a:pt x="133064" y="1811575"/>
                </a:lnTo>
                <a:lnTo>
                  <a:pt x="162503" y="1784923"/>
                </a:lnTo>
                <a:lnTo>
                  <a:pt x="188214" y="1718437"/>
                </a:lnTo>
                <a:lnTo>
                  <a:pt x="188214" y="131699"/>
                </a:lnTo>
                <a:lnTo>
                  <a:pt x="194941" y="96675"/>
                </a:lnTo>
                <a:lnTo>
                  <a:pt x="213924" y="65212"/>
                </a:lnTo>
                <a:lnTo>
                  <a:pt x="243363" y="38560"/>
                </a:lnTo>
                <a:lnTo>
                  <a:pt x="281460" y="17972"/>
                </a:lnTo>
                <a:lnTo>
                  <a:pt x="326414" y="4701"/>
                </a:lnTo>
                <a:lnTo>
                  <a:pt x="376427" y="0"/>
                </a:lnTo>
              </a:path>
            </a:pathLst>
          </a:custGeom>
          <a:ln w="15875">
            <a:solidFill>
              <a:srgbClr val="31426B"/>
            </a:solidFill>
          </a:ln>
        </p:spPr>
        <p:txBody>
          <a:bodyPr wrap="square" lIns="0" tIns="0" rIns="0" bIns="0" rtlCol="0"/>
          <a:lstStyle/>
          <a:p>
            <a:endParaRPr/>
          </a:p>
        </p:txBody>
      </p:sp>
      <p:grpSp>
        <p:nvGrpSpPr>
          <p:cNvPr id="8" name="object 8"/>
          <p:cNvGrpSpPr/>
          <p:nvPr/>
        </p:nvGrpSpPr>
        <p:grpSpPr>
          <a:xfrm>
            <a:off x="3526218" y="1947354"/>
            <a:ext cx="5126355" cy="3716654"/>
            <a:chOff x="3526218" y="1947354"/>
            <a:chExt cx="5126355" cy="3716654"/>
          </a:xfrm>
        </p:grpSpPr>
        <p:sp>
          <p:nvSpPr>
            <p:cNvPr id="9" name="object 9"/>
            <p:cNvSpPr/>
            <p:nvPr/>
          </p:nvSpPr>
          <p:spPr>
            <a:xfrm>
              <a:off x="3534155" y="1955292"/>
              <a:ext cx="5110480" cy="3700779"/>
            </a:xfrm>
            <a:custGeom>
              <a:avLst/>
              <a:gdLst/>
              <a:ahLst/>
              <a:cxnLst/>
              <a:rect l="l" t="t" r="r" b="b"/>
              <a:pathLst>
                <a:path w="5110480" h="3700779">
                  <a:moveTo>
                    <a:pt x="5109972" y="0"/>
                  </a:moveTo>
                  <a:lnTo>
                    <a:pt x="0" y="0"/>
                  </a:lnTo>
                  <a:lnTo>
                    <a:pt x="0" y="3700272"/>
                  </a:lnTo>
                  <a:lnTo>
                    <a:pt x="5109972" y="3700272"/>
                  </a:lnTo>
                  <a:lnTo>
                    <a:pt x="5109972" y="0"/>
                  </a:lnTo>
                  <a:close/>
                </a:path>
              </a:pathLst>
            </a:custGeom>
            <a:solidFill>
              <a:srgbClr val="FFFFFF"/>
            </a:solidFill>
          </p:spPr>
          <p:txBody>
            <a:bodyPr wrap="square" lIns="0" tIns="0" rIns="0" bIns="0" rtlCol="0"/>
            <a:lstStyle/>
            <a:p>
              <a:endParaRPr/>
            </a:p>
          </p:txBody>
        </p:sp>
        <p:sp>
          <p:nvSpPr>
            <p:cNvPr id="10" name="object 10"/>
            <p:cNvSpPr/>
            <p:nvPr/>
          </p:nvSpPr>
          <p:spPr>
            <a:xfrm>
              <a:off x="3534155" y="1955292"/>
              <a:ext cx="5110480" cy="3700779"/>
            </a:xfrm>
            <a:custGeom>
              <a:avLst/>
              <a:gdLst/>
              <a:ahLst/>
              <a:cxnLst/>
              <a:rect l="l" t="t" r="r" b="b"/>
              <a:pathLst>
                <a:path w="5110480" h="3700779">
                  <a:moveTo>
                    <a:pt x="0" y="3700272"/>
                  </a:moveTo>
                  <a:lnTo>
                    <a:pt x="5109972" y="3700272"/>
                  </a:lnTo>
                  <a:lnTo>
                    <a:pt x="5109972" y="0"/>
                  </a:lnTo>
                  <a:lnTo>
                    <a:pt x="0" y="0"/>
                  </a:lnTo>
                  <a:lnTo>
                    <a:pt x="0" y="3700272"/>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590035" y="1985594"/>
            <a:ext cx="4940935" cy="3662925"/>
          </a:xfrm>
          <a:prstGeom prst="rect">
            <a:avLst/>
          </a:prstGeom>
        </p:spPr>
        <p:txBody>
          <a:bodyPr vert="horz" wrap="square" lIns="0" tIns="45719" rIns="0" bIns="0" rtlCol="0">
            <a:spAutoFit/>
          </a:bodyPr>
          <a:lstStyle/>
          <a:p>
            <a:pPr marL="184785" marR="5080" indent="-172720" algn="just">
              <a:lnSpc>
                <a:spcPct val="88100"/>
              </a:lnSpc>
              <a:spcBef>
                <a:spcPts val="359"/>
              </a:spcBef>
              <a:buFont typeface="Georgia"/>
              <a:buChar char="•"/>
              <a:tabLst>
                <a:tab pos="184785" algn="l"/>
              </a:tabLst>
            </a:pPr>
            <a:r>
              <a:rPr sz="1800" b="1" i="1" spc="-165" dirty="0">
                <a:latin typeface="Georgia" panose="02040502050405020303" pitchFamily="18" charset="0"/>
                <a:cs typeface="Georgia"/>
              </a:rPr>
              <a:t>любое</a:t>
            </a:r>
            <a:r>
              <a:rPr sz="1800" b="1" i="1" spc="-10" dirty="0">
                <a:latin typeface="Georgia" panose="02040502050405020303" pitchFamily="18" charset="0"/>
                <a:cs typeface="Georgia"/>
              </a:rPr>
              <a:t> </a:t>
            </a:r>
            <a:r>
              <a:rPr sz="1800" b="1" i="1" spc="-160" dirty="0">
                <a:latin typeface="Georgia" panose="02040502050405020303" pitchFamily="18" charset="0"/>
                <a:cs typeface="Georgia"/>
              </a:rPr>
              <a:t>действие</a:t>
            </a:r>
            <a:r>
              <a:rPr sz="1800" b="1" i="1" spc="-30" dirty="0">
                <a:latin typeface="Georgia" panose="02040502050405020303" pitchFamily="18" charset="0"/>
                <a:cs typeface="Georgia"/>
              </a:rPr>
              <a:t> </a:t>
            </a:r>
            <a:r>
              <a:rPr sz="1800" b="0" i="1" dirty="0">
                <a:latin typeface="Georgia" panose="02040502050405020303" pitchFamily="18" charset="0"/>
                <a:cs typeface="Roboto Thin"/>
              </a:rPr>
              <a:t>или</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совокупность</a:t>
            </a:r>
            <a:r>
              <a:rPr sz="1800" b="0" i="1" spc="40" dirty="0">
                <a:latin typeface="Georgia" panose="02040502050405020303" pitchFamily="18" charset="0"/>
                <a:cs typeface="Roboto Thin"/>
              </a:rPr>
              <a:t> </a:t>
            </a:r>
            <a:r>
              <a:rPr sz="1800" b="0" i="1" spc="-10" dirty="0">
                <a:latin typeface="Georgia" panose="02040502050405020303" pitchFamily="18" charset="0"/>
                <a:cs typeface="Roboto Thin"/>
              </a:rPr>
              <a:t>действий, </a:t>
            </a:r>
            <a:r>
              <a:rPr sz="1800" b="0" i="1" spc="-40" dirty="0">
                <a:latin typeface="Georgia" panose="02040502050405020303" pitchFamily="18" charset="0"/>
                <a:cs typeface="Roboto Thin"/>
              </a:rPr>
              <a:t>совершаемые</a:t>
            </a:r>
            <a:r>
              <a:rPr sz="1800" b="0" i="1" spc="-25" dirty="0">
                <a:latin typeface="Georgia" panose="02040502050405020303" pitchFamily="18" charset="0"/>
                <a:cs typeface="Roboto Thin"/>
              </a:rPr>
              <a:t> </a:t>
            </a:r>
            <a:r>
              <a:rPr sz="1800" b="1" i="1" spc="-160" dirty="0">
                <a:latin typeface="Georgia" panose="02040502050405020303" pitchFamily="18" charset="0"/>
                <a:cs typeface="Georgia"/>
              </a:rPr>
              <a:t>с</a:t>
            </a:r>
            <a:r>
              <a:rPr sz="1800" b="1" i="1" spc="-55" dirty="0">
                <a:latin typeface="Georgia" panose="02040502050405020303" pitchFamily="18" charset="0"/>
                <a:cs typeface="Georgia"/>
              </a:rPr>
              <a:t> </a:t>
            </a:r>
            <a:r>
              <a:rPr sz="1800" b="1" i="1" spc="-170" dirty="0">
                <a:latin typeface="Georgia" panose="02040502050405020303" pitchFamily="18" charset="0"/>
                <a:cs typeface="Georgia"/>
              </a:rPr>
              <a:t>персональными</a:t>
            </a:r>
            <a:r>
              <a:rPr sz="1800" b="1" i="1" spc="-60" dirty="0">
                <a:latin typeface="Georgia" panose="02040502050405020303" pitchFamily="18" charset="0"/>
                <a:cs typeface="Georgia"/>
              </a:rPr>
              <a:t> </a:t>
            </a:r>
            <a:r>
              <a:rPr sz="1800" b="1" i="1" spc="-20" dirty="0">
                <a:latin typeface="Georgia" panose="02040502050405020303" pitchFamily="18" charset="0"/>
                <a:cs typeface="Georgia"/>
              </a:rPr>
              <a:t>данными</a:t>
            </a:r>
            <a:r>
              <a:rPr sz="1800" b="0" i="1" spc="-20" dirty="0">
                <a:latin typeface="Georgia" panose="02040502050405020303" pitchFamily="18" charset="0"/>
                <a:cs typeface="Roboto Thin"/>
              </a:rPr>
              <a:t>, </a:t>
            </a:r>
            <a:r>
              <a:rPr sz="1800" b="0" i="1" spc="-10" dirty="0">
                <a:latin typeface="Georgia" panose="02040502050405020303" pitchFamily="18" charset="0"/>
                <a:cs typeface="Roboto Thin"/>
              </a:rPr>
              <a:t>включая</a:t>
            </a:r>
            <a:endParaRPr sz="1800" dirty="0">
              <a:latin typeface="Georgia" panose="02040502050405020303" pitchFamily="18" charset="0"/>
              <a:cs typeface="Roboto Thin"/>
            </a:endParaRPr>
          </a:p>
          <a:p>
            <a:pPr marL="470535" indent="-285750" algn="just">
              <a:lnSpc>
                <a:spcPct val="100000"/>
              </a:lnSpc>
              <a:spcBef>
                <a:spcPts val="45"/>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сбор</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40" dirty="0">
                <a:latin typeface="Georgia" panose="02040502050405020303" pitchFamily="18" charset="0"/>
                <a:cs typeface="Roboto Thin"/>
              </a:rPr>
              <a:t>систематизацию</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хранение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a:latin typeface="Georgia" panose="02040502050405020303" pitchFamily="18" charset="0"/>
                <a:cs typeface="Roboto Thin"/>
              </a:rPr>
              <a:t>изменение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использование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обезличивание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spc="-10" dirty="0" err="1">
                <a:latin typeface="Georgia" panose="02040502050405020303" pitchFamily="18" charset="0"/>
                <a:cs typeface="Roboto Thin"/>
              </a:rPr>
              <a:t>блокирование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распространение</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предоставление</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spc="-819" dirty="0">
                <a:latin typeface="Georgia" panose="02040502050405020303" pitchFamily="18" charset="0"/>
                <a:cs typeface="Courier New"/>
              </a:rPr>
              <a:t> </a:t>
            </a:r>
            <a:r>
              <a:rPr sz="1800" b="0" i="1" spc="-10" dirty="0">
                <a:latin typeface="Georgia" panose="02040502050405020303" pitchFamily="18" charset="0"/>
                <a:cs typeface="Roboto Thin"/>
              </a:rPr>
              <a:t>удаление</a:t>
            </a:r>
            <a:endParaRPr sz="1800" dirty="0">
              <a:latin typeface="Georgia" panose="02040502050405020303" pitchFamily="18" charset="0"/>
              <a:cs typeface="Roboto Thi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381444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Термина</a:t>
            </a:r>
            <a:r>
              <a:rPr sz="3200" spc="-35" dirty="0">
                <a:latin typeface="Georgia"/>
                <a:cs typeface="Georgia"/>
              </a:rPr>
              <a:t> </a:t>
            </a:r>
            <a:r>
              <a:rPr sz="3200" spc="-65" dirty="0">
                <a:latin typeface="Georgia"/>
                <a:cs typeface="Georgia"/>
              </a:rPr>
              <a:t>«оператор»</a:t>
            </a:r>
            <a:endParaRPr sz="3200" dirty="0">
              <a:latin typeface="Georgia"/>
              <a:cs typeface="Georgia"/>
            </a:endParaRPr>
          </a:p>
        </p:txBody>
      </p:sp>
      <p:sp>
        <p:nvSpPr>
          <p:cNvPr id="6" name="object 6"/>
          <p:cNvSpPr txBox="1"/>
          <p:nvPr/>
        </p:nvSpPr>
        <p:spPr>
          <a:xfrm>
            <a:off x="1676400" y="3634867"/>
            <a:ext cx="1216405" cy="299720"/>
          </a:xfrm>
          <a:prstGeom prst="rect">
            <a:avLst/>
          </a:prstGeom>
        </p:spPr>
        <p:txBody>
          <a:bodyPr vert="horz" wrap="square" lIns="0" tIns="12700" rIns="0" bIns="0" rtlCol="0">
            <a:spAutoFit/>
          </a:bodyPr>
          <a:lstStyle/>
          <a:p>
            <a:pPr marL="12700">
              <a:lnSpc>
                <a:spcPct val="100000"/>
              </a:lnSpc>
              <a:spcBef>
                <a:spcPts val="100"/>
              </a:spcBef>
            </a:pPr>
            <a:r>
              <a:rPr sz="1800" b="0" i="1" spc="40" dirty="0">
                <a:latin typeface="Georgia" panose="02040502050405020303" pitchFamily="18" charset="0"/>
                <a:cs typeface="Roboto Thin"/>
              </a:rPr>
              <a:t>Оператор</a:t>
            </a:r>
            <a:endParaRPr sz="1800" dirty="0">
              <a:latin typeface="Georgia" panose="02040502050405020303" pitchFamily="18" charset="0"/>
              <a:cs typeface="Roboto Thin"/>
            </a:endParaRPr>
          </a:p>
        </p:txBody>
      </p:sp>
      <p:sp>
        <p:nvSpPr>
          <p:cNvPr id="7" name="object 7"/>
          <p:cNvSpPr/>
          <p:nvPr/>
        </p:nvSpPr>
        <p:spPr>
          <a:xfrm>
            <a:off x="3006851" y="2397251"/>
            <a:ext cx="376555" cy="2816860"/>
          </a:xfrm>
          <a:custGeom>
            <a:avLst/>
            <a:gdLst/>
            <a:ahLst/>
            <a:cxnLst/>
            <a:rect l="l" t="t" r="r" b="b"/>
            <a:pathLst>
              <a:path w="376554" h="2816860">
                <a:moveTo>
                  <a:pt x="376427" y="2816352"/>
                </a:moveTo>
                <a:lnTo>
                  <a:pt x="326414" y="2811650"/>
                </a:lnTo>
                <a:lnTo>
                  <a:pt x="281460" y="2798379"/>
                </a:lnTo>
                <a:lnTo>
                  <a:pt x="243363" y="2777791"/>
                </a:lnTo>
                <a:lnTo>
                  <a:pt x="213924" y="2751139"/>
                </a:lnTo>
                <a:lnTo>
                  <a:pt x="188214" y="2684653"/>
                </a:lnTo>
                <a:lnTo>
                  <a:pt x="188214" y="1539875"/>
                </a:lnTo>
                <a:lnTo>
                  <a:pt x="181486" y="1504851"/>
                </a:lnTo>
                <a:lnTo>
                  <a:pt x="133064" y="1446736"/>
                </a:lnTo>
                <a:lnTo>
                  <a:pt x="94967" y="1426148"/>
                </a:lnTo>
                <a:lnTo>
                  <a:pt x="50013" y="1412877"/>
                </a:lnTo>
                <a:lnTo>
                  <a:pt x="0" y="1408176"/>
                </a:lnTo>
                <a:lnTo>
                  <a:pt x="50013" y="1403474"/>
                </a:lnTo>
                <a:lnTo>
                  <a:pt x="94967" y="1390203"/>
                </a:lnTo>
                <a:lnTo>
                  <a:pt x="133064" y="1369615"/>
                </a:lnTo>
                <a:lnTo>
                  <a:pt x="162503" y="1342963"/>
                </a:lnTo>
                <a:lnTo>
                  <a:pt x="188214" y="1276477"/>
                </a:lnTo>
                <a:lnTo>
                  <a:pt x="188214" y="131699"/>
                </a:lnTo>
                <a:lnTo>
                  <a:pt x="194941" y="96675"/>
                </a:lnTo>
                <a:lnTo>
                  <a:pt x="213924" y="65212"/>
                </a:lnTo>
                <a:lnTo>
                  <a:pt x="243363" y="38560"/>
                </a:lnTo>
                <a:lnTo>
                  <a:pt x="281460" y="17972"/>
                </a:lnTo>
                <a:lnTo>
                  <a:pt x="326414" y="4701"/>
                </a:lnTo>
                <a:lnTo>
                  <a:pt x="376427" y="0"/>
                </a:lnTo>
              </a:path>
            </a:pathLst>
          </a:custGeom>
          <a:ln w="15874">
            <a:solidFill>
              <a:srgbClr val="31426B"/>
            </a:solidFill>
          </a:ln>
        </p:spPr>
        <p:txBody>
          <a:bodyPr wrap="square" lIns="0" tIns="0" rIns="0" bIns="0" rtlCol="0"/>
          <a:lstStyle/>
          <a:p>
            <a:endParaRPr/>
          </a:p>
        </p:txBody>
      </p:sp>
      <p:sp>
        <p:nvSpPr>
          <p:cNvPr id="8" name="object 8"/>
          <p:cNvSpPr txBox="1"/>
          <p:nvPr/>
        </p:nvSpPr>
        <p:spPr>
          <a:xfrm>
            <a:off x="3534155" y="2397251"/>
            <a:ext cx="5110480" cy="2816860"/>
          </a:xfrm>
          <a:prstGeom prst="rect">
            <a:avLst/>
          </a:prstGeom>
          <a:solidFill>
            <a:srgbClr val="FFFFFF"/>
          </a:solidFill>
          <a:ln w="15875">
            <a:solidFill>
              <a:srgbClr val="394B7A"/>
            </a:solidFill>
          </a:ln>
        </p:spPr>
        <p:txBody>
          <a:bodyPr vert="horz" wrap="square" lIns="0" tIns="43815" rIns="0" bIns="0" rtlCol="0">
            <a:spAutoFit/>
          </a:bodyPr>
          <a:lstStyle/>
          <a:p>
            <a:pPr marL="240665" indent="-172085" algn="just">
              <a:lnSpc>
                <a:spcPct val="100000"/>
              </a:lnSpc>
              <a:spcBef>
                <a:spcPts val="345"/>
              </a:spcBef>
              <a:buFont typeface="Georgia"/>
              <a:buChar char="•"/>
              <a:tabLst>
                <a:tab pos="240665" algn="l"/>
              </a:tabLst>
            </a:pPr>
            <a:r>
              <a:rPr lang="ru-RU" sz="1800" b="0" i="1" dirty="0">
                <a:latin typeface="Georgia" panose="02040502050405020303" pitchFamily="18" charset="0"/>
                <a:cs typeface="Roboto Thin"/>
              </a:rPr>
              <a:t>государственный</a:t>
            </a:r>
            <a:r>
              <a:rPr lang="ru-RU" sz="1800" b="0" i="1" spc="204" dirty="0">
                <a:latin typeface="Georgia" panose="02040502050405020303" pitchFamily="18" charset="0"/>
                <a:cs typeface="Roboto Thin"/>
              </a:rPr>
              <a:t> </a:t>
            </a:r>
            <a:r>
              <a:rPr lang="ru-RU" sz="1800" b="0" i="1" spc="-10" dirty="0">
                <a:latin typeface="Georgia" panose="02040502050405020303" pitchFamily="18" charset="0"/>
                <a:cs typeface="Roboto Thin"/>
              </a:rPr>
              <a:t>орган,</a:t>
            </a:r>
            <a:endParaRPr lang="ru-RU" sz="1800" dirty="0">
              <a:latin typeface="Georgia" panose="02040502050405020303" pitchFamily="18" charset="0"/>
              <a:cs typeface="Roboto Thin"/>
            </a:endParaRPr>
          </a:p>
          <a:p>
            <a:pPr marL="240665" indent="-172085" algn="just">
              <a:lnSpc>
                <a:spcPct val="100000"/>
              </a:lnSpc>
              <a:spcBef>
                <a:spcPts val="60"/>
              </a:spcBef>
              <a:buFont typeface="Georgia"/>
              <a:buChar char="•"/>
              <a:tabLst>
                <a:tab pos="240665" algn="l"/>
              </a:tabLst>
            </a:pPr>
            <a:r>
              <a:rPr lang="ru-RU" sz="1800" b="0" i="1" spc="-40" dirty="0">
                <a:latin typeface="Georgia" panose="02040502050405020303" pitchFamily="18" charset="0"/>
                <a:cs typeface="Roboto Thin"/>
              </a:rPr>
              <a:t>юридическое</a:t>
            </a:r>
            <a:r>
              <a:rPr lang="ru-RU" sz="1800" b="0" i="1" spc="-35" dirty="0">
                <a:latin typeface="Georgia" panose="02040502050405020303" pitchFamily="18" charset="0"/>
                <a:cs typeface="Roboto Thin"/>
              </a:rPr>
              <a:t> </a:t>
            </a:r>
            <a:r>
              <a:rPr lang="ru-RU" sz="1800" b="0" i="1" dirty="0">
                <a:latin typeface="Georgia" panose="02040502050405020303" pitchFamily="18" charset="0"/>
                <a:cs typeface="Roboto Thin"/>
              </a:rPr>
              <a:t>лицо</a:t>
            </a:r>
            <a:r>
              <a:rPr lang="ru-RU" sz="1800" b="0" i="1" spc="-40" dirty="0">
                <a:latin typeface="Georgia" panose="02040502050405020303" pitchFamily="18" charset="0"/>
                <a:cs typeface="Roboto Thin"/>
              </a:rPr>
              <a:t> </a:t>
            </a:r>
            <a:r>
              <a:rPr lang="ru-RU" sz="1800" b="0" i="1" spc="-35" dirty="0">
                <a:latin typeface="Georgia" panose="02040502050405020303" pitchFamily="18" charset="0"/>
                <a:cs typeface="Roboto Thin"/>
              </a:rPr>
              <a:t>Республики</a:t>
            </a:r>
            <a:r>
              <a:rPr lang="ru-RU" sz="1800" b="0" i="1" spc="-30" dirty="0">
                <a:latin typeface="Georgia" panose="02040502050405020303" pitchFamily="18" charset="0"/>
                <a:cs typeface="Roboto Thin"/>
              </a:rPr>
              <a:t> </a:t>
            </a:r>
            <a:r>
              <a:rPr lang="ru-RU" sz="1800" b="0" i="1" spc="-10" dirty="0">
                <a:latin typeface="Georgia" panose="02040502050405020303" pitchFamily="18" charset="0"/>
                <a:cs typeface="Roboto Thin"/>
              </a:rPr>
              <a:t>Беларусь,</a:t>
            </a:r>
            <a:endParaRPr lang="ru-RU" sz="1800" dirty="0">
              <a:latin typeface="Georgia" panose="02040502050405020303" pitchFamily="18" charset="0"/>
              <a:cs typeface="Roboto Thin"/>
            </a:endParaRPr>
          </a:p>
          <a:p>
            <a:pPr marL="240665" indent="-172085" algn="just">
              <a:lnSpc>
                <a:spcPct val="100000"/>
              </a:lnSpc>
              <a:spcBef>
                <a:spcPts val="45"/>
              </a:spcBef>
              <a:buFont typeface="Georgia"/>
              <a:buChar char="•"/>
              <a:tabLst>
                <a:tab pos="240665" algn="l"/>
              </a:tabLst>
            </a:pPr>
            <a:r>
              <a:rPr lang="ru-RU" sz="1800" b="0" i="1" dirty="0">
                <a:latin typeface="Georgia" panose="02040502050405020303" pitchFamily="18" charset="0"/>
                <a:cs typeface="Roboto Thin"/>
              </a:rPr>
              <a:t>иная</a:t>
            </a:r>
            <a:r>
              <a:rPr lang="ru-RU" sz="1800" b="0" i="1" spc="-30" dirty="0">
                <a:latin typeface="Georgia" panose="02040502050405020303" pitchFamily="18" charset="0"/>
                <a:cs typeface="Roboto Thin"/>
              </a:rPr>
              <a:t> </a:t>
            </a:r>
            <a:r>
              <a:rPr lang="ru-RU" sz="1800" b="1" i="1" spc="-65" dirty="0">
                <a:latin typeface="Georgia" panose="02040502050405020303" pitchFamily="18" charset="0"/>
                <a:cs typeface="Georgia"/>
              </a:rPr>
              <a:t>организация</a:t>
            </a:r>
            <a:r>
              <a:rPr lang="ru-RU" sz="1800" b="0" i="1" spc="-65" dirty="0">
                <a:latin typeface="Georgia" panose="02040502050405020303" pitchFamily="18" charset="0"/>
                <a:cs typeface="Roboto Thin"/>
              </a:rPr>
              <a:t>,</a:t>
            </a:r>
            <a:endParaRPr lang="ru-RU" sz="1800" dirty="0">
              <a:latin typeface="Georgia" panose="02040502050405020303" pitchFamily="18" charset="0"/>
              <a:cs typeface="Roboto Thin"/>
            </a:endParaRPr>
          </a:p>
          <a:p>
            <a:pPr marL="240665" indent="-172085" algn="just">
              <a:lnSpc>
                <a:spcPts val="2030"/>
              </a:lnSpc>
              <a:spcBef>
                <a:spcPts val="65"/>
              </a:spcBef>
              <a:buFont typeface="Georgia"/>
              <a:buChar char="•"/>
              <a:tabLst>
                <a:tab pos="240665" algn="l"/>
              </a:tabLst>
            </a:pPr>
            <a:r>
              <a:rPr lang="ru-RU" sz="1800" b="1" i="1" spc="-150" dirty="0">
                <a:latin typeface="Georgia" panose="02040502050405020303" pitchFamily="18" charset="0"/>
                <a:cs typeface="Georgia"/>
              </a:rPr>
              <a:t>физическое</a:t>
            </a:r>
            <a:r>
              <a:rPr lang="ru-RU" sz="1800" b="1" i="1" spc="-100" dirty="0">
                <a:latin typeface="Georgia" panose="02040502050405020303" pitchFamily="18" charset="0"/>
                <a:cs typeface="Georgia"/>
              </a:rPr>
              <a:t> </a:t>
            </a:r>
            <a:r>
              <a:rPr lang="ru-RU" sz="1800" b="1" i="1" spc="-130" dirty="0">
                <a:latin typeface="Georgia" panose="02040502050405020303" pitchFamily="18" charset="0"/>
                <a:cs typeface="Georgia"/>
              </a:rPr>
              <a:t>лицо</a:t>
            </a:r>
            <a:r>
              <a:rPr lang="ru-RU" sz="1800" b="0" i="1" spc="-130" dirty="0">
                <a:latin typeface="Georgia" panose="02040502050405020303" pitchFamily="18" charset="0"/>
                <a:cs typeface="Roboto Thin"/>
              </a:rPr>
              <a:t>,</a:t>
            </a:r>
            <a:r>
              <a:rPr lang="ru-RU" sz="1800" b="0" i="1" spc="-30" dirty="0">
                <a:latin typeface="Georgia" panose="02040502050405020303" pitchFamily="18" charset="0"/>
                <a:cs typeface="Roboto Thin"/>
              </a:rPr>
              <a:t> </a:t>
            </a:r>
            <a:r>
              <a:rPr lang="ru-RU" sz="1800" b="0" i="1" dirty="0">
                <a:latin typeface="Georgia" panose="02040502050405020303" pitchFamily="18" charset="0"/>
                <a:cs typeface="Roboto Thin"/>
              </a:rPr>
              <a:t>в</a:t>
            </a:r>
            <a:r>
              <a:rPr lang="ru-RU" sz="1800" b="0" i="1" spc="-25" dirty="0">
                <a:latin typeface="Georgia" panose="02040502050405020303" pitchFamily="18" charset="0"/>
                <a:cs typeface="Roboto Thin"/>
              </a:rPr>
              <a:t> </a:t>
            </a:r>
            <a:r>
              <a:rPr lang="ru-RU" sz="1800" b="0" i="1" spc="175" dirty="0">
                <a:latin typeface="Georgia" panose="02040502050405020303" pitchFamily="18" charset="0"/>
                <a:cs typeface="Roboto Thin"/>
              </a:rPr>
              <a:t>том</a:t>
            </a:r>
            <a:r>
              <a:rPr lang="ru-RU" sz="1800" b="0" i="1" spc="-30" dirty="0">
                <a:latin typeface="Georgia" panose="02040502050405020303" pitchFamily="18" charset="0"/>
                <a:cs typeface="Roboto Thin"/>
              </a:rPr>
              <a:t> </a:t>
            </a:r>
            <a:r>
              <a:rPr lang="ru-RU" sz="1800" b="0" i="1" spc="-20" dirty="0">
                <a:latin typeface="Georgia" panose="02040502050405020303" pitchFamily="18" charset="0"/>
                <a:cs typeface="Roboto Thin"/>
              </a:rPr>
              <a:t>числе</a:t>
            </a:r>
            <a:endParaRPr lang="ru-RU" sz="1800" dirty="0">
              <a:latin typeface="Georgia" panose="02040502050405020303" pitchFamily="18" charset="0"/>
              <a:cs typeface="Roboto Thin"/>
            </a:endParaRPr>
          </a:p>
          <a:p>
            <a:pPr marL="240665" algn="just">
              <a:lnSpc>
                <a:spcPts val="2030"/>
              </a:lnSpc>
            </a:pPr>
            <a:r>
              <a:rPr lang="ru-RU" sz="1800" b="0" i="1" spc="-10" dirty="0">
                <a:latin typeface="Georgia" panose="02040502050405020303" pitchFamily="18" charset="0"/>
                <a:cs typeface="Roboto Thin"/>
              </a:rPr>
              <a:t>индивидуальный предприниматель,</a:t>
            </a:r>
            <a:endParaRPr lang="ru-RU" sz="1800" dirty="0">
              <a:latin typeface="Georgia" panose="02040502050405020303" pitchFamily="18" charset="0"/>
              <a:cs typeface="Roboto Thin"/>
            </a:endParaRPr>
          </a:p>
          <a:p>
            <a:pPr marL="240665" marR="785495" indent="-172720" algn="just">
              <a:lnSpc>
                <a:spcPts val="1900"/>
              </a:lnSpc>
              <a:spcBef>
                <a:spcPts val="340"/>
              </a:spcBef>
            </a:pPr>
            <a:r>
              <a:rPr lang="ru-RU" sz="1800" b="0" i="1" spc="50" dirty="0">
                <a:latin typeface="Georgia" panose="02040502050405020303" pitchFamily="18" charset="0"/>
                <a:cs typeface="Roboto Thin"/>
              </a:rPr>
              <a:t>самостоятельно</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или</a:t>
            </a:r>
            <a:r>
              <a:rPr lang="ru-RU" sz="1800" b="0" i="1" spc="20" dirty="0">
                <a:latin typeface="Georgia" panose="02040502050405020303" pitchFamily="18" charset="0"/>
                <a:cs typeface="Roboto Thin"/>
              </a:rPr>
              <a:t> </a:t>
            </a:r>
            <a:r>
              <a:rPr lang="ru-RU" sz="1800" b="0" i="1" dirty="0">
                <a:latin typeface="Georgia" panose="02040502050405020303" pitchFamily="18" charset="0"/>
                <a:cs typeface="Roboto Thin"/>
              </a:rPr>
              <a:t>совместно</a:t>
            </a:r>
            <a:r>
              <a:rPr lang="ru-RU" sz="1800" b="0" i="1" spc="35" dirty="0">
                <a:latin typeface="Georgia" panose="02040502050405020303" pitchFamily="18" charset="0"/>
                <a:cs typeface="Roboto Thin"/>
              </a:rPr>
              <a:t> </a:t>
            </a:r>
            <a:r>
              <a:rPr lang="ru-RU" sz="1800" b="0" i="1" spc="-125" dirty="0">
                <a:latin typeface="Georgia" panose="02040502050405020303" pitchFamily="18" charset="0"/>
                <a:cs typeface="Roboto Thin"/>
              </a:rPr>
              <a:t>с</a:t>
            </a:r>
            <a:r>
              <a:rPr lang="ru-RU" sz="1800" b="0" i="1" spc="15" dirty="0">
                <a:latin typeface="Georgia" panose="02040502050405020303" pitchFamily="18" charset="0"/>
                <a:cs typeface="Roboto Thin"/>
              </a:rPr>
              <a:t> </a:t>
            </a:r>
            <a:r>
              <a:rPr lang="ru-RU" sz="1800" b="0" i="1" spc="-10" dirty="0">
                <a:latin typeface="Georgia" panose="02040502050405020303" pitchFamily="18" charset="0"/>
                <a:cs typeface="Roboto Thin"/>
              </a:rPr>
              <a:t>иными </a:t>
            </a:r>
            <a:r>
              <a:rPr lang="ru-RU" sz="1800" b="0" i="1" dirty="0">
                <a:latin typeface="Georgia" panose="02040502050405020303" pitchFamily="18" charset="0"/>
                <a:cs typeface="Roboto Thin"/>
              </a:rPr>
              <a:t>указанными</a:t>
            </a:r>
            <a:r>
              <a:rPr lang="ru-RU" sz="1800" b="0" i="1" spc="-95" dirty="0">
                <a:latin typeface="Georgia" panose="02040502050405020303" pitchFamily="18" charset="0"/>
                <a:cs typeface="Roboto Thin"/>
              </a:rPr>
              <a:t> </a:t>
            </a:r>
            <a:r>
              <a:rPr lang="ru-RU" sz="1800" b="0" i="1" spc="-10" dirty="0">
                <a:latin typeface="Georgia" panose="02040502050405020303" pitchFamily="18" charset="0"/>
                <a:cs typeface="Roboto Thin"/>
              </a:rPr>
              <a:t>лицами</a:t>
            </a:r>
            <a:endParaRPr lang="ru-RU" sz="1800" dirty="0">
              <a:latin typeface="Georgia" panose="02040502050405020303" pitchFamily="18" charset="0"/>
              <a:cs typeface="Roboto Thin"/>
            </a:endParaRPr>
          </a:p>
          <a:p>
            <a:pPr marL="240665" indent="-172085" algn="just">
              <a:lnSpc>
                <a:spcPct val="100000"/>
              </a:lnSpc>
              <a:spcBef>
                <a:spcPts val="35"/>
              </a:spcBef>
              <a:buFont typeface="Georgia"/>
              <a:buChar char="•"/>
              <a:tabLst>
                <a:tab pos="240665" algn="l"/>
              </a:tabLst>
            </a:pPr>
            <a:r>
              <a:rPr lang="ru-RU" sz="1800" b="1" i="1" spc="-105" dirty="0">
                <a:latin typeface="Georgia" panose="02040502050405020303" pitchFamily="18" charset="0"/>
                <a:cs typeface="Georgia"/>
              </a:rPr>
              <a:t>организующие</a:t>
            </a:r>
            <a:endParaRPr lang="ru-RU" sz="1800" dirty="0">
              <a:latin typeface="Georgia" panose="02040502050405020303" pitchFamily="18" charset="0"/>
              <a:cs typeface="Georgia"/>
            </a:endParaRPr>
          </a:p>
          <a:p>
            <a:pPr marL="240665" indent="-172085" algn="just">
              <a:lnSpc>
                <a:spcPts val="2030"/>
              </a:lnSpc>
              <a:spcBef>
                <a:spcPts val="60"/>
              </a:spcBef>
              <a:buFont typeface="Georgia"/>
              <a:buChar char="•"/>
              <a:tabLst>
                <a:tab pos="240665" algn="l"/>
              </a:tabLst>
            </a:pPr>
            <a:r>
              <a:rPr lang="ru-RU" sz="1800" b="1" i="1" spc="-195" dirty="0">
                <a:latin typeface="Georgia" panose="02040502050405020303" pitchFamily="18" charset="0"/>
                <a:cs typeface="Georgia"/>
              </a:rPr>
              <a:t>и</a:t>
            </a:r>
            <a:r>
              <a:rPr lang="ru-RU" sz="1800" b="1" i="1" spc="-25" dirty="0">
                <a:latin typeface="Georgia" panose="02040502050405020303" pitchFamily="18" charset="0"/>
                <a:cs typeface="Georgia"/>
              </a:rPr>
              <a:t> </a:t>
            </a:r>
            <a:r>
              <a:rPr lang="ru-RU" sz="1800" b="1" i="1" spc="-145" dirty="0">
                <a:latin typeface="Georgia" panose="02040502050405020303" pitchFamily="18" charset="0"/>
                <a:cs typeface="Georgia"/>
              </a:rPr>
              <a:t>(или)</a:t>
            </a:r>
            <a:r>
              <a:rPr lang="ru-RU" sz="1800" b="1" i="1" spc="-20" dirty="0">
                <a:latin typeface="Georgia" panose="02040502050405020303" pitchFamily="18" charset="0"/>
                <a:cs typeface="Georgia"/>
              </a:rPr>
              <a:t> </a:t>
            </a:r>
            <a:r>
              <a:rPr lang="ru-RU" sz="1800" b="1" i="1" spc="-185" dirty="0">
                <a:latin typeface="Georgia" panose="02040502050405020303" pitchFamily="18" charset="0"/>
                <a:cs typeface="Georgia"/>
              </a:rPr>
              <a:t>осуществляющие</a:t>
            </a:r>
            <a:r>
              <a:rPr lang="ru-RU" sz="1800" b="1" i="1" spc="-25" dirty="0">
                <a:latin typeface="Georgia" panose="02040502050405020303" pitchFamily="18" charset="0"/>
                <a:cs typeface="Georgia"/>
              </a:rPr>
              <a:t> </a:t>
            </a:r>
            <a:r>
              <a:rPr lang="ru-RU" sz="1800" b="1" i="1" spc="-65" dirty="0">
                <a:latin typeface="Georgia" panose="02040502050405020303" pitchFamily="18" charset="0"/>
                <a:cs typeface="Georgia"/>
              </a:rPr>
              <a:t>обработку</a:t>
            </a:r>
            <a:endParaRPr lang="ru-RU" sz="1800" dirty="0">
              <a:latin typeface="Georgia" panose="02040502050405020303" pitchFamily="18" charset="0"/>
              <a:cs typeface="Georgia"/>
            </a:endParaRPr>
          </a:p>
          <a:p>
            <a:pPr marL="240665" algn="just">
              <a:lnSpc>
                <a:spcPts val="2030"/>
              </a:lnSpc>
            </a:pPr>
            <a:r>
              <a:rPr lang="ru-RU" sz="1800" b="0" i="1" spc="-25" dirty="0">
                <a:latin typeface="Georgia" panose="02040502050405020303" pitchFamily="18" charset="0"/>
                <a:cs typeface="Roboto Thin"/>
              </a:rPr>
              <a:t>персональных</a:t>
            </a:r>
            <a:r>
              <a:rPr lang="ru-RU" sz="1800" b="0" i="1" dirty="0">
                <a:latin typeface="Georgia" panose="02040502050405020303" pitchFamily="18" charset="0"/>
                <a:cs typeface="Roboto Thin"/>
              </a:rPr>
              <a:t> </a:t>
            </a:r>
            <a:r>
              <a:rPr lang="ru-RU" sz="1800" b="0" i="1" spc="-10" dirty="0">
                <a:latin typeface="Georgia" panose="02040502050405020303" pitchFamily="18" charset="0"/>
                <a:cs typeface="Roboto Thin"/>
              </a:rPr>
              <a:t>данных</a:t>
            </a:r>
            <a:endParaRPr lang="ru-RU" sz="1800" dirty="0">
              <a:latin typeface="Georgia" panose="02040502050405020303" pitchFamily="18" charset="0"/>
              <a:cs typeface="Roboto Thi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00" y="990600"/>
            <a:ext cx="5920105" cy="575310"/>
            <a:chOff x="1650174" y="1822386"/>
            <a:chExt cx="5920105" cy="575310"/>
          </a:xfrm>
        </p:grpSpPr>
        <p:sp>
          <p:nvSpPr>
            <p:cNvPr id="3"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4"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5"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6"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8" name="object 8"/>
          <p:cNvGrpSpPr/>
          <p:nvPr/>
        </p:nvGrpSpPr>
        <p:grpSpPr>
          <a:xfrm>
            <a:off x="3059251" y="1751228"/>
            <a:ext cx="5920105" cy="575310"/>
            <a:chOff x="1650174" y="2547810"/>
            <a:chExt cx="5920105" cy="575310"/>
          </a:xfrm>
        </p:grpSpPr>
        <p:sp>
          <p:nvSpPr>
            <p:cNvPr id="9" name="object 9"/>
            <p:cNvSpPr/>
            <p:nvPr/>
          </p:nvSpPr>
          <p:spPr>
            <a:xfrm>
              <a:off x="1937003" y="2555748"/>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10" name="object 10"/>
            <p:cNvSpPr/>
            <p:nvPr/>
          </p:nvSpPr>
          <p:spPr>
            <a:xfrm>
              <a:off x="1937003" y="2555748"/>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11" name="object 11"/>
            <p:cNvSpPr/>
            <p:nvPr/>
          </p:nvSpPr>
          <p:spPr>
            <a:xfrm>
              <a:off x="1723787" y="2605931"/>
              <a:ext cx="427990" cy="461009"/>
            </a:xfrm>
            <a:custGeom>
              <a:avLst/>
              <a:gdLst/>
              <a:ahLst/>
              <a:cxnLst/>
              <a:rect l="l" t="t" r="r" b="b"/>
              <a:pathLst>
                <a:path w="427989" h="461010">
                  <a:moveTo>
                    <a:pt x="352943" y="426440"/>
                  </a:moveTo>
                  <a:lnTo>
                    <a:pt x="76576" y="426440"/>
                  </a:lnTo>
                  <a:lnTo>
                    <a:pt x="76576" y="461016"/>
                  </a:lnTo>
                  <a:lnTo>
                    <a:pt x="352943" y="461016"/>
                  </a:lnTo>
                  <a:lnTo>
                    <a:pt x="352943" y="426440"/>
                  </a:lnTo>
                  <a:close/>
                </a:path>
                <a:path w="427989" h="461010">
                  <a:moveTo>
                    <a:pt x="278669" y="403390"/>
                  </a:moveTo>
                  <a:lnTo>
                    <a:pt x="150274" y="403390"/>
                  </a:lnTo>
                  <a:lnTo>
                    <a:pt x="145092" y="408576"/>
                  </a:lnTo>
                  <a:lnTo>
                    <a:pt x="145092" y="426440"/>
                  </a:lnTo>
                  <a:lnTo>
                    <a:pt x="283851" y="426440"/>
                  </a:lnTo>
                  <a:lnTo>
                    <a:pt x="283851" y="408576"/>
                  </a:lnTo>
                  <a:lnTo>
                    <a:pt x="278669" y="403390"/>
                  </a:lnTo>
                  <a:close/>
                </a:path>
                <a:path w="427989" h="461010">
                  <a:moveTo>
                    <a:pt x="244699" y="97973"/>
                  </a:moveTo>
                  <a:lnTo>
                    <a:pt x="184244" y="97973"/>
                  </a:lnTo>
                  <a:lnTo>
                    <a:pt x="187123" y="103159"/>
                  </a:lnTo>
                  <a:lnTo>
                    <a:pt x="191729" y="107769"/>
                  </a:lnTo>
                  <a:lnTo>
                    <a:pt x="196911" y="110651"/>
                  </a:lnTo>
                  <a:lnTo>
                    <a:pt x="196911" y="403390"/>
                  </a:lnTo>
                  <a:lnTo>
                    <a:pt x="232032" y="403390"/>
                  </a:lnTo>
                  <a:lnTo>
                    <a:pt x="232032" y="110651"/>
                  </a:lnTo>
                  <a:lnTo>
                    <a:pt x="237214" y="107769"/>
                  </a:lnTo>
                  <a:lnTo>
                    <a:pt x="241820" y="103159"/>
                  </a:lnTo>
                  <a:lnTo>
                    <a:pt x="244699" y="97973"/>
                  </a:lnTo>
                  <a:close/>
                </a:path>
                <a:path w="427989" h="461010">
                  <a:moveTo>
                    <a:pt x="403034" y="63398"/>
                  </a:moveTo>
                  <a:lnTo>
                    <a:pt x="26485" y="63397"/>
                  </a:lnTo>
                  <a:lnTo>
                    <a:pt x="19000" y="70889"/>
                  </a:lnTo>
                  <a:lnTo>
                    <a:pt x="19000" y="88753"/>
                  </a:lnTo>
                  <a:lnTo>
                    <a:pt x="24757" y="96244"/>
                  </a:lnTo>
                  <a:lnTo>
                    <a:pt x="32818" y="97397"/>
                  </a:lnTo>
                  <a:lnTo>
                    <a:pt x="0" y="265088"/>
                  </a:lnTo>
                  <a:lnTo>
                    <a:pt x="23606" y="265088"/>
                  </a:lnTo>
                  <a:lnTo>
                    <a:pt x="48939" y="133701"/>
                  </a:lnTo>
                  <a:lnTo>
                    <a:pt x="72319" y="133701"/>
                  </a:lnTo>
                  <a:lnTo>
                    <a:pt x="63333" y="97973"/>
                  </a:lnTo>
                  <a:lnTo>
                    <a:pt x="403034" y="97973"/>
                  </a:lnTo>
                  <a:lnTo>
                    <a:pt x="408792" y="92211"/>
                  </a:lnTo>
                  <a:lnTo>
                    <a:pt x="208426" y="92210"/>
                  </a:lnTo>
                  <a:lnTo>
                    <a:pt x="203244" y="87024"/>
                  </a:lnTo>
                  <a:lnTo>
                    <a:pt x="203244" y="74346"/>
                  </a:lnTo>
                  <a:lnTo>
                    <a:pt x="208426" y="69160"/>
                  </a:lnTo>
                  <a:lnTo>
                    <a:pt x="408792" y="69160"/>
                  </a:lnTo>
                  <a:lnTo>
                    <a:pt x="403034" y="63398"/>
                  </a:lnTo>
                  <a:close/>
                </a:path>
                <a:path w="427989" h="461010">
                  <a:moveTo>
                    <a:pt x="72319" y="133701"/>
                  </a:moveTo>
                  <a:lnTo>
                    <a:pt x="48939" y="133701"/>
                  </a:lnTo>
                  <a:lnTo>
                    <a:pt x="81758" y="265088"/>
                  </a:lnTo>
                  <a:lnTo>
                    <a:pt x="105364" y="265088"/>
                  </a:lnTo>
                  <a:lnTo>
                    <a:pt x="72319" y="133701"/>
                  </a:lnTo>
                  <a:close/>
                </a:path>
                <a:path w="427989" h="461010">
                  <a:moveTo>
                    <a:pt x="385761" y="97973"/>
                  </a:moveTo>
                  <a:lnTo>
                    <a:pt x="355246" y="97973"/>
                  </a:lnTo>
                  <a:lnTo>
                    <a:pt x="323003" y="265088"/>
                  </a:lnTo>
                  <a:lnTo>
                    <a:pt x="346609" y="265088"/>
                  </a:lnTo>
                  <a:lnTo>
                    <a:pt x="371943" y="133701"/>
                  </a:lnTo>
                  <a:lnTo>
                    <a:pt x="394749" y="133701"/>
                  </a:lnTo>
                  <a:lnTo>
                    <a:pt x="385761" y="97973"/>
                  </a:lnTo>
                  <a:close/>
                </a:path>
                <a:path w="427989" h="461010">
                  <a:moveTo>
                    <a:pt x="394749" y="133701"/>
                  </a:moveTo>
                  <a:lnTo>
                    <a:pt x="371943" y="133701"/>
                  </a:lnTo>
                  <a:lnTo>
                    <a:pt x="404186" y="265088"/>
                  </a:lnTo>
                  <a:lnTo>
                    <a:pt x="427802" y="265088"/>
                  </a:lnTo>
                  <a:lnTo>
                    <a:pt x="394749" y="133701"/>
                  </a:lnTo>
                  <a:close/>
                </a:path>
                <a:path w="427989" h="461010">
                  <a:moveTo>
                    <a:pt x="408792" y="69160"/>
                  </a:moveTo>
                  <a:lnTo>
                    <a:pt x="221093" y="69160"/>
                  </a:lnTo>
                  <a:lnTo>
                    <a:pt x="226275" y="74346"/>
                  </a:lnTo>
                  <a:lnTo>
                    <a:pt x="226275" y="87024"/>
                  </a:lnTo>
                  <a:lnTo>
                    <a:pt x="221093" y="92210"/>
                  </a:lnTo>
                  <a:lnTo>
                    <a:pt x="408792" y="92211"/>
                  </a:lnTo>
                  <a:lnTo>
                    <a:pt x="410519" y="90482"/>
                  </a:lnTo>
                  <a:lnTo>
                    <a:pt x="410519" y="70889"/>
                  </a:lnTo>
                  <a:lnTo>
                    <a:pt x="408792" y="69160"/>
                  </a:lnTo>
                  <a:close/>
                </a:path>
                <a:path w="427989" h="461010">
                  <a:moveTo>
                    <a:pt x="224547" y="0"/>
                  </a:moveTo>
                  <a:lnTo>
                    <a:pt x="204971" y="0"/>
                  </a:lnTo>
                  <a:lnTo>
                    <a:pt x="197487" y="7491"/>
                  </a:lnTo>
                  <a:lnTo>
                    <a:pt x="197487" y="50720"/>
                  </a:lnTo>
                  <a:lnTo>
                    <a:pt x="192305" y="53601"/>
                  </a:lnTo>
                  <a:lnTo>
                    <a:pt x="187699" y="58211"/>
                  </a:lnTo>
                  <a:lnTo>
                    <a:pt x="184820" y="63397"/>
                  </a:lnTo>
                  <a:lnTo>
                    <a:pt x="244699" y="63398"/>
                  </a:lnTo>
                  <a:lnTo>
                    <a:pt x="241820" y="58211"/>
                  </a:lnTo>
                  <a:lnTo>
                    <a:pt x="237214" y="53601"/>
                  </a:lnTo>
                  <a:lnTo>
                    <a:pt x="232032" y="50720"/>
                  </a:lnTo>
                  <a:lnTo>
                    <a:pt x="232032" y="7491"/>
                  </a:lnTo>
                  <a:lnTo>
                    <a:pt x="224547" y="0"/>
                  </a:lnTo>
                  <a:close/>
                </a:path>
              </a:pathLst>
            </a:custGeom>
            <a:solidFill>
              <a:srgbClr val="CFD1DA"/>
            </a:solidFill>
          </p:spPr>
          <p:txBody>
            <a:bodyPr wrap="square" lIns="0" tIns="0" rIns="0" bIns="0" rtlCol="0"/>
            <a:lstStyle/>
            <a:p>
              <a:endParaRPr/>
            </a:p>
          </p:txBody>
        </p:sp>
        <p:sp>
          <p:nvSpPr>
            <p:cNvPr id="12" name="object 12"/>
            <p:cNvSpPr/>
            <p:nvPr/>
          </p:nvSpPr>
          <p:spPr>
            <a:xfrm>
              <a:off x="1723787" y="2605931"/>
              <a:ext cx="427990" cy="461009"/>
            </a:xfrm>
            <a:custGeom>
              <a:avLst/>
              <a:gdLst/>
              <a:ahLst/>
              <a:cxnLst/>
              <a:rect l="l" t="t" r="r" b="b"/>
              <a:pathLst>
                <a:path w="427989" h="461010">
                  <a:moveTo>
                    <a:pt x="214759" y="69160"/>
                  </a:moveTo>
                  <a:lnTo>
                    <a:pt x="221093" y="69160"/>
                  </a:lnTo>
                  <a:lnTo>
                    <a:pt x="226275" y="74346"/>
                  </a:lnTo>
                  <a:lnTo>
                    <a:pt x="226275" y="80685"/>
                  </a:lnTo>
                  <a:lnTo>
                    <a:pt x="226275" y="87024"/>
                  </a:lnTo>
                  <a:lnTo>
                    <a:pt x="221093" y="92210"/>
                  </a:lnTo>
                  <a:lnTo>
                    <a:pt x="214759" y="92210"/>
                  </a:lnTo>
                  <a:lnTo>
                    <a:pt x="208426" y="92210"/>
                  </a:lnTo>
                  <a:lnTo>
                    <a:pt x="203244" y="87024"/>
                  </a:lnTo>
                  <a:lnTo>
                    <a:pt x="203244" y="80685"/>
                  </a:lnTo>
                  <a:lnTo>
                    <a:pt x="203244" y="74346"/>
                  </a:lnTo>
                  <a:lnTo>
                    <a:pt x="208426" y="69160"/>
                  </a:lnTo>
                  <a:lnTo>
                    <a:pt x="214759" y="69160"/>
                  </a:lnTo>
                </a:path>
                <a:path w="427989" h="461010">
                  <a:moveTo>
                    <a:pt x="283851" y="414915"/>
                  </a:moveTo>
                  <a:lnTo>
                    <a:pt x="283851" y="408576"/>
                  </a:lnTo>
                  <a:lnTo>
                    <a:pt x="278669" y="403390"/>
                  </a:lnTo>
                  <a:lnTo>
                    <a:pt x="272336" y="403390"/>
                  </a:lnTo>
                  <a:lnTo>
                    <a:pt x="232032" y="403390"/>
                  </a:lnTo>
                  <a:lnTo>
                    <a:pt x="232032" y="110651"/>
                  </a:lnTo>
                  <a:lnTo>
                    <a:pt x="237214" y="107769"/>
                  </a:lnTo>
                  <a:lnTo>
                    <a:pt x="241820" y="103159"/>
                  </a:lnTo>
                  <a:lnTo>
                    <a:pt x="244699" y="97973"/>
                  </a:lnTo>
                  <a:lnTo>
                    <a:pt x="355246" y="97973"/>
                  </a:lnTo>
                  <a:lnTo>
                    <a:pt x="323003" y="265088"/>
                  </a:lnTo>
                  <a:lnTo>
                    <a:pt x="346609" y="265088"/>
                  </a:lnTo>
                  <a:lnTo>
                    <a:pt x="371943" y="133701"/>
                  </a:lnTo>
                  <a:lnTo>
                    <a:pt x="404186" y="265088"/>
                  </a:lnTo>
                  <a:lnTo>
                    <a:pt x="427802" y="265088"/>
                  </a:lnTo>
                  <a:lnTo>
                    <a:pt x="385761" y="97973"/>
                  </a:lnTo>
                  <a:lnTo>
                    <a:pt x="393246" y="97973"/>
                  </a:lnTo>
                  <a:lnTo>
                    <a:pt x="403034" y="97973"/>
                  </a:lnTo>
                  <a:lnTo>
                    <a:pt x="410519" y="90482"/>
                  </a:lnTo>
                  <a:lnTo>
                    <a:pt x="410519" y="80685"/>
                  </a:lnTo>
                  <a:lnTo>
                    <a:pt x="410519" y="70889"/>
                  </a:lnTo>
                  <a:lnTo>
                    <a:pt x="403034" y="63398"/>
                  </a:lnTo>
                  <a:lnTo>
                    <a:pt x="393246" y="63398"/>
                  </a:lnTo>
                  <a:lnTo>
                    <a:pt x="244699" y="63398"/>
                  </a:lnTo>
                  <a:lnTo>
                    <a:pt x="241820" y="58211"/>
                  </a:lnTo>
                  <a:lnTo>
                    <a:pt x="237214" y="53601"/>
                  </a:lnTo>
                  <a:lnTo>
                    <a:pt x="232032" y="50720"/>
                  </a:lnTo>
                  <a:lnTo>
                    <a:pt x="232032" y="17287"/>
                  </a:lnTo>
                  <a:lnTo>
                    <a:pt x="232032" y="7491"/>
                  </a:lnTo>
                  <a:lnTo>
                    <a:pt x="224547" y="0"/>
                  </a:lnTo>
                  <a:lnTo>
                    <a:pt x="214759" y="0"/>
                  </a:lnTo>
                  <a:lnTo>
                    <a:pt x="204971" y="0"/>
                  </a:lnTo>
                  <a:lnTo>
                    <a:pt x="197487" y="7491"/>
                  </a:lnTo>
                  <a:lnTo>
                    <a:pt x="197487" y="17287"/>
                  </a:lnTo>
                  <a:lnTo>
                    <a:pt x="197487" y="50720"/>
                  </a:lnTo>
                  <a:lnTo>
                    <a:pt x="192305" y="53601"/>
                  </a:lnTo>
                  <a:lnTo>
                    <a:pt x="187699" y="58211"/>
                  </a:lnTo>
                  <a:lnTo>
                    <a:pt x="184820" y="63397"/>
                  </a:lnTo>
                  <a:lnTo>
                    <a:pt x="36273" y="63397"/>
                  </a:lnTo>
                  <a:lnTo>
                    <a:pt x="26485" y="63397"/>
                  </a:lnTo>
                  <a:lnTo>
                    <a:pt x="19000" y="70889"/>
                  </a:lnTo>
                  <a:lnTo>
                    <a:pt x="19000" y="80685"/>
                  </a:lnTo>
                  <a:lnTo>
                    <a:pt x="19000" y="88753"/>
                  </a:lnTo>
                  <a:lnTo>
                    <a:pt x="24757" y="96244"/>
                  </a:lnTo>
                  <a:lnTo>
                    <a:pt x="32818" y="97397"/>
                  </a:lnTo>
                  <a:lnTo>
                    <a:pt x="0" y="265088"/>
                  </a:lnTo>
                  <a:lnTo>
                    <a:pt x="23606" y="265088"/>
                  </a:lnTo>
                  <a:lnTo>
                    <a:pt x="48939" y="133701"/>
                  </a:lnTo>
                  <a:lnTo>
                    <a:pt x="81758" y="265088"/>
                  </a:lnTo>
                  <a:lnTo>
                    <a:pt x="105364" y="265088"/>
                  </a:lnTo>
                  <a:lnTo>
                    <a:pt x="63333" y="97973"/>
                  </a:lnTo>
                  <a:lnTo>
                    <a:pt x="184244" y="97973"/>
                  </a:lnTo>
                  <a:lnTo>
                    <a:pt x="187123" y="103159"/>
                  </a:lnTo>
                  <a:lnTo>
                    <a:pt x="191729" y="107769"/>
                  </a:lnTo>
                  <a:lnTo>
                    <a:pt x="196911" y="110651"/>
                  </a:lnTo>
                  <a:lnTo>
                    <a:pt x="196911" y="403390"/>
                  </a:lnTo>
                  <a:lnTo>
                    <a:pt x="156607" y="403390"/>
                  </a:lnTo>
                  <a:lnTo>
                    <a:pt x="150274" y="403390"/>
                  </a:lnTo>
                  <a:lnTo>
                    <a:pt x="145092" y="408576"/>
                  </a:lnTo>
                  <a:lnTo>
                    <a:pt x="145092" y="414915"/>
                  </a:lnTo>
                  <a:lnTo>
                    <a:pt x="145092" y="426440"/>
                  </a:lnTo>
                  <a:lnTo>
                    <a:pt x="76576" y="426440"/>
                  </a:lnTo>
                  <a:lnTo>
                    <a:pt x="76576" y="461016"/>
                  </a:lnTo>
                  <a:lnTo>
                    <a:pt x="352943" y="461016"/>
                  </a:lnTo>
                  <a:lnTo>
                    <a:pt x="352943" y="426440"/>
                  </a:lnTo>
                  <a:lnTo>
                    <a:pt x="283851" y="426440"/>
                  </a:lnTo>
                  <a:lnTo>
                    <a:pt x="283851" y="414915"/>
                  </a:lnTo>
                </a:path>
              </a:pathLst>
            </a:custGeom>
            <a:ln w="6720">
              <a:solidFill>
                <a:srgbClr val="415487"/>
              </a:solidFill>
            </a:ln>
          </p:spPr>
          <p:txBody>
            <a:bodyPr wrap="square" lIns="0" tIns="0" rIns="0" bIns="0" rtlCol="0"/>
            <a:lstStyle/>
            <a:p>
              <a:endParaRPr/>
            </a:p>
          </p:txBody>
        </p:sp>
        <p:sp>
          <p:nvSpPr>
            <p:cNvPr id="13" name="object 13"/>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close/>
                </a:path>
              </a:pathLst>
            </a:custGeom>
            <a:solidFill>
              <a:srgbClr val="CFD1DA"/>
            </a:solidFill>
          </p:spPr>
          <p:txBody>
            <a:bodyPr wrap="square" lIns="0" tIns="0" rIns="0" bIns="0" rtlCol="0"/>
            <a:lstStyle/>
            <a:p>
              <a:endParaRPr/>
            </a:p>
          </p:txBody>
        </p:sp>
        <p:sp>
          <p:nvSpPr>
            <p:cNvPr id="14" name="object 14"/>
            <p:cNvSpPr/>
            <p:nvPr/>
          </p:nvSpPr>
          <p:spPr>
            <a:xfrm>
              <a:off x="1708241" y="2888307"/>
              <a:ext cx="138430" cy="34925"/>
            </a:xfrm>
            <a:custGeom>
              <a:avLst/>
              <a:gdLst/>
              <a:ahLst/>
              <a:cxnLst/>
              <a:rect l="l" t="t" r="r" b="b"/>
              <a:pathLst>
                <a:path w="138430" h="34925">
                  <a:moveTo>
                    <a:pt x="138183" y="0"/>
                  </a:moveTo>
                  <a:lnTo>
                    <a:pt x="0" y="0"/>
                  </a:lnTo>
                  <a:lnTo>
                    <a:pt x="5451" y="13425"/>
                  </a:lnTo>
                  <a:lnTo>
                    <a:pt x="20295" y="24418"/>
                  </a:lnTo>
                  <a:lnTo>
                    <a:pt x="42264" y="31847"/>
                  </a:lnTo>
                  <a:lnTo>
                    <a:pt x="69091" y="34575"/>
                  </a:lnTo>
                  <a:lnTo>
                    <a:pt x="95918" y="31847"/>
                  </a:lnTo>
                  <a:lnTo>
                    <a:pt x="117887" y="24419"/>
                  </a:lnTo>
                  <a:lnTo>
                    <a:pt x="132731" y="13425"/>
                  </a:lnTo>
                  <a:lnTo>
                    <a:pt x="138183" y="0"/>
                  </a:lnTo>
                </a:path>
              </a:pathLst>
            </a:custGeom>
            <a:ln w="6722">
              <a:solidFill>
                <a:srgbClr val="415487"/>
              </a:solidFill>
            </a:ln>
          </p:spPr>
          <p:txBody>
            <a:bodyPr wrap="square" lIns="0" tIns="0" rIns="0" bIns="0" rtlCol="0"/>
            <a:lstStyle/>
            <a:p>
              <a:endParaRPr/>
            </a:p>
          </p:txBody>
        </p:sp>
        <p:sp>
          <p:nvSpPr>
            <p:cNvPr id="15" name="object 15"/>
            <p:cNvSpPr/>
            <p:nvPr/>
          </p:nvSpPr>
          <p:spPr>
            <a:xfrm>
              <a:off x="2030669" y="2888308"/>
              <a:ext cx="138430" cy="34925"/>
            </a:xfrm>
            <a:custGeom>
              <a:avLst/>
              <a:gdLst/>
              <a:ahLst/>
              <a:cxnLst/>
              <a:rect l="l" t="t" r="r" b="b"/>
              <a:pathLst>
                <a:path w="138430" h="34925">
                  <a:moveTo>
                    <a:pt x="138192" y="0"/>
                  </a:moveTo>
                  <a:lnTo>
                    <a:pt x="0" y="0"/>
                  </a:lnTo>
                  <a:lnTo>
                    <a:pt x="5451" y="13425"/>
                  </a:lnTo>
                  <a:lnTo>
                    <a:pt x="20295" y="24418"/>
                  </a:lnTo>
                  <a:lnTo>
                    <a:pt x="42264" y="31847"/>
                  </a:lnTo>
                  <a:lnTo>
                    <a:pt x="69091" y="34575"/>
                  </a:lnTo>
                  <a:lnTo>
                    <a:pt x="95920" y="31847"/>
                  </a:lnTo>
                  <a:lnTo>
                    <a:pt x="117892" y="24419"/>
                  </a:lnTo>
                  <a:lnTo>
                    <a:pt x="132739" y="13425"/>
                  </a:lnTo>
                  <a:lnTo>
                    <a:pt x="138192" y="0"/>
                  </a:lnTo>
                  <a:close/>
                </a:path>
              </a:pathLst>
            </a:custGeom>
            <a:solidFill>
              <a:srgbClr val="CFD1DA"/>
            </a:solidFill>
          </p:spPr>
          <p:txBody>
            <a:bodyPr wrap="square" lIns="0" tIns="0" rIns="0" bIns="0" rtlCol="0"/>
            <a:lstStyle/>
            <a:p>
              <a:endParaRPr/>
            </a:p>
          </p:txBody>
        </p:sp>
        <p:sp>
          <p:nvSpPr>
            <p:cNvPr id="16" name="object 16"/>
            <p:cNvSpPr/>
            <p:nvPr/>
          </p:nvSpPr>
          <p:spPr>
            <a:xfrm>
              <a:off x="2030669" y="2888308"/>
              <a:ext cx="138430" cy="34925"/>
            </a:xfrm>
            <a:custGeom>
              <a:avLst/>
              <a:gdLst/>
              <a:ahLst/>
              <a:cxnLst/>
              <a:rect l="l" t="t" r="r" b="b"/>
              <a:pathLst>
                <a:path w="138430" h="34925">
                  <a:moveTo>
                    <a:pt x="0" y="0"/>
                  </a:moveTo>
                  <a:lnTo>
                    <a:pt x="5451" y="13425"/>
                  </a:lnTo>
                  <a:lnTo>
                    <a:pt x="20295" y="24418"/>
                  </a:lnTo>
                  <a:lnTo>
                    <a:pt x="42264" y="31847"/>
                  </a:lnTo>
                  <a:lnTo>
                    <a:pt x="69091" y="34575"/>
                  </a:lnTo>
                  <a:lnTo>
                    <a:pt x="95920" y="31847"/>
                  </a:lnTo>
                  <a:lnTo>
                    <a:pt x="117892" y="24419"/>
                  </a:lnTo>
                  <a:lnTo>
                    <a:pt x="132739" y="13425"/>
                  </a:lnTo>
                  <a:lnTo>
                    <a:pt x="138192" y="0"/>
                  </a:lnTo>
                  <a:lnTo>
                    <a:pt x="0" y="0"/>
                  </a:lnTo>
                </a:path>
              </a:pathLst>
            </a:custGeom>
            <a:ln w="6722">
              <a:solidFill>
                <a:srgbClr val="415487"/>
              </a:solidFill>
            </a:ln>
          </p:spPr>
          <p:txBody>
            <a:bodyPr wrap="square" lIns="0" tIns="0" rIns="0" bIns="0" rtlCol="0"/>
            <a:lstStyle/>
            <a:p>
              <a:endParaRPr/>
            </a:p>
          </p:txBody>
        </p:sp>
        <p:sp>
          <p:nvSpPr>
            <p:cNvPr id="17" name="object 17"/>
            <p:cNvSpPr/>
            <p:nvPr/>
          </p:nvSpPr>
          <p:spPr>
            <a:xfrm>
              <a:off x="1658111" y="2555748"/>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18" name="object 18"/>
          <p:cNvGrpSpPr/>
          <p:nvPr/>
        </p:nvGrpSpPr>
        <p:grpSpPr>
          <a:xfrm>
            <a:off x="3046290" y="2467758"/>
            <a:ext cx="5920105" cy="574040"/>
            <a:chOff x="1650174" y="3274758"/>
            <a:chExt cx="5920105" cy="574040"/>
          </a:xfrm>
        </p:grpSpPr>
        <p:sp>
          <p:nvSpPr>
            <p:cNvPr id="19" name="object 19"/>
            <p:cNvSpPr/>
            <p:nvPr/>
          </p:nvSpPr>
          <p:spPr>
            <a:xfrm>
              <a:off x="1937003" y="3282696"/>
              <a:ext cx="5625465" cy="558165"/>
            </a:xfrm>
            <a:custGeom>
              <a:avLst/>
              <a:gdLst/>
              <a:ahLst/>
              <a:cxnLst/>
              <a:rect l="l" t="t" r="r" b="b"/>
              <a:pathLst>
                <a:path w="5625465" h="558164">
                  <a:moveTo>
                    <a:pt x="5625084" y="0"/>
                  </a:moveTo>
                  <a:lnTo>
                    <a:pt x="278891" y="0"/>
                  </a:lnTo>
                  <a:lnTo>
                    <a:pt x="0" y="278891"/>
                  </a:lnTo>
                  <a:lnTo>
                    <a:pt x="278891" y="557783"/>
                  </a:lnTo>
                  <a:lnTo>
                    <a:pt x="5625084" y="557783"/>
                  </a:lnTo>
                  <a:lnTo>
                    <a:pt x="5625084" y="0"/>
                  </a:lnTo>
                  <a:close/>
                </a:path>
              </a:pathLst>
            </a:custGeom>
            <a:solidFill>
              <a:srgbClr val="FFFFFF"/>
            </a:solidFill>
          </p:spPr>
          <p:txBody>
            <a:bodyPr wrap="square" lIns="0" tIns="0" rIns="0" bIns="0" rtlCol="0"/>
            <a:lstStyle/>
            <a:p>
              <a:endParaRPr/>
            </a:p>
          </p:txBody>
        </p:sp>
        <p:sp>
          <p:nvSpPr>
            <p:cNvPr id="20" name="object 20"/>
            <p:cNvSpPr/>
            <p:nvPr/>
          </p:nvSpPr>
          <p:spPr>
            <a:xfrm>
              <a:off x="1937003" y="3282696"/>
              <a:ext cx="5625465" cy="558165"/>
            </a:xfrm>
            <a:custGeom>
              <a:avLst/>
              <a:gdLst/>
              <a:ahLst/>
              <a:cxnLst/>
              <a:rect l="l" t="t" r="r" b="b"/>
              <a:pathLst>
                <a:path w="5625465" h="558164">
                  <a:moveTo>
                    <a:pt x="5625084" y="557783"/>
                  </a:moveTo>
                  <a:lnTo>
                    <a:pt x="278891" y="557783"/>
                  </a:lnTo>
                  <a:lnTo>
                    <a:pt x="0" y="278891"/>
                  </a:lnTo>
                  <a:lnTo>
                    <a:pt x="278891" y="0"/>
                  </a:lnTo>
                  <a:lnTo>
                    <a:pt x="5625084" y="0"/>
                  </a:lnTo>
                  <a:lnTo>
                    <a:pt x="5625084" y="557783"/>
                  </a:lnTo>
                  <a:close/>
                </a:path>
              </a:pathLst>
            </a:custGeom>
            <a:ln w="15875">
              <a:solidFill>
                <a:srgbClr val="394B7A"/>
              </a:solidFill>
            </a:ln>
          </p:spPr>
          <p:txBody>
            <a:bodyPr wrap="square" lIns="0" tIns="0" rIns="0" bIns="0" rtlCol="0"/>
            <a:lstStyle/>
            <a:p>
              <a:endParaRPr/>
            </a:p>
          </p:txBody>
        </p:sp>
        <p:sp>
          <p:nvSpPr>
            <p:cNvPr id="21" name="object 21"/>
            <p:cNvSpPr/>
            <p:nvPr/>
          </p:nvSpPr>
          <p:spPr>
            <a:xfrm>
              <a:off x="1871758" y="3338617"/>
              <a:ext cx="291465" cy="290195"/>
            </a:xfrm>
            <a:custGeom>
              <a:avLst/>
              <a:gdLst/>
              <a:ahLst/>
              <a:cxnLst/>
              <a:rect l="l" t="t" r="r" b="b"/>
              <a:pathLst>
                <a:path w="291464" h="290195">
                  <a:moveTo>
                    <a:pt x="57576" y="175164"/>
                  </a:move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133001" y="182060"/>
                  </a:lnTo>
                  <a:lnTo>
                    <a:pt x="84637" y="182060"/>
                  </a:lnTo>
                  <a:lnTo>
                    <a:pt x="78384" y="179285"/>
                  </a:lnTo>
                  <a:lnTo>
                    <a:pt x="71754" y="177103"/>
                  </a:lnTo>
                  <a:lnTo>
                    <a:pt x="64800" y="175675"/>
                  </a:lnTo>
                  <a:lnTo>
                    <a:pt x="57576" y="175164"/>
                  </a:lnTo>
                  <a:close/>
                </a:path>
                <a:path w="291464" h="290195">
                  <a:moveTo>
                    <a:pt x="233636" y="0"/>
                  </a:moveTo>
                  <a:lnTo>
                    <a:pt x="173304" y="60227"/>
                  </a:lnTo>
                  <a:lnTo>
                    <a:pt x="176759" y="90110"/>
                  </a:lnTo>
                  <a:lnTo>
                    <a:pt x="84637" y="182060"/>
                  </a:lnTo>
                  <a:lnTo>
                    <a:pt x="133001" y="182060"/>
                  </a:lnTo>
                  <a:lnTo>
                    <a:pt x="200941" y="114247"/>
                  </a:lnTo>
                  <a:lnTo>
                    <a:pt x="234336" y="114247"/>
                  </a:lnTo>
                  <a:lnTo>
                    <a:pt x="291120" y="57578"/>
                  </a:lnTo>
                  <a:lnTo>
                    <a:pt x="287847" y="53773"/>
                  </a:lnTo>
                  <a:lnTo>
                    <a:pt x="242396" y="48733"/>
                  </a:lnTo>
                  <a:lnTo>
                    <a:pt x="237323" y="3154"/>
                  </a:lnTo>
                  <a:lnTo>
                    <a:pt x="233636" y="0"/>
                  </a:lnTo>
                  <a:close/>
                </a:path>
                <a:path w="291464" h="290195">
                  <a:moveTo>
                    <a:pt x="234336" y="114247"/>
                  </a:moveTo>
                  <a:lnTo>
                    <a:pt x="200941" y="114247"/>
                  </a:lnTo>
                  <a:lnTo>
                    <a:pt x="230881" y="117695"/>
                  </a:lnTo>
                  <a:lnTo>
                    <a:pt x="234336" y="114247"/>
                  </a:lnTo>
                  <a:close/>
                </a:path>
              </a:pathLst>
            </a:custGeom>
            <a:solidFill>
              <a:srgbClr val="CFD1DA"/>
            </a:solidFill>
          </p:spPr>
          <p:txBody>
            <a:bodyPr wrap="square" lIns="0" tIns="0" rIns="0" bIns="0" rtlCol="0"/>
            <a:lstStyle/>
            <a:p>
              <a:endParaRPr/>
            </a:p>
          </p:txBody>
        </p:sp>
        <p:sp>
          <p:nvSpPr>
            <p:cNvPr id="22" name="object 22"/>
            <p:cNvSpPr/>
            <p:nvPr/>
          </p:nvSpPr>
          <p:spPr>
            <a:xfrm>
              <a:off x="1871758" y="3338617"/>
              <a:ext cx="291465" cy="290195"/>
            </a:xfrm>
            <a:custGeom>
              <a:avLst/>
              <a:gdLst/>
              <a:ahLst/>
              <a:cxnLst/>
              <a:rect l="l" t="t" r="r" b="b"/>
              <a:pathLst>
                <a:path w="291464" h="290195">
                  <a:moveTo>
                    <a:pt x="242396" y="48733"/>
                  </a:moveTo>
                  <a:lnTo>
                    <a:pt x="237323" y="3154"/>
                  </a:lnTo>
                </a:path>
                <a:path w="291464" h="290195">
                  <a:moveTo>
                    <a:pt x="233636" y="0"/>
                  </a:moveTo>
                  <a:lnTo>
                    <a:pt x="173304" y="60227"/>
                  </a:lnTo>
                  <a:lnTo>
                    <a:pt x="176759" y="90110"/>
                  </a:lnTo>
                  <a:lnTo>
                    <a:pt x="84637" y="182060"/>
                  </a:lnTo>
                  <a:lnTo>
                    <a:pt x="78384" y="179285"/>
                  </a:lnTo>
                  <a:lnTo>
                    <a:pt x="71754" y="177103"/>
                  </a:lnTo>
                  <a:lnTo>
                    <a:pt x="64800" y="175675"/>
                  </a:lnTo>
                  <a:lnTo>
                    <a:pt x="57576" y="175164"/>
                  </a:lnTo>
                  <a:lnTo>
                    <a:pt x="35220" y="179698"/>
                  </a:lnTo>
                  <a:lnTo>
                    <a:pt x="16913" y="192045"/>
                  </a:lnTo>
                  <a:lnTo>
                    <a:pt x="4543" y="210318"/>
                  </a:lnTo>
                  <a:lnTo>
                    <a:pt x="0" y="232632"/>
                  </a:lnTo>
                  <a:lnTo>
                    <a:pt x="4543" y="254946"/>
                  </a:lnTo>
                  <a:lnTo>
                    <a:pt x="16913" y="273219"/>
                  </a:lnTo>
                  <a:lnTo>
                    <a:pt x="35220" y="285566"/>
                  </a:lnTo>
                  <a:lnTo>
                    <a:pt x="57576" y="290101"/>
                  </a:lnTo>
                  <a:lnTo>
                    <a:pt x="79932" y="285566"/>
                  </a:lnTo>
                  <a:lnTo>
                    <a:pt x="98239" y="273219"/>
                  </a:lnTo>
                  <a:lnTo>
                    <a:pt x="110609" y="254946"/>
                  </a:lnTo>
                  <a:lnTo>
                    <a:pt x="115152" y="232632"/>
                  </a:lnTo>
                  <a:lnTo>
                    <a:pt x="114729" y="225511"/>
                  </a:lnTo>
                  <a:lnTo>
                    <a:pt x="113497" y="218768"/>
                  </a:lnTo>
                  <a:lnTo>
                    <a:pt x="111509" y="212348"/>
                  </a:lnTo>
                  <a:lnTo>
                    <a:pt x="108819" y="206197"/>
                  </a:lnTo>
                  <a:lnTo>
                    <a:pt x="200941" y="114247"/>
                  </a:lnTo>
                  <a:lnTo>
                    <a:pt x="230881" y="117695"/>
                  </a:lnTo>
                  <a:lnTo>
                    <a:pt x="291120" y="57578"/>
                  </a:lnTo>
                </a:path>
                <a:path w="291464" h="290195">
                  <a:moveTo>
                    <a:pt x="287847" y="53773"/>
                  </a:moveTo>
                  <a:lnTo>
                    <a:pt x="242396" y="48733"/>
                  </a:lnTo>
                </a:path>
              </a:pathLst>
            </a:custGeom>
            <a:ln w="6710">
              <a:solidFill>
                <a:srgbClr val="415487"/>
              </a:solidFill>
            </a:ln>
          </p:spPr>
          <p:txBody>
            <a:bodyPr wrap="square" lIns="0" tIns="0" rIns="0" bIns="0" rtlCol="0"/>
            <a:lstStyle/>
            <a:p>
              <a:endParaRPr/>
            </a:p>
          </p:txBody>
        </p:sp>
        <p:sp>
          <p:nvSpPr>
            <p:cNvPr id="23" name="object 23"/>
            <p:cNvSpPr/>
            <p:nvPr/>
          </p:nvSpPr>
          <p:spPr>
            <a:xfrm>
              <a:off x="1711120" y="3352860"/>
              <a:ext cx="438150" cy="436880"/>
            </a:xfrm>
            <a:custGeom>
              <a:avLst/>
              <a:gdLst/>
              <a:ahLst/>
              <a:cxnLst/>
              <a:rect l="l" t="t" r="r" b="b"/>
              <a:pathLst>
                <a:path w="438150" h="436879">
                  <a:moveTo>
                    <a:pt x="218790" y="0"/>
                  </a:move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22769" y="139676"/>
                  </a:lnTo>
                  <a:lnTo>
                    <a:pt x="400156" y="127589"/>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09761" y="37364"/>
                  </a:lnTo>
                  <a:lnTo>
                    <a:pt x="321852" y="25295"/>
                  </a:lnTo>
                  <a:lnTo>
                    <a:pt x="297894" y="14554"/>
                  </a:lnTo>
                  <a:lnTo>
                    <a:pt x="272696" y="6613"/>
                  </a:lnTo>
                  <a:lnTo>
                    <a:pt x="246310" y="1689"/>
                  </a:lnTo>
                  <a:lnTo>
                    <a:pt x="218790" y="0"/>
                  </a:lnTo>
                  <a:close/>
                </a:path>
              </a:pathLst>
            </a:custGeom>
            <a:solidFill>
              <a:srgbClr val="CFD1DA"/>
            </a:solidFill>
          </p:spPr>
          <p:txBody>
            <a:bodyPr wrap="square" lIns="0" tIns="0" rIns="0" bIns="0" rtlCol="0"/>
            <a:lstStyle/>
            <a:p>
              <a:endParaRPr/>
            </a:p>
          </p:txBody>
        </p:sp>
        <p:sp>
          <p:nvSpPr>
            <p:cNvPr id="24" name="object 24"/>
            <p:cNvSpPr/>
            <p:nvPr/>
          </p:nvSpPr>
          <p:spPr>
            <a:xfrm>
              <a:off x="1711120" y="3352860"/>
              <a:ext cx="438150" cy="436880"/>
            </a:xfrm>
            <a:custGeom>
              <a:avLst/>
              <a:gdLst/>
              <a:ahLst/>
              <a:cxnLst/>
              <a:rect l="l" t="t" r="r" b="b"/>
              <a:pathLst>
                <a:path w="438150" h="436879">
                  <a:moveTo>
                    <a:pt x="407640" y="119544"/>
                  </a:moveTo>
                  <a:lnTo>
                    <a:pt x="400156" y="127589"/>
                  </a:lnTo>
                  <a:lnTo>
                    <a:pt x="389216" y="126440"/>
                  </a:lnTo>
                  <a:lnTo>
                    <a:pt x="377125" y="124716"/>
                  </a:lnTo>
                  <a:lnTo>
                    <a:pt x="387975" y="146141"/>
                  </a:lnTo>
                  <a:lnTo>
                    <a:pt x="396125" y="168967"/>
                  </a:lnTo>
                  <a:lnTo>
                    <a:pt x="401253" y="193085"/>
                  </a:lnTo>
                  <a:lnTo>
                    <a:pt x="403034" y="218389"/>
                  </a:lnTo>
                  <a:lnTo>
                    <a:pt x="396424" y="267131"/>
                  </a:lnTo>
                  <a:lnTo>
                    <a:pt x="377786" y="311020"/>
                  </a:lnTo>
                  <a:lnTo>
                    <a:pt x="348913" y="348268"/>
                  </a:lnTo>
                  <a:lnTo>
                    <a:pt x="311595" y="377088"/>
                  </a:lnTo>
                  <a:lnTo>
                    <a:pt x="267623" y="395690"/>
                  </a:lnTo>
                  <a:lnTo>
                    <a:pt x="218790" y="402288"/>
                  </a:lnTo>
                  <a:lnTo>
                    <a:pt x="169957" y="395690"/>
                  </a:lnTo>
                  <a:lnTo>
                    <a:pt x="125985" y="377087"/>
                  </a:lnTo>
                  <a:lnTo>
                    <a:pt x="88667" y="348268"/>
                  </a:lnTo>
                  <a:lnTo>
                    <a:pt x="59794" y="311020"/>
                  </a:lnTo>
                  <a:lnTo>
                    <a:pt x="41156" y="267131"/>
                  </a:lnTo>
                  <a:lnTo>
                    <a:pt x="34545" y="218389"/>
                  </a:lnTo>
                  <a:lnTo>
                    <a:pt x="41156" y="169647"/>
                  </a:lnTo>
                  <a:lnTo>
                    <a:pt x="59794" y="125759"/>
                  </a:lnTo>
                  <a:lnTo>
                    <a:pt x="88667" y="88510"/>
                  </a:lnTo>
                  <a:lnTo>
                    <a:pt x="125985" y="59691"/>
                  </a:lnTo>
                  <a:lnTo>
                    <a:pt x="169956" y="41088"/>
                  </a:lnTo>
                  <a:lnTo>
                    <a:pt x="218790" y="34490"/>
                  </a:lnTo>
                  <a:lnTo>
                    <a:pt x="243899" y="36187"/>
                  </a:lnTo>
                  <a:lnTo>
                    <a:pt x="268090" y="41171"/>
                  </a:lnTo>
                  <a:lnTo>
                    <a:pt x="291093" y="49279"/>
                  </a:lnTo>
                  <a:lnTo>
                    <a:pt x="312639" y="60351"/>
                  </a:lnTo>
                  <a:lnTo>
                    <a:pt x="311488" y="48857"/>
                  </a:lnTo>
                  <a:lnTo>
                    <a:pt x="309761" y="37364"/>
                  </a:lnTo>
                  <a:lnTo>
                    <a:pt x="317821" y="29318"/>
                  </a:lnTo>
                  <a:lnTo>
                    <a:pt x="321852" y="25295"/>
                  </a:lnTo>
                  <a:lnTo>
                    <a:pt x="297894" y="14554"/>
                  </a:lnTo>
                  <a:lnTo>
                    <a:pt x="272696" y="6613"/>
                  </a:lnTo>
                  <a:lnTo>
                    <a:pt x="246310" y="1689"/>
                  </a:lnTo>
                  <a:lnTo>
                    <a:pt x="218790" y="0"/>
                  </a:lnTo>
                  <a:lnTo>
                    <a:pt x="168599" y="5764"/>
                  </a:lnTo>
                  <a:lnTo>
                    <a:pt x="122538" y="22185"/>
                  </a:lnTo>
                  <a:lnTo>
                    <a:pt x="81916" y="47955"/>
                  </a:lnTo>
                  <a:lnTo>
                    <a:pt x="48041" y="81768"/>
                  </a:lnTo>
                  <a:lnTo>
                    <a:pt x="22224" y="122316"/>
                  </a:lnTo>
                  <a:lnTo>
                    <a:pt x="5774" y="168292"/>
                  </a:lnTo>
                  <a:lnTo>
                    <a:pt x="0" y="218389"/>
                  </a:lnTo>
                  <a:lnTo>
                    <a:pt x="5774" y="268486"/>
                  </a:lnTo>
                  <a:lnTo>
                    <a:pt x="22224" y="314460"/>
                  </a:lnTo>
                  <a:lnTo>
                    <a:pt x="48041" y="355007"/>
                  </a:lnTo>
                  <a:lnTo>
                    <a:pt x="81916" y="388818"/>
                  </a:lnTo>
                  <a:lnTo>
                    <a:pt x="122538" y="414586"/>
                  </a:lnTo>
                  <a:lnTo>
                    <a:pt x="168599" y="431006"/>
                  </a:lnTo>
                  <a:lnTo>
                    <a:pt x="218790" y="436770"/>
                  </a:lnTo>
                  <a:lnTo>
                    <a:pt x="268981" y="431006"/>
                  </a:lnTo>
                  <a:lnTo>
                    <a:pt x="315043" y="414586"/>
                  </a:lnTo>
                  <a:lnTo>
                    <a:pt x="355668" y="388818"/>
                  </a:lnTo>
                  <a:lnTo>
                    <a:pt x="389544" y="355007"/>
                  </a:lnTo>
                  <a:lnTo>
                    <a:pt x="415363" y="314461"/>
                  </a:lnTo>
                  <a:lnTo>
                    <a:pt x="431815" y="268486"/>
                  </a:lnTo>
                  <a:lnTo>
                    <a:pt x="437590" y="218389"/>
                  </a:lnTo>
                  <a:lnTo>
                    <a:pt x="435889" y="190930"/>
                  </a:lnTo>
                  <a:lnTo>
                    <a:pt x="430895" y="164656"/>
                  </a:lnTo>
                  <a:lnTo>
                    <a:pt x="422769" y="139676"/>
                  </a:lnTo>
                  <a:lnTo>
                    <a:pt x="411671" y="116096"/>
                  </a:lnTo>
                  <a:lnTo>
                    <a:pt x="407640" y="119544"/>
                  </a:lnTo>
                </a:path>
              </a:pathLst>
            </a:custGeom>
            <a:ln w="6710">
              <a:solidFill>
                <a:srgbClr val="415487"/>
              </a:solidFill>
            </a:ln>
          </p:spPr>
          <p:txBody>
            <a:bodyPr wrap="square" lIns="0" tIns="0" rIns="0" bIns="0" rtlCol="0"/>
            <a:lstStyle/>
            <a:p>
              <a:endParaRPr/>
            </a:p>
          </p:txBody>
        </p:sp>
        <p:sp>
          <p:nvSpPr>
            <p:cNvPr id="25" name="object 25"/>
            <p:cNvSpPr/>
            <p:nvPr/>
          </p:nvSpPr>
          <p:spPr>
            <a:xfrm>
              <a:off x="1791727" y="3433325"/>
              <a:ext cx="276860" cy="276225"/>
            </a:xfrm>
            <a:custGeom>
              <a:avLst/>
              <a:gdLst/>
              <a:ahLst/>
              <a:cxnLst/>
              <a:rect l="l" t="t" r="r" b="b"/>
              <a:pathLst>
                <a:path w="276860" h="276225">
                  <a:moveTo>
                    <a:pt x="138183" y="0"/>
                  </a:move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60245" y="72985"/>
                  </a:ln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close/>
                </a:path>
              </a:pathLst>
            </a:custGeom>
            <a:solidFill>
              <a:srgbClr val="CFD1DA"/>
            </a:solidFill>
          </p:spPr>
          <p:txBody>
            <a:bodyPr wrap="square" lIns="0" tIns="0" rIns="0" bIns="0" rtlCol="0"/>
            <a:lstStyle/>
            <a:p>
              <a:endParaRPr/>
            </a:p>
          </p:txBody>
        </p:sp>
        <p:sp>
          <p:nvSpPr>
            <p:cNvPr id="26" name="object 26"/>
            <p:cNvSpPr/>
            <p:nvPr/>
          </p:nvSpPr>
          <p:spPr>
            <a:xfrm>
              <a:off x="1791727" y="3433325"/>
              <a:ext cx="276860" cy="276225"/>
            </a:xfrm>
            <a:custGeom>
              <a:avLst/>
              <a:gdLst/>
              <a:ahLst/>
              <a:cxnLst/>
              <a:rect l="l" t="t" r="r" b="b"/>
              <a:pathLst>
                <a:path w="276860" h="276225">
                  <a:moveTo>
                    <a:pt x="234335" y="98845"/>
                  </a:moveTo>
                  <a:lnTo>
                    <a:pt x="237691" y="108103"/>
                  </a:lnTo>
                  <a:lnTo>
                    <a:pt x="240021" y="117738"/>
                  </a:lnTo>
                  <a:lnTo>
                    <a:pt x="241380" y="127696"/>
                  </a:lnTo>
                  <a:lnTo>
                    <a:pt x="241820" y="137924"/>
                  </a:lnTo>
                  <a:lnTo>
                    <a:pt x="233643" y="178089"/>
                  </a:lnTo>
                  <a:lnTo>
                    <a:pt x="211377" y="210981"/>
                  </a:lnTo>
                  <a:lnTo>
                    <a:pt x="178423" y="233205"/>
                  </a:lnTo>
                  <a:lnTo>
                    <a:pt x="138183" y="241367"/>
                  </a:lnTo>
                  <a:lnTo>
                    <a:pt x="97942" y="233205"/>
                  </a:lnTo>
                  <a:lnTo>
                    <a:pt x="64989" y="210981"/>
                  </a:lnTo>
                  <a:lnTo>
                    <a:pt x="42723" y="178089"/>
                  </a:lnTo>
                  <a:lnTo>
                    <a:pt x="34545" y="137924"/>
                  </a:lnTo>
                  <a:lnTo>
                    <a:pt x="42723" y="97759"/>
                  </a:lnTo>
                  <a:lnTo>
                    <a:pt x="64989" y="64867"/>
                  </a:lnTo>
                  <a:lnTo>
                    <a:pt x="97942" y="42643"/>
                  </a:lnTo>
                  <a:lnTo>
                    <a:pt x="138183" y="34481"/>
                  </a:lnTo>
                  <a:lnTo>
                    <a:pt x="148430" y="35001"/>
                  </a:lnTo>
                  <a:lnTo>
                    <a:pt x="158407" y="36492"/>
                  </a:lnTo>
                  <a:lnTo>
                    <a:pt x="168060" y="38845"/>
                  </a:lnTo>
                  <a:lnTo>
                    <a:pt x="177335" y="41952"/>
                  </a:lnTo>
                  <a:lnTo>
                    <a:pt x="203244" y="16091"/>
                  </a:lnTo>
                  <a:lnTo>
                    <a:pt x="188139" y="9212"/>
                  </a:lnTo>
                  <a:lnTo>
                    <a:pt x="172225" y="4166"/>
                  </a:lnTo>
                  <a:lnTo>
                    <a:pt x="155555" y="1059"/>
                  </a:lnTo>
                  <a:lnTo>
                    <a:pt x="138183" y="0"/>
                  </a:lnTo>
                  <a:lnTo>
                    <a:pt x="94627" y="7061"/>
                  </a:lnTo>
                  <a:lnTo>
                    <a:pt x="56710" y="26702"/>
                  </a:lnTo>
                  <a:lnTo>
                    <a:pt x="26752" y="56604"/>
                  </a:lnTo>
                  <a:lnTo>
                    <a:pt x="7074" y="94450"/>
                  </a:lnTo>
                  <a:lnTo>
                    <a:pt x="0" y="137924"/>
                  </a:lnTo>
                  <a:lnTo>
                    <a:pt x="7075" y="181398"/>
                  </a:lnTo>
                  <a:lnTo>
                    <a:pt x="26752" y="219244"/>
                  </a:lnTo>
                  <a:lnTo>
                    <a:pt x="56710" y="249146"/>
                  </a:lnTo>
                  <a:lnTo>
                    <a:pt x="94628" y="268786"/>
                  </a:lnTo>
                  <a:lnTo>
                    <a:pt x="138183" y="275848"/>
                  </a:lnTo>
                  <a:lnTo>
                    <a:pt x="181738" y="268787"/>
                  </a:lnTo>
                  <a:lnTo>
                    <a:pt x="219656" y="249146"/>
                  </a:lnTo>
                  <a:lnTo>
                    <a:pt x="249614" y="219244"/>
                  </a:lnTo>
                  <a:lnTo>
                    <a:pt x="269291" y="181398"/>
                  </a:lnTo>
                  <a:lnTo>
                    <a:pt x="276366" y="137924"/>
                  </a:lnTo>
                  <a:lnTo>
                    <a:pt x="275305" y="120585"/>
                  </a:lnTo>
                  <a:lnTo>
                    <a:pt x="272192" y="103946"/>
                  </a:lnTo>
                  <a:lnTo>
                    <a:pt x="267136" y="88061"/>
                  </a:lnTo>
                  <a:lnTo>
                    <a:pt x="260245" y="72985"/>
                  </a:lnTo>
                  <a:lnTo>
                    <a:pt x="234335" y="98845"/>
                  </a:lnTo>
                </a:path>
              </a:pathLst>
            </a:custGeom>
            <a:ln w="6710">
              <a:solidFill>
                <a:srgbClr val="415487"/>
              </a:solidFill>
            </a:ln>
          </p:spPr>
          <p:txBody>
            <a:bodyPr wrap="square" lIns="0" tIns="0" rIns="0" bIns="0" rtlCol="0"/>
            <a:lstStyle/>
            <a:p>
              <a:endParaRPr/>
            </a:p>
          </p:txBody>
        </p:sp>
        <p:sp>
          <p:nvSpPr>
            <p:cNvPr id="27" name="object 27"/>
            <p:cNvSpPr/>
            <p:nvPr/>
          </p:nvSpPr>
          <p:spPr>
            <a:xfrm>
              <a:off x="1658111" y="3282696"/>
              <a:ext cx="559435" cy="558165"/>
            </a:xfrm>
            <a:custGeom>
              <a:avLst/>
              <a:gdLst/>
              <a:ahLst/>
              <a:cxnLst/>
              <a:rect l="l" t="t" r="r" b="b"/>
              <a:pathLst>
                <a:path w="559435" h="558164">
                  <a:moveTo>
                    <a:pt x="0" y="278891"/>
                  </a:moveTo>
                  <a:lnTo>
                    <a:pt x="3660" y="233648"/>
                  </a:lnTo>
                  <a:lnTo>
                    <a:pt x="14258" y="190731"/>
                  </a:lnTo>
                  <a:lnTo>
                    <a:pt x="31217" y="150714"/>
                  </a:lnTo>
                  <a:lnTo>
                    <a:pt x="53961" y="114171"/>
                  </a:lnTo>
                  <a:lnTo>
                    <a:pt x="81915" y="81676"/>
                  </a:lnTo>
                  <a:lnTo>
                    <a:pt x="114501" y="53803"/>
                  </a:lnTo>
                  <a:lnTo>
                    <a:pt x="151144" y="31125"/>
                  </a:lnTo>
                  <a:lnTo>
                    <a:pt x="191268" y="14215"/>
                  </a:lnTo>
                  <a:lnTo>
                    <a:pt x="234296" y="3649"/>
                  </a:lnTo>
                  <a:lnTo>
                    <a:pt x="279654" y="0"/>
                  </a:lnTo>
                  <a:lnTo>
                    <a:pt x="325011" y="3649"/>
                  </a:lnTo>
                  <a:lnTo>
                    <a:pt x="368039" y="14215"/>
                  </a:lnTo>
                  <a:lnTo>
                    <a:pt x="408163" y="31125"/>
                  </a:lnTo>
                  <a:lnTo>
                    <a:pt x="444806" y="53803"/>
                  </a:lnTo>
                  <a:lnTo>
                    <a:pt x="477393" y="81676"/>
                  </a:lnTo>
                  <a:lnTo>
                    <a:pt x="505346" y="114171"/>
                  </a:lnTo>
                  <a:lnTo>
                    <a:pt x="528090" y="150714"/>
                  </a:lnTo>
                  <a:lnTo>
                    <a:pt x="545049" y="190731"/>
                  </a:lnTo>
                  <a:lnTo>
                    <a:pt x="555647" y="233648"/>
                  </a:lnTo>
                  <a:lnTo>
                    <a:pt x="559307" y="278891"/>
                  </a:lnTo>
                  <a:lnTo>
                    <a:pt x="555647" y="324135"/>
                  </a:lnTo>
                  <a:lnTo>
                    <a:pt x="545049" y="367052"/>
                  </a:lnTo>
                  <a:lnTo>
                    <a:pt x="528090" y="407069"/>
                  </a:lnTo>
                  <a:lnTo>
                    <a:pt x="505346" y="443612"/>
                  </a:lnTo>
                  <a:lnTo>
                    <a:pt x="477393" y="476107"/>
                  </a:lnTo>
                  <a:lnTo>
                    <a:pt x="444806" y="503980"/>
                  </a:lnTo>
                  <a:lnTo>
                    <a:pt x="408163" y="526658"/>
                  </a:lnTo>
                  <a:lnTo>
                    <a:pt x="368039" y="543568"/>
                  </a:lnTo>
                  <a:lnTo>
                    <a:pt x="325011" y="554134"/>
                  </a:lnTo>
                  <a:lnTo>
                    <a:pt x="279654" y="557783"/>
                  </a:lnTo>
                  <a:lnTo>
                    <a:pt x="234296" y="554134"/>
                  </a:lnTo>
                  <a:lnTo>
                    <a:pt x="191268" y="543568"/>
                  </a:lnTo>
                  <a:lnTo>
                    <a:pt x="151144" y="526658"/>
                  </a:lnTo>
                  <a:lnTo>
                    <a:pt x="114501" y="503980"/>
                  </a:lnTo>
                  <a:lnTo>
                    <a:pt x="81915" y="476107"/>
                  </a:lnTo>
                  <a:lnTo>
                    <a:pt x="53961" y="443612"/>
                  </a:lnTo>
                  <a:lnTo>
                    <a:pt x="31217" y="407069"/>
                  </a:lnTo>
                  <a:lnTo>
                    <a:pt x="14258" y="367052"/>
                  </a:lnTo>
                  <a:lnTo>
                    <a:pt x="3660" y="324135"/>
                  </a:lnTo>
                  <a:lnTo>
                    <a:pt x="0" y="278891"/>
                  </a:lnTo>
                  <a:close/>
                </a:path>
              </a:pathLst>
            </a:custGeom>
            <a:ln w="15874">
              <a:solidFill>
                <a:srgbClr val="394B7A"/>
              </a:solidFill>
            </a:ln>
          </p:spPr>
          <p:txBody>
            <a:bodyPr wrap="square" lIns="0" tIns="0" rIns="0" bIns="0" rtlCol="0"/>
            <a:lstStyle/>
            <a:p>
              <a:endParaRPr/>
            </a:p>
          </p:txBody>
        </p:sp>
      </p:grpSp>
      <p:grpSp>
        <p:nvGrpSpPr>
          <p:cNvPr id="28" name="object 28"/>
          <p:cNvGrpSpPr/>
          <p:nvPr/>
        </p:nvGrpSpPr>
        <p:grpSpPr>
          <a:xfrm>
            <a:off x="3051440" y="3249180"/>
            <a:ext cx="5920105" cy="575310"/>
            <a:chOff x="1650174" y="4000182"/>
            <a:chExt cx="5920105" cy="575310"/>
          </a:xfrm>
        </p:grpSpPr>
        <p:sp>
          <p:nvSpPr>
            <p:cNvPr id="29" name="object 29"/>
            <p:cNvSpPr/>
            <p:nvPr/>
          </p:nvSpPr>
          <p:spPr>
            <a:xfrm>
              <a:off x="1937003" y="4008120"/>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0" name="object 30"/>
            <p:cNvSpPr/>
            <p:nvPr/>
          </p:nvSpPr>
          <p:spPr>
            <a:xfrm>
              <a:off x="1937003" y="4008120"/>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pic>
          <p:nvPicPr>
            <p:cNvPr id="31" name="object 31"/>
            <p:cNvPicPr/>
            <p:nvPr/>
          </p:nvPicPr>
          <p:blipFill>
            <a:blip r:embed="rId2" cstate="print"/>
            <a:stretch>
              <a:fillRect/>
            </a:stretch>
          </p:blipFill>
          <p:spPr>
            <a:xfrm>
              <a:off x="1726385" y="4446807"/>
              <a:ext cx="215522" cy="75873"/>
            </a:xfrm>
            <a:prstGeom prst="rect">
              <a:avLst/>
            </a:prstGeom>
          </p:spPr>
        </p:pic>
        <p:pic>
          <p:nvPicPr>
            <p:cNvPr id="32" name="object 32"/>
            <p:cNvPicPr/>
            <p:nvPr/>
          </p:nvPicPr>
          <p:blipFill>
            <a:blip r:embed="rId3" cstate="print"/>
            <a:stretch>
              <a:fillRect/>
            </a:stretch>
          </p:blipFill>
          <p:spPr>
            <a:xfrm>
              <a:off x="1773973" y="4234746"/>
              <a:ext cx="149509" cy="149632"/>
            </a:xfrm>
            <a:prstGeom prst="rect">
              <a:avLst/>
            </a:prstGeom>
          </p:spPr>
        </p:pic>
        <p:pic>
          <p:nvPicPr>
            <p:cNvPr id="33" name="object 33"/>
            <p:cNvPicPr/>
            <p:nvPr/>
          </p:nvPicPr>
          <p:blipFill>
            <a:blip r:embed="rId4" cstate="print"/>
            <a:stretch>
              <a:fillRect/>
            </a:stretch>
          </p:blipFill>
          <p:spPr>
            <a:xfrm>
              <a:off x="1953611" y="4054943"/>
              <a:ext cx="149509" cy="149641"/>
            </a:xfrm>
            <a:prstGeom prst="rect">
              <a:avLst/>
            </a:prstGeom>
          </p:spPr>
        </p:pic>
        <p:sp>
          <p:nvSpPr>
            <p:cNvPr id="34" name="object 34"/>
            <p:cNvSpPr/>
            <p:nvPr/>
          </p:nvSpPr>
          <p:spPr>
            <a:xfrm>
              <a:off x="1834909" y="4115939"/>
              <a:ext cx="335915" cy="324485"/>
            </a:xfrm>
            <a:custGeom>
              <a:avLst/>
              <a:gdLst/>
              <a:ahLst/>
              <a:cxnLst/>
              <a:rect l="l" t="t" r="r" b="b"/>
              <a:pathLst>
                <a:path w="335914" h="324485">
                  <a:moveTo>
                    <a:pt x="115152" y="0"/>
                  </a:move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lnTo>
                    <a:pt x="172729" y="126776"/>
                  </a:lnTo>
                  <a:lnTo>
                    <a:pt x="207275" y="92201"/>
                  </a:lnTo>
                  <a:lnTo>
                    <a:pt x="115152" y="0"/>
                  </a:lnTo>
                  <a:close/>
                </a:path>
              </a:pathLst>
            </a:custGeom>
            <a:solidFill>
              <a:srgbClr val="CFD1DA"/>
            </a:solidFill>
          </p:spPr>
          <p:txBody>
            <a:bodyPr wrap="square" lIns="0" tIns="0" rIns="0" bIns="0" rtlCol="0"/>
            <a:lstStyle/>
            <a:p>
              <a:endParaRPr/>
            </a:p>
          </p:txBody>
        </p:sp>
        <p:sp>
          <p:nvSpPr>
            <p:cNvPr id="35" name="object 35"/>
            <p:cNvSpPr/>
            <p:nvPr/>
          </p:nvSpPr>
          <p:spPr>
            <a:xfrm>
              <a:off x="1834909" y="4115939"/>
              <a:ext cx="335915" cy="324485"/>
            </a:xfrm>
            <a:custGeom>
              <a:avLst/>
              <a:gdLst/>
              <a:ahLst/>
              <a:cxnLst/>
              <a:rect l="l" t="t" r="r" b="b"/>
              <a:pathLst>
                <a:path w="335914" h="324485">
                  <a:moveTo>
                    <a:pt x="328195" y="282366"/>
                  </a:moveTo>
                  <a:lnTo>
                    <a:pt x="172729" y="126776"/>
                  </a:lnTo>
                  <a:lnTo>
                    <a:pt x="207275" y="92201"/>
                  </a:lnTo>
                  <a:lnTo>
                    <a:pt x="115152" y="0"/>
                  </a:lnTo>
                  <a:lnTo>
                    <a:pt x="0" y="115251"/>
                  </a:lnTo>
                  <a:lnTo>
                    <a:pt x="92122" y="207452"/>
                  </a:lnTo>
                  <a:lnTo>
                    <a:pt x="138183" y="161352"/>
                  </a:lnTo>
                  <a:lnTo>
                    <a:pt x="293639" y="316942"/>
                  </a:lnTo>
                  <a:lnTo>
                    <a:pt x="301795" y="322452"/>
                  </a:lnTo>
                  <a:lnTo>
                    <a:pt x="310921" y="324289"/>
                  </a:lnTo>
                  <a:lnTo>
                    <a:pt x="320044" y="322452"/>
                  </a:lnTo>
                  <a:lnTo>
                    <a:pt x="328195" y="316942"/>
                  </a:lnTo>
                  <a:lnTo>
                    <a:pt x="333700" y="308784"/>
                  </a:lnTo>
                  <a:lnTo>
                    <a:pt x="335536" y="299654"/>
                  </a:lnTo>
                  <a:lnTo>
                    <a:pt x="333700" y="290524"/>
                  </a:lnTo>
                  <a:lnTo>
                    <a:pt x="328195" y="282366"/>
                  </a:lnTo>
                </a:path>
              </a:pathLst>
            </a:custGeom>
            <a:ln w="6720">
              <a:solidFill>
                <a:srgbClr val="415487"/>
              </a:solidFill>
            </a:ln>
          </p:spPr>
          <p:txBody>
            <a:bodyPr wrap="square" lIns="0" tIns="0" rIns="0" bIns="0" rtlCol="0"/>
            <a:lstStyle/>
            <a:p>
              <a:endParaRPr/>
            </a:p>
          </p:txBody>
        </p:sp>
        <p:sp>
          <p:nvSpPr>
            <p:cNvPr id="36" name="object 36"/>
            <p:cNvSpPr/>
            <p:nvPr/>
          </p:nvSpPr>
          <p:spPr>
            <a:xfrm>
              <a:off x="1658111" y="4008120"/>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37" name="object 37"/>
          <p:cNvGrpSpPr/>
          <p:nvPr/>
        </p:nvGrpSpPr>
        <p:grpSpPr>
          <a:xfrm>
            <a:off x="3038479" y="4002641"/>
            <a:ext cx="5920105" cy="575310"/>
            <a:chOff x="1650174" y="4725606"/>
            <a:chExt cx="5920105" cy="575310"/>
          </a:xfrm>
        </p:grpSpPr>
        <p:sp>
          <p:nvSpPr>
            <p:cNvPr id="38" name="object 38"/>
            <p:cNvSpPr/>
            <p:nvPr/>
          </p:nvSpPr>
          <p:spPr>
            <a:xfrm>
              <a:off x="1937003" y="4733544"/>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39" name="object 39"/>
            <p:cNvSpPr/>
            <p:nvPr/>
          </p:nvSpPr>
          <p:spPr>
            <a:xfrm>
              <a:off x="1937003" y="4733544"/>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sp>
          <p:nvSpPr>
            <p:cNvPr id="40" name="object 40"/>
            <p:cNvSpPr/>
            <p:nvPr/>
          </p:nvSpPr>
          <p:spPr>
            <a:xfrm>
              <a:off x="1777333" y="4795253"/>
              <a:ext cx="322580" cy="92710"/>
            </a:xfrm>
            <a:custGeom>
              <a:avLst/>
              <a:gdLst/>
              <a:ahLst/>
              <a:cxnLst/>
              <a:rect l="l" t="t" r="r" b="b"/>
              <a:pathLst>
                <a:path w="322580" h="92710">
                  <a:moveTo>
                    <a:pt x="161213" y="0"/>
                  </a:moveTo>
                  <a:lnTo>
                    <a:pt x="98463" y="3624"/>
                  </a:lnTo>
                  <a:lnTo>
                    <a:pt x="47219" y="13507"/>
                  </a:lnTo>
                  <a:lnTo>
                    <a:pt x="12669" y="28164"/>
                  </a:lnTo>
                  <a:lnTo>
                    <a:pt x="0" y="46110"/>
                  </a:lnTo>
                  <a:lnTo>
                    <a:pt x="12669" y="64054"/>
                  </a:lnTo>
                  <a:lnTo>
                    <a:pt x="47219" y="78708"/>
                  </a:lnTo>
                  <a:lnTo>
                    <a:pt x="98463" y="88588"/>
                  </a:lnTo>
                  <a:lnTo>
                    <a:pt x="161213" y="92210"/>
                  </a:lnTo>
                  <a:lnTo>
                    <a:pt x="223966" y="88588"/>
                  </a:lnTo>
                  <a:lnTo>
                    <a:pt x="275209" y="78708"/>
                  </a:lnTo>
                  <a:lnTo>
                    <a:pt x="309759" y="64054"/>
                  </a:lnTo>
                  <a:lnTo>
                    <a:pt x="322427" y="46110"/>
                  </a:lnTo>
                  <a:lnTo>
                    <a:pt x="309759" y="28164"/>
                  </a:lnTo>
                  <a:lnTo>
                    <a:pt x="275209" y="13507"/>
                  </a:lnTo>
                  <a:lnTo>
                    <a:pt x="223966" y="3624"/>
                  </a:lnTo>
                  <a:lnTo>
                    <a:pt x="161213" y="0"/>
                  </a:lnTo>
                  <a:close/>
                </a:path>
              </a:pathLst>
            </a:custGeom>
            <a:solidFill>
              <a:srgbClr val="CFD1DA"/>
            </a:solidFill>
          </p:spPr>
          <p:txBody>
            <a:bodyPr wrap="square" lIns="0" tIns="0" rIns="0" bIns="0" rtlCol="0"/>
            <a:lstStyle/>
            <a:p>
              <a:endParaRPr/>
            </a:p>
          </p:txBody>
        </p:sp>
        <p:sp>
          <p:nvSpPr>
            <p:cNvPr id="41" name="object 41"/>
            <p:cNvSpPr/>
            <p:nvPr/>
          </p:nvSpPr>
          <p:spPr>
            <a:xfrm>
              <a:off x="1777333" y="4795253"/>
              <a:ext cx="322580" cy="92710"/>
            </a:xfrm>
            <a:custGeom>
              <a:avLst/>
              <a:gdLst/>
              <a:ahLst/>
              <a:cxnLst/>
              <a:rect l="l" t="t" r="r" b="b"/>
              <a:pathLst>
                <a:path w="322580" h="92710">
                  <a:moveTo>
                    <a:pt x="322427" y="46110"/>
                  </a:moveTo>
                  <a:lnTo>
                    <a:pt x="309759" y="64054"/>
                  </a:lnTo>
                  <a:lnTo>
                    <a:pt x="275209" y="78708"/>
                  </a:lnTo>
                  <a:lnTo>
                    <a:pt x="223966" y="88588"/>
                  </a:lnTo>
                  <a:lnTo>
                    <a:pt x="161213" y="92210"/>
                  </a:lnTo>
                  <a:lnTo>
                    <a:pt x="98463" y="88588"/>
                  </a:lnTo>
                  <a:lnTo>
                    <a:pt x="47219" y="78708"/>
                  </a:lnTo>
                  <a:lnTo>
                    <a:pt x="12669" y="64054"/>
                  </a:lnTo>
                  <a:lnTo>
                    <a:pt x="0" y="46110"/>
                  </a:lnTo>
                  <a:lnTo>
                    <a:pt x="12669" y="28164"/>
                  </a:lnTo>
                  <a:lnTo>
                    <a:pt x="47219" y="13507"/>
                  </a:lnTo>
                  <a:lnTo>
                    <a:pt x="98463" y="3624"/>
                  </a:lnTo>
                  <a:lnTo>
                    <a:pt x="161213" y="0"/>
                  </a:lnTo>
                  <a:lnTo>
                    <a:pt x="223966" y="3624"/>
                  </a:lnTo>
                  <a:lnTo>
                    <a:pt x="275209" y="13507"/>
                  </a:lnTo>
                  <a:lnTo>
                    <a:pt x="309759" y="28164"/>
                  </a:lnTo>
                  <a:lnTo>
                    <a:pt x="322427" y="46110"/>
                  </a:lnTo>
                </a:path>
              </a:pathLst>
            </a:custGeom>
            <a:ln w="6722">
              <a:solidFill>
                <a:srgbClr val="415487"/>
              </a:solidFill>
            </a:ln>
          </p:spPr>
          <p:txBody>
            <a:bodyPr wrap="square" lIns="0" tIns="0" rIns="0" bIns="0" rtlCol="0"/>
            <a:lstStyle/>
            <a:p>
              <a:endParaRPr/>
            </a:p>
          </p:txBody>
        </p:sp>
        <p:sp>
          <p:nvSpPr>
            <p:cNvPr id="42" name="object 42"/>
            <p:cNvSpPr/>
            <p:nvPr/>
          </p:nvSpPr>
          <p:spPr>
            <a:xfrm>
              <a:off x="1777333" y="4864413"/>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3" name="object 43"/>
            <p:cNvSpPr/>
            <p:nvPr/>
          </p:nvSpPr>
          <p:spPr>
            <a:xfrm>
              <a:off x="1777333" y="4864413"/>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4" name="object 44"/>
            <p:cNvSpPr/>
            <p:nvPr/>
          </p:nvSpPr>
          <p:spPr>
            <a:xfrm>
              <a:off x="1777333" y="4979665"/>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5" name="object 45"/>
            <p:cNvSpPr/>
            <p:nvPr/>
          </p:nvSpPr>
          <p:spPr>
            <a:xfrm>
              <a:off x="1777333" y="4979665"/>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6" name="object 46"/>
            <p:cNvSpPr/>
            <p:nvPr/>
          </p:nvSpPr>
          <p:spPr>
            <a:xfrm>
              <a:off x="1777333" y="5094916"/>
              <a:ext cx="322580" cy="138430"/>
            </a:xfrm>
            <a:custGeom>
              <a:avLst/>
              <a:gdLst/>
              <a:ahLst/>
              <a:cxnLst/>
              <a:rect l="l" t="t" r="r" b="b"/>
              <a:pathLst>
                <a:path w="322580" h="138429">
                  <a:moveTo>
                    <a:pt x="0" y="0"/>
                  </a:moveTo>
                  <a:lnTo>
                    <a:pt x="0" y="92201"/>
                  </a:lnTo>
                  <a:lnTo>
                    <a:pt x="47356" y="124759"/>
                  </a:lnTo>
                  <a:lnTo>
                    <a:pt x="98617" y="134664"/>
                  </a:lnTo>
                  <a:lnTo>
                    <a:pt x="161213" y="138302"/>
                  </a:lnTo>
                  <a:lnTo>
                    <a:pt x="223810" y="134664"/>
                  </a:lnTo>
                  <a:lnTo>
                    <a:pt x="275071" y="124759"/>
                  </a:lnTo>
                  <a:lnTo>
                    <a:pt x="309707" y="110101"/>
                  </a:lnTo>
                  <a:lnTo>
                    <a:pt x="322427" y="92201"/>
                  </a:lnTo>
                  <a:lnTo>
                    <a:pt x="269457" y="92201"/>
                  </a:lnTo>
                  <a:lnTo>
                    <a:pt x="264851" y="87591"/>
                  </a:lnTo>
                  <a:lnTo>
                    <a:pt x="264851" y="73761"/>
                  </a:lnTo>
                  <a:lnTo>
                    <a:pt x="269457" y="69151"/>
                  </a:lnTo>
                  <a:lnTo>
                    <a:pt x="322427" y="69151"/>
                  </a:lnTo>
                  <a:lnTo>
                    <a:pt x="322427" y="46100"/>
                  </a:lnTo>
                  <a:lnTo>
                    <a:pt x="161213" y="46100"/>
                  </a:lnTo>
                  <a:lnTo>
                    <a:pt x="98617" y="42463"/>
                  </a:lnTo>
                  <a:lnTo>
                    <a:pt x="47356" y="32558"/>
                  </a:lnTo>
                  <a:lnTo>
                    <a:pt x="12720" y="17900"/>
                  </a:lnTo>
                  <a:lnTo>
                    <a:pt x="0" y="0"/>
                  </a:lnTo>
                  <a:close/>
                </a:path>
                <a:path w="322580" h="138429">
                  <a:moveTo>
                    <a:pt x="322427" y="69151"/>
                  </a:moveTo>
                  <a:lnTo>
                    <a:pt x="283275" y="69151"/>
                  </a:lnTo>
                  <a:lnTo>
                    <a:pt x="287882" y="73761"/>
                  </a:lnTo>
                  <a:lnTo>
                    <a:pt x="287882" y="87591"/>
                  </a:lnTo>
                  <a:lnTo>
                    <a:pt x="283275" y="92201"/>
                  </a:lnTo>
                  <a:lnTo>
                    <a:pt x="322427" y="92201"/>
                  </a:lnTo>
                  <a:lnTo>
                    <a:pt x="322427" y="69151"/>
                  </a:lnTo>
                  <a:close/>
                </a:path>
                <a:path w="322580" h="138429">
                  <a:moveTo>
                    <a:pt x="322427" y="0"/>
                  </a:moveTo>
                  <a:lnTo>
                    <a:pt x="309707" y="17900"/>
                  </a:lnTo>
                  <a:lnTo>
                    <a:pt x="275071" y="32558"/>
                  </a:lnTo>
                  <a:lnTo>
                    <a:pt x="223810" y="42463"/>
                  </a:lnTo>
                  <a:lnTo>
                    <a:pt x="161213" y="46100"/>
                  </a:lnTo>
                  <a:lnTo>
                    <a:pt x="322427" y="46100"/>
                  </a:lnTo>
                  <a:lnTo>
                    <a:pt x="322427" y="0"/>
                  </a:lnTo>
                  <a:close/>
                </a:path>
              </a:pathLst>
            </a:custGeom>
            <a:solidFill>
              <a:srgbClr val="CFD1DA"/>
            </a:solidFill>
          </p:spPr>
          <p:txBody>
            <a:bodyPr wrap="square" lIns="0" tIns="0" rIns="0" bIns="0" rtlCol="0"/>
            <a:lstStyle/>
            <a:p>
              <a:endParaRPr/>
            </a:p>
          </p:txBody>
        </p:sp>
        <p:sp>
          <p:nvSpPr>
            <p:cNvPr id="47" name="object 47"/>
            <p:cNvSpPr/>
            <p:nvPr/>
          </p:nvSpPr>
          <p:spPr>
            <a:xfrm>
              <a:off x="1777333" y="5094916"/>
              <a:ext cx="322580" cy="138430"/>
            </a:xfrm>
            <a:custGeom>
              <a:avLst/>
              <a:gdLst/>
              <a:ahLst/>
              <a:cxnLst/>
              <a:rect l="l" t="t" r="r" b="b"/>
              <a:pathLst>
                <a:path w="322580" h="138429">
                  <a:moveTo>
                    <a:pt x="276366" y="92201"/>
                  </a:moveTo>
                  <a:lnTo>
                    <a:pt x="269457" y="92201"/>
                  </a:lnTo>
                  <a:lnTo>
                    <a:pt x="264851" y="87591"/>
                  </a:lnTo>
                  <a:lnTo>
                    <a:pt x="264851" y="80676"/>
                  </a:lnTo>
                  <a:lnTo>
                    <a:pt x="264851" y="73761"/>
                  </a:lnTo>
                  <a:lnTo>
                    <a:pt x="269457" y="69151"/>
                  </a:lnTo>
                  <a:lnTo>
                    <a:pt x="276366" y="69151"/>
                  </a:lnTo>
                  <a:lnTo>
                    <a:pt x="283275" y="69151"/>
                  </a:lnTo>
                  <a:lnTo>
                    <a:pt x="287882" y="73761"/>
                  </a:lnTo>
                  <a:lnTo>
                    <a:pt x="287882" y="80676"/>
                  </a:lnTo>
                  <a:lnTo>
                    <a:pt x="287882" y="87591"/>
                  </a:lnTo>
                  <a:lnTo>
                    <a:pt x="283275" y="92201"/>
                  </a:lnTo>
                  <a:lnTo>
                    <a:pt x="276366" y="92201"/>
                  </a:lnTo>
                </a:path>
                <a:path w="322580" h="138429">
                  <a:moveTo>
                    <a:pt x="161213" y="46100"/>
                  </a:moveTo>
                  <a:lnTo>
                    <a:pt x="98617" y="42463"/>
                  </a:lnTo>
                  <a:lnTo>
                    <a:pt x="47356" y="32558"/>
                  </a:lnTo>
                  <a:lnTo>
                    <a:pt x="12720" y="17900"/>
                  </a:lnTo>
                  <a:lnTo>
                    <a:pt x="0" y="0"/>
                  </a:lnTo>
                  <a:lnTo>
                    <a:pt x="0" y="92201"/>
                  </a:lnTo>
                  <a:lnTo>
                    <a:pt x="12720" y="110101"/>
                  </a:lnTo>
                  <a:lnTo>
                    <a:pt x="47356" y="124759"/>
                  </a:lnTo>
                  <a:lnTo>
                    <a:pt x="98617" y="134664"/>
                  </a:lnTo>
                  <a:lnTo>
                    <a:pt x="161213" y="138302"/>
                  </a:lnTo>
                  <a:lnTo>
                    <a:pt x="223810" y="134664"/>
                  </a:lnTo>
                  <a:lnTo>
                    <a:pt x="275071" y="124759"/>
                  </a:lnTo>
                  <a:lnTo>
                    <a:pt x="309707" y="110101"/>
                  </a:lnTo>
                  <a:lnTo>
                    <a:pt x="322427" y="92201"/>
                  </a:lnTo>
                  <a:lnTo>
                    <a:pt x="322427" y="0"/>
                  </a:lnTo>
                  <a:lnTo>
                    <a:pt x="309707" y="17900"/>
                  </a:lnTo>
                  <a:lnTo>
                    <a:pt x="275071" y="32558"/>
                  </a:lnTo>
                  <a:lnTo>
                    <a:pt x="223810" y="42463"/>
                  </a:lnTo>
                  <a:lnTo>
                    <a:pt x="161213" y="46100"/>
                  </a:lnTo>
                </a:path>
              </a:pathLst>
            </a:custGeom>
            <a:ln w="6720">
              <a:solidFill>
                <a:srgbClr val="415487"/>
              </a:solidFill>
            </a:ln>
          </p:spPr>
          <p:txBody>
            <a:bodyPr wrap="square" lIns="0" tIns="0" rIns="0" bIns="0" rtlCol="0"/>
            <a:lstStyle/>
            <a:p>
              <a:endParaRPr/>
            </a:p>
          </p:txBody>
        </p:sp>
        <p:sp>
          <p:nvSpPr>
            <p:cNvPr id="48" name="object 48"/>
            <p:cNvSpPr/>
            <p:nvPr/>
          </p:nvSpPr>
          <p:spPr>
            <a:xfrm>
              <a:off x="1658111" y="4733544"/>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5"/>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7"/>
                  </a:lnTo>
                  <a:lnTo>
                    <a:pt x="234296" y="555647"/>
                  </a:lnTo>
                  <a:lnTo>
                    <a:pt x="191268" y="545049"/>
                  </a:lnTo>
                  <a:lnTo>
                    <a:pt x="151144" y="528090"/>
                  </a:lnTo>
                  <a:lnTo>
                    <a:pt x="114501" y="505346"/>
                  </a:lnTo>
                  <a:lnTo>
                    <a:pt x="81915" y="477392"/>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grpSp>
        <p:nvGrpSpPr>
          <p:cNvPr id="49" name="object 49"/>
          <p:cNvGrpSpPr/>
          <p:nvPr/>
        </p:nvGrpSpPr>
        <p:grpSpPr>
          <a:xfrm>
            <a:off x="3296668" y="4791554"/>
            <a:ext cx="5641340" cy="575310"/>
            <a:chOff x="1929066" y="5451030"/>
            <a:chExt cx="5641340" cy="575310"/>
          </a:xfrm>
        </p:grpSpPr>
        <p:sp>
          <p:nvSpPr>
            <p:cNvPr id="50" name="object 50"/>
            <p:cNvSpPr/>
            <p:nvPr/>
          </p:nvSpPr>
          <p:spPr>
            <a:xfrm>
              <a:off x="1937004" y="5458967"/>
              <a:ext cx="5625465" cy="559435"/>
            </a:xfrm>
            <a:custGeom>
              <a:avLst/>
              <a:gdLst/>
              <a:ahLst/>
              <a:cxnLst/>
              <a:rect l="l" t="t" r="r" b="b"/>
              <a:pathLst>
                <a:path w="5625465" h="559435">
                  <a:moveTo>
                    <a:pt x="5625084" y="0"/>
                  </a:moveTo>
                  <a:lnTo>
                    <a:pt x="279653" y="0"/>
                  </a:lnTo>
                  <a:lnTo>
                    <a:pt x="0" y="279653"/>
                  </a:lnTo>
                  <a:lnTo>
                    <a:pt x="279653" y="559307"/>
                  </a:lnTo>
                  <a:lnTo>
                    <a:pt x="5625084" y="559307"/>
                  </a:lnTo>
                  <a:lnTo>
                    <a:pt x="5625084" y="0"/>
                  </a:lnTo>
                  <a:close/>
                </a:path>
              </a:pathLst>
            </a:custGeom>
            <a:solidFill>
              <a:srgbClr val="FFFFFF"/>
            </a:solidFill>
          </p:spPr>
          <p:txBody>
            <a:bodyPr wrap="square" lIns="0" tIns="0" rIns="0" bIns="0" rtlCol="0"/>
            <a:lstStyle/>
            <a:p>
              <a:endParaRPr/>
            </a:p>
          </p:txBody>
        </p:sp>
        <p:sp>
          <p:nvSpPr>
            <p:cNvPr id="51" name="object 51"/>
            <p:cNvSpPr/>
            <p:nvPr/>
          </p:nvSpPr>
          <p:spPr>
            <a:xfrm>
              <a:off x="1937004" y="5458967"/>
              <a:ext cx="5625465" cy="559435"/>
            </a:xfrm>
            <a:custGeom>
              <a:avLst/>
              <a:gdLst/>
              <a:ahLst/>
              <a:cxnLst/>
              <a:rect l="l" t="t" r="r" b="b"/>
              <a:pathLst>
                <a:path w="5625465" h="559435">
                  <a:moveTo>
                    <a:pt x="5625084" y="559307"/>
                  </a:moveTo>
                  <a:lnTo>
                    <a:pt x="279653" y="559307"/>
                  </a:lnTo>
                  <a:lnTo>
                    <a:pt x="0" y="279653"/>
                  </a:lnTo>
                  <a:lnTo>
                    <a:pt x="279653" y="0"/>
                  </a:lnTo>
                  <a:lnTo>
                    <a:pt x="5625084" y="0"/>
                  </a:lnTo>
                  <a:lnTo>
                    <a:pt x="5625084" y="559307"/>
                  </a:lnTo>
                  <a:close/>
                </a:path>
              </a:pathLst>
            </a:custGeom>
            <a:ln w="15875">
              <a:solidFill>
                <a:srgbClr val="394B7A"/>
              </a:solidFill>
            </a:ln>
          </p:spPr>
          <p:txBody>
            <a:bodyPr wrap="square" lIns="0" tIns="0" rIns="0" bIns="0" rtlCol="0"/>
            <a:lstStyle/>
            <a:p>
              <a:endParaRPr/>
            </a:p>
          </p:txBody>
        </p:sp>
      </p:grpSp>
      <p:grpSp>
        <p:nvGrpSpPr>
          <p:cNvPr id="53" name="object 53"/>
          <p:cNvGrpSpPr/>
          <p:nvPr/>
        </p:nvGrpSpPr>
        <p:grpSpPr>
          <a:xfrm>
            <a:off x="2996780" y="4799492"/>
            <a:ext cx="575310" cy="575310"/>
            <a:chOff x="1650174" y="5451030"/>
            <a:chExt cx="575310" cy="575310"/>
          </a:xfrm>
        </p:grpSpPr>
        <p:sp>
          <p:nvSpPr>
            <p:cNvPr id="54" name="object 54"/>
            <p:cNvSpPr/>
            <p:nvPr/>
          </p:nvSpPr>
          <p:spPr>
            <a:xfrm>
              <a:off x="1760060" y="5509151"/>
              <a:ext cx="357505" cy="461009"/>
            </a:xfrm>
            <a:custGeom>
              <a:avLst/>
              <a:gdLst/>
              <a:ahLst/>
              <a:cxnLst/>
              <a:rect l="l" t="t" r="r" b="b"/>
              <a:pathLst>
                <a:path w="357505" h="461010">
                  <a:moveTo>
                    <a:pt x="336771" y="0"/>
                  </a:moveTo>
                  <a:lnTo>
                    <a:pt x="18639" y="0"/>
                  </a:lnTo>
                  <a:lnTo>
                    <a:pt x="12552" y="3777"/>
                  </a:lnTo>
                  <a:lnTo>
                    <a:pt x="0" y="14545"/>
                  </a:lnTo>
                  <a:lnTo>
                    <a:pt x="0" y="444398"/>
                  </a:lnTo>
                  <a:lnTo>
                    <a:pt x="12552" y="455165"/>
                  </a:lnTo>
                  <a:lnTo>
                    <a:pt x="21978" y="461016"/>
                  </a:lnTo>
                  <a:lnTo>
                    <a:pt x="333432" y="461016"/>
                  </a:lnTo>
                  <a:lnTo>
                    <a:pt x="342858" y="455165"/>
                  </a:lnTo>
                  <a:lnTo>
                    <a:pt x="356973" y="443057"/>
                  </a:lnTo>
                  <a:lnTo>
                    <a:pt x="356973" y="426440"/>
                  </a:lnTo>
                  <a:lnTo>
                    <a:pt x="34545" y="426440"/>
                  </a:lnTo>
                  <a:lnTo>
                    <a:pt x="34545" y="34585"/>
                  </a:lnTo>
                  <a:lnTo>
                    <a:pt x="356973" y="34585"/>
                  </a:lnTo>
                  <a:lnTo>
                    <a:pt x="356973" y="15886"/>
                  </a:lnTo>
                  <a:lnTo>
                    <a:pt x="342858" y="3777"/>
                  </a:lnTo>
                  <a:lnTo>
                    <a:pt x="336771" y="0"/>
                  </a:lnTo>
                  <a:close/>
                </a:path>
                <a:path w="357505" h="461010">
                  <a:moveTo>
                    <a:pt x="356973" y="34585"/>
                  </a:moveTo>
                  <a:lnTo>
                    <a:pt x="322427" y="34585"/>
                  </a:lnTo>
                  <a:lnTo>
                    <a:pt x="322428" y="426440"/>
                  </a:lnTo>
                  <a:lnTo>
                    <a:pt x="356973" y="426440"/>
                  </a:lnTo>
                  <a:lnTo>
                    <a:pt x="356973" y="34585"/>
                  </a:lnTo>
                  <a:close/>
                </a:path>
              </a:pathLst>
            </a:custGeom>
            <a:solidFill>
              <a:srgbClr val="CFD1DA"/>
            </a:solidFill>
          </p:spPr>
          <p:txBody>
            <a:bodyPr wrap="square" lIns="0" tIns="0" rIns="0" bIns="0" rtlCol="0"/>
            <a:lstStyle/>
            <a:p>
              <a:endParaRPr/>
            </a:p>
          </p:txBody>
        </p:sp>
        <p:sp>
          <p:nvSpPr>
            <p:cNvPr id="55" name="object 55"/>
            <p:cNvSpPr/>
            <p:nvPr/>
          </p:nvSpPr>
          <p:spPr>
            <a:xfrm>
              <a:off x="1760060" y="5509151"/>
              <a:ext cx="357505" cy="461009"/>
            </a:xfrm>
            <a:custGeom>
              <a:avLst/>
              <a:gdLst/>
              <a:ahLst/>
              <a:cxnLst/>
              <a:rect l="l" t="t" r="r" b="b"/>
              <a:pathLst>
                <a:path w="357505" h="461010">
                  <a:moveTo>
                    <a:pt x="34545" y="34585"/>
                  </a:moveTo>
                  <a:lnTo>
                    <a:pt x="322427" y="34585"/>
                  </a:lnTo>
                  <a:lnTo>
                    <a:pt x="322428" y="426440"/>
                  </a:lnTo>
                  <a:lnTo>
                    <a:pt x="34545" y="426440"/>
                  </a:lnTo>
                  <a:lnTo>
                    <a:pt x="34545" y="34585"/>
                  </a:lnTo>
                </a:path>
                <a:path w="357505" h="461010">
                  <a:moveTo>
                    <a:pt x="21978" y="461016"/>
                  </a:moveTo>
                  <a:lnTo>
                    <a:pt x="333432" y="461016"/>
                  </a:lnTo>
                </a:path>
                <a:path w="357505" h="461010">
                  <a:moveTo>
                    <a:pt x="356973" y="443057"/>
                  </a:moveTo>
                  <a:lnTo>
                    <a:pt x="356973" y="15886"/>
                  </a:lnTo>
                </a:path>
                <a:path w="357505" h="461010">
                  <a:moveTo>
                    <a:pt x="336771" y="0"/>
                  </a:moveTo>
                  <a:lnTo>
                    <a:pt x="18639" y="0"/>
                  </a:lnTo>
                </a:path>
                <a:path w="357505" h="461010">
                  <a:moveTo>
                    <a:pt x="0" y="14545"/>
                  </a:moveTo>
                  <a:lnTo>
                    <a:pt x="0" y="444398"/>
                  </a:lnTo>
                </a:path>
              </a:pathLst>
            </a:custGeom>
            <a:ln w="6720">
              <a:solidFill>
                <a:srgbClr val="415487"/>
              </a:solidFill>
            </a:ln>
          </p:spPr>
          <p:txBody>
            <a:bodyPr wrap="square" lIns="0" tIns="0" rIns="0" bIns="0" rtlCol="0"/>
            <a:lstStyle/>
            <a:p>
              <a:endParaRPr/>
            </a:p>
          </p:txBody>
        </p:sp>
        <p:sp>
          <p:nvSpPr>
            <p:cNvPr id="56" name="object 56"/>
            <p:cNvSpPr/>
            <p:nvPr/>
          </p:nvSpPr>
          <p:spPr>
            <a:xfrm>
              <a:off x="1950062" y="5595600"/>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7" name="object 57"/>
            <p:cNvSpPr/>
            <p:nvPr/>
          </p:nvSpPr>
          <p:spPr>
            <a:xfrm>
              <a:off x="1950062" y="5595600"/>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58" name="object 58"/>
            <p:cNvSpPr/>
            <p:nvPr/>
          </p:nvSpPr>
          <p:spPr>
            <a:xfrm>
              <a:off x="1950062" y="5687801"/>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59" name="object 59"/>
            <p:cNvSpPr/>
            <p:nvPr/>
          </p:nvSpPr>
          <p:spPr>
            <a:xfrm>
              <a:off x="1950062" y="5687801"/>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0" name="object 60"/>
            <p:cNvSpPr/>
            <p:nvPr/>
          </p:nvSpPr>
          <p:spPr>
            <a:xfrm>
              <a:off x="1950062" y="5872204"/>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1" name="object 61"/>
            <p:cNvSpPr/>
            <p:nvPr/>
          </p:nvSpPr>
          <p:spPr>
            <a:xfrm>
              <a:off x="1950062" y="5872204"/>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sp>
          <p:nvSpPr>
            <p:cNvPr id="62" name="object 62"/>
            <p:cNvSpPr/>
            <p:nvPr/>
          </p:nvSpPr>
          <p:spPr>
            <a:xfrm>
              <a:off x="1950062" y="5780002"/>
              <a:ext cx="98425" cy="23495"/>
            </a:xfrm>
            <a:custGeom>
              <a:avLst/>
              <a:gdLst/>
              <a:ahLst/>
              <a:cxnLst/>
              <a:rect l="l" t="t" r="r" b="b"/>
              <a:pathLst>
                <a:path w="98425" h="23495">
                  <a:moveTo>
                    <a:pt x="97879" y="0"/>
                  </a:moveTo>
                  <a:lnTo>
                    <a:pt x="0" y="0"/>
                  </a:lnTo>
                  <a:lnTo>
                    <a:pt x="0" y="23050"/>
                  </a:lnTo>
                  <a:lnTo>
                    <a:pt x="97879" y="23050"/>
                  </a:lnTo>
                  <a:lnTo>
                    <a:pt x="97879" y="0"/>
                  </a:lnTo>
                  <a:close/>
                </a:path>
              </a:pathLst>
            </a:custGeom>
            <a:solidFill>
              <a:srgbClr val="CFD1DA"/>
            </a:solidFill>
          </p:spPr>
          <p:txBody>
            <a:bodyPr wrap="square" lIns="0" tIns="0" rIns="0" bIns="0" rtlCol="0"/>
            <a:lstStyle/>
            <a:p>
              <a:endParaRPr/>
            </a:p>
          </p:txBody>
        </p:sp>
        <p:sp>
          <p:nvSpPr>
            <p:cNvPr id="63" name="object 63"/>
            <p:cNvSpPr/>
            <p:nvPr/>
          </p:nvSpPr>
          <p:spPr>
            <a:xfrm>
              <a:off x="1950062" y="5780002"/>
              <a:ext cx="98425" cy="23495"/>
            </a:xfrm>
            <a:custGeom>
              <a:avLst/>
              <a:gdLst/>
              <a:ahLst/>
              <a:cxnLst/>
              <a:rect l="l" t="t" r="r" b="b"/>
              <a:pathLst>
                <a:path w="98425" h="23495">
                  <a:moveTo>
                    <a:pt x="0" y="23050"/>
                  </a:moveTo>
                  <a:lnTo>
                    <a:pt x="97879" y="23050"/>
                  </a:lnTo>
                  <a:lnTo>
                    <a:pt x="97879" y="0"/>
                  </a:lnTo>
                  <a:lnTo>
                    <a:pt x="0" y="0"/>
                  </a:lnTo>
                  <a:lnTo>
                    <a:pt x="0" y="23050"/>
                  </a:lnTo>
                </a:path>
              </a:pathLst>
            </a:custGeom>
            <a:ln w="6722">
              <a:solidFill>
                <a:srgbClr val="415487"/>
              </a:solidFill>
            </a:ln>
          </p:spPr>
          <p:txBody>
            <a:bodyPr wrap="square" lIns="0" tIns="0" rIns="0" bIns="0" rtlCol="0"/>
            <a:lstStyle/>
            <a:p>
              <a:endParaRPr/>
            </a:p>
          </p:txBody>
        </p:sp>
        <p:pic>
          <p:nvPicPr>
            <p:cNvPr id="64" name="object 64"/>
            <p:cNvPicPr/>
            <p:nvPr/>
          </p:nvPicPr>
          <p:blipFill>
            <a:blip r:embed="rId5" cstate="print"/>
            <a:stretch>
              <a:fillRect/>
            </a:stretch>
          </p:blipFill>
          <p:spPr>
            <a:xfrm>
              <a:off x="1825791" y="5563426"/>
              <a:ext cx="91933" cy="352475"/>
            </a:xfrm>
            <a:prstGeom prst="rect">
              <a:avLst/>
            </a:prstGeom>
          </p:spPr>
        </p:pic>
        <p:sp>
          <p:nvSpPr>
            <p:cNvPr id="65" name="object 65"/>
            <p:cNvSpPr/>
            <p:nvPr/>
          </p:nvSpPr>
          <p:spPr>
            <a:xfrm>
              <a:off x="1658111" y="5458967"/>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4"/>
                  </a:lnTo>
                  <a:lnTo>
                    <a:pt x="545049" y="368044"/>
                  </a:lnTo>
                  <a:lnTo>
                    <a:pt x="528090" y="408169"/>
                  </a:lnTo>
                  <a:lnTo>
                    <a:pt x="505346" y="444812"/>
                  </a:lnTo>
                  <a:lnTo>
                    <a:pt x="477393" y="477397"/>
                  </a:lnTo>
                  <a:lnTo>
                    <a:pt x="444806" y="505349"/>
                  </a:lnTo>
                  <a:lnTo>
                    <a:pt x="408163" y="528092"/>
                  </a:lnTo>
                  <a:lnTo>
                    <a:pt x="368039" y="545050"/>
                  </a:lnTo>
                  <a:lnTo>
                    <a:pt x="325011" y="555647"/>
                  </a:lnTo>
                  <a:lnTo>
                    <a:pt x="279654" y="559307"/>
                  </a:lnTo>
                  <a:lnTo>
                    <a:pt x="234296" y="555647"/>
                  </a:lnTo>
                  <a:lnTo>
                    <a:pt x="191268" y="545050"/>
                  </a:lnTo>
                  <a:lnTo>
                    <a:pt x="151144" y="528092"/>
                  </a:lnTo>
                  <a:lnTo>
                    <a:pt x="114501" y="505349"/>
                  </a:lnTo>
                  <a:lnTo>
                    <a:pt x="81915" y="477397"/>
                  </a:lnTo>
                  <a:lnTo>
                    <a:pt x="53961" y="444812"/>
                  </a:lnTo>
                  <a:lnTo>
                    <a:pt x="31217" y="408169"/>
                  </a:lnTo>
                  <a:lnTo>
                    <a:pt x="14258" y="368044"/>
                  </a:lnTo>
                  <a:lnTo>
                    <a:pt x="3660" y="325014"/>
                  </a:lnTo>
                  <a:lnTo>
                    <a:pt x="0" y="279653"/>
                  </a:lnTo>
                  <a:close/>
                </a:path>
              </a:pathLst>
            </a:custGeom>
            <a:ln w="15875">
              <a:solidFill>
                <a:srgbClr val="394B7A"/>
              </a:solidFill>
            </a:ln>
          </p:spPr>
          <p:txBody>
            <a:bodyPr wrap="square" lIns="0" tIns="0" rIns="0" bIns="0" rtlCol="0"/>
            <a:lstStyle/>
            <a:p>
              <a:endParaRPr/>
            </a:p>
          </p:txBody>
        </p:sp>
      </p:grpSp>
      <p:grpSp>
        <p:nvGrpSpPr>
          <p:cNvPr id="70" name="object 2"/>
          <p:cNvGrpSpPr/>
          <p:nvPr/>
        </p:nvGrpSpPr>
        <p:grpSpPr>
          <a:xfrm>
            <a:off x="3004717" y="5498403"/>
            <a:ext cx="5920105" cy="575310"/>
            <a:chOff x="1650174" y="1822386"/>
            <a:chExt cx="5920105" cy="575310"/>
          </a:xfrm>
        </p:grpSpPr>
        <p:sp>
          <p:nvSpPr>
            <p:cNvPr id="71" name="object 3"/>
            <p:cNvSpPr/>
            <p:nvPr/>
          </p:nvSpPr>
          <p:spPr>
            <a:xfrm>
              <a:off x="1937003" y="1830323"/>
              <a:ext cx="5625465" cy="559435"/>
            </a:xfrm>
            <a:custGeom>
              <a:avLst/>
              <a:gdLst/>
              <a:ahLst/>
              <a:cxnLst/>
              <a:rect l="l" t="t" r="r" b="b"/>
              <a:pathLst>
                <a:path w="5625465" h="559435">
                  <a:moveTo>
                    <a:pt x="5625084" y="0"/>
                  </a:moveTo>
                  <a:lnTo>
                    <a:pt x="279653" y="0"/>
                  </a:lnTo>
                  <a:lnTo>
                    <a:pt x="0" y="279653"/>
                  </a:lnTo>
                  <a:lnTo>
                    <a:pt x="279653" y="559308"/>
                  </a:lnTo>
                  <a:lnTo>
                    <a:pt x="5625084" y="559308"/>
                  </a:lnTo>
                  <a:lnTo>
                    <a:pt x="5625084" y="0"/>
                  </a:lnTo>
                  <a:close/>
                </a:path>
              </a:pathLst>
            </a:custGeom>
            <a:solidFill>
              <a:srgbClr val="FFFFFF"/>
            </a:solidFill>
          </p:spPr>
          <p:txBody>
            <a:bodyPr wrap="square" lIns="0" tIns="0" rIns="0" bIns="0" rtlCol="0"/>
            <a:lstStyle/>
            <a:p>
              <a:endParaRPr/>
            </a:p>
          </p:txBody>
        </p:sp>
        <p:sp>
          <p:nvSpPr>
            <p:cNvPr id="72" name="object 4"/>
            <p:cNvSpPr/>
            <p:nvPr/>
          </p:nvSpPr>
          <p:spPr>
            <a:xfrm>
              <a:off x="1937003" y="1830323"/>
              <a:ext cx="5625465" cy="559435"/>
            </a:xfrm>
            <a:custGeom>
              <a:avLst/>
              <a:gdLst/>
              <a:ahLst/>
              <a:cxnLst/>
              <a:rect l="l" t="t" r="r" b="b"/>
              <a:pathLst>
                <a:path w="5625465" h="559435">
                  <a:moveTo>
                    <a:pt x="5625084" y="559308"/>
                  </a:moveTo>
                  <a:lnTo>
                    <a:pt x="279653" y="559308"/>
                  </a:lnTo>
                  <a:lnTo>
                    <a:pt x="0" y="279653"/>
                  </a:lnTo>
                  <a:lnTo>
                    <a:pt x="279653" y="0"/>
                  </a:lnTo>
                  <a:lnTo>
                    <a:pt x="5625084" y="0"/>
                  </a:lnTo>
                  <a:lnTo>
                    <a:pt x="5625084" y="559308"/>
                  </a:lnTo>
                  <a:close/>
                </a:path>
              </a:pathLst>
            </a:custGeom>
            <a:ln w="15875">
              <a:solidFill>
                <a:srgbClr val="394B7A"/>
              </a:solidFill>
            </a:ln>
          </p:spPr>
          <p:txBody>
            <a:bodyPr wrap="square" lIns="0" tIns="0" rIns="0" bIns="0" rtlCol="0"/>
            <a:lstStyle/>
            <a:p>
              <a:endParaRPr/>
            </a:p>
          </p:txBody>
        </p:sp>
        <p:sp>
          <p:nvSpPr>
            <p:cNvPr id="73" name="object 5"/>
            <p:cNvSpPr/>
            <p:nvPr/>
          </p:nvSpPr>
          <p:spPr>
            <a:xfrm>
              <a:off x="1725784" y="1903558"/>
              <a:ext cx="424815" cy="415290"/>
            </a:xfrm>
            <a:custGeom>
              <a:avLst/>
              <a:gdLst/>
              <a:ahLst/>
              <a:cxnLst/>
              <a:rect l="l" t="t" r="r" b="b"/>
              <a:pathLst>
                <a:path w="424814" h="415289">
                  <a:moveTo>
                    <a:pt x="391249" y="351527"/>
                  </a:moveTo>
                  <a:lnTo>
                    <a:pt x="34275" y="351526"/>
                  </a:lnTo>
                  <a:lnTo>
                    <a:pt x="34275" y="363052"/>
                  </a:lnTo>
                  <a:lnTo>
                    <a:pt x="0" y="387555"/>
                  </a:lnTo>
                  <a:lnTo>
                    <a:pt x="14242" y="404158"/>
                  </a:lnTo>
                  <a:lnTo>
                    <a:pt x="26781" y="414915"/>
                  </a:lnTo>
                  <a:lnTo>
                    <a:pt x="397180" y="414915"/>
                  </a:lnTo>
                  <a:lnTo>
                    <a:pt x="409720" y="404158"/>
                  </a:lnTo>
                  <a:lnTo>
                    <a:pt x="424559" y="386859"/>
                  </a:lnTo>
                  <a:lnTo>
                    <a:pt x="391249" y="363052"/>
                  </a:lnTo>
                  <a:lnTo>
                    <a:pt x="391249" y="351527"/>
                  </a:lnTo>
                  <a:close/>
                </a:path>
                <a:path w="424814" h="415289">
                  <a:moveTo>
                    <a:pt x="91852" y="155599"/>
                  </a:moveTo>
                  <a:lnTo>
                    <a:pt x="57306" y="155599"/>
                  </a:lnTo>
                  <a:lnTo>
                    <a:pt x="57306" y="351526"/>
                  </a:lnTo>
                  <a:lnTo>
                    <a:pt x="91852" y="351527"/>
                  </a:lnTo>
                  <a:lnTo>
                    <a:pt x="91852" y="155599"/>
                  </a:lnTo>
                  <a:close/>
                </a:path>
                <a:path w="424814" h="415289">
                  <a:moveTo>
                    <a:pt x="160943" y="155599"/>
                  </a:moveTo>
                  <a:lnTo>
                    <a:pt x="126398" y="155599"/>
                  </a:lnTo>
                  <a:lnTo>
                    <a:pt x="126398" y="351527"/>
                  </a:lnTo>
                  <a:lnTo>
                    <a:pt x="160943" y="351527"/>
                  </a:lnTo>
                  <a:lnTo>
                    <a:pt x="160943" y="155599"/>
                  </a:lnTo>
                  <a:close/>
                </a:path>
                <a:path w="424814" h="415289">
                  <a:moveTo>
                    <a:pt x="230035" y="155599"/>
                  </a:moveTo>
                  <a:lnTo>
                    <a:pt x="195489" y="155599"/>
                  </a:lnTo>
                  <a:lnTo>
                    <a:pt x="195489" y="351527"/>
                  </a:lnTo>
                  <a:lnTo>
                    <a:pt x="230035" y="351527"/>
                  </a:lnTo>
                  <a:lnTo>
                    <a:pt x="230035" y="155599"/>
                  </a:lnTo>
                  <a:close/>
                </a:path>
                <a:path w="424814" h="415289">
                  <a:moveTo>
                    <a:pt x="299127" y="155599"/>
                  </a:moveTo>
                  <a:lnTo>
                    <a:pt x="264581" y="155599"/>
                  </a:lnTo>
                  <a:lnTo>
                    <a:pt x="264581" y="351527"/>
                  </a:lnTo>
                  <a:lnTo>
                    <a:pt x="299127" y="351527"/>
                  </a:lnTo>
                  <a:lnTo>
                    <a:pt x="299127" y="155599"/>
                  </a:lnTo>
                  <a:close/>
                </a:path>
                <a:path w="424814" h="415289">
                  <a:moveTo>
                    <a:pt x="368218" y="155599"/>
                  </a:moveTo>
                  <a:lnTo>
                    <a:pt x="333673" y="155599"/>
                  </a:lnTo>
                  <a:lnTo>
                    <a:pt x="333673" y="351527"/>
                  </a:lnTo>
                  <a:lnTo>
                    <a:pt x="368218" y="351527"/>
                  </a:lnTo>
                  <a:lnTo>
                    <a:pt x="368218" y="155599"/>
                  </a:lnTo>
                  <a:close/>
                </a:path>
                <a:path w="424814" h="415289">
                  <a:moveTo>
                    <a:pt x="391249" y="144074"/>
                  </a:moveTo>
                  <a:lnTo>
                    <a:pt x="34275" y="144074"/>
                  </a:lnTo>
                  <a:lnTo>
                    <a:pt x="34275" y="155599"/>
                  </a:lnTo>
                  <a:lnTo>
                    <a:pt x="391249" y="155599"/>
                  </a:lnTo>
                  <a:lnTo>
                    <a:pt x="391249" y="144074"/>
                  </a:lnTo>
                  <a:close/>
                </a:path>
                <a:path w="424814" h="415289">
                  <a:moveTo>
                    <a:pt x="408522" y="109498"/>
                  </a:moveTo>
                  <a:lnTo>
                    <a:pt x="17002" y="109498"/>
                  </a:lnTo>
                  <a:lnTo>
                    <a:pt x="17002" y="144074"/>
                  </a:lnTo>
                  <a:lnTo>
                    <a:pt x="408522" y="144074"/>
                  </a:lnTo>
                  <a:lnTo>
                    <a:pt x="408522" y="109498"/>
                  </a:lnTo>
                  <a:close/>
                </a:path>
                <a:path w="424814" h="415289">
                  <a:moveTo>
                    <a:pt x="212762" y="0"/>
                  </a:moveTo>
                  <a:lnTo>
                    <a:pt x="34275" y="109498"/>
                  </a:lnTo>
                  <a:lnTo>
                    <a:pt x="391249" y="109498"/>
                  </a:lnTo>
                  <a:lnTo>
                    <a:pt x="372463" y="97973"/>
                  </a:lnTo>
                  <a:lnTo>
                    <a:pt x="207004" y="97973"/>
                  </a:lnTo>
                  <a:lnTo>
                    <a:pt x="198062" y="96154"/>
                  </a:lnTo>
                  <a:lnTo>
                    <a:pt x="190739" y="91202"/>
                  </a:lnTo>
                  <a:lnTo>
                    <a:pt x="185791" y="83873"/>
                  </a:lnTo>
                  <a:lnTo>
                    <a:pt x="183974" y="74923"/>
                  </a:lnTo>
                  <a:lnTo>
                    <a:pt x="185791" y="65973"/>
                  </a:lnTo>
                  <a:lnTo>
                    <a:pt x="190739" y="58643"/>
                  </a:lnTo>
                  <a:lnTo>
                    <a:pt x="198062" y="53691"/>
                  </a:lnTo>
                  <a:lnTo>
                    <a:pt x="207004" y="51872"/>
                  </a:lnTo>
                  <a:lnTo>
                    <a:pt x="297317" y="51872"/>
                  </a:lnTo>
                  <a:lnTo>
                    <a:pt x="212762" y="0"/>
                  </a:lnTo>
                  <a:close/>
                </a:path>
                <a:path w="424814" h="415289">
                  <a:moveTo>
                    <a:pt x="297317" y="51872"/>
                  </a:move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lnTo>
                    <a:pt x="372463" y="97973"/>
                  </a:lnTo>
                  <a:lnTo>
                    <a:pt x="297317" y="51872"/>
                  </a:lnTo>
                  <a:close/>
                </a:path>
              </a:pathLst>
            </a:custGeom>
            <a:solidFill>
              <a:srgbClr val="CFD1DA"/>
            </a:solidFill>
          </p:spPr>
          <p:txBody>
            <a:bodyPr wrap="square" lIns="0" tIns="0" rIns="0" bIns="0" rtlCol="0"/>
            <a:lstStyle/>
            <a:p>
              <a:endParaRPr/>
            </a:p>
          </p:txBody>
        </p:sp>
        <p:sp>
          <p:nvSpPr>
            <p:cNvPr id="74" name="object 6"/>
            <p:cNvSpPr/>
            <p:nvPr/>
          </p:nvSpPr>
          <p:spPr>
            <a:xfrm>
              <a:off x="1725784" y="1903558"/>
              <a:ext cx="424815" cy="415290"/>
            </a:xfrm>
            <a:custGeom>
              <a:avLst/>
              <a:gdLst/>
              <a:ahLst/>
              <a:cxnLst/>
              <a:rect l="l" t="t" r="r" b="b"/>
              <a:pathLst>
                <a:path w="424814" h="415289">
                  <a:moveTo>
                    <a:pt x="391249" y="363052"/>
                  </a:moveTo>
                  <a:lnTo>
                    <a:pt x="391249" y="351527"/>
                  </a:lnTo>
                  <a:lnTo>
                    <a:pt x="368218" y="351527"/>
                  </a:lnTo>
                  <a:lnTo>
                    <a:pt x="368218" y="155599"/>
                  </a:lnTo>
                  <a:lnTo>
                    <a:pt x="391249" y="155599"/>
                  </a:lnTo>
                  <a:lnTo>
                    <a:pt x="391249" y="144074"/>
                  </a:lnTo>
                  <a:lnTo>
                    <a:pt x="408522" y="144074"/>
                  </a:lnTo>
                  <a:lnTo>
                    <a:pt x="408522" y="109498"/>
                  </a:lnTo>
                  <a:lnTo>
                    <a:pt x="391249" y="109498"/>
                  </a:lnTo>
                  <a:lnTo>
                    <a:pt x="212762" y="0"/>
                  </a:lnTo>
                  <a:lnTo>
                    <a:pt x="34275" y="109498"/>
                  </a:lnTo>
                  <a:lnTo>
                    <a:pt x="17002" y="109498"/>
                  </a:lnTo>
                  <a:lnTo>
                    <a:pt x="17002" y="144074"/>
                  </a:lnTo>
                  <a:lnTo>
                    <a:pt x="34275" y="144074"/>
                  </a:lnTo>
                  <a:lnTo>
                    <a:pt x="34275" y="155599"/>
                  </a:lnTo>
                  <a:lnTo>
                    <a:pt x="57306" y="155599"/>
                  </a:lnTo>
                  <a:lnTo>
                    <a:pt x="57306" y="351526"/>
                  </a:lnTo>
                  <a:lnTo>
                    <a:pt x="34275" y="351526"/>
                  </a:lnTo>
                  <a:lnTo>
                    <a:pt x="34275" y="363052"/>
                  </a:lnTo>
                  <a:lnTo>
                    <a:pt x="0" y="387555"/>
                  </a:lnTo>
                </a:path>
                <a:path w="424814" h="415289">
                  <a:moveTo>
                    <a:pt x="26781" y="414915"/>
                  </a:moveTo>
                  <a:lnTo>
                    <a:pt x="212762" y="414915"/>
                  </a:lnTo>
                  <a:lnTo>
                    <a:pt x="397180" y="414915"/>
                  </a:lnTo>
                </a:path>
                <a:path w="424814" h="415289">
                  <a:moveTo>
                    <a:pt x="424559" y="386859"/>
                  </a:moveTo>
                  <a:lnTo>
                    <a:pt x="391249" y="363052"/>
                  </a:lnTo>
                </a:path>
                <a:path w="424814" h="415289">
                  <a:moveTo>
                    <a:pt x="126398" y="351527"/>
                  </a:moveTo>
                  <a:lnTo>
                    <a:pt x="91852" y="351527"/>
                  </a:lnTo>
                  <a:lnTo>
                    <a:pt x="91852" y="155599"/>
                  </a:lnTo>
                  <a:lnTo>
                    <a:pt x="126398" y="155599"/>
                  </a:lnTo>
                  <a:lnTo>
                    <a:pt x="126398" y="351527"/>
                  </a:lnTo>
                </a:path>
                <a:path w="424814" h="415289">
                  <a:moveTo>
                    <a:pt x="195489" y="351527"/>
                  </a:moveTo>
                  <a:lnTo>
                    <a:pt x="160943" y="351527"/>
                  </a:lnTo>
                  <a:lnTo>
                    <a:pt x="160943" y="155599"/>
                  </a:lnTo>
                  <a:lnTo>
                    <a:pt x="195489" y="155599"/>
                  </a:lnTo>
                  <a:lnTo>
                    <a:pt x="195489" y="351527"/>
                  </a:lnTo>
                </a:path>
                <a:path w="424814" h="415289">
                  <a:moveTo>
                    <a:pt x="207004" y="97973"/>
                  </a:moveTo>
                  <a:lnTo>
                    <a:pt x="198062" y="96154"/>
                  </a:lnTo>
                  <a:lnTo>
                    <a:pt x="190739" y="91202"/>
                  </a:lnTo>
                  <a:lnTo>
                    <a:pt x="185791" y="83873"/>
                  </a:lnTo>
                  <a:lnTo>
                    <a:pt x="183974" y="74923"/>
                  </a:lnTo>
                  <a:lnTo>
                    <a:pt x="185791" y="65973"/>
                  </a:lnTo>
                  <a:lnTo>
                    <a:pt x="190739" y="58643"/>
                  </a:lnTo>
                  <a:lnTo>
                    <a:pt x="198062" y="53691"/>
                  </a:lnTo>
                  <a:lnTo>
                    <a:pt x="207004" y="51872"/>
                  </a:lnTo>
                  <a:lnTo>
                    <a:pt x="215947" y="53691"/>
                  </a:lnTo>
                  <a:lnTo>
                    <a:pt x="223270" y="58643"/>
                  </a:lnTo>
                  <a:lnTo>
                    <a:pt x="228218" y="65973"/>
                  </a:lnTo>
                  <a:lnTo>
                    <a:pt x="230035" y="74923"/>
                  </a:lnTo>
                  <a:lnTo>
                    <a:pt x="228218" y="83873"/>
                  </a:lnTo>
                  <a:lnTo>
                    <a:pt x="223270" y="91202"/>
                  </a:lnTo>
                  <a:lnTo>
                    <a:pt x="215947" y="96154"/>
                  </a:lnTo>
                  <a:lnTo>
                    <a:pt x="207004" y="97973"/>
                  </a:lnTo>
                </a:path>
                <a:path w="424814" h="415289">
                  <a:moveTo>
                    <a:pt x="264581" y="351527"/>
                  </a:moveTo>
                  <a:lnTo>
                    <a:pt x="230035" y="351527"/>
                  </a:lnTo>
                  <a:lnTo>
                    <a:pt x="230035" y="155599"/>
                  </a:lnTo>
                  <a:lnTo>
                    <a:pt x="264581" y="155599"/>
                  </a:lnTo>
                  <a:lnTo>
                    <a:pt x="264581" y="351527"/>
                  </a:lnTo>
                </a:path>
                <a:path w="424814" h="415289">
                  <a:moveTo>
                    <a:pt x="333673" y="351527"/>
                  </a:moveTo>
                  <a:lnTo>
                    <a:pt x="299127" y="351527"/>
                  </a:lnTo>
                  <a:lnTo>
                    <a:pt x="299127" y="155599"/>
                  </a:lnTo>
                  <a:lnTo>
                    <a:pt x="333673" y="155599"/>
                  </a:lnTo>
                  <a:lnTo>
                    <a:pt x="333673" y="351527"/>
                  </a:lnTo>
                </a:path>
              </a:pathLst>
            </a:custGeom>
            <a:ln w="6720">
              <a:solidFill>
                <a:srgbClr val="415487"/>
              </a:solidFill>
            </a:ln>
          </p:spPr>
          <p:txBody>
            <a:bodyPr wrap="square" lIns="0" tIns="0" rIns="0" bIns="0" rtlCol="0"/>
            <a:lstStyle/>
            <a:p>
              <a:endParaRPr/>
            </a:p>
          </p:txBody>
        </p:sp>
        <p:sp>
          <p:nvSpPr>
            <p:cNvPr id="75" name="object 7"/>
            <p:cNvSpPr/>
            <p:nvPr/>
          </p:nvSpPr>
          <p:spPr>
            <a:xfrm>
              <a:off x="1658111" y="1830323"/>
              <a:ext cx="559435" cy="559435"/>
            </a:xfrm>
            <a:custGeom>
              <a:avLst/>
              <a:gdLst/>
              <a:ahLst/>
              <a:cxnLst/>
              <a:rect l="l" t="t" r="r" b="b"/>
              <a:pathLst>
                <a:path w="559435" h="559435">
                  <a:moveTo>
                    <a:pt x="0" y="279653"/>
                  </a:moveTo>
                  <a:lnTo>
                    <a:pt x="3660" y="234296"/>
                  </a:lnTo>
                  <a:lnTo>
                    <a:pt x="14258" y="191268"/>
                  </a:lnTo>
                  <a:lnTo>
                    <a:pt x="31217" y="151144"/>
                  </a:lnTo>
                  <a:lnTo>
                    <a:pt x="53961" y="114501"/>
                  </a:lnTo>
                  <a:lnTo>
                    <a:pt x="81915" y="81914"/>
                  </a:lnTo>
                  <a:lnTo>
                    <a:pt x="114501" y="53961"/>
                  </a:lnTo>
                  <a:lnTo>
                    <a:pt x="151144" y="31217"/>
                  </a:lnTo>
                  <a:lnTo>
                    <a:pt x="191268" y="14258"/>
                  </a:lnTo>
                  <a:lnTo>
                    <a:pt x="234296" y="3660"/>
                  </a:lnTo>
                  <a:lnTo>
                    <a:pt x="279654" y="0"/>
                  </a:lnTo>
                  <a:lnTo>
                    <a:pt x="325011" y="3660"/>
                  </a:lnTo>
                  <a:lnTo>
                    <a:pt x="368039" y="14258"/>
                  </a:lnTo>
                  <a:lnTo>
                    <a:pt x="408163" y="31217"/>
                  </a:lnTo>
                  <a:lnTo>
                    <a:pt x="444806" y="53961"/>
                  </a:lnTo>
                  <a:lnTo>
                    <a:pt x="477393" y="81914"/>
                  </a:lnTo>
                  <a:lnTo>
                    <a:pt x="505346" y="114501"/>
                  </a:lnTo>
                  <a:lnTo>
                    <a:pt x="528090" y="151144"/>
                  </a:lnTo>
                  <a:lnTo>
                    <a:pt x="545049" y="191268"/>
                  </a:lnTo>
                  <a:lnTo>
                    <a:pt x="555647" y="234296"/>
                  </a:lnTo>
                  <a:lnTo>
                    <a:pt x="559307" y="279653"/>
                  </a:lnTo>
                  <a:lnTo>
                    <a:pt x="555647" y="325011"/>
                  </a:lnTo>
                  <a:lnTo>
                    <a:pt x="545049" y="368039"/>
                  </a:lnTo>
                  <a:lnTo>
                    <a:pt x="528090" y="408163"/>
                  </a:lnTo>
                  <a:lnTo>
                    <a:pt x="505346" y="444806"/>
                  </a:lnTo>
                  <a:lnTo>
                    <a:pt x="477393" y="477392"/>
                  </a:lnTo>
                  <a:lnTo>
                    <a:pt x="444806" y="505346"/>
                  </a:lnTo>
                  <a:lnTo>
                    <a:pt x="408163" y="528090"/>
                  </a:lnTo>
                  <a:lnTo>
                    <a:pt x="368039" y="545049"/>
                  </a:lnTo>
                  <a:lnTo>
                    <a:pt x="325011" y="555647"/>
                  </a:lnTo>
                  <a:lnTo>
                    <a:pt x="279654" y="559308"/>
                  </a:lnTo>
                  <a:lnTo>
                    <a:pt x="234296" y="555647"/>
                  </a:lnTo>
                  <a:lnTo>
                    <a:pt x="191268" y="545049"/>
                  </a:lnTo>
                  <a:lnTo>
                    <a:pt x="151144" y="528090"/>
                  </a:lnTo>
                  <a:lnTo>
                    <a:pt x="114501" y="505346"/>
                  </a:lnTo>
                  <a:lnTo>
                    <a:pt x="81915" y="477393"/>
                  </a:lnTo>
                  <a:lnTo>
                    <a:pt x="53961" y="444806"/>
                  </a:lnTo>
                  <a:lnTo>
                    <a:pt x="31217" y="408163"/>
                  </a:lnTo>
                  <a:lnTo>
                    <a:pt x="14258" y="368039"/>
                  </a:lnTo>
                  <a:lnTo>
                    <a:pt x="3660" y="325011"/>
                  </a:lnTo>
                  <a:lnTo>
                    <a:pt x="0" y="279653"/>
                  </a:lnTo>
                  <a:close/>
                </a:path>
              </a:pathLst>
            </a:custGeom>
            <a:ln w="15875">
              <a:solidFill>
                <a:srgbClr val="394B7A"/>
              </a:solidFill>
            </a:ln>
          </p:spPr>
          <p:txBody>
            <a:bodyPr wrap="square" lIns="0" tIns="0" rIns="0" bIns="0" rtlCol="0"/>
            <a:lstStyle/>
            <a:p>
              <a:endParaRPr/>
            </a:p>
          </p:txBody>
        </p:sp>
      </p:grpSp>
      <p:sp>
        <p:nvSpPr>
          <p:cNvPr id="68" name="Прямоугольник 67"/>
          <p:cNvSpPr/>
          <p:nvPr/>
        </p:nvSpPr>
        <p:spPr>
          <a:xfrm>
            <a:off x="3545386" y="1063761"/>
            <a:ext cx="3276538" cy="369332"/>
          </a:xfrm>
          <a:prstGeom prst="rect">
            <a:avLst/>
          </a:prstGeom>
        </p:spPr>
        <p:txBody>
          <a:bodyPr wrap="none">
            <a:spAutoFit/>
          </a:bodyPr>
          <a:lstStyle/>
          <a:p>
            <a:pPr marL="1880870" algn="ctr">
              <a:lnSpc>
                <a:spcPct val="100000"/>
              </a:lnSpc>
              <a:spcBef>
                <a:spcPts val="680"/>
              </a:spcBef>
            </a:pPr>
            <a:r>
              <a:rPr lang="ru-RU" sz="1800" b="1" spc="-10" dirty="0">
                <a:latin typeface="Times New Roman"/>
                <a:cs typeface="Times New Roman"/>
              </a:rPr>
              <a:t>Законность</a:t>
            </a:r>
            <a:endParaRPr lang="ru-RU" sz="1800" dirty="0">
              <a:latin typeface="Times New Roman"/>
              <a:cs typeface="Times New Roman"/>
            </a:endParaRPr>
          </a:p>
        </p:txBody>
      </p:sp>
      <p:sp>
        <p:nvSpPr>
          <p:cNvPr id="76" name="Прямоугольник 75"/>
          <p:cNvSpPr/>
          <p:nvPr/>
        </p:nvSpPr>
        <p:spPr>
          <a:xfrm>
            <a:off x="5156101" y="1839131"/>
            <a:ext cx="1896353" cy="369332"/>
          </a:xfrm>
          <a:prstGeom prst="rect">
            <a:avLst/>
          </a:prstGeom>
        </p:spPr>
        <p:txBody>
          <a:bodyPr wrap="none">
            <a:spAutoFit/>
          </a:bodyPr>
          <a:lstStyle/>
          <a:p>
            <a:r>
              <a:rPr lang="ru-RU" sz="1800" b="1" spc="-10" dirty="0">
                <a:latin typeface="Times New Roman"/>
                <a:cs typeface="Times New Roman"/>
              </a:rPr>
              <a:t>Справедливость</a:t>
            </a:r>
            <a:endParaRPr lang="ru-RU" dirty="0"/>
          </a:p>
        </p:txBody>
      </p:sp>
      <p:sp>
        <p:nvSpPr>
          <p:cNvPr id="77" name="Прямоугольник 76"/>
          <p:cNvSpPr/>
          <p:nvPr/>
        </p:nvSpPr>
        <p:spPr>
          <a:xfrm>
            <a:off x="4970048" y="2533218"/>
            <a:ext cx="2351606" cy="369332"/>
          </a:xfrm>
          <a:prstGeom prst="rect">
            <a:avLst/>
          </a:prstGeom>
        </p:spPr>
        <p:txBody>
          <a:bodyPr wrap="none">
            <a:spAutoFit/>
          </a:bodyPr>
          <a:lstStyle/>
          <a:p>
            <a:r>
              <a:rPr lang="ru-RU" sz="1800" b="1" dirty="0">
                <a:latin typeface="Times New Roman"/>
                <a:cs typeface="Times New Roman"/>
              </a:rPr>
              <a:t>Правовое</a:t>
            </a:r>
            <a:r>
              <a:rPr lang="ru-RU" sz="1800" b="1" spc="-140" dirty="0">
                <a:latin typeface="Times New Roman"/>
                <a:cs typeface="Times New Roman"/>
              </a:rPr>
              <a:t> </a:t>
            </a:r>
            <a:r>
              <a:rPr lang="ru-RU" sz="1800" b="1" spc="-10" dirty="0">
                <a:latin typeface="Times New Roman"/>
                <a:cs typeface="Times New Roman"/>
              </a:rPr>
              <a:t>основание </a:t>
            </a:r>
            <a:endParaRPr lang="ru-RU" dirty="0"/>
          </a:p>
        </p:txBody>
      </p:sp>
      <p:sp>
        <p:nvSpPr>
          <p:cNvPr id="78" name="Прямоугольник 77"/>
          <p:cNvSpPr/>
          <p:nvPr/>
        </p:nvSpPr>
        <p:spPr>
          <a:xfrm>
            <a:off x="4673783" y="3299078"/>
            <a:ext cx="2665153" cy="369332"/>
          </a:xfrm>
          <a:prstGeom prst="rect">
            <a:avLst/>
          </a:prstGeom>
        </p:spPr>
        <p:txBody>
          <a:bodyPr wrap="none">
            <a:spAutoFit/>
          </a:bodyPr>
          <a:lstStyle/>
          <a:p>
            <a:r>
              <a:rPr lang="ru-RU" sz="1800" b="1" dirty="0">
                <a:latin typeface="Times New Roman"/>
                <a:cs typeface="Times New Roman"/>
              </a:rPr>
              <a:t>Ограничение</a:t>
            </a:r>
            <a:r>
              <a:rPr lang="ru-RU" sz="1800" b="1" spc="-30" dirty="0">
                <a:latin typeface="Times New Roman"/>
                <a:cs typeface="Times New Roman"/>
              </a:rPr>
              <a:t> </a:t>
            </a:r>
            <a:r>
              <a:rPr lang="ru-RU" sz="1800" b="1" spc="-10" dirty="0">
                <a:latin typeface="Times New Roman"/>
                <a:cs typeface="Times New Roman"/>
              </a:rPr>
              <a:t>хранения </a:t>
            </a:r>
            <a:endParaRPr lang="ru-RU" dirty="0"/>
          </a:p>
        </p:txBody>
      </p:sp>
      <p:sp>
        <p:nvSpPr>
          <p:cNvPr id="79" name="Прямоугольник 78"/>
          <p:cNvSpPr/>
          <p:nvPr/>
        </p:nvSpPr>
        <p:spPr>
          <a:xfrm>
            <a:off x="4946293" y="4072288"/>
            <a:ext cx="2120132" cy="369332"/>
          </a:xfrm>
          <a:prstGeom prst="rect">
            <a:avLst/>
          </a:prstGeom>
        </p:spPr>
        <p:txBody>
          <a:bodyPr wrap="none">
            <a:spAutoFit/>
          </a:bodyPr>
          <a:lstStyle/>
          <a:p>
            <a:r>
              <a:rPr lang="ru-RU" sz="1800" b="1" dirty="0">
                <a:latin typeface="Times New Roman"/>
                <a:cs typeface="Times New Roman"/>
              </a:rPr>
              <a:t>Ограничение</a:t>
            </a:r>
            <a:r>
              <a:rPr lang="ru-RU" sz="1800" b="1" spc="-40" dirty="0">
                <a:latin typeface="Times New Roman"/>
                <a:cs typeface="Times New Roman"/>
              </a:rPr>
              <a:t> </a:t>
            </a:r>
            <a:r>
              <a:rPr lang="ru-RU" sz="1800" b="1" spc="-20" dirty="0">
                <a:latin typeface="Times New Roman"/>
                <a:cs typeface="Times New Roman"/>
              </a:rPr>
              <a:t>цели</a:t>
            </a:r>
            <a:endParaRPr lang="ru-RU" dirty="0"/>
          </a:p>
        </p:txBody>
      </p:sp>
      <p:sp>
        <p:nvSpPr>
          <p:cNvPr id="80" name="Прямоугольник 79"/>
          <p:cNvSpPr/>
          <p:nvPr/>
        </p:nvSpPr>
        <p:spPr>
          <a:xfrm>
            <a:off x="3195960" y="4698560"/>
            <a:ext cx="3634328" cy="599267"/>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Достоверность</a:t>
            </a:r>
          </a:p>
        </p:txBody>
      </p:sp>
      <p:sp>
        <p:nvSpPr>
          <p:cNvPr id="81" name="Прямоугольник 80"/>
          <p:cNvSpPr/>
          <p:nvPr/>
        </p:nvSpPr>
        <p:spPr>
          <a:xfrm>
            <a:off x="3188969" y="5421139"/>
            <a:ext cx="3595216" cy="526683"/>
          </a:xfrm>
          <a:prstGeom prst="rect">
            <a:avLst/>
          </a:prstGeom>
        </p:spPr>
        <p:txBody>
          <a:bodyPr wrap="none">
            <a:spAutoFit/>
          </a:bodyPr>
          <a:lstStyle/>
          <a:p>
            <a:pPr marL="1896110" marR="5080" indent="-1905" algn="ctr">
              <a:lnSpc>
                <a:spcPct val="183200"/>
              </a:lnSpc>
            </a:pPr>
            <a:r>
              <a:rPr lang="ru-RU" sz="1800" b="1" spc="-10" dirty="0">
                <a:latin typeface="Times New Roman"/>
                <a:cs typeface="Times New Roman"/>
              </a:rPr>
              <a:t>Минимизация</a:t>
            </a:r>
            <a:endParaRPr lang="ru-RU" sz="1800" dirty="0">
              <a:latin typeface="Times New Roman"/>
              <a:cs typeface="Times New Roman"/>
            </a:endParaRPr>
          </a:p>
        </p:txBody>
      </p:sp>
      <p:sp>
        <p:nvSpPr>
          <p:cNvPr id="82" name="Прямоугольник 81"/>
          <p:cNvSpPr/>
          <p:nvPr/>
        </p:nvSpPr>
        <p:spPr>
          <a:xfrm>
            <a:off x="120874" y="2171971"/>
            <a:ext cx="2750229" cy="2208297"/>
          </a:xfrm>
          <a:prstGeom prst="rect">
            <a:avLst/>
          </a:prstGeom>
        </p:spPr>
        <p:txBody>
          <a:bodyPr wrap="square">
            <a:spAutoFit/>
          </a:bodyPr>
          <a:lstStyle/>
          <a:p>
            <a:pPr marL="12700" marR="102235">
              <a:lnSpc>
                <a:spcPts val="3130"/>
              </a:lnSpc>
              <a:spcBef>
                <a:spcPts val="500"/>
              </a:spcBef>
            </a:pPr>
            <a:r>
              <a:rPr lang="ru-RU" sz="2500" b="1" spc="-114" dirty="0">
                <a:latin typeface="Georgia"/>
                <a:cs typeface="Georgia"/>
              </a:rPr>
              <a:t>Общие</a:t>
            </a:r>
            <a:r>
              <a:rPr lang="ru-RU" sz="2500" b="1" spc="-60" dirty="0">
                <a:latin typeface="Georgia"/>
                <a:cs typeface="Georgia"/>
              </a:rPr>
              <a:t> </a:t>
            </a:r>
            <a:r>
              <a:rPr lang="ru-RU" sz="2500" b="1" spc="-20" dirty="0">
                <a:latin typeface="Georgia"/>
                <a:cs typeface="Georgia"/>
              </a:rPr>
              <a:t>требования</a:t>
            </a:r>
            <a:r>
              <a:rPr lang="ru-RU" sz="2500" b="1" spc="-100" dirty="0">
                <a:latin typeface="Georgia"/>
                <a:cs typeface="Georgia"/>
              </a:rPr>
              <a:t> </a:t>
            </a:r>
          </a:p>
          <a:p>
            <a:pPr marL="12700" marR="102235">
              <a:lnSpc>
                <a:spcPts val="3130"/>
              </a:lnSpc>
              <a:spcBef>
                <a:spcPts val="500"/>
              </a:spcBef>
            </a:pPr>
            <a:r>
              <a:rPr lang="ru-RU" sz="2500" b="1" dirty="0">
                <a:latin typeface="Georgia"/>
                <a:cs typeface="Georgia"/>
              </a:rPr>
              <a:t>к</a:t>
            </a:r>
            <a:r>
              <a:rPr lang="ru-RU" sz="2500" b="1" spc="-80" dirty="0">
                <a:latin typeface="Georgia"/>
                <a:cs typeface="Georgia"/>
              </a:rPr>
              <a:t> </a:t>
            </a:r>
            <a:r>
              <a:rPr lang="ru-RU" sz="2500" b="1" spc="-10" dirty="0">
                <a:latin typeface="Georgia"/>
                <a:cs typeface="Georgia"/>
              </a:rPr>
              <a:t>обработке </a:t>
            </a:r>
            <a:r>
              <a:rPr lang="ru-RU" sz="2500" b="1" spc="-50" dirty="0">
                <a:latin typeface="Georgia"/>
                <a:cs typeface="Georgia"/>
              </a:rPr>
              <a:t>персональных</a:t>
            </a:r>
            <a:r>
              <a:rPr lang="ru-RU" sz="2500" b="1" spc="-65" dirty="0">
                <a:latin typeface="Georgia"/>
                <a:cs typeface="Georgia"/>
              </a:rPr>
              <a:t> </a:t>
            </a:r>
          </a:p>
          <a:p>
            <a:pPr marL="12700" marR="102235">
              <a:lnSpc>
                <a:spcPts val="3130"/>
              </a:lnSpc>
              <a:spcBef>
                <a:spcPts val="500"/>
              </a:spcBef>
            </a:pPr>
            <a:r>
              <a:rPr lang="ru-RU" sz="2500" b="1" spc="-10" dirty="0">
                <a:latin typeface="Georgia"/>
                <a:cs typeface="Georgia"/>
              </a:rPr>
              <a:t>данных</a:t>
            </a:r>
            <a:endParaRPr lang="ru-RU" sz="2500" b="1" dirty="0">
              <a:latin typeface="Georgia"/>
              <a:cs typeface="Georgia"/>
            </a:endParaRPr>
          </a:p>
        </p:txBody>
      </p:sp>
    </p:spTree>
    <p:extLst>
      <p:ext uri="{BB962C8B-B14F-4D97-AF65-F5344CB8AC3E}">
        <p14:creationId xmlns:p14="http://schemas.microsoft.com/office/powerpoint/2010/main" val="13563187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61299"/>
          </a:xfrm>
          <a:prstGeom prst="rect">
            <a:avLst/>
          </a:prstGeom>
        </p:spPr>
        <p:txBody>
          <a:bodyPr vert="horz" wrap="square" lIns="0" tIns="12065" rIns="0" bIns="0" rtlCol="0">
            <a:spAutoFit/>
          </a:bodyPr>
          <a:lstStyle/>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
        <p:nvSpPr>
          <p:cNvPr id="11" name="TextBox 10">
            <a:extLst>
              <a:ext uri="{FF2B5EF4-FFF2-40B4-BE49-F238E27FC236}">
                <a16:creationId xmlns:a16="http://schemas.microsoft.com/office/drawing/2014/main" id="{6A2391EB-DC92-4889-8A08-F586B261A516}"/>
              </a:ext>
            </a:extLst>
          </p:cNvPr>
          <p:cNvSpPr txBox="1"/>
          <p:nvPr/>
        </p:nvSpPr>
        <p:spPr>
          <a:xfrm>
            <a:off x="670560" y="1143000"/>
            <a:ext cx="7802880" cy="4816896"/>
          </a:xfrm>
          <a:prstGeom prst="rect">
            <a:avLst/>
          </a:prstGeom>
          <a:noFill/>
        </p:spPr>
        <p:txBody>
          <a:bodyPr wrap="square">
            <a:spAutoFit/>
          </a:bodyPr>
          <a:lstStyle/>
          <a:p>
            <a:pPr marL="12700" marR="102235" algn="just">
              <a:lnSpc>
                <a:spcPts val="3130"/>
              </a:lnSpc>
            </a:pPr>
            <a:r>
              <a:rPr lang="ru-RU" sz="2400" b="1" spc="-114" dirty="0">
                <a:latin typeface="Georgia"/>
                <a:cs typeface="Georgia"/>
              </a:rPr>
              <a:t>Общие требования к обработке персональных данных:</a:t>
            </a:r>
          </a:p>
          <a:p>
            <a:pPr marL="12700" marR="102235" algn="just">
              <a:lnSpc>
                <a:spcPts val="3130"/>
              </a:lnSpc>
            </a:pPr>
            <a:endParaRPr lang="ru-RU" b="1" spc="-114" dirty="0">
              <a:latin typeface="Georgia"/>
              <a:cs typeface="Georgia"/>
            </a:endParaRPr>
          </a:p>
          <a:p>
            <a:pPr marL="12700" marR="102235" algn="just">
              <a:lnSpc>
                <a:spcPts val="3130"/>
              </a:lnSpc>
            </a:pPr>
            <a:r>
              <a:rPr lang="ru-RU" sz="2400" b="1" spc="-114" dirty="0">
                <a:latin typeface="Georgia"/>
                <a:cs typeface="Georgia"/>
              </a:rPr>
              <a:t>Законность </a:t>
            </a:r>
            <a:r>
              <a:rPr lang="ru-RU" sz="2400" spc="-114" dirty="0">
                <a:latin typeface="Georgia"/>
                <a:cs typeface="Georgia"/>
              </a:rPr>
              <a:t>– обработка персональных данных осуществляется в соответствии с Законом и иными актами законодательства.</a:t>
            </a:r>
          </a:p>
          <a:p>
            <a:pPr marL="12700" marR="102235" algn="just">
              <a:lnSpc>
                <a:spcPts val="3130"/>
              </a:lnSpc>
            </a:pPr>
            <a:r>
              <a:rPr lang="ru-RU" sz="2400" b="1" spc="-114" dirty="0">
                <a:latin typeface="Georgia"/>
                <a:cs typeface="Georgia"/>
              </a:rPr>
              <a:t>Справедливость</a:t>
            </a:r>
            <a:r>
              <a:rPr lang="ru-RU" sz="2400" spc="-114" dirty="0">
                <a:latin typeface="Georgia"/>
                <a:cs typeface="Georgia"/>
              </a:rPr>
              <a:t> - обработка должна быть соразмерна заявленным целям (иными словами, без такой обработки цель не достигнешь) и обеспечивать на всех этапах обработки справедливое соотношение интересов всех заинтересованных лиц.</a:t>
            </a:r>
          </a:p>
          <a:p>
            <a:pPr marL="12700" marR="102235" algn="ctr">
              <a:lnSpc>
                <a:spcPts val="3130"/>
              </a:lnSpc>
            </a:pPr>
            <a:endParaRPr lang="ru-RU" spc="-114" dirty="0">
              <a:latin typeface="Georgia"/>
              <a:cs typeface="Georgia"/>
            </a:endParaRPr>
          </a:p>
        </p:txBody>
      </p:sp>
    </p:spTree>
    <p:extLst>
      <p:ext uri="{BB962C8B-B14F-4D97-AF65-F5344CB8AC3E}">
        <p14:creationId xmlns:p14="http://schemas.microsoft.com/office/powerpoint/2010/main" val="505183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7167988"/>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endParaRPr lang="en-US" sz="3600" b="1" spc="-10" dirty="0">
              <a:latin typeface="Georgia" panose="02040502050405020303" pitchFamily="18" charset="0"/>
              <a:cs typeface="Georgia"/>
            </a:endParaRPr>
          </a:p>
          <a:p>
            <a:pPr marL="12700" marR="102235">
              <a:lnSpc>
                <a:spcPts val="3130"/>
              </a:lnSpc>
            </a:pPr>
            <a:endParaRPr lang="ru-RU" sz="2400" b="1" spc="-10" dirty="0">
              <a:latin typeface="Georgia" panose="02040502050405020303" pitchFamily="18" charset="0"/>
              <a:cs typeface="Georgia"/>
            </a:endParaRPr>
          </a:p>
          <a:p>
            <a:pPr marL="12700" marR="102235" algn="just">
              <a:lnSpc>
                <a:spcPts val="3130"/>
              </a:lnSpc>
            </a:pPr>
            <a:r>
              <a:rPr lang="ru-RU" sz="2800" b="1" dirty="0">
                <a:latin typeface="Georgia" panose="02040502050405020303" pitchFamily="18" charset="0"/>
                <a:cs typeface="Times New Roman"/>
              </a:rPr>
              <a:t>Правовое основание </a:t>
            </a:r>
            <a:r>
              <a:rPr lang="ru-RU" sz="2800" b="1" spc="-10" dirty="0">
                <a:latin typeface="Georgia" panose="02040502050405020303" pitchFamily="18" charset="0"/>
                <a:cs typeface="Times New Roman"/>
              </a:rPr>
              <a:t>– </a:t>
            </a:r>
            <a:r>
              <a:rPr lang="ru-RU" sz="2800" dirty="0">
                <a:latin typeface="Georgia" panose="02040502050405020303" pitchFamily="18" charset="0"/>
              </a:rPr>
              <a:t>обработка осуществляется с согласия субъекта персональных данных, за исключением случаев, предусмотренных законодательными актами.</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30" dirty="0">
                <a:latin typeface="Georgia" panose="02040502050405020303" pitchFamily="18" charset="0"/>
                <a:cs typeface="Times New Roman"/>
              </a:rPr>
              <a:t> </a:t>
            </a:r>
            <a:r>
              <a:rPr lang="ru-RU" sz="2800" b="1" spc="-10" dirty="0">
                <a:latin typeface="Georgia" panose="02040502050405020303" pitchFamily="18" charset="0"/>
                <a:cs typeface="Times New Roman"/>
              </a:rPr>
              <a:t>хранения  - </a:t>
            </a:r>
            <a:r>
              <a:rPr lang="ru-RU" sz="2800" dirty="0">
                <a:latin typeface="Georgia" panose="02040502050405020303" pitchFamily="18" charset="0"/>
              </a:rPr>
              <a:t>хранение персональных данных должно осуществляться в форме, позволяющей идентифицировать субъекта, не дольше, чем этого требуют заявленные цели обработки.</a:t>
            </a:r>
          </a:p>
          <a:p>
            <a:pPr marL="12700" marR="102235" algn="ctr">
              <a:lnSpc>
                <a:spcPts val="3130"/>
              </a:lnSpc>
            </a:pPr>
            <a:endParaRPr lang="ru-RU" dirty="0"/>
          </a:p>
          <a:p>
            <a:pPr marL="12700" marR="102235" algn="ctr">
              <a:lnSpc>
                <a:spcPts val="3130"/>
              </a:lnSpc>
            </a:pPr>
            <a:endParaRPr lang="ru-RU" dirty="0">
              <a:latin typeface="Times New Roman"/>
              <a:cs typeface="Times New Roman"/>
            </a:endParaRPr>
          </a:p>
          <a:p>
            <a:pPr marL="12700" marR="102235" algn="ctr">
              <a:lnSpc>
                <a:spcPts val="3130"/>
              </a:lnSpc>
            </a:pPr>
            <a:endParaRPr lang="ru-RU" b="1" spc="-10" dirty="0">
              <a:latin typeface="Georgia"/>
              <a:cs typeface="Georgia"/>
            </a:endParaRPr>
          </a:p>
          <a:p>
            <a:pPr marL="12700" marR="102235" algn="ctr">
              <a:lnSpc>
                <a:spcPts val="3130"/>
              </a:lnSpc>
            </a:pPr>
            <a:endParaRPr lang="ru-RU" b="1" dirty="0">
              <a:latin typeface="Georgia"/>
              <a:cs typeface="Georgia"/>
            </a:endParaRPr>
          </a:p>
        </p:txBody>
      </p:sp>
    </p:spTree>
    <p:extLst>
      <p:ext uri="{BB962C8B-B14F-4D97-AF65-F5344CB8AC3E}">
        <p14:creationId xmlns:p14="http://schemas.microsoft.com/office/powerpoint/2010/main" val="28000502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577809"/>
          </a:xfrm>
          <a:prstGeom prst="rect">
            <a:avLst/>
          </a:prstGeom>
        </p:spPr>
        <p:txBody>
          <a:bodyPr vert="horz" wrap="square" lIns="0" tIns="12065" rIns="0" bIns="0" rtlCol="0">
            <a:spAutoFit/>
          </a:bodyPr>
          <a:lstStyle/>
          <a:p>
            <a:pPr marL="12700" marR="102235">
              <a:lnSpc>
                <a:spcPts val="3130"/>
              </a:lnSpc>
            </a:pPr>
            <a:r>
              <a:rPr lang="ru-RU" sz="3600" b="1" spc="-114" dirty="0">
                <a:latin typeface="Georgia" panose="02040502050405020303" pitchFamily="18" charset="0"/>
                <a:cs typeface="Georgia"/>
              </a:rPr>
              <a:t>Общие</a:t>
            </a:r>
            <a:r>
              <a:rPr lang="ru-RU" sz="3600" b="1" spc="-60" dirty="0">
                <a:latin typeface="Georgia" panose="02040502050405020303" pitchFamily="18" charset="0"/>
                <a:cs typeface="Georgia"/>
              </a:rPr>
              <a:t> </a:t>
            </a:r>
            <a:r>
              <a:rPr lang="ru-RU" sz="3600" b="1" spc="-20" dirty="0">
                <a:latin typeface="Georgia" panose="02040502050405020303" pitchFamily="18" charset="0"/>
                <a:cs typeface="Georgia"/>
              </a:rPr>
              <a:t>требования</a:t>
            </a:r>
            <a:r>
              <a:rPr lang="ru-RU" sz="3600" b="1" spc="-100" dirty="0">
                <a:latin typeface="Georgia" panose="02040502050405020303" pitchFamily="18" charset="0"/>
                <a:cs typeface="Georgia"/>
              </a:rPr>
              <a:t> </a:t>
            </a:r>
            <a:r>
              <a:rPr lang="ru-RU" sz="3600" b="1" dirty="0">
                <a:latin typeface="Georgia" panose="02040502050405020303" pitchFamily="18" charset="0"/>
                <a:cs typeface="Georgia"/>
              </a:rPr>
              <a:t>к</a:t>
            </a:r>
            <a:r>
              <a:rPr lang="ru-RU" sz="3600" b="1" spc="-80" dirty="0">
                <a:latin typeface="Georgia" panose="02040502050405020303" pitchFamily="18" charset="0"/>
                <a:cs typeface="Georgia"/>
              </a:rPr>
              <a:t> </a:t>
            </a:r>
            <a:r>
              <a:rPr lang="ru-RU" sz="3600" b="1" spc="-10" dirty="0">
                <a:latin typeface="Georgia" panose="02040502050405020303" pitchFamily="18" charset="0"/>
                <a:cs typeface="Georgia"/>
              </a:rPr>
              <a:t>обработке </a:t>
            </a:r>
            <a:r>
              <a:rPr lang="ru-RU" sz="3600" b="1" spc="-50" dirty="0">
                <a:latin typeface="Georgia" panose="02040502050405020303" pitchFamily="18" charset="0"/>
                <a:cs typeface="Georgia"/>
              </a:rPr>
              <a:t>персональных</a:t>
            </a:r>
            <a:r>
              <a:rPr lang="ru-RU" sz="3600" b="1" spc="-65" dirty="0">
                <a:latin typeface="Georgia" panose="02040502050405020303" pitchFamily="18" charset="0"/>
                <a:cs typeface="Georgia"/>
              </a:rPr>
              <a:t> </a:t>
            </a:r>
            <a:r>
              <a:rPr lang="ru-RU" sz="3600" b="1" spc="-10" dirty="0">
                <a:latin typeface="Georgia" panose="02040502050405020303" pitchFamily="18" charset="0"/>
                <a:cs typeface="Georgia"/>
              </a:rPr>
              <a:t>данных</a:t>
            </a:r>
          </a:p>
          <a:p>
            <a:pPr marL="12700" marR="102235" algn="just">
              <a:lnSpc>
                <a:spcPts val="3130"/>
              </a:lnSpc>
            </a:pPr>
            <a:r>
              <a:rPr lang="ru-RU" sz="2800" b="1" dirty="0">
                <a:latin typeface="Georgia" panose="02040502050405020303" pitchFamily="18" charset="0"/>
                <a:cs typeface="Times New Roman"/>
              </a:rPr>
              <a:t>Ограничение</a:t>
            </a:r>
            <a:r>
              <a:rPr lang="ru-RU" sz="2800" b="1" spc="-40" dirty="0">
                <a:latin typeface="Georgia" panose="02040502050405020303" pitchFamily="18" charset="0"/>
                <a:cs typeface="Times New Roman"/>
              </a:rPr>
              <a:t> </a:t>
            </a:r>
            <a:r>
              <a:rPr lang="ru-RU" sz="2800" b="1" spc="-20" dirty="0">
                <a:latin typeface="Georgia" panose="02040502050405020303" pitchFamily="18" charset="0"/>
                <a:cs typeface="Times New Roman"/>
              </a:rPr>
              <a:t>цели – </a:t>
            </a:r>
            <a:r>
              <a:rPr lang="ru-RU" sz="2800" dirty="0">
                <a:latin typeface="Georgia" panose="02040502050405020303" pitchFamily="18" charset="0"/>
              </a:rPr>
              <a:t>обработка должна ограничиваться достижением конкретных, заранее заявленных законных целей. Не допускается обработка персональных данных, не совместимая с первоначально заявленными целями их обработки.</a:t>
            </a:r>
          </a:p>
          <a:p>
            <a:pPr marL="12700" marR="102235" algn="just">
              <a:lnSpc>
                <a:spcPts val="3130"/>
              </a:lnSpc>
            </a:pPr>
            <a:r>
              <a:rPr lang="ru-RU" sz="2800" b="1" spc="-10" dirty="0">
                <a:latin typeface="Georgia" panose="02040502050405020303" pitchFamily="18" charset="0"/>
                <a:cs typeface="Times New Roman"/>
              </a:rPr>
              <a:t>Достоверность – </a:t>
            </a:r>
            <a:r>
              <a:rPr lang="ru-RU" sz="2800" spc="-10" dirty="0">
                <a:latin typeface="Georgia" panose="02040502050405020303" pitchFamily="18" charset="0"/>
                <a:cs typeface="Times New Roman"/>
              </a:rPr>
              <a:t>обработка только актуальных персональных данных.</a:t>
            </a:r>
          </a:p>
          <a:p>
            <a:pPr marL="12700" marR="102235" algn="just">
              <a:lnSpc>
                <a:spcPts val="3130"/>
              </a:lnSpc>
            </a:pPr>
            <a:r>
              <a:rPr lang="ru-RU" sz="2800" b="1" spc="-10" dirty="0">
                <a:latin typeface="Georgia" panose="02040502050405020303" pitchFamily="18" charset="0"/>
                <a:cs typeface="Times New Roman"/>
              </a:rPr>
              <a:t>Минимизации - </a:t>
            </a:r>
            <a:r>
              <a:rPr lang="ru-RU" sz="2800" dirty="0">
                <a:latin typeface="Georgia" panose="02040502050405020303" pitchFamily="18" charset="0"/>
              </a:rPr>
              <a:t>сбор, хранение и обработка только той информации, которая необходима для конкретной цели.</a:t>
            </a:r>
            <a:endParaRPr lang="ru-RU" b="1" dirty="0">
              <a:latin typeface="Georgia" panose="02040502050405020303" pitchFamily="18" charset="0"/>
              <a:cs typeface="Georgia"/>
            </a:endParaRPr>
          </a:p>
        </p:txBody>
      </p:sp>
    </p:spTree>
    <p:extLst>
      <p:ext uri="{BB962C8B-B14F-4D97-AF65-F5344CB8AC3E}">
        <p14:creationId xmlns:p14="http://schemas.microsoft.com/office/powerpoint/2010/main" val="2243319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p:nvPr/>
        </p:nvSpPr>
        <p:spPr>
          <a:xfrm>
            <a:off x="437489" y="899851"/>
            <a:ext cx="8113395" cy="4968027"/>
          </a:xfrm>
          <a:prstGeom prst="rect">
            <a:avLst/>
          </a:prstGeom>
        </p:spPr>
        <p:txBody>
          <a:bodyPr vert="horz" wrap="square" lIns="0" tIns="213360" rIns="0" bIns="0" rtlCol="0">
            <a:spAutoFit/>
          </a:bodyPr>
          <a:lstStyle/>
          <a:p>
            <a:pPr marL="1648460" algn="just">
              <a:lnSpc>
                <a:spcPct val="100000"/>
              </a:lnSpc>
              <a:spcBef>
                <a:spcPts val="1680"/>
              </a:spcBef>
            </a:pPr>
            <a:r>
              <a:rPr sz="3200" spc="85" dirty="0">
                <a:latin typeface="Georgia" panose="02040502050405020303" pitchFamily="18" charset="0"/>
                <a:cs typeface="Georgia"/>
              </a:rPr>
              <a:t>1.</a:t>
            </a:r>
            <a:r>
              <a:rPr sz="3200" spc="-50" dirty="0">
                <a:latin typeface="Georgia" panose="02040502050405020303" pitchFamily="18" charset="0"/>
                <a:cs typeface="Georgia"/>
              </a:rPr>
              <a:t> </a:t>
            </a:r>
            <a:r>
              <a:rPr sz="3200" spc="-130" dirty="0" err="1">
                <a:latin typeface="Georgia" panose="02040502050405020303" pitchFamily="18" charset="0"/>
                <a:cs typeface="Georgia"/>
              </a:rPr>
              <a:t>Общая</a:t>
            </a:r>
            <a:r>
              <a:rPr sz="3200" spc="-65" dirty="0">
                <a:latin typeface="Georgia" panose="02040502050405020303" pitchFamily="18" charset="0"/>
                <a:cs typeface="Georgia"/>
              </a:rPr>
              <a:t> </a:t>
            </a:r>
            <a:r>
              <a:rPr sz="3200" spc="-10" dirty="0" err="1">
                <a:latin typeface="Georgia" panose="02040502050405020303" pitchFamily="18" charset="0"/>
                <a:cs typeface="Georgia"/>
              </a:rPr>
              <a:t>характеристика</a:t>
            </a:r>
            <a:endParaRPr sz="3200" dirty="0">
              <a:latin typeface="Georgia" panose="02040502050405020303" pitchFamily="18" charset="0"/>
              <a:cs typeface="Georgia"/>
            </a:endParaRPr>
          </a:p>
          <a:p>
            <a:pPr marL="12700" marR="280670" algn="just">
              <a:lnSpc>
                <a:spcPct val="100000"/>
              </a:lnSpc>
              <a:spcBef>
                <a:spcPts val="995"/>
              </a:spcBef>
            </a:pPr>
            <a:r>
              <a:rPr sz="1900" dirty="0">
                <a:solidFill>
                  <a:srgbClr val="232323"/>
                </a:solidFill>
                <a:latin typeface="Georgia" panose="02040502050405020303" pitchFamily="18" charset="0"/>
                <a:cs typeface="Times New Roman"/>
              </a:rPr>
              <a:t>По</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общему</a:t>
            </a:r>
            <a:r>
              <a:rPr sz="1900" spc="-90" dirty="0">
                <a:solidFill>
                  <a:srgbClr val="232323"/>
                </a:solidFill>
                <a:latin typeface="Georgia" panose="02040502050405020303" pitchFamily="18" charset="0"/>
                <a:cs typeface="Times New Roman"/>
              </a:rPr>
              <a:t> </a:t>
            </a:r>
            <a:r>
              <a:rPr sz="1900" spc="-25" dirty="0">
                <a:solidFill>
                  <a:srgbClr val="232323"/>
                </a:solidFill>
                <a:latin typeface="Georgia" panose="02040502050405020303" pitchFamily="18" charset="0"/>
                <a:cs typeface="Times New Roman"/>
              </a:rPr>
              <a:t>правилу,</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обработка</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осуществляется</a:t>
            </a:r>
            <a:r>
              <a:rPr sz="1900" spc="-70"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с </a:t>
            </a:r>
            <a:r>
              <a:rPr sz="1900" spc="-10" dirty="0">
                <a:solidFill>
                  <a:srgbClr val="232323"/>
                </a:solidFill>
                <a:latin typeface="Georgia" panose="02040502050405020303" pitchFamily="18" charset="0"/>
                <a:cs typeface="Times New Roman"/>
              </a:rPr>
              <a:t>согласия</a:t>
            </a:r>
            <a:r>
              <a:rPr sz="1900" spc="-8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субъекта</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7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95"/>
              </a:spcBef>
            </a:pPr>
            <a:endParaRPr sz="1900" dirty="0">
              <a:latin typeface="Georgia" panose="02040502050405020303" pitchFamily="18" charset="0"/>
              <a:cs typeface="Times New Roman"/>
            </a:endParaRPr>
          </a:p>
          <a:p>
            <a:pPr marL="12700" marR="344170" algn="just">
              <a:lnSpc>
                <a:spcPct val="100000"/>
              </a:lnSpc>
              <a:spcBef>
                <a:spcPts val="5"/>
              </a:spcBef>
            </a:pPr>
            <a:r>
              <a:rPr sz="1900" spc="-10" dirty="0">
                <a:solidFill>
                  <a:srgbClr val="232323"/>
                </a:solidFill>
                <a:latin typeface="Georgia" panose="02040502050405020303" pitchFamily="18" charset="0"/>
                <a:cs typeface="Times New Roman"/>
              </a:rPr>
              <a:t>Согласие</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одним</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из</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ключевых</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правовых</a:t>
            </a:r>
            <a:r>
              <a:rPr sz="1900" spc="-9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оснований</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обработки, </a:t>
            </a:r>
            <a:r>
              <a:rPr sz="1900" dirty="0">
                <a:solidFill>
                  <a:srgbClr val="232323"/>
                </a:solidFill>
                <a:latin typeface="Georgia" panose="02040502050405020303" pitchFamily="18" charset="0"/>
                <a:cs typeface="Times New Roman"/>
              </a:rPr>
              <a:t>отражающим</a:t>
            </a:r>
            <a:r>
              <a:rPr sz="1900" spc="-9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принадлежность</a:t>
            </a:r>
            <a:r>
              <a:rPr sz="1900" spc="-7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6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гражданину</a:t>
            </a:r>
            <a:r>
              <a:rPr sz="1900" spc="-55" dirty="0">
                <a:solidFill>
                  <a:srgbClr val="232323"/>
                </a:solidFill>
                <a:latin typeface="Georgia" panose="02040502050405020303" pitchFamily="18" charset="0"/>
                <a:cs typeface="Times New Roman"/>
              </a:rPr>
              <a:t> </a:t>
            </a:r>
            <a:r>
              <a:rPr sz="1900" spc="-50" dirty="0">
                <a:solidFill>
                  <a:srgbClr val="232323"/>
                </a:solidFill>
                <a:latin typeface="Georgia" panose="02040502050405020303" pitchFamily="18" charset="0"/>
                <a:cs typeface="Times New Roman"/>
              </a:rPr>
              <a:t>и </a:t>
            </a:r>
            <a:r>
              <a:rPr sz="1900" spc="-10" dirty="0">
                <a:solidFill>
                  <a:srgbClr val="232323"/>
                </a:solidFill>
                <a:latin typeface="Georgia" panose="02040502050405020303" pitchFamily="18" charset="0"/>
                <a:cs typeface="Times New Roman"/>
              </a:rPr>
              <a:t>возможность</a:t>
            </a:r>
            <a:r>
              <a:rPr sz="1900" spc="-7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распоряжаться</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ими</a:t>
            </a:r>
            <a:r>
              <a:rPr sz="1900" spc="-3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по</a:t>
            </a:r>
            <a:r>
              <a:rPr sz="1900" spc="-2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своему</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усмотрению.</a:t>
            </a:r>
            <a:endParaRPr sz="1900" dirty="0">
              <a:latin typeface="Georgia" panose="02040502050405020303" pitchFamily="18" charset="0"/>
              <a:cs typeface="Times New Roman"/>
            </a:endParaRPr>
          </a:p>
          <a:p>
            <a:pPr algn="just">
              <a:lnSpc>
                <a:spcPct val="100000"/>
              </a:lnSpc>
              <a:spcBef>
                <a:spcPts val="100"/>
              </a:spcBef>
            </a:pPr>
            <a:endParaRPr sz="1900" dirty="0">
              <a:latin typeface="Georgia" panose="02040502050405020303" pitchFamily="18" charset="0"/>
              <a:cs typeface="Times New Roman"/>
            </a:endParaRPr>
          </a:p>
          <a:p>
            <a:pPr marL="12700" marR="588010" algn="just">
              <a:lnSpc>
                <a:spcPct val="100000"/>
              </a:lnSpc>
            </a:pPr>
            <a:r>
              <a:rPr sz="1900" spc="-10" dirty="0">
                <a:solidFill>
                  <a:srgbClr val="232323"/>
                </a:solidFill>
                <a:latin typeface="Georgia" panose="02040502050405020303" pitchFamily="18" charset="0"/>
                <a:cs typeface="Times New Roman"/>
              </a:rPr>
              <a:t>Однако</a:t>
            </a:r>
            <a:r>
              <a:rPr sz="1900" spc="-8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8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является</a:t>
            </a:r>
            <a:r>
              <a:rPr sz="1900" spc="-7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единственным</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легитимным</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основанием </a:t>
            </a:r>
            <a:r>
              <a:rPr sz="1900" dirty="0">
                <a:solidFill>
                  <a:srgbClr val="232323"/>
                </a:solidFill>
                <a:latin typeface="Georgia" panose="02040502050405020303" pitchFamily="18" charset="0"/>
                <a:cs typeface="Times New Roman"/>
              </a:rPr>
              <a:t>обработки</a:t>
            </a:r>
            <a:r>
              <a:rPr sz="1900" spc="-11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персональных</a:t>
            </a:r>
            <a:r>
              <a:rPr sz="1900" spc="-6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данных.</a:t>
            </a:r>
            <a:endParaRPr sz="1900" dirty="0">
              <a:latin typeface="Georgia" panose="02040502050405020303" pitchFamily="18" charset="0"/>
              <a:cs typeface="Times New Roman"/>
            </a:endParaRPr>
          </a:p>
          <a:p>
            <a:pPr algn="just">
              <a:lnSpc>
                <a:spcPct val="100000"/>
              </a:lnSpc>
              <a:spcBef>
                <a:spcPts val="105"/>
              </a:spcBef>
            </a:pPr>
            <a:endParaRPr sz="1900" dirty="0">
              <a:latin typeface="Georgia" panose="02040502050405020303" pitchFamily="18" charset="0"/>
              <a:cs typeface="Times New Roman"/>
            </a:endParaRPr>
          </a:p>
          <a:p>
            <a:pPr marL="12700" marR="5080" algn="just">
              <a:lnSpc>
                <a:spcPct val="100000"/>
              </a:lnSpc>
            </a:pPr>
            <a:r>
              <a:rPr sz="1900" spc="-20" dirty="0">
                <a:solidFill>
                  <a:srgbClr val="232323"/>
                </a:solidFill>
                <a:latin typeface="Georgia" panose="02040502050405020303" pitchFamily="18" charset="0"/>
                <a:cs typeface="Times New Roman"/>
              </a:rPr>
              <a:t>Законодательство</a:t>
            </a:r>
            <a:r>
              <a:rPr sz="1900" spc="-8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устанавливает</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случаи,</a:t>
            </a:r>
            <a:r>
              <a:rPr sz="1900" spc="-60" dirty="0">
                <a:solidFill>
                  <a:srgbClr val="232323"/>
                </a:solidFill>
                <a:latin typeface="Georgia" panose="02040502050405020303" pitchFamily="18" charset="0"/>
                <a:cs typeface="Times New Roman"/>
              </a:rPr>
              <a:t> </a:t>
            </a:r>
            <a:r>
              <a:rPr sz="1900" spc="-35" dirty="0">
                <a:solidFill>
                  <a:srgbClr val="232323"/>
                </a:solidFill>
                <a:latin typeface="Georgia" panose="02040502050405020303" pitchFamily="18" charset="0"/>
                <a:cs typeface="Times New Roman"/>
              </a:rPr>
              <a:t>когда</a:t>
            </a:r>
            <a:r>
              <a:rPr sz="1900" spc="-6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такое</a:t>
            </a:r>
            <a:r>
              <a:rPr sz="1900" spc="-5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согласие</a:t>
            </a:r>
            <a:r>
              <a:rPr sz="1900" spc="-5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не</a:t>
            </a:r>
            <a:r>
              <a:rPr sz="1900" spc="-45"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требуется </a:t>
            </a:r>
            <a:r>
              <a:rPr sz="1900" dirty="0">
                <a:solidFill>
                  <a:srgbClr val="232323"/>
                </a:solidFill>
                <a:latin typeface="Georgia" panose="02040502050405020303" pitchFamily="18" charset="0"/>
                <a:cs typeface="Times New Roman"/>
              </a:rPr>
              <a:t>(</a:t>
            </a:r>
            <a:r>
              <a:rPr sz="1900" dirty="0">
                <a:latin typeface="Georgia" panose="02040502050405020303" pitchFamily="18" charset="0"/>
                <a:cs typeface="Times New Roman"/>
              </a:rPr>
              <a:t>ч.</a:t>
            </a:r>
            <a:r>
              <a:rPr sz="1900" spc="-55" dirty="0">
                <a:latin typeface="Georgia" panose="02040502050405020303" pitchFamily="18" charset="0"/>
                <a:cs typeface="Times New Roman"/>
              </a:rPr>
              <a:t> </a:t>
            </a:r>
            <a:r>
              <a:rPr sz="1900" dirty="0">
                <a:latin typeface="Georgia" panose="02040502050405020303" pitchFamily="18" charset="0"/>
                <a:cs typeface="Times New Roman"/>
              </a:rPr>
              <a:t>1</a:t>
            </a:r>
            <a:r>
              <a:rPr sz="1900" spc="-45" dirty="0">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3</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4</a:t>
            </a:r>
            <a:r>
              <a:rPr sz="1900" dirty="0">
                <a:solidFill>
                  <a:srgbClr val="232323"/>
                </a:solidFill>
                <a:latin typeface="Georgia" panose="02040502050405020303" pitchFamily="18" charset="0"/>
                <a:cs typeface="Times New Roman"/>
              </a:rPr>
              <a:t>,</a:t>
            </a:r>
            <a:r>
              <a:rPr sz="1900" spc="-40" dirty="0">
                <a:solidFill>
                  <a:srgbClr val="232323"/>
                </a:solidFill>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5" dirty="0">
                <a:latin typeface="Georgia" panose="02040502050405020303" pitchFamily="18" charset="0"/>
                <a:cs typeface="Times New Roman"/>
              </a:rPr>
              <a:t> </a:t>
            </a:r>
            <a:r>
              <a:rPr sz="1900" dirty="0">
                <a:latin typeface="Georgia" panose="02040502050405020303" pitchFamily="18" charset="0"/>
                <a:cs typeface="Times New Roman"/>
              </a:rPr>
              <a:t>6</a:t>
            </a:r>
            <a:r>
              <a:rPr sz="1900" dirty="0">
                <a:solidFill>
                  <a:srgbClr val="232323"/>
                </a:solidFill>
                <a:latin typeface="Georgia" panose="02040502050405020303" pitchFamily="18" charset="0"/>
                <a:cs typeface="Times New Roman"/>
              </a:rPr>
              <a:t>,</a:t>
            </a:r>
            <a:r>
              <a:rPr sz="1900" spc="-50" dirty="0">
                <a:solidFill>
                  <a:srgbClr val="232323"/>
                </a:solidFill>
                <a:latin typeface="Georgia" panose="02040502050405020303" pitchFamily="18" charset="0"/>
                <a:cs typeface="Times New Roman"/>
              </a:rPr>
              <a:t> </a:t>
            </a:r>
            <a:r>
              <a:rPr sz="1900" dirty="0">
                <a:latin typeface="Georgia" panose="02040502050405020303" pitchFamily="18" charset="0"/>
                <a:cs typeface="Times New Roman"/>
              </a:rPr>
              <a:t>п.</a:t>
            </a:r>
            <a:r>
              <a:rPr sz="1900" spc="-35" dirty="0">
                <a:latin typeface="Georgia" panose="02040502050405020303" pitchFamily="18" charset="0"/>
                <a:cs typeface="Times New Roman"/>
              </a:rPr>
              <a:t> </a:t>
            </a:r>
            <a:r>
              <a:rPr sz="1900" dirty="0">
                <a:latin typeface="Georgia" panose="02040502050405020303" pitchFamily="18" charset="0"/>
                <a:cs typeface="Times New Roman"/>
              </a:rPr>
              <a:t>2</a:t>
            </a:r>
            <a:r>
              <a:rPr sz="1900" spc="-40" dirty="0">
                <a:latin typeface="Georgia" panose="02040502050405020303" pitchFamily="18" charset="0"/>
                <a:cs typeface="Times New Roman"/>
              </a:rPr>
              <a:t> </a:t>
            </a:r>
            <a:r>
              <a:rPr sz="1900" spc="-20" dirty="0">
                <a:latin typeface="Georgia" panose="02040502050405020303" pitchFamily="18" charset="0"/>
                <a:cs typeface="Times New Roman"/>
              </a:rPr>
              <a:t>ст.</a:t>
            </a:r>
            <a:r>
              <a:rPr sz="1900" spc="-30" dirty="0">
                <a:latin typeface="Georgia" panose="02040502050405020303" pitchFamily="18" charset="0"/>
                <a:cs typeface="Times New Roman"/>
              </a:rPr>
              <a:t> </a:t>
            </a:r>
            <a:r>
              <a:rPr sz="1900" dirty="0">
                <a:latin typeface="Georgia" panose="02040502050405020303" pitchFamily="18" charset="0"/>
                <a:cs typeface="Times New Roman"/>
              </a:rPr>
              <a:t>8</a:t>
            </a:r>
            <a:r>
              <a:rPr sz="1900" spc="-45" dirty="0">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Закона</a:t>
            </a:r>
            <a:r>
              <a:rPr sz="1900" spc="-5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Республики</a:t>
            </a:r>
            <a:r>
              <a:rPr sz="1900" spc="-45"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Беларусь</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«О</a:t>
            </a:r>
            <a:r>
              <a:rPr sz="1900" spc="-45" dirty="0">
                <a:solidFill>
                  <a:srgbClr val="232323"/>
                </a:solidFill>
                <a:latin typeface="Georgia" panose="02040502050405020303" pitchFamily="18" charset="0"/>
                <a:cs typeface="Times New Roman"/>
              </a:rPr>
              <a:t> </a:t>
            </a:r>
            <a:r>
              <a:rPr sz="1900" spc="-10" dirty="0" err="1">
                <a:solidFill>
                  <a:srgbClr val="232323"/>
                </a:solidFill>
                <a:latin typeface="Georgia" panose="02040502050405020303" pitchFamily="18" charset="0"/>
                <a:cs typeface="Times New Roman"/>
              </a:rPr>
              <a:t>защите</a:t>
            </a:r>
            <a:r>
              <a:rPr lang="en-US" sz="1900" spc="-10" dirty="0">
                <a:solidFill>
                  <a:srgbClr val="232323"/>
                </a:solidFill>
                <a:latin typeface="Georgia" panose="02040502050405020303" pitchFamily="18" charset="0"/>
                <a:cs typeface="Times New Roman"/>
              </a:rPr>
              <a:t> </a:t>
            </a:r>
            <a:r>
              <a:rPr sz="1900" dirty="0" err="1">
                <a:solidFill>
                  <a:srgbClr val="232323"/>
                </a:solidFill>
                <a:latin typeface="Georgia" panose="02040502050405020303" pitchFamily="18" charset="0"/>
                <a:cs typeface="Times New Roman"/>
              </a:rPr>
              <a:t>персональных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данных</a:t>
            </a:r>
            <a:r>
              <a:rPr sz="1900" spc="-3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(далее</a:t>
            </a:r>
            <a:r>
              <a:rPr sz="1900" spc="-40" dirty="0">
                <a:solidFill>
                  <a:srgbClr val="232323"/>
                </a:solidFill>
                <a:latin typeface="Georgia" panose="02040502050405020303" pitchFamily="18" charset="0"/>
                <a:cs typeface="Times New Roman"/>
              </a:rPr>
              <a:t> </a:t>
            </a:r>
            <a:r>
              <a:rPr sz="1900" dirty="0">
                <a:solidFill>
                  <a:srgbClr val="232323"/>
                </a:solidFill>
                <a:latin typeface="Georgia" panose="02040502050405020303" pitchFamily="18" charset="0"/>
                <a:cs typeface="Times New Roman"/>
              </a:rPr>
              <a:t>–</a:t>
            </a:r>
            <a:r>
              <a:rPr sz="1900" spc="-30" dirty="0">
                <a:solidFill>
                  <a:srgbClr val="232323"/>
                </a:solidFill>
                <a:latin typeface="Georgia" panose="02040502050405020303" pitchFamily="18" charset="0"/>
                <a:cs typeface="Times New Roman"/>
              </a:rPr>
              <a:t> </a:t>
            </a:r>
            <a:r>
              <a:rPr sz="1900" spc="-10" dirty="0">
                <a:solidFill>
                  <a:srgbClr val="232323"/>
                </a:solidFill>
                <a:latin typeface="Georgia" panose="02040502050405020303" pitchFamily="18" charset="0"/>
                <a:cs typeface="Times New Roman"/>
              </a:rPr>
              <a:t>Закон).</a:t>
            </a:r>
            <a:endParaRPr sz="1900" dirty="0">
              <a:latin typeface="Georgia" panose="02040502050405020303" pitchFamily="18" charset="0"/>
              <a:cs typeface="Times New Roman"/>
            </a:endParaRPr>
          </a:p>
        </p:txBody>
      </p:sp>
    </p:spTree>
    <p:extLst>
      <p:ext uri="{BB962C8B-B14F-4D97-AF65-F5344CB8AC3E}">
        <p14:creationId xmlns:p14="http://schemas.microsoft.com/office/powerpoint/2010/main" val="2149220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34593"/>
            <a:ext cx="8367395" cy="4504690"/>
          </a:xfrm>
          <a:prstGeom prst="rect">
            <a:avLst/>
          </a:prstGeom>
        </p:spPr>
        <p:txBody>
          <a:bodyPr vert="horz" wrap="square" lIns="0" tIns="63500" rIns="0" bIns="0" rtlCol="0">
            <a:spAutoFit/>
          </a:bodyPr>
          <a:lstStyle/>
          <a:p>
            <a:pPr marL="760095" marR="913130" algn="just">
              <a:lnSpc>
                <a:spcPts val="3130"/>
              </a:lnSpc>
              <a:spcBef>
                <a:spcPts val="500"/>
              </a:spcBef>
            </a:pPr>
            <a:r>
              <a:rPr sz="2900" spc="-65" dirty="0">
                <a:latin typeface="Georgia"/>
                <a:cs typeface="Georgia"/>
              </a:rPr>
              <a:t>Правовое</a:t>
            </a:r>
            <a:r>
              <a:rPr sz="2900" spc="-105" dirty="0">
                <a:latin typeface="Georgia"/>
                <a:cs typeface="Georgia"/>
              </a:rPr>
              <a:t> </a:t>
            </a:r>
            <a:r>
              <a:rPr sz="2900" spc="-40" dirty="0">
                <a:latin typeface="Georgia"/>
                <a:cs typeface="Georgia"/>
              </a:rPr>
              <a:t>регулирование</a:t>
            </a:r>
            <a:r>
              <a:rPr sz="2900" spc="-114" dirty="0">
                <a:latin typeface="Georgia"/>
                <a:cs typeface="Georgia"/>
              </a:rPr>
              <a:t> </a:t>
            </a:r>
            <a:r>
              <a:rPr sz="2900" spc="-45" dirty="0">
                <a:latin typeface="Georgia"/>
                <a:cs typeface="Georgia"/>
              </a:rPr>
              <a:t>отношений</a:t>
            </a:r>
            <a:r>
              <a:rPr sz="2900" spc="-75" dirty="0">
                <a:latin typeface="Georgia"/>
                <a:cs typeface="Georgia"/>
              </a:rPr>
              <a:t> </a:t>
            </a:r>
            <a:r>
              <a:rPr sz="2900" spc="-60" dirty="0">
                <a:latin typeface="Georgia"/>
                <a:cs typeface="Georgia"/>
              </a:rPr>
              <a:t>в </a:t>
            </a:r>
            <a:r>
              <a:rPr sz="2900" spc="-45" dirty="0">
                <a:latin typeface="Georgia"/>
                <a:cs typeface="Georgia"/>
              </a:rPr>
              <a:t>сфере</a:t>
            </a:r>
            <a:r>
              <a:rPr sz="2900" spc="-90" dirty="0">
                <a:latin typeface="Georgia"/>
                <a:cs typeface="Georgia"/>
              </a:rPr>
              <a:t> </a:t>
            </a:r>
            <a:r>
              <a:rPr sz="2900" spc="-25" dirty="0">
                <a:latin typeface="Georgia"/>
                <a:cs typeface="Georgia"/>
              </a:rPr>
              <a:t>обработки</a:t>
            </a:r>
            <a:r>
              <a:rPr sz="2900" spc="-80" dirty="0">
                <a:latin typeface="Georgia"/>
                <a:cs typeface="Georgia"/>
              </a:rPr>
              <a:t> </a:t>
            </a:r>
            <a:r>
              <a:rPr sz="2900" spc="-50" dirty="0">
                <a:latin typeface="Georgia"/>
                <a:cs typeface="Georgia"/>
              </a:rPr>
              <a:t>персональных</a:t>
            </a:r>
            <a:r>
              <a:rPr sz="2900" spc="-85" dirty="0">
                <a:latin typeface="Georgia"/>
                <a:cs typeface="Georgia"/>
              </a:rPr>
              <a:t> </a:t>
            </a:r>
            <a:r>
              <a:rPr sz="2900" spc="-10" dirty="0">
                <a:latin typeface="Georgia"/>
                <a:cs typeface="Georgia"/>
              </a:rPr>
              <a:t>данных</a:t>
            </a:r>
            <a:endParaRPr sz="2900" dirty="0">
              <a:latin typeface="Georgia"/>
              <a:cs typeface="Georgia"/>
            </a:endParaRPr>
          </a:p>
          <a:p>
            <a:pPr marL="240665" indent="-227965">
              <a:lnSpc>
                <a:spcPct val="100000"/>
              </a:lnSpc>
              <a:spcBef>
                <a:spcPts val="810"/>
              </a:spcBef>
              <a:buClr>
                <a:srgbClr val="415487"/>
              </a:buClr>
              <a:buFont typeface="Arial"/>
              <a:buChar char="•"/>
              <a:tabLst>
                <a:tab pos="240665" algn="l"/>
              </a:tabLst>
            </a:pPr>
            <a:r>
              <a:rPr sz="2000" spc="-30" dirty="0">
                <a:latin typeface="Georgia"/>
                <a:cs typeface="Georgia"/>
              </a:rPr>
              <a:t>Конституция</a:t>
            </a:r>
            <a:r>
              <a:rPr sz="2000" spc="-60" dirty="0">
                <a:latin typeface="Georgia"/>
                <a:cs typeface="Georgia"/>
              </a:rPr>
              <a:t> </a:t>
            </a:r>
            <a:r>
              <a:rPr sz="2000" spc="-40" dirty="0">
                <a:latin typeface="Georgia"/>
                <a:cs typeface="Georgia"/>
              </a:rPr>
              <a:t>Республики</a:t>
            </a:r>
            <a:r>
              <a:rPr sz="2000" spc="-60" dirty="0">
                <a:latin typeface="Georgia"/>
                <a:cs typeface="Georgia"/>
              </a:rPr>
              <a:t> </a:t>
            </a:r>
            <a:r>
              <a:rPr sz="2000" spc="-35" dirty="0">
                <a:latin typeface="Georgia"/>
                <a:cs typeface="Georgia"/>
              </a:rPr>
              <a:t>Беларусь</a:t>
            </a:r>
            <a:r>
              <a:rPr sz="2000" spc="-50" dirty="0">
                <a:latin typeface="Georgia"/>
                <a:cs typeface="Georgia"/>
              </a:rPr>
              <a:t> </a:t>
            </a:r>
            <a:r>
              <a:rPr sz="2000" spc="-70" dirty="0">
                <a:latin typeface="Georgia"/>
                <a:cs typeface="Georgia"/>
              </a:rPr>
              <a:t>(ч.</a:t>
            </a:r>
            <a:r>
              <a:rPr sz="2000" spc="-40" dirty="0">
                <a:latin typeface="Georgia"/>
                <a:cs typeface="Georgia"/>
              </a:rPr>
              <a:t> </a:t>
            </a:r>
            <a:r>
              <a:rPr sz="2000" dirty="0">
                <a:latin typeface="Georgia"/>
                <a:cs typeface="Georgia"/>
              </a:rPr>
              <a:t>2</a:t>
            </a:r>
            <a:r>
              <a:rPr sz="2000" spc="-40" dirty="0">
                <a:latin typeface="Georgia"/>
                <a:cs typeface="Georgia"/>
              </a:rPr>
              <a:t> </a:t>
            </a:r>
            <a:r>
              <a:rPr sz="2000" spc="-90" dirty="0">
                <a:latin typeface="Georgia"/>
                <a:cs typeface="Georgia"/>
              </a:rPr>
              <a:t>ст.</a:t>
            </a:r>
            <a:r>
              <a:rPr sz="2000" spc="-35" dirty="0">
                <a:latin typeface="Georgia"/>
                <a:cs typeface="Georgia"/>
              </a:rPr>
              <a:t> </a:t>
            </a:r>
            <a:r>
              <a:rPr sz="2000" spc="-25" dirty="0">
                <a:latin typeface="Georgia"/>
                <a:cs typeface="Georgia"/>
              </a:rPr>
              <a:t>28)</a:t>
            </a:r>
            <a:r>
              <a:rPr lang="ru-RU" sz="2000" spc="-25" dirty="0">
                <a:latin typeface="Georgia"/>
                <a:cs typeface="Georgia"/>
              </a:rPr>
              <a:t>;</a:t>
            </a:r>
            <a:endParaRPr sz="2000" dirty="0">
              <a:latin typeface="Georgia"/>
              <a:cs typeface="Georgia"/>
            </a:endParaRPr>
          </a:p>
          <a:p>
            <a:pPr marL="12700" marR="14604" indent="228600">
              <a:lnSpc>
                <a:spcPct val="120000"/>
              </a:lnSpc>
              <a:spcBef>
                <a:spcPts val="570"/>
              </a:spcBef>
              <a:buClr>
                <a:srgbClr val="415487"/>
              </a:buClr>
              <a:buFont typeface="Courier New"/>
              <a:buChar char="o"/>
              <a:tabLst>
                <a:tab pos="241300" algn="l"/>
              </a:tabLst>
            </a:pPr>
            <a:r>
              <a:rPr sz="1600" spc="-25" dirty="0">
                <a:solidFill>
                  <a:srgbClr val="232323"/>
                </a:solidFill>
                <a:latin typeface="Times New Roman"/>
                <a:cs typeface="Times New Roman"/>
              </a:rPr>
              <a:t>«Государство</a:t>
            </a:r>
            <a:r>
              <a:rPr sz="1600" spc="-35" dirty="0">
                <a:solidFill>
                  <a:srgbClr val="232323"/>
                </a:solidFill>
                <a:latin typeface="Times New Roman"/>
                <a:cs typeface="Times New Roman"/>
              </a:rPr>
              <a:t> </a:t>
            </a:r>
            <a:r>
              <a:rPr sz="1600" dirty="0">
                <a:solidFill>
                  <a:srgbClr val="232323"/>
                </a:solidFill>
                <a:latin typeface="Times New Roman"/>
                <a:cs typeface="Times New Roman"/>
              </a:rPr>
              <a:t>создает</a:t>
            </a:r>
            <a:r>
              <a:rPr sz="1600" spc="-55" dirty="0">
                <a:solidFill>
                  <a:srgbClr val="232323"/>
                </a:solidFill>
                <a:latin typeface="Times New Roman"/>
                <a:cs typeface="Times New Roman"/>
              </a:rPr>
              <a:t> </a:t>
            </a:r>
            <a:r>
              <a:rPr sz="1600" dirty="0">
                <a:solidFill>
                  <a:srgbClr val="232323"/>
                </a:solidFill>
                <a:latin typeface="Times New Roman"/>
                <a:cs typeface="Times New Roman"/>
              </a:rPr>
              <a:t>условия</a:t>
            </a:r>
            <a:r>
              <a:rPr sz="1600" spc="-45" dirty="0">
                <a:solidFill>
                  <a:srgbClr val="232323"/>
                </a:solidFill>
                <a:latin typeface="Times New Roman"/>
                <a:cs typeface="Times New Roman"/>
              </a:rPr>
              <a:t> </a:t>
            </a:r>
            <a:r>
              <a:rPr sz="1600" dirty="0">
                <a:solidFill>
                  <a:srgbClr val="232323"/>
                </a:solidFill>
                <a:latin typeface="Times New Roman"/>
                <a:cs typeface="Times New Roman"/>
              </a:rPr>
              <a:t>для</a:t>
            </a:r>
            <a:r>
              <a:rPr sz="1600" spc="-35" dirty="0">
                <a:solidFill>
                  <a:srgbClr val="232323"/>
                </a:solidFill>
                <a:latin typeface="Times New Roman"/>
                <a:cs typeface="Times New Roman"/>
              </a:rPr>
              <a:t> </a:t>
            </a:r>
            <a:r>
              <a:rPr sz="1600" b="1" dirty="0">
                <a:solidFill>
                  <a:srgbClr val="232323"/>
                </a:solidFill>
                <a:latin typeface="Times New Roman"/>
                <a:cs typeface="Times New Roman"/>
              </a:rPr>
              <a:t>защиты</a:t>
            </a:r>
            <a:r>
              <a:rPr sz="1600" b="1" spc="-40" dirty="0">
                <a:solidFill>
                  <a:srgbClr val="232323"/>
                </a:solidFill>
                <a:latin typeface="Times New Roman"/>
                <a:cs typeface="Times New Roman"/>
              </a:rPr>
              <a:t> </a:t>
            </a:r>
            <a:r>
              <a:rPr sz="1600" b="1" dirty="0">
                <a:solidFill>
                  <a:srgbClr val="232323"/>
                </a:solidFill>
                <a:latin typeface="Times New Roman"/>
                <a:cs typeface="Times New Roman"/>
              </a:rPr>
              <a:t>персональных</a:t>
            </a:r>
            <a:r>
              <a:rPr sz="1600" b="1" spc="-55" dirty="0">
                <a:solidFill>
                  <a:srgbClr val="232323"/>
                </a:solidFill>
                <a:latin typeface="Times New Roman"/>
                <a:cs typeface="Times New Roman"/>
              </a:rPr>
              <a:t> </a:t>
            </a:r>
            <a:r>
              <a:rPr sz="1600" b="1" dirty="0">
                <a:solidFill>
                  <a:srgbClr val="232323"/>
                </a:solidFill>
                <a:latin typeface="Times New Roman"/>
                <a:cs typeface="Times New Roman"/>
              </a:rPr>
              <a:t>данных</a:t>
            </a:r>
            <a:r>
              <a:rPr sz="1600" b="1" spc="-40" dirty="0">
                <a:solidFill>
                  <a:srgbClr val="232323"/>
                </a:solidFill>
                <a:latin typeface="Times New Roman"/>
                <a:cs typeface="Times New Roman"/>
              </a:rPr>
              <a:t> </a:t>
            </a:r>
            <a:r>
              <a:rPr sz="1600" dirty="0">
                <a:solidFill>
                  <a:srgbClr val="232323"/>
                </a:solidFill>
                <a:latin typeface="Times New Roman"/>
                <a:cs typeface="Times New Roman"/>
              </a:rPr>
              <a:t>и</a:t>
            </a:r>
            <a:r>
              <a:rPr sz="1600" spc="-60" dirty="0">
                <a:solidFill>
                  <a:srgbClr val="232323"/>
                </a:solidFill>
                <a:latin typeface="Times New Roman"/>
                <a:cs typeface="Times New Roman"/>
              </a:rPr>
              <a:t> </a:t>
            </a:r>
            <a:r>
              <a:rPr sz="1600" dirty="0">
                <a:solidFill>
                  <a:srgbClr val="232323"/>
                </a:solidFill>
                <a:latin typeface="Times New Roman"/>
                <a:cs typeface="Times New Roman"/>
              </a:rPr>
              <a:t>безопасности</a:t>
            </a:r>
            <a:r>
              <a:rPr sz="1600" spc="-25" dirty="0">
                <a:solidFill>
                  <a:srgbClr val="232323"/>
                </a:solidFill>
                <a:latin typeface="Times New Roman"/>
                <a:cs typeface="Times New Roman"/>
              </a:rPr>
              <a:t> </a:t>
            </a:r>
            <a:r>
              <a:rPr sz="1600" spc="-10" dirty="0">
                <a:solidFill>
                  <a:srgbClr val="232323"/>
                </a:solidFill>
                <a:latin typeface="Times New Roman"/>
                <a:cs typeface="Times New Roman"/>
              </a:rPr>
              <a:t>личности </a:t>
            </a:r>
            <a:r>
              <a:rPr sz="1600" dirty="0">
                <a:solidFill>
                  <a:srgbClr val="232323"/>
                </a:solidFill>
                <a:latin typeface="Times New Roman"/>
                <a:cs typeface="Times New Roman"/>
              </a:rPr>
              <a:t>и</a:t>
            </a:r>
            <a:r>
              <a:rPr sz="1600" spc="-35" dirty="0">
                <a:solidFill>
                  <a:srgbClr val="232323"/>
                </a:solidFill>
                <a:latin typeface="Times New Roman"/>
                <a:cs typeface="Times New Roman"/>
              </a:rPr>
              <a:t> </a:t>
            </a:r>
            <a:r>
              <a:rPr sz="1600" dirty="0">
                <a:solidFill>
                  <a:srgbClr val="232323"/>
                </a:solidFill>
                <a:latin typeface="Times New Roman"/>
                <a:cs typeface="Times New Roman"/>
              </a:rPr>
              <a:t>общества</a:t>
            </a:r>
            <a:r>
              <a:rPr sz="1600" spc="-10" dirty="0">
                <a:solidFill>
                  <a:srgbClr val="232323"/>
                </a:solidFill>
                <a:latin typeface="Times New Roman"/>
                <a:cs typeface="Times New Roman"/>
              </a:rPr>
              <a:t> </a:t>
            </a:r>
            <a:r>
              <a:rPr sz="1600" dirty="0">
                <a:solidFill>
                  <a:srgbClr val="232323"/>
                </a:solidFill>
                <a:latin typeface="Times New Roman"/>
                <a:cs typeface="Times New Roman"/>
              </a:rPr>
              <a:t>при</a:t>
            </a:r>
            <a:r>
              <a:rPr sz="1600" spc="-25" dirty="0">
                <a:solidFill>
                  <a:srgbClr val="232323"/>
                </a:solidFill>
                <a:latin typeface="Times New Roman"/>
                <a:cs typeface="Times New Roman"/>
              </a:rPr>
              <a:t> </a:t>
            </a:r>
            <a:r>
              <a:rPr sz="1600" dirty="0">
                <a:solidFill>
                  <a:srgbClr val="232323"/>
                </a:solidFill>
                <a:latin typeface="Times New Roman"/>
                <a:cs typeface="Times New Roman"/>
              </a:rPr>
              <a:t>их</a:t>
            </a:r>
            <a:r>
              <a:rPr sz="1600" spc="-20" dirty="0">
                <a:solidFill>
                  <a:srgbClr val="232323"/>
                </a:solidFill>
                <a:latin typeface="Times New Roman"/>
                <a:cs typeface="Times New Roman"/>
              </a:rPr>
              <a:t> </a:t>
            </a:r>
            <a:r>
              <a:rPr sz="1600" spc="-10" dirty="0">
                <a:solidFill>
                  <a:srgbClr val="232323"/>
                </a:solidFill>
                <a:latin typeface="Times New Roman"/>
                <a:cs typeface="Times New Roman"/>
              </a:rPr>
              <a:t>использовании».</a:t>
            </a:r>
            <a:endParaRPr sz="1600" dirty="0">
              <a:latin typeface="Times New Roman"/>
              <a:cs typeface="Times New Roman"/>
            </a:endParaRPr>
          </a:p>
          <a:p>
            <a:pPr marL="240665" indent="-227965">
              <a:lnSpc>
                <a:spcPct val="100000"/>
              </a:lnSpc>
              <a:spcBef>
                <a:spcPts val="1410"/>
              </a:spcBef>
              <a:buClr>
                <a:srgbClr val="415487"/>
              </a:buClr>
              <a:buFont typeface="Arial"/>
              <a:buChar char="•"/>
              <a:tabLst>
                <a:tab pos="240665" algn="l"/>
              </a:tabLst>
            </a:pPr>
            <a:r>
              <a:rPr sz="2000" b="1" spc="-185" dirty="0">
                <a:latin typeface="Georgia"/>
                <a:cs typeface="Georgia"/>
              </a:rPr>
              <a:t>Закон</a:t>
            </a:r>
            <a:r>
              <a:rPr sz="2000" b="1" spc="-65" dirty="0">
                <a:latin typeface="Georgia"/>
                <a:cs typeface="Georgia"/>
              </a:rPr>
              <a:t> </a:t>
            </a:r>
            <a:r>
              <a:rPr sz="2000" b="1" spc="-145" dirty="0">
                <a:latin typeface="Georgia"/>
                <a:cs typeface="Georgia"/>
              </a:rPr>
              <a:t>Республики</a:t>
            </a:r>
            <a:r>
              <a:rPr sz="2000" b="1" spc="-80" dirty="0">
                <a:latin typeface="Georgia"/>
                <a:cs typeface="Georgia"/>
              </a:rPr>
              <a:t> </a:t>
            </a:r>
            <a:r>
              <a:rPr sz="2000" b="1" spc="-135" dirty="0">
                <a:latin typeface="Georgia"/>
                <a:cs typeface="Georgia"/>
              </a:rPr>
              <a:t>Беларусь</a:t>
            </a:r>
            <a:r>
              <a:rPr sz="2000" b="1" spc="-85" dirty="0">
                <a:latin typeface="Georgia"/>
                <a:cs typeface="Georgia"/>
              </a:rPr>
              <a:t> </a:t>
            </a:r>
            <a:r>
              <a:rPr sz="2000" b="1" spc="-105" dirty="0">
                <a:latin typeface="Georgia"/>
                <a:cs typeface="Georgia"/>
              </a:rPr>
              <a:t>от</a:t>
            </a:r>
            <a:r>
              <a:rPr sz="2000" b="1" spc="-60" dirty="0">
                <a:latin typeface="Georgia"/>
                <a:cs typeface="Georgia"/>
              </a:rPr>
              <a:t> </a:t>
            </a:r>
            <a:r>
              <a:rPr sz="2000" b="1" spc="-100" dirty="0">
                <a:latin typeface="Georgia"/>
                <a:cs typeface="Georgia"/>
              </a:rPr>
              <a:t>07.05.2021</a:t>
            </a:r>
            <a:r>
              <a:rPr sz="2000" b="1" spc="-70" dirty="0">
                <a:latin typeface="Georgia"/>
                <a:cs typeface="Georgia"/>
              </a:rPr>
              <a:t> </a:t>
            </a:r>
            <a:r>
              <a:rPr sz="2000" b="1" spc="-260" dirty="0">
                <a:latin typeface="Georgia"/>
                <a:cs typeface="Georgia"/>
              </a:rPr>
              <a:t>г.</a:t>
            </a:r>
            <a:r>
              <a:rPr sz="2000" b="1" spc="-50" dirty="0">
                <a:latin typeface="Georgia"/>
                <a:cs typeface="Georgia"/>
              </a:rPr>
              <a:t> </a:t>
            </a:r>
            <a:r>
              <a:rPr sz="2000" b="1" spc="-465" dirty="0">
                <a:latin typeface="Georgia"/>
                <a:cs typeface="Georgia"/>
              </a:rPr>
              <a:t>№</a:t>
            </a:r>
            <a:r>
              <a:rPr sz="2000" b="1" spc="-55" dirty="0">
                <a:latin typeface="Georgia"/>
                <a:cs typeface="Georgia"/>
              </a:rPr>
              <a:t> </a:t>
            </a:r>
            <a:r>
              <a:rPr sz="2000" b="1" spc="-105" dirty="0">
                <a:latin typeface="Georgia"/>
                <a:cs typeface="Georgia"/>
              </a:rPr>
              <a:t>99</a:t>
            </a:r>
            <a:r>
              <a:rPr sz="2000" b="1" spc="-105" dirty="0">
                <a:latin typeface="Trebuchet MS"/>
                <a:cs typeface="Trebuchet MS"/>
              </a:rPr>
              <a:t>-</a:t>
            </a:r>
            <a:r>
              <a:rPr sz="2000" b="1" spc="-270" dirty="0">
                <a:latin typeface="Georgia"/>
                <a:cs typeface="Georgia"/>
              </a:rPr>
              <a:t>З</a:t>
            </a:r>
            <a:r>
              <a:rPr sz="2000" b="1" spc="-60" dirty="0">
                <a:latin typeface="Georgia"/>
                <a:cs typeface="Georgia"/>
              </a:rPr>
              <a:t> </a:t>
            </a:r>
            <a:r>
              <a:rPr sz="2000" b="1" spc="-225" dirty="0">
                <a:latin typeface="Georgia"/>
                <a:cs typeface="Georgia"/>
              </a:rPr>
              <a:t>«О</a:t>
            </a:r>
            <a:r>
              <a:rPr sz="2000" b="1" spc="-45" dirty="0">
                <a:latin typeface="Georgia"/>
                <a:cs typeface="Georgia"/>
              </a:rPr>
              <a:t> </a:t>
            </a:r>
            <a:r>
              <a:rPr sz="2000" b="1" spc="-10" dirty="0">
                <a:latin typeface="Georgia"/>
                <a:cs typeface="Georgia"/>
              </a:rPr>
              <a:t>защите</a:t>
            </a:r>
            <a:endParaRPr sz="2000" dirty="0">
              <a:latin typeface="Georgia"/>
              <a:cs typeface="Georgia"/>
            </a:endParaRPr>
          </a:p>
          <a:p>
            <a:pPr marL="12700">
              <a:lnSpc>
                <a:spcPct val="100000"/>
              </a:lnSpc>
              <a:spcBef>
                <a:spcPts val="480"/>
              </a:spcBef>
            </a:pPr>
            <a:r>
              <a:rPr sz="2000" b="1" spc="-155" dirty="0">
                <a:latin typeface="Georgia"/>
                <a:cs typeface="Georgia"/>
              </a:rPr>
              <a:t>персональных</a:t>
            </a:r>
            <a:r>
              <a:rPr sz="2000" b="1" spc="-50" dirty="0">
                <a:latin typeface="Georgia"/>
                <a:cs typeface="Georgia"/>
              </a:rPr>
              <a:t> </a:t>
            </a:r>
            <a:r>
              <a:rPr sz="2000" b="1" spc="-165" dirty="0">
                <a:latin typeface="Georgia"/>
                <a:cs typeface="Georgia"/>
              </a:rPr>
              <a:t>данных»</a:t>
            </a:r>
            <a:r>
              <a:rPr sz="2000" b="1" spc="-10" dirty="0">
                <a:latin typeface="Georgia"/>
                <a:cs typeface="Georgia"/>
              </a:rPr>
              <a:t> </a:t>
            </a:r>
            <a:r>
              <a:rPr sz="2000" b="1" spc="-90" dirty="0">
                <a:latin typeface="Georgia"/>
                <a:cs typeface="Georgia"/>
              </a:rPr>
              <a:t>(далее</a:t>
            </a:r>
            <a:r>
              <a:rPr sz="2000" b="1" spc="-50" dirty="0">
                <a:latin typeface="Georgia"/>
                <a:cs typeface="Georgia"/>
              </a:rPr>
              <a:t> </a:t>
            </a:r>
            <a:r>
              <a:rPr sz="2000" b="1" spc="-75" dirty="0">
                <a:latin typeface="Trebuchet MS"/>
                <a:cs typeface="Trebuchet MS"/>
              </a:rPr>
              <a:t>-</a:t>
            </a:r>
            <a:r>
              <a:rPr sz="2000" b="1" spc="-125" dirty="0">
                <a:latin typeface="Trebuchet MS"/>
                <a:cs typeface="Trebuchet MS"/>
              </a:rPr>
              <a:t> </a:t>
            </a:r>
            <a:r>
              <a:rPr sz="2000" b="1" spc="-10" dirty="0" err="1">
                <a:latin typeface="Georgia"/>
                <a:cs typeface="Georgia"/>
              </a:rPr>
              <a:t>Закон</a:t>
            </a:r>
            <a:r>
              <a:rPr sz="2000" b="1" spc="-10" dirty="0">
                <a:latin typeface="Georgia"/>
                <a:cs typeface="Georgia"/>
              </a:rPr>
              <a:t>)</a:t>
            </a:r>
            <a:r>
              <a:rPr lang="ru-RU" sz="2000" b="1" spc="-10" dirty="0">
                <a:latin typeface="Georgia"/>
                <a:cs typeface="Georgia"/>
              </a:rPr>
              <a:t>;</a:t>
            </a:r>
            <a:endParaRPr sz="2000" dirty="0">
              <a:latin typeface="Georgia"/>
              <a:cs typeface="Georgia"/>
            </a:endParaRPr>
          </a:p>
          <a:p>
            <a:pPr marL="240665" indent="-227965">
              <a:lnSpc>
                <a:spcPct val="100000"/>
              </a:lnSpc>
              <a:spcBef>
                <a:spcPts val="1480"/>
              </a:spcBef>
              <a:buClr>
                <a:srgbClr val="415487"/>
              </a:buClr>
              <a:buFont typeface="Arial"/>
              <a:buChar char="•"/>
              <a:tabLst>
                <a:tab pos="240665" algn="l"/>
              </a:tabLst>
            </a:pPr>
            <a:r>
              <a:rPr sz="2000" spc="-60" dirty="0">
                <a:latin typeface="Georgia"/>
                <a:cs typeface="Georgia"/>
              </a:rPr>
              <a:t>Закон</a:t>
            </a:r>
            <a:r>
              <a:rPr sz="2000" spc="-70" dirty="0">
                <a:latin typeface="Georgia"/>
                <a:cs typeface="Georgia"/>
              </a:rPr>
              <a:t> </a:t>
            </a:r>
            <a:r>
              <a:rPr sz="2000" spc="-40" dirty="0">
                <a:latin typeface="Georgia"/>
                <a:cs typeface="Georgia"/>
              </a:rPr>
              <a:t>Республики</a:t>
            </a:r>
            <a:r>
              <a:rPr sz="2000" spc="-55" dirty="0">
                <a:latin typeface="Georgia"/>
                <a:cs typeface="Georgia"/>
              </a:rPr>
              <a:t> </a:t>
            </a:r>
            <a:r>
              <a:rPr sz="2000" spc="-35" dirty="0">
                <a:latin typeface="Georgia"/>
                <a:cs typeface="Georgia"/>
              </a:rPr>
              <a:t>Беларусь</a:t>
            </a:r>
            <a:r>
              <a:rPr sz="2000" spc="-45" dirty="0">
                <a:latin typeface="Georgia"/>
                <a:cs typeface="Georgia"/>
              </a:rPr>
              <a:t> </a:t>
            </a:r>
            <a:r>
              <a:rPr sz="2000" dirty="0">
                <a:latin typeface="Georgia"/>
                <a:cs typeface="Georgia"/>
              </a:rPr>
              <a:t>от</a:t>
            </a:r>
            <a:r>
              <a:rPr sz="2000" spc="-40" dirty="0">
                <a:latin typeface="Georgia"/>
                <a:cs typeface="Georgia"/>
              </a:rPr>
              <a:t> </a:t>
            </a:r>
            <a:r>
              <a:rPr sz="2000" dirty="0">
                <a:latin typeface="Georgia"/>
                <a:cs typeface="Georgia"/>
              </a:rPr>
              <a:t>10.11.2008</a:t>
            </a:r>
            <a:r>
              <a:rPr sz="2000" spc="15" dirty="0">
                <a:latin typeface="Georgia"/>
                <a:cs typeface="Georgia"/>
              </a:rPr>
              <a:t> </a:t>
            </a:r>
            <a:r>
              <a:rPr sz="2000" spc="-140" dirty="0">
                <a:latin typeface="Georgia"/>
                <a:cs typeface="Georgia"/>
              </a:rPr>
              <a:t>г.</a:t>
            </a:r>
            <a:r>
              <a:rPr sz="2000" spc="-40" dirty="0">
                <a:latin typeface="Georgia"/>
                <a:cs typeface="Georgia"/>
              </a:rPr>
              <a:t> </a:t>
            </a:r>
            <a:r>
              <a:rPr sz="2000" spc="-370" dirty="0">
                <a:latin typeface="Georgia"/>
                <a:cs typeface="Georgia"/>
              </a:rPr>
              <a:t>№</a:t>
            </a:r>
            <a:r>
              <a:rPr sz="2000" spc="-40" dirty="0">
                <a:latin typeface="Georgia"/>
                <a:cs typeface="Georgia"/>
              </a:rPr>
              <a:t> </a:t>
            </a:r>
            <a:r>
              <a:rPr sz="2000" spc="-20" dirty="0">
                <a:latin typeface="Georgia"/>
                <a:cs typeface="Georgia"/>
              </a:rPr>
              <a:t>455-</a:t>
            </a:r>
            <a:r>
              <a:rPr sz="2000" spc="-155" dirty="0">
                <a:latin typeface="Georgia"/>
                <a:cs typeface="Georgia"/>
              </a:rPr>
              <a:t>З</a:t>
            </a:r>
            <a:r>
              <a:rPr sz="2000" spc="5" dirty="0">
                <a:latin typeface="Georgia"/>
                <a:cs typeface="Georgia"/>
              </a:rPr>
              <a:t> </a:t>
            </a:r>
            <a:r>
              <a:rPr sz="2000" spc="-135" dirty="0">
                <a:latin typeface="Georgia"/>
                <a:cs typeface="Georgia"/>
              </a:rPr>
              <a:t>«Об</a:t>
            </a:r>
            <a:r>
              <a:rPr sz="2000" spc="-30" dirty="0">
                <a:latin typeface="Georgia"/>
                <a:cs typeface="Georgia"/>
              </a:rPr>
              <a:t> </a:t>
            </a:r>
            <a:r>
              <a:rPr sz="2000" spc="-35" dirty="0">
                <a:latin typeface="Georgia"/>
                <a:cs typeface="Georgia"/>
              </a:rPr>
              <a:t>информации,</a:t>
            </a:r>
            <a:endParaRPr sz="2000" dirty="0">
              <a:latin typeface="Georgia"/>
              <a:cs typeface="Georgia"/>
            </a:endParaRPr>
          </a:p>
          <a:p>
            <a:pPr marL="12700">
              <a:lnSpc>
                <a:spcPct val="100000"/>
              </a:lnSpc>
              <a:spcBef>
                <a:spcPts val="480"/>
              </a:spcBef>
            </a:pPr>
            <a:r>
              <a:rPr sz="2000" spc="-50" dirty="0">
                <a:latin typeface="Georgia"/>
                <a:cs typeface="Georgia"/>
              </a:rPr>
              <a:t>информатизации</a:t>
            </a:r>
            <a:r>
              <a:rPr sz="2000" spc="-85" dirty="0">
                <a:latin typeface="Georgia"/>
                <a:cs typeface="Georgia"/>
              </a:rPr>
              <a:t> </a:t>
            </a:r>
            <a:r>
              <a:rPr sz="2000" dirty="0">
                <a:latin typeface="Georgia"/>
                <a:cs typeface="Georgia"/>
              </a:rPr>
              <a:t>и</a:t>
            </a:r>
            <a:r>
              <a:rPr sz="2000" spc="-35" dirty="0">
                <a:latin typeface="Georgia"/>
                <a:cs typeface="Georgia"/>
              </a:rPr>
              <a:t> </a:t>
            </a:r>
            <a:r>
              <a:rPr sz="2000" spc="-25" dirty="0">
                <a:latin typeface="Georgia"/>
                <a:cs typeface="Georgia"/>
              </a:rPr>
              <a:t>защите</a:t>
            </a:r>
            <a:r>
              <a:rPr sz="2000" spc="-80" dirty="0">
                <a:latin typeface="Georgia"/>
                <a:cs typeface="Georgia"/>
              </a:rPr>
              <a:t> </a:t>
            </a:r>
            <a:r>
              <a:rPr sz="2000" spc="-10" dirty="0" err="1">
                <a:latin typeface="Georgia"/>
                <a:cs typeface="Georgia"/>
              </a:rPr>
              <a:t>информации</a:t>
            </a:r>
            <a:r>
              <a:rPr sz="2000" spc="-10" dirty="0">
                <a:latin typeface="Georgia"/>
                <a:cs typeface="Georgia"/>
              </a:rPr>
              <a:t>»</a:t>
            </a:r>
            <a:r>
              <a:rPr lang="ru-RU" sz="2000" spc="-10" dirty="0">
                <a:latin typeface="Georgia"/>
                <a:cs typeface="Georgia"/>
              </a:rPr>
              <a:t>;</a:t>
            </a:r>
            <a:endParaRPr sz="2000" dirty="0">
              <a:latin typeface="Georgia"/>
              <a:cs typeface="Georgia"/>
            </a:endParaRPr>
          </a:p>
          <a:p>
            <a:pPr marL="12700" marR="706120" indent="227965">
              <a:lnSpc>
                <a:spcPct val="120000"/>
              </a:lnSpc>
              <a:spcBef>
                <a:spcPts val="1010"/>
              </a:spcBef>
              <a:buClr>
                <a:srgbClr val="415487"/>
              </a:buClr>
              <a:buFont typeface="Arial"/>
              <a:buChar char="•"/>
              <a:tabLst>
                <a:tab pos="240665" algn="l"/>
              </a:tabLst>
            </a:pPr>
            <a:r>
              <a:rPr sz="2000" spc="-90" dirty="0">
                <a:latin typeface="Georgia"/>
                <a:cs typeface="Georgia"/>
              </a:rPr>
              <a:t>Указ</a:t>
            </a:r>
            <a:r>
              <a:rPr sz="2000" spc="-65" dirty="0">
                <a:latin typeface="Georgia"/>
                <a:cs typeface="Georgia"/>
              </a:rPr>
              <a:t> </a:t>
            </a:r>
            <a:r>
              <a:rPr sz="2000" spc="-40" dirty="0">
                <a:latin typeface="Georgia"/>
                <a:cs typeface="Georgia"/>
              </a:rPr>
              <a:t>Президента</a:t>
            </a:r>
            <a:r>
              <a:rPr sz="2000" spc="-85" dirty="0">
                <a:latin typeface="Georgia"/>
                <a:cs typeface="Georgia"/>
              </a:rPr>
              <a:t> </a:t>
            </a:r>
            <a:r>
              <a:rPr sz="2000" spc="-40" dirty="0">
                <a:latin typeface="Georgia"/>
                <a:cs typeface="Georgia"/>
              </a:rPr>
              <a:t>Республики</a:t>
            </a:r>
            <a:r>
              <a:rPr sz="2000" spc="-80" dirty="0">
                <a:latin typeface="Georgia"/>
                <a:cs typeface="Georgia"/>
              </a:rPr>
              <a:t> </a:t>
            </a:r>
            <a:r>
              <a:rPr sz="2000" spc="-35" dirty="0">
                <a:latin typeface="Georgia"/>
                <a:cs typeface="Georgia"/>
              </a:rPr>
              <a:t>Беларусь</a:t>
            </a:r>
            <a:r>
              <a:rPr sz="2000" spc="-65" dirty="0">
                <a:latin typeface="Georgia"/>
                <a:cs typeface="Georgia"/>
              </a:rPr>
              <a:t> </a:t>
            </a:r>
            <a:r>
              <a:rPr sz="2000" dirty="0">
                <a:latin typeface="Georgia"/>
                <a:cs typeface="Georgia"/>
              </a:rPr>
              <a:t>от</a:t>
            </a:r>
            <a:r>
              <a:rPr sz="2000" spc="-60" dirty="0">
                <a:latin typeface="Georgia"/>
                <a:cs typeface="Georgia"/>
              </a:rPr>
              <a:t> </a:t>
            </a:r>
            <a:r>
              <a:rPr sz="2000" spc="-10" dirty="0">
                <a:latin typeface="Georgia"/>
                <a:cs typeface="Georgia"/>
              </a:rPr>
              <a:t>28.10.2021</a:t>
            </a:r>
            <a:r>
              <a:rPr sz="2000" spc="-5" dirty="0">
                <a:latin typeface="Georgia"/>
                <a:cs typeface="Georgia"/>
              </a:rPr>
              <a:t> </a:t>
            </a:r>
            <a:r>
              <a:rPr sz="2000" spc="-140" dirty="0">
                <a:latin typeface="Georgia"/>
                <a:cs typeface="Georgia"/>
              </a:rPr>
              <a:t>г.</a:t>
            </a:r>
            <a:r>
              <a:rPr sz="2000" spc="-55" dirty="0">
                <a:latin typeface="Georgia"/>
                <a:cs typeface="Georgia"/>
              </a:rPr>
              <a:t> </a:t>
            </a:r>
            <a:r>
              <a:rPr sz="2000" spc="-370" dirty="0">
                <a:latin typeface="Georgia"/>
                <a:cs typeface="Georgia"/>
              </a:rPr>
              <a:t>№</a:t>
            </a:r>
            <a:r>
              <a:rPr sz="2000" spc="-55" dirty="0">
                <a:latin typeface="Georgia"/>
                <a:cs typeface="Georgia"/>
              </a:rPr>
              <a:t> </a:t>
            </a:r>
            <a:r>
              <a:rPr sz="2000" dirty="0">
                <a:latin typeface="Georgia"/>
                <a:cs typeface="Georgia"/>
              </a:rPr>
              <a:t>422</a:t>
            </a:r>
            <a:r>
              <a:rPr sz="2000" spc="-30" dirty="0">
                <a:latin typeface="Georgia"/>
                <a:cs typeface="Georgia"/>
              </a:rPr>
              <a:t> </a:t>
            </a:r>
            <a:r>
              <a:rPr sz="2000" spc="-40" dirty="0">
                <a:latin typeface="Georgia"/>
                <a:cs typeface="Georgia"/>
              </a:rPr>
              <a:t>«О </a:t>
            </a:r>
            <a:r>
              <a:rPr sz="2000" spc="-30" dirty="0">
                <a:latin typeface="Georgia"/>
                <a:cs typeface="Georgia"/>
              </a:rPr>
              <a:t>мерах</a:t>
            </a:r>
            <a:r>
              <a:rPr sz="2000" spc="-40" dirty="0">
                <a:latin typeface="Georgia"/>
                <a:cs typeface="Georgia"/>
              </a:rPr>
              <a:t> </a:t>
            </a:r>
            <a:r>
              <a:rPr sz="2000" spc="-30" dirty="0">
                <a:latin typeface="Georgia"/>
                <a:cs typeface="Georgia"/>
              </a:rPr>
              <a:t>по</a:t>
            </a:r>
            <a:r>
              <a:rPr sz="2000" spc="-50" dirty="0">
                <a:latin typeface="Georgia"/>
                <a:cs typeface="Georgia"/>
              </a:rPr>
              <a:t> </a:t>
            </a:r>
            <a:r>
              <a:rPr sz="2000" spc="-25" dirty="0">
                <a:latin typeface="Georgia"/>
                <a:cs typeface="Georgia"/>
              </a:rPr>
              <a:t>совершенствованию</a:t>
            </a:r>
            <a:r>
              <a:rPr sz="2000" spc="-55" dirty="0">
                <a:latin typeface="Georgia"/>
                <a:cs typeface="Georgia"/>
              </a:rPr>
              <a:t> </a:t>
            </a:r>
            <a:r>
              <a:rPr sz="2000" spc="-30" dirty="0">
                <a:latin typeface="Georgia"/>
                <a:cs typeface="Georgia"/>
              </a:rPr>
              <a:t>защиты</a:t>
            </a:r>
            <a:r>
              <a:rPr sz="2000" spc="-65" dirty="0">
                <a:latin typeface="Georgia"/>
                <a:cs typeface="Georgia"/>
              </a:rPr>
              <a:t> </a:t>
            </a:r>
            <a:r>
              <a:rPr sz="2000" spc="-40" dirty="0">
                <a:latin typeface="Georgia"/>
                <a:cs typeface="Georgia"/>
              </a:rPr>
              <a:t>персональных</a:t>
            </a:r>
            <a:r>
              <a:rPr sz="2000" spc="-80" dirty="0">
                <a:latin typeface="Georgia"/>
                <a:cs typeface="Georgia"/>
              </a:rPr>
              <a:t> </a:t>
            </a:r>
            <a:r>
              <a:rPr sz="2000" spc="-10" dirty="0" err="1">
                <a:latin typeface="Georgia"/>
                <a:cs typeface="Georgia"/>
              </a:rPr>
              <a:t>данных</a:t>
            </a:r>
            <a:r>
              <a:rPr sz="2000" spc="-10" dirty="0">
                <a:latin typeface="Georgia"/>
                <a:cs typeface="Georgia"/>
              </a:rPr>
              <a:t>»</a:t>
            </a:r>
            <a:r>
              <a:rPr lang="ru-RU" sz="2000" spc="-10" dirty="0">
                <a:latin typeface="Georgia"/>
                <a:cs typeface="Georgia"/>
              </a:rPr>
              <a:t>.</a:t>
            </a:r>
            <a:endParaRPr sz="2000" dirty="0">
              <a:latin typeface="Georgia"/>
              <a:cs typeface="Georgi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414" y="928496"/>
            <a:ext cx="6107786" cy="505908"/>
          </a:xfrm>
          <a:prstGeom prst="rect">
            <a:avLst/>
          </a:prstGeom>
        </p:spPr>
        <p:txBody>
          <a:bodyPr vert="horz" wrap="square" lIns="0" tIns="13335" rIns="0" bIns="0" rtlCol="0">
            <a:spAutoFit/>
          </a:bodyPr>
          <a:lstStyle/>
          <a:p>
            <a:pPr marL="12700">
              <a:lnSpc>
                <a:spcPct val="100000"/>
              </a:lnSpc>
              <a:spcBef>
                <a:spcPts val="105"/>
              </a:spcBef>
            </a:pPr>
            <a:r>
              <a:rPr sz="3200" spc="-85" dirty="0">
                <a:latin typeface="Georgia"/>
                <a:cs typeface="Georgia"/>
              </a:rPr>
              <a:t>Правовые</a:t>
            </a:r>
            <a:r>
              <a:rPr sz="3200" spc="-95" dirty="0">
                <a:latin typeface="Georgia"/>
                <a:cs typeface="Georgia"/>
              </a:rPr>
              <a:t> </a:t>
            </a:r>
            <a:r>
              <a:rPr sz="3200" spc="-45" dirty="0" err="1">
                <a:latin typeface="Georgia"/>
                <a:cs typeface="Georgia"/>
              </a:rPr>
              <a:t>основания</a:t>
            </a:r>
            <a:r>
              <a:rPr sz="3200" spc="-85" dirty="0">
                <a:latin typeface="Georgia"/>
                <a:cs typeface="Georgia"/>
              </a:rPr>
              <a:t> </a:t>
            </a:r>
            <a:r>
              <a:rPr sz="3200" spc="-10" dirty="0" err="1">
                <a:latin typeface="Georgia"/>
                <a:cs typeface="Georgia"/>
              </a:rPr>
              <a:t>обработки</a:t>
            </a:r>
            <a:endParaRPr sz="3200" dirty="0">
              <a:latin typeface="Georgia"/>
              <a:cs typeface="Georgia"/>
            </a:endParaRPr>
          </a:p>
        </p:txBody>
      </p:sp>
      <p:grpSp>
        <p:nvGrpSpPr>
          <p:cNvPr id="6" name="object 6"/>
          <p:cNvGrpSpPr/>
          <p:nvPr/>
        </p:nvGrpSpPr>
        <p:grpSpPr>
          <a:xfrm>
            <a:off x="374650" y="1670050"/>
            <a:ext cx="8547100" cy="4365625"/>
            <a:chOff x="374650" y="1670050"/>
            <a:chExt cx="8547100" cy="4365625"/>
          </a:xfrm>
        </p:grpSpPr>
        <p:sp>
          <p:nvSpPr>
            <p:cNvPr id="7" name="object 7"/>
            <p:cNvSpPr/>
            <p:nvPr/>
          </p:nvSpPr>
          <p:spPr>
            <a:xfrm>
              <a:off x="381000" y="16764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8" name="object 8"/>
            <p:cNvSpPr/>
            <p:nvPr/>
          </p:nvSpPr>
          <p:spPr>
            <a:xfrm>
              <a:off x="381000" y="16764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9" name="object 9"/>
            <p:cNvSpPr/>
            <p:nvPr/>
          </p:nvSpPr>
          <p:spPr>
            <a:xfrm>
              <a:off x="1107795" y="1775472"/>
              <a:ext cx="367665" cy="377190"/>
            </a:xfrm>
            <a:custGeom>
              <a:avLst/>
              <a:gdLst/>
              <a:ahLst/>
              <a:cxnLst/>
              <a:rect l="l" t="t" r="r" b="b"/>
              <a:pathLst>
                <a:path w="367665" h="377189">
                  <a:moveTo>
                    <a:pt x="367665" y="28143"/>
                  </a:moveTo>
                  <a:lnTo>
                    <a:pt x="332079" y="28143"/>
                  </a:lnTo>
                  <a:lnTo>
                    <a:pt x="332079" y="348462"/>
                  </a:lnTo>
                  <a:lnTo>
                    <a:pt x="367665" y="348462"/>
                  </a:lnTo>
                  <a:lnTo>
                    <a:pt x="367665" y="28143"/>
                  </a:lnTo>
                  <a:close/>
                </a:path>
                <a:path w="367665" h="377189">
                  <a:moveTo>
                    <a:pt x="367665" y="12"/>
                  </a:moveTo>
                  <a:lnTo>
                    <a:pt x="0" y="0"/>
                  </a:lnTo>
                  <a:lnTo>
                    <a:pt x="0" y="28117"/>
                  </a:lnTo>
                  <a:lnTo>
                    <a:pt x="0" y="348576"/>
                  </a:lnTo>
                  <a:lnTo>
                    <a:pt x="0" y="376694"/>
                  </a:lnTo>
                  <a:lnTo>
                    <a:pt x="367665" y="376694"/>
                  </a:lnTo>
                  <a:lnTo>
                    <a:pt x="367665" y="348576"/>
                  </a:lnTo>
                  <a:lnTo>
                    <a:pt x="35572" y="348576"/>
                  </a:lnTo>
                  <a:lnTo>
                    <a:pt x="35572" y="28117"/>
                  </a:lnTo>
                  <a:lnTo>
                    <a:pt x="367665" y="28117"/>
                  </a:lnTo>
                  <a:lnTo>
                    <a:pt x="367665" y="12"/>
                  </a:lnTo>
                  <a:close/>
                </a:path>
              </a:pathLst>
            </a:custGeom>
            <a:solidFill>
              <a:srgbClr val="CFD1D3"/>
            </a:solidFill>
          </p:spPr>
          <p:txBody>
            <a:bodyPr wrap="square" lIns="0" tIns="0" rIns="0" bIns="0" rtlCol="0"/>
            <a:lstStyle/>
            <a:p>
              <a:endParaRPr/>
            </a:p>
          </p:txBody>
        </p:sp>
        <p:sp>
          <p:nvSpPr>
            <p:cNvPr id="10" name="object 10"/>
            <p:cNvSpPr/>
            <p:nvPr/>
          </p:nvSpPr>
          <p:spPr>
            <a:xfrm>
              <a:off x="1107795" y="1775337"/>
              <a:ext cx="367665" cy="377190"/>
            </a:xfrm>
            <a:custGeom>
              <a:avLst/>
              <a:gdLst/>
              <a:ahLst/>
              <a:cxnLst/>
              <a:rect l="l" t="t" r="r" b="b"/>
              <a:pathLst>
                <a:path w="367665" h="377189">
                  <a:moveTo>
                    <a:pt x="35581" y="28271"/>
                  </a:moveTo>
                  <a:lnTo>
                    <a:pt x="332090" y="28271"/>
                  </a:lnTo>
                  <a:lnTo>
                    <a:pt x="332090" y="348587"/>
                  </a:lnTo>
                  <a:lnTo>
                    <a:pt x="35581" y="348587"/>
                  </a:lnTo>
                  <a:lnTo>
                    <a:pt x="35581" y="28271"/>
                  </a:lnTo>
                </a:path>
                <a:path w="367665" h="377189">
                  <a:moveTo>
                    <a:pt x="0" y="376850"/>
                  </a:moveTo>
                  <a:lnTo>
                    <a:pt x="367671" y="376850"/>
                  </a:lnTo>
                  <a:lnTo>
                    <a:pt x="367671" y="0"/>
                  </a:lnTo>
                  <a:lnTo>
                    <a:pt x="0" y="0"/>
                  </a:lnTo>
                  <a:lnTo>
                    <a:pt x="0" y="376850"/>
                  </a:lnTo>
                </a:path>
              </a:pathLst>
            </a:custGeom>
            <a:ln w="6207">
              <a:solidFill>
                <a:srgbClr val="454545"/>
              </a:solidFill>
            </a:ln>
          </p:spPr>
          <p:txBody>
            <a:bodyPr wrap="square" lIns="0" tIns="0" rIns="0" bIns="0" rtlCol="0"/>
            <a:lstStyle/>
            <a:p>
              <a:endParaRPr/>
            </a:p>
          </p:txBody>
        </p:sp>
        <p:sp>
          <p:nvSpPr>
            <p:cNvPr id="11" name="object 11"/>
            <p:cNvSpPr/>
            <p:nvPr/>
          </p:nvSpPr>
          <p:spPr>
            <a:xfrm>
              <a:off x="1303491" y="1846003"/>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2" name="object 12"/>
            <p:cNvSpPr/>
            <p:nvPr/>
          </p:nvSpPr>
          <p:spPr>
            <a:xfrm>
              <a:off x="1303491" y="1846003"/>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3" name="object 13"/>
            <p:cNvSpPr/>
            <p:nvPr/>
          </p:nvSpPr>
          <p:spPr>
            <a:xfrm>
              <a:off x="1303491" y="1921371"/>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4" name="object 14"/>
            <p:cNvSpPr/>
            <p:nvPr/>
          </p:nvSpPr>
          <p:spPr>
            <a:xfrm>
              <a:off x="1303491" y="1921371"/>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5" name="object 15"/>
            <p:cNvSpPr/>
            <p:nvPr/>
          </p:nvSpPr>
          <p:spPr>
            <a:xfrm>
              <a:off x="1303491" y="2072108"/>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6" name="object 16"/>
            <p:cNvSpPr/>
            <p:nvPr/>
          </p:nvSpPr>
          <p:spPr>
            <a:xfrm>
              <a:off x="1303491" y="2072108"/>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sp>
          <p:nvSpPr>
            <p:cNvPr id="17" name="object 17"/>
            <p:cNvSpPr/>
            <p:nvPr/>
          </p:nvSpPr>
          <p:spPr>
            <a:xfrm>
              <a:off x="1303491" y="1996740"/>
              <a:ext cx="100965" cy="19050"/>
            </a:xfrm>
            <a:custGeom>
              <a:avLst/>
              <a:gdLst/>
              <a:ahLst/>
              <a:cxnLst/>
              <a:rect l="l" t="t" r="r" b="b"/>
              <a:pathLst>
                <a:path w="100965" h="19050">
                  <a:moveTo>
                    <a:pt x="100813" y="0"/>
                  </a:moveTo>
                  <a:lnTo>
                    <a:pt x="0" y="0"/>
                  </a:lnTo>
                  <a:lnTo>
                    <a:pt x="0" y="18842"/>
                  </a:lnTo>
                  <a:lnTo>
                    <a:pt x="100813" y="18842"/>
                  </a:lnTo>
                  <a:lnTo>
                    <a:pt x="100813" y="0"/>
                  </a:lnTo>
                  <a:close/>
                </a:path>
              </a:pathLst>
            </a:custGeom>
            <a:solidFill>
              <a:srgbClr val="CFD1D3"/>
            </a:solidFill>
          </p:spPr>
          <p:txBody>
            <a:bodyPr wrap="square" lIns="0" tIns="0" rIns="0" bIns="0" rtlCol="0"/>
            <a:lstStyle/>
            <a:p>
              <a:endParaRPr/>
            </a:p>
          </p:txBody>
        </p:sp>
        <p:sp>
          <p:nvSpPr>
            <p:cNvPr id="18" name="object 18"/>
            <p:cNvSpPr/>
            <p:nvPr/>
          </p:nvSpPr>
          <p:spPr>
            <a:xfrm>
              <a:off x="1303491" y="1996740"/>
              <a:ext cx="100965" cy="19050"/>
            </a:xfrm>
            <a:custGeom>
              <a:avLst/>
              <a:gdLst/>
              <a:ahLst/>
              <a:cxnLst/>
              <a:rect l="l" t="t" r="r" b="b"/>
              <a:pathLst>
                <a:path w="100965" h="19050">
                  <a:moveTo>
                    <a:pt x="0" y="18842"/>
                  </a:moveTo>
                  <a:lnTo>
                    <a:pt x="100813" y="18842"/>
                  </a:lnTo>
                  <a:lnTo>
                    <a:pt x="100813" y="0"/>
                  </a:lnTo>
                  <a:lnTo>
                    <a:pt x="0" y="0"/>
                  </a:lnTo>
                  <a:lnTo>
                    <a:pt x="0" y="18842"/>
                  </a:lnTo>
                </a:path>
              </a:pathLst>
            </a:custGeom>
            <a:ln w="5543">
              <a:solidFill>
                <a:srgbClr val="454545"/>
              </a:solidFill>
            </a:ln>
          </p:spPr>
          <p:txBody>
            <a:bodyPr wrap="square" lIns="0" tIns="0" rIns="0" bIns="0" rtlCol="0"/>
            <a:lstStyle/>
            <a:p>
              <a:endParaRPr/>
            </a:p>
          </p:txBody>
        </p:sp>
        <p:pic>
          <p:nvPicPr>
            <p:cNvPr id="19" name="object 19"/>
            <p:cNvPicPr/>
            <p:nvPr/>
          </p:nvPicPr>
          <p:blipFill>
            <a:blip r:embed="rId2" cstate="print"/>
            <a:stretch>
              <a:fillRect/>
            </a:stretch>
          </p:blipFill>
          <p:spPr>
            <a:xfrm>
              <a:off x="1175922" y="1819414"/>
              <a:ext cx="93838" cy="288703"/>
            </a:xfrm>
            <a:prstGeom prst="rect">
              <a:avLst/>
            </a:prstGeom>
          </p:spPr>
        </p:pic>
        <p:sp>
          <p:nvSpPr>
            <p:cNvPr id="20" name="object 20"/>
            <p:cNvSpPr/>
            <p:nvPr/>
          </p:nvSpPr>
          <p:spPr>
            <a:xfrm>
              <a:off x="1002791" y="17343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1" name="object 21"/>
            <p:cNvSpPr/>
            <p:nvPr/>
          </p:nvSpPr>
          <p:spPr>
            <a:xfrm>
              <a:off x="381000" y="2305812"/>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2" name="object 22"/>
            <p:cNvSpPr/>
            <p:nvPr/>
          </p:nvSpPr>
          <p:spPr>
            <a:xfrm>
              <a:off x="381000" y="2305812"/>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3" name="object 23"/>
            <p:cNvSpPr/>
            <p:nvPr/>
          </p:nvSpPr>
          <p:spPr>
            <a:xfrm>
              <a:off x="1107795" y="2403224"/>
              <a:ext cx="367665" cy="377190"/>
            </a:xfrm>
            <a:custGeom>
              <a:avLst/>
              <a:gdLst/>
              <a:ahLst/>
              <a:cxnLst/>
              <a:rect l="l" t="t" r="r" b="b"/>
              <a:pathLst>
                <a:path w="367665" h="377189">
                  <a:moveTo>
                    <a:pt x="219416" y="0"/>
                  </a:moveTo>
                  <a:lnTo>
                    <a:pt x="0" y="0"/>
                  </a:lnTo>
                  <a:lnTo>
                    <a:pt x="0" y="376850"/>
                  </a:lnTo>
                  <a:lnTo>
                    <a:pt x="367671" y="376850"/>
                  </a:lnTo>
                  <a:lnTo>
                    <a:pt x="367671" y="348587"/>
                  </a:lnTo>
                  <a:lnTo>
                    <a:pt x="35581" y="348587"/>
                  </a:lnTo>
                  <a:lnTo>
                    <a:pt x="35581" y="28271"/>
                  </a:lnTo>
                  <a:lnTo>
                    <a:pt x="259857" y="28271"/>
                  </a:lnTo>
                  <a:lnTo>
                    <a:pt x="219416" y="0"/>
                  </a:lnTo>
                  <a:close/>
                </a:path>
                <a:path w="367665" h="377189">
                  <a:moveTo>
                    <a:pt x="259857" y="28271"/>
                  </a:moveTo>
                  <a:lnTo>
                    <a:pt x="183835" y="28271"/>
                  </a:lnTo>
                  <a:lnTo>
                    <a:pt x="183835" y="127192"/>
                  </a:lnTo>
                  <a:lnTo>
                    <a:pt x="332090" y="127192"/>
                  </a:lnTo>
                  <a:lnTo>
                    <a:pt x="332090" y="348587"/>
                  </a:lnTo>
                  <a:lnTo>
                    <a:pt x="367671" y="348587"/>
                  </a:lnTo>
                  <a:lnTo>
                    <a:pt x="367671" y="103639"/>
                  </a:lnTo>
                  <a:lnTo>
                    <a:pt x="360932" y="98929"/>
                  </a:lnTo>
                  <a:lnTo>
                    <a:pt x="219416" y="98929"/>
                  </a:lnTo>
                  <a:lnTo>
                    <a:pt x="219416" y="40047"/>
                  </a:lnTo>
                  <a:lnTo>
                    <a:pt x="276703" y="40047"/>
                  </a:lnTo>
                  <a:lnTo>
                    <a:pt x="259857" y="28271"/>
                  </a:lnTo>
                  <a:close/>
                </a:path>
                <a:path w="367665" h="377189">
                  <a:moveTo>
                    <a:pt x="276703" y="40047"/>
                  </a:moveTo>
                  <a:lnTo>
                    <a:pt x="219416" y="40047"/>
                  </a:lnTo>
                  <a:lnTo>
                    <a:pt x="293543" y="98929"/>
                  </a:lnTo>
                  <a:lnTo>
                    <a:pt x="360932" y="98929"/>
                  </a:lnTo>
                  <a:lnTo>
                    <a:pt x="276703" y="40047"/>
                  </a:lnTo>
                  <a:close/>
                </a:path>
              </a:pathLst>
            </a:custGeom>
            <a:solidFill>
              <a:srgbClr val="CFD1D3"/>
            </a:solidFill>
          </p:spPr>
          <p:txBody>
            <a:bodyPr wrap="square" lIns="0" tIns="0" rIns="0" bIns="0" rtlCol="0"/>
            <a:lstStyle/>
            <a:p>
              <a:endParaRPr/>
            </a:p>
          </p:txBody>
        </p:sp>
        <p:sp>
          <p:nvSpPr>
            <p:cNvPr id="24" name="object 24"/>
            <p:cNvSpPr/>
            <p:nvPr/>
          </p:nvSpPr>
          <p:spPr>
            <a:xfrm>
              <a:off x="1107795" y="2403224"/>
              <a:ext cx="367665" cy="377190"/>
            </a:xfrm>
            <a:custGeom>
              <a:avLst/>
              <a:gdLst/>
              <a:ahLst/>
              <a:cxnLst/>
              <a:rect l="l" t="t" r="r" b="b"/>
              <a:pathLst>
                <a:path w="367665" h="377189">
                  <a:moveTo>
                    <a:pt x="35581" y="348587"/>
                  </a:moveTo>
                  <a:lnTo>
                    <a:pt x="35581" y="28271"/>
                  </a:lnTo>
                  <a:lnTo>
                    <a:pt x="183835" y="28271"/>
                  </a:lnTo>
                  <a:lnTo>
                    <a:pt x="183835" y="127192"/>
                  </a:lnTo>
                  <a:lnTo>
                    <a:pt x="332090" y="127192"/>
                  </a:lnTo>
                  <a:lnTo>
                    <a:pt x="332090" y="348587"/>
                  </a:lnTo>
                  <a:lnTo>
                    <a:pt x="35581" y="348587"/>
                  </a:lnTo>
                </a:path>
                <a:path w="367665" h="377189">
                  <a:moveTo>
                    <a:pt x="219416" y="40047"/>
                  </a:moveTo>
                  <a:lnTo>
                    <a:pt x="293543" y="98929"/>
                  </a:lnTo>
                  <a:lnTo>
                    <a:pt x="219416" y="98929"/>
                  </a:lnTo>
                  <a:lnTo>
                    <a:pt x="219416" y="40047"/>
                  </a:lnTo>
                </a:path>
                <a:path w="367665" h="377189">
                  <a:moveTo>
                    <a:pt x="219416" y="0"/>
                  </a:moveTo>
                  <a:lnTo>
                    <a:pt x="0" y="0"/>
                  </a:lnTo>
                  <a:lnTo>
                    <a:pt x="0" y="376850"/>
                  </a:lnTo>
                  <a:lnTo>
                    <a:pt x="367671" y="376850"/>
                  </a:lnTo>
                  <a:lnTo>
                    <a:pt x="367671" y="103639"/>
                  </a:lnTo>
                  <a:lnTo>
                    <a:pt x="219416" y="0"/>
                  </a:lnTo>
                </a:path>
              </a:pathLst>
            </a:custGeom>
            <a:ln w="6207">
              <a:solidFill>
                <a:srgbClr val="454545"/>
              </a:solidFill>
            </a:ln>
          </p:spPr>
          <p:txBody>
            <a:bodyPr wrap="square" lIns="0" tIns="0" rIns="0" bIns="0" rtlCol="0"/>
            <a:lstStyle/>
            <a:p>
              <a:endParaRPr/>
            </a:p>
          </p:txBody>
        </p:sp>
        <p:pic>
          <p:nvPicPr>
            <p:cNvPr id="25" name="object 25"/>
            <p:cNvPicPr/>
            <p:nvPr/>
          </p:nvPicPr>
          <p:blipFill>
            <a:blip r:embed="rId3" cstate="print"/>
            <a:stretch>
              <a:fillRect/>
            </a:stretch>
          </p:blipFill>
          <p:spPr>
            <a:xfrm>
              <a:off x="1176148" y="2537028"/>
              <a:ext cx="230911" cy="175144"/>
            </a:xfrm>
            <a:prstGeom prst="rect">
              <a:avLst/>
            </a:prstGeom>
          </p:spPr>
        </p:pic>
        <p:sp>
          <p:nvSpPr>
            <p:cNvPr id="26" name="object 26"/>
            <p:cNvSpPr/>
            <p:nvPr/>
          </p:nvSpPr>
          <p:spPr>
            <a:xfrm>
              <a:off x="1002791" y="2362200"/>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27" name="object 27"/>
            <p:cNvSpPr/>
            <p:nvPr/>
          </p:nvSpPr>
          <p:spPr>
            <a:xfrm>
              <a:off x="381000" y="2933700"/>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28" name="object 28"/>
            <p:cNvSpPr/>
            <p:nvPr/>
          </p:nvSpPr>
          <p:spPr>
            <a:xfrm>
              <a:off x="381000" y="2933700"/>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29" name="object 29"/>
            <p:cNvSpPr/>
            <p:nvPr/>
          </p:nvSpPr>
          <p:spPr>
            <a:xfrm>
              <a:off x="1054424" y="3052479"/>
              <a:ext cx="474980" cy="337820"/>
            </a:xfrm>
            <a:custGeom>
              <a:avLst/>
              <a:gdLst/>
              <a:ahLst/>
              <a:cxnLst/>
              <a:rect l="l" t="t" r="r" b="b"/>
              <a:pathLst>
                <a:path w="474980" h="337820">
                  <a:moveTo>
                    <a:pt x="474424" y="0"/>
                  </a:moveTo>
                  <a:lnTo>
                    <a:pt x="0" y="0"/>
                  </a:lnTo>
                  <a:lnTo>
                    <a:pt x="0" y="337650"/>
                  </a:lnTo>
                  <a:lnTo>
                    <a:pt x="474424" y="337651"/>
                  </a:lnTo>
                  <a:lnTo>
                    <a:pt x="474424" y="301474"/>
                  </a:lnTo>
                  <a:lnTo>
                    <a:pt x="52778" y="301474"/>
                  </a:lnTo>
                  <a:lnTo>
                    <a:pt x="68790" y="285194"/>
                  </a:lnTo>
                  <a:lnTo>
                    <a:pt x="35581" y="285194"/>
                  </a:lnTo>
                  <a:lnTo>
                    <a:pt x="35581" y="51853"/>
                  </a:lnTo>
                  <a:lnTo>
                    <a:pt x="69163" y="51853"/>
                  </a:lnTo>
                  <a:lnTo>
                    <a:pt x="53371" y="36176"/>
                  </a:lnTo>
                  <a:lnTo>
                    <a:pt x="474424" y="36177"/>
                  </a:lnTo>
                  <a:lnTo>
                    <a:pt x="474424" y="0"/>
                  </a:lnTo>
                  <a:close/>
                </a:path>
                <a:path w="474980" h="337820">
                  <a:moveTo>
                    <a:pt x="339799" y="183899"/>
                  </a:moveTo>
                  <a:lnTo>
                    <a:pt x="307183" y="183899"/>
                  </a:lnTo>
                  <a:lnTo>
                    <a:pt x="422228" y="301474"/>
                  </a:lnTo>
                  <a:lnTo>
                    <a:pt x="474424" y="301474"/>
                  </a:lnTo>
                  <a:lnTo>
                    <a:pt x="474424" y="284591"/>
                  </a:lnTo>
                  <a:lnTo>
                    <a:pt x="438833" y="284591"/>
                  </a:lnTo>
                  <a:lnTo>
                    <a:pt x="339799" y="183899"/>
                  </a:lnTo>
                  <a:close/>
                </a:path>
                <a:path w="474980" h="337820">
                  <a:moveTo>
                    <a:pt x="69163" y="51853"/>
                  </a:moveTo>
                  <a:lnTo>
                    <a:pt x="35581" y="51853"/>
                  </a:lnTo>
                  <a:lnTo>
                    <a:pt x="151219" y="167016"/>
                  </a:lnTo>
                  <a:lnTo>
                    <a:pt x="35581" y="285194"/>
                  </a:lnTo>
                  <a:lnTo>
                    <a:pt x="68790" y="285194"/>
                  </a:lnTo>
                  <a:lnTo>
                    <a:pt x="168417" y="183899"/>
                  </a:lnTo>
                  <a:lnTo>
                    <a:pt x="202180" y="183899"/>
                  </a:lnTo>
                  <a:lnTo>
                    <a:pt x="69163" y="51853"/>
                  </a:lnTo>
                  <a:close/>
                </a:path>
                <a:path w="474980" h="337820">
                  <a:moveTo>
                    <a:pt x="474424" y="52456"/>
                  </a:moveTo>
                  <a:lnTo>
                    <a:pt x="438833" y="52456"/>
                  </a:lnTo>
                  <a:lnTo>
                    <a:pt x="438833" y="284591"/>
                  </a:lnTo>
                  <a:lnTo>
                    <a:pt x="474424" y="284591"/>
                  </a:lnTo>
                  <a:lnTo>
                    <a:pt x="474424" y="52456"/>
                  </a:lnTo>
                  <a:close/>
                </a:path>
                <a:path w="474980" h="337820">
                  <a:moveTo>
                    <a:pt x="202180" y="183899"/>
                  </a:moveTo>
                  <a:lnTo>
                    <a:pt x="212893" y="227914"/>
                  </a:lnTo>
                  <a:lnTo>
                    <a:pt x="237800" y="238164"/>
                  </a:lnTo>
                  <a:lnTo>
                    <a:pt x="244443" y="237495"/>
                  </a:lnTo>
                  <a:lnTo>
                    <a:pt x="250920" y="235526"/>
                  </a:lnTo>
                  <a:lnTo>
                    <a:pt x="257064" y="232314"/>
                  </a:lnTo>
                  <a:lnTo>
                    <a:pt x="262707" y="227914"/>
                  </a:lnTo>
                  <a:lnTo>
                    <a:pt x="275501" y="215252"/>
                  </a:lnTo>
                  <a:lnTo>
                    <a:pt x="233649" y="215252"/>
                  </a:lnTo>
                  <a:lnTo>
                    <a:pt x="228904" y="210428"/>
                  </a:lnTo>
                  <a:lnTo>
                    <a:pt x="202180" y="183899"/>
                  </a:lnTo>
                  <a:close/>
                </a:path>
                <a:path w="474980" h="337820">
                  <a:moveTo>
                    <a:pt x="474424" y="36177"/>
                  </a:moveTo>
                  <a:lnTo>
                    <a:pt x="421635" y="36177"/>
                  </a:lnTo>
                  <a:lnTo>
                    <a:pt x="245509" y="210428"/>
                  </a:lnTo>
                  <a:lnTo>
                    <a:pt x="240765" y="215252"/>
                  </a:lnTo>
                  <a:lnTo>
                    <a:pt x="275501" y="215252"/>
                  </a:lnTo>
                  <a:lnTo>
                    <a:pt x="307183" y="183899"/>
                  </a:lnTo>
                  <a:lnTo>
                    <a:pt x="339799" y="183899"/>
                  </a:lnTo>
                  <a:lnTo>
                    <a:pt x="323194" y="167016"/>
                  </a:lnTo>
                  <a:lnTo>
                    <a:pt x="438833" y="52456"/>
                  </a:lnTo>
                  <a:lnTo>
                    <a:pt x="474424" y="52456"/>
                  </a:lnTo>
                  <a:lnTo>
                    <a:pt x="474424" y="36177"/>
                  </a:lnTo>
                  <a:close/>
                </a:path>
              </a:pathLst>
            </a:custGeom>
            <a:solidFill>
              <a:srgbClr val="CFD1D3"/>
            </a:solidFill>
          </p:spPr>
          <p:txBody>
            <a:bodyPr wrap="square" lIns="0" tIns="0" rIns="0" bIns="0" rtlCol="0"/>
            <a:lstStyle/>
            <a:p>
              <a:endParaRPr/>
            </a:p>
          </p:txBody>
        </p:sp>
        <p:sp>
          <p:nvSpPr>
            <p:cNvPr id="30" name="object 30"/>
            <p:cNvSpPr/>
            <p:nvPr/>
          </p:nvSpPr>
          <p:spPr>
            <a:xfrm>
              <a:off x="1054424" y="3052479"/>
              <a:ext cx="474980" cy="337820"/>
            </a:xfrm>
            <a:custGeom>
              <a:avLst/>
              <a:gdLst/>
              <a:ahLst/>
              <a:cxnLst/>
              <a:rect l="l" t="t" r="r" b="b"/>
              <a:pathLst>
                <a:path w="474980" h="337820">
                  <a:moveTo>
                    <a:pt x="0" y="0"/>
                  </a:moveTo>
                  <a:lnTo>
                    <a:pt x="0" y="337650"/>
                  </a:lnTo>
                  <a:lnTo>
                    <a:pt x="474424" y="337651"/>
                  </a:lnTo>
                  <a:lnTo>
                    <a:pt x="474424" y="0"/>
                  </a:lnTo>
                  <a:lnTo>
                    <a:pt x="0" y="0"/>
                  </a:lnTo>
                </a:path>
                <a:path w="474980" h="337820">
                  <a:moveTo>
                    <a:pt x="245509" y="210429"/>
                  </a:moveTo>
                  <a:lnTo>
                    <a:pt x="240765" y="215252"/>
                  </a:lnTo>
                  <a:lnTo>
                    <a:pt x="233649" y="215252"/>
                  </a:lnTo>
                  <a:lnTo>
                    <a:pt x="228905" y="210428"/>
                  </a:lnTo>
                  <a:lnTo>
                    <a:pt x="53371" y="36176"/>
                  </a:lnTo>
                  <a:lnTo>
                    <a:pt x="421635" y="36177"/>
                  </a:lnTo>
                  <a:lnTo>
                    <a:pt x="245509" y="210429"/>
                  </a:lnTo>
                </a:path>
                <a:path w="474980" h="337820">
                  <a:moveTo>
                    <a:pt x="151219" y="167016"/>
                  </a:moveTo>
                  <a:lnTo>
                    <a:pt x="35581" y="285194"/>
                  </a:lnTo>
                  <a:lnTo>
                    <a:pt x="35581" y="51853"/>
                  </a:lnTo>
                  <a:lnTo>
                    <a:pt x="151219" y="167016"/>
                  </a:lnTo>
                </a:path>
                <a:path w="474980" h="337820">
                  <a:moveTo>
                    <a:pt x="168417" y="183899"/>
                  </a:moveTo>
                  <a:lnTo>
                    <a:pt x="212893" y="227914"/>
                  </a:lnTo>
                  <a:lnTo>
                    <a:pt x="237800" y="238164"/>
                  </a:lnTo>
                  <a:lnTo>
                    <a:pt x="244443" y="237495"/>
                  </a:lnTo>
                  <a:lnTo>
                    <a:pt x="250920" y="235526"/>
                  </a:lnTo>
                  <a:lnTo>
                    <a:pt x="257064" y="232314"/>
                  </a:lnTo>
                  <a:lnTo>
                    <a:pt x="262707" y="227914"/>
                  </a:lnTo>
                  <a:lnTo>
                    <a:pt x="307183" y="183899"/>
                  </a:lnTo>
                  <a:lnTo>
                    <a:pt x="422228" y="301474"/>
                  </a:lnTo>
                  <a:lnTo>
                    <a:pt x="52778" y="301474"/>
                  </a:lnTo>
                  <a:lnTo>
                    <a:pt x="168417" y="183899"/>
                  </a:lnTo>
                </a:path>
                <a:path w="474980" h="337820">
                  <a:moveTo>
                    <a:pt x="323194" y="167016"/>
                  </a:moveTo>
                  <a:lnTo>
                    <a:pt x="438833" y="52456"/>
                  </a:lnTo>
                  <a:lnTo>
                    <a:pt x="438833" y="284591"/>
                  </a:lnTo>
                  <a:lnTo>
                    <a:pt x="323194" y="167016"/>
                  </a:lnTo>
                </a:path>
              </a:pathLst>
            </a:custGeom>
            <a:ln w="6976">
              <a:solidFill>
                <a:srgbClr val="454545"/>
              </a:solidFill>
            </a:ln>
          </p:spPr>
          <p:txBody>
            <a:bodyPr wrap="square" lIns="0" tIns="0" rIns="0" bIns="0" rtlCol="0"/>
            <a:lstStyle/>
            <a:p>
              <a:endParaRPr/>
            </a:p>
          </p:txBody>
        </p:sp>
        <p:sp>
          <p:nvSpPr>
            <p:cNvPr id="31" name="object 31"/>
            <p:cNvSpPr/>
            <p:nvPr/>
          </p:nvSpPr>
          <p:spPr>
            <a:xfrm>
              <a:off x="1002791" y="2991611"/>
              <a:ext cx="576580" cy="457200"/>
            </a:xfrm>
            <a:custGeom>
              <a:avLst/>
              <a:gdLst/>
              <a:ahLst/>
              <a:cxnLst/>
              <a:rect l="l" t="t" r="r" b="b"/>
              <a:pathLst>
                <a:path w="576580" h="457200">
                  <a:moveTo>
                    <a:pt x="0" y="45720"/>
                  </a:moveTo>
                  <a:lnTo>
                    <a:pt x="3593" y="27914"/>
                  </a:lnTo>
                  <a:lnTo>
                    <a:pt x="13392" y="13382"/>
                  </a:lnTo>
                  <a:lnTo>
                    <a:pt x="27924" y="3589"/>
                  </a:lnTo>
                  <a:lnTo>
                    <a:pt x="45720" y="0"/>
                  </a:lnTo>
                  <a:lnTo>
                    <a:pt x="530352" y="0"/>
                  </a:lnTo>
                  <a:lnTo>
                    <a:pt x="548157" y="3589"/>
                  </a:lnTo>
                  <a:lnTo>
                    <a:pt x="562689" y="13382"/>
                  </a:lnTo>
                  <a:lnTo>
                    <a:pt x="572482" y="27914"/>
                  </a:lnTo>
                  <a:lnTo>
                    <a:pt x="576072" y="45720"/>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20"/>
                  </a:lnTo>
                  <a:close/>
                </a:path>
              </a:pathLst>
            </a:custGeom>
            <a:ln w="12700">
              <a:solidFill>
                <a:srgbClr val="3C4A5F"/>
              </a:solidFill>
            </a:ln>
          </p:spPr>
          <p:txBody>
            <a:bodyPr wrap="square" lIns="0" tIns="0" rIns="0" bIns="0" rtlCol="0"/>
            <a:lstStyle/>
            <a:p>
              <a:endParaRPr/>
            </a:p>
          </p:txBody>
        </p:sp>
        <p:sp>
          <p:nvSpPr>
            <p:cNvPr id="32" name="object 32"/>
            <p:cNvSpPr/>
            <p:nvPr/>
          </p:nvSpPr>
          <p:spPr>
            <a:xfrm>
              <a:off x="381000" y="35631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33" name="object 33"/>
            <p:cNvSpPr/>
            <p:nvPr/>
          </p:nvSpPr>
          <p:spPr>
            <a:xfrm>
              <a:off x="381000" y="35631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34" name="object 34"/>
            <p:cNvSpPr/>
            <p:nvPr/>
          </p:nvSpPr>
          <p:spPr>
            <a:xfrm>
              <a:off x="1066284" y="3852080"/>
              <a:ext cx="474980" cy="151765"/>
            </a:xfrm>
            <a:custGeom>
              <a:avLst/>
              <a:gdLst/>
              <a:ahLst/>
              <a:cxnLst/>
              <a:rect l="l" t="t" r="r" b="b"/>
              <a:pathLst>
                <a:path w="474980" h="151764">
                  <a:moveTo>
                    <a:pt x="474424" y="0"/>
                  </a:moveTo>
                  <a:lnTo>
                    <a:pt x="272788" y="0"/>
                  </a:lnTo>
                  <a:lnTo>
                    <a:pt x="272788" y="9452"/>
                  </a:ln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close/>
                </a:path>
              </a:pathLst>
            </a:custGeom>
            <a:solidFill>
              <a:srgbClr val="CFD1D3"/>
            </a:solidFill>
          </p:spPr>
          <p:txBody>
            <a:bodyPr wrap="square" lIns="0" tIns="0" rIns="0" bIns="0" rtlCol="0"/>
            <a:lstStyle/>
            <a:p>
              <a:endParaRPr/>
            </a:p>
          </p:txBody>
        </p:sp>
        <p:sp>
          <p:nvSpPr>
            <p:cNvPr id="35" name="object 35"/>
            <p:cNvSpPr/>
            <p:nvPr/>
          </p:nvSpPr>
          <p:spPr>
            <a:xfrm>
              <a:off x="1066284" y="3852080"/>
              <a:ext cx="474980" cy="151765"/>
            </a:xfrm>
            <a:custGeom>
              <a:avLst/>
              <a:gdLst/>
              <a:ahLst/>
              <a:cxnLst/>
              <a:rect l="l" t="t" r="r" b="b"/>
              <a:pathLst>
                <a:path w="474980" h="151764">
                  <a:moveTo>
                    <a:pt x="272788" y="9452"/>
                  </a:moveTo>
                  <a:lnTo>
                    <a:pt x="270916" y="16793"/>
                  </a:lnTo>
                  <a:lnTo>
                    <a:pt x="265820" y="22804"/>
                  </a:lnTo>
                  <a:lnTo>
                    <a:pt x="258277" y="26865"/>
                  </a:lnTo>
                  <a:lnTo>
                    <a:pt x="249067" y="28357"/>
                  </a:lnTo>
                  <a:lnTo>
                    <a:pt x="225346" y="28357"/>
                  </a:lnTo>
                  <a:lnTo>
                    <a:pt x="201626" y="0"/>
                  </a:lnTo>
                  <a:lnTo>
                    <a:pt x="0" y="0"/>
                  </a:lnTo>
                  <a:lnTo>
                    <a:pt x="0" y="132335"/>
                  </a:lnTo>
                  <a:lnTo>
                    <a:pt x="450703" y="151240"/>
                  </a:lnTo>
                  <a:lnTo>
                    <a:pt x="459913" y="149748"/>
                  </a:lnTo>
                  <a:lnTo>
                    <a:pt x="467456" y="145687"/>
                  </a:lnTo>
                  <a:lnTo>
                    <a:pt x="472552" y="139676"/>
                  </a:lnTo>
                  <a:lnTo>
                    <a:pt x="474424" y="132335"/>
                  </a:lnTo>
                  <a:lnTo>
                    <a:pt x="474424" y="0"/>
                  </a:lnTo>
                  <a:lnTo>
                    <a:pt x="272788" y="0"/>
                  </a:lnTo>
                  <a:lnTo>
                    <a:pt x="272788" y="9452"/>
                  </a:lnTo>
                </a:path>
              </a:pathLst>
            </a:custGeom>
            <a:ln w="5643">
              <a:solidFill>
                <a:srgbClr val="454545"/>
              </a:solidFill>
            </a:ln>
          </p:spPr>
          <p:txBody>
            <a:bodyPr wrap="square" lIns="0" tIns="0" rIns="0" bIns="0" rtlCol="0"/>
            <a:lstStyle/>
            <a:p>
              <a:endParaRPr/>
            </a:p>
          </p:txBody>
        </p:sp>
        <p:sp>
          <p:nvSpPr>
            <p:cNvPr id="36" name="object 36"/>
            <p:cNvSpPr/>
            <p:nvPr/>
          </p:nvSpPr>
          <p:spPr>
            <a:xfrm>
              <a:off x="1066284" y="3674837"/>
              <a:ext cx="474980" cy="158750"/>
            </a:xfrm>
            <a:custGeom>
              <a:avLst/>
              <a:gdLst/>
              <a:ahLst/>
              <a:cxnLst/>
              <a:rect l="l" t="t" r="r" b="b"/>
              <a:pathLst>
                <a:path w="474980" h="158750">
                  <a:moveTo>
                    <a:pt x="450703" y="63812"/>
                  </a:moveTo>
                  <a:lnTo>
                    <a:pt x="23720" y="63812"/>
                  </a:lnTo>
                  <a:lnTo>
                    <a:pt x="0" y="82717"/>
                  </a:lnTo>
                  <a:lnTo>
                    <a:pt x="0" y="158337"/>
                  </a:lnTo>
                  <a:lnTo>
                    <a:pt x="201626" y="158337"/>
                  </a:lnTo>
                  <a:lnTo>
                    <a:pt x="201626" y="148885"/>
                  </a:lnTo>
                  <a:lnTo>
                    <a:pt x="474424" y="148885"/>
                  </a:lnTo>
                  <a:lnTo>
                    <a:pt x="474424" y="82717"/>
                  </a:lnTo>
                  <a:lnTo>
                    <a:pt x="472552" y="75377"/>
                  </a:lnTo>
                  <a:lnTo>
                    <a:pt x="467456" y="69365"/>
                  </a:lnTo>
                  <a:lnTo>
                    <a:pt x="459913" y="65304"/>
                  </a:lnTo>
                  <a:lnTo>
                    <a:pt x="450703" y="63812"/>
                  </a:lnTo>
                  <a:close/>
                </a:path>
                <a:path w="474980" h="158750">
                  <a:moveTo>
                    <a:pt x="474424" y="148885"/>
                  </a:moveTo>
                  <a:lnTo>
                    <a:pt x="272788" y="148885"/>
                  </a:lnTo>
                  <a:lnTo>
                    <a:pt x="272788" y="158337"/>
                  </a:lnTo>
                  <a:lnTo>
                    <a:pt x="474424" y="158337"/>
                  </a:lnTo>
                  <a:lnTo>
                    <a:pt x="474424" y="148885"/>
                  </a:lnTo>
                  <a:close/>
                </a:path>
                <a:path w="474980" h="158750">
                  <a:moveTo>
                    <a:pt x="290578" y="0"/>
                  </a:moveTo>
                  <a:lnTo>
                    <a:pt x="183835" y="0"/>
                  </a:lnTo>
                  <a:lnTo>
                    <a:pt x="145558" y="20144"/>
                  </a:lnTo>
                  <a:lnTo>
                    <a:pt x="142324" y="33091"/>
                  </a:lnTo>
                  <a:lnTo>
                    <a:pt x="142324" y="63812"/>
                  </a:lnTo>
                  <a:lnTo>
                    <a:pt x="177905" y="63812"/>
                  </a:lnTo>
                  <a:lnTo>
                    <a:pt x="177905" y="30255"/>
                  </a:lnTo>
                  <a:lnTo>
                    <a:pt x="180277" y="28365"/>
                  </a:lnTo>
                  <a:lnTo>
                    <a:pt x="330909" y="28365"/>
                  </a:lnTo>
                  <a:lnTo>
                    <a:pt x="328856" y="20145"/>
                  </a:lnTo>
                  <a:lnTo>
                    <a:pt x="320007" y="9633"/>
                  </a:lnTo>
                  <a:lnTo>
                    <a:pt x="306821" y="2578"/>
                  </a:lnTo>
                  <a:lnTo>
                    <a:pt x="290578" y="0"/>
                  </a:lnTo>
                  <a:close/>
                </a:path>
                <a:path w="474980" h="158750">
                  <a:moveTo>
                    <a:pt x="330909" y="28365"/>
                  </a:moveTo>
                  <a:lnTo>
                    <a:pt x="294136" y="28365"/>
                  </a:lnTo>
                  <a:lnTo>
                    <a:pt x="296509" y="30256"/>
                  </a:lnTo>
                  <a:lnTo>
                    <a:pt x="296509" y="63812"/>
                  </a:lnTo>
                  <a:lnTo>
                    <a:pt x="332090" y="63812"/>
                  </a:lnTo>
                  <a:lnTo>
                    <a:pt x="332090" y="33091"/>
                  </a:lnTo>
                  <a:lnTo>
                    <a:pt x="330909" y="28365"/>
                  </a:lnTo>
                  <a:close/>
                </a:path>
              </a:pathLst>
            </a:custGeom>
            <a:solidFill>
              <a:srgbClr val="CFD1D3"/>
            </a:solidFill>
          </p:spPr>
          <p:txBody>
            <a:bodyPr wrap="square" lIns="0" tIns="0" rIns="0" bIns="0" rtlCol="0"/>
            <a:lstStyle/>
            <a:p>
              <a:endParaRPr/>
            </a:p>
          </p:txBody>
        </p:sp>
        <p:sp>
          <p:nvSpPr>
            <p:cNvPr id="37" name="object 37"/>
            <p:cNvSpPr/>
            <p:nvPr/>
          </p:nvSpPr>
          <p:spPr>
            <a:xfrm>
              <a:off x="1066284" y="3674837"/>
              <a:ext cx="474980" cy="158750"/>
            </a:xfrm>
            <a:custGeom>
              <a:avLst/>
              <a:gdLst/>
              <a:ahLst/>
              <a:cxnLst/>
              <a:rect l="l" t="t" r="r" b="b"/>
              <a:pathLst>
                <a:path w="474980" h="158750">
                  <a:moveTo>
                    <a:pt x="450703" y="63812"/>
                  </a:moveTo>
                  <a:lnTo>
                    <a:pt x="332090" y="63812"/>
                  </a:lnTo>
                  <a:lnTo>
                    <a:pt x="332090" y="33091"/>
                  </a:lnTo>
                  <a:lnTo>
                    <a:pt x="328856" y="20145"/>
                  </a:lnTo>
                  <a:lnTo>
                    <a:pt x="320007" y="9633"/>
                  </a:lnTo>
                  <a:lnTo>
                    <a:pt x="306821" y="2578"/>
                  </a:lnTo>
                  <a:lnTo>
                    <a:pt x="290578" y="0"/>
                  </a:lnTo>
                  <a:lnTo>
                    <a:pt x="183835" y="0"/>
                  </a:lnTo>
                  <a:lnTo>
                    <a:pt x="167592" y="2578"/>
                  </a:lnTo>
                  <a:lnTo>
                    <a:pt x="154407" y="9633"/>
                  </a:lnTo>
                  <a:lnTo>
                    <a:pt x="145558" y="20144"/>
                  </a:lnTo>
                  <a:lnTo>
                    <a:pt x="142324" y="33091"/>
                  </a:lnTo>
                  <a:lnTo>
                    <a:pt x="142324" y="63812"/>
                  </a:lnTo>
                  <a:lnTo>
                    <a:pt x="23720" y="63812"/>
                  </a:lnTo>
                  <a:lnTo>
                    <a:pt x="14510" y="65304"/>
                  </a:lnTo>
                  <a:lnTo>
                    <a:pt x="6967" y="69365"/>
                  </a:lnTo>
                  <a:lnTo>
                    <a:pt x="1871" y="75376"/>
                  </a:lnTo>
                  <a:lnTo>
                    <a:pt x="0" y="82717"/>
                  </a:lnTo>
                  <a:lnTo>
                    <a:pt x="0" y="158337"/>
                  </a:lnTo>
                  <a:lnTo>
                    <a:pt x="201626" y="158337"/>
                  </a:lnTo>
                  <a:lnTo>
                    <a:pt x="201626" y="148885"/>
                  </a:lnTo>
                  <a:lnTo>
                    <a:pt x="272788" y="148885"/>
                  </a:lnTo>
                  <a:lnTo>
                    <a:pt x="272788" y="158337"/>
                  </a:lnTo>
                  <a:lnTo>
                    <a:pt x="474424" y="158337"/>
                  </a:lnTo>
                  <a:lnTo>
                    <a:pt x="474424" y="82717"/>
                  </a:lnTo>
                  <a:lnTo>
                    <a:pt x="472552" y="75377"/>
                  </a:lnTo>
                  <a:lnTo>
                    <a:pt x="467456" y="69365"/>
                  </a:lnTo>
                  <a:lnTo>
                    <a:pt x="459913" y="65304"/>
                  </a:lnTo>
                  <a:lnTo>
                    <a:pt x="450703" y="63812"/>
                  </a:lnTo>
                </a:path>
                <a:path w="474980" h="158750">
                  <a:moveTo>
                    <a:pt x="177905" y="63812"/>
                  </a:moveTo>
                  <a:lnTo>
                    <a:pt x="177905" y="33091"/>
                  </a:lnTo>
                  <a:lnTo>
                    <a:pt x="177905" y="30255"/>
                  </a:lnTo>
                  <a:lnTo>
                    <a:pt x="180277" y="28365"/>
                  </a:lnTo>
                  <a:lnTo>
                    <a:pt x="183835" y="28365"/>
                  </a:lnTo>
                  <a:lnTo>
                    <a:pt x="290578" y="28365"/>
                  </a:lnTo>
                  <a:lnTo>
                    <a:pt x="294136" y="28365"/>
                  </a:lnTo>
                  <a:lnTo>
                    <a:pt x="296509" y="30256"/>
                  </a:lnTo>
                  <a:lnTo>
                    <a:pt x="296509" y="33091"/>
                  </a:lnTo>
                  <a:lnTo>
                    <a:pt x="296509" y="63812"/>
                  </a:lnTo>
                  <a:lnTo>
                    <a:pt x="177905" y="63812"/>
                  </a:lnTo>
                </a:path>
              </a:pathLst>
            </a:custGeom>
            <a:ln w="6216">
              <a:solidFill>
                <a:srgbClr val="454545"/>
              </a:solidFill>
            </a:ln>
          </p:spPr>
          <p:txBody>
            <a:bodyPr wrap="square" lIns="0" tIns="0" rIns="0" bIns="0" rtlCol="0"/>
            <a:lstStyle/>
            <a:p>
              <a:endParaRPr/>
            </a:p>
          </p:txBody>
        </p:sp>
        <p:sp>
          <p:nvSpPr>
            <p:cNvPr id="38" name="object 38"/>
            <p:cNvSpPr/>
            <p:nvPr/>
          </p:nvSpPr>
          <p:spPr>
            <a:xfrm>
              <a:off x="1002791" y="3619500"/>
              <a:ext cx="576580" cy="459105"/>
            </a:xfrm>
            <a:custGeom>
              <a:avLst/>
              <a:gdLst/>
              <a:ahLst/>
              <a:cxnLst/>
              <a:rect l="l" t="t" r="r" b="b"/>
              <a:pathLst>
                <a:path w="576580" h="459104">
                  <a:moveTo>
                    <a:pt x="0" y="45847"/>
                  </a:moveTo>
                  <a:lnTo>
                    <a:pt x="3604" y="28021"/>
                  </a:lnTo>
                  <a:lnTo>
                    <a:pt x="13435" y="13446"/>
                  </a:lnTo>
                  <a:lnTo>
                    <a:pt x="28016" y="3609"/>
                  </a:lnTo>
                  <a:lnTo>
                    <a:pt x="45872" y="0"/>
                  </a:lnTo>
                  <a:lnTo>
                    <a:pt x="530225" y="0"/>
                  </a:lnTo>
                  <a:lnTo>
                    <a:pt x="548050" y="3609"/>
                  </a:lnTo>
                  <a:lnTo>
                    <a:pt x="562625" y="13446"/>
                  </a:lnTo>
                  <a:lnTo>
                    <a:pt x="572462" y="28021"/>
                  </a:lnTo>
                  <a:lnTo>
                    <a:pt x="576072" y="45847"/>
                  </a:lnTo>
                  <a:lnTo>
                    <a:pt x="576072" y="412876"/>
                  </a:lnTo>
                  <a:lnTo>
                    <a:pt x="572462" y="430702"/>
                  </a:lnTo>
                  <a:lnTo>
                    <a:pt x="562625" y="445277"/>
                  </a:lnTo>
                  <a:lnTo>
                    <a:pt x="548050" y="455114"/>
                  </a:lnTo>
                  <a:lnTo>
                    <a:pt x="530225" y="458724"/>
                  </a:lnTo>
                  <a:lnTo>
                    <a:pt x="45872" y="458724"/>
                  </a:lnTo>
                  <a:lnTo>
                    <a:pt x="28016" y="455114"/>
                  </a:lnTo>
                  <a:lnTo>
                    <a:pt x="13435" y="445277"/>
                  </a:lnTo>
                  <a:lnTo>
                    <a:pt x="3604" y="430702"/>
                  </a:lnTo>
                  <a:lnTo>
                    <a:pt x="0" y="412876"/>
                  </a:lnTo>
                  <a:lnTo>
                    <a:pt x="0" y="45847"/>
                  </a:lnTo>
                  <a:close/>
                </a:path>
              </a:pathLst>
            </a:custGeom>
            <a:ln w="12700">
              <a:solidFill>
                <a:srgbClr val="3C4A5F"/>
              </a:solidFill>
            </a:ln>
          </p:spPr>
          <p:txBody>
            <a:bodyPr wrap="square" lIns="0" tIns="0" rIns="0" bIns="0" rtlCol="0"/>
            <a:lstStyle/>
            <a:p>
              <a:endParaRPr/>
            </a:p>
          </p:txBody>
        </p:sp>
        <p:sp>
          <p:nvSpPr>
            <p:cNvPr id="39" name="object 39"/>
            <p:cNvSpPr/>
            <p:nvPr/>
          </p:nvSpPr>
          <p:spPr>
            <a:xfrm>
              <a:off x="381000" y="4192523"/>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0" name="object 40"/>
            <p:cNvSpPr/>
            <p:nvPr/>
          </p:nvSpPr>
          <p:spPr>
            <a:xfrm>
              <a:off x="381000" y="4192523"/>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sp>
          <p:nvSpPr>
            <p:cNvPr id="41" name="object 41"/>
            <p:cNvSpPr/>
            <p:nvPr/>
          </p:nvSpPr>
          <p:spPr>
            <a:xfrm>
              <a:off x="1083999" y="4282160"/>
              <a:ext cx="416559" cy="393700"/>
            </a:xfrm>
            <a:custGeom>
              <a:avLst/>
              <a:gdLst/>
              <a:ahLst/>
              <a:cxnLst/>
              <a:rect l="l" t="t" r="r" b="b"/>
              <a:pathLst>
                <a:path w="416559" h="393700">
                  <a:moveTo>
                    <a:pt x="108376" y="0"/>
                  </a:moveTo>
                  <a:lnTo>
                    <a:pt x="50154" y="16912"/>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lnTo>
                    <a:pt x="248758" y="358932"/>
                  </a:lnTo>
                  <a:lnTo>
                    <a:pt x="286201" y="323940"/>
                  </a:lnTo>
                  <a:lnTo>
                    <a:pt x="295819" y="314267"/>
                  </a:lnTo>
                  <a:lnTo>
                    <a:pt x="193426" y="314267"/>
                  </a:lnTo>
                  <a:lnTo>
                    <a:pt x="185791" y="312858"/>
                  </a:lnTo>
                  <a:lnTo>
                    <a:pt x="180973" y="305880"/>
                  </a:lnTo>
                  <a:lnTo>
                    <a:pt x="180308" y="304273"/>
                  </a:lnTo>
                  <a:lnTo>
                    <a:pt x="179997" y="302580"/>
                  </a:lnTo>
                  <a:lnTo>
                    <a:pt x="178586" y="296965"/>
                  </a:lnTo>
                  <a:lnTo>
                    <a:pt x="177851" y="291106"/>
                  </a:lnTo>
                  <a:lnTo>
                    <a:pt x="176747" y="285492"/>
                  </a:lnTo>
                  <a:lnTo>
                    <a:pt x="162362" y="209081"/>
                  </a:lnTo>
                  <a:lnTo>
                    <a:pt x="110928" y="209081"/>
                  </a:lnTo>
                  <a:lnTo>
                    <a:pt x="104153" y="209061"/>
                  </a:lnTo>
                  <a:lnTo>
                    <a:pt x="90655" y="208901"/>
                  </a:lnTo>
                  <a:lnTo>
                    <a:pt x="63061" y="208901"/>
                  </a:lnTo>
                  <a:lnTo>
                    <a:pt x="59076" y="202804"/>
                  </a:lnTo>
                  <a:lnTo>
                    <a:pt x="55228" y="196695"/>
                  </a:lnTo>
                  <a:lnTo>
                    <a:pt x="51541" y="190586"/>
                  </a:lnTo>
                  <a:lnTo>
                    <a:pt x="48038" y="184489"/>
                  </a:lnTo>
                  <a:lnTo>
                    <a:pt x="109541" y="184245"/>
                  </a:lnTo>
                  <a:lnTo>
                    <a:pt x="138852" y="96669"/>
                  </a:lnTo>
                  <a:lnTo>
                    <a:pt x="141347" y="90067"/>
                  </a:lnTo>
                  <a:lnTo>
                    <a:pt x="144968" y="84181"/>
                  </a:lnTo>
                  <a:lnTo>
                    <a:pt x="150268" y="80801"/>
                  </a:lnTo>
                  <a:lnTo>
                    <a:pt x="207067" y="80801"/>
                  </a:lnTo>
                  <a:lnTo>
                    <a:pt x="190450" y="53037"/>
                  </a:lnTo>
                  <a:lnTo>
                    <a:pt x="168269" y="27432"/>
                  </a:lnTo>
                  <a:lnTo>
                    <a:pt x="140961" y="8555"/>
                  </a:lnTo>
                  <a:lnTo>
                    <a:pt x="108376" y="0"/>
                  </a:lnTo>
                  <a:close/>
                </a:path>
                <a:path w="416559" h="393700">
                  <a:moveTo>
                    <a:pt x="251372" y="178936"/>
                  </a:moveTo>
                  <a:lnTo>
                    <a:pt x="239733" y="209747"/>
                  </a:lnTo>
                  <a:lnTo>
                    <a:pt x="227476" y="242363"/>
                  </a:lnTo>
                  <a:lnTo>
                    <a:pt x="216501" y="271323"/>
                  </a:lnTo>
                  <a:lnTo>
                    <a:pt x="204586" y="302031"/>
                  </a:lnTo>
                  <a:lnTo>
                    <a:pt x="203686" y="305362"/>
                  </a:lnTo>
                  <a:lnTo>
                    <a:pt x="201729" y="308311"/>
                  </a:lnTo>
                  <a:lnTo>
                    <a:pt x="199006" y="310453"/>
                  </a:lnTo>
                  <a:lnTo>
                    <a:pt x="193426" y="314267"/>
                  </a:lnTo>
                  <a:lnTo>
                    <a:pt x="295819" y="314267"/>
                  </a:lnTo>
                  <a:lnTo>
                    <a:pt x="311840" y="298155"/>
                  </a:lnTo>
                  <a:lnTo>
                    <a:pt x="335889" y="270938"/>
                  </a:lnTo>
                  <a:lnTo>
                    <a:pt x="346060" y="257963"/>
                  </a:lnTo>
                  <a:lnTo>
                    <a:pt x="280621" y="257963"/>
                  </a:lnTo>
                  <a:lnTo>
                    <a:pt x="274408" y="252786"/>
                  </a:lnTo>
                  <a:lnTo>
                    <a:pt x="269952" y="242345"/>
                  </a:lnTo>
                  <a:lnTo>
                    <a:pt x="257751" y="200784"/>
                  </a:lnTo>
                  <a:lnTo>
                    <a:pt x="251372" y="178936"/>
                  </a:lnTo>
                  <a:close/>
                </a:path>
                <a:path w="416559" h="393700">
                  <a:moveTo>
                    <a:pt x="395749" y="182536"/>
                  </a:moveTo>
                  <a:lnTo>
                    <a:pt x="325875" y="182536"/>
                  </a:lnTo>
                  <a:lnTo>
                    <a:pt x="337219"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346060" y="257963"/>
                  </a:lnTo>
                  <a:lnTo>
                    <a:pt x="358301" y="242345"/>
                  </a:lnTo>
                  <a:lnTo>
                    <a:pt x="378977" y="212502"/>
                  </a:lnTo>
                  <a:lnTo>
                    <a:pt x="395749" y="182536"/>
                  </a:lnTo>
                  <a:close/>
                </a:path>
                <a:path w="416559" h="393700">
                  <a:moveTo>
                    <a:pt x="207067" y="80801"/>
                  </a:moveTo>
                  <a:lnTo>
                    <a:pt x="150268" y="80801"/>
                  </a:lnTo>
                  <a:lnTo>
                    <a:pt x="157799" y="81717"/>
                  </a:lnTo>
                  <a:lnTo>
                    <a:pt x="164912" y="84707"/>
                  </a:lnTo>
                  <a:lnTo>
                    <a:pt x="165341" y="92031"/>
                  </a:lnTo>
                  <a:lnTo>
                    <a:pt x="166568" y="98439"/>
                  </a:lnTo>
                  <a:lnTo>
                    <a:pt x="196124" y="255466"/>
                  </a:lnTo>
                  <a:lnTo>
                    <a:pt x="239537" y="141220"/>
                  </a:lnTo>
                  <a:lnTo>
                    <a:pt x="241806" y="135117"/>
                  </a:lnTo>
                  <a:lnTo>
                    <a:pt x="244136" y="129014"/>
                  </a:lnTo>
                  <a:lnTo>
                    <a:pt x="251801" y="128343"/>
                  </a:lnTo>
                  <a:lnTo>
                    <a:pt x="261551" y="127366"/>
                  </a:lnTo>
                  <a:lnTo>
                    <a:pt x="413369" y="127366"/>
                  </a:lnTo>
                  <a:lnTo>
                    <a:pt x="416082" y="111095"/>
                  </a:lnTo>
                  <a:lnTo>
                    <a:pt x="411726" y="81778"/>
                  </a:lnTo>
                  <a:lnTo>
                    <a:pt x="207652" y="81778"/>
                  </a:lnTo>
                  <a:lnTo>
                    <a:pt x="207067" y="80801"/>
                  </a:lnTo>
                  <a:close/>
                </a:path>
                <a:path w="416559" h="393700">
                  <a:moveTo>
                    <a:pt x="413369" y="127366"/>
                  </a:moveTo>
                  <a:lnTo>
                    <a:pt x="261551" y="127366"/>
                  </a:lnTo>
                  <a:lnTo>
                    <a:pt x="264433" y="135666"/>
                  </a:lnTo>
                  <a:lnTo>
                    <a:pt x="289083" y="219947"/>
                  </a:lnTo>
                  <a:lnTo>
                    <a:pt x="303861" y="203774"/>
                  </a:lnTo>
                  <a:lnTo>
                    <a:pt x="308588" y="197616"/>
                  </a:lnTo>
                  <a:lnTo>
                    <a:pt x="313907" y="191935"/>
                  </a:lnTo>
                  <a:lnTo>
                    <a:pt x="319743" y="186808"/>
                  </a:lnTo>
                  <a:lnTo>
                    <a:pt x="325875" y="182536"/>
                  </a:lnTo>
                  <a:lnTo>
                    <a:pt x="395749" y="182536"/>
                  </a:lnTo>
                  <a:lnTo>
                    <a:pt x="396565" y="181079"/>
                  </a:lnTo>
                  <a:lnTo>
                    <a:pt x="410135" y="146774"/>
                  </a:lnTo>
                  <a:lnTo>
                    <a:pt x="413369" y="127366"/>
                  </a:lnTo>
                  <a:close/>
                </a:path>
                <a:path w="416559" h="393700">
                  <a:moveTo>
                    <a:pt x="149644" y="141525"/>
                  </a:moveTo>
                  <a:lnTo>
                    <a:pt x="132352" y="193216"/>
                  </a:lnTo>
                  <a:lnTo>
                    <a:pt x="129715" y="200906"/>
                  </a:lnTo>
                  <a:lnTo>
                    <a:pt x="127630" y="208413"/>
                  </a:lnTo>
                  <a:lnTo>
                    <a:pt x="117697" y="208901"/>
                  </a:lnTo>
                  <a:lnTo>
                    <a:pt x="110928" y="209081"/>
                  </a:lnTo>
                  <a:lnTo>
                    <a:pt x="162362" y="209081"/>
                  </a:lnTo>
                  <a:lnTo>
                    <a:pt x="149644" y="141525"/>
                  </a:lnTo>
                  <a:close/>
                </a:path>
                <a:path w="416559" h="393700">
                  <a:moveTo>
                    <a:pt x="319865" y="244"/>
                  </a:moveTo>
                  <a:lnTo>
                    <a:pt x="283163" y="4830"/>
                  </a:lnTo>
                  <a:lnTo>
                    <a:pt x="252100" y="23160"/>
                  </a:lnTo>
                  <a:lnTo>
                    <a:pt x="226866" y="50415"/>
                  </a:lnTo>
                  <a:lnTo>
                    <a:pt x="207652" y="81778"/>
                  </a:lnTo>
                  <a:lnTo>
                    <a:pt x="411726" y="81778"/>
                  </a:lnTo>
                  <a:lnTo>
                    <a:pt x="376049" y="24922"/>
                  </a:lnTo>
                  <a:lnTo>
                    <a:pt x="319865" y="244"/>
                  </a:lnTo>
                  <a:close/>
                </a:path>
              </a:pathLst>
            </a:custGeom>
            <a:solidFill>
              <a:srgbClr val="CFD1D3"/>
            </a:solidFill>
          </p:spPr>
          <p:txBody>
            <a:bodyPr wrap="square" lIns="0" tIns="0" rIns="0" bIns="0" rtlCol="0"/>
            <a:lstStyle/>
            <a:p>
              <a:endParaRPr/>
            </a:p>
          </p:txBody>
        </p:sp>
        <p:sp>
          <p:nvSpPr>
            <p:cNvPr id="42" name="object 42"/>
            <p:cNvSpPr/>
            <p:nvPr/>
          </p:nvSpPr>
          <p:spPr>
            <a:xfrm>
              <a:off x="1083999" y="4282160"/>
              <a:ext cx="416559" cy="393700"/>
            </a:xfrm>
            <a:custGeom>
              <a:avLst/>
              <a:gdLst/>
              <a:ahLst/>
              <a:cxnLst/>
              <a:rect l="l" t="t" r="r" b="b"/>
              <a:pathLst>
                <a:path w="416559" h="393700">
                  <a:moveTo>
                    <a:pt x="209369" y="391743"/>
                  </a:moveTo>
                  <a:lnTo>
                    <a:pt x="248758" y="358932"/>
                  </a:lnTo>
                  <a:lnTo>
                    <a:pt x="286201" y="323940"/>
                  </a:lnTo>
                  <a:lnTo>
                    <a:pt x="335889" y="270938"/>
                  </a:lnTo>
                  <a:lnTo>
                    <a:pt x="378977" y="212502"/>
                  </a:lnTo>
                  <a:lnTo>
                    <a:pt x="410135" y="146774"/>
                  </a:lnTo>
                  <a:lnTo>
                    <a:pt x="416082" y="111095"/>
                  </a:lnTo>
                  <a:lnTo>
                    <a:pt x="410801" y="75553"/>
                  </a:lnTo>
                  <a:lnTo>
                    <a:pt x="396938" y="48072"/>
                  </a:lnTo>
                  <a:lnTo>
                    <a:pt x="376049" y="24922"/>
                  </a:lnTo>
                  <a:lnTo>
                    <a:pt x="349802" y="8260"/>
                  </a:lnTo>
                  <a:lnTo>
                    <a:pt x="319865" y="244"/>
                  </a:lnTo>
                  <a:lnTo>
                    <a:pt x="283163" y="4830"/>
                  </a:lnTo>
                  <a:lnTo>
                    <a:pt x="252100" y="23160"/>
                  </a:lnTo>
                  <a:lnTo>
                    <a:pt x="226866" y="50415"/>
                  </a:lnTo>
                  <a:lnTo>
                    <a:pt x="207652" y="81778"/>
                  </a:lnTo>
                  <a:lnTo>
                    <a:pt x="190450" y="53037"/>
                  </a:lnTo>
                  <a:lnTo>
                    <a:pt x="168269" y="27432"/>
                  </a:lnTo>
                  <a:lnTo>
                    <a:pt x="140961" y="8555"/>
                  </a:lnTo>
                  <a:lnTo>
                    <a:pt x="108376" y="0"/>
                  </a:lnTo>
                  <a:lnTo>
                    <a:pt x="77879" y="3653"/>
                  </a:lnTo>
                  <a:lnTo>
                    <a:pt x="50154" y="16912"/>
                  </a:lnTo>
                  <a:lnTo>
                    <a:pt x="26889" y="37461"/>
                  </a:lnTo>
                  <a:lnTo>
                    <a:pt x="9775" y="62981"/>
                  </a:lnTo>
                  <a:lnTo>
                    <a:pt x="0" y="97987"/>
                  </a:lnTo>
                  <a:lnTo>
                    <a:pt x="2210" y="133622"/>
                  </a:lnTo>
                  <a:lnTo>
                    <a:pt x="29275" y="200784"/>
                  </a:lnTo>
                  <a:lnTo>
                    <a:pt x="71355" y="261271"/>
                  </a:lnTo>
                  <a:lnTo>
                    <a:pt x="120885" y="315762"/>
                  </a:lnTo>
                  <a:lnTo>
                    <a:pt x="162977" y="355860"/>
                  </a:lnTo>
                  <a:lnTo>
                    <a:pt x="207652" y="393085"/>
                  </a:lnTo>
                  <a:lnTo>
                    <a:pt x="209369" y="391743"/>
                  </a:lnTo>
                </a:path>
                <a:path w="416559" h="393700">
                  <a:moveTo>
                    <a:pt x="109541" y="184245"/>
                  </a:moveTo>
                  <a:lnTo>
                    <a:pt x="127937" y="129319"/>
                  </a:lnTo>
                  <a:lnTo>
                    <a:pt x="138852" y="96669"/>
                  </a:lnTo>
                  <a:lnTo>
                    <a:pt x="141347" y="90067"/>
                  </a:lnTo>
                  <a:lnTo>
                    <a:pt x="144968" y="84181"/>
                  </a:lnTo>
                  <a:lnTo>
                    <a:pt x="150268" y="80801"/>
                  </a:lnTo>
                  <a:lnTo>
                    <a:pt x="157799" y="81717"/>
                  </a:lnTo>
                  <a:lnTo>
                    <a:pt x="164912" y="84707"/>
                  </a:lnTo>
                  <a:lnTo>
                    <a:pt x="165341" y="92031"/>
                  </a:lnTo>
                  <a:lnTo>
                    <a:pt x="166568" y="98439"/>
                  </a:lnTo>
                  <a:lnTo>
                    <a:pt x="171657" y="125475"/>
                  </a:lnTo>
                  <a:lnTo>
                    <a:pt x="186374" y="203591"/>
                  </a:lnTo>
                  <a:lnTo>
                    <a:pt x="196124" y="255466"/>
                  </a:lnTo>
                  <a:lnTo>
                    <a:pt x="231689" y="161848"/>
                  </a:lnTo>
                  <a:lnTo>
                    <a:pt x="239537" y="141220"/>
                  </a:lnTo>
                  <a:lnTo>
                    <a:pt x="241806" y="135117"/>
                  </a:lnTo>
                  <a:lnTo>
                    <a:pt x="244136" y="129014"/>
                  </a:lnTo>
                  <a:lnTo>
                    <a:pt x="251801" y="128343"/>
                  </a:lnTo>
                  <a:lnTo>
                    <a:pt x="261551" y="127366"/>
                  </a:lnTo>
                  <a:lnTo>
                    <a:pt x="264433" y="135666"/>
                  </a:lnTo>
                  <a:lnTo>
                    <a:pt x="266579" y="142990"/>
                  </a:lnTo>
                  <a:lnTo>
                    <a:pt x="274121" y="168744"/>
                  </a:lnTo>
                  <a:lnTo>
                    <a:pt x="289083" y="219947"/>
                  </a:lnTo>
                  <a:lnTo>
                    <a:pt x="303861" y="203774"/>
                  </a:lnTo>
                  <a:lnTo>
                    <a:pt x="308588" y="197616"/>
                  </a:lnTo>
                  <a:lnTo>
                    <a:pt x="313907" y="191935"/>
                  </a:lnTo>
                  <a:lnTo>
                    <a:pt x="319743" y="186808"/>
                  </a:lnTo>
                  <a:lnTo>
                    <a:pt x="325875" y="182536"/>
                  </a:lnTo>
                  <a:lnTo>
                    <a:pt x="337219" y="184489"/>
                  </a:lnTo>
                  <a:lnTo>
                    <a:pt x="344270" y="184489"/>
                  </a:lnTo>
                  <a:lnTo>
                    <a:pt x="367081" y="184489"/>
                  </a:lnTo>
                  <a:lnTo>
                    <a:pt x="363587" y="190586"/>
                  </a:lnTo>
                  <a:lnTo>
                    <a:pt x="359914" y="196695"/>
                  </a:lnTo>
                  <a:lnTo>
                    <a:pt x="356069" y="202804"/>
                  </a:lnTo>
                  <a:lnTo>
                    <a:pt x="352058" y="208901"/>
                  </a:lnTo>
                  <a:lnTo>
                    <a:pt x="332129" y="208901"/>
                  </a:lnTo>
                  <a:lnTo>
                    <a:pt x="322407" y="219789"/>
                  </a:lnTo>
                  <a:lnTo>
                    <a:pt x="312714" y="230780"/>
                  </a:lnTo>
                  <a:lnTo>
                    <a:pt x="302871" y="241633"/>
                  </a:lnTo>
                  <a:lnTo>
                    <a:pt x="292701" y="252109"/>
                  </a:lnTo>
                  <a:lnTo>
                    <a:pt x="288358" y="257276"/>
                  </a:lnTo>
                  <a:lnTo>
                    <a:pt x="280621" y="257963"/>
                  </a:lnTo>
                  <a:lnTo>
                    <a:pt x="275430" y="253635"/>
                  </a:lnTo>
                  <a:lnTo>
                    <a:pt x="274408" y="252786"/>
                  </a:lnTo>
                  <a:lnTo>
                    <a:pt x="269952" y="242345"/>
                  </a:lnTo>
                  <a:lnTo>
                    <a:pt x="259711" y="207497"/>
                  </a:lnTo>
                  <a:lnTo>
                    <a:pt x="251372" y="178936"/>
                  </a:lnTo>
                  <a:lnTo>
                    <a:pt x="239733" y="209747"/>
                  </a:lnTo>
                  <a:lnTo>
                    <a:pt x="228163" y="240552"/>
                  </a:lnTo>
                  <a:lnTo>
                    <a:pt x="216501" y="271323"/>
                  </a:lnTo>
                  <a:lnTo>
                    <a:pt x="204586" y="302031"/>
                  </a:lnTo>
                  <a:lnTo>
                    <a:pt x="203686" y="305362"/>
                  </a:lnTo>
                  <a:lnTo>
                    <a:pt x="201729" y="308311"/>
                  </a:lnTo>
                  <a:lnTo>
                    <a:pt x="199006" y="310453"/>
                  </a:lnTo>
                  <a:lnTo>
                    <a:pt x="193426" y="314267"/>
                  </a:lnTo>
                  <a:lnTo>
                    <a:pt x="185791" y="312858"/>
                  </a:lnTo>
                  <a:lnTo>
                    <a:pt x="181954" y="307299"/>
                  </a:lnTo>
                  <a:lnTo>
                    <a:pt x="180973" y="305880"/>
                  </a:lnTo>
                  <a:lnTo>
                    <a:pt x="180308" y="304273"/>
                  </a:lnTo>
                  <a:lnTo>
                    <a:pt x="179997" y="302580"/>
                  </a:lnTo>
                  <a:lnTo>
                    <a:pt x="178586" y="296965"/>
                  </a:lnTo>
                  <a:lnTo>
                    <a:pt x="177851" y="291106"/>
                  </a:lnTo>
                  <a:lnTo>
                    <a:pt x="176747" y="285492"/>
                  </a:lnTo>
                  <a:lnTo>
                    <a:pt x="161233" y="203103"/>
                  </a:lnTo>
                  <a:lnTo>
                    <a:pt x="149644" y="141525"/>
                  </a:lnTo>
                  <a:lnTo>
                    <a:pt x="132352" y="193216"/>
                  </a:lnTo>
                  <a:lnTo>
                    <a:pt x="129715" y="200906"/>
                  </a:lnTo>
                  <a:lnTo>
                    <a:pt x="127630" y="208413"/>
                  </a:lnTo>
                  <a:lnTo>
                    <a:pt x="117697" y="208901"/>
                  </a:lnTo>
                  <a:lnTo>
                    <a:pt x="110928" y="209081"/>
                  </a:lnTo>
                  <a:lnTo>
                    <a:pt x="104153" y="209061"/>
                  </a:lnTo>
                  <a:lnTo>
                    <a:pt x="97389" y="208961"/>
                  </a:lnTo>
                  <a:lnTo>
                    <a:pt x="90655" y="208901"/>
                  </a:lnTo>
                  <a:lnTo>
                    <a:pt x="51541" y="190586"/>
                  </a:lnTo>
                  <a:lnTo>
                    <a:pt x="48038" y="184489"/>
                  </a:lnTo>
                  <a:lnTo>
                    <a:pt x="109541" y="184245"/>
                  </a:lnTo>
                </a:path>
              </a:pathLst>
            </a:custGeom>
            <a:ln w="7136">
              <a:solidFill>
                <a:srgbClr val="454545"/>
              </a:solidFill>
            </a:ln>
          </p:spPr>
          <p:txBody>
            <a:bodyPr wrap="square" lIns="0" tIns="0" rIns="0" bIns="0" rtlCol="0"/>
            <a:lstStyle/>
            <a:p>
              <a:endParaRPr/>
            </a:p>
          </p:txBody>
        </p:sp>
        <p:sp>
          <p:nvSpPr>
            <p:cNvPr id="43" name="object 43"/>
            <p:cNvSpPr/>
            <p:nvPr/>
          </p:nvSpPr>
          <p:spPr>
            <a:xfrm>
              <a:off x="1002791" y="4248911"/>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80"/>
                  </a:lnTo>
                  <a:lnTo>
                    <a:pt x="572482" y="429285"/>
                  </a:lnTo>
                  <a:lnTo>
                    <a:pt x="562689" y="443817"/>
                  </a:lnTo>
                  <a:lnTo>
                    <a:pt x="548157" y="453610"/>
                  </a:lnTo>
                  <a:lnTo>
                    <a:pt x="530352" y="457200"/>
                  </a:lnTo>
                  <a:lnTo>
                    <a:pt x="45720" y="457200"/>
                  </a:lnTo>
                  <a:lnTo>
                    <a:pt x="27924" y="453610"/>
                  </a:lnTo>
                  <a:lnTo>
                    <a:pt x="13392" y="443817"/>
                  </a:lnTo>
                  <a:lnTo>
                    <a:pt x="3593" y="429285"/>
                  </a:lnTo>
                  <a:lnTo>
                    <a:pt x="0" y="411480"/>
                  </a:lnTo>
                  <a:lnTo>
                    <a:pt x="0" y="45719"/>
                  </a:lnTo>
                  <a:close/>
                </a:path>
              </a:pathLst>
            </a:custGeom>
            <a:ln w="12700">
              <a:solidFill>
                <a:srgbClr val="3C4A5F"/>
              </a:solidFill>
            </a:ln>
          </p:spPr>
          <p:txBody>
            <a:bodyPr wrap="square" lIns="0" tIns="0" rIns="0" bIns="0" rtlCol="0"/>
            <a:lstStyle/>
            <a:p>
              <a:endParaRPr/>
            </a:p>
          </p:txBody>
        </p:sp>
        <p:sp>
          <p:nvSpPr>
            <p:cNvPr id="44" name="object 44"/>
            <p:cNvSpPr/>
            <p:nvPr/>
          </p:nvSpPr>
          <p:spPr>
            <a:xfrm>
              <a:off x="381000" y="4820411"/>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50"/>
                  </a:lnTo>
                  <a:lnTo>
                    <a:pt x="0" y="514350"/>
                  </a:lnTo>
                  <a:lnTo>
                    <a:pt x="4491" y="536620"/>
                  </a:lnTo>
                  <a:lnTo>
                    <a:pt x="16740" y="554783"/>
                  </a:lnTo>
                  <a:lnTo>
                    <a:pt x="34906" y="567017"/>
                  </a:lnTo>
                  <a:lnTo>
                    <a:pt x="57150" y="571500"/>
                  </a:lnTo>
                  <a:lnTo>
                    <a:pt x="8477250" y="571500"/>
                  </a:lnTo>
                  <a:lnTo>
                    <a:pt x="8499520" y="567017"/>
                  </a:lnTo>
                  <a:lnTo>
                    <a:pt x="8517683" y="554783"/>
                  </a:lnTo>
                  <a:lnTo>
                    <a:pt x="8529917" y="536620"/>
                  </a:lnTo>
                  <a:lnTo>
                    <a:pt x="8534400" y="514350"/>
                  </a:lnTo>
                  <a:lnTo>
                    <a:pt x="8534400" y="57150"/>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45" name="object 45"/>
            <p:cNvSpPr/>
            <p:nvPr/>
          </p:nvSpPr>
          <p:spPr>
            <a:xfrm>
              <a:off x="381000" y="4820411"/>
              <a:ext cx="8534400" cy="571500"/>
            </a:xfrm>
            <a:custGeom>
              <a:avLst/>
              <a:gdLst/>
              <a:ahLst/>
              <a:cxnLst/>
              <a:rect l="l" t="t" r="r" b="b"/>
              <a:pathLst>
                <a:path w="8534400" h="571500">
                  <a:moveTo>
                    <a:pt x="0" y="57150"/>
                  </a:moveTo>
                  <a:lnTo>
                    <a:pt x="4491" y="34879"/>
                  </a:lnTo>
                  <a:lnTo>
                    <a:pt x="16740" y="16716"/>
                  </a:lnTo>
                  <a:lnTo>
                    <a:pt x="34906" y="4482"/>
                  </a:lnTo>
                  <a:lnTo>
                    <a:pt x="57150" y="0"/>
                  </a:lnTo>
                  <a:lnTo>
                    <a:pt x="8477250" y="0"/>
                  </a:lnTo>
                  <a:lnTo>
                    <a:pt x="8499520" y="4482"/>
                  </a:lnTo>
                  <a:lnTo>
                    <a:pt x="8517683" y="16716"/>
                  </a:lnTo>
                  <a:lnTo>
                    <a:pt x="8529917" y="34879"/>
                  </a:lnTo>
                  <a:lnTo>
                    <a:pt x="8534400" y="57150"/>
                  </a:lnTo>
                  <a:lnTo>
                    <a:pt x="8534400" y="514350"/>
                  </a:lnTo>
                  <a:lnTo>
                    <a:pt x="8529917" y="536620"/>
                  </a:lnTo>
                  <a:lnTo>
                    <a:pt x="8517683" y="554783"/>
                  </a:lnTo>
                  <a:lnTo>
                    <a:pt x="8499520" y="567017"/>
                  </a:lnTo>
                  <a:lnTo>
                    <a:pt x="8477250" y="571500"/>
                  </a:lnTo>
                  <a:lnTo>
                    <a:pt x="57150" y="571500"/>
                  </a:lnTo>
                  <a:lnTo>
                    <a:pt x="34906" y="567017"/>
                  </a:lnTo>
                  <a:lnTo>
                    <a:pt x="16740" y="554783"/>
                  </a:lnTo>
                  <a:lnTo>
                    <a:pt x="4491" y="536620"/>
                  </a:lnTo>
                  <a:lnTo>
                    <a:pt x="0" y="514350"/>
                  </a:lnTo>
                  <a:lnTo>
                    <a:pt x="0" y="57150"/>
                  </a:lnTo>
                  <a:close/>
                </a:path>
              </a:pathLst>
            </a:custGeom>
            <a:ln w="12700">
              <a:solidFill>
                <a:srgbClr val="3C4A5F"/>
              </a:solidFill>
            </a:ln>
          </p:spPr>
          <p:txBody>
            <a:bodyPr wrap="square" lIns="0" tIns="0" rIns="0" bIns="0" rtlCol="0"/>
            <a:lstStyle/>
            <a:p>
              <a:endParaRPr/>
            </a:p>
          </p:txBody>
        </p:sp>
        <p:pic>
          <p:nvPicPr>
            <p:cNvPr id="46" name="object 46"/>
            <p:cNvPicPr/>
            <p:nvPr/>
          </p:nvPicPr>
          <p:blipFill>
            <a:blip r:embed="rId4" cstate="print"/>
            <a:stretch>
              <a:fillRect/>
            </a:stretch>
          </p:blipFill>
          <p:spPr>
            <a:xfrm>
              <a:off x="1127155" y="5109295"/>
              <a:ext cx="334791" cy="184756"/>
            </a:xfrm>
            <a:prstGeom prst="rect">
              <a:avLst/>
            </a:prstGeom>
          </p:spPr>
        </p:pic>
        <p:sp>
          <p:nvSpPr>
            <p:cNvPr id="47" name="object 47"/>
            <p:cNvSpPr/>
            <p:nvPr/>
          </p:nvSpPr>
          <p:spPr>
            <a:xfrm>
              <a:off x="1130089" y="4925648"/>
              <a:ext cx="330200" cy="165100"/>
            </a:xfrm>
            <a:custGeom>
              <a:avLst/>
              <a:gdLst/>
              <a:ahLst/>
              <a:cxnLst/>
              <a:rect l="l" t="t" r="r" b="b"/>
              <a:pathLst>
                <a:path w="330200" h="165100">
                  <a:moveTo>
                    <a:pt x="113596" y="137157"/>
                  </a:moveTo>
                  <a:lnTo>
                    <a:pt x="85027" y="137157"/>
                  </a:lnTo>
                  <a:lnTo>
                    <a:pt x="85027" y="164587"/>
                  </a:lnTo>
                  <a:lnTo>
                    <a:pt x="113596" y="137157"/>
                  </a:lnTo>
                  <a:close/>
                </a:path>
                <a:path w="330200" h="165100">
                  <a:moveTo>
                    <a:pt x="178444" y="137157"/>
                  </a:moveTo>
                  <a:lnTo>
                    <a:pt x="144433" y="137157"/>
                  </a:lnTo>
                  <a:lnTo>
                    <a:pt x="162119" y="164587"/>
                  </a:lnTo>
                  <a:lnTo>
                    <a:pt x="178444" y="137157"/>
                  </a:lnTo>
                  <a:close/>
                </a:path>
                <a:path w="330200" h="165100">
                  <a:moveTo>
                    <a:pt x="239210" y="137157"/>
                  </a:moveTo>
                  <a:lnTo>
                    <a:pt x="210641" y="137157"/>
                  </a:lnTo>
                  <a:lnTo>
                    <a:pt x="239210" y="164587"/>
                  </a:lnTo>
                  <a:lnTo>
                    <a:pt x="239210" y="137157"/>
                  </a:lnTo>
                  <a:close/>
                </a:path>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311767" y="137157"/>
                  </a:lnTo>
                  <a:lnTo>
                    <a:pt x="318830" y="135720"/>
                  </a:lnTo>
                  <a:lnTo>
                    <a:pt x="324599" y="131801"/>
                  </a:lnTo>
                  <a:lnTo>
                    <a:pt x="328488" y="125988"/>
                  </a:lnTo>
                  <a:lnTo>
                    <a:pt x="329914" y="118870"/>
                  </a:lnTo>
                  <a:lnTo>
                    <a:pt x="329914" y="96012"/>
                  </a:lnTo>
                  <a:lnTo>
                    <a:pt x="45348" y="96012"/>
                  </a:lnTo>
                  <a:lnTo>
                    <a:pt x="45348" y="86869"/>
                  </a:lnTo>
                  <a:lnTo>
                    <a:pt x="329914" y="86869"/>
                  </a:lnTo>
                  <a:lnTo>
                    <a:pt x="329914" y="73154"/>
                  </a:lnTo>
                  <a:lnTo>
                    <a:pt x="45348" y="73154"/>
                  </a:lnTo>
                  <a:lnTo>
                    <a:pt x="45348" y="64010"/>
                  </a:lnTo>
                  <a:lnTo>
                    <a:pt x="329914" y="64010"/>
                  </a:lnTo>
                  <a:lnTo>
                    <a:pt x="329914" y="50295"/>
                  </a:lnTo>
                  <a:lnTo>
                    <a:pt x="45348" y="50295"/>
                  </a:lnTo>
                  <a:lnTo>
                    <a:pt x="45348" y="41152"/>
                  </a:lnTo>
                  <a:lnTo>
                    <a:pt x="329914" y="41152"/>
                  </a:lnTo>
                  <a:lnTo>
                    <a:pt x="329914" y="18286"/>
                  </a:lnTo>
                  <a:lnTo>
                    <a:pt x="328488" y="11170"/>
                  </a:lnTo>
                  <a:lnTo>
                    <a:pt x="324599" y="5357"/>
                  </a:lnTo>
                  <a:lnTo>
                    <a:pt x="318830" y="1437"/>
                  </a:lnTo>
                  <a:lnTo>
                    <a:pt x="311767" y="0"/>
                  </a:lnTo>
                  <a:close/>
                </a:path>
                <a:path w="330200" h="165100">
                  <a:moveTo>
                    <a:pt x="329914" y="86869"/>
                  </a:moveTo>
                  <a:lnTo>
                    <a:pt x="212001" y="86869"/>
                  </a:lnTo>
                  <a:lnTo>
                    <a:pt x="212001" y="96012"/>
                  </a:lnTo>
                  <a:lnTo>
                    <a:pt x="329914" y="96012"/>
                  </a:lnTo>
                  <a:lnTo>
                    <a:pt x="329914" y="86869"/>
                  </a:lnTo>
                  <a:close/>
                </a:path>
                <a:path w="330200" h="165100">
                  <a:moveTo>
                    <a:pt x="329914" y="64010"/>
                  </a:moveTo>
                  <a:lnTo>
                    <a:pt x="284558" y="64010"/>
                  </a:lnTo>
                  <a:lnTo>
                    <a:pt x="284558" y="73154"/>
                  </a:lnTo>
                  <a:lnTo>
                    <a:pt x="329914" y="73154"/>
                  </a:lnTo>
                  <a:lnTo>
                    <a:pt x="329914" y="64010"/>
                  </a:lnTo>
                  <a:close/>
                </a:path>
                <a:path w="330200" h="165100">
                  <a:moveTo>
                    <a:pt x="329914" y="41152"/>
                  </a:moveTo>
                  <a:lnTo>
                    <a:pt x="257349" y="41152"/>
                  </a:lnTo>
                  <a:lnTo>
                    <a:pt x="257349" y="50295"/>
                  </a:lnTo>
                  <a:lnTo>
                    <a:pt x="329914" y="50295"/>
                  </a:lnTo>
                  <a:lnTo>
                    <a:pt x="329914" y="41152"/>
                  </a:lnTo>
                  <a:close/>
                </a:path>
              </a:pathLst>
            </a:custGeom>
            <a:solidFill>
              <a:srgbClr val="CFD1D3"/>
            </a:solidFill>
          </p:spPr>
          <p:txBody>
            <a:bodyPr wrap="square" lIns="0" tIns="0" rIns="0" bIns="0" rtlCol="0"/>
            <a:lstStyle/>
            <a:p>
              <a:endParaRPr/>
            </a:p>
          </p:txBody>
        </p:sp>
        <p:sp>
          <p:nvSpPr>
            <p:cNvPr id="48" name="object 48"/>
            <p:cNvSpPr/>
            <p:nvPr/>
          </p:nvSpPr>
          <p:spPr>
            <a:xfrm>
              <a:off x="1130089" y="4925648"/>
              <a:ext cx="330200" cy="165100"/>
            </a:xfrm>
            <a:custGeom>
              <a:avLst/>
              <a:gdLst/>
              <a:ahLst/>
              <a:cxnLst/>
              <a:rect l="l" t="t" r="r" b="b"/>
              <a:pathLst>
                <a:path w="330200" h="165100">
                  <a:moveTo>
                    <a:pt x="311767" y="0"/>
                  </a:moveTo>
                  <a:lnTo>
                    <a:pt x="18139" y="0"/>
                  </a:lnTo>
                  <a:lnTo>
                    <a:pt x="11078" y="1437"/>
                  </a:lnTo>
                  <a:lnTo>
                    <a:pt x="5312" y="5357"/>
                  </a:lnTo>
                  <a:lnTo>
                    <a:pt x="1425" y="11170"/>
                  </a:lnTo>
                  <a:lnTo>
                    <a:pt x="0" y="18286"/>
                  </a:lnTo>
                  <a:lnTo>
                    <a:pt x="0" y="118870"/>
                  </a:lnTo>
                  <a:lnTo>
                    <a:pt x="1425" y="125988"/>
                  </a:lnTo>
                  <a:lnTo>
                    <a:pt x="5312" y="131801"/>
                  </a:lnTo>
                  <a:lnTo>
                    <a:pt x="11078" y="135720"/>
                  </a:lnTo>
                  <a:lnTo>
                    <a:pt x="18139" y="137157"/>
                  </a:lnTo>
                  <a:lnTo>
                    <a:pt x="85027" y="137157"/>
                  </a:lnTo>
                  <a:lnTo>
                    <a:pt x="85027" y="164587"/>
                  </a:lnTo>
                  <a:lnTo>
                    <a:pt x="113596" y="137157"/>
                  </a:lnTo>
                  <a:lnTo>
                    <a:pt x="144433" y="137157"/>
                  </a:lnTo>
                  <a:lnTo>
                    <a:pt x="162119" y="164587"/>
                  </a:lnTo>
                  <a:lnTo>
                    <a:pt x="178444" y="137157"/>
                  </a:lnTo>
                  <a:lnTo>
                    <a:pt x="210641" y="137157"/>
                  </a:lnTo>
                  <a:lnTo>
                    <a:pt x="239210" y="164587"/>
                  </a:lnTo>
                  <a:lnTo>
                    <a:pt x="239210" y="137157"/>
                  </a:lnTo>
                  <a:lnTo>
                    <a:pt x="311767" y="137157"/>
                  </a:lnTo>
                  <a:lnTo>
                    <a:pt x="318830" y="135720"/>
                  </a:lnTo>
                  <a:lnTo>
                    <a:pt x="324599" y="131801"/>
                  </a:lnTo>
                  <a:lnTo>
                    <a:pt x="328488" y="125988"/>
                  </a:lnTo>
                  <a:lnTo>
                    <a:pt x="329914" y="118870"/>
                  </a:lnTo>
                  <a:lnTo>
                    <a:pt x="329914" y="18286"/>
                  </a:lnTo>
                  <a:lnTo>
                    <a:pt x="328488" y="11170"/>
                  </a:lnTo>
                  <a:lnTo>
                    <a:pt x="324599" y="5357"/>
                  </a:lnTo>
                  <a:lnTo>
                    <a:pt x="318830" y="1437"/>
                  </a:lnTo>
                  <a:lnTo>
                    <a:pt x="311767" y="0"/>
                  </a:lnTo>
                  <a:close/>
                </a:path>
                <a:path w="330200" h="165100">
                  <a:moveTo>
                    <a:pt x="45348" y="41152"/>
                  </a:moveTo>
                  <a:lnTo>
                    <a:pt x="257349" y="41152"/>
                  </a:lnTo>
                  <a:lnTo>
                    <a:pt x="257349" y="50295"/>
                  </a:lnTo>
                  <a:lnTo>
                    <a:pt x="45348" y="50295"/>
                  </a:lnTo>
                  <a:lnTo>
                    <a:pt x="45348" y="41152"/>
                  </a:lnTo>
                  <a:close/>
                </a:path>
                <a:path w="330200" h="165100">
                  <a:moveTo>
                    <a:pt x="212001" y="96012"/>
                  </a:moveTo>
                  <a:lnTo>
                    <a:pt x="45348" y="96012"/>
                  </a:lnTo>
                  <a:lnTo>
                    <a:pt x="45348" y="86869"/>
                  </a:lnTo>
                  <a:lnTo>
                    <a:pt x="212001" y="86869"/>
                  </a:lnTo>
                  <a:lnTo>
                    <a:pt x="212001" y="96012"/>
                  </a:lnTo>
                  <a:close/>
                </a:path>
                <a:path w="330200" h="165100">
                  <a:moveTo>
                    <a:pt x="284558" y="73154"/>
                  </a:moveTo>
                  <a:lnTo>
                    <a:pt x="45348" y="73154"/>
                  </a:lnTo>
                  <a:lnTo>
                    <a:pt x="45348" y="64010"/>
                  </a:lnTo>
                  <a:lnTo>
                    <a:pt x="284558" y="64010"/>
                  </a:lnTo>
                  <a:lnTo>
                    <a:pt x="284558" y="73154"/>
                  </a:lnTo>
                  <a:close/>
                </a:path>
              </a:pathLst>
            </a:custGeom>
            <a:ln w="5312">
              <a:solidFill>
                <a:srgbClr val="454545"/>
              </a:solidFill>
            </a:ln>
          </p:spPr>
          <p:txBody>
            <a:bodyPr wrap="square" lIns="0" tIns="0" rIns="0" bIns="0" rtlCol="0"/>
            <a:lstStyle/>
            <a:p>
              <a:endParaRPr/>
            </a:p>
          </p:txBody>
        </p:sp>
        <p:sp>
          <p:nvSpPr>
            <p:cNvPr id="49" name="object 49"/>
            <p:cNvSpPr/>
            <p:nvPr/>
          </p:nvSpPr>
          <p:spPr>
            <a:xfrm>
              <a:off x="1003554" y="4879085"/>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85"/>
                  </a:lnTo>
                  <a:lnTo>
                    <a:pt x="562689" y="443817"/>
                  </a:lnTo>
                  <a:lnTo>
                    <a:pt x="548157" y="453610"/>
                  </a:lnTo>
                  <a:lnTo>
                    <a:pt x="530352" y="457200"/>
                  </a:lnTo>
                  <a:lnTo>
                    <a:pt x="45720" y="457200"/>
                  </a:lnTo>
                  <a:lnTo>
                    <a:pt x="27924" y="453610"/>
                  </a:lnTo>
                  <a:lnTo>
                    <a:pt x="13392" y="443817"/>
                  </a:lnTo>
                  <a:lnTo>
                    <a:pt x="3593" y="429285"/>
                  </a:lnTo>
                  <a:lnTo>
                    <a:pt x="0" y="411479"/>
                  </a:lnTo>
                  <a:lnTo>
                    <a:pt x="0" y="45719"/>
                  </a:lnTo>
                  <a:close/>
                </a:path>
              </a:pathLst>
            </a:custGeom>
            <a:ln w="25400">
              <a:solidFill>
                <a:srgbClr val="3D3D3D"/>
              </a:solidFill>
            </a:ln>
          </p:spPr>
          <p:txBody>
            <a:bodyPr wrap="square" lIns="0" tIns="0" rIns="0" bIns="0" rtlCol="0"/>
            <a:lstStyle/>
            <a:p>
              <a:endParaRPr/>
            </a:p>
          </p:txBody>
        </p:sp>
        <p:sp>
          <p:nvSpPr>
            <p:cNvPr id="50" name="object 50"/>
            <p:cNvSpPr/>
            <p:nvPr/>
          </p:nvSpPr>
          <p:spPr>
            <a:xfrm>
              <a:off x="381000" y="5457444"/>
              <a:ext cx="8534400" cy="571500"/>
            </a:xfrm>
            <a:custGeom>
              <a:avLst/>
              <a:gdLst/>
              <a:ahLst/>
              <a:cxnLst/>
              <a:rect l="l" t="t" r="r" b="b"/>
              <a:pathLst>
                <a:path w="8534400" h="571500">
                  <a:moveTo>
                    <a:pt x="8477250" y="0"/>
                  </a:moveTo>
                  <a:lnTo>
                    <a:pt x="57150" y="0"/>
                  </a:lnTo>
                  <a:lnTo>
                    <a:pt x="34906" y="4482"/>
                  </a:lnTo>
                  <a:lnTo>
                    <a:pt x="16740" y="16716"/>
                  </a:lnTo>
                  <a:lnTo>
                    <a:pt x="4491" y="34879"/>
                  </a:lnTo>
                  <a:lnTo>
                    <a:pt x="0" y="57149"/>
                  </a:lnTo>
                  <a:lnTo>
                    <a:pt x="0" y="514349"/>
                  </a:lnTo>
                  <a:lnTo>
                    <a:pt x="4491" y="536593"/>
                  </a:lnTo>
                  <a:lnTo>
                    <a:pt x="16740" y="554759"/>
                  </a:lnTo>
                  <a:lnTo>
                    <a:pt x="34906" y="567008"/>
                  </a:lnTo>
                  <a:lnTo>
                    <a:pt x="57150" y="571499"/>
                  </a:lnTo>
                  <a:lnTo>
                    <a:pt x="8477250" y="571499"/>
                  </a:lnTo>
                  <a:lnTo>
                    <a:pt x="8499520" y="567008"/>
                  </a:lnTo>
                  <a:lnTo>
                    <a:pt x="8517683" y="554759"/>
                  </a:lnTo>
                  <a:lnTo>
                    <a:pt x="8529917" y="536593"/>
                  </a:lnTo>
                  <a:lnTo>
                    <a:pt x="8534400" y="514349"/>
                  </a:lnTo>
                  <a:lnTo>
                    <a:pt x="8534400" y="57149"/>
                  </a:lnTo>
                  <a:lnTo>
                    <a:pt x="8529917" y="34879"/>
                  </a:lnTo>
                  <a:lnTo>
                    <a:pt x="8517683" y="16716"/>
                  </a:lnTo>
                  <a:lnTo>
                    <a:pt x="8499520" y="4482"/>
                  </a:lnTo>
                  <a:lnTo>
                    <a:pt x="8477250" y="0"/>
                  </a:lnTo>
                  <a:close/>
                </a:path>
              </a:pathLst>
            </a:custGeom>
            <a:solidFill>
              <a:srgbClr val="FFFFFF"/>
            </a:solidFill>
          </p:spPr>
          <p:txBody>
            <a:bodyPr wrap="square" lIns="0" tIns="0" rIns="0" bIns="0" rtlCol="0"/>
            <a:lstStyle/>
            <a:p>
              <a:endParaRPr/>
            </a:p>
          </p:txBody>
        </p:sp>
        <p:sp>
          <p:nvSpPr>
            <p:cNvPr id="51" name="object 51"/>
            <p:cNvSpPr/>
            <p:nvPr/>
          </p:nvSpPr>
          <p:spPr>
            <a:xfrm>
              <a:off x="381000" y="5457444"/>
              <a:ext cx="8534400" cy="571500"/>
            </a:xfrm>
            <a:custGeom>
              <a:avLst/>
              <a:gdLst/>
              <a:ahLst/>
              <a:cxnLst/>
              <a:rect l="l" t="t" r="r" b="b"/>
              <a:pathLst>
                <a:path w="8534400" h="571500">
                  <a:moveTo>
                    <a:pt x="0" y="57149"/>
                  </a:moveTo>
                  <a:lnTo>
                    <a:pt x="4491" y="34879"/>
                  </a:lnTo>
                  <a:lnTo>
                    <a:pt x="16740" y="16716"/>
                  </a:lnTo>
                  <a:lnTo>
                    <a:pt x="34906" y="4482"/>
                  </a:lnTo>
                  <a:lnTo>
                    <a:pt x="57150" y="0"/>
                  </a:lnTo>
                  <a:lnTo>
                    <a:pt x="8477250" y="0"/>
                  </a:lnTo>
                  <a:lnTo>
                    <a:pt x="8499520" y="4482"/>
                  </a:lnTo>
                  <a:lnTo>
                    <a:pt x="8517683" y="16716"/>
                  </a:lnTo>
                  <a:lnTo>
                    <a:pt x="8529917" y="34879"/>
                  </a:lnTo>
                  <a:lnTo>
                    <a:pt x="8534400" y="57149"/>
                  </a:lnTo>
                  <a:lnTo>
                    <a:pt x="8534400" y="514349"/>
                  </a:lnTo>
                  <a:lnTo>
                    <a:pt x="8529917" y="536593"/>
                  </a:lnTo>
                  <a:lnTo>
                    <a:pt x="8517683" y="554759"/>
                  </a:lnTo>
                  <a:lnTo>
                    <a:pt x="8499520" y="567008"/>
                  </a:lnTo>
                  <a:lnTo>
                    <a:pt x="8477250" y="571499"/>
                  </a:lnTo>
                  <a:lnTo>
                    <a:pt x="57150" y="571499"/>
                  </a:lnTo>
                  <a:lnTo>
                    <a:pt x="34906" y="567008"/>
                  </a:lnTo>
                  <a:lnTo>
                    <a:pt x="16740" y="554759"/>
                  </a:lnTo>
                  <a:lnTo>
                    <a:pt x="4491" y="536593"/>
                  </a:lnTo>
                  <a:lnTo>
                    <a:pt x="0" y="514349"/>
                  </a:lnTo>
                  <a:lnTo>
                    <a:pt x="0" y="57149"/>
                  </a:lnTo>
                  <a:close/>
                </a:path>
              </a:pathLst>
            </a:custGeom>
            <a:ln w="12700">
              <a:solidFill>
                <a:srgbClr val="3C4A5F"/>
              </a:solidFill>
            </a:ln>
          </p:spPr>
          <p:txBody>
            <a:bodyPr wrap="square" lIns="0" tIns="0" rIns="0" bIns="0" rtlCol="0"/>
            <a:lstStyle/>
            <a:p>
              <a:endParaRPr/>
            </a:p>
          </p:txBody>
        </p:sp>
      </p:grpSp>
      <p:sp>
        <p:nvSpPr>
          <p:cNvPr id="52" name="object 52"/>
          <p:cNvSpPr txBox="1"/>
          <p:nvPr/>
        </p:nvSpPr>
        <p:spPr>
          <a:xfrm>
            <a:off x="389595" y="1790827"/>
            <a:ext cx="8517255" cy="4285789"/>
          </a:xfrm>
          <a:prstGeom prst="rect">
            <a:avLst/>
          </a:prstGeom>
        </p:spPr>
        <p:txBody>
          <a:bodyPr vert="horz" wrap="square" lIns="0" tIns="12700" rIns="0" bIns="0" rtlCol="0">
            <a:spAutoFit/>
          </a:bodyPr>
          <a:lstStyle/>
          <a:p>
            <a:pPr marL="1840864">
              <a:lnSpc>
                <a:spcPct val="100000"/>
              </a:lnSpc>
              <a:spcBef>
                <a:spcPts val="100"/>
              </a:spcBef>
            </a:pPr>
            <a:r>
              <a:rPr sz="1800" spc="-10" dirty="0">
                <a:solidFill>
                  <a:srgbClr val="44536A"/>
                </a:solidFill>
                <a:latin typeface="Georgia" panose="02040502050405020303" pitchFamily="18" charset="0"/>
                <a:cs typeface="Times New Roman"/>
              </a:rPr>
              <a:t>Согласие</a:t>
            </a:r>
            <a:r>
              <a:rPr sz="1800" spc="-8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субъекта</a:t>
            </a:r>
            <a:r>
              <a:rPr sz="1800" spc="-10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персональных</a:t>
            </a:r>
            <a:r>
              <a:rPr sz="1800" spc="-6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a:lnSpc>
                <a:spcPct val="100000"/>
              </a:lnSpc>
              <a:spcBef>
                <a:spcPts val="720"/>
              </a:spcBef>
            </a:pPr>
            <a:endParaRPr sz="1800" dirty="0">
              <a:latin typeface="Georgia" panose="02040502050405020303" pitchFamily="18" charset="0"/>
              <a:cs typeface="Times New Roman"/>
            </a:endParaRPr>
          </a:p>
          <a:p>
            <a:pPr marL="1840864">
              <a:lnSpc>
                <a:spcPct val="100000"/>
              </a:lnSpc>
            </a:pPr>
            <a:r>
              <a:rPr sz="1800" spc="-10" dirty="0">
                <a:solidFill>
                  <a:srgbClr val="44536A"/>
                </a:solidFill>
                <a:latin typeface="Georgia" panose="02040502050405020303" pitchFamily="18" charset="0"/>
                <a:cs typeface="Times New Roman"/>
              </a:rPr>
              <a:t>Заключение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исполнение</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договора</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957580">
              <a:lnSpc>
                <a:spcPts val="1860"/>
              </a:lnSpc>
            </a:pPr>
            <a:r>
              <a:rPr sz="1800" dirty="0">
                <a:solidFill>
                  <a:srgbClr val="44536A"/>
                </a:solidFill>
                <a:latin typeface="Georgia" panose="02040502050405020303" pitchFamily="18" charset="0"/>
                <a:cs typeface="Times New Roman"/>
              </a:rPr>
              <a:t>Обработка</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4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данных,</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указанных</a:t>
            </a:r>
            <a:r>
              <a:rPr sz="1800" spc="-7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a:t>
            </a:r>
            <a:r>
              <a:rPr sz="1800" spc="-5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документе, </a:t>
            </a:r>
            <a:r>
              <a:rPr sz="1800" dirty="0">
                <a:solidFill>
                  <a:srgbClr val="44536A"/>
                </a:solidFill>
                <a:latin typeface="Georgia" panose="02040502050405020303" pitchFamily="18" charset="0"/>
                <a:cs typeface="Times New Roman"/>
              </a:rPr>
              <a:t>адресованном</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оператору</a:t>
            </a:r>
            <a:endParaRPr sz="1800" dirty="0">
              <a:latin typeface="Georgia" panose="02040502050405020303" pitchFamily="18" charset="0"/>
              <a:cs typeface="Times New Roman"/>
            </a:endParaRPr>
          </a:p>
          <a:p>
            <a:pPr marL="1840864">
              <a:lnSpc>
                <a:spcPct val="100000"/>
              </a:lnSpc>
              <a:spcBef>
                <a:spcPts val="1850"/>
              </a:spcBef>
            </a:pPr>
            <a:r>
              <a:rPr sz="1800" dirty="0">
                <a:solidFill>
                  <a:srgbClr val="44536A"/>
                </a:solidFill>
                <a:latin typeface="Georgia" panose="02040502050405020303" pitchFamily="18" charset="0"/>
                <a:cs typeface="Times New Roman"/>
              </a:rPr>
              <a:t>Оформление</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реализация</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трудовых</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(служебных)</a:t>
            </a:r>
            <a:r>
              <a:rPr sz="1800" spc="-7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отношений</a:t>
            </a:r>
            <a:endParaRPr sz="1800" dirty="0">
              <a:latin typeface="Georgia" panose="02040502050405020303" pitchFamily="18" charset="0"/>
              <a:cs typeface="Times New Roman"/>
            </a:endParaRPr>
          </a:p>
          <a:p>
            <a:pPr>
              <a:lnSpc>
                <a:spcPct val="100000"/>
              </a:lnSpc>
              <a:spcBef>
                <a:spcPts val="105"/>
              </a:spcBef>
            </a:pPr>
            <a:endParaRPr sz="1800" dirty="0">
              <a:latin typeface="Georgia" panose="02040502050405020303" pitchFamily="18" charset="0"/>
              <a:cs typeface="Times New Roman"/>
            </a:endParaRPr>
          </a:p>
          <a:p>
            <a:pPr marL="1840864" marR="444500">
              <a:lnSpc>
                <a:spcPts val="1860"/>
              </a:lnSpc>
            </a:pPr>
            <a:r>
              <a:rPr sz="1800" dirty="0">
                <a:solidFill>
                  <a:srgbClr val="44536A"/>
                </a:solidFill>
                <a:latin typeface="Georgia" panose="02040502050405020303" pitchFamily="18" charset="0"/>
                <a:cs typeface="Times New Roman"/>
              </a:rPr>
              <a:t>Защита</a:t>
            </a:r>
            <a:r>
              <a:rPr sz="1800" spc="-5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жизни,</a:t>
            </a:r>
            <a:r>
              <a:rPr sz="1800" spc="-3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здоровья</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или</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иных</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жизненно</a:t>
            </a:r>
            <a:r>
              <a:rPr sz="1800" spc="-3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важных</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интересов человека</a:t>
            </a:r>
            <a:endParaRPr sz="1800" dirty="0">
              <a:latin typeface="Georgia" panose="02040502050405020303" pitchFamily="18" charset="0"/>
              <a:cs typeface="Times New Roman"/>
            </a:endParaRPr>
          </a:p>
          <a:p>
            <a:pPr marL="1823720">
              <a:lnSpc>
                <a:spcPct val="100000"/>
              </a:lnSpc>
              <a:spcBef>
                <a:spcPts val="1850"/>
              </a:spcBef>
            </a:pPr>
            <a:r>
              <a:rPr sz="1800" dirty="0">
                <a:solidFill>
                  <a:srgbClr val="44536A"/>
                </a:solidFill>
                <a:latin typeface="Georgia" panose="02040502050405020303" pitchFamily="18" charset="0"/>
                <a:cs typeface="Times New Roman"/>
              </a:rPr>
              <a:t>Обработка</a:t>
            </a:r>
            <a:r>
              <a:rPr sz="1800" spc="-40"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распространенных</a:t>
            </a:r>
            <a:r>
              <a:rPr sz="1800" spc="-6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ранее</a:t>
            </a:r>
            <a:r>
              <a:rPr sz="1800" spc="-4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персональных</a:t>
            </a:r>
            <a:r>
              <a:rPr sz="1800" spc="-3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данных</a:t>
            </a:r>
            <a:endParaRPr sz="1800" dirty="0">
              <a:latin typeface="Georgia" panose="02040502050405020303" pitchFamily="18" charset="0"/>
              <a:cs typeface="Times New Roman"/>
            </a:endParaRPr>
          </a:p>
          <a:p>
            <a:pPr marL="1840864">
              <a:lnSpc>
                <a:spcPts val="2010"/>
              </a:lnSpc>
              <a:spcBef>
                <a:spcPts val="1920"/>
              </a:spcBef>
            </a:pPr>
            <a:r>
              <a:rPr sz="1800" dirty="0">
                <a:solidFill>
                  <a:srgbClr val="44536A"/>
                </a:solidFill>
                <a:latin typeface="Georgia" panose="02040502050405020303" pitchFamily="18" charset="0"/>
                <a:cs typeface="Times New Roman"/>
              </a:rPr>
              <a:t>Выполнение</a:t>
            </a:r>
            <a:r>
              <a:rPr sz="1800" spc="-55" dirty="0">
                <a:solidFill>
                  <a:srgbClr val="44536A"/>
                </a:solidFill>
                <a:latin typeface="Georgia" panose="02040502050405020303" pitchFamily="18" charset="0"/>
                <a:cs typeface="Times New Roman"/>
              </a:rPr>
              <a:t> </a:t>
            </a:r>
            <a:r>
              <a:rPr sz="1800" dirty="0">
                <a:solidFill>
                  <a:srgbClr val="44536A"/>
                </a:solidFill>
                <a:latin typeface="Georgia" panose="02040502050405020303" pitchFamily="18" charset="0"/>
                <a:cs typeface="Times New Roman"/>
              </a:rPr>
              <a:t>обязанностей</a:t>
            </a:r>
            <a:r>
              <a:rPr sz="1800" spc="-60"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(полномочий),</a:t>
            </a:r>
            <a:r>
              <a:rPr sz="1800" spc="-4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предусмотренных</a:t>
            </a:r>
            <a:endParaRPr sz="1800" dirty="0">
              <a:latin typeface="Georgia" panose="02040502050405020303" pitchFamily="18" charset="0"/>
              <a:cs typeface="Times New Roman"/>
            </a:endParaRPr>
          </a:p>
          <a:p>
            <a:pPr marL="1840864">
              <a:lnSpc>
                <a:spcPts val="2010"/>
              </a:lnSpc>
            </a:pPr>
            <a:r>
              <a:rPr sz="1800" spc="-20" dirty="0">
                <a:solidFill>
                  <a:srgbClr val="44536A"/>
                </a:solidFill>
                <a:latin typeface="Georgia" panose="02040502050405020303" pitchFamily="18" charset="0"/>
                <a:cs typeface="Times New Roman"/>
              </a:rPr>
              <a:t>законодательными</a:t>
            </a:r>
            <a:r>
              <a:rPr sz="1800" spc="-15" dirty="0">
                <a:solidFill>
                  <a:srgbClr val="44536A"/>
                </a:solidFill>
                <a:latin typeface="Georgia" panose="02040502050405020303" pitchFamily="18" charset="0"/>
                <a:cs typeface="Times New Roman"/>
              </a:rPr>
              <a:t> </a:t>
            </a:r>
            <a:r>
              <a:rPr sz="1800" spc="-10" dirty="0">
                <a:solidFill>
                  <a:srgbClr val="44536A"/>
                </a:solidFill>
                <a:latin typeface="Georgia" panose="02040502050405020303" pitchFamily="18" charset="0"/>
                <a:cs typeface="Times New Roman"/>
              </a:rPr>
              <a:t>актами</a:t>
            </a:r>
            <a:endParaRPr sz="1800" dirty="0">
              <a:latin typeface="Georgia" panose="02040502050405020303" pitchFamily="18" charset="0"/>
              <a:cs typeface="Times New Roman"/>
            </a:endParaRPr>
          </a:p>
        </p:txBody>
      </p:sp>
      <p:grpSp>
        <p:nvGrpSpPr>
          <p:cNvPr id="53" name="object 53"/>
          <p:cNvGrpSpPr/>
          <p:nvPr/>
        </p:nvGrpSpPr>
        <p:grpSpPr>
          <a:xfrm>
            <a:off x="982725" y="5505958"/>
            <a:ext cx="589280" cy="469900"/>
            <a:chOff x="982725" y="5505958"/>
            <a:chExt cx="589280" cy="469900"/>
          </a:xfrm>
        </p:grpSpPr>
        <p:sp>
          <p:nvSpPr>
            <p:cNvPr id="54" name="object 54"/>
            <p:cNvSpPr/>
            <p:nvPr/>
          </p:nvSpPr>
          <p:spPr>
            <a:xfrm>
              <a:off x="1056380" y="5576954"/>
              <a:ext cx="443230" cy="329565"/>
            </a:xfrm>
            <a:custGeom>
              <a:avLst/>
              <a:gdLst/>
              <a:ahLst/>
              <a:cxnLst/>
              <a:rect l="l" t="t" r="r" b="b"/>
              <a:pathLst>
                <a:path w="443230" h="329564">
                  <a:moveTo>
                    <a:pt x="402239" y="279218"/>
                  </a:moveTo>
                  <a:lnTo>
                    <a:pt x="40806" y="279218"/>
                  </a:lnTo>
                  <a:lnTo>
                    <a:pt x="40806" y="288372"/>
                  </a:lnTo>
                  <a:lnTo>
                    <a:pt x="0" y="311258"/>
                  </a:lnTo>
                  <a:lnTo>
                    <a:pt x="0" y="329567"/>
                  </a:lnTo>
                  <a:lnTo>
                    <a:pt x="443055" y="329567"/>
                  </a:lnTo>
                  <a:lnTo>
                    <a:pt x="443055" y="311258"/>
                  </a:lnTo>
                  <a:lnTo>
                    <a:pt x="402239" y="288372"/>
                  </a:lnTo>
                  <a:lnTo>
                    <a:pt x="402239" y="279218"/>
                  </a:lnTo>
                  <a:close/>
                </a:path>
                <a:path w="443230" h="329564">
                  <a:moveTo>
                    <a:pt x="99102" y="123592"/>
                  </a:moveTo>
                  <a:lnTo>
                    <a:pt x="64125" y="123592"/>
                  </a:lnTo>
                  <a:lnTo>
                    <a:pt x="64125" y="279218"/>
                  </a:lnTo>
                  <a:lnTo>
                    <a:pt x="99102" y="279218"/>
                  </a:lnTo>
                  <a:lnTo>
                    <a:pt x="99102" y="123592"/>
                  </a:lnTo>
                  <a:close/>
                </a:path>
                <a:path w="443230" h="329564">
                  <a:moveTo>
                    <a:pt x="169057" y="123592"/>
                  </a:moveTo>
                  <a:lnTo>
                    <a:pt x="134079" y="123592"/>
                  </a:lnTo>
                  <a:lnTo>
                    <a:pt x="134079" y="279218"/>
                  </a:lnTo>
                  <a:lnTo>
                    <a:pt x="169057" y="279218"/>
                  </a:lnTo>
                  <a:lnTo>
                    <a:pt x="169057" y="123592"/>
                  </a:lnTo>
                  <a:close/>
                </a:path>
                <a:path w="443230" h="329564">
                  <a:moveTo>
                    <a:pt x="239011" y="123592"/>
                  </a:moveTo>
                  <a:lnTo>
                    <a:pt x="204034" y="123592"/>
                  </a:lnTo>
                  <a:lnTo>
                    <a:pt x="204034" y="279218"/>
                  </a:lnTo>
                  <a:lnTo>
                    <a:pt x="239011" y="279218"/>
                  </a:lnTo>
                  <a:lnTo>
                    <a:pt x="239011" y="123592"/>
                  </a:lnTo>
                  <a:close/>
                </a:path>
                <a:path w="443230" h="329564">
                  <a:moveTo>
                    <a:pt x="308966" y="123592"/>
                  </a:moveTo>
                  <a:lnTo>
                    <a:pt x="273989" y="123592"/>
                  </a:lnTo>
                  <a:lnTo>
                    <a:pt x="273989" y="279218"/>
                  </a:lnTo>
                  <a:lnTo>
                    <a:pt x="308966" y="279218"/>
                  </a:lnTo>
                  <a:lnTo>
                    <a:pt x="308966" y="123592"/>
                  </a:lnTo>
                  <a:close/>
                </a:path>
                <a:path w="443230" h="329564">
                  <a:moveTo>
                    <a:pt x="378921" y="123592"/>
                  </a:moveTo>
                  <a:lnTo>
                    <a:pt x="343943" y="123592"/>
                  </a:lnTo>
                  <a:lnTo>
                    <a:pt x="343943" y="279218"/>
                  </a:lnTo>
                  <a:lnTo>
                    <a:pt x="378921" y="279218"/>
                  </a:lnTo>
                  <a:lnTo>
                    <a:pt x="378921" y="123592"/>
                  </a:lnTo>
                  <a:close/>
                </a:path>
                <a:path w="443230" h="329564">
                  <a:moveTo>
                    <a:pt x="402239" y="114438"/>
                  </a:moveTo>
                  <a:lnTo>
                    <a:pt x="40806" y="114438"/>
                  </a:lnTo>
                  <a:lnTo>
                    <a:pt x="40806" y="123592"/>
                  </a:lnTo>
                  <a:lnTo>
                    <a:pt x="402239" y="123592"/>
                  </a:lnTo>
                  <a:lnTo>
                    <a:pt x="402239" y="114438"/>
                  </a:lnTo>
                  <a:close/>
                </a:path>
                <a:path w="443230" h="329564">
                  <a:moveTo>
                    <a:pt x="419728" y="86974"/>
                  </a:moveTo>
                  <a:lnTo>
                    <a:pt x="23318" y="86974"/>
                  </a:lnTo>
                  <a:lnTo>
                    <a:pt x="23318" y="114438"/>
                  </a:lnTo>
                  <a:lnTo>
                    <a:pt x="419728" y="114438"/>
                  </a:lnTo>
                  <a:lnTo>
                    <a:pt x="419728" y="86974"/>
                  </a:lnTo>
                  <a:close/>
                </a:path>
                <a:path w="443230" h="329564">
                  <a:moveTo>
                    <a:pt x="221523" y="0"/>
                  </a:moveTo>
                  <a:lnTo>
                    <a:pt x="40806" y="86974"/>
                  </a:lnTo>
                  <a:lnTo>
                    <a:pt x="402239" y="86974"/>
                  </a:lnTo>
                  <a:lnTo>
                    <a:pt x="383218" y="77820"/>
                  </a:lnTo>
                  <a:lnTo>
                    <a:pt x="215693" y="77820"/>
                  </a:lnTo>
                  <a:lnTo>
                    <a:pt x="206639" y="76375"/>
                  </a:lnTo>
                  <a:lnTo>
                    <a:pt x="199225" y="72442"/>
                  </a:lnTo>
                  <a:lnTo>
                    <a:pt x="194215" y="66620"/>
                  </a:lnTo>
                  <a:lnTo>
                    <a:pt x="192375" y="59511"/>
                  </a:lnTo>
                  <a:lnTo>
                    <a:pt x="194215" y="52402"/>
                  </a:lnTo>
                  <a:lnTo>
                    <a:pt x="199225" y="46580"/>
                  </a:lnTo>
                  <a:lnTo>
                    <a:pt x="206639" y="42647"/>
                  </a:lnTo>
                  <a:lnTo>
                    <a:pt x="215693" y="41202"/>
                  </a:lnTo>
                  <a:lnTo>
                    <a:pt x="307133" y="41202"/>
                  </a:lnTo>
                  <a:lnTo>
                    <a:pt x="221523" y="0"/>
                  </a:lnTo>
                  <a:close/>
                </a:path>
                <a:path w="443230" h="329564">
                  <a:moveTo>
                    <a:pt x="307133" y="41202"/>
                  </a:move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lnTo>
                    <a:pt x="383218" y="77820"/>
                  </a:lnTo>
                  <a:lnTo>
                    <a:pt x="307133" y="41202"/>
                  </a:lnTo>
                  <a:close/>
                </a:path>
              </a:pathLst>
            </a:custGeom>
            <a:solidFill>
              <a:srgbClr val="CFD1D3"/>
            </a:solidFill>
          </p:spPr>
          <p:txBody>
            <a:bodyPr wrap="square" lIns="0" tIns="0" rIns="0" bIns="0" rtlCol="0"/>
            <a:lstStyle/>
            <a:p>
              <a:endParaRPr/>
            </a:p>
          </p:txBody>
        </p:sp>
        <p:sp>
          <p:nvSpPr>
            <p:cNvPr id="55" name="object 55"/>
            <p:cNvSpPr/>
            <p:nvPr/>
          </p:nvSpPr>
          <p:spPr>
            <a:xfrm>
              <a:off x="1056380" y="5576955"/>
              <a:ext cx="443230" cy="329565"/>
            </a:xfrm>
            <a:custGeom>
              <a:avLst/>
              <a:gdLst/>
              <a:ahLst/>
              <a:cxnLst/>
              <a:rect l="l" t="t" r="r" b="b"/>
              <a:pathLst>
                <a:path w="443230" h="329564">
                  <a:moveTo>
                    <a:pt x="402239" y="288372"/>
                  </a:moveTo>
                  <a:lnTo>
                    <a:pt x="402239" y="279218"/>
                  </a:lnTo>
                  <a:lnTo>
                    <a:pt x="378921" y="279218"/>
                  </a:lnTo>
                  <a:lnTo>
                    <a:pt x="378921" y="123592"/>
                  </a:lnTo>
                  <a:lnTo>
                    <a:pt x="402239" y="123592"/>
                  </a:lnTo>
                  <a:lnTo>
                    <a:pt x="402239" y="114438"/>
                  </a:lnTo>
                  <a:lnTo>
                    <a:pt x="419728" y="114438"/>
                  </a:lnTo>
                  <a:lnTo>
                    <a:pt x="419728" y="86974"/>
                  </a:lnTo>
                  <a:lnTo>
                    <a:pt x="402239" y="86974"/>
                  </a:lnTo>
                  <a:lnTo>
                    <a:pt x="221523" y="0"/>
                  </a:lnTo>
                  <a:lnTo>
                    <a:pt x="40806" y="86974"/>
                  </a:lnTo>
                  <a:lnTo>
                    <a:pt x="23318" y="86974"/>
                  </a:lnTo>
                  <a:lnTo>
                    <a:pt x="23318" y="114438"/>
                  </a:lnTo>
                  <a:lnTo>
                    <a:pt x="40806" y="114438"/>
                  </a:lnTo>
                  <a:lnTo>
                    <a:pt x="40806" y="123592"/>
                  </a:lnTo>
                  <a:lnTo>
                    <a:pt x="64125" y="123592"/>
                  </a:lnTo>
                  <a:lnTo>
                    <a:pt x="64125" y="279218"/>
                  </a:lnTo>
                  <a:lnTo>
                    <a:pt x="40806" y="279218"/>
                  </a:lnTo>
                  <a:lnTo>
                    <a:pt x="40806" y="288372"/>
                  </a:lnTo>
                  <a:lnTo>
                    <a:pt x="0" y="311258"/>
                  </a:lnTo>
                  <a:lnTo>
                    <a:pt x="0" y="329567"/>
                  </a:lnTo>
                  <a:lnTo>
                    <a:pt x="221523" y="329567"/>
                  </a:lnTo>
                  <a:lnTo>
                    <a:pt x="443055" y="329567"/>
                  </a:lnTo>
                  <a:lnTo>
                    <a:pt x="443055" y="311258"/>
                  </a:lnTo>
                  <a:lnTo>
                    <a:pt x="402239" y="288372"/>
                  </a:lnTo>
                </a:path>
                <a:path w="443230" h="329564">
                  <a:moveTo>
                    <a:pt x="134079" y="279218"/>
                  </a:moveTo>
                  <a:lnTo>
                    <a:pt x="99102" y="279218"/>
                  </a:lnTo>
                  <a:lnTo>
                    <a:pt x="99102" y="123592"/>
                  </a:lnTo>
                  <a:lnTo>
                    <a:pt x="134079" y="123592"/>
                  </a:lnTo>
                  <a:lnTo>
                    <a:pt x="134079" y="279218"/>
                  </a:lnTo>
                </a:path>
                <a:path w="443230" h="329564">
                  <a:moveTo>
                    <a:pt x="204034" y="279218"/>
                  </a:moveTo>
                  <a:lnTo>
                    <a:pt x="169057" y="279218"/>
                  </a:lnTo>
                  <a:lnTo>
                    <a:pt x="169057" y="123592"/>
                  </a:lnTo>
                  <a:lnTo>
                    <a:pt x="204034" y="123592"/>
                  </a:lnTo>
                  <a:lnTo>
                    <a:pt x="204034" y="279218"/>
                  </a:lnTo>
                </a:path>
                <a:path w="443230" h="329564">
                  <a:moveTo>
                    <a:pt x="215693" y="77820"/>
                  </a:moveTo>
                  <a:lnTo>
                    <a:pt x="206639" y="76375"/>
                  </a:lnTo>
                  <a:lnTo>
                    <a:pt x="199225" y="72442"/>
                  </a:lnTo>
                  <a:lnTo>
                    <a:pt x="194215" y="66620"/>
                  </a:lnTo>
                  <a:lnTo>
                    <a:pt x="192375" y="59511"/>
                  </a:lnTo>
                  <a:lnTo>
                    <a:pt x="194215" y="52402"/>
                  </a:lnTo>
                  <a:lnTo>
                    <a:pt x="199225" y="46580"/>
                  </a:lnTo>
                  <a:lnTo>
                    <a:pt x="206639" y="42647"/>
                  </a:lnTo>
                  <a:lnTo>
                    <a:pt x="215693" y="41202"/>
                  </a:lnTo>
                  <a:lnTo>
                    <a:pt x="224747" y="42647"/>
                  </a:lnTo>
                  <a:lnTo>
                    <a:pt x="232162" y="46580"/>
                  </a:lnTo>
                  <a:lnTo>
                    <a:pt x="237171" y="52402"/>
                  </a:lnTo>
                  <a:lnTo>
                    <a:pt x="239011" y="59511"/>
                  </a:lnTo>
                  <a:lnTo>
                    <a:pt x="237171" y="66620"/>
                  </a:lnTo>
                  <a:lnTo>
                    <a:pt x="232162" y="72442"/>
                  </a:lnTo>
                  <a:lnTo>
                    <a:pt x="224747" y="76375"/>
                  </a:lnTo>
                  <a:lnTo>
                    <a:pt x="215693" y="77820"/>
                  </a:lnTo>
                </a:path>
                <a:path w="443230" h="329564">
                  <a:moveTo>
                    <a:pt x="273989" y="279218"/>
                  </a:moveTo>
                  <a:lnTo>
                    <a:pt x="239011" y="279218"/>
                  </a:lnTo>
                  <a:lnTo>
                    <a:pt x="239011" y="123592"/>
                  </a:lnTo>
                  <a:lnTo>
                    <a:pt x="273989" y="123592"/>
                  </a:lnTo>
                  <a:lnTo>
                    <a:pt x="273989" y="279218"/>
                  </a:lnTo>
                </a:path>
                <a:path w="443230" h="329564">
                  <a:moveTo>
                    <a:pt x="343943" y="279218"/>
                  </a:moveTo>
                  <a:lnTo>
                    <a:pt x="308966" y="279218"/>
                  </a:lnTo>
                  <a:lnTo>
                    <a:pt x="308966" y="123592"/>
                  </a:lnTo>
                  <a:lnTo>
                    <a:pt x="343943" y="123592"/>
                  </a:lnTo>
                  <a:lnTo>
                    <a:pt x="343943" y="279218"/>
                  </a:lnTo>
                </a:path>
              </a:pathLst>
            </a:custGeom>
            <a:ln w="6070">
              <a:solidFill>
                <a:srgbClr val="454545"/>
              </a:solidFill>
            </a:ln>
          </p:spPr>
          <p:txBody>
            <a:bodyPr wrap="square" lIns="0" tIns="0" rIns="0" bIns="0" rtlCol="0"/>
            <a:lstStyle/>
            <a:p>
              <a:endParaRPr/>
            </a:p>
          </p:txBody>
        </p:sp>
        <p:sp>
          <p:nvSpPr>
            <p:cNvPr id="56" name="object 56"/>
            <p:cNvSpPr/>
            <p:nvPr/>
          </p:nvSpPr>
          <p:spPr>
            <a:xfrm>
              <a:off x="989075" y="5512308"/>
              <a:ext cx="576580" cy="457200"/>
            </a:xfrm>
            <a:custGeom>
              <a:avLst/>
              <a:gdLst/>
              <a:ahLst/>
              <a:cxnLst/>
              <a:rect l="l" t="t" r="r" b="b"/>
              <a:pathLst>
                <a:path w="576580" h="457200">
                  <a:moveTo>
                    <a:pt x="0" y="45719"/>
                  </a:moveTo>
                  <a:lnTo>
                    <a:pt x="3593" y="27914"/>
                  </a:lnTo>
                  <a:lnTo>
                    <a:pt x="13392" y="13382"/>
                  </a:lnTo>
                  <a:lnTo>
                    <a:pt x="27924" y="3589"/>
                  </a:lnTo>
                  <a:lnTo>
                    <a:pt x="45720" y="0"/>
                  </a:lnTo>
                  <a:lnTo>
                    <a:pt x="530352" y="0"/>
                  </a:lnTo>
                  <a:lnTo>
                    <a:pt x="548157" y="3589"/>
                  </a:lnTo>
                  <a:lnTo>
                    <a:pt x="562689" y="13382"/>
                  </a:lnTo>
                  <a:lnTo>
                    <a:pt x="572482" y="27914"/>
                  </a:lnTo>
                  <a:lnTo>
                    <a:pt x="576072" y="45719"/>
                  </a:lnTo>
                  <a:lnTo>
                    <a:pt x="576072" y="411479"/>
                  </a:lnTo>
                  <a:lnTo>
                    <a:pt x="572482" y="429275"/>
                  </a:lnTo>
                  <a:lnTo>
                    <a:pt x="562689" y="443807"/>
                  </a:lnTo>
                  <a:lnTo>
                    <a:pt x="548157" y="453606"/>
                  </a:lnTo>
                  <a:lnTo>
                    <a:pt x="530352" y="457199"/>
                  </a:lnTo>
                  <a:lnTo>
                    <a:pt x="45720" y="457199"/>
                  </a:lnTo>
                  <a:lnTo>
                    <a:pt x="27924" y="453606"/>
                  </a:lnTo>
                  <a:lnTo>
                    <a:pt x="13392" y="443807"/>
                  </a:lnTo>
                  <a:lnTo>
                    <a:pt x="3593" y="429275"/>
                  </a:lnTo>
                  <a:lnTo>
                    <a:pt x="0" y="411479"/>
                  </a:lnTo>
                  <a:lnTo>
                    <a:pt x="0" y="45719"/>
                  </a:lnTo>
                  <a:close/>
                </a:path>
              </a:pathLst>
            </a:custGeom>
            <a:ln w="12700">
              <a:solidFill>
                <a:srgbClr val="3C4A5F"/>
              </a:solidFill>
            </a:ln>
          </p:spPr>
          <p:txBody>
            <a:bodyPr wrap="square" lIns="0" tIns="0" rIns="0" bIns="0" rtlCol="0"/>
            <a:lstStyle/>
            <a:p>
              <a:endParaRPr/>
            </a:p>
          </p:txBody>
        </p:sp>
      </p:grpSp>
    </p:spTree>
    <p:extLst>
      <p:ext uri="{BB962C8B-B14F-4D97-AF65-F5344CB8AC3E}">
        <p14:creationId xmlns:p14="http://schemas.microsoft.com/office/powerpoint/2010/main" val="31592483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20178"/>
          </a:xfrm>
          <a:prstGeom prst="rect">
            <a:avLst/>
          </a:prstGeom>
        </p:spPr>
        <p:txBody>
          <a:bodyPr vert="horz" wrap="square" lIns="0" tIns="12065" rIns="0" bIns="0" rtlCol="0">
            <a:spAutoFit/>
          </a:bodyPr>
          <a:lstStyle/>
          <a:p>
            <a:pPr algn="just"/>
            <a:r>
              <a:rPr lang="ru-RU" sz="3600" dirty="0">
                <a:latin typeface="Georgia" panose="02040502050405020303" pitchFamily="18" charset="0"/>
              </a:rPr>
              <a:t>Реестр обработки персональных данных</a:t>
            </a:r>
          </a:p>
        </p:txBody>
      </p:sp>
      <p:sp>
        <p:nvSpPr>
          <p:cNvPr id="11" name="object 15"/>
          <p:cNvSpPr txBox="1"/>
          <p:nvPr/>
        </p:nvSpPr>
        <p:spPr>
          <a:xfrm>
            <a:off x="1112520" y="1989518"/>
            <a:ext cx="7574280" cy="4074833"/>
          </a:xfrm>
          <a:prstGeom prst="rect">
            <a:avLst/>
          </a:prstGeom>
        </p:spPr>
        <p:txBody>
          <a:bodyPr vert="horz" wrap="square" lIns="0" tIns="12065" rIns="0" bIns="0" rtlCol="0">
            <a:spAutoFit/>
          </a:bodyPr>
          <a:lstStyle/>
          <a:p>
            <a:pPr algn="just"/>
            <a:r>
              <a:rPr lang="ru-RU" sz="2200" dirty="0">
                <a:latin typeface="Georgia" panose="02040502050405020303" pitchFamily="18" charset="0"/>
              </a:rPr>
              <a:t>Реестр обработки персональных данных расположен на сервере в папке </a:t>
            </a:r>
            <a:r>
              <a:rPr lang="en-US" sz="2200" dirty="0">
                <a:latin typeface="Georgia" panose="02040502050405020303" pitchFamily="18" charset="0"/>
                <a:hlinkClick r:id="rId3" action="ppaction://hlinkfile"/>
              </a:rPr>
              <a:t>I:\</a:t>
            </a:r>
            <a:r>
              <a:rPr lang="ru-RU" sz="2200" dirty="0">
                <a:latin typeface="Georgia" panose="02040502050405020303" pitchFamily="18" charset="0"/>
                <a:hlinkClick r:id="rId3" action="ppaction://hlinkfile"/>
              </a:rPr>
              <a:t>Обработка персональных данных</a:t>
            </a:r>
            <a:r>
              <a:rPr lang="ru-RU" sz="2200" dirty="0">
                <a:latin typeface="Georgia" panose="02040502050405020303" pitchFamily="18" charset="0"/>
              </a:rPr>
              <a:t>.</a:t>
            </a:r>
          </a:p>
          <a:p>
            <a:pPr algn="just"/>
            <a:r>
              <a:rPr lang="ru-RU" sz="2200" dirty="0">
                <a:latin typeface="Georgia" panose="02040502050405020303" pitchFamily="18" charset="0"/>
              </a:rPr>
              <a:t>В случае планируемого изменения бизнес-процесса, связанного с обработкой персональных данных, руководитель структурного подразделения либо уполномоченное им лицо обязано уведомить Специалиста по внутреннему контролю за обработкой персональных данных не позднее чем за 10 рабочих дней до начала, изменения или завершения соответствующего процесса. Уведомление осуществляется посредством направления заполненного шаблона реестра по корпоративной электронной почте.</a:t>
            </a:r>
          </a:p>
        </p:txBody>
      </p:sp>
    </p:spTree>
    <p:extLst>
      <p:ext uri="{BB962C8B-B14F-4D97-AF65-F5344CB8AC3E}">
        <p14:creationId xmlns:p14="http://schemas.microsoft.com/office/powerpoint/2010/main" val="10151195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Документы, регламентирующие обработку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11138"/>
            <a:ext cx="6812280" cy="3951723"/>
          </a:xfrm>
          <a:prstGeom prst="rect">
            <a:avLst/>
          </a:prstGeom>
        </p:spPr>
        <p:txBody>
          <a:bodyPr vert="horz" wrap="square" lIns="0" tIns="12065" rIns="0" bIns="0" rtlCol="0">
            <a:spAutoFit/>
          </a:bodyPr>
          <a:lstStyle/>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a:t>
            </a:r>
          </a:p>
          <a:p>
            <a:pPr marL="514350" indent="-514350" algn="just">
              <a:buFont typeface="+mj-lt"/>
              <a:buAutoNum type="arabicPeriod"/>
            </a:pPr>
            <a:r>
              <a:rPr lang="ru-RU" sz="3200" dirty="0">
                <a:latin typeface="Georgia" panose="02040502050405020303" pitchFamily="18" charset="0"/>
              </a:rPr>
              <a:t>Политика обработки персональных данных в рамках трудовой деятельности.</a:t>
            </a:r>
          </a:p>
          <a:p>
            <a:pPr marL="514350" indent="-514350" algn="just">
              <a:buFont typeface="+mj-lt"/>
              <a:buAutoNum type="arabicPeriod"/>
            </a:pPr>
            <a:r>
              <a:rPr lang="be-BY" sz="3200" dirty="0">
                <a:latin typeface="Georgia" panose="02040502050405020303" pitchFamily="18" charset="0"/>
              </a:rPr>
              <a:t>Политика</a:t>
            </a:r>
            <a:r>
              <a:rPr lang="ru-RU" sz="3200" dirty="0">
                <a:latin typeface="Georgia" panose="02040502050405020303" pitchFamily="18" charset="0"/>
              </a:rPr>
              <a:t> в отношении обработки файлов куки.</a:t>
            </a:r>
          </a:p>
          <a:p>
            <a:pPr marL="514350" indent="-514350" algn="just">
              <a:buFont typeface="+mj-lt"/>
              <a:buAutoNum type="arabicPeriod"/>
            </a:pPr>
            <a:r>
              <a:rPr lang="ru-RU" sz="3200" dirty="0">
                <a:latin typeface="Georgia" panose="02040502050405020303" pitchFamily="18" charset="0"/>
              </a:rPr>
              <a:t>Политика видеонаблюдения.</a:t>
            </a:r>
          </a:p>
        </p:txBody>
      </p:sp>
    </p:spTree>
    <p:extLst>
      <p:ext uri="{BB962C8B-B14F-4D97-AF65-F5344CB8AC3E}">
        <p14:creationId xmlns:p14="http://schemas.microsoft.com/office/powerpoint/2010/main" val="7243827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136389"/>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Политики разъясняют субъектам персональных данных, как и для каких целей их персональные данные собираются, используются или иным образом обрабатываются, а также отражают имеющиеся в связи с этим у субъектов персональных данных права и механизм их реализации.</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Политики расположена на сайте Организации (</a:t>
            </a:r>
            <a:r>
              <a:rPr lang="en-US" sz="2000" dirty="0">
                <a:latin typeface="Georgia" panose="02040502050405020303" pitchFamily="18" charset="0"/>
              </a:rPr>
              <a:t>QR-</a:t>
            </a:r>
            <a:r>
              <a:rPr lang="ru-RU" sz="2000" dirty="0">
                <a:latin typeface="Georgia" panose="02040502050405020303" pitchFamily="18" charset="0"/>
              </a:rPr>
              <a:t>код</a:t>
            </a:r>
            <a:r>
              <a:rPr lang="en-US" sz="2000" dirty="0">
                <a:latin typeface="Georgia" panose="02040502050405020303" pitchFamily="18" charset="0"/>
              </a:rPr>
              <a:t>)</a:t>
            </a:r>
            <a:r>
              <a:rPr lang="ru-RU" sz="2000" dirty="0">
                <a:latin typeface="Georgia" panose="02040502050405020303" pitchFamily="18" charset="0"/>
              </a:rPr>
              <a:t>, а также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a:p>
            <a:pPr algn="just"/>
            <a:endParaRPr lang="ru-RU" sz="2000" dirty="0">
              <a:latin typeface="Georgia" panose="02040502050405020303" pitchFamily="18" charset="0"/>
            </a:endParaRPr>
          </a:p>
          <a:p>
            <a:pPr algn="just"/>
            <a:r>
              <a:rPr lang="ru-RU" sz="2000" dirty="0">
                <a:latin typeface="Georgia" panose="02040502050405020303" pitchFamily="18" charset="0"/>
              </a:rPr>
              <a:t>Актуальная редакция Политика обработки персональных данных в рамках трудовой деятельности расположена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r>
              <a:rPr lang="ru-RU" sz="2000" dirty="0">
                <a:latin typeface="Georgia" panose="02040502050405020303" pitchFamily="18" charset="0"/>
              </a:rPr>
              <a:t>.</a:t>
            </a:r>
          </a:p>
        </p:txBody>
      </p:sp>
    </p:spTree>
    <p:extLst>
      <p:ext uri="{BB962C8B-B14F-4D97-AF65-F5344CB8AC3E}">
        <p14:creationId xmlns:p14="http://schemas.microsoft.com/office/powerpoint/2010/main" val="5692796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524000"/>
            <a:ext cx="7574280" cy="4628831"/>
          </a:xfrm>
          <a:prstGeom prst="rect">
            <a:avLst/>
          </a:prstGeom>
        </p:spPr>
        <p:txBody>
          <a:bodyPr vert="horz" wrap="square" lIns="0" tIns="12065" rIns="0" bIns="0" rtlCol="0">
            <a:spAutoFit/>
          </a:bodyPr>
          <a:lstStyle/>
          <a:p>
            <a:pPr algn="just"/>
            <a:r>
              <a:rPr lang="ru-RU" sz="2000" dirty="0">
                <a:latin typeface="Georgia" panose="02040502050405020303" pitchFamily="18" charset="0"/>
              </a:rPr>
              <a:t>Каждый работник Организации обязан чётко понимать бизнес-процессы, в рамках которых он осуществляет обработку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цели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категории субъектов персональных данных, чьи данные подвергаются обработке;</a:t>
            </a:r>
          </a:p>
          <a:p>
            <a:pPr marL="342900" indent="-342900" algn="just">
              <a:buFont typeface="Arial" panose="020B0604020202020204" pitchFamily="34" charset="0"/>
              <a:buChar char="•"/>
            </a:pPr>
            <a:r>
              <a:rPr lang="ru-RU" sz="2000" dirty="0">
                <a:latin typeface="Georgia" panose="02040502050405020303" pitchFamily="18" charset="0"/>
              </a:rPr>
              <a:t>перечень обрабатываемых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правовые основания обработки персональных данных;</a:t>
            </a:r>
          </a:p>
          <a:p>
            <a:pPr marL="342900" indent="-342900" algn="just">
              <a:buFont typeface="Arial" panose="020B0604020202020204" pitchFamily="34" charset="0"/>
              <a:buChar char="•"/>
            </a:pPr>
            <a:r>
              <a:rPr lang="ru-RU" sz="2000" dirty="0">
                <a:latin typeface="Georgia" panose="02040502050405020303" pitchFamily="18" charset="0"/>
              </a:rPr>
              <a:t>срок хранения персональных данных.</a:t>
            </a:r>
          </a:p>
          <a:p>
            <a:pPr algn="just"/>
            <a:endParaRPr lang="ru-RU" sz="2000" dirty="0">
              <a:latin typeface="Georgia" panose="02040502050405020303" pitchFamily="18" charset="0"/>
            </a:endParaRPr>
          </a:p>
          <a:p>
            <a:pPr algn="just"/>
            <a:r>
              <a:rPr lang="ru-RU" sz="2000" dirty="0">
                <a:latin typeface="Georgia" panose="02040502050405020303" pitchFamily="18" charset="0"/>
              </a:rPr>
              <a:t>Указанная информация содержится в Политике обработки персональных данных и в Политике обработки персональных данных в рамках трудовой деятельности.</a:t>
            </a:r>
          </a:p>
          <a:p>
            <a:pPr algn="just"/>
            <a:r>
              <a:rPr lang="ru-RU" sz="2000" dirty="0">
                <a:latin typeface="Georgia" panose="02040502050405020303" pitchFamily="18" charset="0"/>
              </a:rPr>
              <a:t>Актуальные редакции Политик расположены на внутреннем сетевом диске </a:t>
            </a:r>
            <a:r>
              <a:rPr lang="en-US" sz="2000" dirty="0">
                <a:latin typeface="Georgia" panose="02040502050405020303" pitchFamily="18" charset="0"/>
                <a:hlinkClick r:id="rId3" action="ppaction://hlinkfile"/>
              </a:rPr>
              <a:t>I:\</a:t>
            </a:r>
            <a:r>
              <a:rPr lang="ru-RU" sz="2000" dirty="0">
                <a:latin typeface="Georgia" panose="02040502050405020303" pitchFamily="18" charset="0"/>
                <a:hlinkClick r:id="rId3" action="ppaction://hlinkfile"/>
              </a:rPr>
              <a:t>Обработка персональных данных</a:t>
            </a:r>
            <a:endParaRPr lang="ru-RU" sz="2000" dirty="0">
              <a:latin typeface="Georgia" panose="02040502050405020303" pitchFamily="18" charset="0"/>
            </a:endParaRPr>
          </a:p>
        </p:txBody>
      </p:sp>
    </p:spTree>
    <p:extLst>
      <p:ext uri="{BB962C8B-B14F-4D97-AF65-F5344CB8AC3E}">
        <p14:creationId xmlns:p14="http://schemas.microsoft.com/office/powerpoint/2010/main" val="3890991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1002807"/>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11595"/>
            <a:ext cx="7574280" cy="381515"/>
          </a:xfrm>
          <a:prstGeom prst="rect">
            <a:avLst/>
          </a:prstGeom>
        </p:spPr>
        <p:txBody>
          <a:bodyPr vert="horz" wrap="square" lIns="0" tIns="12065" rIns="0" bIns="0" rtlCol="0">
            <a:spAutoFit/>
          </a:bodyPr>
          <a:lstStyle/>
          <a:p>
            <a:pPr algn="just"/>
            <a:r>
              <a:rPr lang="ru-RU" sz="2400" dirty="0">
                <a:latin typeface="Georgia" panose="02040502050405020303" pitchFamily="18" charset="0"/>
              </a:rPr>
              <a:t>Общая структура приложения к Политике</a:t>
            </a:r>
          </a:p>
        </p:txBody>
      </p:sp>
      <p:pic>
        <p:nvPicPr>
          <p:cNvPr id="9" name="Рисунок 8"/>
          <p:cNvPicPr>
            <a:picLocks noChangeAspect="1"/>
          </p:cNvPicPr>
          <p:nvPr/>
        </p:nvPicPr>
        <p:blipFill>
          <a:blip r:embed="rId3"/>
          <a:stretch>
            <a:fillRect/>
          </a:stretch>
        </p:blipFill>
        <p:spPr>
          <a:xfrm>
            <a:off x="104879" y="2286000"/>
            <a:ext cx="8945602" cy="3187678"/>
          </a:xfrm>
          <a:prstGeom prst="rect">
            <a:avLst/>
          </a:prstGeom>
        </p:spPr>
      </p:pic>
    </p:spTree>
    <p:extLst>
      <p:ext uri="{BB962C8B-B14F-4D97-AF65-F5344CB8AC3E}">
        <p14:creationId xmlns:p14="http://schemas.microsoft.com/office/powerpoint/2010/main" val="2885327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2086150"/>
            <a:ext cx="7706868" cy="3705502"/>
          </a:xfrm>
          <a:prstGeom prst="rect">
            <a:avLst/>
          </a:prstGeom>
        </p:spPr>
        <p:txBody>
          <a:bodyPr vert="horz" wrap="square" lIns="0" tIns="12065" rIns="0" bIns="0" rtlCol="0">
            <a:spAutoFit/>
          </a:bodyPr>
          <a:lstStyle/>
          <a:p>
            <a:pPr algn="just"/>
            <a:r>
              <a:rPr lang="ru-RU" sz="2000" dirty="0">
                <a:latin typeface="Georgia" panose="02040502050405020303" pitchFamily="18" charset="0"/>
              </a:rPr>
              <a:t>При уничтожении документов, содержащих ПД необходимо руководствоваться:</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19.01.2009 г. №4 «Об утверждении инструкции по делопроизводству в государственных органах, и иных организациях».</a:t>
            </a:r>
          </a:p>
          <a:p>
            <a:pPr marL="457200" indent="-457200" algn="just">
              <a:buFont typeface="+mj-lt"/>
              <a:buAutoNum type="arabicPeriod"/>
            </a:pPr>
            <a:r>
              <a:rPr lang="ru-RU" sz="2000" dirty="0">
                <a:latin typeface="Georgia" panose="02040502050405020303" pitchFamily="18" charset="0"/>
              </a:rPr>
              <a:t>Постановлением Министерства юстиции Республики Беларусь от 24.05.2012 г. №140 «О перечне типовых документов».</a:t>
            </a:r>
          </a:p>
          <a:p>
            <a:pPr marL="457200" indent="-457200" algn="just">
              <a:buFont typeface="+mj-lt"/>
              <a:buAutoNum type="arabicPeriod"/>
            </a:pPr>
            <a:r>
              <a:rPr lang="ru-RU" sz="2000" dirty="0">
                <a:latin typeface="Georgia" panose="02040502050405020303" pitchFamily="18" charset="0"/>
              </a:rPr>
              <a:t>Политиками обработки персональных данных.</a:t>
            </a:r>
          </a:p>
          <a:p>
            <a:pPr marL="457200" indent="-457200" algn="just">
              <a:buFont typeface="+mj-lt"/>
              <a:buAutoNum type="arabicPeriod"/>
            </a:pPr>
            <a:r>
              <a:rPr lang="ru-RU" sz="2000" dirty="0">
                <a:latin typeface="Georgia" panose="02040502050405020303" pitchFamily="18" charset="0"/>
              </a:rPr>
              <a:t>Положением о порядке уничтожения персональных данных.</a:t>
            </a:r>
          </a:p>
        </p:txBody>
      </p:sp>
    </p:spTree>
    <p:extLst>
      <p:ext uri="{BB962C8B-B14F-4D97-AF65-F5344CB8AC3E}">
        <p14:creationId xmlns:p14="http://schemas.microsoft.com/office/powerpoint/2010/main" val="24522638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4321055"/>
          </a:xfrm>
          <a:prstGeom prst="rect">
            <a:avLst/>
          </a:prstGeom>
        </p:spPr>
        <p:txBody>
          <a:bodyPr vert="horz" wrap="square" lIns="0" tIns="12065" rIns="0" bIns="0" rtlCol="0">
            <a:spAutoFit/>
          </a:bodyPr>
          <a:lstStyle/>
          <a:p>
            <a:pPr algn="just"/>
            <a:r>
              <a:rPr lang="ru-RU" sz="2800" dirty="0">
                <a:latin typeface="Georgia" panose="02040502050405020303" pitchFamily="18" charset="0"/>
              </a:rPr>
              <a:t>Положение регламентирует порядок удаления персональных данных, вне зависимости от их формы - бумажной, электронной или размещения в информационных ресурсах (системах). Документ устанавливает механизм уничтожения таких носителей в соответствии с требованиями законодательства о защите персональных данных.</a:t>
            </a:r>
          </a:p>
        </p:txBody>
      </p:sp>
    </p:spTree>
    <p:extLst>
      <p:ext uri="{BB962C8B-B14F-4D97-AF65-F5344CB8AC3E}">
        <p14:creationId xmlns:p14="http://schemas.microsoft.com/office/powerpoint/2010/main" val="353104764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3397725"/>
          </a:xfrm>
          <a:prstGeom prst="rect">
            <a:avLst/>
          </a:prstGeom>
        </p:spPr>
        <p:txBody>
          <a:bodyPr vert="horz" wrap="square" lIns="0" tIns="12065" rIns="0" bIns="0" rtlCol="0">
            <a:spAutoFit/>
          </a:bodyPr>
          <a:lstStyle/>
          <a:p>
            <a:pPr algn="just"/>
            <a:endParaRPr lang="ru-RU" sz="2000" b="1" dirty="0">
              <a:latin typeface="Georgia" panose="02040502050405020303" pitchFamily="18" charset="0"/>
            </a:endParaRPr>
          </a:p>
          <a:p>
            <a:pPr algn="just"/>
            <a:r>
              <a:rPr lang="ru-RU" sz="2000" b="1" dirty="0">
                <a:latin typeface="Georgia" panose="02040502050405020303" pitchFamily="18" charset="0"/>
              </a:rPr>
              <a:t>Все Работники Организации в той или иной степени участвуют в обработке персональных данных.</a:t>
            </a:r>
          </a:p>
          <a:p>
            <a:pPr algn="just"/>
            <a:endParaRPr lang="en-US" sz="2000" b="1" dirty="0">
              <a:latin typeface="Georgia" panose="02040502050405020303" pitchFamily="18" charset="0"/>
            </a:endParaRPr>
          </a:p>
          <a:p>
            <a:pPr algn="just"/>
            <a:r>
              <a:rPr lang="ru-RU" sz="2000" dirty="0">
                <a:latin typeface="Georgia" panose="02040502050405020303" pitchFamily="18" charset="0"/>
              </a:rPr>
              <a:t>Все документы, содержащие персональные данные имеют свой срок хранения, по истечению которого они должны быть уничтожены, и Вы как лицо, которое занимается обработкой персональных данных должны отслеживать эти документы и вовремя их уничтожать. </a:t>
            </a:r>
          </a:p>
          <a:p>
            <a:pPr algn="just"/>
            <a:r>
              <a:rPr lang="ru-RU" sz="2000" dirty="0">
                <a:latin typeface="Georgia" panose="02040502050405020303" pitchFamily="18" charset="0"/>
              </a:rPr>
              <a:t>Все носители персональных данных, подлежат уничтожению в начале года, следующего за годом завершения срока хранения.</a:t>
            </a:r>
            <a:endParaRPr lang="ru-RU" sz="2000" i="1" dirty="0">
              <a:latin typeface="Georgia" panose="02040502050405020303" pitchFamily="18" charset="0"/>
            </a:endParaRPr>
          </a:p>
        </p:txBody>
      </p:sp>
    </p:spTree>
    <p:extLst>
      <p:ext uri="{BB962C8B-B14F-4D97-AF65-F5344CB8AC3E}">
        <p14:creationId xmlns:p14="http://schemas.microsoft.com/office/powerpoint/2010/main" val="6598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133002"/>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12520" y="1855541"/>
            <a:ext cx="7706868" cy="4459554"/>
          </a:xfrm>
          <a:prstGeom prst="rect">
            <a:avLst/>
          </a:prstGeom>
        </p:spPr>
        <p:txBody>
          <a:bodyPr vert="horz" wrap="square" lIns="0" tIns="12065" rIns="0" bIns="0" rtlCol="0">
            <a:spAutoFit/>
          </a:bodyPr>
          <a:lstStyle/>
          <a:p>
            <a:pPr algn="just"/>
            <a:r>
              <a:rPr lang="ru-RU" sz="1500" i="1" dirty="0">
                <a:latin typeface="Georgia" panose="02040502050405020303" pitchFamily="18" charset="0"/>
              </a:rPr>
              <a:t>Например: договоры, контракты по финансово-хозяйственной деятельности и документы к ним согласно Постановления Министерства юстиции Республики Беларусь от 24.05.2012 N 140 «О перечне типовых документов» должны храниться 10 лет. </a:t>
            </a:r>
          </a:p>
          <a:p>
            <a:pPr algn="just"/>
            <a:r>
              <a:rPr lang="ru-RU" sz="1500" i="1" dirty="0">
                <a:latin typeface="Georgia" panose="02040502050405020303" pitchFamily="18" charset="0"/>
              </a:rPr>
              <a:t>Таким образом, если договор прекратил своё действие 14 июня 2010 года, срок его хранения истекает в июне 2020 года, а уничтожение может быть произведено только в начале 2021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a:p>
            <a:pPr algn="just"/>
            <a:r>
              <a:rPr lang="ru-RU" sz="1500" i="1" dirty="0">
                <a:latin typeface="Georgia" panose="02040502050405020303" pitchFamily="18" charset="0"/>
              </a:rPr>
              <a:t>Например: документы, послужившие основанием для издания приказов, иных распорядительных документов по личному составу и не вошедшие в состав личных дел (заявления, представления, докладные записки, уведомления и др.) согласно Постановления Министерства юстиции Республики Беларусь от 24.05.2012 N 140 «О перечне типовых документов» должны храниться 3 года.</a:t>
            </a:r>
          </a:p>
          <a:p>
            <a:pPr algn="just"/>
            <a:r>
              <a:rPr lang="ru-RU" sz="1500" i="1" dirty="0">
                <a:latin typeface="Georgia" panose="02040502050405020303" pitchFamily="18" charset="0"/>
              </a:rPr>
              <a:t>Таким образом, если указанные документы были составлены, например, 15 мая 2018 года, срок их хранения истекает в мае 2021 года, а уничтожение может быть произведено только в начале 2022 года - при условии отсутствия иных оснований для продления срока хранения.</a:t>
            </a:r>
          </a:p>
          <a:p>
            <a:pPr algn="just"/>
            <a:endParaRPr lang="ru-RU" sz="1500" i="1" dirty="0">
              <a:latin typeface="Georgia" panose="02040502050405020303" pitchFamily="18" charset="0"/>
            </a:endParaRPr>
          </a:p>
        </p:txBody>
      </p:sp>
    </p:spTree>
    <p:extLst>
      <p:ext uri="{BB962C8B-B14F-4D97-AF65-F5344CB8AC3E}">
        <p14:creationId xmlns:p14="http://schemas.microsoft.com/office/powerpoint/2010/main" val="34613226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122870" y="1662366"/>
            <a:ext cx="7526655" cy="814705"/>
            <a:chOff x="1122870" y="1662366"/>
            <a:chExt cx="7526655" cy="814705"/>
          </a:xfrm>
        </p:grpSpPr>
        <p:sp>
          <p:nvSpPr>
            <p:cNvPr id="3" name="object 3"/>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4" name="object 4"/>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5" name="object 5"/>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50" dirty="0">
                <a:solidFill>
                  <a:srgbClr val="FFFFFF"/>
                </a:solidFill>
                <a:latin typeface="Georgia"/>
                <a:cs typeface="Georgia"/>
              </a:rPr>
              <a:t> 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6" name="object 6"/>
          <p:cNvGrpSpPr/>
          <p:nvPr/>
        </p:nvGrpSpPr>
        <p:grpSpPr>
          <a:xfrm>
            <a:off x="1122870" y="2614866"/>
            <a:ext cx="3620135" cy="1522095"/>
            <a:chOff x="1122870" y="2614866"/>
            <a:chExt cx="3620135" cy="1522095"/>
          </a:xfrm>
        </p:grpSpPr>
        <p:sp>
          <p:nvSpPr>
            <p:cNvPr id="7" name="object 7"/>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8" name="object 8"/>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9" name="object 9"/>
          <p:cNvSpPr txBox="1"/>
          <p:nvPr/>
        </p:nvSpPr>
        <p:spPr>
          <a:xfrm>
            <a:off x="1390903" y="3069081"/>
            <a:ext cx="3084830" cy="568960"/>
          </a:xfrm>
          <a:prstGeom prst="rect">
            <a:avLst/>
          </a:prstGeom>
        </p:spPr>
        <p:txBody>
          <a:bodyPr vert="horz" wrap="square" lIns="0" tIns="50165" rIns="0" bIns="0" rtlCol="0">
            <a:spAutoFit/>
          </a:bodyPr>
          <a:lstStyle/>
          <a:p>
            <a:pPr marL="645160" marR="5080" indent="-633095">
              <a:lnSpc>
                <a:spcPts val="2000"/>
              </a:lnSpc>
              <a:spcBef>
                <a:spcPts val="395"/>
              </a:spcBef>
            </a:pPr>
            <a:r>
              <a:rPr sz="1900" b="1" spc="-140" dirty="0">
                <a:solidFill>
                  <a:srgbClr val="FFFFFF"/>
                </a:solidFill>
                <a:latin typeface="Georgia"/>
                <a:cs typeface="Georgia"/>
              </a:rPr>
              <a:t>с</a:t>
            </a:r>
            <a:r>
              <a:rPr sz="1900" b="1" spc="-40" dirty="0">
                <a:solidFill>
                  <a:srgbClr val="FFFFFF"/>
                </a:solidFill>
                <a:latin typeface="Georgia"/>
                <a:cs typeface="Georgia"/>
              </a:rPr>
              <a:t> </a:t>
            </a:r>
            <a:r>
              <a:rPr sz="1900" b="1" spc="-145" dirty="0">
                <a:solidFill>
                  <a:srgbClr val="FFFFFF"/>
                </a:solidFill>
                <a:latin typeface="Georgia"/>
                <a:cs typeface="Georgia"/>
              </a:rPr>
              <a:t>использованием</a:t>
            </a:r>
            <a:r>
              <a:rPr sz="1900" b="1" spc="-30" dirty="0">
                <a:solidFill>
                  <a:srgbClr val="FFFFFF"/>
                </a:solidFill>
                <a:latin typeface="Georgia"/>
                <a:cs typeface="Georgia"/>
              </a:rPr>
              <a:t> </a:t>
            </a:r>
            <a:r>
              <a:rPr sz="1900" b="1" spc="-95" dirty="0">
                <a:solidFill>
                  <a:srgbClr val="FFFFFF"/>
                </a:solidFill>
                <a:latin typeface="Georgia"/>
                <a:cs typeface="Georgia"/>
              </a:rPr>
              <a:t>средств </a:t>
            </a:r>
            <a:r>
              <a:rPr sz="1900" b="1" spc="-70" dirty="0">
                <a:solidFill>
                  <a:srgbClr val="FFFFFF"/>
                </a:solidFill>
                <a:latin typeface="Georgia"/>
                <a:cs typeface="Georgia"/>
              </a:rPr>
              <a:t>автоматизации</a:t>
            </a:r>
            <a:endParaRPr sz="1900" dirty="0">
              <a:latin typeface="Georgia"/>
              <a:cs typeface="Georgia"/>
            </a:endParaRPr>
          </a:p>
        </p:txBody>
      </p:sp>
      <p:grpSp>
        <p:nvGrpSpPr>
          <p:cNvPr id="10" name="object 10"/>
          <p:cNvGrpSpPr/>
          <p:nvPr/>
        </p:nvGrpSpPr>
        <p:grpSpPr>
          <a:xfrm>
            <a:off x="1122870" y="4274502"/>
            <a:ext cx="3620135" cy="1522095"/>
            <a:chOff x="1122870" y="4274502"/>
            <a:chExt cx="3620135" cy="1522095"/>
          </a:xfrm>
        </p:grpSpPr>
        <p:sp>
          <p:nvSpPr>
            <p:cNvPr id="11" name="object 11"/>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2" name="object 12"/>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3" name="object 13"/>
          <p:cNvSpPr txBox="1"/>
          <p:nvPr/>
        </p:nvSpPr>
        <p:spPr>
          <a:xfrm>
            <a:off x="1207719" y="4602226"/>
            <a:ext cx="3215945" cy="823594"/>
          </a:xfrm>
          <a:prstGeom prst="rect">
            <a:avLst/>
          </a:prstGeom>
        </p:spPr>
        <p:txBody>
          <a:bodyPr vert="horz" wrap="square" lIns="0" tIns="50165" rIns="0" bIns="0" rtlCol="0">
            <a:spAutoFit/>
          </a:bodyPr>
          <a:lstStyle/>
          <a:p>
            <a:pPr marL="12700" marR="5080" indent="149225">
              <a:lnSpc>
                <a:spcPts val="2000"/>
              </a:lnSpc>
              <a:spcBef>
                <a:spcPts val="395"/>
              </a:spcBef>
            </a:pPr>
            <a:r>
              <a:rPr sz="1900" b="0" i="1" spc="150" dirty="0">
                <a:solidFill>
                  <a:srgbClr val="FFFFFF"/>
                </a:solidFill>
                <a:latin typeface="Roboto Thin"/>
                <a:cs typeface="Roboto Thin"/>
              </a:rPr>
              <a:t>это</a:t>
            </a:r>
            <a:r>
              <a:rPr sz="1900" b="0" i="1" spc="-15" dirty="0">
                <a:solidFill>
                  <a:srgbClr val="FFFFFF"/>
                </a:solidFill>
                <a:latin typeface="Roboto Thin"/>
                <a:cs typeface="Roboto Thin"/>
              </a:rPr>
              <a:t> </a:t>
            </a:r>
            <a:r>
              <a:rPr sz="1900" b="0" i="1" spc="45" dirty="0">
                <a:solidFill>
                  <a:srgbClr val="FFFFFF"/>
                </a:solidFill>
                <a:latin typeface="Roboto Thin"/>
                <a:cs typeface="Roboto Thin"/>
              </a:rPr>
              <a:t>обработка</a:t>
            </a:r>
            <a:r>
              <a:rPr sz="1900" b="0" i="1" spc="15" dirty="0">
                <a:solidFill>
                  <a:srgbClr val="FFFFFF"/>
                </a:solidFill>
                <a:latin typeface="Roboto Thin"/>
                <a:cs typeface="Roboto Thin"/>
              </a:rPr>
              <a:t> </a:t>
            </a:r>
            <a:r>
              <a:rPr sz="1900" b="0" i="1" spc="-90" dirty="0">
                <a:solidFill>
                  <a:srgbClr val="FFFFFF"/>
                </a:solidFill>
                <a:latin typeface="Roboto Thin"/>
                <a:cs typeface="Roboto Thin"/>
              </a:rPr>
              <a:t>в</a:t>
            </a:r>
            <a:r>
              <a:rPr sz="1900" b="0" i="1" spc="-30" dirty="0">
                <a:solidFill>
                  <a:srgbClr val="FFFFFF"/>
                </a:solidFill>
                <a:latin typeface="Roboto Thin"/>
                <a:cs typeface="Roboto Thin"/>
              </a:rPr>
              <a:t> </a:t>
            </a:r>
            <a:r>
              <a:rPr sz="1900" b="0" i="1" spc="-10" dirty="0">
                <a:solidFill>
                  <a:srgbClr val="FFFFFF"/>
                </a:solidFill>
                <a:latin typeface="Roboto Thin"/>
                <a:cs typeface="Roboto Thin"/>
              </a:rPr>
              <a:t>рамках информационных</a:t>
            </a:r>
            <a:r>
              <a:rPr sz="1900" b="0" i="1" spc="145" dirty="0">
                <a:solidFill>
                  <a:srgbClr val="FFFFFF"/>
                </a:solidFill>
                <a:latin typeface="Roboto Thin"/>
                <a:cs typeface="Roboto Thin"/>
              </a:rPr>
              <a:t> </a:t>
            </a:r>
            <a:r>
              <a:rPr sz="1900" b="0" i="1" dirty="0">
                <a:solidFill>
                  <a:srgbClr val="FFFFFF"/>
                </a:solidFill>
                <a:latin typeface="Roboto Thin"/>
                <a:cs typeface="Roboto Thin"/>
              </a:rPr>
              <a:t>систем</a:t>
            </a:r>
            <a:r>
              <a:rPr sz="1900" b="0" i="1" spc="170" dirty="0">
                <a:solidFill>
                  <a:srgbClr val="FFFFFF"/>
                </a:solidFill>
                <a:latin typeface="Roboto Thin"/>
                <a:cs typeface="Roboto Thin"/>
              </a:rPr>
              <a:t> </a:t>
            </a:r>
            <a:r>
              <a:rPr sz="1900" b="0" i="1" spc="-50" dirty="0">
                <a:solidFill>
                  <a:srgbClr val="FFFFFF"/>
                </a:solidFill>
                <a:latin typeface="Roboto Thin"/>
                <a:cs typeface="Roboto Thin"/>
              </a:rPr>
              <a:t>и</a:t>
            </a:r>
            <a:endParaRPr sz="1900" dirty="0">
              <a:latin typeface="Roboto Thin"/>
              <a:cs typeface="Roboto Thin"/>
            </a:endParaRPr>
          </a:p>
          <a:p>
            <a:pPr marL="1029335">
              <a:lnSpc>
                <a:spcPts val="1989"/>
              </a:lnSpc>
            </a:pPr>
            <a:r>
              <a:rPr sz="1900" b="0" i="1" spc="-10" dirty="0">
                <a:solidFill>
                  <a:srgbClr val="FFFFFF"/>
                </a:solidFill>
                <a:latin typeface="Roboto Thin"/>
                <a:cs typeface="Roboto Thin"/>
              </a:rPr>
              <a:t>ресурсов</a:t>
            </a:r>
            <a:endParaRPr sz="1900" dirty="0">
              <a:latin typeface="Roboto Thin"/>
              <a:cs typeface="Roboto Thin"/>
            </a:endParaRPr>
          </a:p>
        </p:txBody>
      </p:sp>
      <p:grpSp>
        <p:nvGrpSpPr>
          <p:cNvPr id="14" name="object 14"/>
          <p:cNvGrpSpPr/>
          <p:nvPr/>
        </p:nvGrpSpPr>
        <p:grpSpPr>
          <a:xfrm>
            <a:off x="5030406" y="2614866"/>
            <a:ext cx="3618865" cy="1522095"/>
            <a:chOff x="5030406" y="2614866"/>
            <a:chExt cx="3618865" cy="1522095"/>
          </a:xfrm>
        </p:grpSpPr>
        <p:sp>
          <p:nvSpPr>
            <p:cNvPr id="15" name="object 15"/>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6" name="object 16"/>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7" name="object 17"/>
          <p:cNvSpPr txBox="1"/>
          <p:nvPr/>
        </p:nvSpPr>
        <p:spPr>
          <a:xfrm>
            <a:off x="5244465" y="2687192"/>
            <a:ext cx="3192145" cy="1332865"/>
          </a:xfrm>
          <a:prstGeom prst="rect">
            <a:avLst/>
          </a:prstGeom>
        </p:spPr>
        <p:txBody>
          <a:bodyPr vert="horz" wrap="square" lIns="0" tIns="50165" rIns="0" bIns="0" rtlCol="0">
            <a:spAutoFit/>
          </a:bodyPr>
          <a:lstStyle/>
          <a:p>
            <a:pPr marL="396240" marR="5080" indent="-384175">
              <a:lnSpc>
                <a:spcPts val="2000"/>
              </a:lnSpc>
              <a:spcBef>
                <a:spcPts val="395"/>
              </a:spcBef>
            </a:pPr>
            <a:r>
              <a:rPr sz="1900" b="1" spc="-114" dirty="0">
                <a:solidFill>
                  <a:srgbClr val="FFFFFF"/>
                </a:solidFill>
                <a:latin typeface="Georgia"/>
                <a:cs typeface="Georgia"/>
              </a:rPr>
              <a:t>без</a:t>
            </a:r>
            <a:r>
              <a:rPr sz="1900" b="1" spc="-50" dirty="0">
                <a:solidFill>
                  <a:srgbClr val="FFFFFF"/>
                </a:solidFill>
                <a:latin typeface="Georgia"/>
                <a:cs typeface="Georgia"/>
              </a:rPr>
              <a:t> </a:t>
            </a:r>
            <a:r>
              <a:rPr sz="1900" b="1" spc="-145" dirty="0">
                <a:solidFill>
                  <a:srgbClr val="FFFFFF"/>
                </a:solidFill>
                <a:latin typeface="Georgia"/>
                <a:cs typeface="Georgia"/>
              </a:rPr>
              <a:t>использования</a:t>
            </a:r>
            <a:r>
              <a:rPr sz="1900" b="1" spc="-45" dirty="0">
                <a:solidFill>
                  <a:srgbClr val="FFFFFF"/>
                </a:solidFill>
                <a:latin typeface="Georgia"/>
                <a:cs typeface="Georgia"/>
              </a:rPr>
              <a:t> </a:t>
            </a:r>
            <a:r>
              <a:rPr sz="1900" b="1" spc="-90" dirty="0">
                <a:solidFill>
                  <a:srgbClr val="FFFFFF"/>
                </a:solidFill>
                <a:latin typeface="Georgia"/>
                <a:cs typeface="Georgia"/>
              </a:rPr>
              <a:t>средств </a:t>
            </a:r>
            <a:r>
              <a:rPr sz="1900" b="1" spc="-140" dirty="0">
                <a:solidFill>
                  <a:srgbClr val="FFFFFF"/>
                </a:solidFill>
                <a:latin typeface="Georgia"/>
                <a:cs typeface="Georgia"/>
              </a:rPr>
              <a:t>автоматизации</a:t>
            </a:r>
            <a:r>
              <a:rPr sz="1900" spc="-140" dirty="0">
                <a:solidFill>
                  <a:srgbClr val="FFFFFF"/>
                </a:solidFill>
                <a:latin typeface="Georgia"/>
                <a:cs typeface="Georgia"/>
              </a:rPr>
              <a:t>,</a:t>
            </a:r>
            <a:r>
              <a:rPr sz="1900" spc="-5" dirty="0">
                <a:solidFill>
                  <a:srgbClr val="FFFFFF"/>
                </a:solidFill>
                <a:latin typeface="Georgia"/>
                <a:cs typeface="Georgia"/>
              </a:rPr>
              <a:t> </a:t>
            </a:r>
            <a:r>
              <a:rPr sz="1900" spc="-20" dirty="0">
                <a:solidFill>
                  <a:srgbClr val="FFFFFF"/>
                </a:solidFill>
                <a:latin typeface="Georgia"/>
                <a:cs typeface="Georgia"/>
              </a:rPr>
              <a:t>если</a:t>
            </a:r>
            <a:endParaRPr sz="1900">
              <a:latin typeface="Georgia"/>
              <a:cs typeface="Georgia"/>
            </a:endParaRPr>
          </a:p>
          <a:p>
            <a:pPr marL="103505" marR="97790" indent="610870">
              <a:lnSpc>
                <a:spcPts val="2000"/>
              </a:lnSpc>
              <a:spcBef>
                <a:spcPts val="10"/>
              </a:spcBef>
            </a:pPr>
            <a:r>
              <a:rPr sz="1900" spc="-10" dirty="0">
                <a:solidFill>
                  <a:srgbClr val="FFFFFF"/>
                </a:solidFill>
                <a:latin typeface="Georgia"/>
                <a:cs typeface="Georgia"/>
              </a:rPr>
              <a:t>осуществляется </a:t>
            </a:r>
            <a:r>
              <a:rPr sz="1900" spc="-30" dirty="0">
                <a:solidFill>
                  <a:srgbClr val="FFFFFF"/>
                </a:solidFill>
                <a:latin typeface="Georgia"/>
                <a:cs typeface="Georgia"/>
              </a:rPr>
              <a:t>систематизация</a:t>
            </a:r>
            <a:r>
              <a:rPr sz="1900" spc="-45" dirty="0">
                <a:solidFill>
                  <a:srgbClr val="FFFFFF"/>
                </a:solidFill>
                <a:latin typeface="Georgia"/>
                <a:cs typeface="Georgia"/>
              </a:rPr>
              <a:t> </a:t>
            </a:r>
            <a:r>
              <a:rPr sz="1900" spc="-35" dirty="0">
                <a:solidFill>
                  <a:srgbClr val="FFFFFF"/>
                </a:solidFill>
                <a:latin typeface="Georgia"/>
                <a:cs typeface="Georgia"/>
              </a:rPr>
              <a:t>данных</a:t>
            </a:r>
            <a:r>
              <a:rPr sz="1900" spc="-55" dirty="0">
                <a:solidFill>
                  <a:srgbClr val="FFFFFF"/>
                </a:solidFill>
                <a:latin typeface="Georgia"/>
                <a:cs typeface="Georgia"/>
              </a:rPr>
              <a:t> </a:t>
            </a:r>
            <a:r>
              <a:rPr sz="1900" spc="-25" dirty="0">
                <a:solidFill>
                  <a:srgbClr val="FFFFFF"/>
                </a:solidFill>
                <a:latin typeface="Georgia"/>
                <a:cs typeface="Georgia"/>
              </a:rPr>
              <a:t>по </a:t>
            </a:r>
            <a:r>
              <a:rPr sz="1900" spc="-35" dirty="0">
                <a:solidFill>
                  <a:srgbClr val="FFFFFF"/>
                </a:solidFill>
                <a:latin typeface="Georgia"/>
                <a:cs typeface="Georgia"/>
              </a:rPr>
              <a:t>определенным</a:t>
            </a:r>
            <a:r>
              <a:rPr sz="1900" dirty="0">
                <a:solidFill>
                  <a:srgbClr val="FFFFFF"/>
                </a:solidFill>
                <a:latin typeface="Georgia"/>
                <a:cs typeface="Georgia"/>
              </a:rPr>
              <a:t> </a:t>
            </a:r>
            <a:r>
              <a:rPr sz="1900" spc="-10" dirty="0">
                <a:solidFill>
                  <a:srgbClr val="FFFFFF"/>
                </a:solidFill>
                <a:latin typeface="Georgia"/>
                <a:cs typeface="Georgia"/>
              </a:rPr>
              <a:t>критериям</a:t>
            </a:r>
            <a:endParaRPr sz="1900">
              <a:latin typeface="Georgia"/>
              <a:cs typeface="Georgia"/>
            </a:endParaRPr>
          </a:p>
        </p:txBody>
      </p:sp>
      <p:grpSp>
        <p:nvGrpSpPr>
          <p:cNvPr id="18" name="object 18"/>
          <p:cNvGrpSpPr/>
          <p:nvPr/>
        </p:nvGrpSpPr>
        <p:grpSpPr>
          <a:xfrm>
            <a:off x="5031930" y="4277550"/>
            <a:ext cx="3620135" cy="1522095"/>
            <a:chOff x="5031930" y="4277550"/>
            <a:chExt cx="3620135" cy="1522095"/>
          </a:xfrm>
        </p:grpSpPr>
        <p:sp>
          <p:nvSpPr>
            <p:cNvPr id="19" name="object 19"/>
            <p:cNvSpPr/>
            <p:nvPr/>
          </p:nvSpPr>
          <p:spPr>
            <a:xfrm>
              <a:off x="5039867" y="4285488"/>
              <a:ext cx="3604260" cy="1506220"/>
            </a:xfrm>
            <a:custGeom>
              <a:avLst/>
              <a:gdLst/>
              <a:ahLst/>
              <a:cxnLst/>
              <a:rect l="l" t="t" r="r" b="b"/>
              <a:pathLst>
                <a:path w="3604259" h="1506220">
                  <a:moveTo>
                    <a:pt x="3453638" y="0"/>
                  </a:moveTo>
                  <a:lnTo>
                    <a:pt x="150622" y="0"/>
                  </a:lnTo>
                  <a:lnTo>
                    <a:pt x="103014" y="7678"/>
                  </a:lnTo>
                  <a:lnTo>
                    <a:pt x="61667" y="29061"/>
                  </a:lnTo>
                  <a:lnTo>
                    <a:pt x="29061" y="61667"/>
                  </a:lnTo>
                  <a:lnTo>
                    <a:pt x="7678" y="103014"/>
                  </a:lnTo>
                  <a:lnTo>
                    <a:pt x="0" y="150622"/>
                  </a:lnTo>
                  <a:lnTo>
                    <a:pt x="0" y="1355140"/>
                  </a:lnTo>
                  <a:lnTo>
                    <a:pt x="7678" y="1402733"/>
                  </a:lnTo>
                  <a:lnTo>
                    <a:pt x="29061" y="1444066"/>
                  </a:lnTo>
                  <a:lnTo>
                    <a:pt x="61667" y="1476660"/>
                  </a:lnTo>
                  <a:lnTo>
                    <a:pt x="103014" y="1498035"/>
                  </a:lnTo>
                  <a:lnTo>
                    <a:pt x="150622" y="1505712"/>
                  </a:lnTo>
                  <a:lnTo>
                    <a:pt x="3453638" y="1505712"/>
                  </a:lnTo>
                  <a:lnTo>
                    <a:pt x="3501245" y="1498035"/>
                  </a:lnTo>
                  <a:lnTo>
                    <a:pt x="3542592" y="1476660"/>
                  </a:lnTo>
                  <a:lnTo>
                    <a:pt x="3575198" y="1444066"/>
                  </a:lnTo>
                  <a:lnTo>
                    <a:pt x="3596581" y="1402733"/>
                  </a:lnTo>
                  <a:lnTo>
                    <a:pt x="3604260" y="1355140"/>
                  </a:lnTo>
                  <a:lnTo>
                    <a:pt x="3604260"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20" name="object 20"/>
            <p:cNvSpPr/>
            <p:nvPr/>
          </p:nvSpPr>
          <p:spPr>
            <a:xfrm>
              <a:off x="5039867" y="4285488"/>
              <a:ext cx="3604260" cy="1506220"/>
            </a:xfrm>
            <a:custGeom>
              <a:avLst/>
              <a:gdLst/>
              <a:ahLst/>
              <a:cxnLst/>
              <a:rect l="l" t="t" r="r" b="b"/>
              <a:pathLst>
                <a:path w="3604259" h="1506220">
                  <a:moveTo>
                    <a:pt x="0" y="150622"/>
                  </a:moveTo>
                  <a:lnTo>
                    <a:pt x="7678" y="103014"/>
                  </a:lnTo>
                  <a:lnTo>
                    <a:pt x="29061" y="61667"/>
                  </a:lnTo>
                  <a:lnTo>
                    <a:pt x="61667" y="29061"/>
                  </a:lnTo>
                  <a:lnTo>
                    <a:pt x="103014" y="7678"/>
                  </a:lnTo>
                  <a:lnTo>
                    <a:pt x="150622" y="0"/>
                  </a:lnTo>
                  <a:lnTo>
                    <a:pt x="3453638" y="0"/>
                  </a:lnTo>
                  <a:lnTo>
                    <a:pt x="3501245" y="7678"/>
                  </a:lnTo>
                  <a:lnTo>
                    <a:pt x="3542592" y="29061"/>
                  </a:lnTo>
                  <a:lnTo>
                    <a:pt x="3575198" y="61667"/>
                  </a:lnTo>
                  <a:lnTo>
                    <a:pt x="3596581" y="103014"/>
                  </a:lnTo>
                  <a:lnTo>
                    <a:pt x="3604260" y="150622"/>
                  </a:lnTo>
                  <a:lnTo>
                    <a:pt x="3604260" y="1355140"/>
                  </a:lnTo>
                  <a:lnTo>
                    <a:pt x="3596581" y="1402733"/>
                  </a:lnTo>
                  <a:lnTo>
                    <a:pt x="3575198" y="1444066"/>
                  </a:lnTo>
                  <a:lnTo>
                    <a:pt x="3542592" y="1476660"/>
                  </a:lnTo>
                  <a:lnTo>
                    <a:pt x="3501245" y="1498035"/>
                  </a:lnTo>
                  <a:lnTo>
                    <a:pt x="3453638" y="1505712"/>
                  </a:lnTo>
                  <a:lnTo>
                    <a:pt x="150622" y="1505712"/>
                  </a:lnTo>
                  <a:lnTo>
                    <a:pt x="103014" y="1498035"/>
                  </a:lnTo>
                  <a:lnTo>
                    <a:pt x="61667" y="1476660"/>
                  </a:lnTo>
                  <a:lnTo>
                    <a:pt x="29061" y="1444066"/>
                  </a:lnTo>
                  <a:lnTo>
                    <a:pt x="7678"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21" name="object 21"/>
          <p:cNvSpPr txBox="1"/>
          <p:nvPr/>
        </p:nvSpPr>
        <p:spPr>
          <a:xfrm>
            <a:off x="5244465" y="4572000"/>
            <a:ext cx="3137535" cy="563616"/>
          </a:xfrm>
          <a:prstGeom prst="rect">
            <a:avLst/>
          </a:prstGeom>
        </p:spPr>
        <p:txBody>
          <a:bodyPr vert="horz" wrap="square" lIns="0" tIns="50165" rIns="0" bIns="0" rtlCol="0">
            <a:spAutoFit/>
          </a:bodyPr>
          <a:lstStyle/>
          <a:p>
            <a:pPr marL="131445" marR="5080" indent="-119380">
              <a:lnSpc>
                <a:spcPts val="2000"/>
              </a:lnSpc>
              <a:spcBef>
                <a:spcPts val="395"/>
              </a:spcBef>
            </a:pPr>
            <a:r>
              <a:rPr sz="1900" b="0" i="1" spc="120" dirty="0">
                <a:solidFill>
                  <a:srgbClr val="FFFFFF"/>
                </a:solidFill>
                <a:latin typeface="Roboto Thin"/>
                <a:cs typeface="Roboto Thin"/>
              </a:rPr>
              <a:t>картотеки,</a:t>
            </a:r>
            <a:r>
              <a:rPr sz="1900" b="0" i="1" spc="-10" dirty="0">
                <a:solidFill>
                  <a:srgbClr val="FFFFFF"/>
                </a:solidFill>
                <a:latin typeface="Roboto Thin"/>
                <a:cs typeface="Roboto Thin"/>
              </a:rPr>
              <a:t> </a:t>
            </a:r>
            <a:r>
              <a:rPr sz="1900" b="0" i="1" spc="-25" dirty="0">
                <a:solidFill>
                  <a:srgbClr val="FFFFFF"/>
                </a:solidFill>
                <a:latin typeface="Roboto Thin"/>
                <a:cs typeface="Roboto Thin"/>
              </a:rPr>
              <a:t>списки,</a:t>
            </a:r>
            <a:r>
              <a:rPr sz="1900" b="0" i="1" spc="-30" dirty="0">
                <a:solidFill>
                  <a:srgbClr val="FFFFFF"/>
                </a:solidFill>
                <a:latin typeface="Roboto Thin"/>
                <a:cs typeface="Roboto Thin"/>
              </a:rPr>
              <a:t> </a:t>
            </a:r>
            <a:r>
              <a:rPr sz="1900" b="0" i="1" spc="-35" dirty="0">
                <a:solidFill>
                  <a:srgbClr val="FFFFFF"/>
                </a:solidFill>
                <a:latin typeface="Roboto Thin"/>
                <a:cs typeface="Roboto Thin"/>
              </a:rPr>
              <a:t>базы </a:t>
            </a:r>
            <a:r>
              <a:rPr sz="1900" b="0" i="1" dirty="0">
                <a:solidFill>
                  <a:srgbClr val="FFFFFF"/>
                </a:solidFill>
                <a:latin typeface="Roboto Thin"/>
                <a:cs typeface="Roboto Thin"/>
              </a:rPr>
              <a:t>данных,</a:t>
            </a:r>
            <a:r>
              <a:rPr sz="1900" b="0" i="1" spc="55" dirty="0">
                <a:solidFill>
                  <a:srgbClr val="FFFFFF"/>
                </a:solidFill>
                <a:latin typeface="Roboto Thin"/>
                <a:cs typeface="Roboto Thin"/>
              </a:rPr>
              <a:t> </a:t>
            </a:r>
            <a:r>
              <a:rPr sz="1900" b="0" i="1" dirty="0">
                <a:solidFill>
                  <a:srgbClr val="FFFFFF"/>
                </a:solidFill>
                <a:latin typeface="Roboto Thin"/>
                <a:cs typeface="Roboto Thin"/>
              </a:rPr>
              <a:t>журналы</a:t>
            </a:r>
            <a:r>
              <a:rPr sz="1900" b="0" i="1" spc="80" dirty="0">
                <a:solidFill>
                  <a:srgbClr val="FFFFFF"/>
                </a:solidFill>
                <a:latin typeface="Roboto Thin"/>
                <a:cs typeface="Roboto Thin"/>
              </a:rPr>
              <a:t> </a:t>
            </a:r>
            <a:r>
              <a:rPr sz="1900" b="0" i="1" dirty="0">
                <a:solidFill>
                  <a:srgbClr val="FFFFFF"/>
                </a:solidFill>
                <a:latin typeface="Roboto Thin"/>
                <a:cs typeface="Roboto Thin"/>
              </a:rPr>
              <a:t>и</a:t>
            </a:r>
            <a:r>
              <a:rPr sz="1900" b="0" i="1" spc="55" dirty="0">
                <a:solidFill>
                  <a:srgbClr val="FFFFFF"/>
                </a:solidFill>
                <a:latin typeface="Roboto Thin"/>
                <a:cs typeface="Roboto Thin"/>
              </a:rPr>
              <a:t> </a:t>
            </a:r>
            <a:r>
              <a:rPr sz="1900" b="0" i="1" spc="-25" dirty="0">
                <a:solidFill>
                  <a:srgbClr val="FFFFFF"/>
                </a:solidFill>
                <a:latin typeface="Roboto Thin"/>
                <a:cs typeface="Roboto Thin"/>
              </a:rPr>
              <a:t>др.</a:t>
            </a:r>
            <a:endParaRPr sz="1900" dirty="0">
              <a:latin typeface="Roboto Thin"/>
              <a:cs typeface="Roboto Thi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1515158"/>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Локальные правовые акты Организации</a:t>
            </a:r>
            <a:endParaRPr lang="ru-RU" sz="2400" b="1" spc="-10" dirty="0">
              <a:latin typeface="Georgia"/>
              <a:cs typeface="Georgia"/>
            </a:endParaRPr>
          </a:p>
          <a:p>
            <a:pPr marL="12700">
              <a:lnSpc>
                <a:spcPct val="100000"/>
              </a:lnSpc>
              <a:spcBef>
                <a:spcPts val="105"/>
              </a:spcBef>
            </a:pPr>
            <a:endParaRPr lang="en-US" sz="24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Положение о порядке уничтожения персональных данных</a:t>
            </a:r>
          </a:p>
        </p:txBody>
      </p:sp>
      <p:sp>
        <p:nvSpPr>
          <p:cNvPr id="29" name="object 15"/>
          <p:cNvSpPr txBox="1"/>
          <p:nvPr/>
        </p:nvSpPr>
        <p:spPr>
          <a:xfrm>
            <a:off x="1112520" y="1903928"/>
            <a:ext cx="7650480" cy="289182"/>
          </a:xfrm>
          <a:prstGeom prst="rect">
            <a:avLst/>
          </a:prstGeom>
        </p:spPr>
        <p:txBody>
          <a:bodyPr vert="horz" wrap="square" lIns="0" tIns="12065" rIns="0" bIns="0" rtlCol="0">
            <a:spAutoFit/>
          </a:bodyPr>
          <a:lstStyle/>
          <a:p>
            <a:pPr marL="285750" lvl="0" indent="-285750" algn="just">
              <a:buFont typeface="Arial" panose="020B0604020202020204" pitchFamily="34" charset="0"/>
              <a:buChar char="•"/>
            </a:pPr>
            <a:endParaRPr lang="ru-RU" sz="1800" dirty="0"/>
          </a:p>
        </p:txBody>
      </p:sp>
      <p:sp>
        <p:nvSpPr>
          <p:cNvPr id="11" name="object 15"/>
          <p:cNvSpPr txBox="1"/>
          <p:nvPr/>
        </p:nvSpPr>
        <p:spPr>
          <a:xfrm>
            <a:off x="1124404" y="2514600"/>
            <a:ext cx="7508748" cy="2166619"/>
          </a:xfrm>
          <a:prstGeom prst="rect">
            <a:avLst/>
          </a:prstGeom>
        </p:spPr>
        <p:txBody>
          <a:bodyPr vert="horz" wrap="square" lIns="0" tIns="12065" rIns="0" bIns="0" rtlCol="0">
            <a:spAutoFit/>
          </a:bodyPr>
          <a:lstStyle/>
          <a:p>
            <a:pPr algn="just"/>
            <a:r>
              <a:rPr lang="ru-RU" sz="2800" dirty="0">
                <a:latin typeface="Georgia" panose="02040502050405020303" pitchFamily="18" charset="0"/>
              </a:rPr>
              <a:t>Актуальная редакция Положения о порядке уничтожения персональных данных, а также акты о выделении и уничтожении размещены на внутреннем сетевом диске по адресу: </a:t>
            </a:r>
            <a:r>
              <a:rPr lang="en-US" sz="2800" dirty="0">
                <a:latin typeface="Georgia" panose="02040502050405020303" pitchFamily="18" charset="0"/>
                <a:hlinkClick r:id="rId3" action="ppaction://hlinkfile"/>
              </a:rPr>
              <a:t>I:\</a:t>
            </a:r>
            <a:r>
              <a:rPr lang="ru-RU" sz="2800" dirty="0">
                <a:latin typeface="Georgia" panose="02040502050405020303" pitchFamily="18" charset="0"/>
                <a:hlinkClick r:id="rId3" action="ppaction://hlinkfile"/>
              </a:rPr>
              <a:t>Обработка персональных данных</a:t>
            </a:r>
            <a:endParaRPr lang="ru-RU" sz="2800" dirty="0">
              <a:latin typeface="Georgia" panose="02040502050405020303" pitchFamily="18" charset="0"/>
            </a:endParaRPr>
          </a:p>
        </p:txBody>
      </p:sp>
    </p:spTree>
    <p:extLst>
      <p:ext uri="{BB962C8B-B14F-4D97-AF65-F5344CB8AC3E}">
        <p14:creationId xmlns:p14="http://schemas.microsoft.com/office/powerpoint/2010/main" val="32968291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381515"/>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Работа с персональными данными</a:t>
            </a:r>
            <a:endParaRPr lang="ru-RU" sz="2400" dirty="0">
              <a:latin typeface="Georgia" panose="02040502050405020303" pitchFamily="18" charset="0"/>
            </a:endParaRPr>
          </a:p>
        </p:txBody>
      </p:sp>
      <p:sp>
        <p:nvSpPr>
          <p:cNvPr id="29" name="object 15"/>
          <p:cNvSpPr txBox="1"/>
          <p:nvPr/>
        </p:nvSpPr>
        <p:spPr>
          <a:xfrm>
            <a:off x="1112520" y="1166365"/>
            <a:ext cx="7650480" cy="1166345"/>
          </a:xfrm>
          <a:prstGeom prst="rect">
            <a:avLst/>
          </a:prstGeom>
        </p:spPr>
        <p:txBody>
          <a:bodyPr vert="horz" wrap="square" lIns="0" tIns="12065" rIns="0" bIns="0" rtlCol="0">
            <a:spAutoFit/>
          </a:bodyPr>
          <a:lstStyle/>
          <a:p>
            <a:pPr lvl="0" algn="just"/>
            <a:r>
              <a:rPr lang="ru-RU" sz="2500" dirty="0">
                <a:latin typeface="Georgia" panose="02040502050405020303" pitchFamily="18" charset="0"/>
              </a:rPr>
              <a:t>Не рекомендуется хранить электронные документы в заполненном виде, а именно с реквизитами субъектов персональных данных.</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pic>
        <p:nvPicPr>
          <p:cNvPr id="9" name="Рисунок 8"/>
          <p:cNvPicPr>
            <a:picLocks noChangeAspect="1"/>
          </p:cNvPicPr>
          <p:nvPr/>
        </p:nvPicPr>
        <p:blipFill>
          <a:blip r:embed="rId3"/>
          <a:stretch>
            <a:fillRect/>
          </a:stretch>
        </p:blipFill>
        <p:spPr>
          <a:xfrm>
            <a:off x="979932" y="2895600"/>
            <a:ext cx="7686675" cy="2362681"/>
          </a:xfrm>
          <a:prstGeom prst="rect">
            <a:avLst/>
          </a:prstGeom>
        </p:spPr>
      </p:pic>
    </p:spTree>
    <p:extLst>
      <p:ext uri="{BB962C8B-B14F-4D97-AF65-F5344CB8AC3E}">
        <p14:creationId xmlns:p14="http://schemas.microsoft.com/office/powerpoint/2010/main" val="735880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20847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12700">
              <a:lnSpc>
                <a:spcPct val="100000"/>
              </a:lnSpc>
              <a:spcBef>
                <a:spcPts val="105"/>
              </a:spcBef>
            </a:pPr>
            <a:endParaRPr lang="ru-RU" sz="2400" b="1" spc="-85" dirty="0">
              <a:latin typeface="Georgia"/>
              <a:cs typeface="Georgia"/>
            </a:endParaRPr>
          </a:p>
          <a:p>
            <a:pPr marL="12700" algn="just">
              <a:lnSpc>
                <a:spcPct val="100000"/>
              </a:lnSpc>
              <a:spcBef>
                <a:spcPts val="105"/>
              </a:spcBef>
            </a:pPr>
            <a:r>
              <a:rPr lang="ru-RU" sz="3200" dirty="0">
                <a:latin typeface="Georgia" panose="02040502050405020303" pitchFamily="18" charset="0"/>
              </a:rPr>
              <a:t>Особое внимание следует уделять использованию </a:t>
            </a:r>
            <a:r>
              <a:rPr lang="ru-RU" sz="3200" b="1" dirty="0">
                <a:latin typeface="Georgia" panose="02040502050405020303" pitchFamily="18" charset="0"/>
              </a:rPr>
              <a:t>черновиков</a:t>
            </a:r>
            <a:r>
              <a:rPr lang="ru-RU" sz="3200" dirty="0">
                <a:latin typeface="Georgia" panose="02040502050405020303" pitchFamily="18" charset="0"/>
              </a:rPr>
              <a:t>. Перед повторным применением бумажных носителей необходимо обязательно проверять их оборотную сторону на предмет наличия персональных данных, сведений, составляющих коммерческую тайну, либо иной конфиденциальной информации.</a:t>
            </a: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9659703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903539"/>
          </a:xfrm>
          <a:prstGeom prst="rect">
            <a:avLst/>
          </a:prstGeom>
        </p:spPr>
        <p:txBody>
          <a:bodyPr vert="horz" wrap="square" lIns="0" tIns="12065" rIns="0" bIns="0" rtlCol="0">
            <a:spAutoFit/>
          </a:bodyPr>
          <a:lstStyle/>
          <a:p>
            <a:pPr marL="12700">
              <a:lnSpc>
                <a:spcPct val="100000"/>
              </a:lnSpc>
              <a:spcBef>
                <a:spcPts val="105"/>
              </a:spcBef>
            </a:pPr>
            <a:r>
              <a:rPr lang="ru-RU" sz="2000" b="1" spc="-85" dirty="0">
                <a:latin typeface="Georgia"/>
                <a:cs typeface="Georgia"/>
              </a:rPr>
              <a:t>Правила работы с персональными данными:</a:t>
            </a:r>
          </a:p>
          <a:p>
            <a:pPr marL="12700" algn="just">
              <a:lnSpc>
                <a:spcPct val="100000"/>
              </a:lnSpc>
              <a:spcBef>
                <a:spcPts val="105"/>
              </a:spcBef>
            </a:pPr>
            <a:endParaRPr lang="ru-RU" sz="2000" dirty="0">
              <a:solidFill>
                <a:srgbClr val="1F3863"/>
              </a:solidFill>
              <a:latin typeface="Georgia" panose="02040502050405020303" pitchFamily="18" charset="0"/>
              <a:cs typeface="Times New Roman"/>
            </a:endParaRPr>
          </a:p>
          <a:p>
            <a:pPr algn="just"/>
            <a:r>
              <a:rPr lang="ru-RU" b="1" dirty="0">
                <a:latin typeface="Georgia" panose="02040502050405020303" pitchFamily="18" charset="0"/>
              </a:rPr>
              <a:t>В случае инцидента, связанного с нарушением безопасности персональных данных</a:t>
            </a:r>
            <a:r>
              <a:rPr lang="ru-RU" dirty="0">
                <a:latin typeface="Georgia" panose="02040502050405020303" pitchFamily="18" charset="0"/>
              </a:rPr>
              <a:t> </a:t>
            </a:r>
            <a:r>
              <a:rPr lang="en-US" dirty="0">
                <a:latin typeface="Georgia" panose="02040502050405020303" pitchFamily="18" charset="0"/>
              </a:rPr>
              <a:t>-</a:t>
            </a:r>
            <a:r>
              <a:rPr lang="ru-RU" dirty="0">
                <a:latin typeface="Georgia" panose="02040502050405020303" pitchFamily="18" charset="0"/>
              </a:rPr>
              <a:t> включая отправку электронного сообщения или письма, содержащего персональные данные, по ошибочному адресу; утрату </a:t>
            </a:r>
            <a:r>
              <a:rPr lang="ru-RU" dirty="0" err="1">
                <a:latin typeface="Georgia" panose="02040502050405020303" pitchFamily="18" charset="0"/>
              </a:rPr>
              <a:t>флеш</a:t>
            </a:r>
            <a:r>
              <a:rPr lang="ru-RU" dirty="0">
                <a:latin typeface="Georgia" panose="02040502050405020303" pitchFamily="18" charset="0"/>
              </a:rPr>
              <a:t>-накопителя, ноутбука или иного электронного устройства, содержащего персональные данные </a:t>
            </a:r>
            <a:r>
              <a:rPr lang="en-US" dirty="0">
                <a:latin typeface="Georgia" panose="02040502050405020303" pitchFamily="18" charset="0"/>
              </a:rPr>
              <a:t>-</a:t>
            </a:r>
            <a:r>
              <a:rPr lang="ru-RU" dirty="0">
                <a:latin typeface="Georgia" panose="02040502050405020303" pitchFamily="18" charset="0"/>
              </a:rPr>
              <a:t> сотрудник обязан незамедлительно (в максимально короткие сроки) уведомить посредством корпоративной почты Специалиста по внутреннему контролю за обработкой персональных данных.</a:t>
            </a:r>
          </a:p>
          <a:p>
            <a:pPr algn="just"/>
            <a:r>
              <a:rPr lang="ru-RU" b="1" dirty="0">
                <a:latin typeface="Georgia" panose="02040502050405020303" pitchFamily="18" charset="0"/>
              </a:rPr>
              <a:t>Уведомление должно содержать:</a:t>
            </a:r>
            <a:endParaRPr lang="ru-RU" dirty="0">
              <a:latin typeface="Georgia" panose="02040502050405020303" pitchFamily="18" charset="0"/>
            </a:endParaRPr>
          </a:p>
          <a:p>
            <a:pPr marL="342900" indent="-342900" algn="just">
              <a:buFont typeface="Arial" panose="020B0604020202020204" pitchFamily="34" charset="0"/>
              <a:buChar char="•"/>
            </a:pPr>
            <a:r>
              <a:rPr lang="ru-RU" dirty="0">
                <a:latin typeface="Georgia" panose="02040502050405020303" pitchFamily="18" charset="0"/>
              </a:rPr>
              <a:t>дату и время обнаружения</a:t>
            </a:r>
          </a:p>
          <a:p>
            <a:pPr marL="342900" indent="-342900" algn="just">
              <a:buFont typeface="Arial" panose="020B0604020202020204" pitchFamily="34" charset="0"/>
              <a:buChar char="•"/>
            </a:pPr>
            <a:r>
              <a:rPr lang="ru-RU" dirty="0">
                <a:latin typeface="Georgia" panose="02040502050405020303" pitchFamily="18" charset="0"/>
              </a:rPr>
              <a:t>ФИО работника, допустивший инцидент;</a:t>
            </a:r>
          </a:p>
          <a:p>
            <a:pPr marL="342900" indent="-342900" algn="just">
              <a:buFont typeface="Arial" panose="020B0604020202020204" pitchFamily="34" charset="0"/>
              <a:buChar char="•"/>
            </a:pPr>
            <a:r>
              <a:rPr lang="ru-RU" dirty="0">
                <a:latin typeface="Georgia" panose="02040502050405020303" pitchFamily="18" charset="0"/>
              </a:rPr>
              <a:t>ФИО работника, выявившего инцидент;</a:t>
            </a:r>
          </a:p>
          <a:p>
            <a:pPr marL="342900" indent="-342900" algn="just">
              <a:buFont typeface="Arial" panose="020B0604020202020204" pitchFamily="34" charset="0"/>
              <a:buChar char="•"/>
            </a:pPr>
            <a:r>
              <a:rPr lang="ru-RU" dirty="0">
                <a:latin typeface="Georgia" panose="02040502050405020303" pitchFamily="18" charset="0"/>
              </a:rPr>
              <a:t>тип и идентификацию устройства (если применимо);</a:t>
            </a:r>
          </a:p>
          <a:p>
            <a:pPr marL="342900" indent="-342900" algn="just">
              <a:buFont typeface="Arial" panose="020B0604020202020204" pitchFamily="34" charset="0"/>
              <a:buChar char="•"/>
            </a:pPr>
            <a:r>
              <a:rPr lang="ru-RU" dirty="0">
                <a:latin typeface="Georgia" panose="02040502050405020303" pitchFamily="18" charset="0"/>
              </a:rPr>
              <a:t>описание состава и объёма затронутых персональных данных;</a:t>
            </a:r>
          </a:p>
          <a:p>
            <a:pPr marL="342900" indent="-342900" algn="just">
              <a:buFont typeface="Arial" panose="020B0604020202020204" pitchFamily="34" charset="0"/>
              <a:buChar char="•"/>
            </a:pPr>
            <a:r>
              <a:rPr lang="ru-RU" dirty="0">
                <a:latin typeface="Georgia" panose="02040502050405020303" pitchFamily="18" charset="0"/>
              </a:rPr>
              <a:t>предполагаемые причины инцидента;</a:t>
            </a:r>
          </a:p>
          <a:p>
            <a:pPr marL="342900" indent="-342900" algn="just">
              <a:buFont typeface="Arial" panose="020B0604020202020204" pitchFamily="34" charset="0"/>
              <a:buChar char="•"/>
            </a:pPr>
            <a:r>
              <a:rPr lang="ru-RU" dirty="0">
                <a:latin typeface="Georgia" panose="02040502050405020303" pitchFamily="18" charset="0"/>
              </a:rPr>
              <a:t>возможные негативные последствия для субъектов персональных данных</a:t>
            </a:r>
            <a:r>
              <a:rPr lang="en-US" dirty="0">
                <a:latin typeface="Georgia" panose="02040502050405020303" pitchFamily="18" charset="0"/>
              </a:rPr>
              <a:t> </a:t>
            </a:r>
            <a:r>
              <a:rPr lang="ru-RU" dirty="0">
                <a:latin typeface="Georgia" panose="02040502050405020303" pitchFamily="18" charset="0"/>
              </a:rPr>
              <a:t> и для Организации;</a:t>
            </a:r>
          </a:p>
          <a:p>
            <a:pPr marL="342900" indent="-342900" algn="just">
              <a:buFont typeface="Arial" panose="020B0604020202020204" pitchFamily="34" charset="0"/>
              <a:buChar char="•"/>
            </a:pPr>
            <a:r>
              <a:rPr lang="ru-RU" dirty="0">
                <a:latin typeface="Georgia" panose="02040502050405020303" pitchFamily="18" charset="0"/>
              </a:rPr>
              <a:t>иную информацию, которая может дополнительно осветить обстоятельства инцидента и способствовать его  инцидента;</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8385906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304800"/>
            <a:ext cx="7574280" cy="6980757"/>
          </a:xfrm>
          <a:prstGeom prst="rect">
            <a:avLst/>
          </a:prstGeom>
        </p:spPr>
        <p:txBody>
          <a:bodyPr vert="horz" wrap="square" lIns="0" tIns="12065" rIns="0" bIns="0" rtlCol="0">
            <a:spAutoFit/>
          </a:bodyPr>
          <a:lstStyle/>
          <a:p>
            <a:pPr marL="12700">
              <a:lnSpc>
                <a:spcPct val="100000"/>
              </a:lnSpc>
              <a:spcBef>
                <a:spcPts val="105"/>
              </a:spcBef>
            </a:pPr>
            <a:r>
              <a:rPr lang="ru-RU" sz="2400" b="1" spc="-85" dirty="0">
                <a:latin typeface="Georgia"/>
                <a:cs typeface="Georgia"/>
              </a:rPr>
              <a:t>Правила работы с персональными данными:</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допускать распространения и (или) предоставления персональных данных без согласия субъекта персональных данных или наличия иного законного основания;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передавать личные атрибуты доступа (логин, пароль) к информационным системам и базам данных, исключать возможность ознакомления с ними посторонних лиц при хранении и вводе, не использовать чужие атрибуты доступа;</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осуществлять обработку персональных данных исключительно в рамках исполнения должностных обязанностей и в объёме, необходимом для их надлежащего выполнения;</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использовать персональные данные в личных целях или для иных целей, не связанных с исполнением должностных обязанностей;</a:t>
            </a:r>
          </a:p>
          <a:p>
            <a:pPr marL="457200" indent="-457200" algn="just">
              <a:buSzPct val="70000"/>
              <a:buFont typeface="Wingdings" panose="05000000000000000000" pitchFamily="2" charset="2"/>
              <a:buChar char="Ø"/>
              <a:tabLst>
                <a:tab pos="457200" algn="l"/>
              </a:tabLst>
            </a:pPr>
            <a:r>
              <a:rPr lang="ru-RU" sz="2200" dirty="0">
                <a:latin typeface="Times New Roman" panose="02020603050405020304" pitchFamily="18" charset="0"/>
              </a:rPr>
              <a:t>не изменять конфигурацию рабочего компьютера, не отключать средства антивирусной защиты, не устанавливать сторонние программы или оборудование;</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15552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6057427"/>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Правила работы с персональными данными: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хранить на рабочем столе только минимально необходимые документы, чтобы снизить риск несанкционированного доступа, потери или повреждения информации;</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создавать и не распространять вредоносное программное обеспечение, включая вирусы, «черви», «трояны», «шпионские» программы и аналогичные средства;</a:t>
            </a:r>
          </a:p>
          <a:p>
            <a:pPr marL="457200" lvl="0" indent="-457200" algn="just">
              <a:buSzPct val="70000"/>
              <a:buFont typeface="Wingdings" panose="05000000000000000000" pitchFamily="2" charset="2"/>
              <a:buChar char="Ø"/>
              <a:tabLst>
                <a:tab pos="457200" algn="l"/>
              </a:tabLst>
            </a:pPr>
            <a:r>
              <a:rPr lang="ru-RU" sz="2800" dirty="0">
                <a:effectLst/>
                <a:latin typeface="Times New Roman" panose="02020603050405020304" pitchFamily="18" charset="0"/>
                <a:ea typeface="Times New Roman" panose="02020603050405020304" pitchFamily="18" charset="0"/>
              </a:rPr>
              <a:t>не предпринимать попыток несанкционированного доступа в помещения с дополнительными требованиями по контролю доступа.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0765417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5318764"/>
          </a:xfrm>
          <a:prstGeom prst="rect">
            <a:avLst/>
          </a:prstGeom>
        </p:spPr>
        <p:txBody>
          <a:bodyPr vert="horz" wrap="square" lIns="0" tIns="12065" rIns="0" bIns="0" rtlCol="0">
            <a:spAutoFit/>
          </a:bodyPr>
          <a:lstStyle/>
          <a:p>
            <a:pPr lvl="0" algn="just"/>
            <a:r>
              <a:rPr lang="ru-RU" sz="2400" b="1" dirty="0">
                <a:latin typeface="Georgia" panose="02040502050405020303" pitchFamily="18" charset="0"/>
              </a:rPr>
              <a:t>При отлучении работника со своего рабочего места ему необходимо</a:t>
            </a:r>
            <a:r>
              <a:rPr lang="ru-RU" sz="2400" dirty="0">
                <a:latin typeface="Georgia" panose="02040502050405020303" pitchFamily="18" charset="0"/>
              </a:rPr>
              <a:t>: </a:t>
            </a:r>
          </a:p>
          <a:p>
            <a:pPr marL="285750" lvl="0" indent="-285750" algn="just">
              <a:buFont typeface="Arial" panose="020B0604020202020204" pitchFamily="34" charset="0"/>
              <a:buChar char="•"/>
            </a:pPr>
            <a:r>
              <a:rPr lang="ru-RU" sz="2400" dirty="0">
                <a:latin typeface="Georgia" panose="02040502050405020303" pitchFamily="18" charset="0"/>
              </a:rPr>
              <a:t>Заблокировать компьютер при помощи комбинации клавиш на клавиатуре </a:t>
            </a:r>
            <a:r>
              <a:rPr lang="en-US" sz="2400" dirty="0" err="1">
                <a:latin typeface="Georgia" panose="02040502050405020303" pitchFamily="18" charset="0"/>
              </a:rPr>
              <a:t>Win+L</a:t>
            </a:r>
            <a:r>
              <a:rPr lang="ru-RU" sz="2400" dirty="0">
                <a:latin typeface="Georgia" panose="02040502050405020303" pitchFamily="18" charset="0"/>
              </a:rPr>
              <a:t> или меню «Пуск –</a:t>
            </a:r>
            <a:r>
              <a:rPr lang="en-US" sz="2400" dirty="0">
                <a:latin typeface="Georgia" panose="02040502050405020303" pitchFamily="18" charset="0"/>
              </a:rPr>
              <a:t>&gt;</a:t>
            </a:r>
            <a:r>
              <a:rPr lang="ru-RU" sz="2400" dirty="0">
                <a:latin typeface="Georgia" panose="02040502050405020303" pitchFamily="18" charset="0"/>
              </a:rPr>
              <a:t> Учетная запись –</a:t>
            </a:r>
            <a:r>
              <a:rPr lang="en-US" sz="2400" dirty="0">
                <a:latin typeface="Georgia" panose="02040502050405020303" pitchFamily="18" charset="0"/>
              </a:rPr>
              <a:t>&gt;</a:t>
            </a:r>
            <a:r>
              <a:rPr lang="ru-RU" sz="2400" dirty="0">
                <a:latin typeface="Georgia" panose="02040502050405020303" pitchFamily="18" charset="0"/>
              </a:rPr>
              <a:t> Заблокировать».</a:t>
            </a:r>
          </a:p>
          <a:p>
            <a:pPr marL="285750" lvl="0" indent="-285750" algn="just">
              <a:buFont typeface="Arial" panose="020B0604020202020204" pitchFamily="34" charset="0"/>
              <a:buChar char="•"/>
            </a:pPr>
            <a:r>
              <a:rPr lang="ru-RU" sz="2400" dirty="0">
                <a:latin typeface="Georgia" panose="02040502050405020303" pitchFamily="18" charset="0"/>
              </a:rPr>
              <a:t>Закрыть дверь кабинета на ключ.</a:t>
            </a:r>
          </a:p>
          <a:p>
            <a:pPr marL="285750" lvl="0" indent="-285750" algn="just">
              <a:buFont typeface="Arial" panose="020B0604020202020204" pitchFamily="34" charset="0"/>
              <a:buChar char="•"/>
            </a:pPr>
            <a:r>
              <a:rPr lang="ru-RU" sz="2400" dirty="0">
                <a:latin typeface="Georgia" panose="02040502050405020303" pitchFamily="18" charset="0"/>
              </a:rPr>
              <a:t>Если закрыть кабинет невозможно по определенным объективным причинам, то все документы, которые содержат персональные данные необходимо положить в ящик, полку или сейф оборудованный замком с последующим запиранием.</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96071058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575518"/>
          </a:xfrm>
          <a:prstGeom prst="rect">
            <a:avLst/>
          </a:prstGeom>
        </p:spPr>
        <p:txBody>
          <a:bodyPr vert="horz" wrap="square" lIns="0" tIns="12065" rIns="0" bIns="0" rtlCol="0">
            <a:spAutoFit/>
          </a:bodyPr>
          <a:lstStyle/>
          <a:p>
            <a:pPr marL="12700" algn="just">
              <a:lnSpc>
                <a:spcPct val="100000"/>
              </a:lnSpc>
              <a:spcBef>
                <a:spcPts val="105"/>
              </a:spcBef>
            </a:pPr>
            <a:r>
              <a:rPr lang="ru-RU" sz="3000" b="1" spc="-85" dirty="0">
                <a:latin typeface="Georgia"/>
              </a:rPr>
              <a:t>Правила пользования корпоративной почтой: </a:t>
            </a:r>
          </a:p>
          <a:p>
            <a:pPr marL="12700" algn="just">
              <a:lnSpc>
                <a:spcPct val="100000"/>
              </a:lnSpc>
              <a:spcBef>
                <a:spcPts val="105"/>
              </a:spcBef>
            </a:pPr>
            <a:endParaRPr lang="ru-RU" sz="3000" b="1" spc="-85" dirty="0">
              <a:latin typeface="Georgia"/>
            </a:endParaRPr>
          </a:p>
          <a:p>
            <a:pPr marL="12700" algn="just">
              <a:lnSpc>
                <a:spcPct val="100000"/>
              </a:lnSpc>
              <a:spcBef>
                <a:spcPts val="105"/>
              </a:spcBef>
            </a:pPr>
            <a:r>
              <a:rPr lang="ru-RU" sz="2500" spc="0" dirty="0">
                <a:effectLst/>
                <a:latin typeface="Times New Roman" panose="02020603050405020304" pitchFamily="18" charset="0"/>
                <a:ea typeface="Times New Roman" panose="02020603050405020304" pitchFamily="18" charset="0"/>
              </a:rPr>
              <a:t>При использовании корпоративной электронной почты работник обязан:</a:t>
            </a:r>
          </a:p>
          <a:p>
            <a:pPr marL="457200" lvl="0" indent="-457200" algn="just">
              <a:buSzPct val="70000"/>
              <a:buFont typeface="Symbol" panose="05050102010706020507" pitchFamily="18" charset="2"/>
              <a:buChar char=""/>
              <a:tabLst>
                <a:tab pos="449263" algn="l"/>
              </a:tabLst>
            </a:pPr>
            <a:r>
              <a:rPr lang="ru-RU" sz="2800" dirty="0">
                <a:latin typeface="Times New Roman" panose="02020603050405020304" pitchFamily="18" charset="0"/>
              </a:rPr>
              <a:t>не передавать сообщения, содержащие информацию, файлы или программное обеспечение, способные нарушить или ограничить работу информационных систем;</a:t>
            </a:r>
          </a:p>
          <a:p>
            <a:pPr marL="457200" lvl="0" indent="-457200" algn="just">
              <a:buSzPct val="70000"/>
              <a:buFont typeface="Symbol" panose="05050102010706020507" pitchFamily="18" charset="2"/>
              <a:buChar char=""/>
              <a:tabLst>
                <a:tab pos="449263" algn="l"/>
              </a:tabLst>
            </a:pPr>
            <a:r>
              <a:rPr lang="ru-RU" sz="2800" dirty="0">
                <a:effectLst/>
                <a:latin typeface="Times New Roman" panose="02020603050405020304" pitchFamily="18" charset="0"/>
                <a:ea typeface="Times New Roman" panose="02020603050405020304" pitchFamily="18" charset="0"/>
              </a:rPr>
              <a:t>не переходить по ссылкам и не открывать вложения из писем, полученных от неизвестных отправителей, особенно файлы в форматах *.</a:t>
            </a:r>
            <a:r>
              <a:rPr lang="ru-RU" sz="2800" dirty="0" err="1">
                <a:effectLst/>
                <a:latin typeface="Times New Roman" panose="02020603050405020304" pitchFamily="18" charset="0"/>
                <a:ea typeface="Times New Roman" panose="02020603050405020304" pitchFamily="18" charset="0"/>
              </a:rPr>
              <a:t>exe</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vbs</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com</a:t>
            </a:r>
            <a:r>
              <a:rPr lang="ru-RU" sz="2800" dirty="0">
                <a:effectLst/>
                <a:latin typeface="Times New Roman" panose="02020603050405020304" pitchFamily="18" charset="0"/>
                <a:ea typeface="Times New Roman" panose="02020603050405020304" pitchFamily="18" charset="0"/>
              </a:rPr>
              <a:t>, *.</a:t>
            </a:r>
            <a:r>
              <a:rPr lang="ru-RU" sz="2800" dirty="0" err="1">
                <a:effectLst/>
                <a:latin typeface="Times New Roman" panose="02020603050405020304" pitchFamily="18" charset="0"/>
                <a:ea typeface="Times New Roman" panose="02020603050405020304" pitchFamily="18" charset="0"/>
              </a:rPr>
              <a:t>swf</a:t>
            </a:r>
            <a:r>
              <a:rPr lang="ru-RU" sz="2800" dirty="0">
                <a:effectLst/>
                <a:latin typeface="Times New Roman" panose="02020603050405020304" pitchFamily="18" charset="0"/>
                <a:ea typeface="Times New Roman" panose="02020603050405020304" pitchFamily="18" charset="0"/>
              </a:rPr>
              <a:t>, независимо от источника.</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940159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784860" y="609600"/>
            <a:ext cx="7574280" cy="6657592"/>
          </a:xfrm>
          <a:prstGeom prst="rect">
            <a:avLst/>
          </a:prstGeom>
        </p:spPr>
        <p:txBody>
          <a:bodyPr vert="horz" wrap="square" lIns="0" tIns="12065" rIns="0" bIns="0" rtlCol="0">
            <a:spAutoFit/>
          </a:bodyPr>
          <a:lstStyle/>
          <a:p>
            <a:pPr marL="12700" algn="just">
              <a:lnSpc>
                <a:spcPct val="100000"/>
              </a:lnSpc>
              <a:spcBef>
                <a:spcPts val="105"/>
              </a:spcBef>
            </a:pPr>
            <a:r>
              <a:rPr lang="ru-RU" sz="2100" spc="0" dirty="0">
                <a:effectLst/>
                <a:latin typeface="Times New Roman" panose="02020603050405020304" pitchFamily="18" charset="0"/>
                <a:ea typeface="Times New Roman" panose="02020603050405020304" pitchFamily="18" charset="0"/>
              </a:rPr>
              <a:t>В целях оперативного реагирования и предотвращения инцидентов информационной безопасности, затрагивающих персональные данные работников и (или) иных субъектов, чьи данные обрабатываются Организацией, работник обязан незамедлительно уведомить </a:t>
            </a:r>
            <a:r>
              <a:rPr lang="en-US" sz="2100" spc="0" dirty="0">
                <a:effectLst/>
                <a:latin typeface="Times New Roman" panose="02020603050405020304" pitchFamily="18" charset="0"/>
                <a:ea typeface="Times New Roman" panose="02020603050405020304" pitchFamily="18" charset="0"/>
              </a:rPr>
              <a:t>IT</a:t>
            </a:r>
            <a:r>
              <a:rPr lang="ru-RU" sz="2100" spc="0" dirty="0">
                <a:effectLst/>
                <a:latin typeface="Times New Roman" panose="02020603050405020304" pitchFamily="18" charset="0"/>
                <a:ea typeface="Times New Roman" panose="02020603050405020304" pitchFamily="18" charset="0"/>
              </a:rPr>
              <a:t>-отдел и специалиста внутреннего контроля за обработкой персональных данных Организации: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 попытках или фактах незаконного распространения персональных данных, а также иных обстоятельствах, способных привести к утечке или нарушению конфиденциальности;</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носителей информации, содержащих персональные данные;</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утрате пропусков, компрометации атрибутов доступа и иных событиях, способных привести к несанкционированному доступу;</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обнаружении попыток несанкционированного доступа к персональным данным;</a:t>
            </a:r>
          </a:p>
          <a:p>
            <a:pPr marL="342900" lvl="0" indent="-342900" algn="just">
              <a:buSzPts val="1000"/>
              <a:buFont typeface="Symbol" panose="05050102010706020507" pitchFamily="18" charset="2"/>
              <a:buChar char=""/>
              <a:tabLst>
                <a:tab pos="457200" algn="l"/>
              </a:tabLst>
            </a:pPr>
            <a:r>
              <a:rPr lang="ru-RU" sz="2100" dirty="0">
                <a:effectLst/>
                <a:latin typeface="Times New Roman" panose="02020603050405020304" pitchFamily="18" charset="0"/>
                <a:ea typeface="Times New Roman" panose="02020603050405020304" pitchFamily="18" charset="0"/>
              </a:rPr>
              <a:t>об иных нарушениях порядка обработки персональных данных.</a:t>
            </a:r>
          </a:p>
          <a:p>
            <a:pPr marL="12700">
              <a:lnSpc>
                <a:spcPct val="100000"/>
              </a:lnSpc>
              <a:spcBef>
                <a:spcPts val="105"/>
              </a:spcBef>
            </a:pPr>
            <a:endParaRPr lang="ru-RU" sz="3200" dirty="0">
              <a:solidFill>
                <a:srgbClr val="1F3863"/>
              </a:solidFill>
              <a:latin typeface="Georgia" panose="02040502050405020303" pitchFamily="18" charset="0"/>
              <a:cs typeface="Times New Roman"/>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7881178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90600" y="191254"/>
            <a:ext cx="7574280" cy="6044603"/>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a:cs typeface="Georgia"/>
              </a:rPr>
              <a:t>Памятка:</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отсутствии всех работников, закреплённых за кабинетом, дверь помещения подлежит обязательному закрытию на запорное устройство.;</a:t>
            </a:r>
          </a:p>
          <a:p>
            <a:pPr marL="342900" indent="-342900" algn="just">
              <a:buSzPct val="100000"/>
              <a:buFont typeface="Arial" panose="020B0604020202020204" pitchFamily="34" charset="0"/>
              <a:buChar char="•"/>
              <a:tabLst>
                <a:tab pos="457200" algn="l"/>
              </a:tabLst>
            </a:pPr>
            <a:r>
              <a:rPr lang="ru-RU" sz="1600" dirty="0">
                <a:latin typeface="Georgia" panose="02040502050405020303" pitchFamily="18" charset="0"/>
              </a:rPr>
              <a:t>при временном отсутствии на рабочем месте Работник обязан заблокировать свою учётную запись (сеанс) на рабочем компьютере;</a:t>
            </a:r>
          </a:p>
          <a:p>
            <a:pPr marL="342900" indent="-342900" algn="just">
              <a:buFont typeface="Arial" panose="020B0604020202020204" pitchFamily="34" charset="0"/>
              <a:buChar char="•"/>
            </a:pPr>
            <a:r>
              <a:rPr lang="ru-RU" sz="1600" dirty="0">
                <a:latin typeface="Georgia" panose="02040502050405020303" pitchFamily="18" charset="0"/>
              </a:rPr>
              <a:t>не оставлять документы с персональными данными на открытых поверхностях без присмотра;</a:t>
            </a:r>
          </a:p>
          <a:p>
            <a:pPr marL="342900" indent="-342900" algn="just">
              <a:buFont typeface="Arial" panose="020B0604020202020204" pitchFamily="34" charset="0"/>
              <a:buChar char="•"/>
            </a:pPr>
            <a:r>
              <a:rPr lang="ru-RU" sz="1600" dirty="0">
                <a:latin typeface="Georgia" panose="02040502050405020303" pitchFamily="18" charset="0"/>
              </a:rPr>
              <a:t>не открывать электронные письма и вложения от неизвестных отправителей;</a:t>
            </a:r>
          </a:p>
          <a:p>
            <a:pPr marL="342900" indent="-342900" algn="just">
              <a:buFont typeface="Arial" panose="020B0604020202020204" pitchFamily="34" charset="0"/>
              <a:buChar char="•"/>
            </a:pPr>
            <a:r>
              <a:rPr lang="ru-RU" sz="1600" dirty="0">
                <a:latin typeface="Georgia" panose="02040502050405020303" pitchFamily="18" charset="0"/>
              </a:rPr>
              <a:t>контролировать сроки хранения документов, содержащих персональные данные, и инициировать их уничтожение по истечении срока;</a:t>
            </a:r>
          </a:p>
          <a:p>
            <a:pPr marL="342900" indent="-342900" algn="just">
              <a:buFont typeface="Arial" panose="020B0604020202020204" pitchFamily="34" charset="0"/>
              <a:buChar char="•"/>
            </a:pPr>
            <a:r>
              <a:rPr lang="ru-RU" sz="1600" dirty="0">
                <a:latin typeface="Georgia" panose="02040502050405020303" pitchFamily="18" charset="0"/>
              </a:rPr>
              <a:t>использовать утверждённые формы согласий</a:t>
            </a:r>
            <a:r>
              <a:rPr lang="en-US" sz="1600" dirty="0">
                <a:latin typeface="Georgia" panose="02040502050405020303" pitchFamily="18" charset="0"/>
              </a:rPr>
              <a:t> </a:t>
            </a:r>
            <a:r>
              <a:rPr lang="ru-RU" sz="1600" dirty="0">
                <a:latin typeface="Georgia" panose="02040502050405020303" pitchFamily="18" charset="0"/>
              </a:rPr>
              <a:t>и заявлений - без самовольных изменений;</a:t>
            </a:r>
          </a:p>
          <a:p>
            <a:pPr marL="342900" indent="-342900" algn="just">
              <a:buFont typeface="Arial" panose="020B0604020202020204" pitchFamily="34" charset="0"/>
              <a:buChar char="•"/>
            </a:pPr>
            <a:r>
              <a:rPr lang="ru-RU" sz="1600" dirty="0">
                <a:latin typeface="Georgia" panose="02040502050405020303" pitchFamily="18" charset="0"/>
              </a:rPr>
              <a:t>при передаче данных третьим лицам – проверять наличие правового основания, цели обработки, содержания или объёма запрашиваемых персональных данных;</a:t>
            </a:r>
          </a:p>
          <a:p>
            <a:pPr marL="342900" indent="-342900" algn="just">
              <a:buFont typeface="Arial" panose="020B0604020202020204" pitchFamily="34" charset="0"/>
              <a:buChar char="•"/>
            </a:pPr>
            <a:r>
              <a:rPr lang="ru-RU" sz="1600" dirty="0">
                <a:latin typeface="Georgia" panose="02040502050405020303" pitchFamily="18" charset="0"/>
              </a:rPr>
              <a:t>о любых инцидентах, утечках или нарушениях, связанных с обработкой персональных данных, необходимо незамедлительно сообщать Специалисту по внутреннему контролю за обработкой персональных данных по контактному номеру: 8 (044) 752-48-00 или по электронной почте: </a:t>
            </a:r>
            <a:r>
              <a:rPr lang="ru-RU" sz="1600" dirty="0">
                <a:latin typeface="Georgia" panose="02040502050405020303" pitchFamily="18" charset="0"/>
                <a:hlinkClick r:id="rId3"/>
              </a:rPr>
              <a:t>reveko_k@mile.by</a:t>
            </a:r>
            <a:r>
              <a:rPr lang="ru-RU" sz="1600" dirty="0">
                <a:latin typeface="Georgia" panose="02040502050405020303" pitchFamily="18" charset="0"/>
              </a:rPr>
              <a:t>;</a:t>
            </a:r>
          </a:p>
          <a:p>
            <a:pPr marL="342900" indent="-342900" algn="just">
              <a:buFont typeface="Arial" panose="020B0604020202020204" pitchFamily="34" charset="0"/>
              <a:buChar char="•"/>
            </a:pPr>
            <a:r>
              <a:rPr lang="ru-RU" sz="1600" dirty="0">
                <a:latin typeface="Georgia" panose="02040502050405020303" pitchFamily="18" charset="0"/>
              </a:rPr>
              <a:t>документы, регламентирующие обработку персональных данных в Организации размещены на внутреннем сетевом диске по адресу: </a:t>
            </a:r>
            <a:r>
              <a:rPr lang="en-US" sz="1600" dirty="0">
                <a:latin typeface="Georgia" panose="02040502050405020303" pitchFamily="18" charset="0"/>
                <a:hlinkClick r:id="rId4" action="ppaction://hlinkfile"/>
              </a:rPr>
              <a:t>I:\</a:t>
            </a:r>
            <a:r>
              <a:rPr lang="ru-RU" sz="1600" dirty="0">
                <a:latin typeface="Georgia" panose="02040502050405020303" pitchFamily="18" charset="0"/>
                <a:hlinkClick r:id="rId4" action="ppaction://hlinkfile"/>
              </a:rPr>
              <a:t>Обработка персональных данных</a:t>
            </a:r>
            <a:r>
              <a:rPr lang="ru-RU" sz="1600" dirty="0">
                <a:latin typeface="Georgia" panose="02040502050405020303"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34061437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object 5"/>
          <p:cNvGrpSpPr/>
          <p:nvPr/>
        </p:nvGrpSpPr>
        <p:grpSpPr>
          <a:xfrm>
            <a:off x="1122870" y="1662366"/>
            <a:ext cx="7526655" cy="814705"/>
            <a:chOff x="1122870" y="1662366"/>
            <a:chExt cx="7526655" cy="814705"/>
          </a:xfrm>
        </p:grpSpPr>
        <p:sp>
          <p:nvSpPr>
            <p:cNvPr id="6" name="object 6"/>
            <p:cNvSpPr/>
            <p:nvPr/>
          </p:nvSpPr>
          <p:spPr>
            <a:xfrm>
              <a:off x="1130808" y="1670304"/>
              <a:ext cx="7510780" cy="798830"/>
            </a:xfrm>
            <a:custGeom>
              <a:avLst/>
              <a:gdLst/>
              <a:ahLst/>
              <a:cxnLst/>
              <a:rect l="l" t="t" r="r" b="b"/>
              <a:pathLst>
                <a:path w="7510780" h="798830">
                  <a:moveTo>
                    <a:pt x="7430389" y="0"/>
                  </a:moveTo>
                  <a:lnTo>
                    <a:pt x="79857" y="0"/>
                  </a:lnTo>
                  <a:lnTo>
                    <a:pt x="48772" y="6284"/>
                  </a:lnTo>
                  <a:lnTo>
                    <a:pt x="23388" y="23415"/>
                  </a:lnTo>
                  <a:lnTo>
                    <a:pt x="6275" y="48809"/>
                  </a:lnTo>
                  <a:lnTo>
                    <a:pt x="0" y="79883"/>
                  </a:lnTo>
                  <a:lnTo>
                    <a:pt x="0" y="718693"/>
                  </a:lnTo>
                  <a:lnTo>
                    <a:pt x="6275" y="749766"/>
                  </a:lnTo>
                  <a:lnTo>
                    <a:pt x="23388" y="775160"/>
                  </a:lnTo>
                  <a:lnTo>
                    <a:pt x="48772" y="792291"/>
                  </a:lnTo>
                  <a:lnTo>
                    <a:pt x="79857" y="798576"/>
                  </a:lnTo>
                  <a:lnTo>
                    <a:pt x="7430389" y="798576"/>
                  </a:lnTo>
                  <a:lnTo>
                    <a:pt x="7461462" y="792291"/>
                  </a:lnTo>
                  <a:lnTo>
                    <a:pt x="7486856" y="775160"/>
                  </a:lnTo>
                  <a:lnTo>
                    <a:pt x="7503987" y="749766"/>
                  </a:lnTo>
                  <a:lnTo>
                    <a:pt x="7510272" y="718693"/>
                  </a:lnTo>
                  <a:lnTo>
                    <a:pt x="7510272" y="79883"/>
                  </a:lnTo>
                  <a:lnTo>
                    <a:pt x="7503987" y="48809"/>
                  </a:lnTo>
                  <a:lnTo>
                    <a:pt x="7486856" y="23415"/>
                  </a:lnTo>
                  <a:lnTo>
                    <a:pt x="7461462" y="6284"/>
                  </a:lnTo>
                  <a:lnTo>
                    <a:pt x="7430389" y="0"/>
                  </a:lnTo>
                  <a:close/>
                </a:path>
              </a:pathLst>
            </a:custGeom>
            <a:solidFill>
              <a:srgbClr val="394B7A"/>
            </a:solidFill>
          </p:spPr>
          <p:txBody>
            <a:bodyPr wrap="square" lIns="0" tIns="0" rIns="0" bIns="0" rtlCol="0"/>
            <a:lstStyle/>
            <a:p>
              <a:endParaRPr/>
            </a:p>
          </p:txBody>
        </p:sp>
        <p:sp>
          <p:nvSpPr>
            <p:cNvPr id="7" name="object 7"/>
            <p:cNvSpPr/>
            <p:nvPr/>
          </p:nvSpPr>
          <p:spPr>
            <a:xfrm>
              <a:off x="1130808" y="1670304"/>
              <a:ext cx="7510780" cy="798830"/>
            </a:xfrm>
            <a:custGeom>
              <a:avLst/>
              <a:gdLst/>
              <a:ahLst/>
              <a:cxnLst/>
              <a:rect l="l" t="t" r="r" b="b"/>
              <a:pathLst>
                <a:path w="7510780" h="798830">
                  <a:moveTo>
                    <a:pt x="0" y="79883"/>
                  </a:moveTo>
                  <a:lnTo>
                    <a:pt x="6275" y="48809"/>
                  </a:lnTo>
                  <a:lnTo>
                    <a:pt x="23388" y="23415"/>
                  </a:lnTo>
                  <a:lnTo>
                    <a:pt x="48772" y="6284"/>
                  </a:lnTo>
                  <a:lnTo>
                    <a:pt x="79857" y="0"/>
                  </a:lnTo>
                  <a:lnTo>
                    <a:pt x="7430389" y="0"/>
                  </a:lnTo>
                  <a:lnTo>
                    <a:pt x="7461462" y="6284"/>
                  </a:lnTo>
                  <a:lnTo>
                    <a:pt x="7486856" y="23415"/>
                  </a:lnTo>
                  <a:lnTo>
                    <a:pt x="7503987" y="48809"/>
                  </a:lnTo>
                  <a:lnTo>
                    <a:pt x="7510272" y="79883"/>
                  </a:lnTo>
                  <a:lnTo>
                    <a:pt x="7510272" y="718693"/>
                  </a:lnTo>
                  <a:lnTo>
                    <a:pt x="7503987" y="749766"/>
                  </a:lnTo>
                  <a:lnTo>
                    <a:pt x="7486856" y="775160"/>
                  </a:lnTo>
                  <a:lnTo>
                    <a:pt x="7461462" y="792291"/>
                  </a:lnTo>
                  <a:lnTo>
                    <a:pt x="7430389" y="798576"/>
                  </a:lnTo>
                  <a:lnTo>
                    <a:pt x="79857" y="798576"/>
                  </a:lnTo>
                  <a:lnTo>
                    <a:pt x="48772" y="792291"/>
                  </a:lnTo>
                  <a:lnTo>
                    <a:pt x="23388" y="775160"/>
                  </a:lnTo>
                  <a:lnTo>
                    <a:pt x="6275" y="749766"/>
                  </a:lnTo>
                  <a:lnTo>
                    <a:pt x="0" y="718693"/>
                  </a:lnTo>
                  <a:lnTo>
                    <a:pt x="0" y="79883"/>
                  </a:lnTo>
                  <a:close/>
                </a:path>
              </a:pathLst>
            </a:custGeom>
            <a:ln w="15875">
              <a:solidFill>
                <a:srgbClr val="FFFFFF"/>
              </a:solidFill>
            </a:ln>
          </p:spPr>
          <p:txBody>
            <a:bodyPr wrap="square" lIns="0" tIns="0" rIns="0" bIns="0" rtlCol="0"/>
            <a:lstStyle/>
            <a:p>
              <a:endParaRPr/>
            </a:p>
          </p:txBody>
        </p:sp>
      </p:grpSp>
      <p:sp>
        <p:nvSpPr>
          <p:cNvPr id="8" name="object 8"/>
          <p:cNvSpPr txBox="1"/>
          <p:nvPr/>
        </p:nvSpPr>
        <p:spPr>
          <a:xfrm>
            <a:off x="1207719" y="928496"/>
            <a:ext cx="6052185" cy="1469390"/>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Сфера</a:t>
            </a:r>
            <a:r>
              <a:rPr sz="3200" spc="-105" dirty="0">
                <a:latin typeface="Georgia"/>
                <a:cs typeface="Georgia"/>
              </a:rPr>
              <a:t> </a:t>
            </a:r>
            <a:r>
              <a:rPr sz="3200" spc="-20" dirty="0">
                <a:latin typeface="Georgia"/>
                <a:cs typeface="Georgia"/>
              </a:rPr>
              <a:t>действия</a:t>
            </a:r>
            <a:r>
              <a:rPr sz="3200" spc="-90" dirty="0">
                <a:latin typeface="Georgia"/>
                <a:cs typeface="Georgia"/>
              </a:rPr>
              <a:t> </a:t>
            </a:r>
            <a:r>
              <a:rPr sz="3200" spc="-10" dirty="0">
                <a:latin typeface="Georgia"/>
                <a:cs typeface="Georgia"/>
              </a:rPr>
              <a:t>Закона</a:t>
            </a:r>
            <a:endParaRPr sz="3200" dirty="0">
              <a:latin typeface="Georgia"/>
              <a:cs typeface="Georgia"/>
            </a:endParaRPr>
          </a:p>
          <a:p>
            <a:pPr marL="1306195" algn="ctr">
              <a:lnSpc>
                <a:spcPts val="2705"/>
              </a:lnSpc>
              <a:spcBef>
                <a:spcPts val="2110"/>
              </a:spcBef>
            </a:pPr>
            <a:r>
              <a:rPr sz="2400" b="1" spc="-220" dirty="0">
                <a:solidFill>
                  <a:srgbClr val="FFFFFF"/>
                </a:solidFill>
                <a:latin typeface="Georgia"/>
                <a:cs typeface="Georgia"/>
              </a:rPr>
              <a:t>Закон</a:t>
            </a:r>
            <a:r>
              <a:rPr sz="2400" b="1" spc="-60" dirty="0">
                <a:solidFill>
                  <a:srgbClr val="FFFFFF"/>
                </a:solidFill>
                <a:latin typeface="Georgia"/>
                <a:cs typeface="Georgia"/>
              </a:rPr>
              <a:t> </a:t>
            </a:r>
            <a:r>
              <a:rPr sz="2400" b="1" spc="-175" dirty="0">
                <a:solidFill>
                  <a:srgbClr val="FFFFFF"/>
                </a:solidFill>
                <a:latin typeface="Georgia"/>
                <a:cs typeface="Georgia"/>
              </a:rPr>
              <a:t>не</a:t>
            </a:r>
            <a:r>
              <a:rPr sz="2400" b="1" spc="-55" dirty="0">
                <a:solidFill>
                  <a:srgbClr val="FFFFFF"/>
                </a:solidFill>
                <a:latin typeface="Georgia"/>
                <a:cs typeface="Georgia"/>
              </a:rPr>
              <a:t> </a:t>
            </a:r>
            <a:r>
              <a:rPr sz="2400" b="1" spc="-50" dirty="0">
                <a:solidFill>
                  <a:srgbClr val="FFFFFF"/>
                </a:solidFill>
                <a:latin typeface="Georgia"/>
                <a:cs typeface="Georgia"/>
              </a:rPr>
              <a:t>регулирует</a:t>
            </a:r>
            <a:endParaRPr sz="2400" dirty="0">
              <a:latin typeface="Georgia"/>
              <a:cs typeface="Georgia"/>
            </a:endParaRPr>
          </a:p>
          <a:p>
            <a:pPr marL="1310640" algn="ctr">
              <a:lnSpc>
                <a:spcPts val="2705"/>
              </a:lnSpc>
            </a:pPr>
            <a:r>
              <a:rPr sz="2400" spc="-20" dirty="0">
                <a:solidFill>
                  <a:srgbClr val="FFFFFF"/>
                </a:solidFill>
                <a:latin typeface="Georgia"/>
                <a:cs typeface="Georgia"/>
              </a:rPr>
              <a:t>обработку</a:t>
            </a:r>
            <a:r>
              <a:rPr sz="2400" spc="-35" dirty="0">
                <a:solidFill>
                  <a:srgbClr val="FFFFFF"/>
                </a:solidFill>
                <a:latin typeface="Georgia"/>
                <a:cs typeface="Georgia"/>
              </a:rPr>
              <a:t> </a:t>
            </a:r>
            <a:r>
              <a:rPr sz="2400" spc="-40" dirty="0">
                <a:solidFill>
                  <a:srgbClr val="FFFFFF"/>
                </a:solidFill>
                <a:latin typeface="Georgia"/>
                <a:cs typeface="Georgia"/>
              </a:rPr>
              <a:t>персональных</a:t>
            </a:r>
            <a:r>
              <a:rPr sz="2400" spc="-50" dirty="0">
                <a:solidFill>
                  <a:srgbClr val="FFFFFF"/>
                </a:solidFill>
                <a:latin typeface="Georgia"/>
                <a:cs typeface="Georgia"/>
              </a:rPr>
              <a:t> </a:t>
            </a:r>
            <a:r>
              <a:rPr sz="2400" spc="-10" dirty="0">
                <a:solidFill>
                  <a:srgbClr val="FFFFFF"/>
                </a:solidFill>
                <a:latin typeface="Georgia"/>
                <a:cs typeface="Georgia"/>
              </a:rPr>
              <a:t>данных:</a:t>
            </a:r>
            <a:endParaRPr sz="2400" dirty="0">
              <a:latin typeface="Georgia"/>
              <a:cs typeface="Georgia"/>
            </a:endParaRPr>
          </a:p>
        </p:txBody>
      </p:sp>
      <p:grpSp>
        <p:nvGrpSpPr>
          <p:cNvPr id="9" name="object 9"/>
          <p:cNvGrpSpPr/>
          <p:nvPr/>
        </p:nvGrpSpPr>
        <p:grpSpPr>
          <a:xfrm>
            <a:off x="1122870" y="2614866"/>
            <a:ext cx="3620135" cy="1522095"/>
            <a:chOff x="1122870" y="2614866"/>
            <a:chExt cx="3620135" cy="1522095"/>
          </a:xfrm>
        </p:grpSpPr>
        <p:sp>
          <p:nvSpPr>
            <p:cNvPr id="10" name="object 10"/>
            <p:cNvSpPr/>
            <p:nvPr/>
          </p:nvSpPr>
          <p:spPr>
            <a:xfrm>
              <a:off x="1130808" y="2622804"/>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090"/>
                  </a:lnTo>
                  <a:lnTo>
                    <a:pt x="7676" y="1402697"/>
                  </a:lnTo>
                  <a:lnTo>
                    <a:pt x="29054" y="1444044"/>
                  </a:lnTo>
                  <a:lnTo>
                    <a:pt x="61656" y="1476650"/>
                  </a:lnTo>
                  <a:lnTo>
                    <a:pt x="103004" y="1498033"/>
                  </a:lnTo>
                  <a:lnTo>
                    <a:pt x="150622" y="1505712"/>
                  </a:lnTo>
                  <a:lnTo>
                    <a:pt x="3453638" y="1505712"/>
                  </a:lnTo>
                  <a:lnTo>
                    <a:pt x="3501245" y="1498033"/>
                  </a:lnTo>
                  <a:lnTo>
                    <a:pt x="3542592" y="1476650"/>
                  </a:lnTo>
                  <a:lnTo>
                    <a:pt x="3575198" y="1444044"/>
                  </a:lnTo>
                  <a:lnTo>
                    <a:pt x="3596581" y="1402697"/>
                  </a:lnTo>
                  <a:lnTo>
                    <a:pt x="3604259" y="1355090"/>
                  </a:lnTo>
                  <a:lnTo>
                    <a:pt x="3604259" y="150622"/>
                  </a:lnTo>
                  <a:lnTo>
                    <a:pt x="3596581" y="103014"/>
                  </a:lnTo>
                  <a:lnTo>
                    <a:pt x="3575198" y="61667"/>
                  </a:lnTo>
                  <a:lnTo>
                    <a:pt x="3542592" y="29061"/>
                  </a:lnTo>
                  <a:lnTo>
                    <a:pt x="3501245" y="7678"/>
                  </a:lnTo>
                  <a:lnTo>
                    <a:pt x="3453638" y="0"/>
                  </a:lnTo>
                  <a:close/>
                </a:path>
              </a:pathLst>
            </a:custGeom>
            <a:solidFill>
              <a:srgbClr val="465889"/>
            </a:solidFill>
          </p:spPr>
          <p:txBody>
            <a:bodyPr wrap="square" lIns="0" tIns="0" rIns="0" bIns="0" rtlCol="0"/>
            <a:lstStyle/>
            <a:p>
              <a:endParaRPr/>
            </a:p>
          </p:txBody>
        </p:sp>
        <p:sp>
          <p:nvSpPr>
            <p:cNvPr id="11" name="object 11"/>
            <p:cNvSpPr/>
            <p:nvPr/>
          </p:nvSpPr>
          <p:spPr>
            <a:xfrm>
              <a:off x="1130808" y="2622804"/>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090"/>
                  </a:lnTo>
                  <a:lnTo>
                    <a:pt x="3596581" y="1402697"/>
                  </a:lnTo>
                  <a:lnTo>
                    <a:pt x="3575198" y="1444044"/>
                  </a:lnTo>
                  <a:lnTo>
                    <a:pt x="3542592" y="1476650"/>
                  </a:lnTo>
                  <a:lnTo>
                    <a:pt x="3501245" y="1498033"/>
                  </a:lnTo>
                  <a:lnTo>
                    <a:pt x="3453638" y="1505712"/>
                  </a:lnTo>
                  <a:lnTo>
                    <a:pt x="150622" y="1505712"/>
                  </a:lnTo>
                  <a:lnTo>
                    <a:pt x="103004" y="1498033"/>
                  </a:lnTo>
                  <a:lnTo>
                    <a:pt x="61656" y="1476650"/>
                  </a:lnTo>
                  <a:lnTo>
                    <a:pt x="29054" y="1444044"/>
                  </a:lnTo>
                  <a:lnTo>
                    <a:pt x="7676"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12" name="object 12"/>
          <p:cNvSpPr txBox="1"/>
          <p:nvPr/>
        </p:nvSpPr>
        <p:spPr>
          <a:xfrm>
            <a:off x="1130808" y="2685999"/>
            <a:ext cx="3444620" cy="1342390"/>
          </a:xfrm>
          <a:prstGeom prst="rect">
            <a:avLst/>
          </a:prstGeom>
        </p:spPr>
        <p:txBody>
          <a:bodyPr vert="horz" wrap="square" lIns="0" tIns="41275" rIns="0" bIns="0" rtlCol="0">
            <a:spAutoFit/>
          </a:bodyPr>
          <a:lstStyle/>
          <a:p>
            <a:pPr marL="12700" marR="5080" indent="635" algn="ctr">
              <a:lnSpc>
                <a:spcPct val="88000"/>
              </a:lnSpc>
              <a:spcBef>
                <a:spcPts val="325"/>
              </a:spcBef>
            </a:pPr>
            <a:r>
              <a:rPr sz="1600" b="1" spc="-100" dirty="0">
                <a:solidFill>
                  <a:srgbClr val="FFFFFF"/>
                </a:solidFill>
                <a:latin typeface="Georgia"/>
                <a:cs typeface="Georgia"/>
              </a:rPr>
              <a:t>в</a:t>
            </a:r>
            <a:r>
              <a:rPr sz="1600" b="1" spc="-50" dirty="0">
                <a:solidFill>
                  <a:srgbClr val="FFFFFF"/>
                </a:solidFill>
                <a:latin typeface="Georgia"/>
                <a:cs typeface="Georgia"/>
              </a:rPr>
              <a:t> </a:t>
            </a:r>
            <a:r>
              <a:rPr sz="1600" b="1" spc="-114" dirty="0">
                <a:solidFill>
                  <a:srgbClr val="FFFFFF"/>
                </a:solidFill>
                <a:latin typeface="Georgia"/>
                <a:cs typeface="Georgia"/>
              </a:rPr>
              <a:t>процессе</a:t>
            </a:r>
            <a:r>
              <a:rPr sz="1600" b="1" spc="-40" dirty="0">
                <a:solidFill>
                  <a:srgbClr val="FFFFFF"/>
                </a:solidFill>
                <a:latin typeface="Georgia"/>
                <a:cs typeface="Georgia"/>
              </a:rPr>
              <a:t> </a:t>
            </a:r>
            <a:r>
              <a:rPr sz="1600" b="1" spc="-125" dirty="0">
                <a:solidFill>
                  <a:srgbClr val="FFFFFF"/>
                </a:solidFill>
                <a:latin typeface="Georgia"/>
                <a:cs typeface="Georgia"/>
              </a:rPr>
              <a:t>личного,</a:t>
            </a:r>
            <a:r>
              <a:rPr sz="1600" b="1" spc="-40" dirty="0">
                <a:solidFill>
                  <a:srgbClr val="FFFFFF"/>
                </a:solidFill>
                <a:latin typeface="Georgia"/>
                <a:cs typeface="Georgia"/>
              </a:rPr>
              <a:t> </a:t>
            </a:r>
            <a:r>
              <a:rPr sz="1600" b="1" spc="-20" dirty="0">
                <a:solidFill>
                  <a:srgbClr val="FFFFFF"/>
                </a:solidFill>
                <a:latin typeface="Georgia"/>
                <a:cs typeface="Georgia"/>
              </a:rPr>
              <a:t>семейного, </a:t>
            </a:r>
            <a:r>
              <a:rPr sz="1600" b="1" spc="-120" dirty="0">
                <a:solidFill>
                  <a:srgbClr val="FFFFFF"/>
                </a:solidFill>
                <a:latin typeface="Georgia"/>
                <a:cs typeface="Georgia"/>
              </a:rPr>
              <a:t>домашнего</a:t>
            </a:r>
            <a:r>
              <a:rPr sz="1600" b="1" spc="-15" dirty="0">
                <a:solidFill>
                  <a:srgbClr val="FFFFFF"/>
                </a:solidFill>
                <a:latin typeface="Georgia"/>
                <a:cs typeface="Georgia"/>
              </a:rPr>
              <a:t> </a:t>
            </a:r>
            <a:r>
              <a:rPr sz="1600" b="1" spc="-155" dirty="0">
                <a:solidFill>
                  <a:srgbClr val="FFFFFF"/>
                </a:solidFill>
                <a:latin typeface="Georgia"/>
                <a:cs typeface="Georgia"/>
              </a:rPr>
              <a:t>и</a:t>
            </a:r>
            <a:r>
              <a:rPr sz="1600" b="1" spc="-30" dirty="0">
                <a:solidFill>
                  <a:srgbClr val="FFFFFF"/>
                </a:solidFill>
                <a:latin typeface="Georgia"/>
                <a:cs typeface="Georgia"/>
              </a:rPr>
              <a:t> </a:t>
            </a:r>
            <a:r>
              <a:rPr sz="1600" b="1" spc="-120" dirty="0">
                <a:solidFill>
                  <a:srgbClr val="FFFFFF"/>
                </a:solidFill>
                <a:latin typeface="Georgia"/>
                <a:cs typeface="Georgia"/>
              </a:rPr>
              <a:t>иного</a:t>
            </a:r>
            <a:r>
              <a:rPr sz="1600" b="1" spc="-40" dirty="0">
                <a:solidFill>
                  <a:srgbClr val="FFFFFF"/>
                </a:solidFill>
                <a:latin typeface="Georgia"/>
                <a:cs typeface="Georgia"/>
              </a:rPr>
              <a:t> </a:t>
            </a:r>
            <a:r>
              <a:rPr sz="1600" b="1" spc="-130" dirty="0">
                <a:solidFill>
                  <a:srgbClr val="FFFFFF"/>
                </a:solidFill>
                <a:latin typeface="Georgia"/>
                <a:cs typeface="Georgia"/>
              </a:rPr>
              <a:t>подобного</a:t>
            </a:r>
            <a:r>
              <a:rPr sz="1600" b="1" spc="-10" dirty="0">
                <a:solidFill>
                  <a:srgbClr val="FFFFFF"/>
                </a:solidFill>
                <a:latin typeface="Georgia"/>
                <a:cs typeface="Georgia"/>
              </a:rPr>
              <a:t> </a:t>
            </a:r>
            <a:r>
              <a:rPr sz="1600" b="1" spc="-40" dirty="0">
                <a:solidFill>
                  <a:srgbClr val="FFFFFF"/>
                </a:solidFill>
                <a:latin typeface="Georgia"/>
                <a:cs typeface="Georgia"/>
              </a:rPr>
              <a:t>их </a:t>
            </a:r>
            <a:r>
              <a:rPr sz="1600" b="1" spc="-130" dirty="0">
                <a:solidFill>
                  <a:srgbClr val="FFFFFF"/>
                </a:solidFill>
                <a:latin typeface="Georgia"/>
                <a:cs typeface="Georgia"/>
              </a:rPr>
              <a:t>использования,</a:t>
            </a:r>
            <a:r>
              <a:rPr sz="1600" b="1" spc="20" dirty="0">
                <a:solidFill>
                  <a:srgbClr val="FFFFFF"/>
                </a:solidFill>
                <a:latin typeface="Georgia"/>
                <a:cs typeface="Georgia"/>
              </a:rPr>
              <a:t> </a:t>
            </a:r>
            <a:r>
              <a:rPr sz="1600" b="1" spc="-120" dirty="0">
                <a:solidFill>
                  <a:srgbClr val="FFFFFF"/>
                </a:solidFill>
                <a:latin typeface="Georgia"/>
                <a:cs typeface="Georgia"/>
              </a:rPr>
              <a:t>не</a:t>
            </a:r>
            <a:r>
              <a:rPr sz="1600" b="1" spc="5" dirty="0">
                <a:solidFill>
                  <a:srgbClr val="FFFFFF"/>
                </a:solidFill>
                <a:latin typeface="Georgia"/>
                <a:cs typeface="Georgia"/>
              </a:rPr>
              <a:t> </a:t>
            </a:r>
            <a:r>
              <a:rPr sz="1600" b="1" spc="-125" dirty="0">
                <a:solidFill>
                  <a:srgbClr val="FFFFFF"/>
                </a:solidFill>
                <a:latin typeface="Georgia"/>
                <a:cs typeface="Georgia"/>
              </a:rPr>
              <a:t>связанного</a:t>
            </a:r>
            <a:r>
              <a:rPr sz="1600" b="1" spc="35" dirty="0">
                <a:solidFill>
                  <a:srgbClr val="FFFFFF"/>
                </a:solidFill>
                <a:latin typeface="Georgia"/>
                <a:cs typeface="Georgia"/>
              </a:rPr>
              <a:t> </a:t>
            </a:r>
            <a:r>
              <a:rPr sz="1600" b="1" spc="-50" dirty="0">
                <a:solidFill>
                  <a:srgbClr val="FFFFFF"/>
                </a:solidFill>
                <a:latin typeface="Georgia"/>
                <a:cs typeface="Georgia"/>
              </a:rPr>
              <a:t>с </a:t>
            </a:r>
            <a:r>
              <a:rPr sz="1600" b="1" spc="-130" dirty="0">
                <a:solidFill>
                  <a:srgbClr val="FFFFFF"/>
                </a:solidFill>
                <a:latin typeface="Georgia"/>
                <a:cs typeface="Georgia"/>
              </a:rPr>
              <a:t>профессиональной</a:t>
            </a:r>
            <a:r>
              <a:rPr sz="1600" b="1" spc="-15" dirty="0">
                <a:solidFill>
                  <a:srgbClr val="FFFFFF"/>
                </a:solidFill>
                <a:latin typeface="Georgia"/>
                <a:cs typeface="Georgia"/>
              </a:rPr>
              <a:t> </a:t>
            </a:r>
            <a:r>
              <a:rPr sz="1600" b="1" spc="-25" dirty="0">
                <a:solidFill>
                  <a:srgbClr val="FFFFFF"/>
                </a:solidFill>
                <a:latin typeface="Georgia"/>
                <a:cs typeface="Georgia"/>
              </a:rPr>
              <a:t>или</a:t>
            </a:r>
            <a:endParaRPr sz="1600" dirty="0">
              <a:latin typeface="Georgia"/>
              <a:cs typeface="Georgia"/>
            </a:endParaRPr>
          </a:p>
          <a:p>
            <a:pPr marL="521334" marR="513080" algn="ctr">
              <a:lnSpc>
                <a:spcPts val="1689"/>
              </a:lnSpc>
              <a:spcBef>
                <a:spcPts val="20"/>
              </a:spcBef>
            </a:pPr>
            <a:r>
              <a:rPr sz="1600" b="1" spc="-120" dirty="0">
                <a:solidFill>
                  <a:srgbClr val="FFFFFF"/>
                </a:solidFill>
                <a:latin typeface="Georgia"/>
                <a:cs typeface="Georgia"/>
              </a:rPr>
              <a:t>предпринимательской </a:t>
            </a:r>
            <a:r>
              <a:rPr sz="1600" b="1" spc="-30" dirty="0">
                <a:solidFill>
                  <a:srgbClr val="FFFFFF"/>
                </a:solidFill>
                <a:latin typeface="Georgia"/>
                <a:cs typeface="Georgia"/>
              </a:rPr>
              <a:t>деятельностью</a:t>
            </a:r>
            <a:endParaRPr sz="1600" dirty="0">
              <a:latin typeface="Georgia"/>
              <a:cs typeface="Georgia"/>
            </a:endParaRPr>
          </a:p>
        </p:txBody>
      </p:sp>
      <p:grpSp>
        <p:nvGrpSpPr>
          <p:cNvPr id="13" name="object 13"/>
          <p:cNvGrpSpPr/>
          <p:nvPr/>
        </p:nvGrpSpPr>
        <p:grpSpPr>
          <a:xfrm>
            <a:off x="1122870" y="4274502"/>
            <a:ext cx="3620135" cy="1522095"/>
            <a:chOff x="1122870" y="4274502"/>
            <a:chExt cx="3620135" cy="1522095"/>
          </a:xfrm>
        </p:grpSpPr>
        <p:sp>
          <p:nvSpPr>
            <p:cNvPr id="14" name="object 14"/>
            <p:cNvSpPr/>
            <p:nvPr/>
          </p:nvSpPr>
          <p:spPr>
            <a:xfrm>
              <a:off x="1130808" y="4282440"/>
              <a:ext cx="3604260" cy="1506220"/>
            </a:xfrm>
            <a:custGeom>
              <a:avLst/>
              <a:gdLst/>
              <a:ahLst/>
              <a:cxnLst/>
              <a:rect l="l" t="t" r="r" b="b"/>
              <a:pathLst>
                <a:path w="3604260" h="1506220">
                  <a:moveTo>
                    <a:pt x="3453638" y="0"/>
                  </a:moveTo>
                  <a:lnTo>
                    <a:pt x="150622" y="0"/>
                  </a:lnTo>
                  <a:lnTo>
                    <a:pt x="103004" y="7678"/>
                  </a:lnTo>
                  <a:lnTo>
                    <a:pt x="61656" y="29061"/>
                  </a:lnTo>
                  <a:lnTo>
                    <a:pt x="29054" y="61667"/>
                  </a:lnTo>
                  <a:lnTo>
                    <a:pt x="7676" y="103014"/>
                  </a:lnTo>
                  <a:lnTo>
                    <a:pt x="0" y="150622"/>
                  </a:lnTo>
                  <a:lnTo>
                    <a:pt x="0" y="1355140"/>
                  </a:lnTo>
                  <a:lnTo>
                    <a:pt x="7676" y="1402733"/>
                  </a:lnTo>
                  <a:lnTo>
                    <a:pt x="29054" y="1444066"/>
                  </a:lnTo>
                  <a:lnTo>
                    <a:pt x="61656" y="1476660"/>
                  </a:lnTo>
                  <a:lnTo>
                    <a:pt x="103004" y="1498035"/>
                  </a:lnTo>
                  <a:lnTo>
                    <a:pt x="150622" y="1505712"/>
                  </a:lnTo>
                  <a:lnTo>
                    <a:pt x="3453638" y="1505712"/>
                  </a:lnTo>
                  <a:lnTo>
                    <a:pt x="3501245" y="1498035"/>
                  </a:lnTo>
                  <a:lnTo>
                    <a:pt x="3542592" y="1476660"/>
                  </a:lnTo>
                  <a:lnTo>
                    <a:pt x="3575198" y="1444066"/>
                  </a:lnTo>
                  <a:lnTo>
                    <a:pt x="3596581" y="1402733"/>
                  </a:lnTo>
                  <a:lnTo>
                    <a:pt x="3604259" y="1355140"/>
                  </a:lnTo>
                  <a:lnTo>
                    <a:pt x="3604259" y="150622"/>
                  </a:lnTo>
                  <a:lnTo>
                    <a:pt x="3596581" y="103014"/>
                  </a:lnTo>
                  <a:lnTo>
                    <a:pt x="3575198" y="61667"/>
                  </a:lnTo>
                  <a:lnTo>
                    <a:pt x="3542592" y="29061"/>
                  </a:lnTo>
                  <a:lnTo>
                    <a:pt x="3501245" y="7678"/>
                  </a:lnTo>
                  <a:lnTo>
                    <a:pt x="3453638" y="0"/>
                  </a:lnTo>
                  <a:close/>
                </a:path>
              </a:pathLst>
            </a:custGeom>
            <a:solidFill>
              <a:srgbClr val="868FA9"/>
            </a:solidFill>
          </p:spPr>
          <p:txBody>
            <a:bodyPr wrap="square" lIns="0" tIns="0" rIns="0" bIns="0" rtlCol="0"/>
            <a:lstStyle/>
            <a:p>
              <a:endParaRPr/>
            </a:p>
          </p:txBody>
        </p:sp>
        <p:sp>
          <p:nvSpPr>
            <p:cNvPr id="15" name="object 15"/>
            <p:cNvSpPr/>
            <p:nvPr/>
          </p:nvSpPr>
          <p:spPr>
            <a:xfrm>
              <a:off x="1130808" y="4282440"/>
              <a:ext cx="3604260" cy="1506220"/>
            </a:xfrm>
            <a:custGeom>
              <a:avLst/>
              <a:gdLst/>
              <a:ahLst/>
              <a:cxnLst/>
              <a:rect l="l" t="t" r="r" b="b"/>
              <a:pathLst>
                <a:path w="3604260" h="1506220">
                  <a:moveTo>
                    <a:pt x="0" y="150622"/>
                  </a:moveTo>
                  <a:lnTo>
                    <a:pt x="7676" y="103014"/>
                  </a:lnTo>
                  <a:lnTo>
                    <a:pt x="29054" y="61667"/>
                  </a:lnTo>
                  <a:lnTo>
                    <a:pt x="61656" y="29061"/>
                  </a:lnTo>
                  <a:lnTo>
                    <a:pt x="103004" y="7678"/>
                  </a:lnTo>
                  <a:lnTo>
                    <a:pt x="150622" y="0"/>
                  </a:lnTo>
                  <a:lnTo>
                    <a:pt x="3453638" y="0"/>
                  </a:lnTo>
                  <a:lnTo>
                    <a:pt x="3501245" y="7678"/>
                  </a:lnTo>
                  <a:lnTo>
                    <a:pt x="3542592" y="29061"/>
                  </a:lnTo>
                  <a:lnTo>
                    <a:pt x="3575198" y="61667"/>
                  </a:lnTo>
                  <a:lnTo>
                    <a:pt x="3596581" y="103014"/>
                  </a:lnTo>
                  <a:lnTo>
                    <a:pt x="3604259" y="150622"/>
                  </a:lnTo>
                  <a:lnTo>
                    <a:pt x="3604259" y="1355140"/>
                  </a:lnTo>
                  <a:lnTo>
                    <a:pt x="3596581" y="1402733"/>
                  </a:lnTo>
                  <a:lnTo>
                    <a:pt x="3575198" y="1444066"/>
                  </a:lnTo>
                  <a:lnTo>
                    <a:pt x="3542592" y="1476660"/>
                  </a:lnTo>
                  <a:lnTo>
                    <a:pt x="3501245" y="1498035"/>
                  </a:lnTo>
                  <a:lnTo>
                    <a:pt x="3453638" y="1505712"/>
                  </a:lnTo>
                  <a:lnTo>
                    <a:pt x="150622" y="1505712"/>
                  </a:lnTo>
                  <a:lnTo>
                    <a:pt x="103004" y="1498035"/>
                  </a:lnTo>
                  <a:lnTo>
                    <a:pt x="61656" y="1476660"/>
                  </a:lnTo>
                  <a:lnTo>
                    <a:pt x="29054" y="1444066"/>
                  </a:lnTo>
                  <a:lnTo>
                    <a:pt x="7676" y="1402733"/>
                  </a:lnTo>
                  <a:lnTo>
                    <a:pt x="0" y="1355140"/>
                  </a:lnTo>
                  <a:lnTo>
                    <a:pt x="0" y="150622"/>
                  </a:lnTo>
                  <a:close/>
                </a:path>
              </a:pathLst>
            </a:custGeom>
            <a:ln w="15875">
              <a:solidFill>
                <a:srgbClr val="FFFFFF"/>
              </a:solidFill>
            </a:ln>
          </p:spPr>
          <p:txBody>
            <a:bodyPr wrap="square" lIns="0" tIns="0" rIns="0" bIns="0" rtlCol="0"/>
            <a:lstStyle/>
            <a:p>
              <a:endParaRPr/>
            </a:p>
          </p:txBody>
        </p:sp>
      </p:grpSp>
      <p:sp>
        <p:nvSpPr>
          <p:cNvPr id="16" name="object 16"/>
          <p:cNvSpPr txBox="1"/>
          <p:nvPr/>
        </p:nvSpPr>
        <p:spPr>
          <a:xfrm>
            <a:off x="1336928" y="4561459"/>
            <a:ext cx="3238500" cy="911860"/>
          </a:xfrm>
          <a:prstGeom prst="rect">
            <a:avLst/>
          </a:prstGeom>
        </p:spPr>
        <p:txBody>
          <a:bodyPr vert="horz" wrap="square" lIns="0" tIns="41275" rIns="0" bIns="0" rtlCol="0">
            <a:spAutoFit/>
          </a:bodyPr>
          <a:lstStyle/>
          <a:p>
            <a:pPr marL="12065" marR="5080" algn="ctr">
              <a:lnSpc>
                <a:spcPct val="87900"/>
              </a:lnSpc>
              <a:spcBef>
                <a:spcPts val="325"/>
              </a:spcBef>
            </a:pPr>
            <a:r>
              <a:rPr sz="1600" b="1" spc="-150" dirty="0">
                <a:solidFill>
                  <a:srgbClr val="FFFFFF"/>
                </a:solidFill>
                <a:latin typeface="Georgia"/>
                <a:cs typeface="Georgia"/>
              </a:rPr>
              <a:t>переписка</a:t>
            </a:r>
            <a:r>
              <a:rPr sz="1600" b="1" spc="-10" dirty="0">
                <a:solidFill>
                  <a:srgbClr val="FFFFFF"/>
                </a:solidFill>
                <a:latin typeface="Georgia"/>
                <a:cs typeface="Georgia"/>
              </a:rPr>
              <a:t> </a:t>
            </a:r>
            <a:r>
              <a:rPr sz="1600" b="1" spc="-95" dirty="0">
                <a:solidFill>
                  <a:srgbClr val="FFFFFF"/>
                </a:solidFill>
                <a:latin typeface="Georgia"/>
                <a:cs typeface="Georgia"/>
              </a:rPr>
              <a:t>в</a:t>
            </a:r>
            <a:r>
              <a:rPr sz="1600" b="1" spc="-15" dirty="0">
                <a:solidFill>
                  <a:srgbClr val="FFFFFF"/>
                </a:solidFill>
                <a:latin typeface="Georgia"/>
                <a:cs typeface="Georgia"/>
              </a:rPr>
              <a:t> </a:t>
            </a:r>
            <a:r>
              <a:rPr sz="1600" b="1" spc="-175" dirty="0">
                <a:solidFill>
                  <a:srgbClr val="FFFFFF"/>
                </a:solidFill>
                <a:latin typeface="Georgia"/>
                <a:cs typeface="Georgia"/>
              </a:rPr>
              <a:t>социальных</a:t>
            </a:r>
            <a:r>
              <a:rPr sz="1600" b="1" spc="15" dirty="0">
                <a:solidFill>
                  <a:srgbClr val="FFFFFF"/>
                </a:solidFill>
                <a:latin typeface="Georgia"/>
                <a:cs typeface="Georgia"/>
              </a:rPr>
              <a:t> </a:t>
            </a:r>
            <a:r>
              <a:rPr sz="1600" b="1" spc="-165" dirty="0">
                <a:solidFill>
                  <a:srgbClr val="FFFFFF"/>
                </a:solidFill>
                <a:latin typeface="Georgia"/>
                <a:cs typeface="Georgia"/>
              </a:rPr>
              <a:t>сетях,</a:t>
            </a:r>
            <a:r>
              <a:rPr sz="1600" b="1" spc="5" dirty="0">
                <a:solidFill>
                  <a:srgbClr val="FFFFFF"/>
                </a:solidFill>
                <a:latin typeface="Georgia"/>
                <a:cs typeface="Georgia"/>
              </a:rPr>
              <a:t> </a:t>
            </a:r>
            <a:r>
              <a:rPr sz="1600" b="1" spc="-50" dirty="0">
                <a:solidFill>
                  <a:srgbClr val="FFFFFF"/>
                </a:solidFill>
                <a:latin typeface="Georgia"/>
                <a:cs typeface="Georgia"/>
              </a:rPr>
              <a:t>с </a:t>
            </a:r>
            <a:r>
              <a:rPr sz="1600" b="1" spc="-180" dirty="0">
                <a:solidFill>
                  <a:srgbClr val="FFFFFF"/>
                </a:solidFill>
                <a:latin typeface="Georgia"/>
                <a:cs typeface="Georgia"/>
              </a:rPr>
              <a:t>помощью</a:t>
            </a:r>
            <a:r>
              <a:rPr sz="1600" b="1" spc="-50" dirty="0">
                <a:solidFill>
                  <a:srgbClr val="FFFFFF"/>
                </a:solidFill>
                <a:latin typeface="Georgia"/>
                <a:cs typeface="Georgia"/>
              </a:rPr>
              <a:t> </a:t>
            </a:r>
            <a:r>
              <a:rPr sz="1600" b="1" spc="-150" dirty="0">
                <a:solidFill>
                  <a:srgbClr val="FFFFFF"/>
                </a:solidFill>
                <a:latin typeface="Georgia"/>
                <a:cs typeface="Georgia"/>
              </a:rPr>
              <a:t>электронной</a:t>
            </a:r>
            <a:r>
              <a:rPr sz="1600" b="1" spc="-25" dirty="0">
                <a:solidFill>
                  <a:srgbClr val="FFFFFF"/>
                </a:solidFill>
                <a:latin typeface="Georgia"/>
                <a:cs typeface="Georgia"/>
              </a:rPr>
              <a:t> </a:t>
            </a:r>
            <a:r>
              <a:rPr sz="1600" b="1" spc="-20" dirty="0">
                <a:solidFill>
                  <a:srgbClr val="FFFFFF"/>
                </a:solidFill>
                <a:latin typeface="Georgia"/>
                <a:cs typeface="Georgia"/>
              </a:rPr>
              <a:t>почты, </a:t>
            </a:r>
            <a:r>
              <a:rPr sz="1600" b="1" spc="-155" dirty="0">
                <a:solidFill>
                  <a:srgbClr val="FFFFFF"/>
                </a:solidFill>
                <a:latin typeface="Georgia"/>
                <a:cs typeface="Georgia"/>
              </a:rPr>
              <a:t>сохранение</a:t>
            </a:r>
            <a:r>
              <a:rPr sz="1600" b="1" spc="-15" dirty="0">
                <a:solidFill>
                  <a:srgbClr val="FFFFFF"/>
                </a:solidFill>
                <a:latin typeface="Georgia"/>
                <a:cs typeface="Georgia"/>
              </a:rPr>
              <a:t> </a:t>
            </a:r>
            <a:r>
              <a:rPr sz="1600" b="1" spc="-185" dirty="0">
                <a:solidFill>
                  <a:srgbClr val="FFFFFF"/>
                </a:solidFill>
                <a:latin typeface="Georgia"/>
                <a:cs typeface="Georgia"/>
              </a:rPr>
              <a:t>и</a:t>
            </a:r>
            <a:r>
              <a:rPr sz="1600" b="1" spc="-45" dirty="0">
                <a:solidFill>
                  <a:srgbClr val="FFFFFF"/>
                </a:solidFill>
                <a:latin typeface="Georgia"/>
                <a:cs typeface="Georgia"/>
              </a:rPr>
              <a:t> </a:t>
            </a:r>
            <a:r>
              <a:rPr sz="1600" b="1" spc="-85" dirty="0">
                <a:solidFill>
                  <a:srgbClr val="FFFFFF"/>
                </a:solidFill>
                <a:latin typeface="Georgia"/>
                <a:cs typeface="Georgia"/>
              </a:rPr>
              <a:t>систематизация </a:t>
            </a:r>
            <a:r>
              <a:rPr sz="1600" b="1" spc="-45" dirty="0">
                <a:solidFill>
                  <a:srgbClr val="FFFFFF"/>
                </a:solidFill>
                <a:latin typeface="Georgia"/>
                <a:cs typeface="Georgia"/>
              </a:rPr>
              <a:t>адресатов</a:t>
            </a:r>
            <a:endParaRPr sz="1600" dirty="0">
              <a:latin typeface="Georgia"/>
              <a:cs typeface="Georgia"/>
            </a:endParaRPr>
          </a:p>
        </p:txBody>
      </p:sp>
      <p:grpSp>
        <p:nvGrpSpPr>
          <p:cNvPr id="17" name="object 17"/>
          <p:cNvGrpSpPr/>
          <p:nvPr/>
        </p:nvGrpSpPr>
        <p:grpSpPr>
          <a:xfrm>
            <a:off x="5030406" y="2614866"/>
            <a:ext cx="3618865" cy="1522095"/>
            <a:chOff x="5030406" y="2614866"/>
            <a:chExt cx="3618865" cy="1522095"/>
          </a:xfrm>
        </p:grpSpPr>
        <p:sp>
          <p:nvSpPr>
            <p:cNvPr id="18" name="object 18"/>
            <p:cNvSpPr/>
            <p:nvPr/>
          </p:nvSpPr>
          <p:spPr>
            <a:xfrm>
              <a:off x="5038344" y="2622804"/>
              <a:ext cx="3602990" cy="1506220"/>
            </a:xfrm>
            <a:custGeom>
              <a:avLst/>
              <a:gdLst/>
              <a:ahLst/>
              <a:cxnLst/>
              <a:rect l="l" t="t" r="r" b="b"/>
              <a:pathLst>
                <a:path w="3602990" h="1506220">
                  <a:moveTo>
                    <a:pt x="3452113" y="0"/>
                  </a:moveTo>
                  <a:lnTo>
                    <a:pt x="150621" y="0"/>
                  </a:lnTo>
                  <a:lnTo>
                    <a:pt x="103014" y="7678"/>
                  </a:lnTo>
                  <a:lnTo>
                    <a:pt x="61667" y="29061"/>
                  </a:lnTo>
                  <a:lnTo>
                    <a:pt x="29061" y="61667"/>
                  </a:lnTo>
                  <a:lnTo>
                    <a:pt x="7678" y="103014"/>
                  </a:lnTo>
                  <a:lnTo>
                    <a:pt x="0" y="150622"/>
                  </a:lnTo>
                  <a:lnTo>
                    <a:pt x="0" y="1355090"/>
                  </a:lnTo>
                  <a:lnTo>
                    <a:pt x="7678" y="1402697"/>
                  </a:lnTo>
                  <a:lnTo>
                    <a:pt x="29061" y="1444044"/>
                  </a:lnTo>
                  <a:lnTo>
                    <a:pt x="61667" y="1476650"/>
                  </a:lnTo>
                  <a:lnTo>
                    <a:pt x="103014" y="1498033"/>
                  </a:lnTo>
                  <a:lnTo>
                    <a:pt x="150621" y="1505712"/>
                  </a:lnTo>
                  <a:lnTo>
                    <a:pt x="3452113" y="1505712"/>
                  </a:lnTo>
                  <a:lnTo>
                    <a:pt x="3499721" y="1498033"/>
                  </a:lnTo>
                  <a:lnTo>
                    <a:pt x="3541068" y="1476650"/>
                  </a:lnTo>
                  <a:lnTo>
                    <a:pt x="3573674" y="1444044"/>
                  </a:lnTo>
                  <a:lnTo>
                    <a:pt x="3595057" y="1402697"/>
                  </a:lnTo>
                  <a:lnTo>
                    <a:pt x="3602735" y="1355090"/>
                  </a:lnTo>
                  <a:lnTo>
                    <a:pt x="3602735" y="150622"/>
                  </a:lnTo>
                  <a:lnTo>
                    <a:pt x="3595057" y="103014"/>
                  </a:lnTo>
                  <a:lnTo>
                    <a:pt x="3573674" y="61667"/>
                  </a:lnTo>
                  <a:lnTo>
                    <a:pt x="3541068" y="29061"/>
                  </a:lnTo>
                  <a:lnTo>
                    <a:pt x="3499721" y="7678"/>
                  </a:lnTo>
                  <a:lnTo>
                    <a:pt x="3452113" y="0"/>
                  </a:lnTo>
                  <a:close/>
                </a:path>
              </a:pathLst>
            </a:custGeom>
            <a:solidFill>
              <a:srgbClr val="465889"/>
            </a:solidFill>
          </p:spPr>
          <p:txBody>
            <a:bodyPr wrap="square" lIns="0" tIns="0" rIns="0" bIns="0" rtlCol="0"/>
            <a:lstStyle/>
            <a:p>
              <a:endParaRPr/>
            </a:p>
          </p:txBody>
        </p:sp>
        <p:sp>
          <p:nvSpPr>
            <p:cNvPr id="19" name="object 19"/>
            <p:cNvSpPr/>
            <p:nvPr/>
          </p:nvSpPr>
          <p:spPr>
            <a:xfrm>
              <a:off x="5038344" y="2622804"/>
              <a:ext cx="3602990" cy="1506220"/>
            </a:xfrm>
            <a:custGeom>
              <a:avLst/>
              <a:gdLst/>
              <a:ahLst/>
              <a:cxnLst/>
              <a:rect l="l" t="t" r="r" b="b"/>
              <a:pathLst>
                <a:path w="3602990" h="1506220">
                  <a:moveTo>
                    <a:pt x="0" y="150622"/>
                  </a:moveTo>
                  <a:lnTo>
                    <a:pt x="7678" y="103014"/>
                  </a:lnTo>
                  <a:lnTo>
                    <a:pt x="29061" y="61667"/>
                  </a:lnTo>
                  <a:lnTo>
                    <a:pt x="61667" y="29061"/>
                  </a:lnTo>
                  <a:lnTo>
                    <a:pt x="103014" y="7678"/>
                  </a:lnTo>
                  <a:lnTo>
                    <a:pt x="150621" y="0"/>
                  </a:lnTo>
                  <a:lnTo>
                    <a:pt x="3452113" y="0"/>
                  </a:lnTo>
                  <a:lnTo>
                    <a:pt x="3499721" y="7678"/>
                  </a:lnTo>
                  <a:lnTo>
                    <a:pt x="3541068" y="29061"/>
                  </a:lnTo>
                  <a:lnTo>
                    <a:pt x="3573674" y="61667"/>
                  </a:lnTo>
                  <a:lnTo>
                    <a:pt x="3595057" y="103014"/>
                  </a:lnTo>
                  <a:lnTo>
                    <a:pt x="3602735" y="150622"/>
                  </a:lnTo>
                  <a:lnTo>
                    <a:pt x="3602735" y="1355090"/>
                  </a:lnTo>
                  <a:lnTo>
                    <a:pt x="3595057" y="1402697"/>
                  </a:lnTo>
                  <a:lnTo>
                    <a:pt x="3573674" y="1444044"/>
                  </a:lnTo>
                  <a:lnTo>
                    <a:pt x="3541068" y="1476650"/>
                  </a:lnTo>
                  <a:lnTo>
                    <a:pt x="3499721" y="1498033"/>
                  </a:lnTo>
                  <a:lnTo>
                    <a:pt x="3452113" y="1505712"/>
                  </a:lnTo>
                  <a:lnTo>
                    <a:pt x="150621" y="1505712"/>
                  </a:lnTo>
                  <a:lnTo>
                    <a:pt x="103014" y="1498033"/>
                  </a:lnTo>
                  <a:lnTo>
                    <a:pt x="61667" y="1476650"/>
                  </a:lnTo>
                  <a:lnTo>
                    <a:pt x="29061" y="1444044"/>
                  </a:lnTo>
                  <a:lnTo>
                    <a:pt x="7678" y="1402697"/>
                  </a:lnTo>
                  <a:lnTo>
                    <a:pt x="0" y="1355090"/>
                  </a:lnTo>
                  <a:lnTo>
                    <a:pt x="0" y="150622"/>
                  </a:lnTo>
                  <a:close/>
                </a:path>
              </a:pathLst>
            </a:custGeom>
            <a:ln w="15875">
              <a:solidFill>
                <a:srgbClr val="FFFFFF"/>
              </a:solidFill>
            </a:ln>
          </p:spPr>
          <p:txBody>
            <a:bodyPr wrap="square" lIns="0" tIns="0" rIns="0" bIns="0" rtlCol="0"/>
            <a:lstStyle/>
            <a:p>
              <a:endParaRPr/>
            </a:p>
          </p:txBody>
        </p:sp>
      </p:grpSp>
      <p:sp>
        <p:nvSpPr>
          <p:cNvPr id="20" name="object 20"/>
          <p:cNvSpPr txBox="1"/>
          <p:nvPr/>
        </p:nvSpPr>
        <p:spPr>
          <a:xfrm>
            <a:off x="5150611" y="3052699"/>
            <a:ext cx="3385820" cy="599440"/>
          </a:xfrm>
          <a:prstGeom prst="rect">
            <a:avLst/>
          </a:prstGeom>
        </p:spPr>
        <p:txBody>
          <a:bodyPr vert="horz" wrap="square" lIns="0" tIns="13335" rIns="0" bIns="0" rtlCol="0">
            <a:spAutoFit/>
          </a:bodyPr>
          <a:lstStyle/>
          <a:p>
            <a:pPr algn="ctr">
              <a:lnSpc>
                <a:spcPts val="2255"/>
              </a:lnSpc>
              <a:spcBef>
                <a:spcPts val="105"/>
              </a:spcBef>
            </a:pPr>
            <a:r>
              <a:rPr sz="2000" b="1" spc="-150" dirty="0">
                <a:solidFill>
                  <a:srgbClr val="FFFFFF"/>
                </a:solidFill>
                <a:latin typeface="Georgia"/>
                <a:cs typeface="Georgia"/>
              </a:rPr>
              <a:t>отнесенных</a:t>
            </a:r>
            <a:r>
              <a:rPr sz="2000" b="1" spc="-70" dirty="0">
                <a:solidFill>
                  <a:srgbClr val="FFFFFF"/>
                </a:solidFill>
                <a:latin typeface="Georgia"/>
                <a:cs typeface="Georgia"/>
              </a:rPr>
              <a:t> </a:t>
            </a:r>
            <a:r>
              <a:rPr sz="2000" b="1" spc="-50" dirty="0">
                <a:solidFill>
                  <a:srgbClr val="FFFFFF"/>
                </a:solidFill>
                <a:latin typeface="Georgia"/>
                <a:cs typeface="Georgia"/>
              </a:rPr>
              <a:t>к</a:t>
            </a:r>
            <a:endParaRPr sz="2000" dirty="0">
              <a:latin typeface="Georgia"/>
              <a:cs typeface="Georgia"/>
            </a:endParaRPr>
          </a:p>
          <a:p>
            <a:pPr algn="ctr">
              <a:lnSpc>
                <a:spcPts val="2255"/>
              </a:lnSpc>
            </a:pPr>
            <a:r>
              <a:rPr sz="2000" b="1" spc="-145" dirty="0">
                <a:solidFill>
                  <a:srgbClr val="FFFFFF"/>
                </a:solidFill>
                <a:latin typeface="Georgia"/>
                <a:cs typeface="Georgia"/>
              </a:rPr>
              <a:t>государственным</a:t>
            </a:r>
            <a:r>
              <a:rPr sz="2000" b="1" spc="-10" dirty="0">
                <a:solidFill>
                  <a:srgbClr val="FFFFFF"/>
                </a:solidFill>
                <a:latin typeface="Georgia"/>
                <a:cs typeface="Georgia"/>
              </a:rPr>
              <a:t> </a:t>
            </a:r>
            <a:r>
              <a:rPr sz="2000" b="1" spc="-70" dirty="0">
                <a:solidFill>
                  <a:srgbClr val="FFFFFF"/>
                </a:solidFill>
                <a:latin typeface="Georgia"/>
                <a:cs typeface="Georgia"/>
              </a:rPr>
              <a:t>секретам</a:t>
            </a:r>
            <a:endParaRPr sz="2000" dirty="0">
              <a:latin typeface="Georgia"/>
              <a:cs typeface="Georg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79932" y="693888"/>
            <a:ext cx="7574280" cy="527003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2400" dirty="0">
                <a:latin typeface="Georgia" panose="02040502050405020303" pitchFamily="18" charset="0"/>
              </a:rPr>
              <a:t>В соответствии со статьёй 6 Закона Республики Беларусь от 10.11.2008 № 455-З «Об информации, информатизации и защите информации», </a:t>
            </a:r>
            <a:r>
              <a:rPr lang="ru-RU" sz="2400" b="1" dirty="0">
                <a:latin typeface="Georgia" panose="02040502050405020303" pitchFamily="18" charset="0"/>
              </a:rPr>
              <a:t>посетители</a:t>
            </a:r>
            <a:r>
              <a:rPr lang="ru-RU" sz="2400" dirty="0">
                <a:latin typeface="Georgia" panose="02040502050405020303" pitchFamily="18" charset="0"/>
              </a:rPr>
              <a:t> вправе осуществлять фото- и видеосъёмку в торговом зале, прилегающей территории к торговому объекту, за исключением служебных помещений. При этом работник, попавший в кадр, вправе потребовать прекращения съёмки и удаления материалов, ссылаясь на статью 18 указанного закона или </a:t>
            </a:r>
            <a:r>
              <a:rPr lang="ru-RU" sz="2400">
                <a:latin typeface="Georgia" panose="02040502050405020303" pitchFamily="18" charset="0"/>
              </a:rPr>
              <a:t>статью 4 </a:t>
            </a:r>
            <a:r>
              <a:rPr lang="ru-RU" sz="2400" dirty="0">
                <a:latin typeface="Georgia" panose="02040502050405020303" pitchFamily="18" charset="0"/>
              </a:rPr>
              <a:t>Закона Республики Беларусь от 07.05.2021 № 99-З «О защите персональных данных»</a:t>
            </a:r>
            <a:endParaRPr lang="ru-RU" sz="2400" dirty="0">
              <a:latin typeface="Georgia" panose="02040502050405020303" pitchFamily="18" charset="0"/>
              <a:cs typeface="Times New Roman" panose="02020603050405020304" pitchFamily="18" charset="0"/>
            </a:endParaRP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24660345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66501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2300" dirty="0">
                <a:latin typeface="Georgia" panose="02040502050405020303" pitchFamily="18" charset="0"/>
                <a:cs typeface="Times New Roman" panose="02020603050405020304" pitchFamily="18" charset="0"/>
              </a:rPr>
              <a:t>Согласно статье 34 Закона Республики Беларусь от 17.07.2008 № 427-З «О средствах массовой информации», журналист имеет право: </a:t>
            </a:r>
            <a:endParaRPr lang="en-US" sz="2300" dirty="0">
              <a:latin typeface="Georgia" panose="02040502050405020303" pitchFamily="18" charset="0"/>
              <a:cs typeface="Times New Roman" panose="02020603050405020304" pitchFamily="18" charset="0"/>
            </a:endParaRPr>
          </a:p>
          <a:p>
            <a:pPr marL="355600" indent="-342900" algn="just">
              <a:lnSpc>
                <a:spcPct val="100000"/>
              </a:lnSpc>
              <a:spcBef>
                <a:spcPts val="105"/>
              </a:spcBef>
              <a:buFont typeface="Arial" panose="020B0604020202020204" pitchFamily="34" charset="0"/>
              <a:buChar char="•"/>
            </a:pPr>
            <a:r>
              <a:rPr lang="ru-RU" sz="2300" dirty="0">
                <a:latin typeface="Georgia" panose="02040502050405020303" pitchFamily="18" charset="0"/>
                <a:cs typeface="Times New Roman" panose="02020603050405020304" pitchFamily="18" charset="0"/>
              </a:rPr>
              <a:t>осуществлять записи (включая кино-, фото- и видеосъёмку) с использованием средств аудиовизуальной техники при наличии аккредитации либо по согласованию с физическими или юридическими лицами — в отношении указанных лиц, если иное не предусмотрено законодательством; </a:t>
            </a:r>
            <a:endParaRPr lang="en-US" sz="2300" dirty="0">
              <a:latin typeface="Georgia" panose="02040502050405020303" pitchFamily="18" charset="0"/>
              <a:cs typeface="Times New Roman" panose="02020603050405020304" pitchFamily="18" charset="0"/>
            </a:endParaRPr>
          </a:p>
          <a:p>
            <a:pPr marL="355600" indent="-342900" algn="just">
              <a:lnSpc>
                <a:spcPct val="100000"/>
              </a:lnSpc>
              <a:spcBef>
                <a:spcPts val="105"/>
              </a:spcBef>
              <a:buFont typeface="Arial" panose="020B0604020202020204" pitchFamily="34" charset="0"/>
              <a:buChar char="•"/>
            </a:pPr>
            <a:r>
              <a:rPr lang="ru-RU" sz="2300" dirty="0">
                <a:latin typeface="Georgia" panose="02040502050405020303" pitchFamily="18" charset="0"/>
                <a:cs typeface="Times New Roman" panose="02020603050405020304" pitchFamily="18" charset="0"/>
              </a:rPr>
              <a:t>проводить фото- и видеосъёмку в местах, открытых для массового посещения, а также во время проведения массовых мероприятий.</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16795465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954217" y="572210"/>
            <a:ext cx="7574280" cy="5146922"/>
          </a:xfrm>
          <a:prstGeom prst="rect">
            <a:avLst/>
          </a:prstGeom>
        </p:spPr>
        <p:txBody>
          <a:bodyPr vert="horz" wrap="square" lIns="0" tIns="12065" rIns="0" bIns="0" rtlCol="0">
            <a:spAutoFit/>
          </a:bodyPr>
          <a:lstStyle/>
          <a:p>
            <a:pPr marL="12700" algn="just">
              <a:lnSpc>
                <a:spcPct val="100000"/>
              </a:lnSpc>
              <a:spcBef>
                <a:spcPts val="105"/>
              </a:spcBef>
            </a:pPr>
            <a:r>
              <a:rPr lang="ru-RU" sz="2400" b="1" spc="-85" dirty="0">
                <a:latin typeface="Georgia" panose="02040502050405020303" pitchFamily="18" charset="0"/>
              </a:rPr>
              <a:t>Осуществление фото- видеосъемки</a:t>
            </a:r>
          </a:p>
          <a:p>
            <a:pPr marL="12700" algn="just">
              <a:lnSpc>
                <a:spcPct val="100000"/>
              </a:lnSpc>
              <a:spcBef>
                <a:spcPts val="105"/>
              </a:spcBef>
            </a:pPr>
            <a:endParaRPr lang="ru-RU" sz="2800" dirty="0">
              <a:latin typeface="Georgia" panose="02040502050405020303" pitchFamily="18" charset="0"/>
            </a:endParaRPr>
          </a:p>
          <a:p>
            <a:pPr marL="12700" algn="just">
              <a:lnSpc>
                <a:spcPct val="100000"/>
              </a:lnSpc>
              <a:spcBef>
                <a:spcPts val="105"/>
              </a:spcBef>
            </a:pPr>
            <a:r>
              <a:rPr lang="ru-RU" sz="4000" dirty="0">
                <a:latin typeface="Georgia" panose="02040502050405020303" pitchFamily="18" charset="0"/>
              </a:rPr>
              <a:t>Блогеры не являются журналистами и не пользуются предусмотренными для журналистов правами, если не аккредитованы или не действуют в рамках зарегистрированного СМИ</a:t>
            </a:r>
            <a:r>
              <a:rPr lang="ru-RU" sz="2300" dirty="0">
                <a:latin typeface="Georgia" panose="02040502050405020303" pitchFamily="18" charset="0"/>
                <a:cs typeface="Times New Roman" panose="02020603050405020304" pitchFamily="18" charset="0"/>
              </a:rPr>
              <a:t>.</a:t>
            </a:r>
          </a:p>
        </p:txBody>
      </p:sp>
      <p:sp>
        <p:nvSpPr>
          <p:cNvPr id="11" name="object 15"/>
          <p:cNvSpPr txBox="1"/>
          <p:nvPr/>
        </p:nvSpPr>
        <p:spPr>
          <a:xfrm>
            <a:off x="1112520" y="1855541"/>
            <a:ext cx="7706868" cy="381515"/>
          </a:xfrm>
          <a:prstGeom prst="rect">
            <a:avLst/>
          </a:prstGeom>
        </p:spPr>
        <p:txBody>
          <a:bodyPr vert="horz" wrap="square" lIns="0" tIns="12065" rIns="0" bIns="0" rtlCol="0">
            <a:spAutoFit/>
          </a:bodyPr>
          <a:lstStyle/>
          <a:p>
            <a:pPr algn="just"/>
            <a:endParaRPr lang="ru-RU" sz="2400" dirty="0">
              <a:latin typeface="Georgia" panose="02040502050405020303" pitchFamily="18" charset="0"/>
            </a:endParaRPr>
          </a:p>
        </p:txBody>
      </p:sp>
    </p:spTree>
    <p:extLst>
      <p:ext uri="{BB962C8B-B14F-4D97-AF65-F5344CB8AC3E}">
        <p14:creationId xmlns:p14="http://schemas.microsoft.com/office/powerpoint/2010/main" val="422308178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bject 15"/>
          <p:cNvSpPr txBox="1"/>
          <p:nvPr/>
        </p:nvSpPr>
        <p:spPr>
          <a:xfrm>
            <a:off x="1112520" y="629080"/>
            <a:ext cx="7574280" cy="289182"/>
          </a:xfrm>
          <a:prstGeom prst="rect">
            <a:avLst/>
          </a:prstGeom>
        </p:spPr>
        <p:txBody>
          <a:bodyPr vert="horz" wrap="square" lIns="0" tIns="12065" rIns="0" bIns="0" rtlCol="0">
            <a:spAutoFit/>
          </a:bodyPr>
          <a:lstStyle/>
          <a:p>
            <a:endParaRPr lang="ru-RU" sz="1800" dirty="0"/>
          </a:p>
        </p:txBody>
      </p:sp>
      <p:sp>
        <p:nvSpPr>
          <p:cNvPr id="29" name="object 15"/>
          <p:cNvSpPr txBox="1"/>
          <p:nvPr/>
        </p:nvSpPr>
        <p:spPr>
          <a:xfrm>
            <a:off x="0" y="3145909"/>
            <a:ext cx="9143999" cy="750847"/>
          </a:xfrm>
          <a:prstGeom prst="rect">
            <a:avLst/>
          </a:prstGeom>
        </p:spPr>
        <p:txBody>
          <a:bodyPr vert="horz" wrap="square" lIns="0" tIns="12065" rIns="0" bIns="0" rtlCol="0">
            <a:spAutoFit/>
          </a:bodyPr>
          <a:lstStyle/>
          <a:p>
            <a:pPr lvl="0" algn="ctr"/>
            <a:r>
              <a:rPr lang="ru-RU" sz="3000" b="1" dirty="0">
                <a:latin typeface="Georgia" panose="02040502050405020303" pitchFamily="18" charset="0"/>
              </a:rPr>
              <a:t>Ответственность</a:t>
            </a:r>
            <a:endParaRPr lang="ru-RU" sz="3000" dirty="0">
              <a:latin typeface="Georgia" panose="02040502050405020303" pitchFamily="18" charset="0"/>
            </a:endParaRPr>
          </a:p>
          <a:p>
            <a:pPr lvl="0" algn="ctr"/>
            <a:endParaRPr lang="ru-RU" dirty="0"/>
          </a:p>
        </p:txBody>
      </p:sp>
    </p:spTree>
    <p:extLst>
      <p:ext uri="{BB962C8B-B14F-4D97-AF65-F5344CB8AC3E}">
        <p14:creationId xmlns:p14="http://schemas.microsoft.com/office/powerpoint/2010/main" val="2212872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4366" y="1072641"/>
            <a:ext cx="7487920" cy="793750"/>
          </a:xfrm>
          <a:prstGeom prst="rect">
            <a:avLst/>
          </a:prstGeom>
        </p:spPr>
        <p:txBody>
          <a:bodyPr vert="horz" wrap="square" lIns="0" tIns="12700" rIns="0" bIns="0" rtlCol="0">
            <a:spAutoFit/>
          </a:bodyPr>
          <a:lstStyle/>
          <a:p>
            <a:pPr marL="62865">
              <a:lnSpc>
                <a:spcPts val="2050"/>
              </a:lnSpc>
              <a:spcBef>
                <a:spcPts val="100"/>
              </a:spcBef>
            </a:pPr>
            <a:r>
              <a:rPr sz="1800" b="1" spc="-130" dirty="0">
                <a:latin typeface="Georgia"/>
                <a:cs typeface="Georgia"/>
              </a:rPr>
              <a:t>Статья</a:t>
            </a:r>
            <a:r>
              <a:rPr sz="1800" b="1" spc="-50" dirty="0">
                <a:latin typeface="Georgia"/>
                <a:cs typeface="Georgia"/>
              </a:rPr>
              <a:t> </a:t>
            </a:r>
            <a:r>
              <a:rPr sz="1800" b="1" dirty="0">
                <a:latin typeface="Georgia"/>
                <a:cs typeface="Georgia"/>
              </a:rPr>
              <a:t>47</a:t>
            </a:r>
            <a:r>
              <a:rPr sz="1800" b="1" spc="-60" dirty="0">
                <a:latin typeface="Georgia"/>
                <a:cs typeface="Georgia"/>
              </a:rPr>
              <a:t> </a:t>
            </a:r>
            <a:r>
              <a:rPr sz="1800" b="1" spc="-170" dirty="0">
                <a:latin typeface="Georgia"/>
                <a:cs typeface="Georgia"/>
              </a:rPr>
              <a:t>ТК</a:t>
            </a:r>
            <a:r>
              <a:rPr sz="1800" b="1" spc="-65" dirty="0">
                <a:latin typeface="Georgia"/>
                <a:cs typeface="Georgia"/>
              </a:rPr>
              <a:t> </a:t>
            </a:r>
            <a:r>
              <a:rPr sz="1800" b="1" spc="-100" dirty="0">
                <a:latin typeface="Georgia"/>
                <a:cs typeface="Georgia"/>
              </a:rPr>
              <a:t>(с</a:t>
            </a:r>
            <a:r>
              <a:rPr sz="1800" b="1" spc="-45" dirty="0">
                <a:latin typeface="Georgia"/>
                <a:cs typeface="Georgia"/>
              </a:rPr>
              <a:t> </a:t>
            </a:r>
            <a:r>
              <a:rPr sz="1800" b="1" spc="-10" dirty="0">
                <a:latin typeface="Georgia"/>
                <a:cs typeface="Georgia"/>
              </a:rPr>
              <a:t>29.06.2021)</a:t>
            </a:r>
            <a:endParaRPr sz="1800" dirty="0">
              <a:latin typeface="Georgia"/>
              <a:cs typeface="Georgia"/>
            </a:endParaRPr>
          </a:p>
          <a:p>
            <a:pPr marL="12700">
              <a:lnSpc>
                <a:spcPts val="1945"/>
              </a:lnSpc>
            </a:pPr>
            <a:r>
              <a:rPr sz="1800" b="1" spc="-140" dirty="0">
                <a:latin typeface="Georgia"/>
                <a:cs typeface="Georgia"/>
              </a:rPr>
              <a:t>Дополнительные</a:t>
            </a:r>
            <a:r>
              <a:rPr sz="1800" b="1" spc="-5" dirty="0">
                <a:latin typeface="Georgia"/>
                <a:cs typeface="Georgia"/>
              </a:rPr>
              <a:t> </a:t>
            </a:r>
            <a:r>
              <a:rPr sz="1800" b="1" spc="-150" dirty="0">
                <a:latin typeface="Georgia"/>
                <a:cs typeface="Georgia"/>
              </a:rPr>
              <a:t>основания</a:t>
            </a:r>
            <a:r>
              <a:rPr sz="1800" b="1" spc="-10" dirty="0">
                <a:latin typeface="Georgia"/>
                <a:cs typeface="Georgia"/>
              </a:rPr>
              <a:t> </a:t>
            </a:r>
            <a:r>
              <a:rPr sz="1800" b="1" spc="-135" dirty="0">
                <a:latin typeface="Georgia"/>
                <a:cs typeface="Georgia"/>
              </a:rPr>
              <a:t>прекращения</a:t>
            </a:r>
            <a:r>
              <a:rPr sz="1800" b="1" spc="-40" dirty="0">
                <a:latin typeface="Georgia"/>
                <a:cs typeface="Georgia"/>
              </a:rPr>
              <a:t> </a:t>
            </a:r>
            <a:r>
              <a:rPr sz="1800" b="1" spc="-120" dirty="0">
                <a:latin typeface="Georgia"/>
                <a:cs typeface="Georgia"/>
              </a:rPr>
              <a:t>трудового</a:t>
            </a:r>
            <a:r>
              <a:rPr sz="1800" b="1" spc="-35" dirty="0">
                <a:latin typeface="Georgia"/>
                <a:cs typeface="Georgia"/>
              </a:rPr>
              <a:t> </a:t>
            </a:r>
            <a:r>
              <a:rPr sz="1800" b="1" spc="-114" dirty="0">
                <a:latin typeface="Georgia"/>
                <a:cs typeface="Georgia"/>
              </a:rPr>
              <a:t>договора</a:t>
            </a:r>
            <a:r>
              <a:rPr sz="1800" b="1" spc="-30" dirty="0">
                <a:latin typeface="Georgia"/>
                <a:cs typeface="Georgia"/>
              </a:rPr>
              <a:t> </a:t>
            </a:r>
            <a:r>
              <a:rPr sz="1800" b="1" spc="-50" dirty="0">
                <a:latin typeface="Georgia"/>
                <a:cs typeface="Georgia"/>
              </a:rPr>
              <a:t>с</a:t>
            </a:r>
            <a:endParaRPr sz="1800" dirty="0">
              <a:latin typeface="Georgia"/>
              <a:cs typeface="Georgia"/>
            </a:endParaRPr>
          </a:p>
          <a:p>
            <a:pPr marL="12700">
              <a:lnSpc>
                <a:spcPts val="2050"/>
              </a:lnSpc>
            </a:pPr>
            <a:r>
              <a:rPr sz="1800" b="1" spc="-150" dirty="0">
                <a:latin typeface="Georgia"/>
                <a:cs typeface="Georgia"/>
              </a:rPr>
              <a:t>некоторыми</a:t>
            </a:r>
            <a:r>
              <a:rPr sz="1800" b="1" spc="-25" dirty="0">
                <a:latin typeface="Georgia"/>
                <a:cs typeface="Georgia"/>
              </a:rPr>
              <a:t> </a:t>
            </a:r>
            <a:r>
              <a:rPr sz="1800" b="1" spc="-125" dirty="0">
                <a:latin typeface="Georgia"/>
                <a:cs typeface="Georgia"/>
              </a:rPr>
              <a:t>категориями</a:t>
            </a:r>
            <a:r>
              <a:rPr sz="1800" b="1" spc="-50" dirty="0">
                <a:latin typeface="Georgia"/>
                <a:cs typeface="Georgia"/>
              </a:rPr>
              <a:t> </a:t>
            </a:r>
            <a:r>
              <a:rPr sz="1800" b="1" spc="-130" dirty="0">
                <a:latin typeface="Georgia"/>
                <a:cs typeface="Georgia"/>
              </a:rPr>
              <a:t>работников</a:t>
            </a:r>
            <a:r>
              <a:rPr sz="1800" b="1" spc="-25" dirty="0">
                <a:latin typeface="Georgia"/>
                <a:cs typeface="Georgia"/>
              </a:rPr>
              <a:t> </a:t>
            </a:r>
            <a:r>
              <a:rPr sz="1800" b="1" spc="-160" dirty="0">
                <a:latin typeface="Georgia"/>
                <a:cs typeface="Georgia"/>
              </a:rPr>
              <a:t>при</a:t>
            </a:r>
            <a:r>
              <a:rPr sz="1800" b="1" spc="-10" dirty="0">
                <a:latin typeface="Georgia"/>
                <a:cs typeface="Georgia"/>
              </a:rPr>
              <a:t> </a:t>
            </a:r>
            <a:r>
              <a:rPr sz="1800" b="1" spc="-130" dirty="0">
                <a:latin typeface="Georgia"/>
                <a:cs typeface="Georgia"/>
              </a:rPr>
              <a:t>определенных</a:t>
            </a:r>
            <a:r>
              <a:rPr sz="1800" b="1" spc="-45" dirty="0">
                <a:latin typeface="Georgia"/>
                <a:cs typeface="Georgia"/>
              </a:rPr>
              <a:t> </a:t>
            </a:r>
            <a:r>
              <a:rPr sz="1800" b="1" spc="-70" dirty="0">
                <a:latin typeface="Georgia"/>
                <a:cs typeface="Georgia"/>
              </a:rPr>
              <a:t>условиях</a:t>
            </a:r>
            <a:endParaRPr sz="1800" dirty="0">
              <a:latin typeface="Georgia"/>
              <a:cs typeface="Georgia"/>
            </a:endParaRPr>
          </a:p>
        </p:txBody>
      </p:sp>
      <p:sp>
        <p:nvSpPr>
          <p:cNvPr id="3" name="object 3"/>
          <p:cNvSpPr txBox="1"/>
          <p:nvPr/>
        </p:nvSpPr>
        <p:spPr>
          <a:xfrm>
            <a:off x="459740" y="2272411"/>
            <a:ext cx="8453755" cy="1604010"/>
          </a:xfrm>
          <a:prstGeom prst="rect">
            <a:avLst/>
          </a:prstGeom>
        </p:spPr>
        <p:txBody>
          <a:bodyPr vert="horz" wrap="square" lIns="0" tIns="54610" rIns="0" bIns="0" rtlCol="0">
            <a:spAutoFit/>
          </a:bodyPr>
          <a:lstStyle/>
          <a:p>
            <a:pPr marL="12700" marR="5080" algn="just">
              <a:lnSpc>
                <a:spcPct val="90000"/>
              </a:lnSpc>
              <a:spcBef>
                <a:spcPts val="430"/>
              </a:spcBef>
            </a:pPr>
            <a:r>
              <a:rPr sz="2800" dirty="0">
                <a:latin typeface="Georgia"/>
                <a:cs typeface="Georgia"/>
              </a:rPr>
              <a:t>Помимо</a:t>
            </a:r>
            <a:r>
              <a:rPr sz="2800" spc="120" dirty="0">
                <a:latin typeface="Georgia"/>
                <a:cs typeface="Georgia"/>
              </a:rPr>
              <a:t> </a:t>
            </a:r>
            <a:r>
              <a:rPr sz="2800" dirty="0">
                <a:latin typeface="Georgia"/>
                <a:cs typeface="Georgia"/>
              </a:rPr>
              <a:t>оснований,</a:t>
            </a:r>
            <a:r>
              <a:rPr sz="2800" spc="110" dirty="0">
                <a:latin typeface="Georgia"/>
                <a:cs typeface="Georgia"/>
              </a:rPr>
              <a:t> </a:t>
            </a:r>
            <a:r>
              <a:rPr sz="2800" dirty="0">
                <a:latin typeface="Georgia"/>
                <a:cs typeface="Georgia"/>
              </a:rPr>
              <a:t>предусмотренных</a:t>
            </a:r>
            <a:r>
              <a:rPr sz="2800" spc="114" dirty="0">
                <a:latin typeface="Georgia"/>
                <a:cs typeface="Georgia"/>
              </a:rPr>
              <a:t> </a:t>
            </a:r>
            <a:r>
              <a:rPr sz="2800" spc="-35" dirty="0">
                <a:latin typeface="Georgia"/>
                <a:cs typeface="Georgia"/>
              </a:rPr>
              <a:t>настоящим </a:t>
            </a:r>
            <a:r>
              <a:rPr sz="2800" dirty="0">
                <a:latin typeface="Georgia"/>
                <a:cs typeface="Georgia"/>
              </a:rPr>
              <a:t>Кодексом,</a:t>
            </a:r>
            <a:r>
              <a:rPr sz="2800" spc="400" dirty="0">
                <a:latin typeface="Georgia"/>
                <a:cs typeface="Georgia"/>
              </a:rPr>
              <a:t>   </a:t>
            </a:r>
            <a:r>
              <a:rPr sz="2800" dirty="0">
                <a:latin typeface="Georgia"/>
                <a:cs typeface="Georgia"/>
              </a:rPr>
              <a:t>трудовой</a:t>
            </a:r>
            <a:r>
              <a:rPr sz="2800" spc="400" dirty="0">
                <a:latin typeface="Georgia"/>
                <a:cs typeface="Georgia"/>
              </a:rPr>
              <a:t>   </a:t>
            </a:r>
            <a:r>
              <a:rPr sz="2800" dirty="0">
                <a:latin typeface="Georgia"/>
                <a:cs typeface="Georgia"/>
              </a:rPr>
              <a:t>договор</a:t>
            </a:r>
            <a:r>
              <a:rPr sz="2800" spc="405" dirty="0">
                <a:latin typeface="Georgia"/>
                <a:cs typeface="Georgia"/>
              </a:rPr>
              <a:t>   </a:t>
            </a:r>
            <a:r>
              <a:rPr sz="2800" dirty="0">
                <a:latin typeface="Georgia"/>
                <a:cs typeface="Georgia"/>
              </a:rPr>
              <a:t>с</a:t>
            </a:r>
            <a:r>
              <a:rPr sz="2800" spc="405" dirty="0">
                <a:latin typeface="Georgia"/>
                <a:cs typeface="Georgia"/>
              </a:rPr>
              <a:t>   </a:t>
            </a:r>
            <a:r>
              <a:rPr sz="2800" spc="-20" dirty="0">
                <a:latin typeface="Georgia"/>
                <a:cs typeface="Georgia"/>
              </a:rPr>
              <a:t>некоторыми </a:t>
            </a:r>
            <a:r>
              <a:rPr sz="2800" spc="-10" dirty="0">
                <a:latin typeface="Georgia"/>
                <a:cs typeface="Georgia"/>
              </a:rPr>
              <a:t>категориями</a:t>
            </a:r>
            <a:r>
              <a:rPr sz="2800" spc="-25" dirty="0">
                <a:latin typeface="Georgia"/>
                <a:cs typeface="Georgia"/>
              </a:rPr>
              <a:t> </a:t>
            </a:r>
            <a:r>
              <a:rPr sz="2800" dirty="0">
                <a:latin typeface="Georgia"/>
                <a:cs typeface="Georgia"/>
              </a:rPr>
              <a:t>работников</a:t>
            </a:r>
            <a:r>
              <a:rPr sz="2800" spc="-20" dirty="0">
                <a:latin typeface="Georgia"/>
                <a:cs typeface="Georgia"/>
              </a:rPr>
              <a:t> </a:t>
            </a:r>
            <a:r>
              <a:rPr sz="2800" dirty="0">
                <a:latin typeface="Georgia"/>
                <a:cs typeface="Georgia"/>
              </a:rPr>
              <a:t>может</a:t>
            </a:r>
            <a:r>
              <a:rPr sz="2800" spc="-35" dirty="0">
                <a:latin typeface="Georgia"/>
                <a:cs typeface="Georgia"/>
              </a:rPr>
              <a:t> </a:t>
            </a:r>
            <a:r>
              <a:rPr sz="2800" dirty="0">
                <a:latin typeface="Georgia"/>
                <a:cs typeface="Georgia"/>
              </a:rPr>
              <a:t>быть</a:t>
            </a:r>
            <a:r>
              <a:rPr sz="2800" spc="-20" dirty="0">
                <a:latin typeface="Georgia"/>
                <a:cs typeface="Georgia"/>
              </a:rPr>
              <a:t> </a:t>
            </a:r>
            <a:r>
              <a:rPr sz="2800" spc="-30" dirty="0">
                <a:latin typeface="Georgia"/>
                <a:cs typeface="Georgia"/>
              </a:rPr>
              <a:t>прекращен</a:t>
            </a:r>
            <a:r>
              <a:rPr sz="2800" spc="-20" dirty="0">
                <a:latin typeface="Georgia"/>
                <a:cs typeface="Georgia"/>
              </a:rPr>
              <a:t> </a:t>
            </a:r>
            <a:r>
              <a:rPr sz="2800" spc="-50" dirty="0">
                <a:latin typeface="Georgia"/>
                <a:cs typeface="Georgia"/>
              </a:rPr>
              <a:t>в </a:t>
            </a:r>
            <a:r>
              <a:rPr sz="2800" spc="-10" dirty="0">
                <a:latin typeface="Georgia"/>
                <a:cs typeface="Georgia"/>
              </a:rPr>
              <a:t>случаях:</a:t>
            </a:r>
            <a:endParaRPr sz="2800" dirty="0">
              <a:latin typeface="Georgia"/>
              <a:cs typeface="Georgia"/>
            </a:endParaRPr>
          </a:p>
        </p:txBody>
      </p:sp>
      <p:sp>
        <p:nvSpPr>
          <p:cNvPr id="4" name="object 4"/>
          <p:cNvSpPr txBox="1"/>
          <p:nvPr/>
        </p:nvSpPr>
        <p:spPr>
          <a:xfrm>
            <a:off x="459740" y="3808857"/>
            <a:ext cx="2821305" cy="452120"/>
          </a:xfrm>
          <a:prstGeom prst="rect">
            <a:avLst/>
          </a:prstGeom>
        </p:spPr>
        <p:txBody>
          <a:bodyPr vert="horz" wrap="square" lIns="0" tIns="12065" rIns="0" bIns="0" rtlCol="0">
            <a:spAutoFit/>
          </a:bodyPr>
          <a:lstStyle/>
          <a:p>
            <a:pPr marL="12700">
              <a:lnSpc>
                <a:spcPct val="100000"/>
              </a:lnSpc>
              <a:spcBef>
                <a:spcPts val="95"/>
              </a:spcBef>
              <a:tabLst>
                <a:tab pos="988060" algn="l"/>
              </a:tabLst>
            </a:pPr>
            <a:r>
              <a:rPr sz="2800" spc="35" dirty="0">
                <a:latin typeface="Georgia"/>
                <a:cs typeface="Georgia"/>
              </a:rPr>
              <a:t>10)</a:t>
            </a:r>
            <a:r>
              <a:rPr sz="2800" dirty="0">
                <a:latin typeface="Georgia"/>
                <a:cs typeface="Georgia"/>
              </a:rPr>
              <a:t>	</a:t>
            </a:r>
            <a:r>
              <a:rPr sz="2800" spc="-55" dirty="0">
                <a:latin typeface="Georgia"/>
                <a:cs typeface="Georgia"/>
              </a:rPr>
              <a:t>нарушения</a:t>
            </a:r>
            <a:endParaRPr sz="2800" dirty="0">
              <a:latin typeface="Georgia"/>
              <a:cs typeface="Georgia"/>
            </a:endParaRPr>
          </a:p>
        </p:txBody>
      </p:sp>
      <p:sp>
        <p:nvSpPr>
          <p:cNvPr id="5" name="object 5"/>
          <p:cNvSpPr txBox="1"/>
          <p:nvPr/>
        </p:nvSpPr>
        <p:spPr>
          <a:xfrm>
            <a:off x="459740" y="4192600"/>
            <a:ext cx="2741930" cy="452120"/>
          </a:xfrm>
          <a:prstGeom prst="rect">
            <a:avLst/>
          </a:prstGeom>
        </p:spPr>
        <p:txBody>
          <a:bodyPr vert="horz" wrap="square" lIns="0" tIns="12065" rIns="0" bIns="0" rtlCol="0">
            <a:spAutoFit/>
          </a:bodyPr>
          <a:lstStyle/>
          <a:p>
            <a:pPr marL="12700">
              <a:lnSpc>
                <a:spcPct val="100000"/>
              </a:lnSpc>
              <a:spcBef>
                <a:spcPts val="95"/>
              </a:spcBef>
            </a:pPr>
            <a:r>
              <a:rPr sz="2800" spc="-40" dirty="0">
                <a:latin typeface="Georgia"/>
                <a:cs typeface="Georgia"/>
              </a:rPr>
              <a:t>систематизации,</a:t>
            </a:r>
            <a:endParaRPr sz="2800">
              <a:latin typeface="Georgia"/>
              <a:cs typeface="Georgia"/>
            </a:endParaRPr>
          </a:p>
        </p:txBody>
      </p:sp>
      <p:sp>
        <p:nvSpPr>
          <p:cNvPr id="6" name="object 6"/>
          <p:cNvSpPr txBox="1"/>
          <p:nvPr/>
        </p:nvSpPr>
        <p:spPr>
          <a:xfrm>
            <a:off x="3703446" y="3808857"/>
            <a:ext cx="5209540" cy="835660"/>
          </a:xfrm>
          <a:prstGeom prst="rect">
            <a:avLst/>
          </a:prstGeom>
        </p:spPr>
        <p:txBody>
          <a:bodyPr vert="horz" wrap="square" lIns="0" tIns="60960" rIns="0" bIns="0" rtlCol="0">
            <a:spAutoFit/>
          </a:bodyPr>
          <a:lstStyle/>
          <a:p>
            <a:pPr marL="612775" marR="5080" indent="-600710">
              <a:lnSpc>
                <a:spcPts val="3020"/>
              </a:lnSpc>
              <a:spcBef>
                <a:spcPts val="480"/>
              </a:spcBef>
              <a:tabLst>
                <a:tab pos="2425065" algn="l"/>
                <a:tab pos="3345815" algn="l"/>
                <a:tab pos="4213225" algn="l"/>
              </a:tabLst>
            </a:pPr>
            <a:r>
              <a:rPr sz="2800" spc="-10" dirty="0">
                <a:latin typeface="Georgia"/>
                <a:cs typeface="Georgia"/>
              </a:rPr>
              <a:t>работником</a:t>
            </a:r>
            <a:r>
              <a:rPr sz="2800" dirty="0">
                <a:latin typeface="Georgia"/>
                <a:cs typeface="Georgia"/>
              </a:rPr>
              <a:t>	</a:t>
            </a:r>
            <a:r>
              <a:rPr sz="2800" spc="-10" dirty="0">
                <a:latin typeface="Georgia"/>
                <a:cs typeface="Georgia"/>
              </a:rPr>
              <a:t>порядка</a:t>
            </a:r>
            <a:r>
              <a:rPr sz="2800" dirty="0">
                <a:latin typeface="Georgia"/>
                <a:cs typeface="Georgia"/>
              </a:rPr>
              <a:t>	</a:t>
            </a:r>
            <a:r>
              <a:rPr sz="2800" spc="-65" dirty="0">
                <a:latin typeface="Georgia"/>
                <a:cs typeface="Georgia"/>
              </a:rPr>
              <a:t>сбора, </a:t>
            </a:r>
            <a:r>
              <a:rPr sz="2800" spc="-10" dirty="0">
                <a:latin typeface="Georgia"/>
                <a:cs typeface="Georgia"/>
              </a:rPr>
              <a:t>хранения,</a:t>
            </a:r>
            <a:r>
              <a:rPr sz="2800" dirty="0">
                <a:latin typeface="Georgia"/>
                <a:cs typeface="Georgia"/>
              </a:rPr>
              <a:t>		</a:t>
            </a:r>
            <a:r>
              <a:rPr sz="2800" spc="-70" dirty="0">
                <a:latin typeface="Georgia"/>
                <a:cs typeface="Georgia"/>
              </a:rPr>
              <a:t>изменения,</a:t>
            </a:r>
            <a:endParaRPr sz="2800" dirty="0">
              <a:latin typeface="Georgia"/>
              <a:cs typeface="Georgia"/>
            </a:endParaRPr>
          </a:p>
        </p:txBody>
      </p:sp>
      <p:sp>
        <p:nvSpPr>
          <p:cNvPr id="7" name="object 7"/>
          <p:cNvSpPr txBox="1"/>
          <p:nvPr/>
        </p:nvSpPr>
        <p:spPr>
          <a:xfrm>
            <a:off x="459740" y="4577334"/>
            <a:ext cx="8453120" cy="1219835"/>
          </a:xfrm>
          <a:prstGeom prst="rect">
            <a:avLst/>
          </a:prstGeom>
        </p:spPr>
        <p:txBody>
          <a:bodyPr vert="horz" wrap="square" lIns="0" tIns="60960" rIns="0" bIns="0" rtlCol="0">
            <a:spAutoFit/>
          </a:bodyPr>
          <a:lstStyle/>
          <a:p>
            <a:pPr marL="12700" marR="5080" algn="just">
              <a:lnSpc>
                <a:spcPts val="3020"/>
              </a:lnSpc>
              <a:spcBef>
                <a:spcPts val="480"/>
              </a:spcBef>
            </a:pPr>
            <a:r>
              <a:rPr sz="2800" dirty="0">
                <a:latin typeface="Georgia"/>
                <a:cs typeface="Georgia"/>
              </a:rPr>
              <a:t>использования,</a:t>
            </a:r>
            <a:r>
              <a:rPr sz="2800" spc="265" dirty="0">
                <a:latin typeface="Georgia"/>
                <a:cs typeface="Georgia"/>
              </a:rPr>
              <a:t>   </a:t>
            </a:r>
            <a:r>
              <a:rPr sz="2800" dirty="0">
                <a:latin typeface="Georgia"/>
                <a:cs typeface="Georgia"/>
              </a:rPr>
              <a:t>обезличивания,</a:t>
            </a:r>
            <a:r>
              <a:rPr sz="2800" spc="265" dirty="0">
                <a:latin typeface="Georgia"/>
                <a:cs typeface="Georgia"/>
              </a:rPr>
              <a:t>   </a:t>
            </a:r>
            <a:r>
              <a:rPr sz="2800" spc="-40" dirty="0">
                <a:latin typeface="Georgia"/>
                <a:cs typeface="Georgia"/>
              </a:rPr>
              <a:t>блокирования, </a:t>
            </a:r>
            <a:r>
              <a:rPr sz="2800" dirty="0">
                <a:latin typeface="Georgia"/>
                <a:cs typeface="Georgia"/>
              </a:rPr>
              <a:t>распространения,</a:t>
            </a:r>
            <a:r>
              <a:rPr sz="2800" spc="430" dirty="0">
                <a:latin typeface="Georgia"/>
                <a:cs typeface="Georgia"/>
              </a:rPr>
              <a:t>    </a:t>
            </a:r>
            <a:r>
              <a:rPr sz="2800" dirty="0">
                <a:latin typeface="Georgia"/>
                <a:cs typeface="Georgia"/>
              </a:rPr>
              <a:t>предоставления,</a:t>
            </a:r>
            <a:r>
              <a:rPr sz="2800" spc="430" dirty="0">
                <a:latin typeface="Georgia"/>
                <a:cs typeface="Georgia"/>
              </a:rPr>
              <a:t>    </a:t>
            </a:r>
            <a:r>
              <a:rPr sz="2800" spc="-20" dirty="0">
                <a:latin typeface="Georgia"/>
                <a:cs typeface="Georgia"/>
              </a:rPr>
              <a:t>удаления </a:t>
            </a:r>
            <a:r>
              <a:rPr sz="2800" spc="-50" dirty="0">
                <a:latin typeface="Georgia"/>
                <a:cs typeface="Georgia"/>
              </a:rPr>
              <a:t>персональных</a:t>
            </a:r>
            <a:r>
              <a:rPr sz="2800" spc="-60" dirty="0">
                <a:latin typeface="Georgia"/>
                <a:cs typeface="Georgia"/>
              </a:rPr>
              <a:t> </a:t>
            </a:r>
            <a:r>
              <a:rPr sz="2800" spc="-10" dirty="0">
                <a:latin typeface="Georgia"/>
                <a:cs typeface="Georgia"/>
              </a:rPr>
              <a:t>данных.</a:t>
            </a:r>
            <a:endParaRPr sz="2800" dirty="0">
              <a:latin typeface="Georgia"/>
              <a:cs typeface="Georgia"/>
            </a:endParaRPr>
          </a:p>
        </p:txBody>
      </p:sp>
    </p:spTree>
    <p:extLst>
      <p:ext uri="{BB962C8B-B14F-4D97-AF65-F5344CB8AC3E}">
        <p14:creationId xmlns:p14="http://schemas.microsoft.com/office/powerpoint/2010/main" val="83605170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12140" y="1202181"/>
            <a:ext cx="8150225" cy="2751455"/>
          </a:xfrm>
          <a:prstGeom prst="rect">
            <a:avLst/>
          </a:prstGeom>
        </p:spPr>
        <p:txBody>
          <a:bodyPr vert="horz" wrap="square" lIns="0" tIns="12065" rIns="0" bIns="0" rtlCol="0">
            <a:spAutoFit/>
          </a:bodyPr>
          <a:lstStyle/>
          <a:p>
            <a:pPr marL="604520">
              <a:lnSpc>
                <a:spcPts val="2510"/>
              </a:lnSpc>
              <a:spcBef>
                <a:spcPts val="95"/>
              </a:spcBef>
            </a:pPr>
            <a:r>
              <a:rPr sz="2200" b="1" spc="-160" dirty="0">
                <a:latin typeface="Georgia"/>
                <a:cs typeface="Georgia"/>
              </a:rPr>
              <a:t>Статья</a:t>
            </a:r>
            <a:r>
              <a:rPr sz="2200" b="1" spc="-15" dirty="0">
                <a:latin typeface="Georgia"/>
                <a:cs typeface="Georgia"/>
              </a:rPr>
              <a:t> </a:t>
            </a:r>
            <a:r>
              <a:rPr sz="2200" b="1" spc="-25" dirty="0">
                <a:latin typeface="Georgia"/>
                <a:cs typeface="Georgia"/>
              </a:rPr>
              <a:t>19.</a:t>
            </a:r>
            <a:r>
              <a:rPr sz="2200" b="1" spc="-10" dirty="0">
                <a:latin typeface="Georgia"/>
                <a:cs typeface="Georgia"/>
              </a:rPr>
              <a:t> </a:t>
            </a:r>
            <a:r>
              <a:rPr sz="2200" b="1" spc="-150" dirty="0">
                <a:latin typeface="Georgia"/>
                <a:cs typeface="Georgia"/>
              </a:rPr>
              <a:t>Ответственность</a:t>
            </a:r>
            <a:r>
              <a:rPr sz="2200" b="1" spc="40" dirty="0">
                <a:latin typeface="Georgia"/>
                <a:cs typeface="Georgia"/>
              </a:rPr>
              <a:t> </a:t>
            </a:r>
            <a:r>
              <a:rPr sz="2200" b="1" spc="-145" dirty="0">
                <a:latin typeface="Georgia"/>
                <a:cs typeface="Georgia"/>
              </a:rPr>
              <a:t>за</a:t>
            </a:r>
            <a:r>
              <a:rPr sz="2200" b="1" spc="-40" dirty="0">
                <a:latin typeface="Georgia"/>
                <a:cs typeface="Georgia"/>
              </a:rPr>
              <a:t> </a:t>
            </a:r>
            <a:r>
              <a:rPr sz="2200" b="1" spc="-185" dirty="0">
                <a:latin typeface="Georgia"/>
                <a:cs typeface="Georgia"/>
              </a:rPr>
              <a:t>нарушение</a:t>
            </a:r>
            <a:r>
              <a:rPr sz="2200" b="1" spc="-25" dirty="0">
                <a:latin typeface="Georgia"/>
                <a:cs typeface="Georgia"/>
              </a:rPr>
              <a:t> </a:t>
            </a:r>
            <a:r>
              <a:rPr sz="2200" b="1" spc="-35" dirty="0">
                <a:latin typeface="Georgia"/>
                <a:cs typeface="Georgia"/>
              </a:rPr>
              <a:t>настоящего</a:t>
            </a:r>
            <a:endParaRPr sz="2200">
              <a:latin typeface="Georgia"/>
              <a:cs typeface="Georgia"/>
            </a:endParaRPr>
          </a:p>
          <a:p>
            <a:pPr marL="604520">
              <a:lnSpc>
                <a:spcPts val="2510"/>
              </a:lnSpc>
            </a:pPr>
            <a:r>
              <a:rPr sz="2200" b="1" spc="-35" dirty="0">
                <a:latin typeface="Georgia"/>
                <a:cs typeface="Georgia"/>
              </a:rPr>
              <a:t>Закона</a:t>
            </a:r>
            <a:endParaRPr sz="2200">
              <a:latin typeface="Georgia"/>
              <a:cs typeface="Georgia"/>
            </a:endParaRPr>
          </a:p>
          <a:p>
            <a:pPr>
              <a:lnSpc>
                <a:spcPct val="100000"/>
              </a:lnSpc>
              <a:spcBef>
                <a:spcPts val="1025"/>
              </a:spcBef>
            </a:pPr>
            <a:endParaRPr sz="2200">
              <a:latin typeface="Georgia"/>
              <a:cs typeface="Georgia"/>
            </a:endParaRPr>
          </a:p>
          <a:p>
            <a:pPr marL="12700" marR="5080" indent="308610" algn="just">
              <a:lnSpc>
                <a:spcPts val="2590"/>
              </a:lnSpc>
              <a:buAutoNum type="arabicPeriod"/>
              <a:tabLst>
                <a:tab pos="321310" algn="l"/>
              </a:tabLst>
            </a:pPr>
            <a:r>
              <a:rPr sz="2400" spc="-110" dirty="0">
                <a:latin typeface="Georgia"/>
                <a:cs typeface="Georgia"/>
              </a:rPr>
              <a:t>Лица,</a:t>
            </a:r>
            <a:r>
              <a:rPr sz="2400" spc="-35" dirty="0">
                <a:latin typeface="Georgia"/>
                <a:cs typeface="Georgia"/>
              </a:rPr>
              <a:t> </a:t>
            </a:r>
            <a:r>
              <a:rPr sz="2400" spc="-10" dirty="0">
                <a:latin typeface="Georgia"/>
                <a:cs typeface="Georgia"/>
              </a:rPr>
              <a:t>виновные</a:t>
            </a:r>
            <a:r>
              <a:rPr sz="2400" spc="-55" dirty="0">
                <a:latin typeface="Georgia"/>
                <a:cs typeface="Georgia"/>
              </a:rPr>
              <a:t> </a:t>
            </a:r>
            <a:r>
              <a:rPr sz="2400" dirty="0">
                <a:latin typeface="Georgia"/>
                <a:cs typeface="Georgia"/>
              </a:rPr>
              <a:t>в</a:t>
            </a:r>
            <a:r>
              <a:rPr sz="2400" spc="-40" dirty="0">
                <a:latin typeface="Georgia"/>
                <a:cs typeface="Georgia"/>
              </a:rPr>
              <a:t> </a:t>
            </a:r>
            <a:r>
              <a:rPr sz="2400" spc="-45" dirty="0">
                <a:latin typeface="Georgia"/>
                <a:cs typeface="Georgia"/>
              </a:rPr>
              <a:t>нарушении</a:t>
            </a:r>
            <a:r>
              <a:rPr sz="2400" spc="-40" dirty="0">
                <a:latin typeface="Georgia"/>
                <a:cs typeface="Georgia"/>
              </a:rPr>
              <a:t> </a:t>
            </a:r>
            <a:r>
              <a:rPr sz="2400" spc="-20" dirty="0">
                <a:latin typeface="Georgia"/>
                <a:cs typeface="Georgia"/>
              </a:rPr>
              <a:t>настоящего</a:t>
            </a:r>
            <a:r>
              <a:rPr sz="2400" spc="-25" dirty="0">
                <a:latin typeface="Georgia"/>
                <a:cs typeface="Georgia"/>
              </a:rPr>
              <a:t> </a:t>
            </a:r>
            <a:r>
              <a:rPr sz="2400" spc="-75" dirty="0">
                <a:latin typeface="Georgia"/>
                <a:cs typeface="Georgia"/>
              </a:rPr>
              <a:t>Закона,</a:t>
            </a:r>
            <a:r>
              <a:rPr sz="2400" spc="-45" dirty="0">
                <a:latin typeface="Georgia"/>
                <a:cs typeface="Georgia"/>
              </a:rPr>
              <a:t> </a:t>
            </a:r>
            <a:r>
              <a:rPr sz="2400" spc="-10" dirty="0">
                <a:latin typeface="Georgia"/>
                <a:cs typeface="Georgia"/>
              </a:rPr>
              <a:t>несут </a:t>
            </a:r>
            <a:r>
              <a:rPr sz="2400" dirty="0">
                <a:latin typeface="Georgia"/>
                <a:cs typeface="Georgia"/>
              </a:rPr>
              <a:t>ответственность,</a:t>
            </a:r>
            <a:r>
              <a:rPr sz="2400" spc="254" dirty="0">
                <a:latin typeface="Georgia"/>
                <a:cs typeface="Georgia"/>
              </a:rPr>
              <a:t>  </a:t>
            </a:r>
            <a:r>
              <a:rPr sz="2400" dirty="0">
                <a:latin typeface="Georgia"/>
                <a:cs typeface="Georgia"/>
              </a:rPr>
              <a:t>предусмотренную</a:t>
            </a:r>
            <a:r>
              <a:rPr sz="2400" spc="260" dirty="0">
                <a:latin typeface="Georgia"/>
                <a:cs typeface="Georgia"/>
              </a:rPr>
              <a:t>  </a:t>
            </a:r>
            <a:r>
              <a:rPr sz="2400" spc="-20" dirty="0">
                <a:latin typeface="Georgia"/>
                <a:cs typeface="Georgia"/>
              </a:rPr>
              <a:t>законодательными </a:t>
            </a:r>
            <a:r>
              <a:rPr sz="2400" spc="-10" dirty="0">
                <a:latin typeface="Georgia"/>
                <a:cs typeface="Georgia"/>
              </a:rPr>
              <a:t>актами.</a:t>
            </a:r>
            <a:endParaRPr sz="2400">
              <a:latin typeface="Georgia"/>
              <a:cs typeface="Georgia"/>
            </a:endParaRPr>
          </a:p>
          <a:p>
            <a:pPr marL="12700" marR="5080" indent="804545" algn="just">
              <a:lnSpc>
                <a:spcPts val="2590"/>
              </a:lnSpc>
              <a:spcBef>
                <a:spcPts val="10"/>
              </a:spcBef>
              <a:buAutoNum type="arabicPeriod"/>
              <a:tabLst>
                <a:tab pos="817244" algn="l"/>
              </a:tabLst>
            </a:pPr>
            <a:r>
              <a:rPr sz="2400" dirty="0">
                <a:latin typeface="Georgia"/>
                <a:cs typeface="Georgia"/>
              </a:rPr>
              <a:t>Моральный</a:t>
            </a:r>
            <a:r>
              <a:rPr sz="2400" spc="425" dirty="0">
                <a:latin typeface="Georgia"/>
                <a:cs typeface="Georgia"/>
              </a:rPr>
              <a:t>    </a:t>
            </a:r>
            <a:r>
              <a:rPr sz="2400" dirty="0">
                <a:latin typeface="Georgia"/>
                <a:cs typeface="Georgia"/>
              </a:rPr>
              <a:t>вред,</a:t>
            </a:r>
            <a:r>
              <a:rPr sz="2400" spc="425" dirty="0">
                <a:latin typeface="Georgia"/>
                <a:cs typeface="Georgia"/>
              </a:rPr>
              <a:t>    </a:t>
            </a:r>
            <a:r>
              <a:rPr sz="2400" dirty="0">
                <a:latin typeface="Georgia"/>
                <a:cs typeface="Georgia"/>
              </a:rPr>
              <a:t>причиненный</a:t>
            </a:r>
            <a:r>
              <a:rPr sz="2400" spc="425" dirty="0">
                <a:latin typeface="Georgia"/>
                <a:cs typeface="Georgia"/>
              </a:rPr>
              <a:t>    </a:t>
            </a:r>
            <a:r>
              <a:rPr sz="2400" spc="-10" dirty="0">
                <a:latin typeface="Georgia"/>
                <a:cs typeface="Georgia"/>
              </a:rPr>
              <a:t>субъекту персональных</a:t>
            </a:r>
            <a:r>
              <a:rPr sz="2400" spc="430" dirty="0">
                <a:latin typeface="Georgia"/>
                <a:cs typeface="Georgia"/>
              </a:rPr>
              <a:t> </a:t>
            </a:r>
            <a:r>
              <a:rPr sz="2400" dirty="0">
                <a:latin typeface="Georgia"/>
                <a:cs typeface="Georgia"/>
              </a:rPr>
              <a:t>данных</a:t>
            </a:r>
            <a:r>
              <a:rPr sz="2400" spc="430" dirty="0">
                <a:latin typeface="Georgia"/>
                <a:cs typeface="Georgia"/>
              </a:rPr>
              <a:t> </a:t>
            </a:r>
            <a:r>
              <a:rPr sz="2400" dirty="0">
                <a:latin typeface="Georgia"/>
                <a:cs typeface="Georgia"/>
              </a:rPr>
              <a:t>вследствие</a:t>
            </a:r>
            <a:r>
              <a:rPr sz="2400" spc="425" dirty="0">
                <a:latin typeface="Georgia"/>
                <a:cs typeface="Georgia"/>
              </a:rPr>
              <a:t> </a:t>
            </a:r>
            <a:r>
              <a:rPr sz="2400" spc="-10" dirty="0">
                <a:latin typeface="Georgia"/>
                <a:cs typeface="Georgia"/>
              </a:rPr>
              <a:t>нарушения</a:t>
            </a:r>
            <a:r>
              <a:rPr sz="2400" spc="434" dirty="0">
                <a:latin typeface="Georgia"/>
                <a:cs typeface="Georgia"/>
              </a:rPr>
              <a:t> </a:t>
            </a:r>
            <a:r>
              <a:rPr sz="2400" dirty="0">
                <a:latin typeface="Georgia"/>
                <a:cs typeface="Georgia"/>
              </a:rPr>
              <a:t>его</a:t>
            </a:r>
            <a:r>
              <a:rPr sz="2400" spc="434" dirty="0">
                <a:latin typeface="Georgia"/>
                <a:cs typeface="Georgia"/>
              </a:rPr>
              <a:t> </a:t>
            </a:r>
            <a:r>
              <a:rPr sz="2400" spc="-10" dirty="0">
                <a:latin typeface="Georgia"/>
                <a:cs typeface="Georgia"/>
              </a:rPr>
              <a:t>прав,</a:t>
            </a:r>
            <a:endParaRPr sz="2400">
              <a:latin typeface="Georgia"/>
              <a:cs typeface="Georgia"/>
            </a:endParaRPr>
          </a:p>
        </p:txBody>
      </p:sp>
      <p:sp>
        <p:nvSpPr>
          <p:cNvPr id="3" name="object 3"/>
          <p:cNvSpPr txBox="1"/>
          <p:nvPr/>
        </p:nvSpPr>
        <p:spPr>
          <a:xfrm>
            <a:off x="5518784" y="3890848"/>
            <a:ext cx="3244215" cy="721360"/>
          </a:xfrm>
          <a:prstGeom prst="rect">
            <a:avLst/>
          </a:prstGeom>
        </p:spPr>
        <p:txBody>
          <a:bodyPr vert="horz" wrap="square" lIns="0" tIns="12700" rIns="0" bIns="0" rtlCol="0">
            <a:spAutoFit/>
          </a:bodyPr>
          <a:lstStyle/>
          <a:p>
            <a:pPr marL="12700">
              <a:lnSpc>
                <a:spcPts val="2735"/>
              </a:lnSpc>
              <a:spcBef>
                <a:spcPts val="100"/>
              </a:spcBef>
              <a:tabLst>
                <a:tab pos="1855470" algn="l"/>
              </a:tabLst>
            </a:pPr>
            <a:r>
              <a:rPr sz="2400" spc="-10" dirty="0">
                <a:latin typeface="Georgia"/>
                <a:cs typeface="Georgia"/>
              </a:rPr>
              <a:t>Законом,</a:t>
            </a:r>
            <a:r>
              <a:rPr sz="2400" dirty="0">
                <a:latin typeface="Georgia"/>
                <a:cs typeface="Georgia"/>
              </a:rPr>
              <a:t>	</a:t>
            </a:r>
            <a:r>
              <a:rPr sz="2400" spc="-40" dirty="0">
                <a:latin typeface="Georgia"/>
                <a:cs typeface="Georgia"/>
              </a:rPr>
              <a:t>подлежит</a:t>
            </a:r>
            <a:endParaRPr sz="2400">
              <a:latin typeface="Georgia"/>
              <a:cs typeface="Georgia"/>
            </a:endParaRPr>
          </a:p>
          <a:p>
            <a:pPr marL="90170">
              <a:lnSpc>
                <a:spcPts val="2735"/>
              </a:lnSpc>
              <a:tabLst>
                <a:tab pos="2432685" algn="l"/>
              </a:tabLst>
            </a:pPr>
            <a:r>
              <a:rPr sz="2400" spc="-10" dirty="0">
                <a:latin typeface="Georgia"/>
                <a:cs typeface="Georgia"/>
              </a:rPr>
              <a:t>морального</a:t>
            </a:r>
            <a:r>
              <a:rPr sz="2400" dirty="0">
                <a:latin typeface="Georgia"/>
                <a:cs typeface="Georgia"/>
              </a:rPr>
              <a:t>	</a:t>
            </a:r>
            <a:r>
              <a:rPr sz="2400" spc="-20" dirty="0">
                <a:latin typeface="Georgia"/>
                <a:cs typeface="Georgia"/>
              </a:rPr>
              <a:t>вреда</a:t>
            </a:r>
            <a:endParaRPr sz="2400">
              <a:latin typeface="Georgia"/>
              <a:cs typeface="Georgia"/>
            </a:endParaRPr>
          </a:p>
        </p:txBody>
      </p:sp>
      <p:sp>
        <p:nvSpPr>
          <p:cNvPr id="4" name="object 4"/>
          <p:cNvSpPr txBox="1"/>
          <p:nvPr/>
        </p:nvSpPr>
        <p:spPr>
          <a:xfrm>
            <a:off x="612140" y="3890848"/>
            <a:ext cx="2251710" cy="1050290"/>
          </a:xfrm>
          <a:prstGeom prst="rect">
            <a:avLst/>
          </a:prstGeom>
        </p:spPr>
        <p:txBody>
          <a:bodyPr vert="horz" wrap="square" lIns="0" tIns="12700" rIns="0" bIns="0" rtlCol="0">
            <a:spAutoFit/>
          </a:bodyPr>
          <a:lstStyle/>
          <a:p>
            <a:pPr marL="12700">
              <a:lnSpc>
                <a:spcPts val="2735"/>
              </a:lnSpc>
              <a:spcBef>
                <a:spcPts val="100"/>
              </a:spcBef>
            </a:pPr>
            <a:r>
              <a:rPr sz="2400" spc="-10" dirty="0">
                <a:latin typeface="Georgia"/>
                <a:cs typeface="Georgia"/>
              </a:rPr>
              <a:t>установленных</a:t>
            </a:r>
            <a:endParaRPr sz="2400">
              <a:latin typeface="Georgia"/>
              <a:cs typeface="Georgia"/>
            </a:endParaRPr>
          </a:p>
          <a:p>
            <a:pPr marL="12700">
              <a:lnSpc>
                <a:spcPts val="2595"/>
              </a:lnSpc>
            </a:pPr>
            <a:r>
              <a:rPr sz="2400" spc="-10" dirty="0">
                <a:latin typeface="Georgia"/>
                <a:cs typeface="Georgia"/>
              </a:rPr>
              <a:t>возмещению.</a:t>
            </a:r>
            <a:endParaRPr sz="2400">
              <a:latin typeface="Georgia"/>
              <a:cs typeface="Georgia"/>
            </a:endParaRPr>
          </a:p>
          <a:p>
            <a:pPr marL="12700">
              <a:lnSpc>
                <a:spcPts val="2735"/>
              </a:lnSpc>
            </a:pPr>
            <a:r>
              <a:rPr sz="2400" spc="-10" dirty="0">
                <a:latin typeface="Georgia"/>
                <a:cs typeface="Georgia"/>
              </a:rPr>
              <a:t>осуществляется</a:t>
            </a:r>
            <a:endParaRPr sz="2400">
              <a:latin typeface="Georgia"/>
              <a:cs typeface="Georgia"/>
            </a:endParaRPr>
          </a:p>
        </p:txBody>
      </p:sp>
      <p:sp>
        <p:nvSpPr>
          <p:cNvPr id="5" name="object 5"/>
          <p:cNvSpPr txBox="1"/>
          <p:nvPr/>
        </p:nvSpPr>
        <p:spPr>
          <a:xfrm>
            <a:off x="3163951" y="3890848"/>
            <a:ext cx="2078355" cy="1050290"/>
          </a:xfrm>
          <a:prstGeom prst="rect">
            <a:avLst/>
          </a:prstGeom>
        </p:spPr>
        <p:txBody>
          <a:bodyPr vert="horz" wrap="square" lIns="0" tIns="12700" rIns="0" bIns="0" rtlCol="0">
            <a:spAutoFit/>
          </a:bodyPr>
          <a:lstStyle/>
          <a:p>
            <a:pPr marR="298450" algn="r">
              <a:lnSpc>
                <a:spcPts val="2735"/>
              </a:lnSpc>
              <a:spcBef>
                <a:spcPts val="100"/>
              </a:spcBef>
            </a:pPr>
            <a:r>
              <a:rPr sz="2400" spc="-10" dirty="0">
                <a:latin typeface="Georgia"/>
                <a:cs typeface="Georgia"/>
              </a:rPr>
              <a:t>настоящим</a:t>
            </a:r>
            <a:endParaRPr sz="2400">
              <a:latin typeface="Georgia"/>
              <a:cs typeface="Georgia"/>
            </a:endParaRPr>
          </a:p>
          <a:p>
            <a:pPr marR="313690" algn="r">
              <a:lnSpc>
                <a:spcPts val="2595"/>
              </a:lnSpc>
            </a:pPr>
            <a:r>
              <a:rPr sz="2400" spc="-50" dirty="0">
                <a:latin typeface="Georgia"/>
                <a:cs typeface="Georgia"/>
              </a:rPr>
              <a:t>Возмещение</a:t>
            </a:r>
            <a:endParaRPr sz="2400">
              <a:latin typeface="Georgia"/>
              <a:cs typeface="Georgia"/>
            </a:endParaRPr>
          </a:p>
          <a:p>
            <a:pPr marL="426720">
              <a:lnSpc>
                <a:spcPts val="2735"/>
              </a:lnSpc>
            </a:pPr>
            <a:r>
              <a:rPr sz="2400" spc="-40" dirty="0">
                <a:latin typeface="Georgia"/>
                <a:cs typeface="Georgia"/>
              </a:rPr>
              <a:t>независимо</a:t>
            </a:r>
            <a:endParaRPr sz="2400">
              <a:latin typeface="Georgia"/>
              <a:cs typeface="Georgia"/>
            </a:endParaRPr>
          </a:p>
        </p:txBody>
      </p:sp>
      <p:sp>
        <p:nvSpPr>
          <p:cNvPr id="6" name="object 6"/>
          <p:cNvSpPr txBox="1"/>
          <p:nvPr/>
        </p:nvSpPr>
        <p:spPr>
          <a:xfrm>
            <a:off x="5954648" y="4549902"/>
            <a:ext cx="333375"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Georgia"/>
                <a:cs typeface="Georgia"/>
              </a:rPr>
              <a:t>от</a:t>
            </a:r>
            <a:endParaRPr sz="2400">
              <a:latin typeface="Georgia"/>
              <a:cs typeface="Georgia"/>
            </a:endParaRPr>
          </a:p>
        </p:txBody>
      </p:sp>
      <p:sp>
        <p:nvSpPr>
          <p:cNvPr id="7" name="object 7"/>
          <p:cNvSpPr txBox="1"/>
          <p:nvPr/>
        </p:nvSpPr>
        <p:spPr>
          <a:xfrm>
            <a:off x="612140" y="4879085"/>
            <a:ext cx="4171950" cy="391160"/>
          </a:xfrm>
          <a:prstGeom prst="rect">
            <a:avLst/>
          </a:prstGeom>
        </p:spPr>
        <p:txBody>
          <a:bodyPr vert="horz" wrap="square" lIns="0" tIns="12700" rIns="0" bIns="0" rtlCol="0">
            <a:spAutoFit/>
          </a:bodyPr>
          <a:lstStyle/>
          <a:p>
            <a:pPr marL="12700">
              <a:lnSpc>
                <a:spcPct val="100000"/>
              </a:lnSpc>
              <a:spcBef>
                <a:spcPts val="100"/>
              </a:spcBef>
              <a:tabLst>
                <a:tab pos="2769870" algn="l"/>
                <a:tab pos="3978910" algn="l"/>
              </a:tabLst>
            </a:pPr>
            <a:r>
              <a:rPr sz="2400" spc="-10" dirty="0">
                <a:latin typeface="Georgia"/>
                <a:cs typeface="Georgia"/>
              </a:rPr>
              <a:t>имущественного</a:t>
            </a:r>
            <a:r>
              <a:rPr sz="2400" dirty="0">
                <a:latin typeface="Georgia"/>
                <a:cs typeface="Georgia"/>
              </a:rPr>
              <a:t>	</a:t>
            </a:r>
            <a:r>
              <a:rPr sz="2400" spc="-10" dirty="0">
                <a:latin typeface="Georgia"/>
                <a:cs typeface="Georgia"/>
              </a:rPr>
              <a:t>вреда</a:t>
            </a:r>
            <a:r>
              <a:rPr sz="2400" dirty="0">
                <a:latin typeface="Georgia"/>
                <a:cs typeface="Georgia"/>
              </a:rPr>
              <a:t>	</a:t>
            </a:r>
            <a:r>
              <a:rPr sz="2400" spc="-50" dirty="0">
                <a:latin typeface="Georgia"/>
                <a:cs typeface="Georgia"/>
              </a:rPr>
              <a:t>и</a:t>
            </a:r>
            <a:endParaRPr sz="2400">
              <a:latin typeface="Georgia"/>
              <a:cs typeface="Georgia"/>
            </a:endParaRPr>
          </a:p>
        </p:txBody>
      </p:sp>
      <p:sp>
        <p:nvSpPr>
          <p:cNvPr id="8" name="object 8"/>
          <p:cNvSpPr txBox="1"/>
          <p:nvPr/>
        </p:nvSpPr>
        <p:spPr>
          <a:xfrm>
            <a:off x="5165216" y="4879085"/>
            <a:ext cx="1706245" cy="391160"/>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понесенных</a:t>
            </a:r>
            <a:endParaRPr sz="2400">
              <a:latin typeface="Georgia"/>
              <a:cs typeface="Georgia"/>
            </a:endParaRPr>
          </a:p>
        </p:txBody>
      </p:sp>
      <p:sp>
        <p:nvSpPr>
          <p:cNvPr id="9" name="object 9"/>
          <p:cNvSpPr txBox="1"/>
          <p:nvPr/>
        </p:nvSpPr>
        <p:spPr>
          <a:xfrm>
            <a:off x="7006590" y="4549902"/>
            <a:ext cx="1753870" cy="720725"/>
          </a:xfrm>
          <a:prstGeom prst="rect">
            <a:avLst/>
          </a:prstGeom>
        </p:spPr>
        <p:txBody>
          <a:bodyPr vert="horz" wrap="square" lIns="0" tIns="53975" rIns="0" bIns="0" rtlCol="0">
            <a:spAutoFit/>
          </a:bodyPr>
          <a:lstStyle/>
          <a:p>
            <a:pPr marL="262255" marR="5080" indent="-250190">
              <a:lnSpc>
                <a:spcPts val="2590"/>
              </a:lnSpc>
              <a:spcBef>
                <a:spcPts val="425"/>
              </a:spcBef>
            </a:pPr>
            <a:r>
              <a:rPr sz="2400" spc="-55" dirty="0">
                <a:latin typeface="Georgia"/>
                <a:cs typeface="Georgia"/>
              </a:rPr>
              <a:t>возмещения </a:t>
            </a:r>
            <a:r>
              <a:rPr sz="2400" spc="-10" dirty="0">
                <a:latin typeface="Georgia"/>
                <a:cs typeface="Georgia"/>
              </a:rPr>
              <a:t>субъектом</a:t>
            </a:r>
            <a:endParaRPr sz="2400">
              <a:latin typeface="Georgia"/>
              <a:cs typeface="Georgia"/>
            </a:endParaRPr>
          </a:p>
        </p:txBody>
      </p:sp>
      <p:sp>
        <p:nvSpPr>
          <p:cNvPr id="10" name="object 10"/>
          <p:cNvSpPr txBox="1"/>
          <p:nvPr/>
        </p:nvSpPr>
        <p:spPr>
          <a:xfrm>
            <a:off x="612140" y="5207965"/>
            <a:ext cx="4462780" cy="391795"/>
          </a:xfrm>
          <a:prstGeom prst="rect">
            <a:avLst/>
          </a:prstGeom>
        </p:spPr>
        <p:txBody>
          <a:bodyPr vert="horz" wrap="square" lIns="0" tIns="12700" rIns="0" bIns="0" rtlCol="0">
            <a:spAutoFit/>
          </a:bodyPr>
          <a:lstStyle/>
          <a:p>
            <a:pPr marL="12700">
              <a:lnSpc>
                <a:spcPct val="100000"/>
              </a:lnSpc>
              <a:spcBef>
                <a:spcPts val="100"/>
              </a:spcBef>
            </a:pPr>
            <a:r>
              <a:rPr sz="2400" spc="-40" dirty="0">
                <a:latin typeface="Georgia"/>
                <a:cs typeface="Georgia"/>
              </a:rPr>
              <a:t>персональных</a:t>
            </a:r>
            <a:r>
              <a:rPr sz="2400" spc="-90" dirty="0">
                <a:latin typeface="Georgia"/>
                <a:cs typeface="Georgia"/>
              </a:rPr>
              <a:t> </a:t>
            </a:r>
            <a:r>
              <a:rPr sz="2400" spc="-35" dirty="0">
                <a:latin typeface="Georgia"/>
                <a:cs typeface="Georgia"/>
              </a:rPr>
              <a:t>данных</a:t>
            </a:r>
            <a:r>
              <a:rPr sz="2400" spc="-80" dirty="0">
                <a:latin typeface="Georgia"/>
                <a:cs typeface="Georgia"/>
              </a:rPr>
              <a:t> </a:t>
            </a:r>
            <a:r>
              <a:rPr sz="2400" spc="-10" dirty="0">
                <a:latin typeface="Georgia"/>
                <a:cs typeface="Georgia"/>
              </a:rPr>
              <a:t>убытков.</a:t>
            </a:r>
            <a:endParaRPr sz="2400">
              <a:latin typeface="Georgia"/>
              <a:cs typeface="Georgia"/>
            </a:endParaRPr>
          </a:p>
        </p:txBody>
      </p:sp>
    </p:spTree>
    <p:extLst>
      <p:ext uri="{BB962C8B-B14F-4D97-AF65-F5344CB8AC3E}">
        <p14:creationId xmlns:p14="http://schemas.microsoft.com/office/powerpoint/2010/main" val="29061969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4800" y="985774"/>
            <a:ext cx="8609330" cy="446340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0" dirty="0">
                <a:latin typeface="Georgia"/>
                <a:cs typeface="Georgia"/>
              </a:rPr>
              <a:t> </a:t>
            </a:r>
            <a:r>
              <a:rPr sz="2000" b="1" spc="-80" dirty="0">
                <a:latin typeface="Georgia"/>
                <a:cs typeface="Georgia"/>
              </a:rPr>
              <a:t>23.7</a:t>
            </a:r>
            <a:r>
              <a:rPr sz="2000" b="1" spc="-55" dirty="0">
                <a:latin typeface="Georgia"/>
                <a:cs typeface="Georgia"/>
              </a:rPr>
              <a:t> </a:t>
            </a:r>
            <a:r>
              <a:rPr sz="2000" b="1" spc="-265" dirty="0">
                <a:latin typeface="Georgia"/>
                <a:cs typeface="Georgia"/>
              </a:rPr>
              <a:t>КоАП</a:t>
            </a:r>
            <a:r>
              <a:rPr sz="2000" b="1" spc="-75" dirty="0">
                <a:latin typeface="Georgia"/>
                <a:cs typeface="Georgia"/>
              </a:rPr>
              <a:t> </a:t>
            </a:r>
            <a:r>
              <a:rPr sz="2000" b="1" spc="-105" dirty="0">
                <a:latin typeface="Georgia"/>
                <a:cs typeface="Georgia"/>
              </a:rPr>
              <a:t>(с</a:t>
            </a:r>
            <a:r>
              <a:rPr sz="2000" b="1" spc="-65" dirty="0">
                <a:latin typeface="Georgia"/>
                <a:cs typeface="Georgia"/>
              </a:rPr>
              <a:t> </a:t>
            </a:r>
            <a:r>
              <a:rPr sz="2000" b="1" spc="-10" dirty="0">
                <a:latin typeface="Georgia"/>
                <a:cs typeface="Georgia"/>
              </a:rPr>
              <a:t>01.03.2021)</a:t>
            </a:r>
            <a:endParaRPr lang="ru-RU" sz="2000" dirty="0">
              <a:latin typeface="Georgia"/>
              <a:cs typeface="Georgia"/>
            </a:endParaRPr>
          </a:p>
          <a:p>
            <a:pPr marL="756920">
              <a:lnSpc>
                <a:spcPts val="2280"/>
              </a:lnSpc>
              <a:spcBef>
                <a:spcPts val="105"/>
              </a:spcBef>
            </a:pPr>
            <a:r>
              <a:rPr sz="2000" b="1" spc="-175" dirty="0" err="1">
                <a:latin typeface="Georgia"/>
                <a:cs typeface="Georgia"/>
              </a:rPr>
              <a:t>Нарушение</a:t>
            </a:r>
            <a:r>
              <a:rPr sz="2000" b="1" spc="-25" dirty="0">
                <a:latin typeface="Georgia"/>
                <a:cs typeface="Georgia"/>
              </a:rPr>
              <a:t> </a:t>
            </a:r>
            <a:r>
              <a:rPr sz="2000" b="1" spc="-130" dirty="0">
                <a:latin typeface="Georgia"/>
                <a:cs typeface="Georgia"/>
              </a:rPr>
              <a:t>законодательства</a:t>
            </a:r>
            <a:r>
              <a:rPr sz="2000" b="1" spc="-55" dirty="0">
                <a:latin typeface="Georgia"/>
                <a:cs typeface="Georgia"/>
              </a:rPr>
              <a:t> </a:t>
            </a:r>
            <a:r>
              <a:rPr sz="2000" b="1" spc="-150" dirty="0">
                <a:latin typeface="Georgia"/>
                <a:cs typeface="Georgia"/>
              </a:rPr>
              <a:t>о</a:t>
            </a:r>
            <a:r>
              <a:rPr sz="2000" b="1" spc="-5" dirty="0">
                <a:latin typeface="Georgia"/>
                <a:cs typeface="Georgia"/>
              </a:rPr>
              <a:t> </a:t>
            </a:r>
            <a:r>
              <a:rPr sz="2000" b="1" spc="-145" dirty="0">
                <a:latin typeface="Georgia"/>
                <a:cs typeface="Georgia"/>
              </a:rPr>
              <a:t>защите</a:t>
            </a:r>
            <a:r>
              <a:rPr sz="2000" b="1" spc="-2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marL="12700" marR="6985" indent="297180" algn="just">
              <a:lnSpc>
                <a:spcPts val="1939"/>
              </a:lnSpc>
              <a:spcBef>
                <a:spcPts val="1120"/>
              </a:spcBef>
              <a:buAutoNum type="arabicPeriod"/>
              <a:tabLst>
                <a:tab pos="309880" algn="l"/>
              </a:tabLst>
            </a:pPr>
            <a:r>
              <a:rPr sz="1600" dirty="0">
                <a:latin typeface="Georgia"/>
                <a:cs typeface="Georgia"/>
              </a:rPr>
              <a:t>Умышленные</a:t>
            </a:r>
            <a:r>
              <a:rPr sz="1600" spc="225" dirty="0">
                <a:latin typeface="Georgia"/>
                <a:cs typeface="Georgia"/>
              </a:rPr>
              <a:t> </a:t>
            </a:r>
            <a:r>
              <a:rPr sz="1600" dirty="0">
                <a:latin typeface="Georgia"/>
                <a:cs typeface="Georgia"/>
              </a:rPr>
              <a:t>незаконные</a:t>
            </a:r>
            <a:r>
              <a:rPr sz="1600" spc="245" dirty="0">
                <a:latin typeface="Georgia"/>
                <a:cs typeface="Georgia"/>
              </a:rPr>
              <a:t> </a:t>
            </a:r>
            <a:r>
              <a:rPr sz="1600" dirty="0">
                <a:latin typeface="Georgia"/>
                <a:cs typeface="Georgia"/>
              </a:rPr>
              <a:t>сбор,</a:t>
            </a:r>
            <a:r>
              <a:rPr sz="1600" spc="240" dirty="0">
                <a:latin typeface="Georgia"/>
                <a:cs typeface="Georgia"/>
              </a:rPr>
              <a:t> </a:t>
            </a:r>
            <a:r>
              <a:rPr sz="1600" dirty="0">
                <a:latin typeface="Georgia"/>
                <a:cs typeface="Georgia"/>
              </a:rPr>
              <a:t>обработка,</a:t>
            </a:r>
            <a:r>
              <a:rPr sz="1600" spc="245" dirty="0">
                <a:latin typeface="Georgia"/>
                <a:cs typeface="Georgia"/>
              </a:rPr>
              <a:t> </a:t>
            </a:r>
            <a:r>
              <a:rPr sz="1600" dirty="0">
                <a:latin typeface="Georgia"/>
                <a:cs typeface="Georgia"/>
              </a:rPr>
              <a:t>хранение</a:t>
            </a:r>
            <a:r>
              <a:rPr sz="1600" spc="245" dirty="0">
                <a:latin typeface="Georgia"/>
                <a:cs typeface="Georgia"/>
              </a:rPr>
              <a:t> </a:t>
            </a:r>
            <a:r>
              <a:rPr sz="1600" dirty="0">
                <a:latin typeface="Georgia"/>
                <a:cs typeface="Georgia"/>
              </a:rPr>
              <a:t>или</a:t>
            </a:r>
            <a:r>
              <a:rPr sz="1600" spc="250" dirty="0">
                <a:latin typeface="Georgia"/>
                <a:cs typeface="Georgia"/>
              </a:rPr>
              <a:t> </a:t>
            </a:r>
            <a:r>
              <a:rPr sz="1600" spc="-10" dirty="0">
                <a:latin typeface="Georgia"/>
                <a:cs typeface="Georgia"/>
              </a:rPr>
              <a:t>предоставление </a:t>
            </a:r>
            <a:r>
              <a:rPr sz="1600" spc="-25" dirty="0">
                <a:latin typeface="Georgia"/>
                <a:cs typeface="Georgia"/>
              </a:rPr>
              <a:t>персональных</a:t>
            </a:r>
            <a:r>
              <a:rPr sz="1600" spc="-45" dirty="0">
                <a:latin typeface="Georgia"/>
                <a:cs typeface="Georgia"/>
              </a:rPr>
              <a:t> </a:t>
            </a:r>
            <a:r>
              <a:rPr sz="1600" spc="-10" dirty="0">
                <a:latin typeface="Georgia"/>
                <a:cs typeface="Georgia"/>
              </a:rPr>
              <a:t>данных</a:t>
            </a:r>
            <a:r>
              <a:rPr sz="1600" spc="-40" dirty="0">
                <a:latin typeface="Georgia"/>
                <a:cs typeface="Georgia"/>
              </a:rPr>
              <a:t> </a:t>
            </a:r>
            <a:r>
              <a:rPr sz="1600" spc="-35" dirty="0">
                <a:latin typeface="Georgia"/>
                <a:cs typeface="Georgia"/>
              </a:rPr>
              <a:t>физического</a:t>
            </a:r>
            <a:r>
              <a:rPr sz="1600" spc="-50" dirty="0">
                <a:latin typeface="Georgia"/>
                <a:cs typeface="Georgia"/>
              </a:rPr>
              <a:t> </a:t>
            </a:r>
            <a:r>
              <a:rPr sz="1600" spc="-20" dirty="0">
                <a:latin typeface="Georgia"/>
                <a:cs typeface="Georgia"/>
              </a:rPr>
              <a:t>лица</a:t>
            </a:r>
            <a:r>
              <a:rPr sz="1600" spc="-45" dirty="0">
                <a:latin typeface="Georgia"/>
                <a:cs typeface="Georgia"/>
              </a:rPr>
              <a:t> </a:t>
            </a:r>
            <a:r>
              <a:rPr sz="1600" dirty="0">
                <a:latin typeface="Georgia"/>
                <a:cs typeface="Georgia"/>
              </a:rPr>
              <a:t>либо</a:t>
            </a:r>
            <a:r>
              <a:rPr sz="1600" spc="-55" dirty="0">
                <a:latin typeface="Georgia"/>
                <a:cs typeface="Georgia"/>
              </a:rPr>
              <a:t> </a:t>
            </a:r>
            <a:r>
              <a:rPr sz="1600" spc="-25" dirty="0">
                <a:latin typeface="Georgia"/>
                <a:cs typeface="Georgia"/>
              </a:rPr>
              <a:t>нарушение</a:t>
            </a:r>
            <a:r>
              <a:rPr sz="1600" spc="-50" dirty="0">
                <a:latin typeface="Georgia"/>
                <a:cs typeface="Georgia"/>
              </a:rPr>
              <a:t> </a:t>
            </a:r>
            <a:r>
              <a:rPr sz="1600" dirty="0">
                <a:latin typeface="Georgia"/>
                <a:cs typeface="Georgia"/>
              </a:rPr>
              <a:t>его</a:t>
            </a:r>
            <a:r>
              <a:rPr sz="1600" spc="-55" dirty="0">
                <a:latin typeface="Georgia"/>
                <a:cs typeface="Georgia"/>
              </a:rPr>
              <a:t> </a:t>
            </a:r>
            <a:r>
              <a:rPr sz="1600" spc="-35" dirty="0">
                <a:latin typeface="Georgia"/>
                <a:cs typeface="Georgia"/>
              </a:rPr>
              <a:t>прав,</a:t>
            </a:r>
            <a:r>
              <a:rPr sz="1600" spc="-50" dirty="0">
                <a:latin typeface="Georgia"/>
                <a:cs typeface="Georgia"/>
              </a:rPr>
              <a:t> </a:t>
            </a:r>
            <a:r>
              <a:rPr sz="1600" spc="-25" dirty="0">
                <a:latin typeface="Georgia"/>
                <a:cs typeface="Georgia"/>
              </a:rPr>
              <a:t>связанных</a:t>
            </a:r>
            <a:r>
              <a:rPr sz="1600" spc="-40" dirty="0">
                <a:latin typeface="Georgia"/>
                <a:cs typeface="Georgia"/>
              </a:rPr>
              <a:t> </a:t>
            </a:r>
            <a:r>
              <a:rPr sz="1600" spc="-50" dirty="0">
                <a:latin typeface="Georgia"/>
                <a:cs typeface="Georgia"/>
              </a:rPr>
              <a:t>с </a:t>
            </a:r>
            <a:r>
              <a:rPr sz="1600" spc="-20" dirty="0">
                <a:latin typeface="Georgia"/>
                <a:cs typeface="Georgia"/>
              </a:rPr>
              <a:t>обработкой</a:t>
            </a:r>
            <a:r>
              <a:rPr sz="1600" spc="-60" dirty="0">
                <a:latin typeface="Georgia"/>
                <a:cs typeface="Georgia"/>
              </a:rPr>
              <a:t> </a:t>
            </a:r>
            <a:r>
              <a:rPr sz="1600" spc="-30" dirty="0">
                <a:latin typeface="Georgia"/>
                <a:cs typeface="Georgia"/>
              </a:rPr>
              <a:t>персональных</a:t>
            </a:r>
            <a:r>
              <a:rPr sz="1600" spc="-15" dirty="0">
                <a:latin typeface="Georgia"/>
                <a:cs typeface="Georgia"/>
              </a:rPr>
              <a:t> </a:t>
            </a:r>
            <a:r>
              <a:rPr sz="1600" spc="-50" dirty="0">
                <a:latin typeface="Georgia"/>
                <a:cs typeface="Georgia"/>
              </a:rPr>
              <a:t>данных,</a:t>
            </a:r>
            <a:r>
              <a:rPr sz="1600" spc="-30" dirty="0">
                <a:latin typeface="Georgia"/>
                <a:cs typeface="Georgia"/>
              </a:rPr>
              <a:t> </a:t>
            </a:r>
            <a:r>
              <a:rPr sz="1600" spc="-50" dirty="0">
                <a:latin typeface="Georgia"/>
                <a:cs typeface="Georgia"/>
              </a:rPr>
              <a:t>-</a:t>
            </a:r>
            <a:r>
              <a:rPr lang="en-US" sz="1600" spc="-50" dirty="0">
                <a:latin typeface="Georgia"/>
                <a:cs typeface="Georgia"/>
              </a:rPr>
              <a:t> </a:t>
            </a:r>
            <a:r>
              <a:rPr sz="1600" b="1" i="1" dirty="0" err="1">
                <a:latin typeface="Georgia"/>
                <a:cs typeface="Georgia"/>
              </a:rPr>
              <a:t>влекут</a:t>
            </a:r>
            <a:r>
              <a:rPr sz="1600" b="1" i="1" spc="-25" dirty="0">
                <a:latin typeface="Georgia"/>
                <a:cs typeface="Georgia"/>
              </a:rPr>
              <a:t> </a:t>
            </a:r>
            <a:r>
              <a:rPr sz="1600" b="1" i="1" spc="-45" dirty="0">
                <a:latin typeface="Georgia"/>
                <a:cs typeface="Georgia"/>
              </a:rPr>
              <a:t>наложение</a:t>
            </a:r>
            <a:r>
              <a:rPr sz="1600" b="1" i="1" spc="-40" dirty="0">
                <a:latin typeface="Georgia"/>
                <a:cs typeface="Georgia"/>
              </a:rPr>
              <a:t> </a:t>
            </a:r>
            <a:r>
              <a:rPr sz="1600" b="1" i="1" spc="-55" dirty="0">
                <a:latin typeface="Georgia"/>
                <a:cs typeface="Georgia"/>
              </a:rPr>
              <a:t>штрафа</a:t>
            </a:r>
            <a:r>
              <a:rPr sz="1600" b="1" i="1" spc="-35" dirty="0">
                <a:latin typeface="Georgia"/>
                <a:cs typeface="Georgia"/>
              </a:rPr>
              <a:t> </a:t>
            </a:r>
            <a:r>
              <a:rPr sz="1600" b="1" i="1" dirty="0">
                <a:latin typeface="Georgia"/>
                <a:cs typeface="Georgia"/>
              </a:rPr>
              <a:t>в</a:t>
            </a:r>
            <a:r>
              <a:rPr sz="1600" b="1" i="1" spc="-50" dirty="0">
                <a:latin typeface="Georgia"/>
                <a:cs typeface="Georgia"/>
              </a:rPr>
              <a:t> </a:t>
            </a:r>
            <a:r>
              <a:rPr sz="1600" b="1" i="1" spc="-30" dirty="0">
                <a:latin typeface="Georgia"/>
                <a:cs typeface="Georgia"/>
              </a:rPr>
              <a:t>размере</a:t>
            </a:r>
            <a:r>
              <a:rPr sz="1600" b="1" i="1" spc="-35" dirty="0">
                <a:latin typeface="Georgia"/>
                <a:cs typeface="Georgia"/>
              </a:rPr>
              <a:t> </a:t>
            </a:r>
            <a:r>
              <a:rPr sz="1600" b="1" i="1" dirty="0">
                <a:latin typeface="Georgia"/>
                <a:cs typeface="Georgia"/>
              </a:rPr>
              <a:t>до</a:t>
            </a:r>
            <a:r>
              <a:rPr sz="1600" b="1" i="1" spc="-55" dirty="0">
                <a:latin typeface="Georgia"/>
                <a:cs typeface="Georgia"/>
              </a:rPr>
              <a:t> </a:t>
            </a:r>
            <a:r>
              <a:rPr sz="1600" b="1" i="1" spc="-20" dirty="0">
                <a:latin typeface="Georgia"/>
                <a:cs typeface="Georgia"/>
              </a:rPr>
              <a:t>пятидесяти</a:t>
            </a:r>
            <a:r>
              <a:rPr sz="1600" b="1" i="1" spc="-60" dirty="0">
                <a:latin typeface="Georgia"/>
                <a:cs typeface="Georgia"/>
              </a:rPr>
              <a:t> </a:t>
            </a:r>
            <a:r>
              <a:rPr sz="1600" b="1" i="1" spc="-25" dirty="0">
                <a:latin typeface="Georgia"/>
                <a:cs typeface="Georgia"/>
              </a:rPr>
              <a:t>базовых</a:t>
            </a:r>
            <a:r>
              <a:rPr sz="1600" b="1" i="1" spc="-40" dirty="0">
                <a:latin typeface="Georgia"/>
                <a:cs typeface="Georgia"/>
              </a:rPr>
              <a:t> </a:t>
            </a:r>
            <a:r>
              <a:rPr sz="1600" b="1" i="1" spc="-10" dirty="0">
                <a:latin typeface="Georgia"/>
                <a:cs typeface="Georgia"/>
              </a:rPr>
              <a:t>величин.</a:t>
            </a:r>
            <a:endParaRPr sz="1600" b="1" i="1" dirty="0">
              <a:latin typeface="Georgia"/>
              <a:cs typeface="Georgia"/>
            </a:endParaRPr>
          </a:p>
          <a:p>
            <a:pPr marL="12700" marR="5080" indent="255270" algn="just">
              <a:lnSpc>
                <a:spcPts val="1939"/>
              </a:lnSpc>
              <a:spcBef>
                <a:spcPts val="140"/>
              </a:spcBef>
              <a:buAutoNum type="arabicPeriod" startAt="2"/>
              <a:tabLst>
                <a:tab pos="267970" algn="l"/>
              </a:tabLst>
            </a:pPr>
            <a:r>
              <a:rPr sz="1600" spc="-20" dirty="0">
                <a:latin typeface="Georgia"/>
                <a:cs typeface="Georgia"/>
              </a:rPr>
              <a:t>Деяния,</a:t>
            </a:r>
            <a:r>
              <a:rPr sz="1600" spc="20" dirty="0">
                <a:latin typeface="Georgia"/>
                <a:cs typeface="Georgia"/>
              </a:rPr>
              <a:t> </a:t>
            </a:r>
            <a:r>
              <a:rPr sz="1600" spc="-10" dirty="0">
                <a:latin typeface="Georgia"/>
                <a:cs typeface="Georgia"/>
              </a:rPr>
              <a:t>предусмотренные</a:t>
            </a:r>
            <a:r>
              <a:rPr sz="1600" spc="25" dirty="0">
                <a:latin typeface="Georgia"/>
                <a:cs typeface="Georgia"/>
              </a:rPr>
              <a:t> </a:t>
            </a:r>
            <a:r>
              <a:rPr sz="1600" dirty="0">
                <a:latin typeface="Georgia"/>
                <a:cs typeface="Georgia"/>
              </a:rPr>
              <a:t>частью</a:t>
            </a:r>
            <a:r>
              <a:rPr sz="1600" spc="25" dirty="0">
                <a:latin typeface="Georgia"/>
                <a:cs typeface="Georgia"/>
              </a:rPr>
              <a:t> </a:t>
            </a:r>
            <a:r>
              <a:rPr sz="1600" spc="215" dirty="0">
                <a:latin typeface="Georgia"/>
                <a:cs typeface="Georgia"/>
              </a:rPr>
              <a:t>1</a:t>
            </a:r>
            <a:r>
              <a:rPr sz="1600" spc="15" dirty="0">
                <a:latin typeface="Georgia"/>
                <a:cs typeface="Georgia"/>
              </a:rPr>
              <a:t> </a:t>
            </a:r>
            <a:r>
              <a:rPr sz="1600" dirty="0">
                <a:latin typeface="Georgia"/>
                <a:cs typeface="Georgia"/>
              </a:rPr>
              <a:t>настоящей</a:t>
            </a:r>
            <a:r>
              <a:rPr sz="1600" spc="10" dirty="0">
                <a:latin typeface="Georgia"/>
                <a:cs typeface="Georgia"/>
              </a:rPr>
              <a:t> </a:t>
            </a:r>
            <a:r>
              <a:rPr sz="1600" dirty="0">
                <a:latin typeface="Georgia"/>
                <a:cs typeface="Georgia"/>
              </a:rPr>
              <a:t>статьи,</a:t>
            </a:r>
            <a:r>
              <a:rPr sz="1600" spc="25" dirty="0">
                <a:latin typeface="Georgia"/>
                <a:cs typeface="Georgia"/>
              </a:rPr>
              <a:t> </a:t>
            </a:r>
            <a:r>
              <a:rPr sz="1600" dirty="0">
                <a:latin typeface="Georgia"/>
                <a:cs typeface="Georgia"/>
              </a:rPr>
              <a:t>совершенные</a:t>
            </a:r>
            <a:r>
              <a:rPr sz="1600" spc="15" dirty="0">
                <a:latin typeface="Georgia"/>
                <a:cs typeface="Georgia"/>
              </a:rPr>
              <a:t> </a:t>
            </a:r>
            <a:r>
              <a:rPr sz="1600" spc="-10" dirty="0">
                <a:latin typeface="Georgia"/>
                <a:cs typeface="Georgia"/>
              </a:rPr>
              <a:t>лицом, </a:t>
            </a:r>
            <a:r>
              <a:rPr sz="1600" dirty="0">
                <a:latin typeface="Georgia"/>
                <a:cs typeface="Georgia"/>
              </a:rPr>
              <a:t>которому</a:t>
            </a:r>
            <a:r>
              <a:rPr sz="1600" spc="20" dirty="0">
                <a:latin typeface="Georgia"/>
                <a:cs typeface="Georgia"/>
              </a:rPr>
              <a:t> </a:t>
            </a:r>
            <a:r>
              <a:rPr sz="1600" spc="-20" dirty="0">
                <a:latin typeface="Georgia"/>
                <a:cs typeface="Georgia"/>
              </a:rPr>
              <a:t>персональные</a:t>
            </a:r>
            <a:r>
              <a:rPr sz="1600" spc="10" dirty="0">
                <a:latin typeface="Georgia"/>
                <a:cs typeface="Georgia"/>
              </a:rPr>
              <a:t> </a:t>
            </a:r>
            <a:r>
              <a:rPr sz="1600" dirty="0">
                <a:latin typeface="Georgia"/>
                <a:cs typeface="Georgia"/>
              </a:rPr>
              <a:t>данные</a:t>
            </a:r>
            <a:r>
              <a:rPr sz="1600" spc="20" dirty="0">
                <a:latin typeface="Georgia"/>
                <a:cs typeface="Georgia"/>
              </a:rPr>
              <a:t> </a:t>
            </a:r>
            <a:r>
              <a:rPr sz="1600" dirty="0">
                <a:latin typeface="Georgia"/>
                <a:cs typeface="Georgia"/>
              </a:rPr>
              <a:t>известны</a:t>
            </a:r>
            <a:r>
              <a:rPr sz="1600" spc="20" dirty="0">
                <a:latin typeface="Georgia"/>
                <a:cs typeface="Georgia"/>
              </a:rPr>
              <a:t> </a:t>
            </a:r>
            <a:r>
              <a:rPr sz="1600" dirty="0">
                <a:latin typeface="Georgia"/>
                <a:cs typeface="Georgia"/>
              </a:rPr>
              <a:t>в</a:t>
            </a:r>
            <a:r>
              <a:rPr sz="1600" spc="5" dirty="0">
                <a:latin typeface="Georgia"/>
                <a:cs typeface="Georgia"/>
              </a:rPr>
              <a:t> </a:t>
            </a:r>
            <a:r>
              <a:rPr sz="1600" dirty="0">
                <a:latin typeface="Georgia"/>
                <a:cs typeface="Georgia"/>
              </a:rPr>
              <a:t>связи</a:t>
            </a:r>
            <a:r>
              <a:rPr sz="1600" spc="15" dirty="0">
                <a:latin typeface="Georgia"/>
                <a:cs typeface="Georgia"/>
              </a:rPr>
              <a:t> </a:t>
            </a:r>
            <a:r>
              <a:rPr sz="1600" dirty="0">
                <a:latin typeface="Georgia"/>
                <a:cs typeface="Georgia"/>
              </a:rPr>
              <a:t>с</a:t>
            </a:r>
            <a:r>
              <a:rPr sz="1600" spc="10" dirty="0">
                <a:latin typeface="Georgia"/>
                <a:cs typeface="Georgia"/>
              </a:rPr>
              <a:t> </a:t>
            </a:r>
            <a:r>
              <a:rPr sz="1600" dirty="0">
                <a:latin typeface="Georgia"/>
                <a:cs typeface="Georgia"/>
              </a:rPr>
              <a:t>его</a:t>
            </a:r>
            <a:r>
              <a:rPr sz="1600" spc="15" dirty="0">
                <a:latin typeface="Georgia"/>
                <a:cs typeface="Georgia"/>
              </a:rPr>
              <a:t> </a:t>
            </a:r>
            <a:r>
              <a:rPr sz="1600" spc="-30" dirty="0">
                <a:latin typeface="Georgia"/>
                <a:cs typeface="Georgia"/>
              </a:rPr>
              <a:t>профессиональной</a:t>
            </a:r>
            <a:r>
              <a:rPr sz="1600" spc="10" dirty="0">
                <a:latin typeface="Georgia"/>
                <a:cs typeface="Georgia"/>
              </a:rPr>
              <a:t> </a:t>
            </a:r>
            <a:r>
              <a:rPr sz="1600" spc="-25" dirty="0">
                <a:latin typeface="Georgia"/>
                <a:cs typeface="Georgia"/>
              </a:rPr>
              <a:t>или </a:t>
            </a:r>
            <a:r>
              <a:rPr sz="1600" spc="-35" dirty="0">
                <a:latin typeface="Georgia"/>
                <a:cs typeface="Georgia"/>
              </a:rPr>
              <a:t>служебной</a:t>
            </a:r>
            <a:r>
              <a:rPr sz="1600" spc="-15" dirty="0">
                <a:latin typeface="Georgia"/>
                <a:cs typeface="Georgia"/>
              </a:rPr>
              <a:t> </a:t>
            </a:r>
            <a:r>
              <a:rPr sz="1600" spc="-20" dirty="0">
                <a:latin typeface="Georgia"/>
                <a:cs typeface="Georgia"/>
              </a:rPr>
              <a:t>деятельностью,</a:t>
            </a:r>
            <a:r>
              <a:rPr sz="1600" spc="-50" dirty="0">
                <a:latin typeface="Georgia"/>
                <a:cs typeface="Georgia"/>
              </a:rPr>
              <a:t> -</a:t>
            </a:r>
            <a:r>
              <a:rPr lang="en-US" sz="1600" spc="-50" dirty="0">
                <a:latin typeface="Georgia"/>
                <a:cs typeface="Georgia"/>
              </a:rPr>
              <a:t> </a:t>
            </a:r>
            <a:r>
              <a:rPr sz="1600" b="1" i="1" dirty="0" err="1">
                <a:latin typeface="Georgia"/>
                <a:cs typeface="Georgia"/>
              </a:rPr>
              <a:t>влекут</a:t>
            </a:r>
            <a:r>
              <a:rPr sz="1600" b="1" i="1" dirty="0">
                <a:latin typeface="Georgia"/>
                <a:cs typeface="Georgia"/>
              </a:rPr>
              <a:t> наложение штрафа в размере от четырех до ста базовых величин.</a:t>
            </a:r>
          </a:p>
          <a:p>
            <a:pPr marL="243840" indent="-231140" algn="just">
              <a:lnSpc>
                <a:spcPts val="1945"/>
              </a:lnSpc>
              <a:buAutoNum type="arabicPeriod" startAt="3"/>
              <a:tabLst>
                <a:tab pos="243840" algn="l"/>
              </a:tabLst>
            </a:pPr>
            <a:r>
              <a:rPr sz="1600" spc="-55" dirty="0">
                <a:latin typeface="Georgia"/>
                <a:cs typeface="Georgia"/>
              </a:rPr>
              <a:t>Умышленное</a:t>
            </a:r>
            <a:r>
              <a:rPr sz="1600" spc="-30" dirty="0">
                <a:latin typeface="Georgia"/>
                <a:cs typeface="Georgia"/>
              </a:rPr>
              <a:t> </a:t>
            </a:r>
            <a:r>
              <a:rPr sz="1600" spc="-25" dirty="0">
                <a:latin typeface="Georgia"/>
                <a:cs typeface="Georgia"/>
              </a:rPr>
              <a:t>незаконное</a:t>
            </a:r>
            <a:r>
              <a:rPr sz="1600" spc="-15" dirty="0">
                <a:latin typeface="Georgia"/>
                <a:cs typeface="Georgia"/>
              </a:rPr>
              <a:t> </a:t>
            </a:r>
            <a:r>
              <a:rPr sz="1600" spc="-30" dirty="0">
                <a:latin typeface="Georgia"/>
                <a:cs typeface="Georgia"/>
              </a:rPr>
              <a:t>распространение</a:t>
            </a:r>
            <a:r>
              <a:rPr sz="1600" spc="-25" dirty="0">
                <a:latin typeface="Georgia"/>
                <a:cs typeface="Georgia"/>
              </a:rPr>
              <a:t> </a:t>
            </a:r>
            <a:r>
              <a:rPr sz="1600" spc="-30" dirty="0">
                <a:latin typeface="Georgia"/>
                <a:cs typeface="Georgia"/>
              </a:rPr>
              <a:t>персональных</a:t>
            </a:r>
            <a:r>
              <a:rPr sz="1600" spc="-20" dirty="0">
                <a:latin typeface="Georgia"/>
                <a:cs typeface="Georgia"/>
              </a:rPr>
              <a:t> данных </a:t>
            </a:r>
            <a:r>
              <a:rPr sz="1600" spc="-10" dirty="0">
                <a:latin typeface="Georgia"/>
                <a:cs typeface="Georgia"/>
              </a:rPr>
              <a:t>физических</a:t>
            </a:r>
            <a:endParaRPr sz="1600" dirty="0">
              <a:latin typeface="Georgia"/>
              <a:cs typeface="Georgia"/>
            </a:endParaRPr>
          </a:p>
          <a:p>
            <a:pPr marL="12700" algn="just">
              <a:lnSpc>
                <a:spcPts val="1814"/>
              </a:lnSpc>
            </a:pPr>
            <a:r>
              <a:rPr sz="1600" spc="-45" dirty="0">
                <a:latin typeface="Georgia"/>
                <a:cs typeface="Georgia"/>
              </a:rPr>
              <a:t>лиц</a:t>
            </a:r>
            <a:r>
              <a:rPr sz="1600" spc="-50" dirty="0">
                <a:latin typeface="Georgia"/>
                <a:cs typeface="Georgia"/>
              </a:rPr>
              <a:t> </a:t>
            </a:r>
            <a:r>
              <a:rPr sz="1600" spc="-90" dirty="0">
                <a:latin typeface="Georgia"/>
                <a:cs typeface="Georgia"/>
              </a:rPr>
              <a:t>-</a:t>
            </a:r>
            <a:r>
              <a:rPr sz="1600" spc="-40" dirty="0">
                <a:latin typeface="Georgia"/>
                <a:cs typeface="Georgia"/>
              </a:rPr>
              <a:t> </a:t>
            </a:r>
            <a:r>
              <a:rPr sz="1600" b="1" i="1" dirty="0">
                <a:latin typeface="Georgia"/>
                <a:cs typeface="Georgia"/>
              </a:rPr>
              <a:t>влечет наложение штрафа в размере до двухсот базовых величин.</a:t>
            </a:r>
          </a:p>
          <a:p>
            <a:pPr marL="12700" marR="6985" indent="267970" algn="just">
              <a:lnSpc>
                <a:spcPts val="1939"/>
              </a:lnSpc>
              <a:spcBef>
                <a:spcPts val="140"/>
              </a:spcBef>
              <a:buAutoNum type="arabicPeriod" startAt="4"/>
              <a:tabLst>
                <a:tab pos="280670" algn="l"/>
              </a:tabLst>
            </a:pPr>
            <a:r>
              <a:rPr sz="1600" spc="-20" dirty="0">
                <a:latin typeface="Georgia"/>
                <a:cs typeface="Georgia"/>
              </a:rPr>
              <a:t>Несоблюдение</a:t>
            </a:r>
            <a:r>
              <a:rPr sz="1600" spc="15" dirty="0">
                <a:latin typeface="Georgia"/>
                <a:cs typeface="Georgia"/>
              </a:rPr>
              <a:t> </a:t>
            </a:r>
            <a:r>
              <a:rPr sz="1600" dirty="0">
                <a:latin typeface="Georgia"/>
                <a:cs typeface="Georgia"/>
              </a:rPr>
              <a:t>мер</a:t>
            </a:r>
            <a:r>
              <a:rPr sz="1600" spc="35" dirty="0">
                <a:latin typeface="Georgia"/>
                <a:cs typeface="Georgia"/>
              </a:rPr>
              <a:t> </a:t>
            </a:r>
            <a:r>
              <a:rPr sz="1600" dirty="0">
                <a:latin typeface="Georgia"/>
                <a:cs typeface="Georgia"/>
              </a:rPr>
              <a:t>обеспечения</a:t>
            </a:r>
            <a:r>
              <a:rPr sz="1600" spc="40" dirty="0">
                <a:latin typeface="Georgia"/>
                <a:cs typeface="Georgia"/>
              </a:rPr>
              <a:t> </a:t>
            </a:r>
            <a:r>
              <a:rPr sz="1600" dirty="0">
                <a:latin typeface="Georgia"/>
                <a:cs typeface="Georgia"/>
              </a:rPr>
              <a:t>защиты</a:t>
            </a:r>
            <a:r>
              <a:rPr sz="1600" spc="25" dirty="0">
                <a:latin typeface="Georgia"/>
                <a:cs typeface="Georgia"/>
              </a:rPr>
              <a:t> </a:t>
            </a:r>
            <a:r>
              <a:rPr sz="1600" dirty="0">
                <a:latin typeface="Georgia"/>
                <a:cs typeface="Georgia"/>
              </a:rPr>
              <a:t>персональных</a:t>
            </a:r>
            <a:r>
              <a:rPr sz="1600" spc="40" dirty="0">
                <a:latin typeface="Georgia"/>
                <a:cs typeface="Georgia"/>
              </a:rPr>
              <a:t> </a:t>
            </a:r>
            <a:r>
              <a:rPr sz="1600" dirty="0">
                <a:latin typeface="Georgia"/>
                <a:cs typeface="Georgia"/>
              </a:rPr>
              <a:t>данных</a:t>
            </a:r>
            <a:r>
              <a:rPr sz="1600" spc="40" dirty="0">
                <a:latin typeface="Georgia"/>
                <a:cs typeface="Georgia"/>
              </a:rPr>
              <a:t> </a:t>
            </a:r>
            <a:r>
              <a:rPr sz="1600" spc="-10" dirty="0">
                <a:latin typeface="Georgia"/>
                <a:cs typeface="Georgia"/>
              </a:rPr>
              <a:t>физических </a:t>
            </a:r>
            <a:r>
              <a:rPr sz="1600" spc="-45" dirty="0" err="1">
                <a:latin typeface="Georgia"/>
                <a:cs typeface="Georgia"/>
              </a:rPr>
              <a:t>лиц</a:t>
            </a:r>
            <a:r>
              <a:rPr sz="1600" spc="-55" dirty="0">
                <a:latin typeface="Georgia"/>
                <a:cs typeface="Georgia"/>
              </a:rPr>
              <a:t> </a:t>
            </a:r>
            <a:r>
              <a:rPr sz="1600" spc="-50" dirty="0">
                <a:latin typeface="Georgia"/>
                <a:cs typeface="Georgia"/>
              </a:rPr>
              <a:t>-</a:t>
            </a:r>
            <a:r>
              <a:rPr lang="ru-RU" sz="1600" spc="-50" dirty="0">
                <a:latin typeface="Georgia"/>
                <a:cs typeface="Georgia"/>
              </a:rPr>
              <a:t> </a:t>
            </a:r>
            <a:r>
              <a:rPr sz="1600" dirty="0" err="1">
                <a:latin typeface="Georgia"/>
                <a:cs typeface="Georgia"/>
              </a:rPr>
              <a:t>влечет</a:t>
            </a:r>
            <a:r>
              <a:rPr sz="1600" spc="229" dirty="0">
                <a:latin typeface="Georgia"/>
                <a:cs typeface="Georgia"/>
              </a:rPr>
              <a:t> </a:t>
            </a:r>
            <a:r>
              <a:rPr sz="1600" spc="-25" dirty="0">
                <a:latin typeface="Georgia"/>
                <a:cs typeface="Georgia"/>
              </a:rPr>
              <a:t>наложение</a:t>
            </a:r>
            <a:r>
              <a:rPr sz="1600" spc="220" dirty="0">
                <a:latin typeface="Georgia"/>
                <a:cs typeface="Georgia"/>
              </a:rPr>
              <a:t> </a:t>
            </a:r>
            <a:r>
              <a:rPr sz="1600" dirty="0">
                <a:latin typeface="Georgia"/>
                <a:cs typeface="Georgia"/>
              </a:rPr>
              <a:t>штрафа</a:t>
            </a:r>
            <a:r>
              <a:rPr sz="1600" spc="225" dirty="0">
                <a:latin typeface="Georgia"/>
                <a:cs typeface="Georgia"/>
              </a:rPr>
              <a:t> </a:t>
            </a:r>
            <a:r>
              <a:rPr sz="1600" dirty="0">
                <a:latin typeface="Georgia"/>
                <a:cs typeface="Georgia"/>
              </a:rPr>
              <a:t>в</a:t>
            </a:r>
            <a:r>
              <a:rPr sz="1600" spc="220" dirty="0">
                <a:latin typeface="Georgia"/>
                <a:cs typeface="Georgia"/>
              </a:rPr>
              <a:t> </a:t>
            </a:r>
            <a:r>
              <a:rPr sz="1600" dirty="0">
                <a:latin typeface="Georgia"/>
                <a:cs typeface="Georgia"/>
              </a:rPr>
              <a:t>размере</a:t>
            </a:r>
            <a:r>
              <a:rPr sz="1600" spc="220" dirty="0">
                <a:latin typeface="Georgia"/>
                <a:cs typeface="Georgia"/>
              </a:rPr>
              <a:t> </a:t>
            </a:r>
            <a:r>
              <a:rPr sz="1600" dirty="0">
                <a:latin typeface="Georgia"/>
                <a:cs typeface="Georgia"/>
              </a:rPr>
              <a:t>от</a:t>
            </a:r>
            <a:r>
              <a:rPr sz="1600" spc="225" dirty="0">
                <a:latin typeface="Georgia"/>
                <a:cs typeface="Georgia"/>
              </a:rPr>
              <a:t> </a:t>
            </a:r>
            <a:r>
              <a:rPr sz="1600" dirty="0">
                <a:latin typeface="Georgia"/>
                <a:cs typeface="Georgia"/>
              </a:rPr>
              <a:t>двух</a:t>
            </a:r>
            <a:r>
              <a:rPr sz="1600" spc="235" dirty="0">
                <a:latin typeface="Georgia"/>
                <a:cs typeface="Georgia"/>
              </a:rPr>
              <a:t> </a:t>
            </a:r>
            <a:r>
              <a:rPr sz="1600" dirty="0">
                <a:latin typeface="Georgia"/>
                <a:cs typeface="Georgia"/>
              </a:rPr>
              <a:t>до</a:t>
            </a:r>
            <a:r>
              <a:rPr sz="1600" spc="225" dirty="0">
                <a:latin typeface="Georgia"/>
                <a:cs typeface="Georgia"/>
              </a:rPr>
              <a:t> </a:t>
            </a:r>
            <a:r>
              <a:rPr sz="1600" dirty="0">
                <a:latin typeface="Georgia"/>
                <a:cs typeface="Georgia"/>
              </a:rPr>
              <a:t>десяти</a:t>
            </a:r>
            <a:r>
              <a:rPr sz="1600" spc="210" dirty="0">
                <a:latin typeface="Georgia"/>
                <a:cs typeface="Georgia"/>
              </a:rPr>
              <a:t> </a:t>
            </a:r>
            <a:r>
              <a:rPr sz="1600" dirty="0">
                <a:latin typeface="Georgia"/>
                <a:cs typeface="Georgia"/>
              </a:rPr>
              <a:t>базовых</a:t>
            </a:r>
            <a:r>
              <a:rPr sz="1600" spc="229" dirty="0">
                <a:latin typeface="Georgia"/>
                <a:cs typeface="Georgia"/>
              </a:rPr>
              <a:t> </a:t>
            </a:r>
            <a:r>
              <a:rPr sz="1600" spc="-25" dirty="0">
                <a:latin typeface="Georgia"/>
                <a:cs typeface="Georgia"/>
              </a:rPr>
              <a:t>величин,</a:t>
            </a:r>
            <a:r>
              <a:rPr sz="1600" spc="235" dirty="0">
                <a:latin typeface="Georgia"/>
                <a:cs typeface="Georgia"/>
              </a:rPr>
              <a:t> </a:t>
            </a:r>
            <a:r>
              <a:rPr sz="1600" spc="-25" dirty="0" err="1">
                <a:latin typeface="Georgia"/>
                <a:cs typeface="Georgia"/>
              </a:rPr>
              <a:t>на</a:t>
            </a:r>
            <a:r>
              <a:rPr lang="ru-RU" sz="1600" spc="-25" dirty="0">
                <a:latin typeface="Georgia"/>
                <a:cs typeface="Georgia"/>
              </a:rPr>
              <a:t> </a:t>
            </a:r>
            <a:r>
              <a:rPr sz="1600" spc="-10" dirty="0" err="1">
                <a:latin typeface="Georgia"/>
                <a:cs typeface="Georgia"/>
              </a:rPr>
              <a:t>индивидуального</a:t>
            </a:r>
            <a:r>
              <a:rPr sz="1600" dirty="0">
                <a:latin typeface="Georgia"/>
                <a:cs typeface="Georgia"/>
              </a:rPr>
              <a:t>	</a:t>
            </a:r>
            <a:r>
              <a:rPr sz="1600" spc="-10" dirty="0">
                <a:latin typeface="Georgia"/>
                <a:cs typeface="Georgia"/>
              </a:rPr>
              <a:t>предпринимателя</a:t>
            </a:r>
            <a:r>
              <a:rPr sz="1600" dirty="0">
                <a:latin typeface="Georgia"/>
                <a:cs typeface="Georgia"/>
              </a:rPr>
              <a:t>	</a:t>
            </a:r>
            <a:r>
              <a:rPr sz="1600" spc="-50" dirty="0">
                <a:latin typeface="Georgia"/>
                <a:cs typeface="Georgia"/>
              </a:rPr>
              <a:t>-</a:t>
            </a:r>
            <a:r>
              <a:rPr lang="ru-RU" sz="1600" dirty="0">
                <a:latin typeface="Georgia"/>
                <a:cs typeface="Georgia"/>
              </a:rPr>
              <a:t> </a:t>
            </a:r>
            <a:r>
              <a:rPr sz="1600" b="1" spc="-25" dirty="0" err="1">
                <a:latin typeface="Georgia"/>
                <a:cs typeface="Georgia"/>
              </a:rPr>
              <a:t>от</a:t>
            </a:r>
            <a:r>
              <a:rPr lang="ru-RU" sz="1600" b="1" dirty="0">
                <a:latin typeface="Georgia"/>
                <a:cs typeface="Georgia"/>
              </a:rPr>
              <a:t> </a:t>
            </a:r>
            <a:r>
              <a:rPr sz="1600" b="1" spc="-10" dirty="0" err="1">
                <a:latin typeface="Georgia"/>
                <a:cs typeface="Georgia"/>
              </a:rPr>
              <a:t>десяти</a:t>
            </a:r>
            <a:r>
              <a:rPr lang="ru-RU" sz="1600" b="1" dirty="0">
                <a:latin typeface="Georgia"/>
                <a:cs typeface="Georgia"/>
              </a:rPr>
              <a:t> </a:t>
            </a:r>
            <a:r>
              <a:rPr sz="1600" b="1" spc="-25" dirty="0" err="1">
                <a:latin typeface="Georgia"/>
                <a:cs typeface="Georgia"/>
              </a:rPr>
              <a:t>до</a:t>
            </a:r>
            <a:r>
              <a:rPr lang="ru-RU" sz="1600" b="1" dirty="0">
                <a:latin typeface="Georgia"/>
                <a:cs typeface="Georgia"/>
              </a:rPr>
              <a:t> </a:t>
            </a:r>
            <a:r>
              <a:rPr sz="1600" b="1" spc="-10" dirty="0" err="1">
                <a:latin typeface="Georgia"/>
                <a:cs typeface="Georgia"/>
              </a:rPr>
              <a:t>двадцати</a:t>
            </a:r>
            <a:r>
              <a:rPr lang="ru-RU" sz="1600" b="1" dirty="0">
                <a:latin typeface="Georgia"/>
                <a:cs typeface="Georgia"/>
              </a:rPr>
              <a:t> </a:t>
            </a:r>
            <a:r>
              <a:rPr sz="1600" b="1" spc="-20" dirty="0" err="1">
                <a:latin typeface="Georgia"/>
                <a:cs typeface="Georgia"/>
              </a:rPr>
              <a:t>пяти</a:t>
            </a:r>
            <a:r>
              <a:rPr lang="ru-RU" sz="1600" b="1" dirty="0">
                <a:latin typeface="Georgia"/>
                <a:cs typeface="Georgia"/>
              </a:rPr>
              <a:t> </a:t>
            </a:r>
            <a:r>
              <a:rPr sz="1600" b="1" spc="-10" dirty="0" err="1">
                <a:latin typeface="Georgia"/>
                <a:cs typeface="Georgia"/>
              </a:rPr>
              <a:t>базовых</a:t>
            </a:r>
            <a:r>
              <a:rPr lang="ru-RU" sz="1600" b="1" spc="-10" dirty="0">
                <a:latin typeface="Georgia"/>
                <a:cs typeface="Georgia"/>
              </a:rPr>
              <a:t> </a:t>
            </a:r>
            <a:r>
              <a:rPr sz="1600" b="1" spc="-45" dirty="0" err="1">
                <a:latin typeface="Georgia"/>
                <a:cs typeface="Georgia"/>
              </a:rPr>
              <a:t>величин</a:t>
            </a:r>
            <a:r>
              <a:rPr sz="1600" b="1" spc="-45" dirty="0">
                <a:latin typeface="Georgia"/>
                <a:cs typeface="Georgia"/>
              </a:rPr>
              <a:t>,</a:t>
            </a:r>
            <a:r>
              <a:rPr sz="1600" b="1" spc="-65" dirty="0">
                <a:latin typeface="Georgia"/>
                <a:cs typeface="Georgia"/>
              </a:rPr>
              <a:t> </a:t>
            </a:r>
            <a:r>
              <a:rPr sz="1600" b="1" dirty="0">
                <a:latin typeface="Georgia"/>
                <a:cs typeface="Georgia"/>
              </a:rPr>
              <a:t>а</a:t>
            </a:r>
            <a:r>
              <a:rPr sz="1600" b="1" spc="-65" dirty="0">
                <a:latin typeface="Georgia"/>
                <a:cs typeface="Georgia"/>
              </a:rPr>
              <a:t> </a:t>
            </a:r>
            <a:r>
              <a:rPr sz="1600" b="1" spc="-10" dirty="0">
                <a:latin typeface="Georgia"/>
                <a:cs typeface="Georgia"/>
              </a:rPr>
              <a:t>на</a:t>
            </a:r>
            <a:r>
              <a:rPr sz="1600" b="1" spc="-50" dirty="0">
                <a:latin typeface="Georgia"/>
                <a:cs typeface="Georgia"/>
              </a:rPr>
              <a:t> </a:t>
            </a:r>
            <a:r>
              <a:rPr sz="1600" b="1" spc="-35" dirty="0">
                <a:latin typeface="Georgia"/>
                <a:cs typeface="Georgia"/>
              </a:rPr>
              <a:t>юридическое</a:t>
            </a:r>
            <a:r>
              <a:rPr sz="1600" b="1" spc="-75" dirty="0">
                <a:latin typeface="Georgia"/>
                <a:cs typeface="Georgia"/>
              </a:rPr>
              <a:t> </a:t>
            </a:r>
            <a:r>
              <a:rPr sz="1600" b="1" spc="-50" dirty="0">
                <a:latin typeface="Georgia"/>
                <a:cs typeface="Georgia"/>
              </a:rPr>
              <a:t>лицо</a:t>
            </a:r>
            <a:r>
              <a:rPr sz="1600" b="1" spc="-45" dirty="0">
                <a:latin typeface="Georgia"/>
                <a:cs typeface="Georgia"/>
              </a:rPr>
              <a:t> </a:t>
            </a:r>
            <a:r>
              <a:rPr sz="1600" b="1" spc="-90" dirty="0">
                <a:latin typeface="Georgia"/>
                <a:cs typeface="Georgia"/>
              </a:rPr>
              <a:t>-</a:t>
            </a:r>
            <a:r>
              <a:rPr sz="1600" b="1" spc="-40" dirty="0">
                <a:latin typeface="Georgia"/>
                <a:cs typeface="Georgia"/>
              </a:rPr>
              <a:t> </a:t>
            </a:r>
            <a:r>
              <a:rPr sz="1600" b="1" dirty="0">
                <a:latin typeface="Georgia"/>
                <a:cs typeface="Georgia"/>
              </a:rPr>
              <a:t>от</a:t>
            </a:r>
            <a:r>
              <a:rPr sz="1600" b="1" spc="-55" dirty="0">
                <a:latin typeface="Georgia"/>
                <a:cs typeface="Georgia"/>
              </a:rPr>
              <a:t> </a:t>
            </a:r>
            <a:r>
              <a:rPr sz="1600" b="1" spc="-25" dirty="0">
                <a:latin typeface="Georgia"/>
                <a:cs typeface="Georgia"/>
              </a:rPr>
              <a:t>двадцати</a:t>
            </a:r>
            <a:r>
              <a:rPr sz="1600" b="1" spc="-75" dirty="0">
                <a:latin typeface="Georgia"/>
                <a:cs typeface="Georgia"/>
              </a:rPr>
              <a:t> </a:t>
            </a:r>
            <a:r>
              <a:rPr sz="1600" b="1" dirty="0">
                <a:latin typeface="Georgia"/>
                <a:cs typeface="Georgia"/>
              </a:rPr>
              <a:t>до</a:t>
            </a:r>
            <a:r>
              <a:rPr sz="1600" b="1" spc="-70" dirty="0">
                <a:latin typeface="Georgia"/>
                <a:cs typeface="Georgia"/>
              </a:rPr>
              <a:t> </a:t>
            </a:r>
            <a:r>
              <a:rPr sz="1600" b="1" spc="-10" dirty="0">
                <a:latin typeface="Georgia"/>
                <a:cs typeface="Georgia"/>
              </a:rPr>
              <a:t>пятидесяти</a:t>
            </a:r>
            <a:r>
              <a:rPr sz="1600" b="1" spc="-65" dirty="0">
                <a:latin typeface="Georgia"/>
                <a:cs typeface="Georgia"/>
              </a:rPr>
              <a:t> </a:t>
            </a:r>
            <a:r>
              <a:rPr sz="1600" b="1" spc="-20" dirty="0">
                <a:latin typeface="Georgia"/>
                <a:cs typeface="Georgia"/>
              </a:rPr>
              <a:t>базовых</a:t>
            </a:r>
            <a:r>
              <a:rPr sz="1600" b="1" spc="-60" dirty="0">
                <a:latin typeface="Georgia"/>
                <a:cs typeface="Georgia"/>
              </a:rPr>
              <a:t> </a:t>
            </a:r>
            <a:r>
              <a:rPr sz="1600" b="1" spc="-10" dirty="0">
                <a:latin typeface="Georgia"/>
                <a:cs typeface="Georgia"/>
              </a:rPr>
              <a:t>величин.</a:t>
            </a:r>
            <a:endParaRPr sz="1600" b="1" dirty="0">
              <a:latin typeface="Georgia"/>
              <a:cs typeface="Georgia"/>
            </a:endParaRPr>
          </a:p>
        </p:txBody>
      </p:sp>
    </p:spTree>
    <p:extLst>
      <p:ext uri="{BB962C8B-B14F-4D97-AF65-F5344CB8AC3E}">
        <p14:creationId xmlns:p14="http://schemas.microsoft.com/office/powerpoint/2010/main" val="31789644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0" y="838200"/>
            <a:ext cx="8609330" cy="4989186"/>
          </a:xfrm>
          <a:prstGeom prst="rect">
            <a:avLst/>
          </a:prstGeom>
        </p:spPr>
        <p:txBody>
          <a:bodyPr vert="horz" wrap="square" lIns="0" tIns="13335" rIns="0" bIns="0" rtlCol="0">
            <a:spAutoFit/>
          </a:bodyPr>
          <a:lstStyle/>
          <a:p>
            <a:pPr marL="756920">
              <a:lnSpc>
                <a:spcPts val="2280"/>
              </a:lnSpc>
            </a:pPr>
            <a:r>
              <a:rPr lang="ru-RU" sz="1500" b="1" dirty="0">
                <a:latin typeface="Georgia" panose="02040502050405020303" pitchFamily="18" charset="0"/>
                <a:cs typeface="Georgia"/>
              </a:rPr>
              <a:t>		Судебная практика:</a:t>
            </a:r>
            <a:endParaRPr lang="en-US" sz="1500" b="1" dirty="0">
              <a:latin typeface="Georgia" panose="02040502050405020303" pitchFamily="18" charset="0"/>
              <a:cs typeface="Georgia"/>
            </a:endParaRPr>
          </a:p>
          <a:p>
            <a:pPr marL="756920">
              <a:lnSpc>
                <a:spcPts val="2280"/>
              </a:lnSpc>
            </a:pPr>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Л., работающая начальником отдела урегулирования страховых случаев по личному страхованию управления урегулирования страховых случаев ЗАСО П., 06.05.2022 умышленно незаконно разгласила персональные данные К., которые стали известны ей в связи с ее служебной деятельностью, без его согласия.</a:t>
            </a:r>
          </a:p>
          <a:p>
            <a:pPr marL="755650" indent="406400" algn="just"/>
            <a:r>
              <a:rPr lang="ru-RU" sz="1500" dirty="0">
                <a:latin typeface="Georgia" panose="02040502050405020303" pitchFamily="18" charset="0"/>
                <a:cs typeface="Georgia"/>
              </a:rPr>
              <a:t>Минский городской суд привлек Л. к а</a:t>
            </a:r>
            <a:r>
              <a:rPr lang="ru-RU" sz="1500" dirty="0">
                <a:latin typeface="Georgia" panose="02040502050405020303" pitchFamily="18" charset="0"/>
              </a:rPr>
              <a:t>дминистративной ответственности, как должностное лицо по ч. 2 ст. 23.7.</a:t>
            </a:r>
          </a:p>
          <a:p>
            <a:pPr marL="755650" indent="406400" algn="just"/>
            <a:r>
              <a:rPr lang="ru-RU" sz="1500" b="1" dirty="0">
                <a:latin typeface="Georgia" panose="02040502050405020303" pitchFamily="18" charset="0"/>
                <a:cs typeface="Georgia"/>
              </a:rPr>
              <a:t>Срок привлечения должностного лица составляет: </a:t>
            </a:r>
            <a:r>
              <a:rPr lang="ru-RU" sz="1500" dirty="0">
                <a:latin typeface="Georgia" panose="02040502050405020303" pitchFamily="18" charset="0"/>
                <a:cs typeface="Georgia"/>
              </a:rPr>
              <a:t>н</a:t>
            </a:r>
            <a:r>
              <a:rPr lang="ru-RU" sz="1500" dirty="0">
                <a:latin typeface="Georgia" panose="02040502050405020303" pitchFamily="18" charset="0"/>
              </a:rPr>
              <a:t>е позднее 3 лет со дня совершения административного правонарушения и 6 месяцев со дня его обнаружения.</a:t>
            </a:r>
          </a:p>
          <a:p>
            <a:pPr marL="755650" indent="406400" algn="just"/>
            <a:endParaRPr lang="ru-RU" sz="1500" b="1" dirty="0">
              <a:latin typeface="Georgia" panose="02040502050405020303" pitchFamily="18" charset="0"/>
              <a:cs typeface="Georgia"/>
            </a:endParaRPr>
          </a:p>
          <a:p>
            <a:pPr marL="755650" indent="406400" algn="just"/>
            <a:r>
              <a:rPr lang="ru-RU" sz="1500" dirty="0">
                <a:latin typeface="Georgia" panose="02040502050405020303" pitchFamily="18" charset="0"/>
              </a:rPr>
              <a:t>В. в глобальной сети Интернет в группе М. в социальной сети О под именем Т. умышленно для всеобщего обозрения распространила персональные данные: фамилию, имя отчество, дату и место рождения, фотографию, адрес места жительства, место работы, личный телефонный номер физического лица Ч., в результате чего незаконно без согласия Ч. распространила ее личные данные, чем нарушила ст. 34 Закона N 455-З.</a:t>
            </a:r>
          </a:p>
          <a:p>
            <a:pPr marL="755650" indent="406400" algn="just"/>
            <a:r>
              <a:rPr lang="ru-RU" sz="1500" dirty="0">
                <a:latin typeface="Georgia" panose="02040502050405020303" pitchFamily="18" charset="0"/>
              </a:rPr>
              <a:t>Суд подтвердил виновность В., но указал на пропуск срока привлечения к административной ответственности.</a:t>
            </a:r>
            <a:endParaRPr lang="en-US" sz="1500" dirty="0">
              <a:latin typeface="Georgia" panose="02040502050405020303" pitchFamily="18" charset="0"/>
            </a:endParaRPr>
          </a:p>
          <a:p>
            <a:pPr marL="755650" indent="406400" algn="just"/>
            <a:r>
              <a:rPr lang="ru-RU" sz="1500" b="1" dirty="0">
                <a:latin typeface="Georgia" panose="02040502050405020303" pitchFamily="18" charset="0"/>
                <a:cs typeface="Georgia"/>
              </a:rPr>
              <a:t>Срок привлечения физического лица составляет: </a:t>
            </a:r>
            <a:r>
              <a:rPr lang="ru-RU" sz="1500" dirty="0">
                <a:latin typeface="Georgia" panose="02040502050405020303" pitchFamily="18" charset="0"/>
              </a:rPr>
              <a:t>не позднее двух месяцев со дня совершения.</a:t>
            </a:r>
          </a:p>
        </p:txBody>
      </p:sp>
    </p:spTree>
    <p:extLst>
      <p:ext uri="{BB962C8B-B14F-4D97-AF65-F5344CB8AC3E}">
        <p14:creationId xmlns:p14="http://schemas.microsoft.com/office/powerpoint/2010/main" val="3953445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2485" cy="4937890"/>
          </a:xfrm>
          <a:prstGeom prst="rect">
            <a:avLst/>
          </a:prstGeom>
        </p:spPr>
        <p:txBody>
          <a:bodyPr vert="horz" wrap="square" lIns="0" tIns="13335" rIns="0" bIns="0" rtlCol="0">
            <a:spAutoFit/>
          </a:bodyPr>
          <a:lstStyle/>
          <a:p>
            <a:pPr marL="77978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200" dirty="0">
                <a:latin typeface="Georgia"/>
                <a:cs typeface="Georgia"/>
              </a:rPr>
              <a:t>1</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0" dirty="0">
                <a:latin typeface="Georgia"/>
                <a:cs typeface="Georgia"/>
              </a:rPr>
              <a:t> </a:t>
            </a:r>
            <a:r>
              <a:rPr sz="2000" b="1" spc="-10" dirty="0">
                <a:latin typeface="Georgia"/>
                <a:cs typeface="Georgia"/>
              </a:rPr>
              <a:t>19.06.2021)</a:t>
            </a:r>
            <a:endParaRPr sz="2000" dirty="0">
              <a:latin typeface="Georgia"/>
              <a:cs typeface="Georgia"/>
            </a:endParaRPr>
          </a:p>
          <a:p>
            <a:pPr marL="835025">
              <a:lnSpc>
                <a:spcPts val="2160"/>
              </a:lnSpc>
            </a:pPr>
            <a:r>
              <a:rPr sz="2000" b="1" spc="-175" dirty="0">
                <a:latin typeface="Georgia"/>
                <a:cs typeface="Georgia"/>
              </a:rPr>
              <a:t>Незаконные</a:t>
            </a:r>
            <a:r>
              <a:rPr sz="2000" b="1" spc="-50" dirty="0">
                <a:latin typeface="Georgia"/>
                <a:cs typeface="Georgia"/>
              </a:rPr>
              <a:t> </a:t>
            </a:r>
            <a:r>
              <a:rPr sz="2000" b="1" spc="-114" dirty="0">
                <a:latin typeface="Georgia"/>
                <a:cs typeface="Georgia"/>
              </a:rPr>
              <a:t>действия</a:t>
            </a:r>
            <a:r>
              <a:rPr sz="2000" b="1" spc="-60" dirty="0">
                <a:latin typeface="Georgia"/>
                <a:cs typeface="Georgia"/>
              </a:rPr>
              <a:t> </a:t>
            </a:r>
            <a:r>
              <a:rPr sz="2000" b="1" spc="-130" dirty="0">
                <a:latin typeface="Georgia"/>
                <a:cs typeface="Georgia"/>
              </a:rPr>
              <a:t>в</a:t>
            </a:r>
            <a:r>
              <a:rPr sz="2000" b="1" spc="-55" dirty="0">
                <a:latin typeface="Georgia"/>
                <a:cs typeface="Georgia"/>
              </a:rPr>
              <a:t> </a:t>
            </a:r>
            <a:r>
              <a:rPr sz="2000" b="1" spc="-170" dirty="0">
                <a:latin typeface="Georgia"/>
                <a:cs typeface="Georgia"/>
              </a:rPr>
              <a:t>отношении</a:t>
            </a:r>
            <a:r>
              <a:rPr sz="2000" b="1" spc="-75" dirty="0">
                <a:latin typeface="Georgia"/>
                <a:cs typeface="Georgia"/>
              </a:rPr>
              <a:t> </a:t>
            </a:r>
            <a:r>
              <a:rPr sz="2000" b="1" spc="-180" dirty="0">
                <a:latin typeface="Georgia"/>
                <a:cs typeface="Georgia"/>
              </a:rPr>
              <a:t>информации</a:t>
            </a:r>
            <a:r>
              <a:rPr sz="2000" b="1" spc="-55" dirty="0">
                <a:latin typeface="Georgia"/>
                <a:cs typeface="Georgia"/>
              </a:rPr>
              <a:t> </a:t>
            </a:r>
            <a:r>
              <a:rPr sz="2000" b="1" spc="-150" dirty="0">
                <a:latin typeface="Georgia"/>
                <a:cs typeface="Georgia"/>
              </a:rPr>
              <a:t>о</a:t>
            </a:r>
            <a:r>
              <a:rPr sz="2000" b="1" spc="-45" dirty="0">
                <a:latin typeface="Georgia"/>
                <a:cs typeface="Georgia"/>
              </a:rPr>
              <a:t> </a:t>
            </a:r>
            <a:r>
              <a:rPr sz="2000" b="1" spc="-10" dirty="0">
                <a:latin typeface="Georgia"/>
                <a:cs typeface="Georgia"/>
              </a:rPr>
              <a:t>частной</a:t>
            </a:r>
            <a:endParaRPr sz="2000" dirty="0">
              <a:latin typeface="Georgia"/>
              <a:cs typeface="Georgia"/>
            </a:endParaRPr>
          </a:p>
          <a:p>
            <a:pPr marL="779780">
              <a:lnSpc>
                <a:spcPts val="2280"/>
              </a:lnSpc>
            </a:pPr>
            <a:r>
              <a:rPr sz="2000" b="1" spc="-190" dirty="0">
                <a:latin typeface="Georgia"/>
                <a:cs typeface="Georgia"/>
              </a:rPr>
              <a:t>жизни</a:t>
            </a:r>
            <a:r>
              <a:rPr sz="2000" b="1" spc="-35" dirty="0">
                <a:latin typeface="Georgia"/>
                <a:cs typeface="Georgia"/>
              </a:rPr>
              <a:t> </a:t>
            </a:r>
            <a:r>
              <a:rPr sz="2000" b="1" spc="-195" dirty="0">
                <a:latin typeface="Georgia"/>
                <a:cs typeface="Georgia"/>
              </a:rPr>
              <a:t>и</a:t>
            </a:r>
            <a:r>
              <a:rPr sz="2000" b="1" spc="-35"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dirty="0">
              <a:latin typeface="Georgia"/>
              <a:cs typeface="Georgia"/>
            </a:endParaRPr>
          </a:p>
          <a:p>
            <a:pPr marL="12700" marR="5080" indent="218440" algn="just">
              <a:lnSpc>
                <a:spcPts val="1730"/>
              </a:lnSpc>
              <a:buAutoNum type="arabicPeriod"/>
              <a:tabLst>
                <a:tab pos="231140" algn="l"/>
              </a:tabLst>
            </a:pPr>
            <a:endParaRPr lang="ru-RU" sz="1600" spc="-40" dirty="0">
              <a:latin typeface="Georgia"/>
              <a:cs typeface="Georgia"/>
            </a:endParaRPr>
          </a:p>
          <a:p>
            <a:pPr marL="12700" marR="5080" indent="218440" algn="just">
              <a:lnSpc>
                <a:spcPts val="1730"/>
              </a:lnSpc>
              <a:buAutoNum type="arabicPeriod"/>
              <a:tabLst>
                <a:tab pos="231140" algn="l"/>
              </a:tabLst>
            </a:pPr>
            <a:r>
              <a:rPr sz="1600" spc="-40" dirty="0" err="1">
                <a:latin typeface="Georgia"/>
                <a:cs typeface="Georgia"/>
              </a:rPr>
              <a:t>Умышленные</a:t>
            </a:r>
            <a:r>
              <a:rPr sz="1600" spc="-15" dirty="0">
                <a:latin typeface="Georgia"/>
                <a:cs typeface="Georgia"/>
              </a:rPr>
              <a:t> </a:t>
            </a:r>
            <a:r>
              <a:rPr sz="1600" spc="-10" dirty="0">
                <a:latin typeface="Georgia"/>
                <a:cs typeface="Georgia"/>
              </a:rPr>
              <a:t>незаконные</a:t>
            </a:r>
            <a:r>
              <a:rPr sz="1600" spc="-20" dirty="0">
                <a:latin typeface="Georgia"/>
                <a:cs typeface="Georgia"/>
              </a:rPr>
              <a:t> </a:t>
            </a:r>
            <a:r>
              <a:rPr sz="1600" dirty="0">
                <a:latin typeface="Georgia"/>
                <a:cs typeface="Georgia"/>
              </a:rPr>
              <a:t>сбор,</a:t>
            </a:r>
            <a:r>
              <a:rPr sz="1600" spc="-25" dirty="0">
                <a:latin typeface="Georgia"/>
                <a:cs typeface="Georgia"/>
              </a:rPr>
              <a:t> </a:t>
            </a:r>
            <a:r>
              <a:rPr sz="1600" dirty="0">
                <a:latin typeface="Georgia"/>
                <a:cs typeface="Georgia"/>
              </a:rPr>
              <a:t>предоставление</a:t>
            </a:r>
            <a:r>
              <a:rPr sz="1600" spc="-10" dirty="0">
                <a:latin typeface="Georgia"/>
                <a:cs typeface="Georgia"/>
              </a:rPr>
              <a:t> </a:t>
            </a:r>
            <a:r>
              <a:rPr sz="1600" spc="-30" dirty="0">
                <a:latin typeface="Georgia"/>
                <a:cs typeface="Georgia"/>
              </a:rPr>
              <a:t>информации</a:t>
            </a:r>
            <a:r>
              <a:rPr sz="1600" spc="-15" dirty="0">
                <a:latin typeface="Georgia"/>
                <a:cs typeface="Georgia"/>
              </a:rPr>
              <a:t> </a:t>
            </a:r>
            <a:r>
              <a:rPr sz="1600" dirty="0">
                <a:latin typeface="Georgia"/>
                <a:cs typeface="Georgia"/>
              </a:rPr>
              <a:t>о</a:t>
            </a:r>
            <a:r>
              <a:rPr sz="1600" spc="-20" dirty="0">
                <a:latin typeface="Georgia"/>
                <a:cs typeface="Georgia"/>
              </a:rPr>
              <a:t> </a:t>
            </a:r>
            <a:r>
              <a:rPr sz="1600" dirty="0">
                <a:latin typeface="Georgia"/>
                <a:cs typeface="Georgia"/>
              </a:rPr>
              <a:t>частной</a:t>
            </a:r>
            <a:r>
              <a:rPr sz="1600" spc="-30" dirty="0">
                <a:latin typeface="Georgia"/>
                <a:cs typeface="Georgia"/>
              </a:rPr>
              <a:t> </a:t>
            </a:r>
            <a:r>
              <a:rPr sz="1600" spc="-20" dirty="0">
                <a:latin typeface="Georgia"/>
                <a:cs typeface="Georgia"/>
              </a:rPr>
              <a:t>жизни</a:t>
            </a:r>
            <a:r>
              <a:rPr sz="1600" spc="-15" dirty="0">
                <a:latin typeface="Georgia"/>
                <a:cs typeface="Georgia"/>
              </a:rPr>
              <a:t> </a:t>
            </a:r>
            <a:r>
              <a:rPr sz="1600" dirty="0">
                <a:latin typeface="Georgia"/>
                <a:cs typeface="Georgia"/>
              </a:rPr>
              <a:t>и</a:t>
            </a:r>
            <a:r>
              <a:rPr sz="1600" spc="-35" dirty="0">
                <a:latin typeface="Georgia"/>
                <a:cs typeface="Georgia"/>
              </a:rPr>
              <a:t> </a:t>
            </a:r>
            <a:r>
              <a:rPr sz="1600" spc="-10" dirty="0">
                <a:latin typeface="Georgia"/>
                <a:cs typeface="Georgia"/>
              </a:rPr>
              <a:t>(или) </a:t>
            </a:r>
            <a:r>
              <a:rPr sz="1600" dirty="0">
                <a:latin typeface="Georgia"/>
                <a:cs typeface="Georgia"/>
              </a:rPr>
              <a:t>персональных</a:t>
            </a:r>
            <a:r>
              <a:rPr sz="1600" spc="305" dirty="0">
                <a:latin typeface="Georgia"/>
                <a:cs typeface="Georgia"/>
              </a:rPr>
              <a:t>  </a:t>
            </a:r>
            <a:r>
              <a:rPr sz="1600" dirty="0">
                <a:latin typeface="Georgia"/>
                <a:cs typeface="Georgia"/>
              </a:rPr>
              <a:t>данных</a:t>
            </a:r>
            <a:r>
              <a:rPr sz="1600" spc="310" dirty="0">
                <a:latin typeface="Georgia"/>
                <a:cs typeface="Georgia"/>
              </a:rPr>
              <a:t>  </a:t>
            </a:r>
            <a:r>
              <a:rPr sz="1600" dirty="0">
                <a:latin typeface="Georgia"/>
                <a:cs typeface="Georgia"/>
              </a:rPr>
              <a:t>другого</a:t>
            </a:r>
            <a:r>
              <a:rPr sz="1600" spc="305" dirty="0">
                <a:latin typeface="Georgia"/>
                <a:cs typeface="Georgia"/>
              </a:rPr>
              <a:t>  </a:t>
            </a:r>
            <a:r>
              <a:rPr sz="1600" dirty="0">
                <a:latin typeface="Georgia"/>
                <a:cs typeface="Georgia"/>
              </a:rPr>
              <a:t>лица</a:t>
            </a:r>
            <a:r>
              <a:rPr sz="1600" spc="300" dirty="0">
                <a:latin typeface="Georgia"/>
                <a:cs typeface="Georgia"/>
              </a:rPr>
              <a:t>  </a:t>
            </a:r>
            <a:r>
              <a:rPr sz="1600" dirty="0">
                <a:latin typeface="Georgia"/>
                <a:cs typeface="Georgia"/>
              </a:rPr>
              <a:t>без</a:t>
            </a:r>
            <a:r>
              <a:rPr sz="1600" spc="310" dirty="0">
                <a:latin typeface="Georgia"/>
                <a:cs typeface="Georgia"/>
              </a:rPr>
              <a:t>  </a:t>
            </a:r>
            <a:r>
              <a:rPr sz="1600" dirty="0">
                <a:latin typeface="Georgia"/>
                <a:cs typeface="Georgia"/>
              </a:rPr>
              <a:t>его</a:t>
            </a:r>
            <a:r>
              <a:rPr sz="1600" spc="300" dirty="0">
                <a:latin typeface="Georgia"/>
                <a:cs typeface="Georgia"/>
              </a:rPr>
              <a:t>  </a:t>
            </a:r>
            <a:r>
              <a:rPr sz="1600" dirty="0">
                <a:latin typeface="Georgia"/>
                <a:cs typeface="Georgia"/>
              </a:rPr>
              <a:t>согласия,</a:t>
            </a:r>
            <a:r>
              <a:rPr sz="1600" spc="310" dirty="0">
                <a:latin typeface="Georgia"/>
                <a:cs typeface="Georgia"/>
              </a:rPr>
              <a:t>  </a:t>
            </a:r>
            <a:r>
              <a:rPr sz="1600" dirty="0">
                <a:latin typeface="Georgia"/>
                <a:cs typeface="Georgia"/>
              </a:rPr>
              <a:t>повлекшие</a:t>
            </a:r>
            <a:r>
              <a:rPr sz="1600" spc="310" dirty="0">
                <a:latin typeface="Georgia"/>
                <a:cs typeface="Georgia"/>
              </a:rPr>
              <a:t>  </a:t>
            </a:r>
            <a:r>
              <a:rPr sz="1600" spc="-10" dirty="0">
                <a:latin typeface="Georgia"/>
                <a:cs typeface="Georgia"/>
              </a:rPr>
              <a:t>причинение </a:t>
            </a:r>
            <a:r>
              <a:rPr sz="1600" spc="-20" dirty="0">
                <a:latin typeface="Georgia"/>
                <a:cs typeface="Georgia"/>
              </a:rPr>
              <a:t>существенного</a:t>
            </a:r>
            <a:r>
              <a:rPr sz="1600" spc="-55" dirty="0">
                <a:latin typeface="Georgia"/>
                <a:cs typeface="Georgia"/>
              </a:rPr>
              <a:t> </a:t>
            </a:r>
            <a:r>
              <a:rPr sz="1600" spc="-10" dirty="0">
                <a:latin typeface="Georgia"/>
                <a:cs typeface="Georgia"/>
              </a:rPr>
              <a:t>вреда</a:t>
            </a:r>
            <a:r>
              <a:rPr sz="1600" spc="-40" dirty="0">
                <a:latin typeface="Georgia"/>
                <a:cs typeface="Georgia"/>
              </a:rPr>
              <a:t> </a:t>
            </a:r>
            <a:r>
              <a:rPr sz="1600" spc="-45" dirty="0">
                <a:latin typeface="Georgia"/>
                <a:cs typeface="Georgia"/>
              </a:rPr>
              <a:t>правам,</a:t>
            </a:r>
            <a:r>
              <a:rPr sz="1600" spc="-10" dirty="0">
                <a:latin typeface="Georgia"/>
                <a:cs typeface="Georgia"/>
              </a:rPr>
              <a:t> </a:t>
            </a:r>
            <a:r>
              <a:rPr sz="1600" spc="-30" dirty="0">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законным</a:t>
            </a:r>
            <a:r>
              <a:rPr sz="1600" spc="-25" dirty="0">
                <a:latin typeface="Georgia"/>
                <a:cs typeface="Georgia"/>
              </a:rPr>
              <a:t> </a:t>
            </a:r>
            <a:r>
              <a:rPr sz="1600" spc="-20" dirty="0">
                <a:latin typeface="Georgia"/>
                <a:cs typeface="Georgia"/>
              </a:rPr>
              <a:t>интересам</a:t>
            </a:r>
            <a:r>
              <a:rPr sz="1600" spc="-40" dirty="0">
                <a:latin typeface="Georgia"/>
                <a:cs typeface="Georgia"/>
              </a:rPr>
              <a:t> </a:t>
            </a:r>
            <a:r>
              <a:rPr sz="1600" spc="-45" dirty="0">
                <a:latin typeface="Georgia"/>
                <a:cs typeface="Georgia"/>
              </a:rPr>
              <a:t>гражданина,</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5" dirty="0">
                <a:latin typeface="Georgia"/>
                <a:cs typeface="Georgia"/>
              </a:rPr>
              <a:t> </a:t>
            </a:r>
            <a:r>
              <a:rPr sz="1600" b="1" spc="-10" dirty="0">
                <a:latin typeface="Georgia"/>
                <a:cs typeface="Georgia"/>
              </a:rPr>
              <a:t>общественными</a:t>
            </a:r>
            <a:r>
              <a:rPr sz="1600" b="1" spc="5" dirty="0">
                <a:latin typeface="Georgia"/>
                <a:cs typeface="Georgia"/>
              </a:rPr>
              <a:t> </a:t>
            </a:r>
            <a:r>
              <a:rPr sz="1600" b="1" spc="-10" dirty="0">
                <a:latin typeface="Georgia"/>
                <a:cs typeface="Georgia"/>
              </a:rPr>
              <a:t>работами,</a:t>
            </a:r>
            <a:r>
              <a:rPr sz="1600" b="1" spc="5" dirty="0">
                <a:latin typeface="Georgia"/>
                <a:cs typeface="Georgia"/>
              </a:rPr>
              <a:t> </a:t>
            </a:r>
            <a:r>
              <a:rPr sz="1600" b="1" dirty="0">
                <a:latin typeface="Georgia"/>
                <a:cs typeface="Georgia"/>
              </a:rPr>
              <a:t>или</a:t>
            </a:r>
            <a:r>
              <a:rPr sz="1600" b="1" spc="5" dirty="0">
                <a:latin typeface="Georgia"/>
                <a:cs typeface="Georgia"/>
              </a:rPr>
              <a:t> </a:t>
            </a:r>
            <a:r>
              <a:rPr sz="1600" b="1" spc="-30" dirty="0">
                <a:latin typeface="Georgia"/>
                <a:cs typeface="Georgia"/>
              </a:rPr>
              <a:t>штрафом,</a:t>
            </a:r>
            <a:r>
              <a:rPr sz="1600" b="1" dirty="0">
                <a:latin typeface="Georgia"/>
                <a:cs typeface="Georgia"/>
              </a:rPr>
              <a:t> или </a:t>
            </a:r>
            <a:r>
              <a:rPr sz="1600" b="1" spc="-10" dirty="0">
                <a:latin typeface="Georgia"/>
                <a:cs typeface="Georgia"/>
              </a:rPr>
              <a:t>арестом,</a:t>
            </a:r>
            <a:r>
              <a:rPr sz="1600" b="1" spc="-5" dirty="0">
                <a:latin typeface="Georgia"/>
                <a:cs typeface="Georgia"/>
              </a:rPr>
              <a:t> </a:t>
            </a:r>
            <a:r>
              <a:rPr sz="1600" b="1" dirty="0" err="1">
                <a:latin typeface="Georgia"/>
                <a:cs typeface="Georgia"/>
              </a:rPr>
              <a:t>или</a:t>
            </a:r>
            <a:r>
              <a:rPr sz="1600" b="1" spc="-10" dirty="0">
                <a:latin typeface="Georgia"/>
                <a:cs typeface="Georgia"/>
              </a:rPr>
              <a:t> </a:t>
            </a:r>
            <a:r>
              <a:rPr sz="1600" b="1" spc="-10" dirty="0" err="1">
                <a:latin typeface="Georgia"/>
                <a:cs typeface="Georgia"/>
              </a:rPr>
              <a:t>ограничением</a:t>
            </a:r>
            <a:r>
              <a:rPr lang="ru-RU" sz="1600" b="1" spc="-10" dirty="0">
                <a:latin typeface="Georgia"/>
                <a:cs typeface="Georgia"/>
              </a:rPr>
              <a:t> </a:t>
            </a:r>
            <a:r>
              <a:rPr sz="1600" b="1" spc="-20" dirty="0" err="1">
                <a:latin typeface="Georgia"/>
                <a:cs typeface="Georgia"/>
              </a:rPr>
              <a:t>свободы</a:t>
            </a:r>
            <a:r>
              <a:rPr sz="1600" b="1" spc="-80" dirty="0">
                <a:latin typeface="Georgia"/>
                <a:cs typeface="Georgia"/>
              </a:rPr>
              <a:t> </a:t>
            </a:r>
            <a:r>
              <a:rPr sz="1600" b="1" spc="-30" dirty="0">
                <a:latin typeface="Georgia"/>
                <a:cs typeface="Georgia"/>
              </a:rPr>
              <a:t>на</a:t>
            </a:r>
            <a:r>
              <a:rPr sz="1600" b="1" spc="-55" dirty="0">
                <a:latin typeface="Georgia"/>
                <a:cs typeface="Georgia"/>
              </a:rPr>
              <a:t> </a:t>
            </a:r>
            <a:r>
              <a:rPr sz="1600" b="1" spc="-20" dirty="0">
                <a:latin typeface="Georgia"/>
                <a:cs typeface="Georgia"/>
              </a:rPr>
              <a:t>срок</a:t>
            </a:r>
            <a:r>
              <a:rPr sz="1600" b="1" spc="-55" dirty="0">
                <a:latin typeface="Georgia"/>
                <a:cs typeface="Georgia"/>
              </a:rPr>
              <a:t> </a:t>
            </a:r>
            <a:r>
              <a:rPr sz="1600" b="1" dirty="0">
                <a:latin typeface="Georgia"/>
                <a:cs typeface="Georgia"/>
              </a:rPr>
              <a:t>до</a:t>
            </a:r>
            <a:r>
              <a:rPr sz="1600" b="1" spc="-45" dirty="0">
                <a:latin typeface="Georgia"/>
                <a:cs typeface="Georgia"/>
              </a:rPr>
              <a:t> </a:t>
            </a:r>
            <a:r>
              <a:rPr sz="1600" b="1" dirty="0">
                <a:latin typeface="Georgia"/>
                <a:cs typeface="Georgia"/>
              </a:rPr>
              <a:t>двух</a:t>
            </a:r>
            <a:r>
              <a:rPr sz="1600" b="1" spc="-45" dirty="0">
                <a:latin typeface="Georgia"/>
                <a:cs typeface="Georgia"/>
              </a:rPr>
              <a:t> </a:t>
            </a:r>
            <a:r>
              <a:rPr sz="1600" b="1" spc="-60" dirty="0">
                <a:latin typeface="Georgia"/>
                <a:cs typeface="Georgia"/>
              </a:rPr>
              <a:t>лет,</a:t>
            </a:r>
            <a:r>
              <a:rPr sz="1600" b="1" spc="-35" dirty="0">
                <a:latin typeface="Georgia"/>
                <a:cs typeface="Georgia"/>
              </a:rPr>
              <a:t> </a:t>
            </a:r>
            <a:r>
              <a:rPr sz="1600" b="1" spc="-25" dirty="0">
                <a:latin typeface="Georgia"/>
                <a:cs typeface="Georgia"/>
              </a:rPr>
              <a:t>или</a:t>
            </a:r>
            <a:r>
              <a:rPr sz="1600" b="1" spc="-30" dirty="0">
                <a:latin typeface="Georgia"/>
                <a:cs typeface="Georgia"/>
              </a:rPr>
              <a:t> </a:t>
            </a:r>
            <a:r>
              <a:rPr sz="1600" b="1" spc="-45" dirty="0">
                <a:latin typeface="Georgia"/>
                <a:cs typeface="Georgia"/>
              </a:rPr>
              <a:t>лишением</a:t>
            </a:r>
            <a:r>
              <a:rPr sz="1600" b="1" spc="-15" dirty="0">
                <a:latin typeface="Georgia"/>
                <a:cs typeface="Georgia"/>
              </a:rPr>
              <a:t> </a:t>
            </a:r>
            <a:r>
              <a:rPr sz="1600" b="1" spc="-20" dirty="0">
                <a:latin typeface="Georgia"/>
                <a:cs typeface="Georgia"/>
              </a:rPr>
              <a:t>свободы</a:t>
            </a:r>
            <a:r>
              <a:rPr sz="1600" b="1" spc="-65" dirty="0">
                <a:latin typeface="Georgia"/>
                <a:cs typeface="Georgia"/>
              </a:rPr>
              <a:t> </a:t>
            </a:r>
            <a:r>
              <a:rPr sz="1600" b="1" spc="-20" dirty="0">
                <a:latin typeface="Georgia"/>
                <a:cs typeface="Georgia"/>
              </a:rPr>
              <a:t>на</a:t>
            </a:r>
            <a:r>
              <a:rPr sz="1600" b="1" spc="-40" dirty="0">
                <a:latin typeface="Georgia"/>
                <a:cs typeface="Georgia"/>
              </a:rPr>
              <a:t> </a:t>
            </a:r>
            <a:r>
              <a:rPr sz="1600" b="1" dirty="0">
                <a:latin typeface="Georgia"/>
                <a:cs typeface="Georgia"/>
              </a:rPr>
              <a:t>тот</a:t>
            </a:r>
            <a:r>
              <a:rPr sz="1600" b="1" spc="-70" dirty="0">
                <a:latin typeface="Georgia"/>
                <a:cs typeface="Georgia"/>
              </a:rPr>
              <a:t> </a:t>
            </a:r>
            <a:r>
              <a:rPr sz="1600" b="1" spc="-75" dirty="0">
                <a:latin typeface="Georgia"/>
                <a:cs typeface="Georgia"/>
              </a:rPr>
              <a:t>же</a:t>
            </a:r>
            <a:r>
              <a:rPr sz="1600" b="1" spc="-35" dirty="0">
                <a:latin typeface="Georgia"/>
                <a:cs typeface="Georgia"/>
              </a:rPr>
              <a:t> </a:t>
            </a:r>
            <a:r>
              <a:rPr sz="1600" b="1" spc="-10" dirty="0">
                <a:latin typeface="Georgia"/>
                <a:cs typeface="Georgia"/>
              </a:rPr>
              <a:t>срок.</a:t>
            </a:r>
            <a:endParaRPr sz="1600" b="1" dirty="0">
              <a:latin typeface="Georgia"/>
              <a:cs typeface="Georgia"/>
            </a:endParaRPr>
          </a:p>
          <a:p>
            <a:pPr marL="12700" marR="5715" indent="274955" algn="just">
              <a:lnSpc>
                <a:spcPts val="1730"/>
              </a:lnSpc>
              <a:spcBef>
                <a:spcPts val="120"/>
              </a:spcBef>
              <a:buAutoNum type="arabicPeriod" startAt="2"/>
              <a:tabLst>
                <a:tab pos="287655" algn="l"/>
              </a:tabLst>
            </a:pPr>
            <a:r>
              <a:rPr sz="1600" dirty="0" err="1">
                <a:latin typeface="Georgia"/>
                <a:cs typeface="Georgia"/>
              </a:rPr>
              <a:t>Умышленное</a:t>
            </a:r>
            <a:r>
              <a:rPr sz="1600" spc="295" dirty="0">
                <a:latin typeface="Georgia"/>
                <a:cs typeface="Georgia"/>
              </a:rPr>
              <a:t> </a:t>
            </a:r>
            <a:r>
              <a:rPr sz="1600" dirty="0" err="1">
                <a:latin typeface="Georgia"/>
                <a:cs typeface="Georgia"/>
              </a:rPr>
              <a:t>незаконное</a:t>
            </a:r>
            <a:r>
              <a:rPr sz="1600" spc="310" dirty="0">
                <a:latin typeface="Georgia"/>
                <a:cs typeface="Georgia"/>
              </a:rPr>
              <a:t> </a:t>
            </a:r>
            <a:r>
              <a:rPr sz="1600" dirty="0" err="1">
                <a:latin typeface="Georgia"/>
                <a:cs typeface="Georgia"/>
              </a:rPr>
              <a:t>распространение</a:t>
            </a:r>
            <a:r>
              <a:rPr sz="1600" spc="320" dirty="0">
                <a:latin typeface="Georgia"/>
                <a:cs typeface="Georgia"/>
              </a:rPr>
              <a:t> </a:t>
            </a:r>
            <a:r>
              <a:rPr sz="1600" dirty="0" err="1">
                <a:latin typeface="Georgia"/>
                <a:cs typeface="Georgia"/>
              </a:rPr>
              <a:t>информации</a:t>
            </a:r>
            <a:r>
              <a:rPr sz="1600" spc="320" dirty="0">
                <a:latin typeface="Georgia"/>
                <a:cs typeface="Georgia"/>
              </a:rPr>
              <a:t> </a:t>
            </a:r>
            <a:r>
              <a:rPr sz="1600" dirty="0">
                <a:latin typeface="Georgia"/>
                <a:cs typeface="Georgia"/>
              </a:rPr>
              <a:t>о</a:t>
            </a:r>
            <a:r>
              <a:rPr sz="1600" spc="315" dirty="0">
                <a:latin typeface="Georgia"/>
                <a:cs typeface="Georgia"/>
              </a:rPr>
              <a:t> </a:t>
            </a:r>
            <a:r>
              <a:rPr sz="1600" dirty="0" err="1">
                <a:latin typeface="Georgia"/>
                <a:cs typeface="Georgia"/>
              </a:rPr>
              <a:t>частной</a:t>
            </a:r>
            <a:r>
              <a:rPr sz="1600" spc="305" dirty="0">
                <a:latin typeface="Georgia"/>
                <a:cs typeface="Georgia"/>
              </a:rPr>
              <a:t> </a:t>
            </a:r>
            <a:r>
              <a:rPr sz="1600" dirty="0" err="1">
                <a:latin typeface="Georgia"/>
                <a:cs typeface="Georgia"/>
              </a:rPr>
              <a:t>жизни</a:t>
            </a:r>
            <a:r>
              <a:rPr sz="1600" spc="325" dirty="0">
                <a:latin typeface="Georgia"/>
                <a:cs typeface="Georgia"/>
              </a:rPr>
              <a:t> </a:t>
            </a:r>
            <a:r>
              <a:rPr sz="1600" dirty="0">
                <a:latin typeface="Georgia"/>
                <a:cs typeface="Georgia"/>
              </a:rPr>
              <a:t>и</a:t>
            </a:r>
            <a:r>
              <a:rPr sz="1600" spc="300" dirty="0">
                <a:latin typeface="Georgia"/>
                <a:cs typeface="Georgia"/>
              </a:rPr>
              <a:t> </a:t>
            </a:r>
            <a:r>
              <a:rPr sz="1600" spc="-10" dirty="0">
                <a:latin typeface="Georgia"/>
                <a:cs typeface="Georgia"/>
              </a:rPr>
              <a:t>(</a:t>
            </a:r>
            <a:r>
              <a:rPr sz="1600" spc="-10" dirty="0" err="1">
                <a:latin typeface="Georgia"/>
                <a:cs typeface="Georgia"/>
              </a:rPr>
              <a:t>или</a:t>
            </a:r>
            <a:r>
              <a:rPr sz="1600" spc="-10" dirty="0">
                <a:latin typeface="Georgia"/>
                <a:cs typeface="Georgia"/>
              </a:rPr>
              <a:t>) </a:t>
            </a:r>
            <a:r>
              <a:rPr sz="1600" dirty="0" err="1">
                <a:latin typeface="Georgia"/>
                <a:cs typeface="Georgia"/>
              </a:rPr>
              <a:t>персональных</a:t>
            </a:r>
            <a:r>
              <a:rPr sz="1600" spc="305" dirty="0">
                <a:latin typeface="Georgia"/>
                <a:cs typeface="Georgia"/>
              </a:rPr>
              <a:t>  </a:t>
            </a:r>
            <a:r>
              <a:rPr sz="1600" dirty="0" err="1">
                <a:latin typeface="Georgia"/>
                <a:cs typeface="Georgia"/>
              </a:rPr>
              <a:t>данных</a:t>
            </a:r>
            <a:r>
              <a:rPr sz="1600" spc="310" dirty="0">
                <a:latin typeface="Georgia"/>
                <a:cs typeface="Georgia"/>
              </a:rPr>
              <a:t>  </a:t>
            </a:r>
            <a:r>
              <a:rPr sz="1600" dirty="0" err="1">
                <a:latin typeface="Georgia"/>
                <a:cs typeface="Georgia"/>
              </a:rPr>
              <a:t>другого</a:t>
            </a:r>
            <a:r>
              <a:rPr sz="1600" spc="305" dirty="0">
                <a:latin typeface="Georgia"/>
                <a:cs typeface="Georgia"/>
              </a:rPr>
              <a:t>  </a:t>
            </a:r>
            <a:r>
              <a:rPr sz="1600" dirty="0" err="1">
                <a:latin typeface="Georgia"/>
                <a:cs typeface="Georgia"/>
              </a:rPr>
              <a:t>лица</a:t>
            </a:r>
            <a:r>
              <a:rPr sz="1600" spc="305" dirty="0">
                <a:latin typeface="Georgia"/>
                <a:cs typeface="Georgia"/>
              </a:rPr>
              <a:t>  </a:t>
            </a:r>
            <a:r>
              <a:rPr sz="1600" dirty="0" err="1">
                <a:latin typeface="Georgia"/>
                <a:cs typeface="Georgia"/>
              </a:rPr>
              <a:t>без</a:t>
            </a:r>
            <a:r>
              <a:rPr sz="1600" spc="310" dirty="0">
                <a:latin typeface="Georgia"/>
                <a:cs typeface="Georgia"/>
              </a:rPr>
              <a:t>  </a:t>
            </a:r>
            <a:r>
              <a:rPr sz="1600" dirty="0" err="1">
                <a:latin typeface="Georgia"/>
                <a:cs typeface="Georgia"/>
              </a:rPr>
              <a:t>его</a:t>
            </a:r>
            <a:r>
              <a:rPr sz="1600" spc="300" dirty="0">
                <a:latin typeface="Georgia"/>
                <a:cs typeface="Georgia"/>
              </a:rPr>
              <a:t>  </a:t>
            </a:r>
            <a:r>
              <a:rPr sz="1600" dirty="0" err="1">
                <a:latin typeface="Georgia"/>
                <a:cs typeface="Georgia"/>
              </a:rPr>
              <a:t>согласия</a:t>
            </a:r>
            <a:r>
              <a:rPr sz="1600" dirty="0">
                <a:latin typeface="Georgia"/>
                <a:cs typeface="Georgia"/>
              </a:rPr>
              <a:t>,</a:t>
            </a:r>
            <a:r>
              <a:rPr sz="1600" spc="305" dirty="0">
                <a:latin typeface="Georgia"/>
                <a:cs typeface="Georgia"/>
              </a:rPr>
              <a:t>  </a:t>
            </a:r>
            <a:r>
              <a:rPr sz="1600" dirty="0" err="1">
                <a:latin typeface="Georgia"/>
                <a:cs typeface="Georgia"/>
              </a:rPr>
              <a:t>повлекшие</a:t>
            </a:r>
            <a:r>
              <a:rPr sz="1600" spc="310" dirty="0">
                <a:latin typeface="Georgia"/>
                <a:cs typeface="Georgia"/>
              </a:rPr>
              <a:t>  </a:t>
            </a:r>
            <a:r>
              <a:rPr sz="1600" spc="-10" dirty="0" err="1">
                <a:latin typeface="Georgia"/>
                <a:cs typeface="Georgia"/>
              </a:rPr>
              <a:t>причинение</a:t>
            </a:r>
            <a:r>
              <a:rPr sz="1600" spc="-10" dirty="0">
                <a:latin typeface="Georgia"/>
                <a:cs typeface="Georgia"/>
              </a:rPr>
              <a:t> </a:t>
            </a:r>
            <a:r>
              <a:rPr sz="1600" spc="-20" dirty="0" err="1">
                <a:latin typeface="Georgia"/>
                <a:cs typeface="Georgia"/>
              </a:rPr>
              <a:t>существенного</a:t>
            </a:r>
            <a:r>
              <a:rPr sz="1600" spc="-55" dirty="0">
                <a:latin typeface="Georgia"/>
                <a:cs typeface="Georgia"/>
              </a:rPr>
              <a:t> </a:t>
            </a:r>
            <a:r>
              <a:rPr sz="1600" spc="-10" dirty="0" err="1">
                <a:latin typeface="Georgia"/>
                <a:cs typeface="Georgia"/>
              </a:rPr>
              <a:t>вреда</a:t>
            </a:r>
            <a:r>
              <a:rPr sz="1600" spc="-40" dirty="0">
                <a:latin typeface="Georgia"/>
                <a:cs typeface="Georgia"/>
              </a:rPr>
              <a:t> </a:t>
            </a:r>
            <a:r>
              <a:rPr sz="1600" spc="-45" dirty="0" err="1">
                <a:latin typeface="Georgia"/>
                <a:cs typeface="Georgia"/>
              </a:rPr>
              <a:t>правам</a:t>
            </a:r>
            <a:r>
              <a:rPr sz="1600" spc="-45" dirty="0">
                <a:latin typeface="Georgia"/>
                <a:cs typeface="Georgia"/>
              </a:rPr>
              <a:t>,</a:t>
            </a:r>
            <a:r>
              <a:rPr sz="1600" spc="-15" dirty="0">
                <a:latin typeface="Georgia"/>
                <a:cs typeface="Georgia"/>
              </a:rPr>
              <a:t> </a:t>
            </a:r>
            <a:r>
              <a:rPr sz="1600" spc="-30" dirty="0" err="1">
                <a:latin typeface="Georgia"/>
                <a:cs typeface="Georgia"/>
              </a:rPr>
              <a:t>свободам</a:t>
            </a:r>
            <a:r>
              <a:rPr sz="1600" spc="-55" dirty="0">
                <a:latin typeface="Georgia"/>
                <a:cs typeface="Georgia"/>
              </a:rPr>
              <a:t> </a:t>
            </a:r>
            <a:r>
              <a:rPr sz="1600" dirty="0">
                <a:latin typeface="Georgia"/>
                <a:cs typeface="Georgia"/>
              </a:rPr>
              <a:t>и</a:t>
            </a:r>
            <a:r>
              <a:rPr sz="1600" spc="-40" dirty="0">
                <a:latin typeface="Georgia"/>
                <a:cs typeface="Georgia"/>
              </a:rPr>
              <a:t> </a:t>
            </a:r>
            <a:r>
              <a:rPr sz="1600" spc="-40" dirty="0" err="1">
                <a:latin typeface="Georgia"/>
                <a:cs typeface="Georgia"/>
              </a:rPr>
              <a:t>законным</a:t>
            </a:r>
            <a:r>
              <a:rPr sz="1600" spc="-25" dirty="0">
                <a:latin typeface="Georgia"/>
                <a:cs typeface="Georgia"/>
              </a:rPr>
              <a:t> </a:t>
            </a:r>
            <a:r>
              <a:rPr sz="1600" spc="-20" dirty="0" err="1">
                <a:latin typeface="Georgia"/>
                <a:cs typeface="Georgia"/>
              </a:rPr>
              <a:t>интересам</a:t>
            </a:r>
            <a:r>
              <a:rPr sz="1600" spc="-40" dirty="0">
                <a:latin typeface="Georgia"/>
                <a:cs typeface="Georgia"/>
              </a:rPr>
              <a:t> </a:t>
            </a:r>
            <a:r>
              <a:rPr sz="1600" spc="-45" dirty="0" err="1">
                <a:latin typeface="Georgia"/>
                <a:cs typeface="Georgia"/>
              </a:rPr>
              <a:t>гражданина</a:t>
            </a:r>
            <a:r>
              <a:rPr sz="1600" spc="-45" dirty="0">
                <a:latin typeface="Georgia"/>
                <a:cs typeface="Georgia"/>
              </a:rPr>
              <a:t>,</a:t>
            </a:r>
            <a:r>
              <a:rPr sz="1600" dirty="0">
                <a:latin typeface="Georgia"/>
                <a:cs typeface="Georgia"/>
              </a:rPr>
              <a:t> </a:t>
            </a:r>
            <a:r>
              <a:rPr sz="1600" spc="-50" dirty="0">
                <a:latin typeface="Georgia"/>
                <a:cs typeface="Georgia"/>
              </a:rPr>
              <a:t>–</a:t>
            </a:r>
            <a:endParaRPr sz="1600" dirty="0">
              <a:latin typeface="Georgia"/>
              <a:cs typeface="Georgia"/>
            </a:endParaRPr>
          </a:p>
          <a:p>
            <a:pPr marL="12700" algn="just">
              <a:lnSpc>
                <a:spcPts val="1600"/>
              </a:lnSpc>
              <a:tabLst>
                <a:tab pos="1477010" algn="l"/>
                <a:tab pos="2579370" algn="l"/>
                <a:tab pos="3242310" algn="l"/>
                <a:tab pos="4250055" algn="l"/>
                <a:tab pos="5728335" algn="l"/>
                <a:tab pos="6878955" algn="l"/>
                <a:tab pos="7364095" algn="l"/>
              </a:tabLst>
            </a:pPr>
            <a:r>
              <a:rPr lang="ru-RU" sz="1600" b="1" spc="-10" dirty="0">
                <a:latin typeface="Georgia"/>
                <a:cs typeface="Georgia"/>
              </a:rPr>
              <a:t>н</a:t>
            </a:r>
            <a:r>
              <a:rPr sz="1600" b="1" spc="-10" dirty="0" err="1">
                <a:latin typeface="Georgia"/>
                <a:cs typeface="Georgia"/>
              </a:rPr>
              <a:t>аказываются</a:t>
            </a:r>
            <a:r>
              <a:rPr lang="ru-RU" sz="1600" b="1" dirty="0">
                <a:latin typeface="Georgia"/>
                <a:cs typeface="Georgia"/>
              </a:rPr>
              <a:t> </a:t>
            </a:r>
            <a:r>
              <a:rPr sz="1600" b="1" spc="-10" dirty="0" err="1">
                <a:latin typeface="Georgia"/>
                <a:cs typeface="Georgia"/>
              </a:rPr>
              <a:t>лишением</a:t>
            </a:r>
            <a:r>
              <a:rPr sz="1600" b="1" dirty="0">
                <a:latin typeface="Georgia"/>
                <a:cs typeface="Georgia"/>
              </a:rPr>
              <a:t>	</a:t>
            </a:r>
            <a:r>
              <a:rPr sz="1600" b="1" spc="-20" dirty="0" err="1">
                <a:latin typeface="Georgia"/>
                <a:cs typeface="Georgia"/>
              </a:rPr>
              <a:t>права</a:t>
            </a:r>
            <a:r>
              <a:rPr sz="1600" b="1" dirty="0">
                <a:latin typeface="Georgia"/>
                <a:cs typeface="Georgia"/>
              </a:rPr>
              <a:t>	</a:t>
            </a:r>
            <a:r>
              <a:rPr sz="1600" b="1" spc="-10" dirty="0" err="1">
                <a:latin typeface="Georgia"/>
                <a:cs typeface="Georgia"/>
              </a:rPr>
              <a:t>занимать</a:t>
            </a:r>
            <a:r>
              <a:rPr lang="ru-RU" sz="1600" b="1" dirty="0">
                <a:latin typeface="Georgia"/>
                <a:cs typeface="Georgia"/>
              </a:rPr>
              <a:t> </a:t>
            </a:r>
            <a:r>
              <a:rPr sz="1600" b="1" spc="-10" dirty="0" err="1">
                <a:latin typeface="Georgia"/>
                <a:cs typeface="Georgia"/>
              </a:rPr>
              <a:t>определенные</a:t>
            </a:r>
            <a:r>
              <a:rPr lang="ru-RU" sz="1600" b="1" dirty="0">
                <a:latin typeface="Georgia"/>
                <a:cs typeface="Georgia"/>
              </a:rPr>
              <a:t> </a:t>
            </a:r>
            <a:r>
              <a:rPr sz="1600" b="1" spc="-10" dirty="0" err="1">
                <a:latin typeface="Georgia"/>
                <a:cs typeface="Georgia"/>
              </a:rPr>
              <a:t>должности</a:t>
            </a:r>
            <a:r>
              <a:rPr lang="ru-RU" sz="1600" b="1" dirty="0">
                <a:latin typeface="Georgia"/>
                <a:cs typeface="Georgia"/>
              </a:rPr>
              <a:t> </a:t>
            </a:r>
            <a:r>
              <a:rPr sz="1600" b="1" spc="-25" dirty="0" err="1">
                <a:latin typeface="Georgia"/>
                <a:cs typeface="Georgia"/>
              </a:rPr>
              <a:t>или</a:t>
            </a:r>
            <a:r>
              <a:rPr lang="ru-RU" sz="1600" b="1" dirty="0">
                <a:latin typeface="Georgia"/>
                <a:cs typeface="Georgia"/>
              </a:rPr>
              <a:t> </a:t>
            </a:r>
            <a:r>
              <a:rPr sz="1600" b="1" spc="-20" dirty="0" err="1">
                <a:latin typeface="Georgia"/>
                <a:cs typeface="Georgia"/>
              </a:rPr>
              <a:t>заниматься</a:t>
            </a:r>
            <a:r>
              <a:rPr lang="ru-RU" sz="1600" b="1" spc="-20" dirty="0">
                <a:latin typeface="Georgia"/>
                <a:cs typeface="Georgia"/>
              </a:rPr>
              <a:t> </a:t>
            </a:r>
            <a:r>
              <a:rPr sz="1600" b="1" spc="-25" dirty="0" err="1">
                <a:latin typeface="Georgia"/>
                <a:cs typeface="Georgia"/>
              </a:rPr>
              <a:t>определенной</a:t>
            </a:r>
            <a:r>
              <a:rPr sz="1600" b="1" spc="-50" dirty="0">
                <a:latin typeface="Georgia"/>
                <a:cs typeface="Georgia"/>
              </a:rPr>
              <a:t> </a:t>
            </a:r>
            <a:r>
              <a:rPr sz="1600" b="1" dirty="0" err="1">
                <a:latin typeface="Georgia"/>
                <a:cs typeface="Georgia"/>
              </a:rPr>
              <a:t>деятельностью</a:t>
            </a:r>
            <a:r>
              <a:rPr sz="1600" b="1" spc="-40" dirty="0">
                <a:latin typeface="Georgia"/>
                <a:cs typeface="Georgia"/>
              </a:rPr>
              <a:t> </a:t>
            </a:r>
            <a:r>
              <a:rPr sz="1600" b="1" dirty="0" err="1">
                <a:latin typeface="Georgia"/>
                <a:cs typeface="Georgia"/>
              </a:rPr>
              <a:t>со</a:t>
            </a:r>
            <a:r>
              <a:rPr sz="1600" b="1" spc="-50" dirty="0">
                <a:latin typeface="Georgia"/>
                <a:cs typeface="Georgia"/>
              </a:rPr>
              <a:t> </a:t>
            </a:r>
            <a:r>
              <a:rPr lang="ru-RU" sz="1600" b="1" spc="-50" dirty="0">
                <a:latin typeface="Georgia"/>
                <a:cs typeface="Georgia"/>
              </a:rPr>
              <a:t> </a:t>
            </a:r>
            <a:r>
              <a:rPr sz="1600" b="1" spc="-35" dirty="0" err="1">
                <a:latin typeface="Georgia"/>
                <a:cs typeface="Georgia"/>
              </a:rPr>
              <a:t>трафом</a:t>
            </a:r>
            <a:r>
              <a:rPr sz="1600" b="1" spc="-40" dirty="0">
                <a:latin typeface="Georgia"/>
                <a:cs typeface="Georgia"/>
              </a:rPr>
              <a:t> </a:t>
            </a:r>
            <a:r>
              <a:rPr sz="1600" b="1" spc="-10" dirty="0" err="1">
                <a:latin typeface="Georgia"/>
                <a:cs typeface="Georgia"/>
              </a:rPr>
              <a:t>или</a:t>
            </a:r>
            <a:r>
              <a:rPr sz="1600" b="1" spc="-50" dirty="0">
                <a:latin typeface="Georgia"/>
                <a:cs typeface="Georgia"/>
              </a:rPr>
              <a:t> </a:t>
            </a:r>
            <a:r>
              <a:rPr sz="1600" b="1" spc="-30" dirty="0" err="1">
                <a:latin typeface="Georgia"/>
                <a:cs typeface="Georgia"/>
              </a:rPr>
              <a:t>ограничением</a:t>
            </a:r>
            <a:r>
              <a:rPr sz="1600" b="1" spc="-45" dirty="0">
                <a:latin typeface="Georgia"/>
                <a:cs typeface="Georgia"/>
              </a:rPr>
              <a:t> </a:t>
            </a:r>
            <a:r>
              <a:rPr sz="1600" b="1" spc="-10" dirty="0" err="1">
                <a:latin typeface="Georgia"/>
                <a:cs typeface="Georgia"/>
              </a:rPr>
              <a:t>свободы</a:t>
            </a:r>
            <a:r>
              <a:rPr sz="1600" b="1" spc="-55" dirty="0">
                <a:latin typeface="Georgia"/>
                <a:cs typeface="Georgia"/>
              </a:rPr>
              <a:t> </a:t>
            </a:r>
            <a:r>
              <a:rPr sz="1600" b="1" dirty="0" err="1">
                <a:latin typeface="Georgia"/>
                <a:cs typeface="Georgia"/>
              </a:rPr>
              <a:t>на</a:t>
            </a:r>
            <a:r>
              <a:rPr sz="1600" b="1" spc="-40" dirty="0">
                <a:latin typeface="Georgia"/>
                <a:cs typeface="Georgia"/>
              </a:rPr>
              <a:t> </a:t>
            </a:r>
            <a:r>
              <a:rPr sz="1600" b="1" dirty="0" err="1">
                <a:latin typeface="Georgia"/>
                <a:cs typeface="Georgia"/>
              </a:rPr>
              <a:t>срок</a:t>
            </a:r>
            <a:r>
              <a:rPr sz="1600" b="1" spc="-45" dirty="0">
                <a:latin typeface="Georgia"/>
                <a:cs typeface="Georgia"/>
              </a:rPr>
              <a:t> </a:t>
            </a:r>
            <a:r>
              <a:rPr sz="1600" b="1" dirty="0" err="1">
                <a:latin typeface="Georgia"/>
                <a:cs typeface="Georgia"/>
              </a:rPr>
              <a:t>до</a:t>
            </a:r>
            <a:r>
              <a:rPr sz="1600" b="1" spc="-40" dirty="0">
                <a:latin typeface="Georgia"/>
                <a:cs typeface="Georgia"/>
              </a:rPr>
              <a:t> </a:t>
            </a:r>
            <a:r>
              <a:rPr sz="1600" b="1" dirty="0" err="1">
                <a:latin typeface="Georgia"/>
                <a:cs typeface="Georgia"/>
              </a:rPr>
              <a:t>трех</a:t>
            </a:r>
            <a:r>
              <a:rPr sz="1600" b="1" spc="-45" dirty="0">
                <a:latin typeface="Georgia"/>
                <a:cs typeface="Georgia"/>
              </a:rPr>
              <a:t> </a:t>
            </a:r>
            <a:r>
              <a:rPr sz="1600" b="1" spc="-25" dirty="0" err="1">
                <a:latin typeface="Georgia"/>
                <a:cs typeface="Georgia"/>
              </a:rPr>
              <a:t>лет</a:t>
            </a:r>
            <a:r>
              <a:rPr lang="ru-RU" sz="1600" b="1" spc="-25" dirty="0">
                <a:latin typeface="Georgia"/>
                <a:cs typeface="Georgia"/>
              </a:rPr>
              <a:t> </a:t>
            </a:r>
            <a:r>
              <a:rPr sz="1600" b="1" spc="-10" dirty="0" err="1">
                <a:latin typeface="Georgia"/>
                <a:cs typeface="Georgia"/>
              </a:rPr>
              <a:t>со</a:t>
            </a:r>
            <a:r>
              <a:rPr sz="1600" b="1" spc="-80" dirty="0">
                <a:latin typeface="Georgia"/>
                <a:cs typeface="Georgia"/>
              </a:rPr>
              <a:t> </a:t>
            </a:r>
            <a:r>
              <a:rPr sz="1600" b="1" spc="-55" dirty="0" err="1">
                <a:latin typeface="Georgia"/>
                <a:cs typeface="Georgia"/>
              </a:rPr>
              <a:t>штрафом</a:t>
            </a:r>
            <a:r>
              <a:rPr sz="1600" b="1" spc="-55" dirty="0">
                <a:latin typeface="Georgia"/>
                <a:cs typeface="Georgia"/>
              </a:rPr>
              <a:t>,</a:t>
            </a:r>
            <a:r>
              <a:rPr sz="1600" b="1" spc="-40" dirty="0">
                <a:latin typeface="Georgia"/>
                <a:cs typeface="Georgia"/>
              </a:rPr>
              <a:t> </a:t>
            </a:r>
            <a:r>
              <a:rPr sz="1600" b="1" spc="-20" dirty="0" err="1">
                <a:latin typeface="Georgia"/>
                <a:cs typeface="Georgia"/>
              </a:rPr>
              <a:t>или</a:t>
            </a:r>
            <a:r>
              <a:rPr sz="1600" b="1" spc="-15" dirty="0">
                <a:latin typeface="Georgia"/>
                <a:cs typeface="Georgia"/>
              </a:rPr>
              <a:t> </a:t>
            </a:r>
            <a:r>
              <a:rPr sz="1600" b="1" spc="-40" dirty="0" err="1">
                <a:latin typeface="Georgia"/>
                <a:cs typeface="Georgia"/>
              </a:rPr>
              <a:t>лишением</a:t>
            </a:r>
            <a:r>
              <a:rPr sz="1600" b="1" spc="-15" dirty="0">
                <a:latin typeface="Georgia"/>
                <a:cs typeface="Georgia"/>
              </a:rPr>
              <a:t> </a:t>
            </a:r>
            <a:r>
              <a:rPr sz="1600" b="1" spc="-20" dirty="0" err="1">
                <a:latin typeface="Georgia"/>
                <a:cs typeface="Georgia"/>
              </a:rPr>
              <a:t>свободы</a:t>
            </a:r>
            <a:r>
              <a:rPr sz="1600" b="1" spc="-65" dirty="0">
                <a:latin typeface="Georgia"/>
                <a:cs typeface="Georgia"/>
              </a:rPr>
              <a:t> </a:t>
            </a:r>
            <a:r>
              <a:rPr sz="1600" b="1" spc="-10" dirty="0" err="1">
                <a:latin typeface="Georgia"/>
                <a:cs typeface="Georgia"/>
              </a:rPr>
              <a:t>на</a:t>
            </a:r>
            <a:r>
              <a:rPr sz="1600" b="1" spc="-45" dirty="0">
                <a:latin typeface="Georgia"/>
                <a:cs typeface="Georgia"/>
              </a:rPr>
              <a:t> </a:t>
            </a:r>
            <a:r>
              <a:rPr sz="1600" b="1" dirty="0" err="1">
                <a:latin typeface="Georgia"/>
                <a:cs typeface="Georgia"/>
              </a:rPr>
              <a:t>тот</a:t>
            </a:r>
            <a:r>
              <a:rPr sz="1600" b="1" spc="-55" dirty="0">
                <a:latin typeface="Georgia"/>
                <a:cs typeface="Georgia"/>
              </a:rPr>
              <a:t> </a:t>
            </a:r>
            <a:r>
              <a:rPr sz="1600" b="1" spc="-75" dirty="0" err="1">
                <a:latin typeface="Georgia"/>
                <a:cs typeface="Georgia"/>
              </a:rPr>
              <a:t>же</a:t>
            </a:r>
            <a:r>
              <a:rPr sz="1600" b="1" spc="-50" dirty="0">
                <a:latin typeface="Georgia"/>
                <a:cs typeface="Georgia"/>
              </a:rPr>
              <a:t> </a:t>
            </a:r>
            <a:r>
              <a:rPr sz="1600" b="1" spc="-20" dirty="0" err="1">
                <a:latin typeface="Georgia"/>
                <a:cs typeface="Georgia"/>
              </a:rPr>
              <a:t>срок</a:t>
            </a:r>
            <a:r>
              <a:rPr sz="1600" b="1" spc="-60" dirty="0">
                <a:latin typeface="Georgia"/>
                <a:cs typeface="Georgia"/>
              </a:rPr>
              <a:t> </a:t>
            </a:r>
            <a:r>
              <a:rPr sz="1600" b="1" dirty="0" err="1">
                <a:latin typeface="Georgia"/>
                <a:cs typeface="Georgia"/>
              </a:rPr>
              <a:t>со</a:t>
            </a:r>
            <a:r>
              <a:rPr sz="1600" b="1" spc="-50" dirty="0">
                <a:latin typeface="Georgia"/>
                <a:cs typeface="Georgia"/>
              </a:rPr>
              <a:t> </a:t>
            </a:r>
            <a:r>
              <a:rPr sz="1600" b="1" spc="-10" dirty="0" err="1">
                <a:latin typeface="Georgia"/>
                <a:cs typeface="Georgia"/>
              </a:rPr>
              <a:t>штрафом</a:t>
            </a:r>
            <a:r>
              <a:rPr sz="1600" b="1" spc="-10" dirty="0">
                <a:latin typeface="Georgia"/>
                <a:cs typeface="Georgia"/>
              </a:rPr>
              <a:t>.</a:t>
            </a:r>
            <a:endParaRPr sz="1600" b="1" dirty="0">
              <a:latin typeface="Georgia"/>
              <a:cs typeface="Georgia"/>
            </a:endParaRPr>
          </a:p>
          <a:p>
            <a:pPr marL="12700" marR="5080" indent="282575" algn="just">
              <a:lnSpc>
                <a:spcPts val="1730"/>
              </a:lnSpc>
              <a:spcBef>
                <a:spcPts val="120"/>
              </a:spcBef>
              <a:buAutoNum type="arabicPeriod" startAt="3"/>
              <a:tabLst>
                <a:tab pos="295275" algn="l"/>
              </a:tabLst>
            </a:pPr>
            <a:r>
              <a:rPr sz="1600" dirty="0" err="1">
                <a:latin typeface="Georgia"/>
                <a:cs typeface="Georgia"/>
              </a:rPr>
              <a:t>Действия</a:t>
            </a:r>
            <a:r>
              <a:rPr sz="1600" dirty="0">
                <a:latin typeface="Georgia"/>
                <a:cs typeface="Georgia"/>
              </a:rPr>
              <a:t>,</a:t>
            </a:r>
            <a:r>
              <a:rPr sz="1600" spc="455" dirty="0">
                <a:latin typeface="Georgia"/>
                <a:cs typeface="Georgia"/>
              </a:rPr>
              <a:t> </a:t>
            </a:r>
            <a:r>
              <a:rPr sz="1600" dirty="0">
                <a:latin typeface="Georgia"/>
                <a:cs typeface="Georgia"/>
              </a:rPr>
              <a:t>предусмотренные</a:t>
            </a:r>
            <a:r>
              <a:rPr sz="1600" spc="450" dirty="0">
                <a:latin typeface="Georgia"/>
                <a:cs typeface="Georgia"/>
              </a:rPr>
              <a:t> </a:t>
            </a:r>
            <a:r>
              <a:rPr sz="1600" dirty="0">
                <a:latin typeface="Georgia"/>
                <a:cs typeface="Georgia"/>
              </a:rPr>
              <a:t>частями</a:t>
            </a:r>
            <a:r>
              <a:rPr sz="1600" spc="450" dirty="0">
                <a:latin typeface="Georgia"/>
                <a:cs typeface="Georgia"/>
              </a:rPr>
              <a:t> </a:t>
            </a:r>
            <a:r>
              <a:rPr sz="1600" spc="190" dirty="0">
                <a:latin typeface="Georgia"/>
                <a:cs typeface="Georgia"/>
              </a:rPr>
              <a:t>1</a:t>
            </a:r>
            <a:r>
              <a:rPr sz="1600" spc="459" dirty="0">
                <a:latin typeface="Georgia"/>
                <a:cs typeface="Georgia"/>
              </a:rPr>
              <a:t> </a:t>
            </a:r>
            <a:r>
              <a:rPr sz="1600" dirty="0">
                <a:latin typeface="Georgia"/>
                <a:cs typeface="Georgia"/>
              </a:rPr>
              <a:t>или</a:t>
            </a:r>
            <a:r>
              <a:rPr sz="1600" spc="445" dirty="0">
                <a:latin typeface="Georgia"/>
                <a:cs typeface="Georgia"/>
              </a:rPr>
              <a:t> </a:t>
            </a:r>
            <a:r>
              <a:rPr sz="1600" dirty="0">
                <a:latin typeface="Georgia"/>
                <a:cs typeface="Georgia"/>
              </a:rPr>
              <a:t>2</a:t>
            </a:r>
            <a:r>
              <a:rPr sz="1600" spc="450" dirty="0">
                <a:latin typeface="Georgia"/>
                <a:cs typeface="Georgia"/>
              </a:rPr>
              <a:t> </a:t>
            </a:r>
            <a:r>
              <a:rPr sz="1600" dirty="0">
                <a:latin typeface="Georgia"/>
                <a:cs typeface="Georgia"/>
              </a:rPr>
              <a:t>настоящей</a:t>
            </a:r>
            <a:r>
              <a:rPr sz="1600" spc="450" dirty="0">
                <a:latin typeface="Georgia"/>
                <a:cs typeface="Georgia"/>
              </a:rPr>
              <a:t> </a:t>
            </a:r>
            <a:r>
              <a:rPr sz="1600" dirty="0">
                <a:latin typeface="Georgia"/>
                <a:cs typeface="Georgia"/>
              </a:rPr>
              <a:t>статьи,</a:t>
            </a:r>
            <a:r>
              <a:rPr sz="1600" spc="445" dirty="0">
                <a:latin typeface="Georgia"/>
                <a:cs typeface="Georgia"/>
              </a:rPr>
              <a:t> </a:t>
            </a:r>
            <a:r>
              <a:rPr sz="1600" dirty="0">
                <a:latin typeface="Georgia"/>
                <a:cs typeface="Georgia"/>
              </a:rPr>
              <a:t>совершенные</a:t>
            </a:r>
            <a:r>
              <a:rPr sz="1600" spc="455" dirty="0">
                <a:latin typeface="Georgia"/>
                <a:cs typeface="Georgia"/>
              </a:rPr>
              <a:t> </a:t>
            </a:r>
            <a:r>
              <a:rPr sz="1600" spc="-50" dirty="0">
                <a:latin typeface="Georgia"/>
                <a:cs typeface="Georgia"/>
              </a:rPr>
              <a:t>в </a:t>
            </a:r>
            <a:r>
              <a:rPr sz="1600" spc="-10" dirty="0">
                <a:latin typeface="Georgia"/>
                <a:cs typeface="Georgia"/>
              </a:rPr>
              <a:t>отношении</a:t>
            </a:r>
            <a:r>
              <a:rPr sz="1600" spc="-5" dirty="0">
                <a:latin typeface="Georgia"/>
                <a:cs typeface="Georgia"/>
              </a:rPr>
              <a:t> </a:t>
            </a:r>
            <a:r>
              <a:rPr sz="1600" dirty="0">
                <a:latin typeface="Georgia"/>
                <a:cs typeface="Georgia"/>
              </a:rPr>
              <a:t>лица</a:t>
            </a:r>
            <a:r>
              <a:rPr sz="1600" spc="5" dirty="0">
                <a:latin typeface="Georgia"/>
                <a:cs typeface="Georgia"/>
              </a:rPr>
              <a:t> </a:t>
            </a:r>
            <a:r>
              <a:rPr sz="1600" dirty="0">
                <a:latin typeface="Georgia"/>
                <a:cs typeface="Georgia"/>
              </a:rPr>
              <a:t>или</a:t>
            </a:r>
            <a:r>
              <a:rPr sz="1600" spc="-5" dirty="0">
                <a:latin typeface="Georgia"/>
                <a:cs typeface="Georgia"/>
              </a:rPr>
              <a:t> </a:t>
            </a:r>
            <a:r>
              <a:rPr sz="1600" dirty="0">
                <a:latin typeface="Georgia"/>
                <a:cs typeface="Georgia"/>
              </a:rPr>
              <a:t>его</a:t>
            </a:r>
            <a:r>
              <a:rPr sz="1600" spc="-5" dirty="0">
                <a:latin typeface="Georgia"/>
                <a:cs typeface="Georgia"/>
              </a:rPr>
              <a:t> </a:t>
            </a:r>
            <a:r>
              <a:rPr sz="1600" dirty="0">
                <a:latin typeface="Georgia"/>
                <a:cs typeface="Georgia"/>
              </a:rPr>
              <a:t>близких</a:t>
            </a:r>
            <a:r>
              <a:rPr sz="1600" spc="-10" dirty="0">
                <a:latin typeface="Georgia"/>
                <a:cs typeface="Georgia"/>
              </a:rPr>
              <a:t> </a:t>
            </a:r>
            <a:r>
              <a:rPr sz="1600" dirty="0">
                <a:latin typeface="Georgia"/>
                <a:cs typeface="Georgia"/>
              </a:rPr>
              <a:t>в связи с</a:t>
            </a:r>
            <a:r>
              <a:rPr sz="1600" spc="-5" dirty="0">
                <a:latin typeface="Georgia"/>
                <a:cs typeface="Georgia"/>
              </a:rPr>
              <a:t> </a:t>
            </a:r>
            <a:r>
              <a:rPr sz="1600" spc="-10" dirty="0">
                <a:latin typeface="Georgia"/>
                <a:cs typeface="Georgia"/>
              </a:rPr>
              <a:t>осуществлением</a:t>
            </a:r>
            <a:r>
              <a:rPr sz="1600" dirty="0">
                <a:latin typeface="Georgia"/>
                <a:cs typeface="Georgia"/>
              </a:rPr>
              <a:t> им</a:t>
            </a:r>
            <a:r>
              <a:rPr sz="1600" spc="-10" dirty="0">
                <a:latin typeface="Georgia"/>
                <a:cs typeface="Georgia"/>
              </a:rPr>
              <a:t> служебной</a:t>
            </a:r>
            <a:r>
              <a:rPr sz="1600" spc="-5" dirty="0">
                <a:latin typeface="Georgia"/>
                <a:cs typeface="Georgia"/>
              </a:rPr>
              <a:t> </a:t>
            </a:r>
            <a:r>
              <a:rPr sz="1600" spc="-10" dirty="0">
                <a:latin typeface="Georgia"/>
                <a:cs typeface="Georgia"/>
              </a:rPr>
              <a:t>деятельности </a:t>
            </a:r>
            <a:r>
              <a:rPr sz="1600" spc="-20" dirty="0">
                <a:latin typeface="Georgia"/>
                <a:cs typeface="Georgia"/>
              </a:rPr>
              <a:t>или</a:t>
            </a:r>
            <a:r>
              <a:rPr sz="1600" spc="-30" dirty="0">
                <a:latin typeface="Georgia"/>
                <a:cs typeface="Georgia"/>
              </a:rPr>
              <a:t> выполнением</a:t>
            </a:r>
            <a:r>
              <a:rPr sz="1600" spc="5" dirty="0">
                <a:latin typeface="Georgia"/>
                <a:cs typeface="Georgia"/>
              </a:rPr>
              <a:t> </a:t>
            </a:r>
            <a:r>
              <a:rPr sz="1600" spc="-20" dirty="0">
                <a:latin typeface="Georgia"/>
                <a:cs typeface="Georgia"/>
              </a:rPr>
              <a:t>общественного</a:t>
            </a:r>
            <a:r>
              <a:rPr sz="1600" spc="-65" dirty="0">
                <a:latin typeface="Georgia"/>
                <a:cs typeface="Georgia"/>
              </a:rPr>
              <a:t> </a:t>
            </a:r>
            <a:r>
              <a:rPr sz="1600" spc="-35" dirty="0">
                <a:latin typeface="Georgia"/>
                <a:cs typeface="Georgia"/>
              </a:rPr>
              <a:t>долга, </a:t>
            </a:r>
            <a:r>
              <a:rPr sz="1600" spc="-50" dirty="0">
                <a:latin typeface="Georgia"/>
                <a:cs typeface="Georgia"/>
              </a:rPr>
              <a:t>–</a:t>
            </a:r>
            <a:endParaRPr sz="1600" dirty="0">
              <a:latin typeface="Georgia"/>
              <a:cs typeface="Georgia"/>
            </a:endParaRPr>
          </a:p>
          <a:p>
            <a:pPr marL="12700" algn="just">
              <a:lnSpc>
                <a:spcPts val="1600"/>
              </a:lnSpc>
            </a:pPr>
            <a:r>
              <a:rPr sz="1600" b="1" spc="-10" dirty="0">
                <a:latin typeface="Georgia"/>
                <a:cs typeface="Georgia"/>
              </a:rPr>
              <a:t>наказываются</a:t>
            </a:r>
            <a:r>
              <a:rPr sz="1600" b="1" spc="185" dirty="0">
                <a:latin typeface="Georgia"/>
                <a:cs typeface="Georgia"/>
              </a:rPr>
              <a:t> </a:t>
            </a:r>
            <a:r>
              <a:rPr sz="1600" b="1" spc="-20" dirty="0">
                <a:latin typeface="Georgia"/>
                <a:cs typeface="Georgia"/>
              </a:rPr>
              <a:t>ограничением</a:t>
            </a:r>
            <a:r>
              <a:rPr sz="1600" b="1" spc="185" dirty="0">
                <a:latin typeface="Georgia"/>
                <a:cs typeface="Georgia"/>
              </a:rPr>
              <a:t> </a:t>
            </a:r>
            <a:r>
              <a:rPr sz="1600" b="1" dirty="0">
                <a:latin typeface="Georgia"/>
                <a:cs typeface="Georgia"/>
              </a:rPr>
              <a:t>свободы</a:t>
            </a:r>
            <a:r>
              <a:rPr sz="1600" b="1" spc="165" dirty="0">
                <a:latin typeface="Georgia"/>
                <a:cs typeface="Georgia"/>
              </a:rPr>
              <a:t> </a:t>
            </a:r>
            <a:r>
              <a:rPr sz="1600" b="1" dirty="0">
                <a:latin typeface="Georgia"/>
                <a:cs typeface="Georgia"/>
              </a:rPr>
              <a:t>на</a:t>
            </a:r>
            <a:r>
              <a:rPr sz="1600" b="1" spc="185" dirty="0">
                <a:latin typeface="Georgia"/>
                <a:cs typeface="Georgia"/>
              </a:rPr>
              <a:t> </a:t>
            </a:r>
            <a:r>
              <a:rPr sz="1600" b="1" dirty="0">
                <a:latin typeface="Georgia"/>
                <a:cs typeface="Georgia"/>
              </a:rPr>
              <a:t>срок</a:t>
            </a:r>
            <a:r>
              <a:rPr sz="1600" b="1" spc="180" dirty="0">
                <a:latin typeface="Georgia"/>
                <a:cs typeface="Georgia"/>
              </a:rPr>
              <a:t> </a:t>
            </a:r>
            <a:r>
              <a:rPr sz="1600" b="1" dirty="0">
                <a:latin typeface="Georgia"/>
                <a:cs typeface="Georgia"/>
              </a:rPr>
              <a:t>до</a:t>
            </a:r>
            <a:r>
              <a:rPr sz="1600" b="1" spc="180" dirty="0">
                <a:latin typeface="Georgia"/>
                <a:cs typeface="Georgia"/>
              </a:rPr>
              <a:t> </a:t>
            </a:r>
            <a:r>
              <a:rPr sz="1600" b="1" dirty="0">
                <a:latin typeface="Georgia"/>
                <a:cs typeface="Georgia"/>
              </a:rPr>
              <a:t>пяти</a:t>
            </a:r>
            <a:r>
              <a:rPr sz="1600" b="1" spc="180" dirty="0">
                <a:latin typeface="Georgia"/>
                <a:cs typeface="Georgia"/>
              </a:rPr>
              <a:t> </a:t>
            </a:r>
            <a:r>
              <a:rPr sz="1600" b="1" dirty="0">
                <a:latin typeface="Georgia"/>
                <a:cs typeface="Georgia"/>
              </a:rPr>
              <a:t>лет</a:t>
            </a:r>
            <a:r>
              <a:rPr sz="1600" b="1" spc="170" dirty="0">
                <a:latin typeface="Georgia"/>
                <a:cs typeface="Georgia"/>
              </a:rPr>
              <a:t> </a:t>
            </a:r>
            <a:r>
              <a:rPr sz="1600" b="1" dirty="0">
                <a:latin typeface="Georgia"/>
                <a:cs typeface="Georgia"/>
              </a:rPr>
              <a:t>со</a:t>
            </a:r>
            <a:r>
              <a:rPr sz="1600" b="1" spc="175" dirty="0">
                <a:latin typeface="Georgia"/>
                <a:cs typeface="Georgia"/>
              </a:rPr>
              <a:t> </a:t>
            </a:r>
            <a:r>
              <a:rPr sz="1600" b="1" spc="-30" dirty="0">
                <a:latin typeface="Georgia"/>
                <a:cs typeface="Georgia"/>
              </a:rPr>
              <a:t>штрафом,</a:t>
            </a:r>
            <a:r>
              <a:rPr sz="1600" b="1" spc="185" dirty="0">
                <a:latin typeface="Georgia"/>
                <a:cs typeface="Georgia"/>
              </a:rPr>
              <a:t> </a:t>
            </a:r>
            <a:r>
              <a:rPr sz="1600" b="1" dirty="0" err="1">
                <a:latin typeface="Georgia"/>
                <a:cs typeface="Georgia"/>
              </a:rPr>
              <a:t>или</a:t>
            </a:r>
            <a:r>
              <a:rPr sz="1600" b="1" spc="185" dirty="0">
                <a:latin typeface="Georgia"/>
                <a:cs typeface="Georgia"/>
              </a:rPr>
              <a:t> </a:t>
            </a:r>
            <a:r>
              <a:rPr sz="1600" b="1" spc="-10" dirty="0" err="1">
                <a:latin typeface="Georgia"/>
                <a:cs typeface="Georgia"/>
              </a:rPr>
              <a:t>лишением</a:t>
            </a:r>
            <a:r>
              <a:rPr lang="ru-RU" sz="1600" b="1" spc="-10" dirty="0">
                <a:latin typeface="Georgia"/>
                <a:cs typeface="Georgia"/>
              </a:rPr>
              <a:t> </a:t>
            </a:r>
            <a:r>
              <a:rPr sz="1600" b="1" spc="-20" dirty="0" err="1">
                <a:latin typeface="Georgia"/>
                <a:cs typeface="Georgia"/>
              </a:rPr>
              <a:t>свободы</a:t>
            </a:r>
            <a:r>
              <a:rPr sz="1600" b="1" spc="-50" dirty="0">
                <a:latin typeface="Georgia"/>
                <a:cs typeface="Georgia"/>
              </a:rPr>
              <a:t> </a:t>
            </a:r>
            <a:r>
              <a:rPr sz="1600" b="1" spc="-30" dirty="0">
                <a:latin typeface="Georgia"/>
                <a:cs typeface="Georgia"/>
              </a:rPr>
              <a:t>на</a:t>
            </a:r>
            <a:r>
              <a:rPr sz="1600" b="1" spc="-35" dirty="0">
                <a:latin typeface="Georgia"/>
                <a:cs typeface="Georgia"/>
              </a:rPr>
              <a:t> </a:t>
            </a:r>
            <a:r>
              <a:rPr sz="1600" b="1" dirty="0">
                <a:latin typeface="Georgia"/>
                <a:cs typeface="Georgia"/>
              </a:rPr>
              <a:t>тот</a:t>
            </a:r>
            <a:r>
              <a:rPr sz="1600" b="1" spc="-45" dirty="0">
                <a:latin typeface="Georgia"/>
                <a:cs typeface="Georgia"/>
              </a:rPr>
              <a:t> </a:t>
            </a:r>
            <a:r>
              <a:rPr sz="1600" b="1" spc="-70" dirty="0">
                <a:latin typeface="Georgia"/>
                <a:cs typeface="Georgia"/>
              </a:rPr>
              <a:t>же</a:t>
            </a:r>
            <a:r>
              <a:rPr sz="1600" b="1" spc="-35" dirty="0">
                <a:latin typeface="Georgia"/>
                <a:cs typeface="Georgia"/>
              </a:rPr>
              <a:t> </a:t>
            </a:r>
            <a:r>
              <a:rPr sz="1600" b="1" spc="-20" dirty="0">
                <a:latin typeface="Georgia"/>
                <a:cs typeface="Georgia"/>
              </a:rPr>
              <a:t>срок</a:t>
            </a:r>
            <a:r>
              <a:rPr sz="1600" b="1" spc="-50" dirty="0">
                <a:latin typeface="Georgia"/>
                <a:cs typeface="Georgia"/>
              </a:rPr>
              <a:t> </a:t>
            </a:r>
            <a:r>
              <a:rPr sz="1600" b="1" spc="-10" dirty="0">
                <a:latin typeface="Georgia"/>
                <a:cs typeface="Georgia"/>
              </a:rPr>
              <a:t>со</a:t>
            </a:r>
            <a:r>
              <a:rPr sz="1600" b="1" spc="-45" dirty="0">
                <a:latin typeface="Georgia"/>
                <a:cs typeface="Georgia"/>
              </a:rPr>
              <a:t> </a:t>
            </a:r>
            <a:r>
              <a:rPr sz="1600" b="1" spc="-10" dirty="0">
                <a:latin typeface="Georgia"/>
                <a:cs typeface="Georgia"/>
              </a:rPr>
              <a:t>штрафом.</a:t>
            </a:r>
            <a:endParaRPr sz="1600" b="1" dirty="0">
              <a:latin typeface="Georgia"/>
              <a:cs typeface="Georgia"/>
            </a:endParaRPr>
          </a:p>
        </p:txBody>
      </p:sp>
    </p:spTree>
    <p:extLst>
      <p:ext uri="{BB962C8B-B14F-4D97-AF65-F5344CB8AC3E}">
        <p14:creationId xmlns:p14="http://schemas.microsoft.com/office/powerpoint/2010/main" val="16344475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985774"/>
            <a:ext cx="8455660" cy="5042021"/>
          </a:xfrm>
          <a:prstGeom prst="rect">
            <a:avLst/>
          </a:prstGeom>
        </p:spPr>
        <p:txBody>
          <a:bodyPr vert="horz" wrap="square" lIns="0" tIns="13335" rIns="0" bIns="0" rtlCol="0">
            <a:spAutoFit/>
          </a:bodyPr>
          <a:lstStyle/>
          <a:p>
            <a:pPr marL="756920">
              <a:lnSpc>
                <a:spcPts val="2280"/>
              </a:lnSpc>
              <a:spcBef>
                <a:spcPts val="105"/>
              </a:spcBef>
            </a:pPr>
            <a:r>
              <a:rPr sz="2000" b="1" spc="-130" dirty="0">
                <a:latin typeface="Georgia"/>
                <a:cs typeface="Georgia"/>
              </a:rPr>
              <a:t>Статья</a:t>
            </a:r>
            <a:r>
              <a:rPr sz="2000" b="1" spc="-75" dirty="0">
                <a:latin typeface="Georgia"/>
                <a:cs typeface="Georgia"/>
              </a:rPr>
              <a:t> </a:t>
            </a:r>
            <a:r>
              <a:rPr sz="2000" b="1" spc="-120" dirty="0">
                <a:latin typeface="Georgia"/>
                <a:cs typeface="Georgia"/>
              </a:rPr>
              <a:t>203-</a:t>
            </a:r>
            <a:r>
              <a:rPr sz="2000" b="1" spc="-75" dirty="0">
                <a:latin typeface="Georgia"/>
                <a:cs typeface="Georgia"/>
              </a:rPr>
              <a:t>2</a:t>
            </a:r>
            <a:r>
              <a:rPr sz="2000" b="1" spc="-55" dirty="0">
                <a:latin typeface="Georgia"/>
                <a:cs typeface="Georgia"/>
              </a:rPr>
              <a:t> </a:t>
            </a:r>
            <a:r>
              <a:rPr sz="2000" b="1" spc="-250" dirty="0">
                <a:latin typeface="Georgia"/>
                <a:cs typeface="Georgia"/>
              </a:rPr>
              <a:t>УК</a:t>
            </a:r>
            <a:r>
              <a:rPr sz="2000" b="1" spc="-55" dirty="0">
                <a:latin typeface="Georgia"/>
                <a:cs typeface="Georgia"/>
              </a:rPr>
              <a:t> </a:t>
            </a:r>
            <a:r>
              <a:rPr sz="2000" b="1" spc="-105" dirty="0">
                <a:latin typeface="Georgia"/>
                <a:cs typeface="Georgia"/>
              </a:rPr>
              <a:t>(с</a:t>
            </a:r>
            <a:r>
              <a:rPr sz="2000" b="1" spc="-75" dirty="0">
                <a:latin typeface="Georgia"/>
                <a:cs typeface="Georgia"/>
              </a:rPr>
              <a:t> </a:t>
            </a:r>
            <a:r>
              <a:rPr sz="2000" b="1" spc="-10" dirty="0">
                <a:latin typeface="Georgia"/>
                <a:cs typeface="Georgia"/>
              </a:rPr>
              <a:t>19.06.2021)</a:t>
            </a:r>
            <a:endParaRPr sz="2000" dirty="0">
              <a:latin typeface="Georgia"/>
              <a:cs typeface="Georgia"/>
            </a:endParaRPr>
          </a:p>
          <a:p>
            <a:pPr marL="812165">
              <a:lnSpc>
                <a:spcPts val="2160"/>
              </a:lnSpc>
            </a:pPr>
            <a:r>
              <a:rPr sz="2000" b="1" spc="-165" dirty="0">
                <a:latin typeface="Georgia"/>
                <a:cs typeface="Georgia"/>
              </a:rPr>
              <a:t>Несоблюдение</a:t>
            </a:r>
            <a:r>
              <a:rPr sz="2000" b="1" spc="-55" dirty="0">
                <a:latin typeface="Georgia"/>
                <a:cs typeface="Georgia"/>
              </a:rPr>
              <a:t> </a:t>
            </a:r>
            <a:r>
              <a:rPr sz="2000" b="1" spc="-145" dirty="0">
                <a:latin typeface="Georgia"/>
                <a:cs typeface="Georgia"/>
              </a:rPr>
              <a:t>мер</a:t>
            </a:r>
            <a:r>
              <a:rPr sz="2000" b="1" spc="-30" dirty="0">
                <a:latin typeface="Georgia"/>
                <a:cs typeface="Georgia"/>
              </a:rPr>
              <a:t> </a:t>
            </a:r>
            <a:r>
              <a:rPr sz="2000" b="1" spc="-140" dirty="0">
                <a:latin typeface="Georgia"/>
                <a:cs typeface="Georgia"/>
              </a:rPr>
              <a:t>обеспечения</a:t>
            </a:r>
            <a:r>
              <a:rPr sz="2000" b="1" spc="-55" dirty="0">
                <a:latin typeface="Georgia"/>
                <a:cs typeface="Georgia"/>
              </a:rPr>
              <a:t> </a:t>
            </a:r>
            <a:r>
              <a:rPr sz="2000" b="1" spc="-165" dirty="0">
                <a:latin typeface="Georgia"/>
                <a:cs typeface="Georgia"/>
              </a:rPr>
              <a:t>защиты</a:t>
            </a:r>
            <a:r>
              <a:rPr sz="2000" b="1" spc="-40" dirty="0">
                <a:latin typeface="Georgia"/>
                <a:cs typeface="Georgia"/>
              </a:rPr>
              <a:t> </a:t>
            </a:r>
            <a:r>
              <a:rPr sz="2000" b="1" spc="-55" dirty="0">
                <a:latin typeface="Georgia"/>
                <a:cs typeface="Georgia"/>
              </a:rPr>
              <a:t>персональных</a:t>
            </a:r>
            <a:endParaRPr sz="2000" dirty="0">
              <a:latin typeface="Georgia"/>
              <a:cs typeface="Georgia"/>
            </a:endParaRPr>
          </a:p>
          <a:p>
            <a:pPr marL="756920">
              <a:lnSpc>
                <a:spcPts val="2280"/>
              </a:lnSpc>
            </a:pPr>
            <a:r>
              <a:rPr sz="2000" b="1" spc="-10" dirty="0">
                <a:latin typeface="Georgia"/>
                <a:cs typeface="Georgia"/>
              </a:rPr>
              <a:t>данных</a:t>
            </a:r>
            <a:endParaRPr sz="2000" dirty="0">
              <a:latin typeface="Georgia"/>
              <a:cs typeface="Georgia"/>
            </a:endParaRPr>
          </a:p>
          <a:p>
            <a:pPr>
              <a:lnSpc>
                <a:spcPct val="100000"/>
              </a:lnSpc>
              <a:spcBef>
                <a:spcPts val="1480"/>
              </a:spcBef>
            </a:pPr>
            <a:endParaRPr sz="2000" dirty="0">
              <a:latin typeface="Georgia"/>
              <a:cs typeface="Georgia"/>
            </a:endParaRPr>
          </a:p>
          <a:p>
            <a:pPr marL="12700" marR="6985" algn="just">
              <a:lnSpc>
                <a:spcPct val="90000"/>
              </a:lnSpc>
            </a:pPr>
            <a:r>
              <a:rPr sz="2400" dirty="0">
                <a:latin typeface="Georgia"/>
                <a:cs typeface="Georgia"/>
              </a:rPr>
              <a:t>Несоблюдение</a:t>
            </a:r>
            <a:r>
              <a:rPr sz="2400" spc="195" dirty="0">
                <a:latin typeface="Georgia"/>
                <a:cs typeface="Georgia"/>
              </a:rPr>
              <a:t>  </a:t>
            </a:r>
            <a:r>
              <a:rPr sz="2400" dirty="0">
                <a:latin typeface="Georgia"/>
                <a:cs typeface="Georgia"/>
              </a:rPr>
              <a:t>мер</a:t>
            </a:r>
            <a:r>
              <a:rPr sz="2400" spc="190" dirty="0">
                <a:latin typeface="Georgia"/>
                <a:cs typeface="Georgia"/>
              </a:rPr>
              <a:t>  </a:t>
            </a:r>
            <a:r>
              <a:rPr sz="2400" dirty="0">
                <a:latin typeface="Georgia"/>
                <a:cs typeface="Georgia"/>
              </a:rPr>
              <a:t>обеспечения</a:t>
            </a:r>
            <a:r>
              <a:rPr sz="2400" spc="200" dirty="0">
                <a:latin typeface="Georgia"/>
                <a:cs typeface="Georgia"/>
              </a:rPr>
              <a:t>  </a:t>
            </a:r>
            <a:r>
              <a:rPr sz="2400" dirty="0">
                <a:latin typeface="Georgia"/>
                <a:cs typeface="Georgia"/>
              </a:rPr>
              <a:t>защиты</a:t>
            </a:r>
            <a:r>
              <a:rPr sz="2400" spc="200" dirty="0">
                <a:latin typeface="Georgia"/>
                <a:cs typeface="Georgia"/>
              </a:rPr>
              <a:t>  </a:t>
            </a:r>
            <a:r>
              <a:rPr sz="2400" spc="-10" dirty="0">
                <a:latin typeface="Georgia"/>
                <a:cs typeface="Georgia"/>
              </a:rPr>
              <a:t>персональных </a:t>
            </a:r>
            <a:r>
              <a:rPr sz="2400" dirty="0">
                <a:latin typeface="Georgia"/>
                <a:cs typeface="Georgia"/>
              </a:rPr>
              <a:t>данных</a:t>
            </a:r>
            <a:r>
              <a:rPr sz="2400" spc="60" dirty="0">
                <a:latin typeface="Georgia"/>
                <a:cs typeface="Georgia"/>
              </a:rPr>
              <a:t> </a:t>
            </a:r>
            <a:r>
              <a:rPr sz="2400" spc="-10" dirty="0">
                <a:latin typeface="Georgia"/>
                <a:cs typeface="Georgia"/>
              </a:rPr>
              <a:t>лицом,</a:t>
            </a:r>
            <a:r>
              <a:rPr sz="2400" spc="65" dirty="0">
                <a:latin typeface="Georgia"/>
                <a:cs typeface="Georgia"/>
              </a:rPr>
              <a:t> </a:t>
            </a:r>
            <a:r>
              <a:rPr sz="2400" spc="-20" dirty="0">
                <a:latin typeface="Georgia"/>
                <a:cs typeface="Georgia"/>
              </a:rPr>
              <a:t>осуществляющим</a:t>
            </a:r>
            <a:r>
              <a:rPr sz="2400" spc="60" dirty="0">
                <a:latin typeface="Georgia"/>
                <a:cs typeface="Georgia"/>
              </a:rPr>
              <a:t> </a:t>
            </a:r>
            <a:r>
              <a:rPr sz="2400" dirty="0">
                <a:latin typeface="Georgia"/>
                <a:cs typeface="Georgia"/>
              </a:rPr>
              <a:t>обработку</a:t>
            </a:r>
            <a:r>
              <a:rPr sz="2400" spc="75" dirty="0">
                <a:latin typeface="Georgia"/>
                <a:cs typeface="Georgia"/>
              </a:rPr>
              <a:t> </a:t>
            </a:r>
            <a:r>
              <a:rPr sz="2400" spc="-10" dirty="0">
                <a:latin typeface="Georgia"/>
                <a:cs typeface="Georgia"/>
              </a:rPr>
              <a:t>персональных </a:t>
            </a:r>
            <a:r>
              <a:rPr sz="2400" spc="-35" dirty="0">
                <a:latin typeface="Georgia"/>
                <a:cs typeface="Georgia"/>
              </a:rPr>
              <a:t>данных,</a:t>
            </a:r>
            <a:r>
              <a:rPr sz="2400" spc="-75" dirty="0">
                <a:latin typeface="Georgia"/>
                <a:cs typeface="Georgia"/>
              </a:rPr>
              <a:t> </a:t>
            </a:r>
            <a:r>
              <a:rPr sz="2400" spc="-20" dirty="0">
                <a:latin typeface="Georgia"/>
                <a:cs typeface="Georgia"/>
              </a:rPr>
              <a:t>повлекшее</a:t>
            </a:r>
            <a:r>
              <a:rPr sz="2400" spc="-70" dirty="0">
                <a:latin typeface="Georgia"/>
                <a:cs typeface="Georgia"/>
              </a:rPr>
              <a:t> </a:t>
            </a:r>
            <a:r>
              <a:rPr sz="2400" dirty="0">
                <a:latin typeface="Georgia"/>
                <a:cs typeface="Georgia"/>
              </a:rPr>
              <a:t>по</a:t>
            </a:r>
            <a:r>
              <a:rPr sz="2400" spc="-80" dirty="0">
                <a:latin typeface="Georgia"/>
                <a:cs typeface="Georgia"/>
              </a:rPr>
              <a:t> </a:t>
            </a:r>
            <a:r>
              <a:rPr sz="2400" spc="-20" dirty="0">
                <a:latin typeface="Georgia"/>
                <a:cs typeface="Georgia"/>
              </a:rPr>
              <a:t>неосторожности</a:t>
            </a:r>
            <a:r>
              <a:rPr sz="2400" spc="-75" dirty="0">
                <a:latin typeface="Georgia"/>
                <a:cs typeface="Georgia"/>
              </a:rPr>
              <a:t> </a:t>
            </a:r>
            <a:r>
              <a:rPr sz="2400" dirty="0">
                <a:latin typeface="Georgia"/>
                <a:cs typeface="Georgia"/>
              </a:rPr>
              <a:t>их</a:t>
            </a:r>
            <a:r>
              <a:rPr sz="2400" spc="-70" dirty="0">
                <a:latin typeface="Georgia"/>
                <a:cs typeface="Georgia"/>
              </a:rPr>
              <a:t> </a:t>
            </a:r>
            <a:r>
              <a:rPr sz="2400" spc="-10" dirty="0">
                <a:latin typeface="Georgia"/>
                <a:cs typeface="Georgia"/>
              </a:rPr>
              <a:t>распространение </a:t>
            </a:r>
            <a:r>
              <a:rPr sz="2400" dirty="0">
                <a:latin typeface="Georgia"/>
                <a:cs typeface="Georgia"/>
              </a:rPr>
              <a:t>и</a:t>
            </a:r>
            <a:r>
              <a:rPr sz="2400" spc="-145" dirty="0">
                <a:latin typeface="Georgia"/>
                <a:cs typeface="Georgia"/>
              </a:rPr>
              <a:t> </a:t>
            </a:r>
            <a:r>
              <a:rPr sz="2400" spc="-50" dirty="0">
                <a:latin typeface="Georgia"/>
                <a:cs typeface="Georgia"/>
              </a:rPr>
              <a:t>причинение</a:t>
            </a:r>
            <a:r>
              <a:rPr sz="2400" spc="-95" dirty="0">
                <a:latin typeface="Georgia"/>
                <a:cs typeface="Georgia"/>
              </a:rPr>
              <a:t> </a:t>
            </a:r>
            <a:r>
              <a:rPr sz="2400" dirty="0">
                <a:latin typeface="Georgia"/>
                <a:cs typeface="Georgia"/>
              </a:rPr>
              <a:t>тяжких</a:t>
            </a:r>
            <a:r>
              <a:rPr sz="2400" spc="265" dirty="0">
                <a:latin typeface="Georgia"/>
                <a:cs typeface="Georgia"/>
              </a:rPr>
              <a:t> </a:t>
            </a:r>
            <a:r>
              <a:rPr sz="2400" spc="-45" dirty="0">
                <a:latin typeface="Georgia"/>
                <a:cs typeface="Georgia"/>
              </a:rPr>
              <a:t>последствий,</a:t>
            </a:r>
            <a:r>
              <a:rPr sz="2400" spc="-100" dirty="0">
                <a:latin typeface="Georgia"/>
                <a:cs typeface="Georgia"/>
              </a:rPr>
              <a:t> </a:t>
            </a:r>
            <a:r>
              <a:rPr sz="2400" spc="280" dirty="0">
                <a:latin typeface="Georgia"/>
                <a:cs typeface="Georgia"/>
              </a:rPr>
              <a:t>—</a:t>
            </a:r>
            <a:endParaRPr sz="2400" dirty="0">
              <a:latin typeface="Georgia"/>
              <a:cs typeface="Georgia"/>
            </a:endParaRPr>
          </a:p>
          <a:p>
            <a:pPr marL="12700" marR="5080" algn="just">
              <a:lnSpc>
                <a:spcPct val="90000"/>
              </a:lnSpc>
            </a:pPr>
            <a:r>
              <a:rPr sz="2400" b="1" dirty="0">
                <a:latin typeface="Georgia"/>
                <a:cs typeface="Georgia"/>
              </a:rPr>
              <a:t>наказывается</a:t>
            </a:r>
            <a:r>
              <a:rPr sz="2400" b="1" spc="55" dirty="0">
                <a:latin typeface="Georgia"/>
                <a:cs typeface="Georgia"/>
              </a:rPr>
              <a:t>  </a:t>
            </a:r>
            <a:r>
              <a:rPr sz="2400" b="1" dirty="0">
                <a:latin typeface="Georgia"/>
                <a:cs typeface="Georgia"/>
              </a:rPr>
              <a:t>штрафом,</a:t>
            </a:r>
            <a:r>
              <a:rPr sz="2400" b="1" spc="50" dirty="0">
                <a:latin typeface="Georgia"/>
                <a:cs typeface="Georgia"/>
              </a:rPr>
              <a:t>  </a:t>
            </a:r>
            <a:r>
              <a:rPr sz="2400" b="1" dirty="0">
                <a:latin typeface="Georgia"/>
                <a:cs typeface="Georgia"/>
              </a:rPr>
              <a:t>или</a:t>
            </a:r>
            <a:r>
              <a:rPr sz="2400" b="1" spc="55" dirty="0">
                <a:latin typeface="Georgia"/>
                <a:cs typeface="Georgia"/>
              </a:rPr>
              <a:t>  </a:t>
            </a:r>
            <a:r>
              <a:rPr sz="2400" b="1" dirty="0">
                <a:latin typeface="Georgia"/>
                <a:cs typeface="Georgia"/>
              </a:rPr>
              <a:t>лишением</a:t>
            </a:r>
            <a:r>
              <a:rPr sz="2400" b="1" spc="55" dirty="0">
                <a:latin typeface="Georgia"/>
                <a:cs typeface="Georgia"/>
              </a:rPr>
              <a:t>  </a:t>
            </a:r>
            <a:r>
              <a:rPr sz="2400" b="1" dirty="0">
                <a:latin typeface="Georgia"/>
                <a:cs typeface="Georgia"/>
              </a:rPr>
              <a:t>права</a:t>
            </a:r>
            <a:r>
              <a:rPr sz="2400" b="1" spc="55" dirty="0">
                <a:latin typeface="Georgia"/>
                <a:cs typeface="Georgia"/>
              </a:rPr>
              <a:t>  </a:t>
            </a:r>
            <a:r>
              <a:rPr sz="2400" b="1" spc="-10" dirty="0">
                <a:latin typeface="Georgia"/>
                <a:cs typeface="Georgia"/>
              </a:rPr>
              <a:t>занимать </a:t>
            </a:r>
            <a:r>
              <a:rPr sz="2400" b="1" dirty="0">
                <a:latin typeface="Georgia"/>
                <a:cs typeface="Georgia"/>
              </a:rPr>
              <a:t>определенные</a:t>
            </a:r>
            <a:r>
              <a:rPr sz="2400" b="1" spc="540" dirty="0">
                <a:latin typeface="Georgia"/>
                <a:cs typeface="Georgia"/>
              </a:rPr>
              <a:t> </a:t>
            </a:r>
            <a:r>
              <a:rPr sz="2400" b="1" dirty="0">
                <a:latin typeface="Georgia"/>
                <a:cs typeface="Georgia"/>
              </a:rPr>
              <a:t>должности</a:t>
            </a:r>
            <a:r>
              <a:rPr sz="2400" b="1" spc="525" dirty="0">
                <a:latin typeface="Georgia"/>
                <a:cs typeface="Georgia"/>
              </a:rPr>
              <a:t> </a:t>
            </a:r>
            <a:r>
              <a:rPr sz="2400" b="1" dirty="0">
                <a:latin typeface="Georgia"/>
                <a:cs typeface="Georgia"/>
              </a:rPr>
              <a:t>или</a:t>
            </a:r>
            <a:r>
              <a:rPr sz="2400" b="1" spc="520" dirty="0">
                <a:latin typeface="Georgia"/>
                <a:cs typeface="Georgia"/>
              </a:rPr>
              <a:t> </a:t>
            </a:r>
            <a:r>
              <a:rPr sz="2400" b="1" dirty="0">
                <a:latin typeface="Georgia"/>
                <a:cs typeface="Georgia"/>
              </a:rPr>
              <a:t>заниматься</a:t>
            </a:r>
            <a:r>
              <a:rPr sz="2400" b="1" spc="530" dirty="0">
                <a:latin typeface="Georgia"/>
                <a:cs typeface="Georgia"/>
              </a:rPr>
              <a:t> </a:t>
            </a:r>
            <a:r>
              <a:rPr sz="2400" b="1" spc="-10" dirty="0">
                <a:latin typeface="Georgia"/>
                <a:cs typeface="Georgia"/>
              </a:rPr>
              <a:t>определенной </a:t>
            </a:r>
            <a:r>
              <a:rPr sz="2400" b="1" dirty="0">
                <a:latin typeface="Georgia"/>
                <a:cs typeface="Georgia"/>
              </a:rPr>
              <a:t>деятельностью,</a:t>
            </a:r>
            <a:r>
              <a:rPr sz="2400" b="1" spc="-50" dirty="0">
                <a:latin typeface="Georgia"/>
                <a:cs typeface="Georgia"/>
              </a:rPr>
              <a:t> </a:t>
            </a:r>
            <a:r>
              <a:rPr sz="2400" b="1" dirty="0">
                <a:latin typeface="Georgia"/>
                <a:cs typeface="Georgia"/>
              </a:rPr>
              <a:t>или</a:t>
            </a:r>
            <a:r>
              <a:rPr sz="2400" b="1" spc="-75" dirty="0">
                <a:latin typeface="Georgia"/>
                <a:cs typeface="Georgia"/>
              </a:rPr>
              <a:t> </a:t>
            </a:r>
            <a:r>
              <a:rPr sz="2400" b="1" spc="-30" dirty="0">
                <a:latin typeface="Georgia"/>
                <a:cs typeface="Georgia"/>
              </a:rPr>
              <a:t>исправительными</a:t>
            </a:r>
            <a:r>
              <a:rPr sz="2400" b="1" spc="-50" dirty="0">
                <a:latin typeface="Georgia"/>
                <a:cs typeface="Georgia"/>
              </a:rPr>
              <a:t> </a:t>
            </a:r>
            <a:r>
              <a:rPr sz="2400" b="1" spc="-20" dirty="0">
                <a:latin typeface="Georgia"/>
                <a:cs typeface="Georgia"/>
              </a:rPr>
              <a:t>работами</a:t>
            </a:r>
            <a:r>
              <a:rPr sz="2400" b="1" spc="-55" dirty="0">
                <a:latin typeface="Georgia"/>
                <a:cs typeface="Georgia"/>
              </a:rPr>
              <a:t> </a:t>
            </a:r>
            <a:r>
              <a:rPr sz="2400" b="1" dirty="0">
                <a:latin typeface="Georgia"/>
                <a:cs typeface="Georgia"/>
              </a:rPr>
              <a:t>на</a:t>
            </a:r>
            <a:r>
              <a:rPr sz="2400" b="1" spc="-60" dirty="0">
                <a:latin typeface="Georgia"/>
                <a:cs typeface="Georgia"/>
              </a:rPr>
              <a:t> </a:t>
            </a:r>
            <a:r>
              <a:rPr sz="2400" b="1" dirty="0">
                <a:latin typeface="Georgia"/>
                <a:cs typeface="Georgia"/>
              </a:rPr>
              <a:t>срок</a:t>
            </a:r>
            <a:r>
              <a:rPr sz="2400" b="1" spc="-50" dirty="0">
                <a:latin typeface="Georgia"/>
                <a:cs typeface="Georgia"/>
              </a:rPr>
              <a:t> </a:t>
            </a:r>
            <a:r>
              <a:rPr sz="2400" b="1" spc="-25" dirty="0">
                <a:latin typeface="Georgia"/>
                <a:cs typeface="Georgia"/>
              </a:rPr>
              <a:t>до </a:t>
            </a:r>
            <a:r>
              <a:rPr sz="2400" b="1" dirty="0">
                <a:latin typeface="Georgia"/>
                <a:cs typeface="Georgia"/>
              </a:rPr>
              <a:t>одного</a:t>
            </a:r>
            <a:r>
              <a:rPr sz="2400" b="1" spc="295" dirty="0">
                <a:latin typeface="Georgia"/>
                <a:cs typeface="Georgia"/>
              </a:rPr>
              <a:t> </a:t>
            </a:r>
            <a:r>
              <a:rPr sz="2400" b="1" dirty="0">
                <a:latin typeface="Georgia"/>
                <a:cs typeface="Georgia"/>
              </a:rPr>
              <a:t>года,</a:t>
            </a:r>
            <a:r>
              <a:rPr sz="2400" b="1" spc="285"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арестом,</a:t>
            </a:r>
            <a:r>
              <a:rPr sz="2400" b="1" spc="300" dirty="0">
                <a:latin typeface="Georgia"/>
                <a:cs typeface="Georgia"/>
              </a:rPr>
              <a:t> </a:t>
            </a:r>
            <a:r>
              <a:rPr sz="2400" b="1" dirty="0">
                <a:latin typeface="Georgia"/>
                <a:cs typeface="Georgia"/>
              </a:rPr>
              <a:t>или</a:t>
            </a:r>
            <a:r>
              <a:rPr sz="2400" b="1" spc="285" dirty="0">
                <a:latin typeface="Georgia"/>
                <a:cs typeface="Georgia"/>
              </a:rPr>
              <a:t> </a:t>
            </a:r>
            <a:r>
              <a:rPr sz="2400" b="1" dirty="0">
                <a:latin typeface="Georgia"/>
                <a:cs typeface="Georgia"/>
              </a:rPr>
              <a:t>ограничением</a:t>
            </a:r>
            <a:r>
              <a:rPr sz="2400" b="1" spc="290" dirty="0">
                <a:latin typeface="Georgia"/>
                <a:cs typeface="Georgia"/>
              </a:rPr>
              <a:t> </a:t>
            </a:r>
            <a:r>
              <a:rPr sz="2400" b="1" dirty="0">
                <a:latin typeface="Georgia"/>
                <a:cs typeface="Georgia"/>
              </a:rPr>
              <a:t>свободы</a:t>
            </a:r>
            <a:r>
              <a:rPr sz="2400" b="1" spc="300" dirty="0">
                <a:latin typeface="Georgia"/>
                <a:cs typeface="Georgia"/>
              </a:rPr>
              <a:t> </a:t>
            </a:r>
            <a:r>
              <a:rPr sz="2400" b="1" spc="-25" dirty="0">
                <a:latin typeface="Georgia"/>
                <a:cs typeface="Georgia"/>
              </a:rPr>
              <a:t>на </a:t>
            </a:r>
            <a:r>
              <a:rPr sz="2400" b="1" dirty="0">
                <a:latin typeface="Georgia"/>
                <a:cs typeface="Georgia"/>
              </a:rPr>
              <a:t>срок</a:t>
            </a:r>
            <a:r>
              <a:rPr sz="2400" b="1" spc="-10" dirty="0">
                <a:latin typeface="Georgia"/>
                <a:cs typeface="Georgia"/>
              </a:rPr>
              <a:t> </a:t>
            </a:r>
            <a:r>
              <a:rPr sz="2400" b="1" dirty="0">
                <a:latin typeface="Georgia"/>
                <a:cs typeface="Georgia"/>
              </a:rPr>
              <a:t>до</a:t>
            </a:r>
            <a:r>
              <a:rPr sz="2400" b="1" spc="-20" dirty="0">
                <a:latin typeface="Georgia"/>
                <a:cs typeface="Georgia"/>
              </a:rPr>
              <a:t> </a:t>
            </a:r>
            <a:r>
              <a:rPr sz="2400" b="1" dirty="0">
                <a:latin typeface="Georgia"/>
                <a:cs typeface="Georgia"/>
              </a:rPr>
              <a:t>двух</a:t>
            </a:r>
            <a:r>
              <a:rPr sz="2400" b="1" spc="-5" dirty="0">
                <a:latin typeface="Georgia"/>
                <a:cs typeface="Georgia"/>
              </a:rPr>
              <a:t> </a:t>
            </a:r>
            <a:r>
              <a:rPr sz="2400" b="1" spc="-20" dirty="0">
                <a:latin typeface="Georgia"/>
                <a:cs typeface="Georgia"/>
              </a:rPr>
              <a:t>лет, </a:t>
            </a:r>
            <a:r>
              <a:rPr sz="2400" b="1" dirty="0">
                <a:latin typeface="Georgia"/>
                <a:cs typeface="Georgia"/>
              </a:rPr>
              <a:t>или</a:t>
            </a:r>
            <a:r>
              <a:rPr sz="2400" b="1" spc="-20" dirty="0">
                <a:latin typeface="Georgia"/>
                <a:cs typeface="Georgia"/>
              </a:rPr>
              <a:t> </a:t>
            </a:r>
            <a:r>
              <a:rPr sz="2400" b="1" spc="-30" dirty="0">
                <a:latin typeface="Georgia"/>
                <a:cs typeface="Georgia"/>
              </a:rPr>
              <a:t>лишением</a:t>
            </a:r>
            <a:r>
              <a:rPr sz="2400" b="1" spc="-10" dirty="0">
                <a:latin typeface="Georgia"/>
                <a:cs typeface="Georgia"/>
              </a:rPr>
              <a:t> </a:t>
            </a:r>
            <a:r>
              <a:rPr sz="2400" b="1" dirty="0">
                <a:latin typeface="Georgia"/>
                <a:cs typeface="Georgia"/>
              </a:rPr>
              <a:t>свободы на</a:t>
            </a:r>
            <a:r>
              <a:rPr sz="2400" b="1" spc="-10" dirty="0">
                <a:latin typeface="Georgia"/>
                <a:cs typeface="Georgia"/>
              </a:rPr>
              <a:t> </a:t>
            </a:r>
            <a:r>
              <a:rPr sz="2400" b="1" dirty="0">
                <a:latin typeface="Georgia"/>
                <a:cs typeface="Georgia"/>
              </a:rPr>
              <a:t>срок</a:t>
            </a:r>
            <a:r>
              <a:rPr sz="2400" b="1" spc="-5" dirty="0">
                <a:latin typeface="Georgia"/>
                <a:cs typeface="Georgia"/>
              </a:rPr>
              <a:t> </a:t>
            </a:r>
            <a:r>
              <a:rPr sz="2400" b="1" dirty="0">
                <a:latin typeface="Georgia"/>
                <a:cs typeface="Georgia"/>
              </a:rPr>
              <a:t>до</a:t>
            </a:r>
            <a:r>
              <a:rPr sz="2400" b="1" spc="-15" dirty="0">
                <a:latin typeface="Georgia"/>
                <a:cs typeface="Georgia"/>
              </a:rPr>
              <a:t> </a:t>
            </a:r>
            <a:r>
              <a:rPr sz="2400" b="1" spc="-10" dirty="0">
                <a:latin typeface="Georgia"/>
                <a:cs typeface="Georgia"/>
              </a:rPr>
              <a:t>одного года.</a:t>
            </a:r>
            <a:endParaRPr sz="2400" b="1" dirty="0">
              <a:latin typeface="Georgia"/>
              <a:cs typeface="Georgia"/>
            </a:endParaRPr>
          </a:p>
        </p:txBody>
      </p:sp>
    </p:spTree>
    <p:extLst>
      <p:ext uri="{BB962C8B-B14F-4D97-AF65-F5344CB8AC3E}">
        <p14:creationId xmlns:p14="http://schemas.microsoft.com/office/powerpoint/2010/main" val="1522204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3" name="object 3"/>
          <p:cNvSpPr txBox="1"/>
          <p:nvPr/>
        </p:nvSpPr>
        <p:spPr>
          <a:xfrm>
            <a:off x="685800" y="2253016"/>
            <a:ext cx="1745614" cy="568960"/>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4" name="object 4"/>
          <p:cNvSpPr/>
          <p:nvPr/>
        </p:nvSpPr>
        <p:spPr>
          <a:xfrm>
            <a:off x="2785872" y="1956037"/>
            <a:ext cx="375285" cy="1091057"/>
          </a:xfrm>
          <a:custGeom>
            <a:avLst/>
            <a:gdLst/>
            <a:ahLst/>
            <a:cxnLst/>
            <a:rect l="l" t="t" r="r" b="b"/>
            <a:pathLst>
              <a:path w="375285" h="1164589">
                <a:moveTo>
                  <a:pt x="374903" y="1164336"/>
                </a:moveTo>
                <a:lnTo>
                  <a:pt x="315663" y="1157641"/>
                </a:lnTo>
                <a:lnTo>
                  <a:pt x="264206" y="1139005"/>
                </a:lnTo>
                <a:lnTo>
                  <a:pt x="223625" y="1110596"/>
                </a:lnTo>
                <a:lnTo>
                  <a:pt x="197010" y="1074586"/>
                </a:lnTo>
                <a:lnTo>
                  <a:pt x="187451" y="1033144"/>
                </a:lnTo>
                <a:lnTo>
                  <a:pt x="187451" y="713359"/>
                </a:lnTo>
                <a:lnTo>
                  <a:pt x="177893" y="671917"/>
                </a:lnTo>
                <a:lnTo>
                  <a:pt x="151278" y="635907"/>
                </a:lnTo>
                <a:lnTo>
                  <a:pt x="110697" y="607498"/>
                </a:lnTo>
                <a:lnTo>
                  <a:pt x="59240" y="588862"/>
                </a:lnTo>
                <a:lnTo>
                  <a:pt x="0" y="582167"/>
                </a:lnTo>
                <a:lnTo>
                  <a:pt x="59240" y="575473"/>
                </a:lnTo>
                <a:lnTo>
                  <a:pt x="110697" y="556837"/>
                </a:lnTo>
                <a:lnTo>
                  <a:pt x="151278" y="528428"/>
                </a:lnTo>
                <a:lnTo>
                  <a:pt x="177893" y="492418"/>
                </a:lnTo>
                <a:lnTo>
                  <a:pt x="187451" y="450976"/>
                </a:lnTo>
                <a:lnTo>
                  <a:pt x="187451" y="131190"/>
                </a:lnTo>
                <a:lnTo>
                  <a:pt x="197010" y="89749"/>
                </a:lnTo>
                <a:lnTo>
                  <a:pt x="223625" y="53739"/>
                </a:lnTo>
                <a:lnTo>
                  <a:pt x="264206" y="25330"/>
                </a:lnTo>
                <a:lnTo>
                  <a:pt x="315663" y="6694"/>
                </a:lnTo>
                <a:lnTo>
                  <a:pt x="374903" y="0"/>
                </a:lnTo>
              </a:path>
            </a:pathLst>
          </a:custGeom>
          <a:ln w="15875">
            <a:solidFill>
              <a:srgbClr val="31426B"/>
            </a:solidFill>
          </a:ln>
        </p:spPr>
        <p:txBody>
          <a:bodyPr wrap="square" lIns="0" tIns="0" rIns="0" bIns="0" rtlCol="0"/>
          <a:lstStyle/>
          <a:p>
            <a:endParaRPr/>
          </a:p>
        </p:txBody>
      </p:sp>
      <p:sp>
        <p:nvSpPr>
          <p:cNvPr id="5" name="object 5"/>
          <p:cNvSpPr txBox="1"/>
          <p:nvPr/>
        </p:nvSpPr>
        <p:spPr>
          <a:xfrm>
            <a:off x="3346703" y="1965960"/>
            <a:ext cx="5292852" cy="1096454"/>
          </a:xfrm>
          <a:prstGeom prst="rect">
            <a:avLst/>
          </a:prstGeom>
          <a:solidFill>
            <a:srgbClr val="FFFFFF"/>
          </a:solidFill>
          <a:ln w="15875">
            <a:solidFill>
              <a:srgbClr val="394B7A"/>
            </a:solidFill>
          </a:ln>
        </p:spPr>
        <p:txBody>
          <a:bodyPr vert="horz" wrap="square" lIns="0" tIns="69850" rIns="0" bIns="0" rtlCol="0">
            <a:spAutoFit/>
          </a:bodyPr>
          <a:lstStyle/>
          <a:p>
            <a:pPr marL="245745" marR="74295" indent="-172720" algn="just">
              <a:lnSpc>
                <a:spcPts val="2010"/>
              </a:lnSpc>
              <a:spcBef>
                <a:spcPts val="550"/>
              </a:spcBef>
              <a:buFont typeface="Georgia"/>
              <a:buChar char="•"/>
              <a:tabLst>
                <a:tab pos="245745" algn="l"/>
              </a:tabLst>
            </a:pPr>
            <a:r>
              <a:rPr sz="1900" b="0" i="1" spc="-25" dirty="0">
                <a:latin typeface="Georgia" panose="02040502050405020303" pitchFamily="18" charset="0"/>
                <a:cs typeface="Roboto Thin"/>
              </a:rPr>
              <a:t>любая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информация,</a:t>
            </a:r>
            <a:r>
              <a:rPr sz="1900" b="0" i="1" spc="45" dirty="0">
                <a:latin typeface="Georgia" panose="02040502050405020303" pitchFamily="18" charset="0"/>
                <a:cs typeface="Roboto Thin"/>
              </a:rPr>
              <a:t> </a:t>
            </a:r>
            <a:r>
              <a:rPr sz="1900" b="0" i="1" dirty="0">
                <a:latin typeface="Georgia" panose="02040502050405020303" pitchFamily="18" charset="0"/>
                <a:cs typeface="Roboto Thin"/>
              </a:rPr>
              <a:t>относящаяся</a:t>
            </a:r>
            <a:r>
              <a:rPr sz="1900" b="0" i="1" spc="65" dirty="0">
                <a:latin typeface="Georgia" panose="02040502050405020303" pitchFamily="18" charset="0"/>
                <a:cs typeface="Roboto Thin"/>
              </a:rPr>
              <a:t> </a:t>
            </a:r>
            <a:r>
              <a:rPr sz="1900" b="0" i="1" spc="-50" dirty="0">
                <a:latin typeface="Georgia" panose="02040502050405020303" pitchFamily="18" charset="0"/>
                <a:cs typeface="Roboto Thin"/>
              </a:rPr>
              <a:t>к </a:t>
            </a:r>
            <a:r>
              <a:rPr sz="1900" b="1" i="1" spc="-195" dirty="0">
                <a:latin typeface="Georgia" panose="02040502050405020303" pitchFamily="18" charset="0"/>
                <a:cs typeface="Georgia"/>
              </a:rPr>
              <a:t>идентифицированному</a:t>
            </a:r>
            <a:r>
              <a:rPr sz="1900" b="1" i="1" dirty="0">
                <a:latin typeface="Georgia" panose="02040502050405020303" pitchFamily="18" charset="0"/>
                <a:cs typeface="Georgia"/>
              </a:rPr>
              <a:t> </a:t>
            </a:r>
            <a:r>
              <a:rPr sz="1900" b="0" i="1" spc="-30" dirty="0">
                <a:latin typeface="Georgia" panose="02040502050405020303" pitchFamily="18" charset="0"/>
                <a:cs typeface="Roboto Thin"/>
              </a:rPr>
              <a:t>физическому</a:t>
            </a:r>
            <a:r>
              <a:rPr sz="1900" b="0" i="1" spc="-50" dirty="0">
                <a:latin typeface="Georgia" panose="02040502050405020303" pitchFamily="18" charset="0"/>
                <a:cs typeface="Roboto Thin"/>
              </a:rPr>
              <a:t> </a:t>
            </a:r>
            <a:r>
              <a:rPr sz="1900" b="0" i="1" spc="-20" dirty="0">
                <a:latin typeface="Georgia" panose="02040502050405020303" pitchFamily="18" charset="0"/>
                <a:cs typeface="Roboto Thin"/>
              </a:rPr>
              <a:t>лицу </a:t>
            </a:r>
            <a:r>
              <a:rPr sz="1900" b="0" i="1" dirty="0">
                <a:latin typeface="Georgia" panose="02040502050405020303" pitchFamily="18" charset="0"/>
                <a:cs typeface="Roboto Thin"/>
              </a:rPr>
              <a:t>или</a:t>
            </a:r>
            <a:r>
              <a:rPr sz="1900" b="0" i="1" spc="-35" dirty="0">
                <a:latin typeface="Georgia" panose="02040502050405020303" pitchFamily="18" charset="0"/>
                <a:cs typeface="Roboto Thin"/>
              </a:rPr>
              <a:t> физическому</a:t>
            </a:r>
            <a:r>
              <a:rPr sz="1900" b="0" i="1" spc="-5" dirty="0">
                <a:latin typeface="Georgia" panose="02040502050405020303" pitchFamily="18" charset="0"/>
                <a:cs typeface="Roboto Thin"/>
              </a:rPr>
              <a:t> </a:t>
            </a:r>
            <a:r>
              <a:rPr sz="1900" b="0" i="1" dirty="0">
                <a:latin typeface="Georgia" panose="02040502050405020303" pitchFamily="18" charset="0"/>
                <a:cs typeface="Roboto Thin"/>
              </a:rPr>
              <a:t>лицу,</a:t>
            </a:r>
            <a:r>
              <a:rPr sz="1900" b="0" i="1" spc="-35" dirty="0">
                <a:latin typeface="Georgia" panose="02040502050405020303" pitchFamily="18" charset="0"/>
                <a:cs typeface="Roboto Thin"/>
              </a:rPr>
              <a:t> </a:t>
            </a:r>
            <a:r>
              <a:rPr sz="1900" b="0" i="1" spc="55" dirty="0" err="1">
                <a:latin typeface="Georgia" panose="02040502050405020303" pitchFamily="18" charset="0"/>
                <a:cs typeface="Roboto Thin"/>
              </a:rPr>
              <a:t>которое</a:t>
            </a:r>
            <a:r>
              <a:rPr sz="1900" b="0" i="1" spc="20" dirty="0">
                <a:latin typeface="Georgia" panose="02040502050405020303" pitchFamily="18" charset="0"/>
                <a:cs typeface="Roboto Thin"/>
              </a:rPr>
              <a:t> </a:t>
            </a:r>
            <a:r>
              <a:rPr sz="1900" b="1" i="1" spc="-10" dirty="0" err="1">
                <a:latin typeface="Georgia" panose="02040502050405020303" pitchFamily="18" charset="0"/>
                <a:cs typeface="Georgia"/>
              </a:rPr>
              <a:t>может</a:t>
            </a:r>
            <a:endParaRPr sz="1900" dirty="0">
              <a:latin typeface="Georgia" panose="02040502050405020303" pitchFamily="18" charset="0"/>
              <a:cs typeface="Georgia"/>
            </a:endParaRPr>
          </a:p>
          <a:p>
            <a:pPr marL="245745" algn="just">
              <a:lnSpc>
                <a:spcPts val="1970"/>
              </a:lnSpc>
            </a:pPr>
            <a:r>
              <a:rPr sz="1900" b="1" i="1" spc="-220" dirty="0">
                <a:latin typeface="Georgia" panose="02040502050405020303" pitchFamily="18" charset="0"/>
                <a:cs typeface="Georgia"/>
              </a:rPr>
              <a:t>быть</a:t>
            </a:r>
            <a:r>
              <a:rPr sz="1900" b="1" i="1" spc="-20" dirty="0">
                <a:latin typeface="Georgia" panose="02040502050405020303" pitchFamily="18" charset="0"/>
                <a:cs typeface="Georgia"/>
              </a:rPr>
              <a:t> </a:t>
            </a:r>
            <a:r>
              <a:rPr sz="1900" b="1" i="1" spc="-130" dirty="0">
                <a:latin typeface="Georgia" panose="02040502050405020303" pitchFamily="18" charset="0"/>
                <a:cs typeface="Georgia"/>
              </a:rPr>
              <a:t>идентифицировано</a:t>
            </a:r>
            <a:endParaRPr sz="1900" dirty="0">
              <a:latin typeface="Georgia" panose="02040502050405020303" pitchFamily="18" charset="0"/>
              <a:cs typeface="Georgia"/>
            </a:endParaRPr>
          </a:p>
        </p:txBody>
      </p:sp>
      <p:grpSp>
        <p:nvGrpSpPr>
          <p:cNvPr id="9" name="object 9"/>
          <p:cNvGrpSpPr/>
          <p:nvPr/>
        </p:nvGrpSpPr>
        <p:grpSpPr>
          <a:xfrm>
            <a:off x="2985579" y="3185795"/>
            <a:ext cx="5688330" cy="800735"/>
            <a:chOff x="3116262" y="3211131"/>
            <a:chExt cx="5688330" cy="800735"/>
          </a:xfrm>
        </p:grpSpPr>
        <p:sp>
          <p:nvSpPr>
            <p:cNvPr id="10" name="object 10"/>
            <p:cNvSpPr/>
            <p:nvPr/>
          </p:nvSpPr>
          <p:spPr>
            <a:xfrm>
              <a:off x="3124200" y="3219069"/>
              <a:ext cx="5672455" cy="784860"/>
            </a:xfrm>
            <a:custGeom>
              <a:avLst/>
              <a:gdLst/>
              <a:ahLst/>
              <a:cxnLst/>
              <a:rect l="l" t="t" r="r" b="b"/>
              <a:pathLst>
                <a:path w="5672455" h="784860">
                  <a:moveTo>
                    <a:pt x="5570220" y="171830"/>
                  </a:moveTo>
                  <a:lnTo>
                    <a:pt x="102107" y="171830"/>
                  </a:lnTo>
                  <a:lnTo>
                    <a:pt x="62364" y="179855"/>
                  </a:lnTo>
                  <a:lnTo>
                    <a:pt x="29908" y="201739"/>
                  </a:lnTo>
                  <a:lnTo>
                    <a:pt x="8024" y="234195"/>
                  </a:lnTo>
                  <a:lnTo>
                    <a:pt x="0" y="273938"/>
                  </a:lnTo>
                  <a:lnTo>
                    <a:pt x="0" y="682370"/>
                  </a:lnTo>
                  <a:lnTo>
                    <a:pt x="8024" y="722114"/>
                  </a:lnTo>
                  <a:lnTo>
                    <a:pt x="29908" y="754570"/>
                  </a:lnTo>
                  <a:lnTo>
                    <a:pt x="62364" y="776454"/>
                  </a:lnTo>
                  <a:lnTo>
                    <a:pt x="102107" y="784478"/>
                  </a:lnTo>
                  <a:lnTo>
                    <a:pt x="5570220" y="784478"/>
                  </a:lnTo>
                  <a:lnTo>
                    <a:pt x="5609963" y="776454"/>
                  </a:lnTo>
                  <a:lnTo>
                    <a:pt x="5642419" y="754570"/>
                  </a:lnTo>
                  <a:lnTo>
                    <a:pt x="5664303" y="722114"/>
                  </a:lnTo>
                  <a:lnTo>
                    <a:pt x="5672328" y="682370"/>
                  </a:lnTo>
                  <a:lnTo>
                    <a:pt x="5672328" y="273938"/>
                  </a:lnTo>
                  <a:lnTo>
                    <a:pt x="5664303" y="234195"/>
                  </a:lnTo>
                  <a:lnTo>
                    <a:pt x="5642419" y="201739"/>
                  </a:lnTo>
                  <a:lnTo>
                    <a:pt x="5609963" y="179855"/>
                  </a:lnTo>
                  <a:lnTo>
                    <a:pt x="5570220" y="171830"/>
                  </a:lnTo>
                  <a:close/>
                </a:path>
                <a:path w="5672455" h="784860">
                  <a:moveTo>
                    <a:pt x="515874" y="0"/>
                  </a:moveTo>
                  <a:lnTo>
                    <a:pt x="945388" y="171830"/>
                  </a:lnTo>
                  <a:lnTo>
                    <a:pt x="2363470" y="171830"/>
                  </a:lnTo>
                  <a:lnTo>
                    <a:pt x="515874" y="0"/>
                  </a:lnTo>
                  <a:close/>
                </a:path>
              </a:pathLst>
            </a:custGeom>
            <a:solidFill>
              <a:srgbClr val="DCDCDF"/>
            </a:solidFill>
          </p:spPr>
          <p:txBody>
            <a:bodyPr wrap="square" lIns="0" tIns="0" rIns="0" bIns="0" rtlCol="0"/>
            <a:lstStyle/>
            <a:p>
              <a:endParaRPr/>
            </a:p>
          </p:txBody>
        </p:sp>
        <p:sp>
          <p:nvSpPr>
            <p:cNvPr id="11" name="object 11"/>
            <p:cNvSpPr/>
            <p:nvPr/>
          </p:nvSpPr>
          <p:spPr>
            <a:xfrm>
              <a:off x="3124200" y="3219069"/>
              <a:ext cx="5672455" cy="784860"/>
            </a:xfrm>
            <a:custGeom>
              <a:avLst/>
              <a:gdLst/>
              <a:ahLst/>
              <a:cxnLst/>
              <a:rect l="l" t="t" r="r" b="b"/>
              <a:pathLst>
                <a:path w="5672455" h="784860">
                  <a:moveTo>
                    <a:pt x="0" y="273938"/>
                  </a:moveTo>
                  <a:lnTo>
                    <a:pt x="8024" y="234195"/>
                  </a:lnTo>
                  <a:lnTo>
                    <a:pt x="29908" y="201739"/>
                  </a:lnTo>
                  <a:lnTo>
                    <a:pt x="62364" y="179855"/>
                  </a:lnTo>
                  <a:lnTo>
                    <a:pt x="102107" y="171830"/>
                  </a:lnTo>
                  <a:lnTo>
                    <a:pt x="945388" y="171830"/>
                  </a:lnTo>
                  <a:lnTo>
                    <a:pt x="515874" y="0"/>
                  </a:lnTo>
                  <a:lnTo>
                    <a:pt x="2363470" y="171830"/>
                  </a:lnTo>
                  <a:lnTo>
                    <a:pt x="5570220" y="171830"/>
                  </a:lnTo>
                  <a:lnTo>
                    <a:pt x="5609963" y="179855"/>
                  </a:lnTo>
                  <a:lnTo>
                    <a:pt x="5642419" y="201739"/>
                  </a:lnTo>
                  <a:lnTo>
                    <a:pt x="5664303" y="234195"/>
                  </a:lnTo>
                  <a:lnTo>
                    <a:pt x="5672328" y="273938"/>
                  </a:lnTo>
                  <a:lnTo>
                    <a:pt x="5672328" y="427100"/>
                  </a:lnTo>
                  <a:lnTo>
                    <a:pt x="5672328" y="682370"/>
                  </a:lnTo>
                  <a:lnTo>
                    <a:pt x="5664303" y="722114"/>
                  </a:lnTo>
                  <a:lnTo>
                    <a:pt x="5642419" y="754570"/>
                  </a:lnTo>
                  <a:lnTo>
                    <a:pt x="5609963" y="776454"/>
                  </a:lnTo>
                  <a:lnTo>
                    <a:pt x="5570220" y="784478"/>
                  </a:lnTo>
                  <a:lnTo>
                    <a:pt x="2363470" y="784478"/>
                  </a:lnTo>
                  <a:lnTo>
                    <a:pt x="945388" y="784478"/>
                  </a:lnTo>
                  <a:lnTo>
                    <a:pt x="102107" y="784478"/>
                  </a:lnTo>
                  <a:lnTo>
                    <a:pt x="62364" y="776454"/>
                  </a:lnTo>
                  <a:lnTo>
                    <a:pt x="29908" y="754570"/>
                  </a:lnTo>
                  <a:lnTo>
                    <a:pt x="8024" y="722114"/>
                  </a:lnTo>
                  <a:lnTo>
                    <a:pt x="0" y="682370"/>
                  </a:lnTo>
                  <a:lnTo>
                    <a:pt x="0" y="427100"/>
                  </a:lnTo>
                  <a:lnTo>
                    <a:pt x="0" y="273938"/>
                  </a:lnTo>
                  <a:close/>
                </a:path>
              </a:pathLst>
            </a:custGeom>
            <a:ln w="15875">
              <a:solidFill>
                <a:srgbClr val="415487"/>
              </a:solidFill>
            </a:ln>
          </p:spPr>
          <p:txBody>
            <a:bodyPr wrap="square" lIns="0" tIns="0" rIns="0" bIns="0" rtlCol="0"/>
            <a:lstStyle/>
            <a:p>
              <a:endParaRPr/>
            </a:p>
          </p:txBody>
        </p:sp>
      </p:grpSp>
      <p:sp>
        <p:nvSpPr>
          <p:cNvPr id="12" name="object 12"/>
          <p:cNvSpPr txBox="1"/>
          <p:nvPr/>
        </p:nvSpPr>
        <p:spPr>
          <a:xfrm>
            <a:off x="3256279" y="3542157"/>
            <a:ext cx="5410200" cy="299720"/>
          </a:xfrm>
          <a:prstGeom prst="rect">
            <a:avLst/>
          </a:prstGeom>
        </p:spPr>
        <p:txBody>
          <a:bodyPr vert="horz" wrap="square" lIns="0" tIns="12700" rIns="0" bIns="0" rtlCol="0">
            <a:spAutoFit/>
          </a:bodyPr>
          <a:lstStyle/>
          <a:p>
            <a:pPr marL="12700">
              <a:lnSpc>
                <a:spcPct val="100000"/>
              </a:lnSpc>
              <a:spcBef>
                <a:spcPts val="100"/>
              </a:spcBef>
            </a:pPr>
            <a:r>
              <a:rPr sz="1800" spc="-45" dirty="0">
                <a:latin typeface="Georgia"/>
                <a:cs typeface="Georgia"/>
              </a:rPr>
              <a:t>Определение</a:t>
            </a:r>
            <a:r>
              <a:rPr sz="1800" spc="-15" dirty="0">
                <a:latin typeface="Georgia"/>
                <a:cs typeface="Georgia"/>
              </a:rPr>
              <a:t> </a:t>
            </a:r>
            <a:r>
              <a:rPr sz="1800" spc="-40" dirty="0">
                <a:latin typeface="Georgia"/>
                <a:cs typeface="Georgia"/>
              </a:rPr>
              <a:t>согласно</a:t>
            </a:r>
            <a:r>
              <a:rPr sz="1800" spc="-30" dirty="0">
                <a:latin typeface="Georgia"/>
                <a:cs typeface="Georgia"/>
              </a:rPr>
              <a:t> </a:t>
            </a:r>
            <a:r>
              <a:rPr sz="1800" spc="-50" dirty="0">
                <a:latin typeface="Georgia"/>
                <a:cs typeface="Georgia"/>
              </a:rPr>
              <a:t>Закону</a:t>
            </a:r>
            <a:r>
              <a:rPr sz="1800" spc="-20" dirty="0">
                <a:latin typeface="Georgia"/>
                <a:cs typeface="Georgia"/>
              </a:rPr>
              <a:t> </a:t>
            </a:r>
            <a:r>
              <a:rPr sz="1800" spc="-40" dirty="0">
                <a:latin typeface="Georgia"/>
                <a:cs typeface="Georgia"/>
              </a:rPr>
              <a:t>Республики</a:t>
            </a:r>
            <a:r>
              <a:rPr sz="1800" spc="15" dirty="0">
                <a:latin typeface="Georgia"/>
                <a:cs typeface="Georgia"/>
              </a:rPr>
              <a:t> </a:t>
            </a:r>
            <a:r>
              <a:rPr sz="1800" spc="-10" dirty="0">
                <a:latin typeface="Georgia"/>
                <a:cs typeface="Georgia"/>
              </a:rPr>
              <a:t>Беларусь</a:t>
            </a:r>
            <a:endParaRPr sz="1800" dirty="0">
              <a:latin typeface="Georgia"/>
              <a:cs typeface="Georgia"/>
            </a:endParaRPr>
          </a:p>
        </p:txBody>
      </p:sp>
      <p:sp>
        <p:nvSpPr>
          <p:cNvPr id="13" name="object 13"/>
          <p:cNvSpPr txBox="1"/>
          <p:nvPr/>
        </p:nvSpPr>
        <p:spPr>
          <a:xfrm>
            <a:off x="569963" y="4741984"/>
            <a:ext cx="1977287" cy="568960"/>
          </a:xfrm>
          <a:prstGeom prst="rect">
            <a:avLst/>
          </a:prstGeom>
        </p:spPr>
        <p:txBody>
          <a:bodyPr vert="horz" wrap="square" lIns="0" tIns="12065" rIns="0" bIns="0" rtlCol="0">
            <a:spAutoFit/>
          </a:bodyPr>
          <a:lstStyle/>
          <a:p>
            <a:pPr marR="6985" algn="r">
              <a:lnSpc>
                <a:spcPts val="2140"/>
              </a:lnSpc>
              <a:spcBef>
                <a:spcPts val="95"/>
              </a:spcBef>
            </a:pPr>
            <a:r>
              <a:rPr sz="1900" b="0" i="1" spc="-10" dirty="0">
                <a:solidFill>
                  <a:srgbClr val="283113"/>
                </a:solidFill>
                <a:latin typeface="Georgia" panose="02040502050405020303" pitchFamily="18" charset="0"/>
                <a:cs typeface="Roboto Thin"/>
              </a:rPr>
              <a:t>Идентификация</a:t>
            </a:r>
            <a:endParaRPr sz="1900" dirty="0">
              <a:latin typeface="Georgia" panose="02040502050405020303" pitchFamily="18" charset="0"/>
              <a:cs typeface="Roboto Thin"/>
            </a:endParaRPr>
          </a:p>
          <a:p>
            <a:pPr marR="5080" algn="r">
              <a:lnSpc>
                <a:spcPts val="2140"/>
              </a:lnSpc>
            </a:pPr>
            <a:r>
              <a:rPr sz="1900" b="0" i="1" spc="-20" dirty="0">
                <a:solidFill>
                  <a:srgbClr val="283113"/>
                </a:solidFill>
                <a:latin typeface="Georgia" panose="02040502050405020303" pitchFamily="18" charset="0"/>
                <a:cs typeface="Roboto Thin"/>
              </a:rPr>
              <a:t>лица</a:t>
            </a:r>
            <a:endParaRPr sz="1900" dirty="0">
              <a:latin typeface="Georgia" panose="02040502050405020303" pitchFamily="18" charset="0"/>
              <a:cs typeface="Roboto Thin"/>
            </a:endParaRPr>
          </a:p>
        </p:txBody>
      </p:sp>
      <p:sp>
        <p:nvSpPr>
          <p:cNvPr id="14" name="object 14"/>
          <p:cNvSpPr/>
          <p:nvPr/>
        </p:nvSpPr>
        <p:spPr>
          <a:xfrm>
            <a:off x="2785872" y="4482084"/>
            <a:ext cx="399415" cy="1088760"/>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
        <p:nvSpPr>
          <p:cNvPr id="15" name="object 15"/>
          <p:cNvSpPr txBox="1"/>
          <p:nvPr/>
        </p:nvSpPr>
        <p:spPr>
          <a:xfrm>
            <a:off x="3346703" y="4482084"/>
            <a:ext cx="5447030" cy="1088760"/>
          </a:xfrm>
          <a:prstGeom prst="rect">
            <a:avLst/>
          </a:prstGeom>
          <a:solidFill>
            <a:srgbClr val="FFFFFF"/>
          </a:solidFill>
          <a:ln w="15875">
            <a:solidFill>
              <a:srgbClr val="394B7A"/>
            </a:solidFill>
          </a:ln>
        </p:spPr>
        <p:txBody>
          <a:bodyPr vert="horz" wrap="square" lIns="0" tIns="36830" rIns="0" bIns="0" rtlCol="0">
            <a:spAutoFit/>
          </a:bodyPr>
          <a:lstStyle/>
          <a:p>
            <a:pPr marL="243840" indent="-172085" algn="just">
              <a:lnSpc>
                <a:spcPts val="2140"/>
              </a:lnSpc>
              <a:spcBef>
                <a:spcPts val="290"/>
              </a:spcBef>
              <a:buFont typeface="Georgia"/>
              <a:buChar char="•"/>
              <a:tabLst>
                <a:tab pos="243840" algn="l"/>
              </a:tabLst>
            </a:pPr>
            <a:r>
              <a:rPr sz="1900" b="0" i="1" spc="140" dirty="0">
                <a:latin typeface="Georgia" panose="02040502050405020303" pitchFamily="18" charset="0"/>
                <a:cs typeface="Roboto Thin"/>
              </a:rPr>
              <a:t>Это</a:t>
            </a:r>
            <a:r>
              <a:rPr sz="1900" b="0" i="1" spc="40" dirty="0">
                <a:latin typeface="Georgia" panose="02040502050405020303" pitchFamily="18" charset="0"/>
                <a:cs typeface="Roboto Thin"/>
              </a:rPr>
              <a:t> </a:t>
            </a:r>
            <a:r>
              <a:rPr sz="1900" b="0" i="1" dirty="0">
                <a:latin typeface="Georgia" panose="02040502050405020303" pitchFamily="18" charset="0"/>
                <a:cs typeface="Roboto Thin"/>
              </a:rPr>
              <a:t>возможность</a:t>
            </a:r>
            <a:r>
              <a:rPr sz="1900" b="0" i="1" spc="60" dirty="0">
                <a:latin typeface="Georgia" panose="02040502050405020303" pitchFamily="18" charset="0"/>
                <a:cs typeface="Roboto Thin"/>
              </a:rPr>
              <a:t> </a:t>
            </a:r>
            <a:r>
              <a:rPr sz="1900" b="1" i="1" spc="-175" dirty="0">
                <a:latin typeface="Georgia" panose="02040502050405020303" pitchFamily="18" charset="0"/>
                <a:cs typeface="Georgia"/>
              </a:rPr>
              <a:t>выделить</a:t>
            </a:r>
            <a:r>
              <a:rPr sz="1900" b="1" i="1" spc="20" dirty="0">
                <a:latin typeface="Georgia" panose="02040502050405020303" pitchFamily="18" charset="0"/>
                <a:cs typeface="Georgia"/>
              </a:rPr>
              <a:t> </a:t>
            </a:r>
            <a:r>
              <a:rPr sz="1900" b="0" i="1" spc="-10" dirty="0">
                <a:latin typeface="Georgia" panose="02040502050405020303" pitchFamily="18" charset="0"/>
                <a:cs typeface="Roboto Thin"/>
              </a:rPr>
              <a:t>данное</a:t>
            </a:r>
            <a:r>
              <a:rPr sz="1900" b="0" i="1" spc="45" dirty="0">
                <a:latin typeface="Georgia" panose="02040502050405020303" pitchFamily="18" charset="0"/>
                <a:cs typeface="Roboto Thin"/>
              </a:rPr>
              <a:t> </a:t>
            </a:r>
            <a:r>
              <a:rPr sz="1900" b="0" i="1" spc="-20" dirty="0">
                <a:latin typeface="Georgia" panose="02040502050405020303" pitchFamily="18" charset="0"/>
                <a:cs typeface="Roboto Thin"/>
              </a:rPr>
              <a:t>лицо</a:t>
            </a:r>
            <a:endParaRPr sz="1900" dirty="0">
              <a:latin typeface="Georgia" panose="02040502050405020303" pitchFamily="18" charset="0"/>
              <a:cs typeface="Roboto Thin"/>
            </a:endParaRPr>
          </a:p>
          <a:p>
            <a:pPr marL="244475" algn="just">
              <a:lnSpc>
                <a:spcPts val="2005"/>
              </a:lnSpc>
            </a:pPr>
            <a:r>
              <a:rPr sz="1900" b="1" i="1" spc="-175" dirty="0">
                <a:latin typeface="Georgia" panose="02040502050405020303" pitchFamily="18" charset="0"/>
                <a:cs typeface="Georgia"/>
              </a:rPr>
              <a:t>среди</a:t>
            </a:r>
            <a:r>
              <a:rPr sz="1900" b="1" i="1" spc="-35" dirty="0">
                <a:latin typeface="Georgia" panose="02040502050405020303" pitchFamily="18" charset="0"/>
                <a:cs typeface="Georgia"/>
              </a:rPr>
              <a:t> </a:t>
            </a:r>
            <a:r>
              <a:rPr sz="1900" b="1" i="1" spc="-180" dirty="0">
                <a:latin typeface="Georgia" panose="02040502050405020303" pitchFamily="18" charset="0"/>
                <a:cs typeface="Georgia"/>
              </a:rPr>
              <a:t>остальных</a:t>
            </a:r>
            <a:r>
              <a:rPr sz="1900" b="0" i="1" spc="-180" dirty="0">
                <a:latin typeface="Georgia" panose="02040502050405020303" pitchFamily="18" charset="0"/>
                <a:cs typeface="Roboto Thin"/>
              </a:rPr>
              <a:t>,</a:t>
            </a:r>
            <a:r>
              <a:rPr sz="1900" b="0" i="1" spc="35" dirty="0">
                <a:latin typeface="Georgia" panose="02040502050405020303" pitchFamily="18" charset="0"/>
                <a:cs typeface="Roboto Thin"/>
              </a:rPr>
              <a:t> </a:t>
            </a:r>
            <a:r>
              <a:rPr sz="1900" b="0" i="1" spc="70" dirty="0">
                <a:latin typeface="Georgia" panose="02040502050405020303" pitchFamily="18" charset="0"/>
                <a:cs typeface="Roboto Thin"/>
              </a:rPr>
              <a:t>указать</a:t>
            </a:r>
            <a:r>
              <a:rPr sz="1900" b="0" i="1" dirty="0">
                <a:latin typeface="Georgia" panose="02040502050405020303" pitchFamily="18" charset="0"/>
                <a:cs typeface="Roboto Thin"/>
              </a:rPr>
              <a:t> на</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 </a:t>
            </a:r>
            <a:r>
              <a:rPr sz="1900" b="0" i="1" spc="-50" dirty="0">
                <a:latin typeface="Georgia" panose="02040502050405020303" pitchFamily="18" charset="0"/>
                <a:cs typeface="Roboto Thin"/>
              </a:rPr>
              <a:t>и</a:t>
            </a:r>
            <a:endParaRPr sz="1900" dirty="0">
              <a:latin typeface="Georgia" panose="02040502050405020303" pitchFamily="18" charset="0"/>
              <a:cs typeface="Roboto Thin"/>
            </a:endParaRPr>
          </a:p>
          <a:p>
            <a:pPr marL="244475" algn="just">
              <a:lnSpc>
                <a:spcPts val="2005"/>
              </a:lnSpc>
            </a:pPr>
            <a:r>
              <a:rPr sz="1900" b="0" i="1" dirty="0">
                <a:latin typeface="Georgia" panose="02040502050405020303" pitchFamily="18" charset="0"/>
                <a:cs typeface="Roboto Thin"/>
              </a:rPr>
              <a:t>использовать</a:t>
            </a:r>
            <a:r>
              <a:rPr sz="1900" b="0" i="1" spc="10" dirty="0">
                <a:latin typeface="Georgia" panose="02040502050405020303" pitchFamily="18" charset="0"/>
                <a:cs typeface="Roboto Thin"/>
              </a:rPr>
              <a:t> </a:t>
            </a:r>
            <a:r>
              <a:rPr sz="1900" b="0" i="1" spc="-90" dirty="0">
                <a:latin typeface="Georgia" panose="02040502050405020303" pitchFamily="18" charset="0"/>
                <a:cs typeface="Roboto Thin"/>
              </a:rPr>
              <a:t>в</a:t>
            </a:r>
            <a:r>
              <a:rPr sz="1900" b="0" i="1" spc="-10" dirty="0">
                <a:latin typeface="Georgia" panose="02040502050405020303" pitchFamily="18" charset="0"/>
                <a:cs typeface="Roboto Thin"/>
              </a:rPr>
              <a:t> </a:t>
            </a:r>
            <a:r>
              <a:rPr sz="1900" b="0" i="1" spc="50" dirty="0">
                <a:latin typeface="Georgia" panose="02040502050405020303" pitchFamily="18" charset="0"/>
                <a:cs typeface="Roboto Thin"/>
              </a:rPr>
              <a:t>отношении</a:t>
            </a:r>
            <a:r>
              <a:rPr sz="1900" b="0" i="1" spc="10" dirty="0">
                <a:latin typeface="Georgia" panose="02040502050405020303" pitchFamily="18" charset="0"/>
                <a:cs typeface="Roboto Thin"/>
              </a:rPr>
              <a:t> </a:t>
            </a:r>
            <a:r>
              <a:rPr sz="1900" b="0" i="1" dirty="0">
                <a:latin typeface="Georgia" panose="02040502050405020303" pitchFamily="18" charset="0"/>
                <a:cs typeface="Roboto Thin"/>
              </a:rPr>
              <a:t>него</a:t>
            </a:r>
            <a:r>
              <a:rPr sz="1900" b="0" i="1" spc="15" dirty="0">
                <a:latin typeface="Georgia" panose="02040502050405020303" pitchFamily="18" charset="0"/>
                <a:cs typeface="Roboto Thin"/>
              </a:rPr>
              <a:t> </a:t>
            </a:r>
            <a:r>
              <a:rPr sz="1900" b="1" i="1" spc="-55" dirty="0">
                <a:latin typeface="Georgia" panose="02040502050405020303" pitchFamily="18" charset="0"/>
                <a:cs typeface="Georgia"/>
              </a:rPr>
              <a:t>особую</a:t>
            </a:r>
            <a:endParaRPr sz="1900" dirty="0">
              <a:latin typeface="Georgia" panose="02040502050405020303" pitchFamily="18" charset="0"/>
              <a:cs typeface="Georgia"/>
            </a:endParaRPr>
          </a:p>
          <a:p>
            <a:pPr marL="244475" algn="just">
              <a:lnSpc>
                <a:spcPts val="2145"/>
              </a:lnSpc>
            </a:pPr>
            <a:r>
              <a:rPr sz="1900" b="1" i="1" spc="-150" dirty="0">
                <a:latin typeface="Georgia" panose="02040502050405020303" pitchFamily="18" charset="0"/>
                <a:cs typeface="Georgia"/>
              </a:rPr>
              <a:t>модель</a:t>
            </a:r>
            <a:r>
              <a:rPr sz="1900" b="1" i="1" spc="-55" dirty="0">
                <a:latin typeface="Georgia" panose="02040502050405020303" pitchFamily="18" charset="0"/>
                <a:cs typeface="Georgia"/>
              </a:rPr>
              <a:t> </a:t>
            </a:r>
            <a:r>
              <a:rPr sz="1900" b="1" i="1" spc="-85" dirty="0">
                <a:latin typeface="Georgia" panose="02040502050405020303" pitchFamily="18" charset="0"/>
                <a:cs typeface="Georgia"/>
              </a:rPr>
              <a:t>взаимодействия</a:t>
            </a:r>
            <a:endParaRPr sz="1900" dirty="0">
              <a:latin typeface="Georgia" panose="02040502050405020303" pitchFamily="18" charset="0"/>
              <a:cs typeface="Georg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59740" y="875162"/>
            <a:ext cx="8453755" cy="5064760"/>
          </a:xfrm>
          <a:prstGeom prst="rect">
            <a:avLst/>
          </a:prstGeom>
        </p:spPr>
        <p:txBody>
          <a:bodyPr vert="horz" wrap="square" lIns="0" tIns="169545" rIns="0" bIns="0" rtlCol="0">
            <a:spAutoFit/>
          </a:bodyPr>
          <a:lstStyle/>
          <a:p>
            <a:pPr marL="812165">
              <a:lnSpc>
                <a:spcPct val="100000"/>
              </a:lnSpc>
              <a:spcBef>
                <a:spcPts val="1335"/>
              </a:spcBef>
            </a:pPr>
            <a:r>
              <a:rPr sz="2000" b="1" spc="-170" dirty="0">
                <a:latin typeface="Georgia"/>
                <a:cs typeface="Georgia"/>
              </a:rPr>
              <a:t>Риски,</a:t>
            </a:r>
            <a:r>
              <a:rPr sz="2000" b="1" spc="-40" dirty="0">
                <a:latin typeface="Georgia"/>
                <a:cs typeface="Georgia"/>
              </a:rPr>
              <a:t> </a:t>
            </a:r>
            <a:r>
              <a:rPr sz="2000" b="1" spc="-150" dirty="0">
                <a:latin typeface="Georgia"/>
                <a:cs typeface="Georgia"/>
              </a:rPr>
              <a:t>связанные</a:t>
            </a:r>
            <a:r>
              <a:rPr sz="2000" b="1" spc="-35" dirty="0">
                <a:latin typeface="Georgia"/>
                <a:cs typeface="Georgia"/>
              </a:rPr>
              <a:t> </a:t>
            </a:r>
            <a:r>
              <a:rPr sz="2000" b="1" spc="-135" dirty="0">
                <a:latin typeface="Georgia"/>
                <a:cs typeface="Georgia"/>
              </a:rPr>
              <a:t>с</a:t>
            </a:r>
            <a:r>
              <a:rPr sz="2000" b="1" spc="-40" dirty="0">
                <a:latin typeface="Georgia"/>
                <a:cs typeface="Georgia"/>
              </a:rPr>
              <a:t> </a:t>
            </a:r>
            <a:r>
              <a:rPr sz="2000" b="1" spc="-135" dirty="0">
                <a:latin typeface="Georgia"/>
                <a:cs typeface="Georgia"/>
              </a:rPr>
              <a:t>обработкой</a:t>
            </a:r>
            <a:r>
              <a:rPr sz="2000" b="1" spc="-70" dirty="0">
                <a:latin typeface="Georgia"/>
                <a:cs typeface="Georgia"/>
              </a:rPr>
              <a:t> </a:t>
            </a:r>
            <a:r>
              <a:rPr sz="2000" b="1" spc="-155" dirty="0">
                <a:latin typeface="Georgia"/>
                <a:cs typeface="Georgia"/>
              </a:rPr>
              <a:t>персональных</a:t>
            </a:r>
            <a:r>
              <a:rPr sz="2000" b="1" spc="-55" dirty="0">
                <a:latin typeface="Georgia"/>
                <a:cs typeface="Georgia"/>
              </a:rPr>
              <a:t> </a:t>
            </a:r>
            <a:r>
              <a:rPr sz="2000" b="1" spc="-10" dirty="0">
                <a:latin typeface="Georgia"/>
                <a:cs typeface="Georgia"/>
              </a:rPr>
              <a:t>данных:</a:t>
            </a:r>
            <a:endParaRPr sz="2000">
              <a:latin typeface="Georgia"/>
              <a:cs typeface="Georgia"/>
            </a:endParaRPr>
          </a:p>
          <a:p>
            <a:pPr marL="179070" indent="-166370">
              <a:lnSpc>
                <a:spcPct val="100000"/>
              </a:lnSpc>
              <a:spcBef>
                <a:spcPts val="1475"/>
              </a:spcBef>
              <a:buChar char="-"/>
              <a:tabLst>
                <a:tab pos="179070" algn="l"/>
              </a:tabLst>
            </a:pPr>
            <a:r>
              <a:rPr sz="2400" spc="-95" dirty="0">
                <a:latin typeface="Georgia"/>
                <a:cs typeface="Georgia"/>
              </a:rPr>
              <a:t>имидж</a:t>
            </a:r>
            <a:r>
              <a:rPr sz="2400" spc="-75" dirty="0">
                <a:latin typeface="Georgia"/>
                <a:cs typeface="Georgia"/>
              </a:rPr>
              <a:t> </a:t>
            </a:r>
            <a:r>
              <a:rPr sz="2400" dirty="0">
                <a:latin typeface="Georgia"/>
                <a:cs typeface="Georgia"/>
              </a:rPr>
              <a:t>и</a:t>
            </a:r>
            <a:r>
              <a:rPr sz="2400" spc="-85" dirty="0">
                <a:latin typeface="Georgia"/>
                <a:cs typeface="Georgia"/>
              </a:rPr>
              <a:t> </a:t>
            </a:r>
            <a:r>
              <a:rPr sz="2400" spc="-10" dirty="0">
                <a:latin typeface="Georgia"/>
                <a:cs typeface="Georgia"/>
              </a:rPr>
              <a:t>репутация;</a:t>
            </a:r>
            <a:endParaRPr sz="2400">
              <a:latin typeface="Georgia"/>
              <a:cs typeface="Georgia"/>
            </a:endParaRPr>
          </a:p>
          <a:p>
            <a:pPr marL="179070" indent="-166370">
              <a:lnSpc>
                <a:spcPct val="100000"/>
              </a:lnSpc>
              <a:spcBef>
                <a:spcPts val="285"/>
              </a:spcBef>
              <a:buChar char="-"/>
              <a:tabLst>
                <a:tab pos="179070" algn="l"/>
              </a:tabLst>
            </a:pPr>
            <a:r>
              <a:rPr sz="2400" dirty="0">
                <a:latin typeface="Georgia"/>
                <a:cs typeface="Georgia"/>
              </a:rPr>
              <a:t>утечка</a:t>
            </a:r>
            <a:r>
              <a:rPr sz="2400" spc="-65" dirty="0">
                <a:latin typeface="Georgia"/>
                <a:cs typeface="Georgia"/>
              </a:rPr>
              <a:t> </a:t>
            </a:r>
            <a:r>
              <a:rPr sz="2400" spc="-40" dirty="0">
                <a:latin typeface="Georgia"/>
                <a:cs typeface="Georgia"/>
              </a:rPr>
              <a:t>персональных</a:t>
            </a:r>
            <a:r>
              <a:rPr sz="2400" spc="-75" dirty="0">
                <a:latin typeface="Georgia"/>
                <a:cs typeface="Georgia"/>
              </a:rPr>
              <a:t> </a:t>
            </a:r>
            <a:r>
              <a:rPr sz="2400" spc="-10" dirty="0">
                <a:latin typeface="Georgia"/>
                <a:cs typeface="Georgia"/>
              </a:rPr>
              <a:t>данных;</a:t>
            </a:r>
            <a:endParaRPr sz="2400">
              <a:latin typeface="Georgia"/>
              <a:cs typeface="Georgia"/>
            </a:endParaRPr>
          </a:p>
          <a:p>
            <a:pPr marL="179070" indent="-166370">
              <a:lnSpc>
                <a:spcPct val="100000"/>
              </a:lnSpc>
              <a:spcBef>
                <a:spcPts val="290"/>
              </a:spcBef>
              <a:buChar char="-"/>
              <a:tabLst>
                <a:tab pos="179070" algn="l"/>
              </a:tabLst>
            </a:pPr>
            <a:r>
              <a:rPr sz="2400" spc="-10" dirty="0">
                <a:latin typeface="Georgia"/>
                <a:cs typeface="Georgia"/>
              </a:rPr>
              <a:t>иски;</a:t>
            </a:r>
            <a:endParaRPr sz="2400">
              <a:latin typeface="Georgia"/>
              <a:cs typeface="Georgia"/>
            </a:endParaRPr>
          </a:p>
          <a:p>
            <a:pPr marL="180975" indent="-168275">
              <a:lnSpc>
                <a:spcPct val="100000"/>
              </a:lnSpc>
              <a:spcBef>
                <a:spcPts val="285"/>
              </a:spcBef>
              <a:buChar char="-"/>
              <a:tabLst>
                <a:tab pos="180975" algn="l"/>
              </a:tabLst>
            </a:pPr>
            <a:r>
              <a:rPr sz="2400" spc="-50" dirty="0">
                <a:latin typeface="Georgia"/>
                <a:cs typeface="Georgia"/>
              </a:rPr>
              <a:t>жалобы</a:t>
            </a:r>
            <a:r>
              <a:rPr sz="2400" spc="-75" dirty="0">
                <a:latin typeface="Georgia"/>
                <a:cs typeface="Georgia"/>
              </a:rPr>
              <a:t> </a:t>
            </a:r>
            <a:r>
              <a:rPr sz="2400" dirty="0">
                <a:latin typeface="Georgia"/>
                <a:cs typeface="Georgia"/>
              </a:rPr>
              <a:t>в</a:t>
            </a:r>
            <a:r>
              <a:rPr sz="2400" spc="-85" dirty="0">
                <a:latin typeface="Georgia"/>
                <a:cs typeface="Georgia"/>
              </a:rPr>
              <a:t> </a:t>
            </a:r>
            <a:r>
              <a:rPr sz="2400" spc="-55" dirty="0">
                <a:latin typeface="Georgia"/>
                <a:cs typeface="Georgia"/>
              </a:rPr>
              <a:t>уполномоченный</a:t>
            </a:r>
            <a:r>
              <a:rPr sz="2400" spc="-70" dirty="0">
                <a:latin typeface="Georgia"/>
                <a:cs typeface="Georgia"/>
              </a:rPr>
              <a:t> </a:t>
            </a:r>
            <a:r>
              <a:rPr sz="2400" spc="-20" dirty="0">
                <a:latin typeface="Georgia"/>
                <a:cs typeface="Georgia"/>
              </a:rPr>
              <a:t>орган</a:t>
            </a:r>
            <a:r>
              <a:rPr sz="2400" spc="-70" dirty="0">
                <a:latin typeface="Georgia"/>
                <a:cs typeface="Georgia"/>
              </a:rPr>
              <a:t> </a:t>
            </a:r>
            <a:r>
              <a:rPr sz="2400" spc="-50" dirty="0">
                <a:latin typeface="Georgia"/>
                <a:cs typeface="Georgia"/>
              </a:rPr>
              <a:t>по</a:t>
            </a:r>
            <a:r>
              <a:rPr sz="2400" spc="-80" dirty="0">
                <a:latin typeface="Georgia"/>
                <a:cs typeface="Georgia"/>
              </a:rPr>
              <a:t> </a:t>
            </a:r>
            <a:r>
              <a:rPr sz="2400" spc="-35" dirty="0">
                <a:latin typeface="Georgia"/>
                <a:cs typeface="Georgia"/>
              </a:rPr>
              <a:t>защите</a:t>
            </a:r>
            <a:r>
              <a:rPr sz="2400" spc="-65" dirty="0">
                <a:latin typeface="Georgia"/>
                <a:cs typeface="Georgia"/>
              </a:rPr>
              <a:t> </a:t>
            </a:r>
            <a:r>
              <a:rPr sz="2400" spc="-10" dirty="0">
                <a:latin typeface="Georgia"/>
                <a:cs typeface="Georgia"/>
              </a:rPr>
              <a:t>персональных</a:t>
            </a:r>
            <a:endParaRPr sz="2400">
              <a:latin typeface="Georgia"/>
              <a:cs typeface="Georgia"/>
            </a:endParaRPr>
          </a:p>
          <a:p>
            <a:pPr marL="12700">
              <a:lnSpc>
                <a:spcPct val="100000"/>
              </a:lnSpc>
              <a:spcBef>
                <a:spcPts val="290"/>
              </a:spcBef>
            </a:pPr>
            <a:r>
              <a:rPr sz="2400" spc="-10" dirty="0">
                <a:latin typeface="Georgia"/>
                <a:cs typeface="Georgia"/>
              </a:rPr>
              <a:t>данных;</a:t>
            </a:r>
            <a:endParaRPr sz="2400">
              <a:latin typeface="Georgia"/>
              <a:cs typeface="Georgia"/>
            </a:endParaRPr>
          </a:p>
          <a:p>
            <a:pPr marL="12700" marR="5080" indent="284480">
              <a:lnSpc>
                <a:spcPct val="110000"/>
              </a:lnSpc>
              <a:buChar char="-"/>
              <a:tabLst>
                <a:tab pos="297180" algn="l"/>
                <a:tab pos="2658745" algn="l"/>
                <a:tab pos="4448175" algn="l"/>
                <a:tab pos="5943600" algn="l"/>
              </a:tabLst>
            </a:pPr>
            <a:r>
              <a:rPr sz="2400" spc="-10" dirty="0">
                <a:latin typeface="Georgia"/>
                <a:cs typeface="Georgia"/>
              </a:rPr>
              <a:t>отрицательные</a:t>
            </a:r>
            <a:r>
              <a:rPr sz="2400" dirty="0">
                <a:latin typeface="Georgia"/>
                <a:cs typeface="Georgia"/>
              </a:rPr>
              <a:t>	</a:t>
            </a:r>
            <a:r>
              <a:rPr sz="2400" spc="-10" dirty="0">
                <a:latin typeface="Georgia"/>
                <a:cs typeface="Georgia"/>
              </a:rPr>
              <a:t>результаты</a:t>
            </a:r>
            <a:r>
              <a:rPr sz="2400" dirty="0">
                <a:latin typeface="Georgia"/>
                <a:cs typeface="Georgia"/>
              </a:rPr>
              <a:t>	</a:t>
            </a:r>
            <a:r>
              <a:rPr sz="2400" spc="-10" dirty="0">
                <a:latin typeface="Georgia"/>
                <a:cs typeface="Georgia"/>
              </a:rPr>
              <a:t>проверок</a:t>
            </a:r>
            <a:r>
              <a:rPr sz="2400" dirty="0">
                <a:latin typeface="Georgia"/>
                <a:cs typeface="Georgia"/>
              </a:rPr>
              <a:t>	</a:t>
            </a:r>
            <a:r>
              <a:rPr sz="2400" spc="-40" dirty="0">
                <a:latin typeface="Georgia"/>
                <a:cs typeface="Georgia"/>
              </a:rPr>
              <a:t>уполномоченного </a:t>
            </a:r>
            <a:r>
              <a:rPr sz="2400" spc="-10" dirty="0">
                <a:latin typeface="Georgia"/>
                <a:cs typeface="Georgia"/>
              </a:rPr>
              <a:t>органа;</a:t>
            </a:r>
            <a:endParaRPr sz="2400">
              <a:latin typeface="Georgia"/>
              <a:cs typeface="Georgia"/>
            </a:endParaRPr>
          </a:p>
          <a:p>
            <a:pPr marL="12700" marR="5715" indent="172720">
              <a:lnSpc>
                <a:spcPct val="110000"/>
              </a:lnSpc>
              <a:spcBef>
                <a:spcPts val="5"/>
              </a:spcBef>
              <a:buChar char="-"/>
              <a:tabLst>
                <a:tab pos="185420" algn="l"/>
              </a:tabLst>
            </a:pPr>
            <a:r>
              <a:rPr sz="2400" spc="-30" dirty="0">
                <a:latin typeface="Georgia"/>
                <a:cs typeface="Georgia"/>
              </a:rPr>
              <a:t>приостановление</a:t>
            </a:r>
            <a:r>
              <a:rPr sz="2400" spc="-70" dirty="0">
                <a:latin typeface="Georgia"/>
                <a:cs typeface="Georgia"/>
              </a:rPr>
              <a:t> </a:t>
            </a:r>
            <a:r>
              <a:rPr sz="2400" spc="-40" dirty="0">
                <a:latin typeface="Georgia"/>
                <a:cs typeface="Georgia"/>
              </a:rPr>
              <a:t>(прекращение)</a:t>
            </a:r>
            <a:r>
              <a:rPr sz="2400" spc="-60" dirty="0">
                <a:latin typeface="Georgia"/>
                <a:cs typeface="Georgia"/>
              </a:rPr>
              <a:t> </a:t>
            </a:r>
            <a:r>
              <a:rPr sz="2400" spc="-20" dirty="0">
                <a:latin typeface="Georgia"/>
                <a:cs typeface="Georgia"/>
              </a:rPr>
              <a:t>обработки</a:t>
            </a:r>
            <a:r>
              <a:rPr sz="2400" spc="-50" dirty="0">
                <a:latin typeface="Georgia"/>
                <a:cs typeface="Georgia"/>
              </a:rPr>
              <a:t> </a:t>
            </a:r>
            <a:r>
              <a:rPr sz="2400" spc="-10" dirty="0">
                <a:latin typeface="Georgia"/>
                <a:cs typeface="Georgia"/>
              </a:rPr>
              <a:t>персональных </a:t>
            </a:r>
            <a:r>
              <a:rPr sz="2400" spc="-40" dirty="0">
                <a:latin typeface="Georgia"/>
                <a:cs typeface="Georgia"/>
              </a:rPr>
              <a:t>данных</a:t>
            </a:r>
            <a:r>
              <a:rPr sz="2400" spc="-75" dirty="0">
                <a:latin typeface="Georgia"/>
                <a:cs typeface="Georgia"/>
              </a:rPr>
              <a:t> </a:t>
            </a:r>
            <a:r>
              <a:rPr sz="2400" dirty="0">
                <a:latin typeface="Georgia"/>
                <a:cs typeface="Georgia"/>
              </a:rPr>
              <a:t>в</a:t>
            </a:r>
            <a:r>
              <a:rPr sz="2400" spc="-65" dirty="0">
                <a:latin typeface="Georgia"/>
                <a:cs typeface="Georgia"/>
              </a:rPr>
              <a:t> </a:t>
            </a:r>
            <a:r>
              <a:rPr sz="2400" spc="-70" dirty="0">
                <a:latin typeface="Georgia"/>
                <a:cs typeface="Georgia"/>
              </a:rPr>
              <a:t>информационном</a:t>
            </a:r>
            <a:r>
              <a:rPr sz="2400" spc="-60" dirty="0">
                <a:latin typeface="Georgia"/>
                <a:cs typeface="Georgia"/>
              </a:rPr>
              <a:t> </a:t>
            </a:r>
            <a:r>
              <a:rPr sz="2400" spc="-20" dirty="0">
                <a:latin typeface="Georgia"/>
                <a:cs typeface="Georgia"/>
              </a:rPr>
              <a:t>ресурсе</a:t>
            </a:r>
            <a:r>
              <a:rPr sz="2400" spc="-55" dirty="0">
                <a:latin typeface="Georgia"/>
                <a:cs typeface="Georgia"/>
              </a:rPr>
              <a:t> </a:t>
            </a:r>
            <a:r>
              <a:rPr sz="2400" spc="-10" dirty="0">
                <a:latin typeface="Georgia"/>
                <a:cs typeface="Georgia"/>
              </a:rPr>
              <a:t>(системе);</a:t>
            </a:r>
            <a:endParaRPr sz="2400">
              <a:latin typeface="Georgia"/>
              <a:cs typeface="Georgia"/>
            </a:endParaRPr>
          </a:p>
          <a:p>
            <a:pPr marL="277495" indent="-264795">
              <a:lnSpc>
                <a:spcPct val="100000"/>
              </a:lnSpc>
              <a:spcBef>
                <a:spcPts val="290"/>
              </a:spcBef>
              <a:buChar char="-"/>
              <a:tabLst>
                <a:tab pos="277495" algn="l"/>
                <a:tab pos="2263775" algn="l"/>
                <a:tab pos="2593340" algn="l"/>
                <a:tab pos="5120005" algn="l"/>
                <a:tab pos="5574030" algn="l"/>
                <a:tab pos="7287895" algn="l"/>
              </a:tabLst>
            </a:pPr>
            <a:r>
              <a:rPr sz="2400" spc="-10" dirty="0">
                <a:latin typeface="Georgia"/>
                <a:cs typeface="Georgia"/>
              </a:rPr>
              <a:t>привлечение</a:t>
            </a:r>
            <a:r>
              <a:rPr sz="2400" dirty="0">
                <a:latin typeface="Georgia"/>
                <a:cs typeface="Georgia"/>
              </a:rPr>
              <a:t>	</a:t>
            </a:r>
            <a:r>
              <a:rPr sz="2400" spc="-50" dirty="0">
                <a:latin typeface="Georgia"/>
                <a:cs typeface="Georgia"/>
              </a:rPr>
              <a:t>к</a:t>
            </a:r>
            <a:r>
              <a:rPr sz="2400" dirty="0">
                <a:latin typeface="Georgia"/>
                <a:cs typeface="Georgia"/>
              </a:rPr>
              <a:t>	</a:t>
            </a:r>
            <a:r>
              <a:rPr sz="2400" spc="-10" dirty="0">
                <a:latin typeface="Georgia"/>
                <a:cs typeface="Georgia"/>
              </a:rPr>
              <a:t>ответственности</a:t>
            </a:r>
            <a:r>
              <a:rPr sz="2400" dirty="0">
                <a:latin typeface="Georgia"/>
                <a:cs typeface="Georgia"/>
              </a:rPr>
              <a:t>	</a:t>
            </a:r>
            <a:r>
              <a:rPr sz="2400" spc="-25" dirty="0">
                <a:latin typeface="Georgia"/>
                <a:cs typeface="Georgia"/>
              </a:rPr>
              <a:t>за</a:t>
            </a:r>
            <a:r>
              <a:rPr sz="2400" dirty="0">
                <a:latin typeface="Georgia"/>
                <a:cs typeface="Georgia"/>
              </a:rPr>
              <a:t>	</a:t>
            </a:r>
            <a:r>
              <a:rPr sz="2400" spc="-10" dirty="0">
                <a:latin typeface="Georgia"/>
                <a:cs typeface="Georgia"/>
              </a:rPr>
              <a:t>нарушение</a:t>
            </a:r>
            <a:r>
              <a:rPr sz="2400" dirty="0">
                <a:latin typeface="Georgia"/>
                <a:cs typeface="Georgia"/>
              </a:rPr>
              <a:t>	</a:t>
            </a:r>
            <a:r>
              <a:rPr sz="2400" spc="-35" dirty="0">
                <a:latin typeface="Georgia"/>
                <a:cs typeface="Georgia"/>
              </a:rPr>
              <a:t>порядка</a:t>
            </a:r>
            <a:endParaRPr sz="2400">
              <a:latin typeface="Georgia"/>
              <a:cs typeface="Georgia"/>
            </a:endParaRPr>
          </a:p>
          <a:p>
            <a:pPr marL="12700">
              <a:lnSpc>
                <a:spcPct val="100000"/>
              </a:lnSpc>
              <a:spcBef>
                <a:spcPts val="290"/>
              </a:spcBef>
            </a:pPr>
            <a:r>
              <a:rPr sz="2400" spc="-20" dirty="0">
                <a:latin typeface="Georgia"/>
                <a:cs typeface="Georgia"/>
              </a:rPr>
              <a:t>обработки</a:t>
            </a:r>
            <a:r>
              <a:rPr sz="2400" spc="-70" dirty="0">
                <a:latin typeface="Georgia"/>
                <a:cs typeface="Georgia"/>
              </a:rPr>
              <a:t> </a:t>
            </a:r>
            <a:r>
              <a:rPr sz="2400" spc="-25" dirty="0">
                <a:latin typeface="Georgia"/>
                <a:cs typeface="Georgia"/>
              </a:rPr>
              <a:t>ПД.</a:t>
            </a:r>
            <a:endParaRPr sz="2400">
              <a:latin typeface="Georgia"/>
              <a:cs typeface="Georgia"/>
            </a:endParaRPr>
          </a:p>
        </p:txBody>
      </p:sp>
    </p:spTree>
    <p:extLst>
      <p:ext uri="{BB962C8B-B14F-4D97-AF65-F5344CB8AC3E}">
        <p14:creationId xmlns:p14="http://schemas.microsoft.com/office/powerpoint/2010/main" val="36667460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95400" y="838200"/>
            <a:ext cx="7160260" cy="3718326"/>
          </a:xfrm>
          <a:prstGeom prst="rect">
            <a:avLst/>
          </a:prstGeom>
        </p:spPr>
        <p:txBody>
          <a:bodyPr vert="horz" wrap="square" lIns="0" tIns="169545" rIns="0" bIns="0" rtlCol="0">
            <a:spAutoFit/>
          </a:bodyPr>
          <a:lstStyle/>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endParaRPr lang="ru-RU" sz="2400" spc="-95" dirty="0">
              <a:latin typeface="Georgia"/>
              <a:cs typeface="Georgia"/>
            </a:endParaRPr>
          </a:p>
          <a:p>
            <a:pPr marL="179070" indent="-166370">
              <a:lnSpc>
                <a:spcPct val="100000"/>
              </a:lnSpc>
              <a:spcBef>
                <a:spcPts val="1475"/>
              </a:spcBef>
              <a:buChar char="-"/>
              <a:tabLst>
                <a:tab pos="179070" algn="l"/>
              </a:tabLst>
            </a:pPr>
            <a:r>
              <a:rPr lang="ru-RU" sz="2400" spc="-95" dirty="0">
                <a:latin typeface="Georgia"/>
                <a:cs typeface="Georgia"/>
              </a:rPr>
              <a:t>Если у Вас в ходе работы возникают вопросы:</a:t>
            </a:r>
          </a:p>
          <a:p>
            <a:pPr marL="355600" indent="-342900">
              <a:lnSpc>
                <a:spcPct val="100000"/>
              </a:lnSpc>
              <a:spcBef>
                <a:spcPts val="1475"/>
              </a:spcBef>
              <a:buFont typeface="Arial" panose="020B0604020202020204" pitchFamily="34" charset="0"/>
              <a:buChar char="•"/>
              <a:tabLst>
                <a:tab pos="179070" algn="l"/>
              </a:tabLst>
            </a:pPr>
            <a:r>
              <a:rPr lang="ru-RU" sz="2400" spc="-95" dirty="0">
                <a:latin typeface="Georgia"/>
                <a:cs typeface="Georgia"/>
              </a:rPr>
              <a:t>являются ли обрабатываемые Вами данные персональными?</a:t>
            </a:r>
          </a:p>
          <a:p>
            <a:pPr marL="355600" indent="-342900">
              <a:lnSpc>
                <a:spcPct val="100000"/>
              </a:lnSpc>
              <a:spcBef>
                <a:spcPts val="1475"/>
              </a:spcBef>
              <a:buFont typeface="Arial" panose="020B0604020202020204" pitchFamily="34" charset="0"/>
              <a:buChar char="•"/>
              <a:tabLst>
                <a:tab pos="179070" algn="l"/>
              </a:tabLst>
            </a:pPr>
            <a:r>
              <a:rPr lang="ru-RU" sz="2400" dirty="0">
                <a:latin typeface="Georgia"/>
                <a:cs typeface="Georgia"/>
              </a:rPr>
              <a:t>правильно ли я обрабатываю ПД?</a:t>
            </a:r>
          </a:p>
          <a:p>
            <a:pPr marL="12700">
              <a:lnSpc>
                <a:spcPct val="100000"/>
              </a:lnSpc>
              <a:spcBef>
                <a:spcPts val="1475"/>
              </a:spcBef>
              <a:tabLst>
                <a:tab pos="179070" algn="l"/>
              </a:tabLst>
            </a:pPr>
            <a:r>
              <a:rPr lang="ru-RU" sz="2400" dirty="0">
                <a:latin typeface="Georgia"/>
                <a:cs typeface="Georgia"/>
              </a:rPr>
              <a:t>Обязательно обращайтесь.</a:t>
            </a:r>
            <a:endParaRPr sz="2400" dirty="0">
              <a:latin typeface="Georgia"/>
              <a:cs typeface="Georgia"/>
            </a:endParaRPr>
          </a:p>
        </p:txBody>
      </p:sp>
    </p:spTree>
    <p:extLst>
      <p:ext uri="{BB962C8B-B14F-4D97-AF65-F5344CB8AC3E}">
        <p14:creationId xmlns:p14="http://schemas.microsoft.com/office/powerpoint/2010/main" val="1659551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66800" y="2362200"/>
            <a:ext cx="7330034" cy="629018"/>
          </a:xfrm>
          <a:prstGeom prst="rect">
            <a:avLst/>
          </a:prstGeom>
        </p:spPr>
        <p:txBody>
          <a:bodyPr vert="horz" wrap="square" lIns="0" tIns="13335" rIns="0" bIns="0" rtlCol="0">
            <a:spAutoFit/>
          </a:bodyPr>
          <a:lstStyle/>
          <a:p>
            <a:pPr marL="12700" algn="ctr">
              <a:lnSpc>
                <a:spcPct val="100000"/>
              </a:lnSpc>
              <a:spcBef>
                <a:spcPts val="105"/>
              </a:spcBef>
            </a:pPr>
            <a:r>
              <a:rPr sz="4000" spc="-90" dirty="0">
                <a:latin typeface="Georgia"/>
                <a:cs typeface="Georgia"/>
              </a:rPr>
              <a:t>Спасибо</a:t>
            </a:r>
            <a:r>
              <a:rPr sz="4000" spc="-105" dirty="0">
                <a:latin typeface="Georgia"/>
                <a:cs typeface="Georgia"/>
              </a:rPr>
              <a:t> </a:t>
            </a:r>
            <a:r>
              <a:rPr sz="4000" dirty="0">
                <a:latin typeface="Georgia"/>
                <a:cs typeface="Georgia"/>
              </a:rPr>
              <a:t>за</a:t>
            </a:r>
            <a:r>
              <a:rPr sz="4000" spc="-140" dirty="0">
                <a:latin typeface="Georgia"/>
                <a:cs typeface="Georgia"/>
              </a:rPr>
              <a:t> </a:t>
            </a:r>
            <a:r>
              <a:rPr sz="4000" spc="-60" dirty="0" err="1">
                <a:latin typeface="Georgia"/>
                <a:cs typeface="Georgia"/>
              </a:rPr>
              <a:t>внимание</a:t>
            </a:r>
            <a:r>
              <a:rPr sz="4000" spc="-60" dirty="0">
                <a:latin typeface="Georgia"/>
                <a:cs typeface="Georgia"/>
              </a:rPr>
              <a:t>!</a:t>
            </a:r>
            <a:endParaRPr sz="4000" dirty="0">
              <a:latin typeface="Georgia"/>
              <a:cs typeface="Georgia"/>
            </a:endParaRPr>
          </a:p>
        </p:txBody>
      </p:sp>
    </p:spTree>
    <p:extLst>
      <p:ext uri="{BB962C8B-B14F-4D97-AF65-F5344CB8AC3E}">
        <p14:creationId xmlns:p14="http://schemas.microsoft.com/office/powerpoint/2010/main" val="2463840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7900" cy="513715"/>
          </a:xfrm>
          <a:prstGeom prst="rect">
            <a:avLst/>
          </a:prstGeom>
        </p:spPr>
        <p:txBody>
          <a:bodyPr vert="horz" wrap="square" lIns="0" tIns="13335" rIns="0" bIns="0" rtlCol="0">
            <a:spAutoFit/>
          </a:bodyPr>
          <a:lstStyle/>
          <a:p>
            <a:pPr marL="12700">
              <a:lnSpc>
                <a:spcPct val="100000"/>
              </a:lnSpc>
              <a:spcBef>
                <a:spcPts val="105"/>
              </a:spcBef>
            </a:pPr>
            <a:r>
              <a:rPr sz="3200" spc="-125" dirty="0">
                <a:latin typeface="Georgia"/>
                <a:cs typeface="Georgia"/>
              </a:rPr>
              <a:t>Термин</a:t>
            </a:r>
            <a:r>
              <a:rPr sz="3200" spc="-80" dirty="0">
                <a:latin typeface="Georgia"/>
                <a:cs typeface="Georgia"/>
              </a:rPr>
              <a:t> </a:t>
            </a:r>
            <a:r>
              <a:rPr sz="3200" spc="-65" dirty="0">
                <a:latin typeface="Georgia"/>
                <a:cs typeface="Georgia"/>
              </a:rPr>
              <a:t>«персональные</a:t>
            </a:r>
            <a:r>
              <a:rPr sz="3200" spc="-85" dirty="0">
                <a:latin typeface="Georgia"/>
                <a:cs typeface="Georgia"/>
              </a:rPr>
              <a:t> </a:t>
            </a:r>
            <a:r>
              <a:rPr sz="3200" spc="-35" dirty="0">
                <a:latin typeface="Georgia"/>
                <a:cs typeface="Georgia"/>
              </a:rPr>
              <a:t>данные»</a:t>
            </a:r>
            <a:endParaRPr sz="3200" dirty="0">
              <a:latin typeface="Georgia"/>
              <a:cs typeface="Georgia"/>
            </a:endParaRPr>
          </a:p>
        </p:txBody>
      </p:sp>
      <p:sp>
        <p:nvSpPr>
          <p:cNvPr id="6" name="object 6"/>
          <p:cNvSpPr txBox="1"/>
          <p:nvPr/>
        </p:nvSpPr>
        <p:spPr>
          <a:xfrm>
            <a:off x="838200" y="3571136"/>
            <a:ext cx="2260884" cy="783590"/>
          </a:xfrm>
          <a:prstGeom prst="rect">
            <a:avLst/>
          </a:prstGeom>
        </p:spPr>
        <p:txBody>
          <a:bodyPr vert="horz" wrap="square" lIns="0" tIns="45085" rIns="0" bIns="0" rtlCol="0">
            <a:spAutoFit/>
          </a:bodyPr>
          <a:lstStyle/>
          <a:p>
            <a:pPr marL="12700" marR="5080" indent="278765" algn="just">
              <a:lnSpc>
                <a:spcPct val="88100"/>
              </a:lnSpc>
              <a:spcBef>
                <a:spcPts val="355"/>
              </a:spcBef>
            </a:pPr>
            <a:r>
              <a:rPr sz="1800" spc="-25" dirty="0">
                <a:latin typeface="Georgia"/>
                <a:cs typeface="Georgia"/>
              </a:rPr>
              <a:t>Физическое</a:t>
            </a:r>
            <a:r>
              <a:rPr sz="1800" spc="-50" dirty="0">
                <a:latin typeface="Georgia"/>
                <a:cs typeface="Georgia"/>
              </a:rPr>
              <a:t> </a:t>
            </a:r>
            <a:r>
              <a:rPr sz="1800" spc="-55" dirty="0">
                <a:latin typeface="Georgia"/>
                <a:cs typeface="Georgia"/>
              </a:rPr>
              <a:t>лицо, </a:t>
            </a:r>
            <a:r>
              <a:rPr sz="1800" spc="-10" dirty="0">
                <a:latin typeface="Georgia"/>
                <a:cs typeface="Georgia"/>
              </a:rPr>
              <a:t>которое</a:t>
            </a:r>
            <a:r>
              <a:rPr sz="1800" spc="-75" dirty="0">
                <a:latin typeface="Georgia"/>
                <a:cs typeface="Georgia"/>
              </a:rPr>
              <a:t> </a:t>
            </a:r>
            <a:r>
              <a:rPr sz="1800" spc="-40" dirty="0" err="1">
                <a:latin typeface="Georgia"/>
                <a:cs typeface="Georgia"/>
              </a:rPr>
              <a:t>может</a:t>
            </a:r>
            <a:r>
              <a:rPr sz="1800" spc="-70" dirty="0">
                <a:latin typeface="Georgia"/>
                <a:cs typeface="Georgia"/>
              </a:rPr>
              <a:t> </a:t>
            </a:r>
            <a:r>
              <a:rPr sz="1800" spc="-20" dirty="0" err="1">
                <a:latin typeface="Georgia"/>
                <a:cs typeface="Georgia"/>
              </a:rPr>
              <a:t>быт</a:t>
            </a:r>
            <a:r>
              <a:rPr lang="ru-RU" sz="1800" spc="-20" dirty="0">
                <a:latin typeface="Georgia"/>
                <a:cs typeface="Georgia"/>
              </a:rPr>
              <a:t>ь </a:t>
            </a:r>
            <a:r>
              <a:rPr lang="ru-RU" sz="1800" spc="-10" dirty="0">
                <a:latin typeface="Georgia"/>
                <a:cs typeface="Georgia"/>
              </a:rPr>
              <a:t>идентифицировано</a:t>
            </a:r>
            <a:endParaRPr lang="ru-RU" sz="1800" dirty="0">
              <a:latin typeface="Georgia"/>
              <a:cs typeface="Georgia"/>
            </a:endParaRPr>
          </a:p>
        </p:txBody>
      </p:sp>
      <p:sp>
        <p:nvSpPr>
          <p:cNvPr id="7" name="object 7"/>
          <p:cNvSpPr/>
          <p:nvPr/>
        </p:nvSpPr>
        <p:spPr>
          <a:xfrm>
            <a:off x="3192227" y="1903603"/>
            <a:ext cx="364490" cy="4118656"/>
          </a:xfrm>
          <a:custGeom>
            <a:avLst/>
            <a:gdLst/>
            <a:ahLst/>
            <a:cxnLst/>
            <a:rect l="l" t="t" r="r" b="b"/>
            <a:pathLst>
              <a:path w="364489" h="3965575">
                <a:moveTo>
                  <a:pt x="364236" y="3965448"/>
                </a:moveTo>
                <a:lnTo>
                  <a:pt x="306671" y="3958949"/>
                </a:lnTo>
                <a:lnTo>
                  <a:pt x="256678" y="3940851"/>
                </a:lnTo>
                <a:lnTo>
                  <a:pt x="217255" y="3913255"/>
                </a:lnTo>
                <a:lnTo>
                  <a:pt x="191402" y="3878260"/>
                </a:lnTo>
                <a:lnTo>
                  <a:pt x="182117" y="3837965"/>
                </a:lnTo>
                <a:lnTo>
                  <a:pt x="182117" y="2110232"/>
                </a:lnTo>
                <a:lnTo>
                  <a:pt x="172833" y="2069904"/>
                </a:lnTo>
                <a:lnTo>
                  <a:pt x="146980" y="2034899"/>
                </a:lnTo>
                <a:lnTo>
                  <a:pt x="107557" y="2007307"/>
                </a:lnTo>
                <a:lnTo>
                  <a:pt x="57564" y="1989218"/>
                </a:lnTo>
                <a:lnTo>
                  <a:pt x="0" y="1982724"/>
                </a:lnTo>
                <a:lnTo>
                  <a:pt x="57564" y="1976229"/>
                </a:lnTo>
                <a:lnTo>
                  <a:pt x="107557" y="1958140"/>
                </a:lnTo>
                <a:lnTo>
                  <a:pt x="146980" y="1930548"/>
                </a:lnTo>
                <a:lnTo>
                  <a:pt x="172833" y="1895543"/>
                </a:lnTo>
                <a:lnTo>
                  <a:pt x="182117" y="1855216"/>
                </a:lnTo>
                <a:lnTo>
                  <a:pt x="182117" y="127508"/>
                </a:lnTo>
                <a:lnTo>
                  <a:pt x="191402" y="87180"/>
                </a:lnTo>
                <a:lnTo>
                  <a:pt x="217255" y="52175"/>
                </a:lnTo>
                <a:lnTo>
                  <a:pt x="256678" y="24583"/>
                </a:lnTo>
                <a:lnTo>
                  <a:pt x="306671" y="6494"/>
                </a:lnTo>
                <a:lnTo>
                  <a:pt x="364236" y="0"/>
                </a:lnTo>
              </a:path>
            </a:pathLst>
          </a:custGeom>
          <a:ln w="15874">
            <a:solidFill>
              <a:srgbClr val="31426B"/>
            </a:solidFill>
          </a:ln>
        </p:spPr>
        <p:txBody>
          <a:bodyPr wrap="square" lIns="0" tIns="0" rIns="0" bIns="0" rtlCol="0"/>
          <a:lstStyle/>
          <a:p>
            <a:endParaRPr/>
          </a:p>
        </p:txBody>
      </p:sp>
      <p:grpSp>
        <p:nvGrpSpPr>
          <p:cNvPr id="8" name="object 8"/>
          <p:cNvGrpSpPr/>
          <p:nvPr/>
        </p:nvGrpSpPr>
        <p:grpSpPr>
          <a:xfrm>
            <a:off x="3735200" y="1869042"/>
            <a:ext cx="4882452" cy="4161154"/>
            <a:chOff x="3684714" y="1762950"/>
            <a:chExt cx="4966335" cy="4161154"/>
          </a:xfrm>
        </p:grpSpPr>
        <p:sp>
          <p:nvSpPr>
            <p:cNvPr id="9" name="object 9"/>
            <p:cNvSpPr/>
            <p:nvPr/>
          </p:nvSpPr>
          <p:spPr>
            <a:xfrm>
              <a:off x="3692652" y="1770888"/>
              <a:ext cx="4950460" cy="4145279"/>
            </a:xfrm>
            <a:custGeom>
              <a:avLst/>
              <a:gdLst/>
              <a:ahLst/>
              <a:cxnLst/>
              <a:rect l="l" t="t" r="r" b="b"/>
              <a:pathLst>
                <a:path w="4950459" h="4145279">
                  <a:moveTo>
                    <a:pt x="4949952" y="0"/>
                  </a:moveTo>
                  <a:lnTo>
                    <a:pt x="0" y="0"/>
                  </a:lnTo>
                  <a:lnTo>
                    <a:pt x="0" y="4145279"/>
                  </a:lnTo>
                  <a:lnTo>
                    <a:pt x="4949952" y="4145279"/>
                  </a:lnTo>
                  <a:lnTo>
                    <a:pt x="4949952" y="0"/>
                  </a:lnTo>
                  <a:close/>
                </a:path>
              </a:pathLst>
            </a:custGeom>
            <a:solidFill>
              <a:srgbClr val="FFFFFF"/>
            </a:solidFill>
          </p:spPr>
          <p:txBody>
            <a:bodyPr wrap="square" lIns="0" tIns="0" rIns="0" bIns="0" rtlCol="0"/>
            <a:lstStyle/>
            <a:p>
              <a:endParaRPr/>
            </a:p>
          </p:txBody>
        </p:sp>
        <p:sp>
          <p:nvSpPr>
            <p:cNvPr id="10" name="object 10"/>
            <p:cNvSpPr/>
            <p:nvPr/>
          </p:nvSpPr>
          <p:spPr>
            <a:xfrm>
              <a:off x="3692652" y="1770888"/>
              <a:ext cx="4950460" cy="4145279"/>
            </a:xfrm>
            <a:custGeom>
              <a:avLst/>
              <a:gdLst/>
              <a:ahLst/>
              <a:cxnLst/>
              <a:rect l="l" t="t" r="r" b="b"/>
              <a:pathLst>
                <a:path w="4950459" h="4145279">
                  <a:moveTo>
                    <a:pt x="0" y="4145279"/>
                  </a:moveTo>
                  <a:lnTo>
                    <a:pt x="4949952" y="4145279"/>
                  </a:lnTo>
                  <a:lnTo>
                    <a:pt x="4949952" y="0"/>
                  </a:lnTo>
                  <a:lnTo>
                    <a:pt x="0" y="0"/>
                  </a:lnTo>
                  <a:lnTo>
                    <a:pt x="0" y="4145279"/>
                  </a:lnTo>
                  <a:close/>
                </a:path>
              </a:pathLst>
            </a:custGeom>
            <a:ln w="15875">
              <a:solidFill>
                <a:srgbClr val="394B7A"/>
              </a:solidFill>
            </a:ln>
          </p:spPr>
          <p:txBody>
            <a:bodyPr wrap="square" lIns="0" tIns="0" rIns="0" bIns="0" rtlCol="0"/>
            <a:lstStyle/>
            <a:p>
              <a:endParaRPr/>
            </a:p>
          </p:txBody>
        </p:sp>
      </p:grpSp>
      <p:sp>
        <p:nvSpPr>
          <p:cNvPr id="11" name="object 11"/>
          <p:cNvSpPr txBox="1"/>
          <p:nvPr/>
        </p:nvSpPr>
        <p:spPr>
          <a:xfrm>
            <a:off x="3749802" y="1903603"/>
            <a:ext cx="4784598" cy="3598164"/>
          </a:xfrm>
          <a:prstGeom prst="rect">
            <a:avLst/>
          </a:prstGeom>
        </p:spPr>
        <p:txBody>
          <a:bodyPr vert="horz" wrap="square" lIns="0" tIns="45085" rIns="0" bIns="0" rtlCol="0">
            <a:spAutoFit/>
          </a:bodyPr>
          <a:lstStyle/>
          <a:p>
            <a:pPr marL="184785" marR="149225" indent="-172720">
              <a:lnSpc>
                <a:spcPct val="88100"/>
              </a:lnSpc>
              <a:spcBef>
                <a:spcPts val="355"/>
              </a:spcBef>
              <a:buFont typeface="Georgia"/>
              <a:buChar char="•"/>
              <a:tabLst>
                <a:tab pos="184785" algn="l"/>
              </a:tabLst>
            </a:pPr>
            <a:r>
              <a:rPr sz="1800" b="0" i="1" spc="-40" dirty="0">
                <a:latin typeface="Georgia" panose="02040502050405020303" pitchFamily="18" charset="0"/>
                <a:cs typeface="Roboto Thin"/>
              </a:rPr>
              <a:t>физическое</a:t>
            </a:r>
            <a:r>
              <a:rPr sz="1800" b="0" i="1" spc="-5" dirty="0">
                <a:latin typeface="Georgia" panose="02040502050405020303" pitchFamily="18" charset="0"/>
                <a:cs typeface="Roboto Thin"/>
              </a:rPr>
              <a:t> </a:t>
            </a:r>
            <a:r>
              <a:rPr sz="1800" b="0" i="1" dirty="0">
                <a:latin typeface="Georgia" panose="02040502050405020303" pitchFamily="18" charset="0"/>
                <a:cs typeface="Roboto Thin"/>
              </a:rPr>
              <a:t>лицо,</a:t>
            </a:r>
            <a:r>
              <a:rPr sz="1800" b="0" i="1" spc="-20" dirty="0">
                <a:latin typeface="Georgia" panose="02040502050405020303" pitchFamily="18" charset="0"/>
                <a:cs typeface="Roboto Thin"/>
              </a:rPr>
              <a:t> </a:t>
            </a:r>
            <a:r>
              <a:rPr sz="1800" b="0" i="1" spc="50" dirty="0">
                <a:latin typeface="Georgia" panose="02040502050405020303" pitchFamily="18" charset="0"/>
                <a:cs typeface="Roboto Thin"/>
              </a:rPr>
              <a:t>которое</a:t>
            </a:r>
            <a:r>
              <a:rPr sz="1800" b="0" i="1" spc="-5" dirty="0">
                <a:latin typeface="Georgia" panose="02040502050405020303" pitchFamily="18" charset="0"/>
                <a:cs typeface="Roboto Thin"/>
              </a:rPr>
              <a:t> </a:t>
            </a:r>
            <a:r>
              <a:rPr sz="1800" b="0" i="1" spc="120" dirty="0">
                <a:latin typeface="Georgia" panose="02040502050405020303" pitchFamily="18" charset="0"/>
                <a:cs typeface="Roboto Thin"/>
              </a:rPr>
              <a:t>может</a:t>
            </a:r>
            <a:r>
              <a:rPr sz="1800" b="0" i="1" spc="-10" dirty="0">
                <a:latin typeface="Georgia" panose="02040502050405020303" pitchFamily="18" charset="0"/>
                <a:cs typeface="Roboto Thin"/>
              </a:rPr>
              <a:t> </a:t>
            </a:r>
            <a:r>
              <a:rPr sz="1800" b="0" i="1" spc="105" dirty="0">
                <a:latin typeface="Georgia" panose="02040502050405020303" pitchFamily="18" charset="0"/>
                <a:cs typeface="Roboto Thin"/>
              </a:rPr>
              <a:t>быть </a:t>
            </a:r>
            <a:r>
              <a:rPr sz="1800" b="1" i="1" spc="-165" dirty="0">
                <a:latin typeface="Georgia" panose="02040502050405020303" pitchFamily="18" charset="0"/>
                <a:cs typeface="Georgia"/>
              </a:rPr>
              <a:t>прямо</a:t>
            </a:r>
            <a:r>
              <a:rPr sz="1800" b="1" i="1" spc="-45" dirty="0">
                <a:latin typeface="Georgia" panose="02040502050405020303" pitchFamily="18" charset="0"/>
                <a:cs typeface="Georgia"/>
              </a:rPr>
              <a:t> </a:t>
            </a:r>
            <a:r>
              <a:rPr sz="1800" b="1" i="1" spc="-165" dirty="0">
                <a:latin typeface="Georgia" panose="02040502050405020303" pitchFamily="18" charset="0"/>
                <a:cs typeface="Georgia"/>
              </a:rPr>
              <a:t>или</a:t>
            </a:r>
            <a:r>
              <a:rPr sz="1800" b="1" i="1" spc="-55" dirty="0">
                <a:latin typeface="Georgia" panose="02040502050405020303" pitchFamily="18" charset="0"/>
                <a:cs typeface="Georgia"/>
              </a:rPr>
              <a:t> </a:t>
            </a:r>
            <a:r>
              <a:rPr sz="1800" b="1" i="1" spc="-155" dirty="0">
                <a:latin typeface="Georgia" panose="02040502050405020303" pitchFamily="18" charset="0"/>
                <a:cs typeface="Georgia"/>
              </a:rPr>
              <a:t>косвенно</a:t>
            </a:r>
            <a:r>
              <a:rPr sz="1800" b="1" i="1" spc="-50" dirty="0">
                <a:latin typeface="Georgia" panose="02040502050405020303" pitchFamily="18" charset="0"/>
                <a:cs typeface="Georgia"/>
              </a:rPr>
              <a:t> </a:t>
            </a:r>
            <a:r>
              <a:rPr sz="1800" b="1" i="1" spc="-135" dirty="0">
                <a:latin typeface="Georgia" panose="02040502050405020303" pitchFamily="18" charset="0"/>
                <a:cs typeface="Georgia"/>
              </a:rPr>
              <a:t>определено</a:t>
            </a:r>
            <a:r>
              <a:rPr sz="1800" b="0" i="1" spc="-135" dirty="0">
                <a:latin typeface="Georgia" panose="02040502050405020303" pitchFamily="18" charset="0"/>
                <a:cs typeface="Roboto Thin"/>
              </a:rPr>
              <a:t>,</a:t>
            </a:r>
            <a:r>
              <a:rPr sz="1800" b="0" i="1" spc="-15" dirty="0">
                <a:latin typeface="Georgia" panose="02040502050405020303" pitchFamily="18" charset="0"/>
                <a:cs typeface="Roboto Thin"/>
              </a:rPr>
              <a:t> </a:t>
            </a:r>
            <a:r>
              <a:rPr sz="1800" b="0" i="1" spc="-50" dirty="0">
                <a:latin typeface="Georgia" panose="02040502050405020303" pitchFamily="18" charset="0"/>
                <a:cs typeface="Roboto Thin"/>
              </a:rPr>
              <a:t>в </a:t>
            </a:r>
            <a:r>
              <a:rPr sz="1800" b="0" i="1" spc="100" dirty="0">
                <a:latin typeface="Georgia" panose="02040502050405020303" pitchFamily="18" charset="0"/>
                <a:cs typeface="Roboto Thin"/>
              </a:rPr>
              <a:t>частности</a:t>
            </a:r>
            <a:r>
              <a:rPr sz="1800" b="0" i="1" spc="-5" dirty="0">
                <a:latin typeface="Georgia" panose="02040502050405020303" pitchFamily="18" charset="0"/>
                <a:cs typeface="Roboto Thin"/>
              </a:rPr>
              <a:t> </a:t>
            </a:r>
            <a:r>
              <a:rPr sz="1800" b="0" i="1" spc="-10" dirty="0">
                <a:latin typeface="Georgia" panose="02040502050405020303" pitchFamily="18" charset="0"/>
                <a:cs typeface="Roboto Thin"/>
              </a:rPr>
              <a:t>через</a:t>
            </a:r>
            <a:endParaRPr sz="1800" dirty="0">
              <a:latin typeface="Georgia" panose="02040502050405020303" pitchFamily="18" charset="0"/>
              <a:cs typeface="Roboto Thin"/>
            </a:endParaRPr>
          </a:p>
          <a:p>
            <a:pPr marL="470535" indent="-285750" algn="just">
              <a:lnSpc>
                <a:spcPct val="100000"/>
              </a:lnSpc>
              <a:spcBef>
                <a:spcPts val="50"/>
              </a:spcBef>
              <a:buFont typeface="Arial" panose="020B0604020202020204" pitchFamily="34" charset="0"/>
              <a:buChar char="•"/>
            </a:pPr>
            <a:r>
              <a:rPr sz="1800" b="0" i="1" dirty="0" err="1">
                <a:latin typeface="Georgia" panose="02040502050405020303" pitchFamily="18" charset="0"/>
                <a:cs typeface="Roboto Thin"/>
              </a:rPr>
              <a:t>фамилию</a:t>
            </a:r>
            <a:r>
              <a:rPr sz="1800" b="0" i="1" dirty="0">
                <a:latin typeface="Georgia" panose="02040502050405020303" pitchFamily="18" charset="0"/>
                <a:cs typeface="Roboto Thin"/>
              </a:rPr>
              <a:t>,</a:t>
            </a:r>
            <a:r>
              <a:rPr sz="1800" b="0" i="1" spc="-10" dirty="0">
                <a:latin typeface="Georgia" panose="02040502050405020303" pitchFamily="18" charset="0"/>
                <a:cs typeface="Roboto Thin"/>
              </a:rPr>
              <a:t> </a:t>
            </a:r>
            <a:r>
              <a:rPr sz="1800" b="0" i="1" dirty="0">
                <a:latin typeface="Georgia" panose="02040502050405020303" pitchFamily="18" charset="0"/>
                <a:cs typeface="Roboto Thin"/>
              </a:rPr>
              <a:t>собственное</a:t>
            </a:r>
            <a:r>
              <a:rPr sz="1800" b="0" i="1" spc="-30" dirty="0">
                <a:latin typeface="Georgia" panose="02040502050405020303" pitchFamily="18" charset="0"/>
                <a:cs typeface="Roboto Thin"/>
              </a:rPr>
              <a:t> </a:t>
            </a:r>
            <a:r>
              <a:rPr sz="1800" b="0" i="1" dirty="0">
                <a:latin typeface="Georgia" panose="02040502050405020303" pitchFamily="18" charset="0"/>
                <a:cs typeface="Roboto Thin"/>
              </a:rPr>
              <a:t>имя,</a:t>
            </a:r>
            <a:r>
              <a:rPr sz="1800" b="0" i="1" spc="-20" dirty="0">
                <a:latin typeface="Georgia" panose="02040502050405020303" pitchFamily="18" charset="0"/>
                <a:cs typeface="Roboto Thin"/>
              </a:rPr>
              <a:t> </a:t>
            </a:r>
            <a:r>
              <a:rPr sz="1800" b="0" i="1" spc="90" dirty="0">
                <a:latin typeface="Georgia" panose="02040502050405020303" pitchFamily="18" charset="0"/>
                <a:cs typeface="Roboto Thin"/>
              </a:rPr>
              <a:t>отчество,</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140" dirty="0" err="1">
                <a:latin typeface="Georgia" panose="02040502050405020303" pitchFamily="18" charset="0"/>
                <a:cs typeface="Roboto Thin"/>
              </a:rPr>
              <a:t>дату</a:t>
            </a:r>
            <a:r>
              <a:rPr sz="1800" b="0" i="1" spc="-30" dirty="0">
                <a:latin typeface="Georgia" panose="02040502050405020303" pitchFamily="18" charset="0"/>
                <a:cs typeface="Roboto Thin"/>
              </a:rPr>
              <a:t> </a:t>
            </a:r>
            <a:r>
              <a:rPr sz="1800" b="0" i="1" spc="-10" dirty="0">
                <a:latin typeface="Georgia" panose="02040502050405020303" pitchFamily="18" charset="0"/>
                <a:cs typeface="Roboto Thin"/>
              </a:rPr>
              <a:t>рождения,</a:t>
            </a:r>
            <a:endParaRPr sz="180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lang="ru-RU" sz="1800" b="0" i="1" dirty="0">
                <a:latin typeface="Georgia" panose="02040502050405020303" pitchFamily="18" charset="0"/>
                <a:cs typeface="Roboto Thin"/>
              </a:rPr>
              <a:t>и</a:t>
            </a:r>
            <a:r>
              <a:rPr sz="1800" b="0" i="1" dirty="0" err="1">
                <a:latin typeface="Georgia" panose="02040502050405020303" pitchFamily="18" charset="0"/>
                <a:cs typeface="Roboto Thin"/>
              </a:rPr>
              <a:t>дентификационный</a:t>
            </a:r>
            <a:r>
              <a:rPr lang="ru-RU" i="1" spc="375" dirty="0">
                <a:latin typeface="Georgia" panose="02040502050405020303" pitchFamily="18" charset="0"/>
                <a:cs typeface="Roboto Thin"/>
              </a:rPr>
              <a:t> </a:t>
            </a:r>
            <a:r>
              <a:rPr sz="1800" b="0" i="1" spc="-10" dirty="0" err="1">
                <a:latin typeface="Georgia" panose="02040502050405020303" pitchFamily="18" charset="0"/>
                <a:cs typeface="Roboto Thin"/>
              </a:rPr>
              <a:t>номер</a:t>
            </a:r>
            <a:endParaRPr lang="ru-RU" sz="1800" b="0" i="1" spc="-10" dirty="0">
              <a:latin typeface="Georgia" panose="02040502050405020303" pitchFamily="18" charset="0"/>
              <a:cs typeface="Roboto Thin"/>
            </a:endParaRPr>
          </a:p>
          <a:p>
            <a:pPr marL="470535" indent="-285750" algn="just">
              <a:lnSpc>
                <a:spcPct val="100000"/>
              </a:lnSpc>
              <a:spcBef>
                <a:spcPts val="60"/>
              </a:spcBef>
              <a:buFont typeface="Arial" panose="020B0604020202020204" pitchFamily="34" charset="0"/>
              <a:buChar char="•"/>
            </a:pPr>
            <a:r>
              <a:rPr sz="1800" b="0" i="1" spc="-20" dirty="0" err="1">
                <a:latin typeface="Georgia" panose="02040502050405020303" pitchFamily="18" charset="0"/>
                <a:cs typeface="Roboto Thin"/>
              </a:rPr>
              <a:t>либо</a:t>
            </a:r>
            <a:r>
              <a:rPr sz="1800" b="0" i="1" spc="-50" dirty="0">
                <a:latin typeface="Georgia" panose="02040502050405020303" pitchFamily="18" charset="0"/>
                <a:cs typeface="Roboto Thin"/>
              </a:rPr>
              <a:t> </a:t>
            </a:r>
            <a:r>
              <a:rPr sz="1800" b="0" i="1" spc="-60" dirty="0">
                <a:latin typeface="Georgia" panose="02040502050405020303" pitchFamily="18" charset="0"/>
                <a:cs typeface="Roboto Thin"/>
              </a:rPr>
              <a:t>через</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один</a:t>
            </a:r>
            <a:r>
              <a:rPr sz="1800" b="0" i="1" spc="-45" dirty="0">
                <a:latin typeface="Georgia" panose="02040502050405020303" pitchFamily="18" charset="0"/>
                <a:cs typeface="Roboto Thin"/>
              </a:rPr>
              <a:t> </a:t>
            </a:r>
            <a:r>
              <a:rPr sz="1800" b="0" i="1" dirty="0">
                <a:latin typeface="Georgia" panose="02040502050405020303" pitchFamily="18" charset="0"/>
                <a:cs typeface="Roboto Thin"/>
              </a:rPr>
              <a:t>или</a:t>
            </a:r>
            <a:r>
              <a:rPr sz="1800" b="0" i="1" spc="-50" dirty="0">
                <a:latin typeface="Georgia" panose="02040502050405020303" pitchFamily="18" charset="0"/>
                <a:cs typeface="Roboto Thin"/>
              </a:rPr>
              <a:t> </a:t>
            </a:r>
            <a:r>
              <a:rPr sz="1800" b="0" i="1" spc="-25" dirty="0">
                <a:latin typeface="Georgia" panose="02040502050405020303" pitchFamily="18" charset="0"/>
                <a:cs typeface="Roboto Thin"/>
              </a:rPr>
              <a:t>несколько</a:t>
            </a:r>
            <a:r>
              <a:rPr sz="1800" b="0" i="1" spc="-35" dirty="0">
                <a:latin typeface="Georgia" panose="02040502050405020303" pitchFamily="18" charset="0"/>
                <a:cs typeface="Roboto Thin"/>
              </a:rPr>
              <a:t> </a:t>
            </a:r>
            <a:r>
              <a:rPr sz="1800" b="0" i="1" spc="-10" dirty="0">
                <a:latin typeface="Georgia" panose="02040502050405020303" pitchFamily="18" charset="0"/>
                <a:cs typeface="Roboto Thin"/>
              </a:rPr>
              <a:t>признаков, </a:t>
            </a:r>
            <a:r>
              <a:rPr sz="1800" b="0" i="1" dirty="0">
                <a:latin typeface="Georgia" panose="02040502050405020303" pitchFamily="18" charset="0"/>
                <a:cs typeface="Roboto Thin"/>
              </a:rPr>
              <a:t>характерных</a:t>
            </a:r>
            <a:r>
              <a:rPr sz="1800" b="0" i="1" spc="195" dirty="0">
                <a:latin typeface="Georgia" panose="02040502050405020303" pitchFamily="18" charset="0"/>
                <a:cs typeface="Roboto Thin"/>
              </a:rPr>
              <a:t> </a:t>
            </a:r>
            <a:r>
              <a:rPr sz="1800" b="0" i="1" spc="-20" dirty="0" err="1">
                <a:latin typeface="Georgia" panose="02040502050405020303" pitchFamily="18" charset="0"/>
                <a:cs typeface="Roboto Thin"/>
              </a:rPr>
              <a:t>для</a:t>
            </a:r>
            <a:r>
              <a:rPr sz="1800" b="0" i="1" spc="165" dirty="0">
                <a:latin typeface="Georgia" panose="02040502050405020303" pitchFamily="18" charset="0"/>
                <a:cs typeface="Roboto Thin"/>
              </a:rPr>
              <a:t> </a:t>
            </a:r>
            <a:r>
              <a:rPr sz="1800" b="0" i="1" spc="-25" dirty="0" err="1">
                <a:latin typeface="Georgia" panose="02040502050405020303" pitchFamily="18" charset="0"/>
                <a:cs typeface="Roboto Thin"/>
              </a:rPr>
              <a:t>его</a:t>
            </a:r>
            <a:r>
              <a:rPr lang="ru-RU" sz="1800" b="0" i="1" spc="-25"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физической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b="0" i="1" spc="-10" dirty="0" err="1">
                <a:latin typeface="Georgia" panose="02040502050405020303" pitchFamily="18" charset="0"/>
                <a:cs typeface="Roboto Thin"/>
              </a:rPr>
              <a:t>психологической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умственной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экономической</a:t>
            </a:r>
            <a:r>
              <a:rPr sz="1800" b="0" i="1" spc="-10" dirty="0">
                <a:latin typeface="Georgia" panose="02040502050405020303" pitchFamily="18" charset="0"/>
                <a:cs typeface="Roboto Thin"/>
              </a:rPr>
              <a:t>,</a:t>
            </a:r>
            <a:r>
              <a:rPr lang="ru-RU" sz="1800" b="0" i="1" spc="-10" dirty="0">
                <a:latin typeface="Georgia" panose="02040502050405020303" pitchFamily="18" charset="0"/>
                <a:cs typeface="Roboto Thin"/>
              </a:rPr>
              <a:t> </a:t>
            </a:r>
            <a:r>
              <a:rPr sz="1800" spc="-819" dirty="0">
                <a:latin typeface="Georgia" panose="02040502050405020303" pitchFamily="18" charset="0"/>
                <a:cs typeface="Courier New"/>
              </a:rPr>
              <a:t> </a:t>
            </a:r>
            <a:r>
              <a:rPr sz="1800" b="0" i="1" spc="-10" dirty="0" err="1">
                <a:latin typeface="Georgia" panose="02040502050405020303" pitchFamily="18" charset="0"/>
                <a:cs typeface="Roboto Thin"/>
              </a:rPr>
              <a:t>культурной</a:t>
            </a:r>
            <a:r>
              <a:rPr lang="ru-RU" sz="1800" b="0" i="1" spc="-10" dirty="0">
                <a:latin typeface="Georgia" panose="02040502050405020303" pitchFamily="18" charset="0"/>
                <a:cs typeface="Roboto Thin"/>
              </a:rPr>
              <a:t> </a:t>
            </a:r>
            <a:r>
              <a:rPr sz="1800" spc="-810" dirty="0">
                <a:latin typeface="Georgia" panose="02040502050405020303" pitchFamily="18" charset="0"/>
                <a:cs typeface="Courier New"/>
              </a:rPr>
              <a:t> </a:t>
            </a:r>
            <a:r>
              <a:rPr sz="1800" b="0" i="1" dirty="0" err="1">
                <a:latin typeface="Georgia" panose="02040502050405020303" pitchFamily="18" charset="0"/>
                <a:cs typeface="Roboto Thin"/>
              </a:rPr>
              <a:t>или</a:t>
            </a:r>
            <a:r>
              <a:rPr lang="ru-RU" sz="1800" b="0" i="1" dirty="0">
                <a:latin typeface="Georgia" panose="02040502050405020303" pitchFamily="18" charset="0"/>
                <a:cs typeface="Roboto Thin"/>
              </a:rPr>
              <a:t> </a:t>
            </a:r>
            <a:r>
              <a:rPr sz="1800" b="0" i="1" spc="-25" dirty="0" err="1">
                <a:latin typeface="Georgia" panose="02040502050405020303" pitchFamily="18" charset="0"/>
                <a:cs typeface="Roboto Thin"/>
              </a:rPr>
              <a:t>социальной</a:t>
            </a:r>
            <a:r>
              <a:rPr sz="1800" b="0" i="1" spc="-5" dirty="0">
                <a:latin typeface="Georgia" panose="02040502050405020303" pitchFamily="18" charset="0"/>
                <a:cs typeface="Roboto Thin"/>
              </a:rPr>
              <a:t> </a:t>
            </a:r>
            <a:r>
              <a:rPr sz="1800" b="0" i="1" spc="60" dirty="0">
                <a:latin typeface="Georgia" panose="02040502050405020303" pitchFamily="18" charset="0"/>
                <a:cs typeface="Roboto Thin"/>
              </a:rPr>
              <a:t>идентичности</a:t>
            </a:r>
            <a:r>
              <a:rPr sz="1800" b="0" i="1" spc="60" dirty="0">
                <a:latin typeface="Roboto Thin"/>
                <a:cs typeface="Roboto Thin"/>
              </a:rPr>
              <a:t>.</a:t>
            </a:r>
            <a:endParaRPr sz="1800" dirty="0">
              <a:latin typeface="Roboto Thin"/>
              <a:cs typeface="Roboto Thi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976" y="3288337"/>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86355" y="1965960"/>
            <a:ext cx="6053200" cy="319959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Общедоступные персональные данные</a:t>
            </a:r>
          </a:p>
          <a:p>
            <a:pPr marL="73025" marR="74295">
              <a:lnSpc>
                <a:spcPts val="2010"/>
              </a:lnSpc>
              <a:spcBef>
                <a:spcPts val="550"/>
              </a:spcBef>
              <a:tabLst>
                <a:tab pos="245745" algn="l"/>
              </a:tabLst>
            </a:pPr>
            <a:endParaRPr lang="ru-RU" sz="2500" b="1" i="1" spc="-25" dirty="0">
              <a:latin typeface="Roboto Thin"/>
              <a:cs typeface="Roboto Thin"/>
            </a:endParaRPr>
          </a:p>
          <a:p>
            <a:pPr marL="73025" marR="74295">
              <a:lnSpc>
                <a:spcPts val="2010"/>
              </a:lnSpc>
              <a:spcBef>
                <a:spcPts val="550"/>
              </a:spcBef>
              <a:tabLst>
                <a:tab pos="245745" algn="l"/>
              </a:tabLst>
            </a:pPr>
            <a:endParaRPr lang="ru-RU" sz="2500" b="1" i="1" spc="-25" dirty="0">
              <a:latin typeface="Roboto Thin"/>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распространённые самим субъектом персональных данных либо распространённые с его согласия, либо в соответствии с требованием законодательных актов</a:t>
            </a:r>
            <a:endParaRPr sz="2500" dirty="0">
              <a:latin typeface="Georgia" panose="02040502050405020303" pitchFamily="18" charset="0"/>
              <a:cs typeface="Georgia"/>
            </a:endParaRPr>
          </a:p>
        </p:txBody>
      </p:sp>
      <p:sp>
        <p:nvSpPr>
          <p:cNvPr id="14" name="object 14"/>
          <p:cNvSpPr/>
          <p:nvPr/>
        </p:nvSpPr>
        <p:spPr>
          <a:xfrm>
            <a:off x="2043245" y="1975104"/>
            <a:ext cx="399415" cy="3203642"/>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647021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141411" y="3418601"/>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438400" y="1965960"/>
            <a:ext cx="6201155" cy="3456074"/>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Roboto Thin"/>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Специальные персональные </a:t>
            </a: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sz="2500" i="1" dirty="0">
                <a:latin typeface="Georgia" panose="02040502050405020303" pitchFamily="18" charset="0"/>
                <a:cs typeface="Georgia"/>
              </a:rPr>
              <a:t>Персональные данные, касающиеся расовой либо национальной принадлежности, политических взглядов, религиозных или других убеждений, здоровья или половой жизни, судимости, а также биометрические или генетические персональные данные</a:t>
            </a:r>
            <a:endParaRPr sz="2500" i="1" dirty="0">
              <a:latin typeface="Georgia" panose="02040502050405020303" pitchFamily="18" charset="0"/>
              <a:cs typeface="Georgia"/>
            </a:endParaRPr>
          </a:p>
        </p:txBody>
      </p:sp>
      <p:sp>
        <p:nvSpPr>
          <p:cNvPr id="14" name="object 14"/>
          <p:cNvSpPr/>
          <p:nvPr/>
        </p:nvSpPr>
        <p:spPr>
          <a:xfrm>
            <a:off x="1899550" y="1983889"/>
            <a:ext cx="399415" cy="3438145"/>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2607042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7719" y="928496"/>
            <a:ext cx="6058535" cy="513715"/>
          </a:xfrm>
          <a:prstGeom prst="rect">
            <a:avLst/>
          </a:prstGeom>
        </p:spPr>
        <p:txBody>
          <a:bodyPr vert="horz" wrap="square" lIns="0" tIns="13335" rIns="0" bIns="0" rtlCol="0">
            <a:spAutoFit/>
          </a:bodyPr>
          <a:lstStyle/>
          <a:p>
            <a:pPr marL="12700" algn="ctr">
              <a:lnSpc>
                <a:spcPct val="100000"/>
              </a:lnSpc>
              <a:spcBef>
                <a:spcPts val="105"/>
              </a:spcBef>
            </a:pPr>
            <a:r>
              <a:rPr lang="ru-RU" sz="3200" spc="-125" dirty="0">
                <a:latin typeface="Georgia"/>
                <a:cs typeface="Georgia"/>
              </a:rPr>
              <a:t>Виды персональных данных</a:t>
            </a:r>
            <a:endParaRPr sz="3200" dirty="0">
              <a:latin typeface="Georgia"/>
              <a:cs typeface="Georgia"/>
            </a:endParaRPr>
          </a:p>
        </p:txBody>
      </p:sp>
      <p:sp>
        <p:nvSpPr>
          <p:cNvPr id="3" name="object 3"/>
          <p:cNvSpPr txBox="1"/>
          <p:nvPr/>
        </p:nvSpPr>
        <p:spPr>
          <a:xfrm>
            <a:off x="-22654" y="3529426"/>
            <a:ext cx="1901526" cy="550792"/>
          </a:xfrm>
          <a:prstGeom prst="rect">
            <a:avLst/>
          </a:prstGeom>
        </p:spPr>
        <p:txBody>
          <a:bodyPr vert="horz" wrap="square" lIns="0" tIns="12065" rIns="0" bIns="0" rtlCol="0">
            <a:spAutoFit/>
          </a:bodyPr>
          <a:lstStyle/>
          <a:p>
            <a:pPr marR="5715" algn="r">
              <a:lnSpc>
                <a:spcPts val="2140"/>
              </a:lnSpc>
              <a:spcBef>
                <a:spcPts val="95"/>
              </a:spcBef>
            </a:pPr>
            <a:r>
              <a:rPr sz="1900" b="0" i="1" spc="-30" dirty="0">
                <a:latin typeface="Georgia" panose="02040502050405020303" pitchFamily="18" charset="0"/>
                <a:cs typeface="Roboto Thin"/>
              </a:rPr>
              <a:t>Персональные</a:t>
            </a:r>
            <a:endParaRPr sz="1900" dirty="0">
              <a:latin typeface="Georgia" panose="02040502050405020303" pitchFamily="18" charset="0"/>
              <a:cs typeface="Roboto Thin"/>
            </a:endParaRPr>
          </a:p>
          <a:p>
            <a:pPr marR="5080" algn="ctr">
              <a:lnSpc>
                <a:spcPts val="2140"/>
              </a:lnSpc>
            </a:pPr>
            <a:r>
              <a:rPr sz="1900" b="0" i="1" spc="-10" dirty="0">
                <a:latin typeface="Georgia" panose="02040502050405020303" pitchFamily="18" charset="0"/>
                <a:cs typeface="Roboto Thin"/>
              </a:rPr>
              <a:t>данные</a:t>
            </a:r>
            <a:endParaRPr sz="1900" dirty="0">
              <a:latin typeface="Georgia" panose="02040502050405020303" pitchFamily="18" charset="0"/>
              <a:cs typeface="Roboto Thin"/>
            </a:endParaRPr>
          </a:p>
        </p:txBody>
      </p:sp>
      <p:sp>
        <p:nvSpPr>
          <p:cNvPr id="5" name="object 5"/>
          <p:cNvSpPr txBox="1"/>
          <p:nvPr/>
        </p:nvSpPr>
        <p:spPr>
          <a:xfrm>
            <a:off x="2522837" y="1535611"/>
            <a:ext cx="6053200" cy="4538422"/>
          </a:xfrm>
          <a:prstGeom prst="rect">
            <a:avLst/>
          </a:prstGeom>
          <a:solidFill>
            <a:srgbClr val="FFFFFF"/>
          </a:solidFill>
          <a:ln w="15875">
            <a:solidFill>
              <a:srgbClr val="394B7A"/>
            </a:solidFill>
          </a:ln>
        </p:spPr>
        <p:txBody>
          <a:bodyPr vert="horz" wrap="square" lIns="0" tIns="69850" rIns="0" bIns="0" rtlCol="0">
            <a:spAutoFit/>
          </a:bodyPr>
          <a:lstStyle/>
          <a:p>
            <a:pPr marL="73025" marR="74295" algn="ctr">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ctr">
              <a:lnSpc>
                <a:spcPts val="2010"/>
              </a:lnSpc>
              <a:spcBef>
                <a:spcPts val="550"/>
              </a:spcBef>
              <a:tabLst>
                <a:tab pos="245745" algn="l"/>
              </a:tabLst>
            </a:pPr>
            <a:r>
              <a:rPr lang="ru-RU" sz="2500" b="1" i="1" spc="-25" dirty="0">
                <a:latin typeface="Georgia" panose="02040502050405020303" pitchFamily="18" charset="0"/>
                <a:cs typeface="Roboto Thin"/>
              </a:rPr>
              <a:t>Биометрические персональные данные</a:t>
            </a:r>
          </a:p>
          <a:p>
            <a:pPr marL="73025" marR="74295">
              <a:lnSpc>
                <a:spcPts val="2010"/>
              </a:lnSpc>
              <a:spcBef>
                <a:spcPts val="550"/>
              </a:spcBef>
              <a:tabLst>
                <a:tab pos="245745" algn="l"/>
              </a:tabLst>
            </a:pPr>
            <a:endParaRPr lang="ru-RU" sz="2500" b="1" i="1" spc="-25" dirty="0">
              <a:latin typeface="Georgia" panose="02040502050405020303" pitchFamily="18" charset="0"/>
              <a:cs typeface="Roboto Thin"/>
            </a:endParaRPr>
          </a:p>
          <a:p>
            <a:pPr marL="73025" marR="74295" algn="just">
              <a:lnSpc>
                <a:spcPts val="2010"/>
              </a:lnSpc>
              <a:spcBef>
                <a:spcPts val="550"/>
              </a:spcBef>
              <a:tabLst>
                <a:tab pos="245745" algn="l"/>
              </a:tabLst>
            </a:pPr>
            <a:r>
              <a:rPr lang="ru-RU" i="1" dirty="0">
                <a:latin typeface="Georgia" panose="02040502050405020303" pitchFamily="18" charset="0"/>
                <a:cs typeface="Georgia"/>
              </a:rPr>
              <a:t>это сведения, которые характеризуют физиологические и биологические особенности человека, на основании которых можно установить его личность и которые используются оператором для установления личности субъекта персональных данных. Сравнение должно производиться специальной программой.</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Изображение лица</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Голос</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Отпечатки пальцев</a:t>
            </a:r>
          </a:p>
          <a:p>
            <a:pPr marL="415925" marR="74295" indent="-342900" algn="just">
              <a:spcBef>
                <a:spcPts val="550"/>
              </a:spcBef>
              <a:buFont typeface="Arial" panose="020B0604020202020204" pitchFamily="34" charset="0"/>
              <a:buChar char="•"/>
              <a:tabLst>
                <a:tab pos="245745" algn="l"/>
              </a:tabLst>
            </a:pPr>
            <a:r>
              <a:rPr lang="ru-RU" b="1" i="1" spc="-25" dirty="0">
                <a:latin typeface="Georgia" panose="02040502050405020303" pitchFamily="18" charset="0"/>
                <a:cs typeface="Roboto Thin"/>
              </a:rPr>
              <a:t>Радужка глаза</a:t>
            </a:r>
            <a:endParaRPr b="1" i="1" spc="-25" dirty="0">
              <a:latin typeface="Georgia" panose="02040502050405020303" pitchFamily="18" charset="0"/>
              <a:cs typeface="Roboto Thin"/>
            </a:endParaRPr>
          </a:p>
        </p:txBody>
      </p:sp>
      <p:sp>
        <p:nvSpPr>
          <p:cNvPr id="14" name="object 14"/>
          <p:cNvSpPr/>
          <p:nvPr/>
        </p:nvSpPr>
        <p:spPr>
          <a:xfrm>
            <a:off x="2001147" y="1546497"/>
            <a:ext cx="399415" cy="4527536"/>
          </a:xfrm>
          <a:custGeom>
            <a:avLst/>
            <a:gdLst/>
            <a:ahLst/>
            <a:cxnLst/>
            <a:rect l="l" t="t" r="r" b="b"/>
            <a:pathLst>
              <a:path w="399414" h="1170939">
                <a:moveTo>
                  <a:pt x="399288" y="1170432"/>
                </a:moveTo>
                <a:lnTo>
                  <a:pt x="346223" y="1165439"/>
                </a:lnTo>
                <a:lnTo>
                  <a:pt x="298534" y="1151352"/>
                </a:lnTo>
                <a:lnTo>
                  <a:pt x="258127" y="1129504"/>
                </a:lnTo>
                <a:lnTo>
                  <a:pt x="226906" y="1101229"/>
                </a:lnTo>
                <a:lnTo>
                  <a:pt x="206777" y="1067860"/>
                </a:lnTo>
                <a:lnTo>
                  <a:pt x="199644" y="1030732"/>
                </a:lnTo>
                <a:lnTo>
                  <a:pt x="199644" y="724916"/>
                </a:lnTo>
                <a:lnTo>
                  <a:pt x="192510" y="687800"/>
                </a:lnTo>
                <a:lnTo>
                  <a:pt x="172381" y="654435"/>
                </a:lnTo>
                <a:lnTo>
                  <a:pt x="141160" y="626157"/>
                </a:lnTo>
                <a:lnTo>
                  <a:pt x="100753" y="604303"/>
                </a:lnTo>
                <a:lnTo>
                  <a:pt x="53064" y="590210"/>
                </a:lnTo>
                <a:lnTo>
                  <a:pt x="0" y="585216"/>
                </a:lnTo>
                <a:lnTo>
                  <a:pt x="53064" y="580221"/>
                </a:lnTo>
                <a:lnTo>
                  <a:pt x="100753" y="566128"/>
                </a:lnTo>
                <a:lnTo>
                  <a:pt x="141160" y="544274"/>
                </a:lnTo>
                <a:lnTo>
                  <a:pt x="172381" y="515996"/>
                </a:lnTo>
                <a:lnTo>
                  <a:pt x="192510" y="482631"/>
                </a:lnTo>
                <a:lnTo>
                  <a:pt x="199644" y="445516"/>
                </a:lnTo>
                <a:lnTo>
                  <a:pt x="199644" y="139700"/>
                </a:lnTo>
                <a:lnTo>
                  <a:pt x="206777" y="102584"/>
                </a:lnTo>
                <a:lnTo>
                  <a:pt x="226906" y="69219"/>
                </a:lnTo>
                <a:lnTo>
                  <a:pt x="258127" y="40941"/>
                </a:lnTo>
                <a:lnTo>
                  <a:pt x="298534" y="19087"/>
                </a:lnTo>
                <a:lnTo>
                  <a:pt x="346223" y="4994"/>
                </a:lnTo>
                <a:lnTo>
                  <a:pt x="399288" y="0"/>
                </a:lnTo>
              </a:path>
            </a:pathLst>
          </a:custGeom>
          <a:ln w="15875">
            <a:solidFill>
              <a:srgbClr val="31426B"/>
            </a:solidFill>
          </a:ln>
        </p:spPr>
        <p:txBody>
          <a:bodyPr wrap="square" lIns="0" tIns="0" rIns="0" bIns="0" rtlCol="0"/>
          <a:lstStyle/>
          <a:p>
            <a:endParaRPr/>
          </a:p>
        </p:txBody>
      </p:sp>
    </p:spTree>
    <p:extLst>
      <p:ext uri="{BB962C8B-B14F-4D97-AF65-F5344CB8AC3E}">
        <p14:creationId xmlns:p14="http://schemas.microsoft.com/office/powerpoint/2010/main" val="1921283807"/>
      </p:ext>
    </p:extLst>
  </p:cSld>
  <p:clrMapOvr>
    <a:masterClrMapping/>
  </p:clrMapOvr>
</p:sld>
</file>

<file path=ppt/theme/theme1.xml><?xml version="1.0" encoding="utf-8"?>
<a:theme xmlns:a="http://schemas.openxmlformats.org/drawingml/2006/main" name="Аспект">
  <a:themeElements>
    <a:clrScheme name="Аспект">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Аспект">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Аспект">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1956</TotalTime>
  <Words>3643</Words>
  <Application>Microsoft Office PowerPoint</Application>
  <PresentationFormat>Экран (4:3)</PresentationFormat>
  <Paragraphs>403</Paragraphs>
  <Slides>52</Slides>
  <Notes>22</Notes>
  <HiddenSlides>0</HiddenSlides>
  <MMClips>0</MMClips>
  <ScaleCrop>false</ScaleCrop>
  <HeadingPairs>
    <vt:vector size="6" baseType="variant">
      <vt:variant>
        <vt:lpstr>Использованные шрифты</vt:lpstr>
      </vt:variant>
      <vt:variant>
        <vt:i4>10</vt:i4>
      </vt:variant>
      <vt:variant>
        <vt:lpstr>Тема</vt:lpstr>
      </vt:variant>
      <vt:variant>
        <vt:i4>1</vt:i4>
      </vt:variant>
      <vt:variant>
        <vt:lpstr>Заголовки слайдов</vt:lpstr>
      </vt:variant>
      <vt:variant>
        <vt:i4>52</vt:i4>
      </vt:variant>
    </vt:vector>
  </HeadingPairs>
  <TitlesOfParts>
    <vt:vector size="63" baseType="lpstr">
      <vt:lpstr>Arial</vt:lpstr>
      <vt:lpstr>Calibri</vt:lpstr>
      <vt:lpstr>Courier New</vt:lpstr>
      <vt:lpstr>Georgia</vt:lpstr>
      <vt:lpstr>Roboto Thin</vt:lpstr>
      <vt:lpstr>Symbol</vt:lpstr>
      <vt:lpstr>Times New Roman</vt:lpstr>
      <vt:lpstr>Trebuchet MS</vt:lpstr>
      <vt:lpstr>Wingdings</vt:lpstr>
      <vt:lpstr>Wingdings 3</vt:lpstr>
      <vt:lpstr>Аспект</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Ginger</dc:creator>
  <cp:lastModifiedBy>Ревеко Кирилл Сергеевич</cp:lastModifiedBy>
  <cp:revision>66</cp:revision>
  <dcterms:created xsi:type="dcterms:W3CDTF">2024-04-15T06:44:40Z</dcterms:created>
  <dcterms:modified xsi:type="dcterms:W3CDTF">2025-09-14T10:14:51Z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2022-09-05T00:00:00Z</vt:filetime>
  </property>
  <property fmtid="{D5CDD505-2E9C-101B-9397-08002B2CF9AE}" pid="3" name="Creator">
    <vt:lpwstr>Microsoft® PowerPoint® 2021</vt:lpwstr>
  </property>
  <property fmtid="{D5CDD505-2E9C-101B-9397-08002B2CF9AE}" pid="4" name="LastSaved">
    <vt:filetime>2024-04-15T00:00:00Z</vt:filetime>
  </property>
  <property fmtid="{D5CDD505-2E9C-101B-9397-08002B2CF9AE}" pid="5" name="Producer">
    <vt:lpwstr>3-Heights(TM) PDF Security Shell 4.8.25.2 (http://www.pdf-tools.com)</vt:lpwstr>
  </property>
</Properties>
</file>