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67"/>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66" r:id="rId25"/>
    <p:sldId id="392" r:id="rId26"/>
    <p:sldId id="367" r:id="rId27"/>
    <p:sldId id="368" r:id="rId28"/>
    <p:sldId id="418" r:id="rId29"/>
    <p:sldId id="369" r:id="rId30"/>
    <p:sldId id="371" r:id="rId31"/>
    <p:sldId id="370" r:id="rId32"/>
    <p:sldId id="372" r:id="rId33"/>
    <p:sldId id="414" r:id="rId34"/>
    <p:sldId id="413" r:id="rId35"/>
    <p:sldId id="373" r:id="rId36"/>
    <p:sldId id="374" r:id="rId37"/>
    <p:sldId id="400" r:id="rId38"/>
    <p:sldId id="375" r:id="rId39"/>
    <p:sldId id="394" r:id="rId40"/>
    <p:sldId id="415" r:id="rId41"/>
    <p:sldId id="416" r:id="rId42"/>
    <p:sldId id="398" r:id="rId43"/>
    <p:sldId id="399" r:id="rId44"/>
    <p:sldId id="402" r:id="rId45"/>
    <p:sldId id="401" r:id="rId46"/>
    <p:sldId id="404" r:id="rId47"/>
    <p:sldId id="405" r:id="rId48"/>
    <p:sldId id="408" r:id="rId49"/>
    <p:sldId id="406" r:id="rId50"/>
    <p:sldId id="407" r:id="rId51"/>
    <p:sldId id="417" r:id="rId52"/>
    <p:sldId id="420" r:id="rId53"/>
    <p:sldId id="423" r:id="rId54"/>
    <p:sldId id="421" r:id="rId55"/>
    <p:sldId id="422" r:id="rId56"/>
    <p:sldId id="378" r:id="rId57"/>
    <p:sldId id="325" r:id="rId58"/>
    <p:sldId id="321" r:id="rId59"/>
    <p:sldId id="326" r:id="rId60"/>
    <p:sldId id="388" r:id="rId61"/>
    <p:sldId id="323" r:id="rId62"/>
    <p:sldId id="324" r:id="rId63"/>
    <p:sldId id="328" r:id="rId64"/>
    <p:sldId id="383" r:id="rId65"/>
    <p:sldId id="409" r:id="rId66"/>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00" autoAdjust="0"/>
    <p:restoredTop sz="90653" autoAdjust="0"/>
  </p:normalViewPr>
  <p:slideViewPr>
    <p:cSldViewPr>
      <p:cViewPr varScale="1">
        <p:scale>
          <a:sx n="143" d="100"/>
          <a:sy n="143" d="100"/>
        </p:scale>
        <p:origin x="252" y="126"/>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25</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26</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15253378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241993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27</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2406652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4247532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28</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29</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30</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225438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527003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В соответствии со статьёй 6 Закона Республики Беларусь от 10.11.2008 № 455-З «Об информации, информатизации и защите информации», </a:t>
            </a:r>
            <a:r>
              <a:rPr lang="ru-RU" sz="2400" b="1" dirty="0">
                <a:latin typeface="Georgia" panose="02040502050405020303" pitchFamily="18" charset="0"/>
              </a:rPr>
              <a:t>посетители</a:t>
            </a:r>
            <a:r>
              <a:rPr lang="ru-RU" sz="2400" dirty="0">
                <a:latin typeface="Georgia" panose="02040502050405020303" pitchFamily="18" charset="0"/>
              </a:rPr>
              <a:t> вправе осуществлять фото- и видеосъёмку в торговом зале, прилегающей территории к торговому объекту, за исключением служебных помещений. При этом работник, попавший в кадр, вправе потребовать прекращения съёмки и удаления материалов, ссылаясь на статью 18 указанного закона или статью 4 Закона Республики Беларусь от 07.05.2021 № 99-З «О защите персональных данных»</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07451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381515"/>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5" name="Рисунок 4">
            <a:extLst>
              <a:ext uri="{FF2B5EF4-FFF2-40B4-BE49-F238E27FC236}">
                <a16:creationId xmlns:a16="http://schemas.microsoft.com/office/drawing/2014/main" id="{5E92C95A-FB54-4E93-84C8-CCC5C8815C07}"/>
              </a:ext>
            </a:extLst>
          </p:cNvPr>
          <p:cNvPicPr>
            <a:picLocks noChangeAspect="1"/>
          </p:cNvPicPr>
          <p:nvPr/>
        </p:nvPicPr>
        <p:blipFill>
          <a:blip r:embed="rId3"/>
          <a:stretch>
            <a:fillRect/>
          </a:stretch>
        </p:blipFill>
        <p:spPr>
          <a:xfrm>
            <a:off x="609600" y="1371600"/>
            <a:ext cx="7706868" cy="1850535"/>
          </a:xfrm>
          <a:prstGeom prst="rect">
            <a:avLst/>
          </a:prstGeom>
        </p:spPr>
      </p:pic>
      <p:pic>
        <p:nvPicPr>
          <p:cNvPr id="7" name="Рисунок 6">
            <a:extLst>
              <a:ext uri="{FF2B5EF4-FFF2-40B4-BE49-F238E27FC236}">
                <a16:creationId xmlns:a16="http://schemas.microsoft.com/office/drawing/2014/main" id="{37180637-FEE2-453E-A1EA-F7F82468FFDA}"/>
              </a:ext>
            </a:extLst>
          </p:cNvPr>
          <p:cNvPicPr>
            <a:picLocks noChangeAspect="1"/>
          </p:cNvPicPr>
          <p:nvPr/>
        </p:nvPicPr>
        <p:blipFill>
          <a:blip r:embed="rId4"/>
          <a:stretch>
            <a:fillRect/>
          </a:stretch>
        </p:blipFill>
        <p:spPr>
          <a:xfrm>
            <a:off x="606263" y="3415993"/>
            <a:ext cx="7706868" cy="2953040"/>
          </a:xfrm>
          <a:prstGeom prst="rect">
            <a:avLst/>
          </a:prstGeom>
        </p:spPr>
      </p:pic>
    </p:spTree>
    <p:extLst>
      <p:ext uri="{BB962C8B-B14F-4D97-AF65-F5344CB8AC3E}">
        <p14:creationId xmlns:p14="http://schemas.microsoft.com/office/powerpoint/2010/main" val="2368669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66501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300" dirty="0">
                <a:latin typeface="Georgia" panose="02040502050405020303" pitchFamily="18" charset="0"/>
                <a:cs typeface="Times New Roman" panose="02020603050405020304" pitchFamily="18" charset="0"/>
              </a:rPr>
              <a:t>Согласно статье 34 Закона Республики Беларусь от 17.07.2008 № 427-З «О средствах массовой информации», журналист имеет право: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осуществлять записи (включая кино-, фото- и видеосъёмку) с использованием средств аудиовизуальной техники при наличии аккредитации либо по согласованию с физическими или юридическими лицами - в отношении указанных лиц, если иное не предусмотрено законодательством;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проводить фото- и видеосъёмку в местах, открытых для массового посещения, а также во время проведения массовых мероприятий.</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56683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14692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4000" dirty="0">
                <a:latin typeface="Georgia" panose="02040502050405020303" pitchFamily="18" charset="0"/>
              </a:rPr>
              <a:t>Блогеры не являются журналистами и не пользуются предусмотренными для журналистов правами, если не аккредитованы или не действуют в рамках зарегистрированного СМИ</a:t>
            </a:r>
            <a:r>
              <a:rPr lang="ru-RU" sz="2300" dirty="0">
                <a:latin typeface="Georgia" panose="02040502050405020303" pitchFamily="18" charset="0"/>
                <a:cs typeface="Times New Roman" panose="02020603050405020304"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304342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1955</TotalTime>
  <Words>4215</Words>
  <Application>Microsoft Office PowerPoint</Application>
  <PresentationFormat>Экран (4:3)</PresentationFormat>
  <Paragraphs>471</Paragraphs>
  <Slides>65</Slides>
  <Notes>31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65</vt:i4>
      </vt:variant>
    </vt:vector>
  </HeadingPairs>
  <TitlesOfParts>
    <vt:vector size="77"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64</cp:revision>
  <dcterms:created xsi:type="dcterms:W3CDTF">2024-04-15T06:44:40Z</dcterms:created>
  <dcterms:modified xsi:type="dcterms:W3CDTF">2025-09-14T09:31:31Z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