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803" r:id="rId1"/>
  </p:sldMasterIdLst>
  <p:notesMasterIdLst>
    <p:notesMasterId r:id="rId84"/>
  </p:notesMasterIdLst>
  <p:sldIdLst>
    <p:sldId id="282" r:id="rId2"/>
    <p:sldId id="283" r:id="rId3"/>
    <p:sldId id="284" r:id="rId4"/>
    <p:sldId id="285" r:id="rId5"/>
    <p:sldId id="260" r:id="rId6"/>
    <p:sldId id="261" r:id="rId7"/>
    <p:sldId id="330" r:id="rId8"/>
    <p:sldId id="329" r:id="rId9"/>
    <p:sldId id="331" r:id="rId10"/>
    <p:sldId id="332" r:id="rId11"/>
    <p:sldId id="262" r:id="rId12"/>
    <p:sldId id="263" r:id="rId13"/>
    <p:sldId id="265" r:id="rId14"/>
    <p:sldId id="266" r:id="rId15"/>
    <p:sldId id="387" r:id="rId16"/>
    <p:sldId id="384" r:id="rId17"/>
    <p:sldId id="385" r:id="rId18"/>
    <p:sldId id="386" r:id="rId19"/>
    <p:sldId id="319" r:id="rId20"/>
    <p:sldId id="318" r:id="rId21"/>
    <p:sldId id="343" r:id="rId22"/>
    <p:sldId id="403" r:id="rId23"/>
    <p:sldId id="348" r:id="rId24"/>
    <p:sldId id="344" r:id="rId25"/>
    <p:sldId id="366" r:id="rId26"/>
    <p:sldId id="352" r:id="rId27"/>
    <p:sldId id="353" r:id="rId28"/>
    <p:sldId id="351" r:id="rId29"/>
    <p:sldId id="354" r:id="rId30"/>
    <p:sldId id="356" r:id="rId31"/>
    <p:sldId id="357" r:id="rId32"/>
    <p:sldId id="358" r:id="rId33"/>
    <p:sldId id="359" r:id="rId34"/>
    <p:sldId id="360" r:id="rId35"/>
    <p:sldId id="423" r:id="rId36"/>
    <p:sldId id="364" r:id="rId37"/>
    <p:sldId id="365" r:id="rId38"/>
    <p:sldId id="362" r:id="rId39"/>
    <p:sldId id="361" r:id="rId40"/>
    <p:sldId id="392" r:id="rId41"/>
    <p:sldId id="367" r:id="rId42"/>
    <p:sldId id="368" r:id="rId43"/>
    <p:sldId id="418" r:id="rId44"/>
    <p:sldId id="369" r:id="rId45"/>
    <p:sldId id="371" r:id="rId46"/>
    <p:sldId id="370" r:id="rId47"/>
    <p:sldId id="372" r:id="rId48"/>
    <p:sldId id="414" r:id="rId49"/>
    <p:sldId id="413" r:id="rId50"/>
    <p:sldId id="377" r:id="rId51"/>
    <p:sldId id="373" r:id="rId52"/>
    <p:sldId id="374" r:id="rId53"/>
    <p:sldId id="400" r:id="rId54"/>
    <p:sldId id="375" r:id="rId55"/>
    <p:sldId id="394" r:id="rId56"/>
    <p:sldId id="415" r:id="rId57"/>
    <p:sldId id="416" r:id="rId58"/>
    <p:sldId id="396" r:id="rId59"/>
    <p:sldId id="397" r:id="rId60"/>
    <p:sldId id="398" r:id="rId61"/>
    <p:sldId id="399" r:id="rId62"/>
    <p:sldId id="402" r:id="rId63"/>
    <p:sldId id="401" r:id="rId64"/>
    <p:sldId id="404" r:id="rId65"/>
    <p:sldId id="405" r:id="rId66"/>
    <p:sldId id="408" r:id="rId67"/>
    <p:sldId id="406" r:id="rId68"/>
    <p:sldId id="407" r:id="rId69"/>
    <p:sldId id="417" r:id="rId70"/>
    <p:sldId id="378" r:id="rId71"/>
    <p:sldId id="325" r:id="rId72"/>
    <p:sldId id="321" r:id="rId73"/>
    <p:sldId id="326" r:id="rId74"/>
    <p:sldId id="388" r:id="rId75"/>
    <p:sldId id="323" r:id="rId76"/>
    <p:sldId id="324" r:id="rId77"/>
    <p:sldId id="328" r:id="rId78"/>
    <p:sldId id="383" r:id="rId79"/>
    <p:sldId id="410" r:id="rId80"/>
    <p:sldId id="411" r:id="rId81"/>
    <p:sldId id="412" r:id="rId82"/>
    <p:sldId id="409" r:id="rId83"/>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56" autoAdjust="0"/>
    <p:restoredTop sz="90653" autoAdjust="0"/>
  </p:normalViewPr>
  <p:slideViewPr>
    <p:cSldViewPr>
      <p:cViewPr varScale="1">
        <p:scale>
          <a:sx n="143" d="100"/>
          <a:sy n="143" d="100"/>
        </p:scale>
        <p:origin x="360" y="126"/>
      </p:cViewPr>
      <p:guideLst>
        <p:guide orient="horz" pos="2880"/>
        <p:guide pos="2160"/>
      </p:guideLst>
    </p:cSldViewPr>
  </p:slideViewPr>
  <p:notesTextViewPr>
    <p:cViewPr>
      <p:scale>
        <a:sx n="100" d="100"/>
        <a:sy n="100" d="100"/>
      </p:scale>
      <p:origin x="0" y="0"/>
    </p:cViewPr>
  </p:notesTextViewPr>
  <p:notesViewPr>
    <p:cSldViewPr>
      <p:cViewPr varScale="1">
        <p:scale>
          <a:sx n="128" d="100"/>
          <a:sy n="128" d="100"/>
        </p:scale>
        <p:origin x="126" y="9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3EB8E18-5CCB-4E2A-9C62-603B98D224E5}" type="datetimeFigureOut">
              <a:rPr lang="ru-RU" smtClean="0"/>
              <a:t>14.09.2025</a:t>
            </a:fld>
            <a:endParaRPr lang="ru-RU"/>
          </a:p>
        </p:txBody>
      </p:sp>
      <p:sp>
        <p:nvSpPr>
          <p:cNvPr id="4" name="Образ слайда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50C8013-8F73-437E-91A9-A964574EDFD5}" type="slidenum">
              <a:rPr lang="ru-RU" smtClean="0"/>
              <a:t>‹#›</a:t>
            </a:fld>
            <a:endParaRPr lang="ru-RU"/>
          </a:p>
        </p:txBody>
      </p:sp>
    </p:spTree>
    <p:extLst>
      <p:ext uri="{BB962C8B-B14F-4D97-AF65-F5344CB8AC3E}">
        <p14:creationId xmlns:p14="http://schemas.microsoft.com/office/powerpoint/2010/main" val="14507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31</a:t>
            </a:fld>
            <a:endParaRPr lang="ru-RU"/>
          </a:p>
        </p:txBody>
      </p:sp>
    </p:spTree>
    <p:extLst>
      <p:ext uri="{BB962C8B-B14F-4D97-AF65-F5344CB8AC3E}">
        <p14:creationId xmlns:p14="http://schemas.microsoft.com/office/powerpoint/2010/main" val="3906060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40</a:t>
            </a:fld>
            <a:endParaRPr lang="ru-RU"/>
          </a:p>
        </p:txBody>
      </p:sp>
    </p:spTree>
    <p:extLst>
      <p:ext uri="{BB962C8B-B14F-4D97-AF65-F5344CB8AC3E}">
        <p14:creationId xmlns:p14="http://schemas.microsoft.com/office/powerpoint/2010/main" val="2159825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41</a:t>
            </a:fld>
            <a:endParaRPr lang="ru-RU"/>
          </a:p>
        </p:txBody>
      </p:sp>
    </p:spTree>
    <p:extLst>
      <p:ext uri="{BB962C8B-B14F-4D97-AF65-F5344CB8AC3E}">
        <p14:creationId xmlns:p14="http://schemas.microsoft.com/office/powerpoint/2010/main" val="125556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42</a:t>
            </a:fld>
            <a:endParaRPr lang="ru-RU"/>
          </a:p>
        </p:txBody>
      </p:sp>
    </p:spTree>
    <p:extLst>
      <p:ext uri="{BB962C8B-B14F-4D97-AF65-F5344CB8AC3E}">
        <p14:creationId xmlns:p14="http://schemas.microsoft.com/office/powerpoint/2010/main" val="3179641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43</a:t>
            </a:fld>
            <a:endParaRPr lang="ru-RU"/>
          </a:p>
        </p:txBody>
      </p:sp>
    </p:spTree>
    <p:extLst>
      <p:ext uri="{BB962C8B-B14F-4D97-AF65-F5344CB8AC3E}">
        <p14:creationId xmlns:p14="http://schemas.microsoft.com/office/powerpoint/2010/main" val="77869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44</a:t>
            </a:fld>
            <a:endParaRPr lang="ru-RU"/>
          </a:p>
        </p:txBody>
      </p:sp>
    </p:spTree>
    <p:extLst>
      <p:ext uri="{BB962C8B-B14F-4D97-AF65-F5344CB8AC3E}">
        <p14:creationId xmlns:p14="http://schemas.microsoft.com/office/powerpoint/2010/main" val="2526777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45</a:t>
            </a:fld>
            <a:endParaRPr lang="ru-RU"/>
          </a:p>
        </p:txBody>
      </p:sp>
    </p:spTree>
    <p:extLst>
      <p:ext uri="{BB962C8B-B14F-4D97-AF65-F5344CB8AC3E}">
        <p14:creationId xmlns:p14="http://schemas.microsoft.com/office/powerpoint/2010/main" val="1570600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46</a:t>
            </a:fld>
            <a:endParaRPr lang="ru-RU"/>
          </a:p>
        </p:txBody>
      </p:sp>
    </p:spTree>
    <p:extLst>
      <p:ext uri="{BB962C8B-B14F-4D97-AF65-F5344CB8AC3E}">
        <p14:creationId xmlns:p14="http://schemas.microsoft.com/office/powerpoint/2010/main" val="234741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47</a:t>
            </a:fld>
            <a:endParaRPr lang="ru-RU"/>
          </a:p>
        </p:txBody>
      </p:sp>
    </p:spTree>
    <p:extLst>
      <p:ext uri="{BB962C8B-B14F-4D97-AF65-F5344CB8AC3E}">
        <p14:creationId xmlns:p14="http://schemas.microsoft.com/office/powerpoint/2010/main" val="2476616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48</a:t>
            </a:fld>
            <a:endParaRPr lang="ru-RU"/>
          </a:p>
        </p:txBody>
      </p:sp>
    </p:spTree>
    <p:extLst>
      <p:ext uri="{BB962C8B-B14F-4D97-AF65-F5344CB8AC3E}">
        <p14:creationId xmlns:p14="http://schemas.microsoft.com/office/powerpoint/2010/main" val="2254389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49</a:t>
            </a:fld>
            <a:endParaRPr lang="ru-RU"/>
          </a:p>
        </p:txBody>
      </p:sp>
    </p:spTree>
    <p:extLst>
      <p:ext uri="{BB962C8B-B14F-4D97-AF65-F5344CB8AC3E}">
        <p14:creationId xmlns:p14="http://schemas.microsoft.com/office/powerpoint/2010/main" val="286295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32</a:t>
            </a:fld>
            <a:endParaRPr lang="ru-RU"/>
          </a:p>
        </p:txBody>
      </p:sp>
    </p:spTree>
    <p:extLst>
      <p:ext uri="{BB962C8B-B14F-4D97-AF65-F5344CB8AC3E}">
        <p14:creationId xmlns:p14="http://schemas.microsoft.com/office/powerpoint/2010/main" val="25612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50</a:t>
            </a:fld>
            <a:endParaRPr lang="ru-RU"/>
          </a:p>
        </p:txBody>
      </p:sp>
    </p:spTree>
    <p:extLst>
      <p:ext uri="{BB962C8B-B14F-4D97-AF65-F5344CB8AC3E}">
        <p14:creationId xmlns:p14="http://schemas.microsoft.com/office/powerpoint/2010/main" val="3686653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51</a:t>
            </a:fld>
            <a:endParaRPr lang="ru-RU"/>
          </a:p>
        </p:txBody>
      </p:sp>
    </p:spTree>
    <p:extLst>
      <p:ext uri="{BB962C8B-B14F-4D97-AF65-F5344CB8AC3E}">
        <p14:creationId xmlns:p14="http://schemas.microsoft.com/office/powerpoint/2010/main" val="1946300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52</a:t>
            </a:fld>
            <a:endParaRPr lang="ru-RU"/>
          </a:p>
        </p:txBody>
      </p:sp>
    </p:spTree>
    <p:extLst>
      <p:ext uri="{BB962C8B-B14F-4D97-AF65-F5344CB8AC3E}">
        <p14:creationId xmlns:p14="http://schemas.microsoft.com/office/powerpoint/2010/main" val="2560427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53</a:t>
            </a:fld>
            <a:endParaRPr lang="ru-RU"/>
          </a:p>
        </p:txBody>
      </p:sp>
    </p:spTree>
    <p:extLst>
      <p:ext uri="{BB962C8B-B14F-4D97-AF65-F5344CB8AC3E}">
        <p14:creationId xmlns:p14="http://schemas.microsoft.com/office/powerpoint/2010/main" val="32936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54</a:t>
            </a:fld>
            <a:endParaRPr lang="ru-RU"/>
          </a:p>
        </p:txBody>
      </p:sp>
    </p:spTree>
    <p:extLst>
      <p:ext uri="{BB962C8B-B14F-4D97-AF65-F5344CB8AC3E}">
        <p14:creationId xmlns:p14="http://schemas.microsoft.com/office/powerpoint/2010/main" val="1523358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55</a:t>
            </a:fld>
            <a:endParaRPr lang="ru-RU"/>
          </a:p>
        </p:txBody>
      </p:sp>
    </p:spTree>
    <p:extLst>
      <p:ext uri="{BB962C8B-B14F-4D97-AF65-F5344CB8AC3E}">
        <p14:creationId xmlns:p14="http://schemas.microsoft.com/office/powerpoint/2010/main" val="97649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56</a:t>
            </a:fld>
            <a:endParaRPr lang="ru-RU"/>
          </a:p>
        </p:txBody>
      </p:sp>
    </p:spTree>
    <p:extLst>
      <p:ext uri="{BB962C8B-B14F-4D97-AF65-F5344CB8AC3E}">
        <p14:creationId xmlns:p14="http://schemas.microsoft.com/office/powerpoint/2010/main" val="13037540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57</a:t>
            </a:fld>
            <a:endParaRPr lang="ru-RU"/>
          </a:p>
        </p:txBody>
      </p:sp>
    </p:spTree>
    <p:extLst>
      <p:ext uri="{BB962C8B-B14F-4D97-AF65-F5344CB8AC3E}">
        <p14:creationId xmlns:p14="http://schemas.microsoft.com/office/powerpoint/2010/main" val="3289114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58</a:t>
            </a:fld>
            <a:endParaRPr lang="ru-RU"/>
          </a:p>
        </p:txBody>
      </p:sp>
    </p:spTree>
    <p:extLst>
      <p:ext uri="{BB962C8B-B14F-4D97-AF65-F5344CB8AC3E}">
        <p14:creationId xmlns:p14="http://schemas.microsoft.com/office/powerpoint/2010/main" val="1709947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59</a:t>
            </a:fld>
            <a:endParaRPr lang="ru-RU"/>
          </a:p>
        </p:txBody>
      </p:sp>
    </p:spTree>
    <p:extLst>
      <p:ext uri="{BB962C8B-B14F-4D97-AF65-F5344CB8AC3E}">
        <p14:creationId xmlns:p14="http://schemas.microsoft.com/office/powerpoint/2010/main" val="1374933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33</a:t>
            </a:fld>
            <a:endParaRPr lang="ru-RU"/>
          </a:p>
        </p:txBody>
      </p:sp>
    </p:spTree>
    <p:extLst>
      <p:ext uri="{BB962C8B-B14F-4D97-AF65-F5344CB8AC3E}">
        <p14:creationId xmlns:p14="http://schemas.microsoft.com/office/powerpoint/2010/main" val="3006704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60</a:t>
            </a:fld>
            <a:endParaRPr lang="ru-RU"/>
          </a:p>
        </p:txBody>
      </p:sp>
    </p:spTree>
    <p:extLst>
      <p:ext uri="{BB962C8B-B14F-4D97-AF65-F5344CB8AC3E}">
        <p14:creationId xmlns:p14="http://schemas.microsoft.com/office/powerpoint/2010/main" val="370640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61</a:t>
            </a:fld>
            <a:endParaRPr lang="ru-RU"/>
          </a:p>
        </p:txBody>
      </p:sp>
    </p:spTree>
    <p:extLst>
      <p:ext uri="{BB962C8B-B14F-4D97-AF65-F5344CB8AC3E}">
        <p14:creationId xmlns:p14="http://schemas.microsoft.com/office/powerpoint/2010/main" val="948578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62</a:t>
            </a:fld>
            <a:endParaRPr lang="ru-RU"/>
          </a:p>
        </p:txBody>
      </p:sp>
    </p:spTree>
    <p:extLst>
      <p:ext uri="{BB962C8B-B14F-4D97-AF65-F5344CB8AC3E}">
        <p14:creationId xmlns:p14="http://schemas.microsoft.com/office/powerpoint/2010/main" val="1326825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63</a:t>
            </a:fld>
            <a:endParaRPr lang="ru-RU"/>
          </a:p>
        </p:txBody>
      </p:sp>
    </p:spTree>
    <p:extLst>
      <p:ext uri="{BB962C8B-B14F-4D97-AF65-F5344CB8AC3E}">
        <p14:creationId xmlns:p14="http://schemas.microsoft.com/office/powerpoint/2010/main" val="8893022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64</a:t>
            </a:fld>
            <a:endParaRPr lang="ru-RU"/>
          </a:p>
        </p:txBody>
      </p:sp>
    </p:spTree>
    <p:extLst>
      <p:ext uri="{BB962C8B-B14F-4D97-AF65-F5344CB8AC3E}">
        <p14:creationId xmlns:p14="http://schemas.microsoft.com/office/powerpoint/2010/main" val="35449569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65</a:t>
            </a:fld>
            <a:endParaRPr lang="ru-RU"/>
          </a:p>
        </p:txBody>
      </p:sp>
    </p:spTree>
    <p:extLst>
      <p:ext uri="{BB962C8B-B14F-4D97-AF65-F5344CB8AC3E}">
        <p14:creationId xmlns:p14="http://schemas.microsoft.com/office/powerpoint/2010/main" val="20758942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66</a:t>
            </a:fld>
            <a:endParaRPr lang="ru-RU"/>
          </a:p>
        </p:txBody>
      </p:sp>
    </p:spTree>
    <p:extLst>
      <p:ext uri="{BB962C8B-B14F-4D97-AF65-F5344CB8AC3E}">
        <p14:creationId xmlns:p14="http://schemas.microsoft.com/office/powerpoint/2010/main" val="40811149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67</a:t>
            </a:fld>
            <a:endParaRPr lang="ru-RU"/>
          </a:p>
        </p:txBody>
      </p:sp>
    </p:spTree>
    <p:extLst>
      <p:ext uri="{BB962C8B-B14F-4D97-AF65-F5344CB8AC3E}">
        <p14:creationId xmlns:p14="http://schemas.microsoft.com/office/powerpoint/2010/main" val="35006654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68</a:t>
            </a:fld>
            <a:endParaRPr lang="ru-RU"/>
          </a:p>
        </p:txBody>
      </p:sp>
    </p:spTree>
    <p:extLst>
      <p:ext uri="{BB962C8B-B14F-4D97-AF65-F5344CB8AC3E}">
        <p14:creationId xmlns:p14="http://schemas.microsoft.com/office/powerpoint/2010/main" val="22544774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69</a:t>
            </a:fld>
            <a:endParaRPr lang="ru-RU"/>
          </a:p>
        </p:txBody>
      </p:sp>
    </p:spTree>
    <p:extLst>
      <p:ext uri="{BB962C8B-B14F-4D97-AF65-F5344CB8AC3E}">
        <p14:creationId xmlns:p14="http://schemas.microsoft.com/office/powerpoint/2010/main" val="4070658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34</a:t>
            </a:fld>
            <a:endParaRPr lang="ru-RU"/>
          </a:p>
        </p:txBody>
      </p:sp>
    </p:spTree>
    <p:extLst>
      <p:ext uri="{BB962C8B-B14F-4D97-AF65-F5344CB8AC3E}">
        <p14:creationId xmlns:p14="http://schemas.microsoft.com/office/powerpoint/2010/main" val="27425491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79</a:t>
            </a:fld>
            <a:endParaRPr lang="ru-RU"/>
          </a:p>
        </p:txBody>
      </p:sp>
    </p:spTree>
    <p:extLst>
      <p:ext uri="{BB962C8B-B14F-4D97-AF65-F5344CB8AC3E}">
        <p14:creationId xmlns:p14="http://schemas.microsoft.com/office/powerpoint/2010/main" val="9421648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80</a:t>
            </a:fld>
            <a:endParaRPr lang="ru-RU"/>
          </a:p>
        </p:txBody>
      </p:sp>
    </p:spTree>
    <p:extLst>
      <p:ext uri="{BB962C8B-B14F-4D97-AF65-F5344CB8AC3E}">
        <p14:creationId xmlns:p14="http://schemas.microsoft.com/office/powerpoint/2010/main" val="34952030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81</a:t>
            </a:fld>
            <a:endParaRPr lang="ru-RU"/>
          </a:p>
        </p:txBody>
      </p:sp>
    </p:spTree>
    <p:extLst>
      <p:ext uri="{BB962C8B-B14F-4D97-AF65-F5344CB8AC3E}">
        <p14:creationId xmlns:p14="http://schemas.microsoft.com/office/powerpoint/2010/main" val="1631882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35</a:t>
            </a:fld>
            <a:endParaRPr lang="ru-RU"/>
          </a:p>
        </p:txBody>
      </p:sp>
    </p:spTree>
    <p:extLst>
      <p:ext uri="{BB962C8B-B14F-4D97-AF65-F5344CB8AC3E}">
        <p14:creationId xmlns:p14="http://schemas.microsoft.com/office/powerpoint/2010/main" val="3222096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36</a:t>
            </a:fld>
            <a:endParaRPr lang="ru-RU"/>
          </a:p>
        </p:txBody>
      </p:sp>
    </p:spTree>
    <p:extLst>
      <p:ext uri="{BB962C8B-B14F-4D97-AF65-F5344CB8AC3E}">
        <p14:creationId xmlns:p14="http://schemas.microsoft.com/office/powerpoint/2010/main" val="504451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37</a:t>
            </a:fld>
            <a:endParaRPr lang="ru-RU"/>
          </a:p>
        </p:txBody>
      </p:sp>
    </p:spTree>
    <p:extLst>
      <p:ext uri="{BB962C8B-B14F-4D97-AF65-F5344CB8AC3E}">
        <p14:creationId xmlns:p14="http://schemas.microsoft.com/office/powerpoint/2010/main" val="2321258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38</a:t>
            </a:fld>
            <a:endParaRPr lang="ru-RU"/>
          </a:p>
        </p:txBody>
      </p:sp>
    </p:spTree>
    <p:extLst>
      <p:ext uri="{BB962C8B-B14F-4D97-AF65-F5344CB8AC3E}">
        <p14:creationId xmlns:p14="http://schemas.microsoft.com/office/powerpoint/2010/main" val="4103189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39</a:t>
            </a:fld>
            <a:endParaRPr lang="ru-RU"/>
          </a:p>
        </p:txBody>
      </p:sp>
    </p:spTree>
    <p:extLst>
      <p:ext uri="{BB962C8B-B14F-4D97-AF65-F5344CB8AC3E}">
        <p14:creationId xmlns:p14="http://schemas.microsoft.com/office/powerpoint/2010/main" val="398353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25997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6159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3018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82027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1862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352695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744823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092223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3768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92586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21552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707431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9/14/2025</a:t>
            </a:fld>
            <a:endParaRPr lang="en-US"/>
          </a:p>
        </p:txBody>
      </p:sp>
      <p:sp>
        <p:nvSpPr>
          <p:cNvPr id="8" name="Footer Placeholder 7"/>
          <p:cNvSpPr>
            <a:spLocks noGrp="1"/>
          </p:cNvSpPr>
          <p:nvPr>
            <p:ph type="ftr" sz="quarter" idx="11"/>
          </p:nvPr>
        </p:nvSpPr>
        <p:spPr/>
        <p:txBody>
          <a:bodyPr/>
          <a:lstStyle/>
          <a:p>
            <a:endParaRPr lang="ru-BY"/>
          </a:p>
        </p:txBody>
      </p:sp>
      <p:sp>
        <p:nvSpPr>
          <p:cNvPr id="9" name="Slide Number Placeholder 8"/>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49934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9/14/2025</a:t>
            </a:fld>
            <a:endParaRPr lang="en-US"/>
          </a:p>
        </p:txBody>
      </p:sp>
      <p:sp>
        <p:nvSpPr>
          <p:cNvPr id="4" name="Footer Placeholder 3"/>
          <p:cNvSpPr>
            <a:spLocks noGrp="1"/>
          </p:cNvSpPr>
          <p:nvPr>
            <p:ph type="ftr" sz="quarter" idx="11"/>
          </p:nvPr>
        </p:nvSpPr>
        <p:spPr/>
        <p:txBody>
          <a:bodyPr/>
          <a:lstStyle/>
          <a:p>
            <a:endParaRPr lang="ru-BY"/>
          </a:p>
        </p:txBody>
      </p:sp>
      <p:sp>
        <p:nvSpPr>
          <p:cNvPr id="5" name="Slide Number Placeholder 4"/>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73834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9/14/2025</a:t>
            </a:fld>
            <a:endParaRPr lang="en-US"/>
          </a:p>
        </p:txBody>
      </p:sp>
      <p:sp>
        <p:nvSpPr>
          <p:cNvPr id="3" name="Footer Placeholder 2"/>
          <p:cNvSpPr>
            <a:spLocks noGrp="1"/>
          </p:cNvSpPr>
          <p:nvPr>
            <p:ph type="ftr" sz="quarter" idx="11"/>
          </p:nvPr>
        </p:nvSpPr>
        <p:spPr/>
        <p:txBody>
          <a:bodyPr/>
          <a:lstStyle/>
          <a:p>
            <a:endParaRPr lang="ru-BY"/>
          </a:p>
        </p:txBody>
      </p:sp>
      <p:sp>
        <p:nvSpPr>
          <p:cNvPr id="4" name="Slide Number Placeholder 3"/>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96743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1648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06364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9/14/2025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BY"/>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ru-BY" smtClean="0"/>
              <a:t>‹#›</a:t>
            </a:fld>
            <a:endParaRPr lang="ru-BY"/>
          </a:p>
        </p:txBody>
      </p:sp>
    </p:spTree>
    <p:extLst>
      <p:ext uri="{BB962C8B-B14F-4D97-AF65-F5344CB8AC3E}">
        <p14:creationId xmlns:p14="http://schemas.microsoft.com/office/powerpoint/2010/main" val="170934382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3" Type="http://schemas.openxmlformats.org/officeDocument/2006/relationships/hyperlink" Target="mailto:reveko_k@mile.by" TargetMode="External"/><Relationship Id="rId2" Type="http://schemas.openxmlformats.org/officeDocument/2006/relationships/notesSlide" Target="../notesSlides/notesSlide39.xml"/><Relationship Id="rId1" Type="http://schemas.openxmlformats.org/officeDocument/2006/relationships/slideLayout" Target="../slideLayouts/slideLayout17.xml"/><Relationship Id="rId4" Type="http://schemas.openxmlformats.org/officeDocument/2006/relationships/hyperlink" Target="file:///\\fs03\Inst\&#1054;&#1073;&#1088;&#1072;&#1073;&#1086;&#1090;&#1082;&#1072;%20&#1087;&#1077;&#1088;&#1089;&#1086;&#1085;&#1072;&#1083;&#1100;&#1085;&#1099;&#1093;%20&#1076;&#1072;&#1085;&#1085;&#1099;&#109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2738426"/>
            <a:ext cx="7620000" cy="690574"/>
          </a:xfrm>
          <a:prstGeom prst="rect">
            <a:avLst/>
          </a:prstGeom>
        </p:spPr>
        <p:txBody>
          <a:bodyPr vert="horz" wrap="square" lIns="0" tIns="13335" rIns="0" bIns="0" rtlCol="0">
            <a:spAutoFit/>
          </a:bodyPr>
          <a:lstStyle/>
          <a:p>
            <a:pPr marL="12700" algn="ctr">
              <a:lnSpc>
                <a:spcPct val="100000"/>
              </a:lnSpc>
              <a:spcBef>
                <a:spcPts val="105"/>
              </a:spcBef>
            </a:pPr>
            <a:r>
              <a:rPr lang="ru-RU" sz="4400" spc="-165" dirty="0">
                <a:latin typeface="Georgia"/>
                <a:cs typeface="Georgia"/>
              </a:rPr>
              <a:t>Защита персональных данных</a:t>
            </a:r>
            <a:endParaRPr sz="4400" dirty="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28832" y="3326808"/>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86355" y="1965960"/>
            <a:ext cx="6053200" cy="3533018"/>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Генетические персональные данные</a:t>
            </a:r>
          </a:p>
          <a:p>
            <a:pPr marL="73025" marR="74295" algn="ctr">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i="1" dirty="0">
                <a:latin typeface="Georgia" panose="02040502050405020303" pitchFamily="18" charset="0"/>
                <a:cs typeface="Georgia"/>
              </a:rPr>
              <a:t>информация, относящаяся к наследуемым либо приобретенным генетическим характеристикам человека, которая содержит уникальные данные о его физиологии либо здоровье и может быть выявлена, в частности, при исследовании его биологического образца.</a:t>
            </a:r>
          </a:p>
          <a:p>
            <a:pPr marL="73025" marR="74295" algn="just">
              <a:lnSpc>
                <a:spcPts val="2010"/>
              </a:lnSpc>
              <a:spcBef>
                <a:spcPts val="550"/>
              </a:spcBef>
              <a:tabLst>
                <a:tab pos="245745" algn="l"/>
              </a:tabLst>
            </a:pPr>
            <a:endParaRPr lang="ru-RU" sz="2500" i="1" dirty="0">
              <a:latin typeface="Georgia" panose="02040502050405020303" pitchFamily="18" charset="0"/>
              <a:cs typeface="Georgia"/>
            </a:endParaRPr>
          </a:p>
          <a:p>
            <a:pPr marL="415925" marR="74295" indent="-342900" algn="just">
              <a:lnSpc>
                <a:spcPts val="2010"/>
              </a:lnSpc>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Дезоксирибонуклеиновая кислота </a:t>
            </a:r>
            <a:r>
              <a:rPr lang="ru-RU" b="1" dirty="0">
                <a:latin typeface="Georgia" panose="02040502050405020303" pitchFamily="18" charset="0"/>
              </a:rPr>
              <a:t>(</a:t>
            </a:r>
            <a:r>
              <a:rPr lang="ru-RU" b="1" i="1" spc="-25" dirty="0">
                <a:latin typeface="Georgia" panose="02040502050405020303" pitchFamily="18" charset="0"/>
                <a:cs typeface="Roboto Thin"/>
              </a:rPr>
              <a:t>ДНК)</a:t>
            </a:r>
          </a:p>
        </p:txBody>
      </p:sp>
      <p:sp>
        <p:nvSpPr>
          <p:cNvPr id="14" name="object 14"/>
          <p:cNvSpPr/>
          <p:nvPr/>
        </p:nvSpPr>
        <p:spPr>
          <a:xfrm>
            <a:off x="2043245" y="1961911"/>
            <a:ext cx="399415" cy="3533018"/>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250417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790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a:latin typeface="Georgia"/>
              <a:cs typeface="Georgia"/>
            </a:endParaRPr>
          </a:p>
        </p:txBody>
      </p:sp>
      <p:sp>
        <p:nvSpPr>
          <p:cNvPr id="6" name="object 6"/>
          <p:cNvSpPr txBox="1"/>
          <p:nvPr/>
        </p:nvSpPr>
        <p:spPr>
          <a:xfrm>
            <a:off x="1184859" y="1684731"/>
            <a:ext cx="1342390" cy="1506220"/>
          </a:xfrm>
          <a:prstGeom prst="rect">
            <a:avLst/>
          </a:prstGeom>
        </p:spPr>
        <p:txBody>
          <a:bodyPr vert="horz" wrap="square" lIns="0" tIns="12700" rIns="0" bIns="0" rtlCol="0">
            <a:spAutoFit/>
          </a:bodyPr>
          <a:lstStyle/>
          <a:p>
            <a:pPr marL="12700">
              <a:lnSpc>
                <a:spcPts val="2030"/>
              </a:lnSpc>
              <a:spcBef>
                <a:spcPts val="100"/>
              </a:spcBef>
            </a:pPr>
            <a:r>
              <a:rPr sz="1800" spc="-10" dirty="0">
                <a:latin typeface="Georgia"/>
                <a:cs typeface="Georgia"/>
              </a:rPr>
              <a:t>Физическое</a:t>
            </a:r>
            <a:endParaRPr sz="1800" dirty="0">
              <a:latin typeface="Georgia"/>
              <a:cs typeface="Georgia"/>
            </a:endParaRPr>
          </a:p>
          <a:p>
            <a:pPr marL="12700" marR="431165">
              <a:lnSpc>
                <a:spcPts val="1910"/>
              </a:lnSpc>
              <a:spcBef>
                <a:spcPts val="140"/>
              </a:spcBef>
            </a:pPr>
            <a:r>
              <a:rPr sz="1800" b="1" spc="-10" dirty="0">
                <a:latin typeface="Georgia"/>
                <a:cs typeface="Georgia"/>
              </a:rPr>
              <a:t>лицо, </a:t>
            </a:r>
            <a:r>
              <a:rPr sz="1800" b="1" spc="-125" dirty="0">
                <a:latin typeface="Georgia"/>
                <a:cs typeface="Georgia"/>
              </a:rPr>
              <a:t>которое</a:t>
            </a:r>
            <a:endParaRPr sz="1800" dirty="0">
              <a:latin typeface="Georgia"/>
              <a:cs typeface="Georgia"/>
            </a:endParaRPr>
          </a:p>
          <a:p>
            <a:pPr marL="12700">
              <a:lnSpc>
                <a:spcPts val="1739"/>
              </a:lnSpc>
            </a:pPr>
            <a:r>
              <a:rPr sz="1800" b="1" spc="-150" dirty="0">
                <a:latin typeface="Georgia"/>
                <a:cs typeface="Georgia"/>
              </a:rPr>
              <a:t>может</a:t>
            </a:r>
            <a:r>
              <a:rPr sz="1800" b="1" spc="-20" dirty="0">
                <a:latin typeface="Georgia"/>
                <a:cs typeface="Georgia"/>
              </a:rPr>
              <a:t> </a:t>
            </a:r>
            <a:r>
              <a:rPr sz="1800" b="1" spc="-85" dirty="0">
                <a:latin typeface="Georgia"/>
                <a:cs typeface="Georgia"/>
              </a:rPr>
              <a:t>быть</a:t>
            </a:r>
            <a:endParaRPr sz="1800" dirty="0">
              <a:latin typeface="Georgia"/>
              <a:cs typeface="Georgia"/>
            </a:endParaRPr>
          </a:p>
          <a:p>
            <a:pPr marL="12700">
              <a:lnSpc>
                <a:spcPts val="1895"/>
              </a:lnSpc>
            </a:pPr>
            <a:r>
              <a:rPr sz="1800" b="1" spc="-10" dirty="0">
                <a:latin typeface="Georgia"/>
                <a:cs typeface="Georgia"/>
              </a:rPr>
              <a:t>прямо</a:t>
            </a:r>
            <a:endParaRPr sz="1800" dirty="0">
              <a:latin typeface="Georgia"/>
              <a:cs typeface="Georgia"/>
            </a:endParaRPr>
          </a:p>
          <a:p>
            <a:pPr marL="12700">
              <a:lnSpc>
                <a:spcPts val="2030"/>
              </a:lnSpc>
            </a:pPr>
            <a:r>
              <a:rPr sz="1800" b="1" spc="-105" dirty="0">
                <a:latin typeface="Georgia"/>
                <a:cs typeface="Georgia"/>
              </a:rPr>
              <a:t>определено</a:t>
            </a:r>
            <a:endParaRPr sz="1800" dirty="0">
              <a:latin typeface="Georgia"/>
              <a:cs typeface="Georgia"/>
            </a:endParaRPr>
          </a:p>
        </p:txBody>
      </p:sp>
      <p:sp>
        <p:nvSpPr>
          <p:cNvPr id="7" name="object 7"/>
          <p:cNvSpPr txBox="1"/>
          <p:nvPr/>
        </p:nvSpPr>
        <p:spPr>
          <a:xfrm>
            <a:off x="2744722" y="1747773"/>
            <a:ext cx="5899785" cy="1039900"/>
          </a:xfrm>
          <a:prstGeom prst="rect">
            <a:avLst/>
          </a:prstGeom>
          <a:solidFill>
            <a:srgbClr val="FFFFFF"/>
          </a:solidFill>
          <a:ln w="15875">
            <a:solidFill>
              <a:srgbClr val="000000"/>
            </a:solidFill>
          </a:ln>
        </p:spPr>
        <p:txBody>
          <a:bodyPr vert="horz" wrap="square" lIns="0" tIns="64135" rIns="0" bIns="0" rtlCol="0">
            <a:spAutoFit/>
          </a:bodyPr>
          <a:lstStyle/>
          <a:p>
            <a:pPr marL="68580" marR="405130" algn="just">
              <a:lnSpc>
                <a:spcPct val="88000"/>
              </a:lnSpc>
              <a:spcBef>
                <a:spcPts val="505"/>
              </a:spcBef>
            </a:pPr>
            <a:r>
              <a:rPr sz="1800" b="0" i="1" dirty="0">
                <a:latin typeface="Georgia" panose="02040502050405020303" pitchFamily="18" charset="0"/>
                <a:cs typeface="Roboto Thin"/>
              </a:rPr>
              <a:t>лицо,</a:t>
            </a:r>
            <a:r>
              <a:rPr sz="1800" b="0" i="1" spc="65" dirty="0">
                <a:latin typeface="Georgia" panose="02040502050405020303" pitchFamily="18" charset="0"/>
                <a:cs typeface="Roboto Thin"/>
              </a:rPr>
              <a:t> </a:t>
            </a:r>
            <a:r>
              <a:rPr sz="1800" b="0" i="1" dirty="0">
                <a:latin typeface="Georgia" panose="02040502050405020303" pitchFamily="18" charset="0"/>
                <a:cs typeface="Roboto Thin"/>
              </a:rPr>
              <a:t>личность</a:t>
            </a:r>
            <a:r>
              <a:rPr sz="1800" b="0" i="1" spc="85" dirty="0">
                <a:latin typeface="Georgia" panose="02040502050405020303" pitchFamily="18" charset="0"/>
                <a:cs typeface="Roboto Thin"/>
              </a:rPr>
              <a:t> </a:t>
            </a:r>
            <a:r>
              <a:rPr sz="1800" b="0" i="1" spc="50" dirty="0">
                <a:latin typeface="Georgia" panose="02040502050405020303" pitchFamily="18" charset="0"/>
                <a:cs typeface="Roboto Thin"/>
              </a:rPr>
              <a:t>которого</a:t>
            </a:r>
            <a:r>
              <a:rPr sz="1800" b="0" i="1" spc="100" dirty="0">
                <a:latin typeface="Georgia" panose="02040502050405020303" pitchFamily="18" charset="0"/>
                <a:cs typeface="Roboto Thin"/>
              </a:rPr>
              <a:t> </a:t>
            </a:r>
            <a:r>
              <a:rPr sz="1800" b="0" i="1" dirty="0">
                <a:latin typeface="Georgia" panose="02040502050405020303" pitchFamily="18" charset="0"/>
                <a:cs typeface="Roboto Thin"/>
              </a:rPr>
              <a:t>можно</a:t>
            </a:r>
            <a:r>
              <a:rPr sz="1800" b="0" i="1" spc="80" dirty="0">
                <a:latin typeface="Georgia" panose="02040502050405020303" pitchFamily="18" charset="0"/>
                <a:cs typeface="Roboto Thin"/>
              </a:rPr>
              <a:t> </a:t>
            </a:r>
            <a:r>
              <a:rPr sz="1800" b="0" i="1" spc="95" dirty="0">
                <a:latin typeface="Georgia" panose="02040502050405020303" pitchFamily="18" charset="0"/>
                <a:cs typeface="Roboto Thin"/>
              </a:rPr>
              <a:t>установить</a:t>
            </a:r>
            <a:r>
              <a:rPr sz="1800" b="0" i="1" spc="85" dirty="0">
                <a:latin typeface="Georgia" panose="02040502050405020303" pitchFamily="18" charset="0"/>
                <a:cs typeface="Roboto Thin"/>
              </a:rPr>
              <a:t> </a:t>
            </a:r>
            <a:r>
              <a:rPr sz="1800" b="0" i="1" spc="-25" dirty="0">
                <a:latin typeface="Georgia" panose="02040502050405020303" pitchFamily="18" charset="0"/>
                <a:cs typeface="Roboto Thin"/>
              </a:rPr>
              <a:t>на основании</a:t>
            </a:r>
            <a:r>
              <a:rPr sz="1800" b="0" i="1" spc="-20" dirty="0">
                <a:latin typeface="Georgia" panose="02040502050405020303" pitchFamily="18" charset="0"/>
                <a:cs typeface="Roboto Thin"/>
              </a:rPr>
              <a:t> </a:t>
            </a:r>
            <a:r>
              <a:rPr sz="1800" b="0" i="1" spc="185" dirty="0">
                <a:latin typeface="Georgia" panose="02040502050405020303" pitchFamily="18" charset="0"/>
                <a:cs typeface="Roboto Thin"/>
              </a:rPr>
              <a:t>той</a:t>
            </a:r>
            <a:r>
              <a:rPr sz="1800" b="0" i="1" spc="-40" dirty="0">
                <a:latin typeface="Georgia" panose="02040502050405020303" pitchFamily="18" charset="0"/>
                <a:cs typeface="Roboto Thin"/>
              </a:rPr>
              <a:t> </a:t>
            </a:r>
            <a:r>
              <a:rPr sz="1800" b="0" i="1" dirty="0">
                <a:latin typeface="Georgia" panose="02040502050405020303" pitchFamily="18" charset="0"/>
                <a:cs typeface="Roboto Thin"/>
              </a:rPr>
              <a:t>информации,</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которую</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мы </a:t>
            </a:r>
            <a:r>
              <a:rPr sz="1800" b="0" i="1" dirty="0">
                <a:latin typeface="Georgia" panose="02040502050405020303" pitchFamily="18" charset="0"/>
                <a:cs typeface="Roboto Thin"/>
              </a:rPr>
              <a:t>рассматриваем,</a:t>
            </a:r>
            <a:r>
              <a:rPr sz="1800" b="0" i="1" spc="25" dirty="0">
                <a:latin typeface="Georgia" panose="02040502050405020303" pitchFamily="18" charset="0"/>
                <a:cs typeface="Roboto Thin"/>
              </a:rPr>
              <a:t> </a:t>
            </a:r>
            <a:r>
              <a:rPr sz="1800" b="0" i="1" spc="-90" dirty="0">
                <a:latin typeface="Georgia" panose="02040502050405020303" pitchFamily="18" charset="0"/>
                <a:cs typeface="Roboto Thin"/>
              </a:rPr>
              <a:t>без</a:t>
            </a:r>
            <a:r>
              <a:rPr sz="1800" b="0" i="1" spc="30" dirty="0">
                <a:latin typeface="Georgia" panose="02040502050405020303" pitchFamily="18" charset="0"/>
                <a:cs typeface="Roboto Thin"/>
              </a:rPr>
              <a:t> </a:t>
            </a:r>
            <a:r>
              <a:rPr sz="1800" b="0" i="1" spc="-30" dirty="0">
                <a:latin typeface="Georgia" panose="02040502050405020303" pitchFamily="18" charset="0"/>
                <a:cs typeface="Roboto Thin"/>
              </a:rPr>
              <a:t>использования</a:t>
            </a:r>
            <a:r>
              <a:rPr sz="1800" b="0" i="1" spc="55" dirty="0">
                <a:latin typeface="Georgia" panose="02040502050405020303" pitchFamily="18" charset="0"/>
                <a:cs typeface="Roboto Thin"/>
              </a:rPr>
              <a:t> </a:t>
            </a:r>
            <a:r>
              <a:rPr sz="1800" b="0" i="1" spc="-10" dirty="0">
                <a:latin typeface="Georgia" panose="02040502050405020303" pitchFamily="18" charset="0"/>
                <a:cs typeface="Roboto Thin"/>
              </a:rPr>
              <a:t>дополнительных сведений.</a:t>
            </a:r>
            <a:endParaRPr sz="1800" dirty="0">
              <a:latin typeface="Georgia" panose="02040502050405020303" pitchFamily="18" charset="0"/>
              <a:cs typeface="Roboto Thin"/>
            </a:endParaRPr>
          </a:p>
        </p:txBody>
      </p:sp>
      <p:sp>
        <p:nvSpPr>
          <p:cNvPr id="9" name="object 9"/>
          <p:cNvSpPr txBox="1"/>
          <p:nvPr/>
        </p:nvSpPr>
        <p:spPr>
          <a:xfrm>
            <a:off x="1184859" y="3747896"/>
            <a:ext cx="1342390" cy="1505585"/>
          </a:xfrm>
          <a:prstGeom prst="rect">
            <a:avLst/>
          </a:prstGeom>
        </p:spPr>
        <p:txBody>
          <a:bodyPr vert="horz" wrap="square" lIns="0" tIns="12700" rIns="0" bIns="0" rtlCol="0">
            <a:spAutoFit/>
          </a:bodyPr>
          <a:lstStyle/>
          <a:p>
            <a:pPr marL="12700">
              <a:lnSpc>
                <a:spcPts val="2030"/>
              </a:lnSpc>
              <a:spcBef>
                <a:spcPts val="100"/>
              </a:spcBef>
            </a:pPr>
            <a:r>
              <a:rPr sz="1800" spc="-10" dirty="0">
                <a:latin typeface="Georgia"/>
                <a:cs typeface="Georgia"/>
              </a:rPr>
              <a:t>Физическое</a:t>
            </a:r>
            <a:endParaRPr sz="1800" dirty="0">
              <a:latin typeface="Georgia"/>
              <a:cs typeface="Georgia"/>
            </a:endParaRPr>
          </a:p>
          <a:p>
            <a:pPr marL="12700" marR="431165">
              <a:lnSpc>
                <a:spcPts val="1910"/>
              </a:lnSpc>
              <a:spcBef>
                <a:spcPts val="140"/>
              </a:spcBef>
            </a:pPr>
            <a:r>
              <a:rPr sz="1800" b="1" spc="-10" dirty="0">
                <a:latin typeface="Georgia"/>
                <a:cs typeface="Georgia"/>
              </a:rPr>
              <a:t>лицо, </a:t>
            </a:r>
            <a:r>
              <a:rPr sz="1800" b="1" spc="-125" dirty="0">
                <a:latin typeface="Georgia"/>
                <a:cs typeface="Georgia"/>
              </a:rPr>
              <a:t>которое</a:t>
            </a:r>
            <a:endParaRPr sz="1800" dirty="0">
              <a:latin typeface="Georgia"/>
              <a:cs typeface="Georgia"/>
            </a:endParaRPr>
          </a:p>
          <a:p>
            <a:pPr marL="12700">
              <a:lnSpc>
                <a:spcPts val="1739"/>
              </a:lnSpc>
            </a:pPr>
            <a:r>
              <a:rPr sz="1800" b="1" spc="-150" dirty="0">
                <a:latin typeface="Georgia"/>
                <a:cs typeface="Georgia"/>
              </a:rPr>
              <a:t>может</a:t>
            </a:r>
            <a:r>
              <a:rPr sz="1800" b="1" spc="-20" dirty="0">
                <a:latin typeface="Georgia"/>
                <a:cs typeface="Georgia"/>
              </a:rPr>
              <a:t> </a:t>
            </a:r>
            <a:r>
              <a:rPr sz="1800" b="1" spc="-85" dirty="0">
                <a:latin typeface="Georgia"/>
                <a:cs typeface="Georgia"/>
              </a:rPr>
              <a:t>быть</a:t>
            </a:r>
            <a:endParaRPr sz="1800" dirty="0">
              <a:latin typeface="Georgia"/>
              <a:cs typeface="Georgia"/>
            </a:endParaRPr>
          </a:p>
          <a:p>
            <a:pPr marL="12700">
              <a:lnSpc>
                <a:spcPts val="1895"/>
              </a:lnSpc>
            </a:pPr>
            <a:r>
              <a:rPr sz="1800" b="1" spc="-20" dirty="0">
                <a:latin typeface="Georgia"/>
                <a:cs typeface="Georgia"/>
              </a:rPr>
              <a:t>косвенно</a:t>
            </a:r>
            <a:endParaRPr sz="1800" dirty="0">
              <a:latin typeface="Georgia"/>
              <a:cs typeface="Georgia"/>
            </a:endParaRPr>
          </a:p>
          <a:p>
            <a:pPr marL="12700">
              <a:lnSpc>
                <a:spcPts val="2030"/>
              </a:lnSpc>
            </a:pPr>
            <a:r>
              <a:rPr sz="1800" b="1" spc="-105" dirty="0">
                <a:latin typeface="Georgia"/>
                <a:cs typeface="Georgia"/>
              </a:rPr>
              <a:t>определено</a:t>
            </a:r>
            <a:endParaRPr sz="1800" dirty="0">
              <a:latin typeface="Georgia"/>
              <a:cs typeface="Georgia"/>
            </a:endParaRPr>
          </a:p>
        </p:txBody>
      </p:sp>
      <p:sp>
        <p:nvSpPr>
          <p:cNvPr id="10" name="object 10"/>
          <p:cNvSpPr txBox="1"/>
          <p:nvPr/>
        </p:nvSpPr>
        <p:spPr>
          <a:xfrm>
            <a:off x="2744723" y="3822191"/>
            <a:ext cx="5899785" cy="2015166"/>
          </a:xfrm>
          <a:prstGeom prst="rect">
            <a:avLst/>
          </a:prstGeom>
          <a:solidFill>
            <a:srgbClr val="FFFFFF"/>
          </a:solidFill>
          <a:ln w="15875">
            <a:solidFill>
              <a:srgbClr val="000000"/>
            </a:solidFill>
          </a:ln>
        </p:spPr>
        <p:txBody>
          <a:bodyPr vert="horz" wrap="square" lIns="0" tIns="64769" rIns="0" bIns="0" rtlCol="0">
            <a:spAutoFit/>
          </a:bodyPr>
          <a:lstStyle/>
          <a:p>
            <a:pPr marL="68580" marR="859790" algn="just">
              <a:lnSpc>
                <a:spcPct val="88100"/>
              </a:lnSpc>
              <a:spcBef>
                <a:spcPts val="509"/>
              </a:spcBef>
            </a:pPr>
            <a:r>
              <a:rPr sz="1800" b="0" i="1" dirty="0">
                <a:latin typeface="Georgia" panose="02040502050405020303" pitchFamily="18" charset="0"/>
                <a:cs typeface="Roboto Thin"/>
              </a:rPr>
              <a:t>лицо,</a:t>
            </a:r>
            <a:r>
              <a:rPr sz="1800" b="0" i="1" spc="50" dirty="0">
                <a:latin typeface="Georgia" panose="02040502050405020303" pitchFamily="18" charset="0"/>
                <a:cs typeface="Roboto Thin"/>
              </a:rPr>
              <a:t> </a:t>
            </a:r>
            <a:r>
              <a:rPr sz="1800" b="0" i="1" dirty="0">
                <a:latin typeface="Georgia" panose="02040502050405020303" pitchFamily="18" charset="0"/>
                <a:cs typeface="Roboto Thin"/>
              </a:rPr>
              <a:t>личность</a:t>
            </a:r>
            <a:r>
              <a:rPr sz="1800" b="0" i="1" spc="60" dirty="0">
                <a:latin typeface="Georgia" panose="02040502050405020303" pitchFamily="18" charset="0"/>
                <a:cs typeface="Roboto Thin"/>
              </a:rPr>
              <a:t> </a:t>
            </a:r>
            <a:r>
              <a:rPr sz="1800" b="0" i="1" spc="50" dirty="0">
                <a:latin typeface="Georgia" panose="02040502050405020303" pitchFamily="18" charset="0"/>
                <a:cs typeface="Roboto Thin"/>
              </a:rPr>
              <a:t>которого</a:t>
            </a:r>
            <a:r>
              <a:rPr sz="1800" b="0" i="1" spc="85" dirty="0">
                <a:latin typeface="Georgia" panose="02040502050405020303" pitchFamily="18" charset="0"/>
                <a:cs typeface="Roboto Thin"/>
              </a:rPr>
              <a:t> </a:t>
            </a:r>
            <a:r>
              <a:rPr sz="1800" b="0" i="1" spc="-30" dirty="0">
                <a:latin typeface="Georgia" panose="02040502050405020303" pitchFamily="18" charset="0"/>
                <a:cs typeface="Roboto Thin"/>
              </a:rPr>
              <a:t>нельзя</a:t>
            </a:r>
            <a:r>
              <a:rPr sz="1800" b="0" i="1" spc="50" dirty="0">
                <a:latin typeface="Georgia" panose="02040502050405020303" pitchFamily="18" charset="0"/>
                <a:cs typeface="Roboto Thin"/>
              </a:rPr>
              <a:t> </a:t>
            </a:r>
            <a:r>
              <a:rPr sz="1800" b="0" i="1" spc="95" dirty="0">
                <a:latin typeface="Georgia" panose="02040502050405020303" pitchFamily="18" charset="0"/>
                <a:cs typeface="Roboto Thin"/>
              </a:rPr>
              <a:t>установить</a:t>
            </a:r>
            <a:r>
              <a:rPr sz="1800" b="0" i="1" spc="65" dirty="0">
                <a:latin typeface="Georgia" panose="02040502050405020303" pitchFamily="18" charset="0"/>
                <a:cs typeface="Roboto Thin"/>
              </a:rPr>
              <a:t> </a:t>
            </a:r>
            <a:r>
              <a:rPr sz="1800" b="0" i="1" spc="-25" dirty="0">
                <a:latin typeface="Georgia" panose="02040502050405020303" pitchFamily="18" charset="0"/>
                <a:cs typeface="Roboto Thin"/>
              </a:rPr>
              <a:t>на основании</a:t>
            </a:r>
            <a:r>
              <a:rPr sz="1800" b="0" i="1" spc="-20" dirty="0">
                <a:latin typeface="Georgia" panose="02040502050405020303" pitchFamily="18" charset="0"/>
                <a:cs typeface="Roboto Thin"/>
              </a:rPr>
              <a:t> </a:t>
            </a:r>
            <a:r>
              <a:rPr sz="1800" b="0" i="1" spc="185" dirty="0">
                <a:latin typeface="Georgia" panose="02040502050405020303" pitchFamily="18" charset="0"/>
                <a:cs typeface="Roboto Thin"/>
              </a:rPr>
              <a:t>той</a:t>
            </a:r>
            <a:r>
              <a:rPr sz="1800" b="0" i="1" spc="-40" dirty="0">
                <a:latin typeface="Georgia" panose="02040502050405020303" pitchFamily="18" charset="0"/>
                <a:cs typeface="Roboto Thin"/>
              </a:rPr>
              <a:t> </a:t>
            </a:r>
            <a:r>
              <a:rPr sz="1800" b="0" i="1" dirty="0">
                <a:latin typeface="Georgia" panose="02040502050405020303" pitchFamily="18" charset="0"/>
                <a:cs typeface="Roboto Thin"/>
              </a:rPr>
              <a:t>информации,</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которую</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мы </a:t>
            </a:r>
            <a:r>
              <a:rPr sz="1800" b="0" i="1" dirty="0">
                <a:latin typeface="Georgia" panose="02040502050405020303" pitchFamily="18" charset="0"/>
                <a:cs typeface="Roboto Thin"/>
              </a:rPr>
              <a:t>рассматриваем,</a:t>
            </a:r>
            <a:r>
              <a:rPr sz="1800" b="0" i="1" spc="15" dirty="0">
                <a:latin typeface="Georgia" panose="02040502050405020303" pitchFamily="18" charset="0"/>
                <a:cs typeface="Roboto Thin"/>
              </a:rPr>
              <a:t> </a:t>
            </a:r>
            <a:r>
              <a:rPr sz="1800" b="0" i="1" dirty="0">
                <a:latin typeface="Georgia" panose="02040502050405020303" pitchFamily="18" charset="0"/>
                <a:cs typeface="Roboto Thin"/>
              </a:rPr>
              <a:t>но</a:t>
            </a:r>
            <a:r>
              <a:rPr sz="1800" b="0" i="1" spc="20" dirty="0">
                <a:latin typeface="Georgia" panose="02040502050405020303" pitchFamily="18" charset="0"/>
                <a:cs typeface="Roboto Thin"/>
              </a:rPr>
              <a:t> </a:t>
            </a:r>
            <a:r>
              <a:rPr sz="1800" b="0" i="1" spc="135" dirty="0">
                <a:latin typeface="Georgia" panose="02040502050405020303" pitchFamily="18" charset="0"/>
                <a:cs typeface="Roboto Thin"/>
              </a:rPr>
              <a:t>это</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можно</a:t>
            </a:r>
            <a:r>
              <a:rPr sz="1800" b="0" i="1" spc="30" dirty="0">
                <a:latin typeface="Georgia" panose="02040502050405020303" pitchFamily="18" charset="0"/>
                <a:cs typeface="Roboto Thin"/>
              </a:rPr>
              <a:t> </a:t>
            </a:r>
            <a:r>
              <a:rPr sz="1800" b="0" i="1" spc="60" dirty="0" err="1">
                <a:latin typeface="Georgia" panose="02040502050405020303" pitchFamily="18" charset="0"/>
                <a:cs typeface="Roboto Thin"/>
              </a:rPr>
              <a:t>сделать</a:t>
            </a:r>
            <a:r>
              <a:rPr sz="1800" b="0" i="1" dirty="0">
                <a:latin typeface="Georgia" panose="02040502050405020303" pitchFamily="18" charset="0"/>
                <a:cs typeface="Roboto Thin"/>
              </a:rPr>
              <a:t> </a:t>
            </a:r>
            <a:r>
              <a:rPr sz="1800" b="0" i="1" spc="75" dirty="0" err="1">
                <a:latin typeface="Georgia" panose="02040502050405020303" pitchFamily="18" charset="0"/>
                <a:cs typeface="Roboto Thin"/>
              </a:rPr>
              <a:t>путем</a:t>
            </a:r>
            <a:r>
              <a:rPr lang="ru-RU" sz="1800" b="0" i="1" spc="75" dirty="0">
                <a:latin typeface="Georgia" panose="02040502050405020303" pitchFamily="18" charset="0"/>
                <a:cs typeface="Roboto Thin"/>
              </a:rPr>
              <a:t> </a:t>
            </a:r>
            <a:r>
              <a:rPr sz="1800" b="0" i="1" spc="-45" dirty="0" err="1">
                <a:latin typeface="Georgia" panose="02040502050405020303" pitchFamily="18" charset="0"/>
                <a:cs typeface="Roboto Thin"/>
              </a:rPr>
              <a:t>объединения</a:t>
            </a:r>
            <a:r>
              <a:rPr sz="1800" b="0" i="1" spc="-35" dirty="0">
                <a:latin typeface="Georgia" panose="02040502050405020303" pitchFamily="18" charset="0"/>
                <a:cs typeface="Roboto Thin"/>
              </a:rPr>
              <a:t> </a:t>
            </a:r>
            <a:r>
              <a:rPr sz="1800" b="0" i="1" spc="110" dirty="0">
                <a:latin typeface="Georgia" panose="02040502050405020303" pitchFamily="18" charset="0"/>
                <a:cs typeface="Roboto Thin"/>
              </a:rPr>
              <a:t>такой</a:t>
            </a:r>
            <a:r>
              <a:rPr sz="1800" b="0" i="1" spc="-30" dirty="0">
                <a:latin typeface="Georgia" panose="02040502050405020303" pitchFamily="18" charset="0"/>
                <a:cs typeface="Roboto Thin"/>
              </a:rPr>
              <a:t> </a:t>
            </a:r>
            <a:r>
              <a:rPr sz="1800" b="0" i="1" spc="-5" dirty="0">
                <a:latin typeface="Georgia" panose="02040502050405020303" pitchFamily="18" charset="0"/>
                <a:cs typeface="Roboto Thin"/>
              </a:rPr>
              <a:t>информации</a:t>
            </a:r>
            <a:r>
              <a:rPr sz="1800" b="0" i="1" spc="-15" dirty="0">
                <a:latin typeface="Georgia" panose="02040502050405020303" pitchFamily="18" charset="0"/>
                <a:cs typeface="Roboto Thin"/>
              </a:rPr>
              <a:t> </a:t>
            </a:r>
            <a:r>
              <a:rPr sz="1800" b="0" i="1" spc="-120" dirty="0">
                <a:latin typeface="Georgia" panose="02040502050405020303" pitchFamily="18" charset="0"/>
                <a:cs typeface="Roboto Thin"/>
              </a:rPr>
              <a:t>с</a:t>
            </a:r>
            <a:r>
              <a:rPr sz="1800" b="0" i="1" spc="-35" dirty="0">
                <a:latin typeface="Georgia" panose="02040502050405020303" pitchFamily="18" charset="0"/>
                <a:cs typeface="Roboto Thin"/>
              </a:rPr>
              <a:t> </a:t>
            </a:r>
            <a:r>
              <a:rPr sz="1800" b="0" i="1" dirty="0">
                <a:latin typeface="Georgia" panose="02040502050405020303" pitchFamily="18" charset="0"/>
                <a:cs typeface="Roboto Thin"/>
              </a:rPr>
              <a:t>иными</a:t>
            </a:r>
            <a:r>
              <a:rPr sz="1800" b="0" i="1" spc="-35" dirty="0">
                <a:latin typeface="Georgia" panose="02040502050405020303" pitchFamily="18" charset="0"/>
                <a:cs typeface="Roboto Thin"/>
              </a:rPr>
              <a:t> </a:t>
            </a:r>
            <a:r>
              <a:rPr sz="1800" b="0" i="1" spc="-30" dirty="0">
                <a:latin typeface="Georgia" panose="02040502050405020303" pitchFamily="18" charset="0"/>
                <a:cs typeface="Roboto Thin"/>
              </a:rPr>
              <a:t>сведениями,</a:t>
            </a:r>
            <a:r>
              <a:rPr sz="1800" b="0" i="1" spc="-5" dirty="0">
                <a:latin typeface="Georgia" panose="02040502050405020303" pitchFamily="18" charset="0"/>
                <a:cs typeface="Roboto Thin"/>
              </a:rPr>
              <a:t> </a:t>
            </a:r>
            <a:r>
              <a:rPr sz="1800" b="0" i="1" spc="60" dirty="0">
                <a:latin typeface="Georgia" panose="02040502050405020303" pitchFamily="18" charset="0"/>
                <a:cs typeface="Roboto Thin"/>
              </a:rPr>
              <a:t>которыми</a:t>
            </a:r>
            <a:r>
              <a:rPr sz="1800" b="0" i="1" spc="-20" dirty="0">
                <a:latin typeface="Georgia" panose="02040502050405020303" pitchFamily="18" charset="0"/>
                <a:cs typeface="Roboto Thin"/>
              </a:rPr>
              <a:t> </a:t>
            </a:r>
            <a:r>
              <a:rPr sz="1800" b="0" i="1" spc="-5" dirty="0">
                <a:latin typeface="Georgia" panose="02040502050405020303" pitchFamily="18" charset="0"/>
                <a:cs typeface="Roboto Thin"/>
              </a:rPr>
              <a:t>м</a:t>
            </a:r>
            <a:r>
              <a:rPr sz="1800" b="0" i="1" dirty="0">
                <a:latin typeface="Georgia" panose="02040502050405020303" pitchFamily="18" charset="0"/>
                <a:cs typeface="Roboto Thin"/>
              </a:rPr>
              <a:t>ы</a:t>
            </a:r>
            <a:r>
              <a:rPr sz="1800" b="0" i="1" spc="-35" dirty="0">
                <a:latin typeface="Georgia" panose="02040502050405020303" pitchFamily="18" charset="0"/>
                <a:cs typeface="Roboto Thin"/>
              </a:rPr>
              <a:t> </a:t>
            </a:r>
            <a:r>
              <a:rPr sz="1800" b="0" i="1" spc="-15" dirty="0">
                <a:latin typeface="Georgia" panose="02040502050405020303" pitchFamily="18" charset="0"/>
                <a:cs typeface="Roboto Thin"/>
              </a:rPr>
              <a:t>располагаем</a:t>
            </a:r>
            <a:r>
              <a:rPr sz="1800" b="0" i="1" spc="-35" dirty="0">
                <a:latin typeface="Georgia" panose="02040502050405020303" pitchFamily="18" charset="0"/>
                <a:cs typeface="Roboto Thin"/>
              </a:rPr>
              <a:t> </a:t>
            </a:r>
            <a:r>
              <a:rPr sz="1800" b="0" i="1" spc="5" dirty="0">
                <a:latin typeface="Georgia" panose="02040502050405020303" pitchFamily="18" charset="0"/>
                <a:cs typeface="Roboto Thin"/>
              </a:rPr>
              <a:t>или</a:t>
            </a:r>
            <a:r>
              <a:rPr sz="1800" b="0" i="1" spc="-30" dirty="0">
                <a:latin typeface="Georgia" panose="02040502050405020303" pitchFamily="18" charset="0"/>
                <a:cs typeface="Roboto Thin"/>
              </a:rPr>
              <a:t> </a:t>
            </a:r>
            <a:r>
              <a:rPr sz="1800" b="0" i="1" spc="60" dirty="0">
                <a:latin typeface="Georgia" panose="02040502050405020303" pitchFamily="18" charset="0"/>
                <a:cs typeface="Roboto Thin"/>
              </a:rPr>
              <a:t>которые</a:t>
            </a:r>
            <a:r>
              <a:rPr sz="1800" b="0" i="1" spc="-25" dirty="0">
                <a:latin typeface="Georgia" panose="02040502050405020303" pitchFamily="18" charset="0"/>
                <a:cs typeface="Roboto Thin"/>
              </a:rPr>
              <a:t> </a:t>
            </a:r>
            <a:r>
              <a:rPr sz="1800" b="0" i="1" spc="110" dirty="0">
                <a:latin typeface="Georgia" panose="02040502050405020303" pitchFamily="18" charset="0"/>
                <a:cs typeface="Roboto Thin"/>
              </a:rPr>
              <a:t>могут</a:t>
            </a:r>
            <a:r>
              <a:rPr sz="1800" b="0" i="1" spc="-30" dirty="0">
                <a:latin typeface="Georgia" panose="02040502050405020303" pitchFamily="18" charset="0"/>
                <a:cs typeface="Roboto Thin"/>
              </a:rPr>
              <a:t> </a:t>
            </a:r>
            <a:r>
              <a:rPr sz="1800" b="0" i="1" spc="125" dirty="0">
                <a:latin typeface="Georgia" panose="02040502050405020303" pitchFamily="18" charset="0"/>
                <a:cs typeface="Roboto Thin"/>
              </a:rPr>
              <a:t>быть</a:t>
            </a:r>
            <a:r>
              <a:rPr sz="1800" b="0" i="1" spc="55" dirty="0">
                <a:latin typeface="Georgia" panose="02040502050405020303" pitchFamily="18" charset="0"/>
                <a:cs typeface="Roboto Thin"/>
              </a:rPr>
              <a:t> </a:t>
            </a:r>
            <a:r>
              <a:rPr sz="1800" b="0" i="1" spc="-15" dirty="0">
                <a:latin typeface="Georgia" panose="02040502050405020303" pitchFamily="18" charset="0"/>
                <a:cs typeface="Roboto Thin"/>
              </a:rPr>
              <a:t>получены</a:t>
            </a:r>
            <a:r>
              <a:rPr sz="1800" b="0" i="1" spc="-20" dirty="0">
                <a:latin typeface="Georgia" panose="02040502050405020303" pitchFamily="18" charset="0"/>
                <a:cs typeface="Roboto Thin"/>
              </a:rPr>
              <a:t> </a:t>
            </a:r>
            <a:r>
              <a:rPr sz="1800" b="0" i="1" spc="-65" dirty="0">
                <a:latin typeface="Georgia" panose="02040502050405020303" pitchFamily="18" charset="0"/>
                <a:cs typeface="Roboto Thin"/>
              </a:rPr>
              <a:t>из</a:t>
            </a:r>
            <a:r>
              <a:rPr sz="1800" b="0" i="1" spc="-40" dirty="0">
                <a:latin typeface="Georgia" panose="02040502050405020303" pitchFamily="18" charset="0"/>
                <a:cs typeface="Roboto Thin"/>
              </a:rPr>
              <a:t> </a:t>
            </a:r>
            <a:r>
              <a:rPr sz="1800" b="0" i="1" spc="-10" dirty="0">
                <a:latin typeface="Georgia" panose="02040502050405020303" pitchFamily="18" charset="0"/>
                <a:cs typeface="Roboto Thin"/>
              </a:rPr>
              <a:t>других</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источников.</a:t>
            </a:r>
            <a:endParaRPr sz="1800" dirty="0">
              <a:latin typeface="Georgia" panose="02040502050405020303" pitchFamily="18" charset="0"/>
              <a:cs typeface="Roboto Th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5292725" cy="513715"/>
          </a:xfrm>
          <a:prstGeom prst="rect">
            <a:avLst/>
          </a:prstGeom>
        </p:spPr>
        <p:txBody>
          <a:bodyPr vert="horz" wrap="square" lIns="0" tIns="13335" rIns="0" bIns="0" rtlCol="0">
            <a:spAutoFit/>
          </a:bodyPr>
          <a:lstStyle/>
          <a:p>
            <a:pPr marL="12700">
              <a:lnSpc>
                <a:spcPct val="100000"/>
              </a:lnSpc>
              <a:spcBef>
                <a:spcPts val="105"/>
              </a:spcBef>
            </a:pPr>
            <a:r>
              <a:rPr sz="3200" spc="-50" dirty="0">
                <a:latin typeface="Georgia"/>
                <a:cs typeface="Georgia"/>
              </a:rPr>
              <a:t>Виды</a:t>
            </a:r>
            <a:r>
              <a:rPr sz="3200" spc="-130" dirty="0">
                <a:latin typeface="Georgia"/>
                <a:cs typeface="Georgia"/>
              </a:rPr>
              <a:t> </a:t>
            </a:r>
            <a:r>
              <a:rPr sz="3200" spc="-55" dirty="0">
                <a:latin typeface="Georgia"/>
                <a:cs typeface="Georgia"/>
              </a:rPr>
              <a:t>персональных</a:t>
            </a:r>
            <a:r>
              <a:rPr sz="3200" spc="-125" dirty="0">
                <a:latin typeface="Georgia"/>
                <a:cs typeface="Georgia"/>
              </a:rPr>
              <a:t> </a:t>
            </a:r>
            <a:r>
              <a:rPr sz="3200" spc="-10" dirty="0">
                <a:latin typeface="Georgia"/>
                <a:cs typeface="Georgia"/>
              </a:rPr>
              <a:t>данных</a:t>
            </a:r>
            <a:endParaRPr sz="3200" dirty="0">
              <a:latin typeface="Georgia"/>
              <a:cs typeface="Georgia"/>
            </a:endParaRPr>
          </a:p>
        </p:txBody>
      </p:sp>
      <p:sp>
        <p:nvSpPr>
          <p:cNvPr id="3" name="object 3"/>
          <p:cNvSpPr txBox="1"/>
          <p:nvPr/>
        </p:nvSpPr>
        <p:spPr>
          <a:xfrm>
            <a:off x="573735" y="2038350"/>
            <a:ext cx="1831339" cy="857885"/>
          </a:xfrm>
          <a:prstGeom prst="rect">
            <a:avLst/>
          </a:prstGeom>
        </p:spPr>
        <p:txBody>
          <a:bodyPr vert="horz" wrap="square" lIns="0" tIns="12700" rIns="0" bIns="0" rtlCol="0">
            <a:spAutoFit/>
          </a:bodyPr>
          <a:lstStyle/>
          <a:p>
            <a:pPr marR="6985" algn="r">
              <a:lnSpc>
                <a:spcPts val="1689"/>
              </a:lnSpc>
              <a:spcBef>
                <a:spcPts val="100"/>
              </a:spcBef>
            </a:pPr>
            <a:r>
              <a:rPr sz="1500" spc="-10" dirty="0">
                <a:latin typeface="Georgia"/>
                <a:cs typeface="Georgia"/>
              </a:rPr>
              <a:t>Номинативные</a:t>
            </a:r>
            <a:endParaRPr sz="1500" dirty="0">
              <a:latin typeface="Georgia"/>
              <a:cs typeface="Georgia"/>
            </a:endParaRPr>
          </a:p>
          <a:p>
            <a:pPr marR="5080" algn="r">
              <a:lnSpc>
                <a:spcPts val="1585"/>
              </a:lnSpc>
            </a:pPr>
            <a:r>
              <a:rPr sz="1500" spc="-10" dirty="0">
                <a:latin typeface="Georgia"/>
                <a:cs typeface="Georgia"/>
              </a:rPr>
              <a:t>(сведения,</a:t>
            </a:r>
            <a:endParaRPr sz="1500" dirty="0">
              <a:latin typeface="Georgia"/>
              <a:cs typeface="Georgia"/>
            </a:endParaRPr>
          </a:p>
          <a:p>
            <a:pPr marR="6985" algn="r">
              <a:lnSpc>
                <a:spcPts val="1585"/>
              </a:lnSpc>
            </a:pPr>
            <a:r>
              <a:rPr sz="1500" spc="-25" dirty="0">
                <a:latin typeface="Georgia"/>
                <a:cs typeface="Georgia"/>
              </a:rPr>
              <a:t>идентифицирующие</a:t>
            </a:r>
            <a:endParaRPr sz="1500" dirty="0">
              <a:latin typeface="Georgia"/>
              <a:cs typeface="Georgia"/>
            </a:endParaRPr>
          </a:p>
          <a:p>
            <a:pPr marR="6350" algn="r">
              <a:lnSpc>
                <a:spcPts val="1689"/>
              </a:lnSpc>
            </a:pPr>
            <a:r>
              <a:rPr sz="1500" spc="-10" dirty="0">
                <a:latin typeface="Georgia"/>
                <a:cs typeface="Georgia"/>
              </a:rPr>
              <a:t>лицо)</a:t>
            </a:r>
            <a:endParaRPr sz="1500" dirty="0">
              <a:latin typeface="Georgia"/>
              <a:cs typeface="Georgia"/>
            </a:endParaRPr>
          </a:p>
        </p:txBody>
      </p:sp>
      <p:sp>
        <p:nvSpPr>
          <p:cNvPr id="4" name="object 4"/>
          <p:cNvSpPr/>
          <p:nvPr/>
        </p:nvSpPr>
        <p:spPr>
          <a:xfrm>
            <a:off x="2497835" y="1844039"/>
            <a:ext cx="422275" cy="4008120"/>
          </a:xfrm>
          <a:custGeom>
            <a:avLst/>
            <a:gdLst/>
            <a:ahLst/>
            <a:cxnLst/>
            <a:rect l="l" t="t" r="r" b="b"/>
            <a:pathLst>
              <a:path w="422275" h="4008120">
                <a:moveTo>
                  <a:pt x="422147" y="1281684"/>
                </a:moveTo>
                <a:lnTo>
                  <a:pt x="366031" y="1276405"/>
                </a:lnTo>
                <a:lnTo>
                  <a:pt x="315609" y="1261509"/>
                </a:lnTo>
                <a:lnTo>
                  <a:pt x="272891" y="1238408"/>
                </a:lnTo>
                <a:lnTo>
                  <a:pt x="239888" y="1208513"/>
                </a:lnTo>
                <a:lnTo>
                  <a:pt x="218612" y="1173234"/>
                </a:lnTo>
                <a:lnTo>
                  <a:pt x="211074" y="1133983"/>
                </a:lnTo>
                <a:lnTo>
                  <a:pt x="211074" y="788543"/>
                </a:lnTo>
                <a:lnTo>
                  <a:pt x="203535" y="749291"/>
                </a:lnTo>
                <a:lnTo>
                  <a:pt x="182259" y="714012"/>
                </a:lnTo>
                <a:lnTo>
                  <a:pt x="149256" y="684117"/>
                </a:lnTo>
                <a:lnTo>
                  <a:pt x="106538" y="661016"/>
                </a:lnTo>
                <a:lnTo>
                  <a:pt x="56116" y="646120"/>
                </a:lnTo>
                <a:lnTo>
                  <a:pt x="0" y="640842"/>
                </a:lnTo>
                <a:lnTo>
                  <a:pt x="56116" y="635563"/>
                </a:lnTo>
                <a:lnTo>
                  <a:pt x="106538" y="620667"/>
                </a:lnTo>
                <a:lnTo>
                  <a:pt x="149256" y="597566"/>
                </a:lnTo>
                <a:lnTo>
                  <a:pt x="182259" y="567671"/>
                </a:lnTo>
                <a:lnTo>
                  <a:pt x="203535" y="532392"/>
                </a:lnTo>
                <a:lnTo>
                  <a:pt x="211074" y="493140"/>
                </a:lnTo>
                <a:lnTo>
                  <a:pt x="211074" y="147700"/>
                </a:lnTo>
                <a:lnTo>
                  <a:pt x="218612" y="108449"/>
                </a:lnTo>
                <a:lnTo>
                  <a:pt x="239888" y="73170"/>
                </a:lnTo>
                <a:lnTo>
                  <a:pt x="272891" y="43275"/>
                </a:lnTo>
                <a:lnTo>
                  <a:pt x="315609" y="20174"/>
                </a:lnTo>
                <a:lnTo>
                  <a:pt x="366031" y="5278"/>
                </a:lnTo>
                <a:lnTo>
                  <a:pt x="422147" y="0"/>
                </a:lnTo>
              </a:path>
              <a:path w="422275" h="4008120">
                <a:moveTo>
                  <a:pt x="422147" y="4008120"/>
                </a:moveTo>
                <a:lnTo>
                  <a:pt x="366031" y="4002841"/>
                </a:lnTo>
                <a:lnTo>
                  <a:pt x="315609" y="3987946"/>
                </a:lnTo>
                <a:lnTo>
                  <a:pt x="272891" y="3964843"/>
                </a:lnTo>
                <a:lnTo>
                  <a:pt x="239888" y="3934939"/>
                </a:lnTo>
                <a:lnTo>
                  <a:pt x="218612" y="3899645"/>
                </a:lnTo>
                <a:lnTo>
                  <a:pt x="211074" y="3860368"/>
                </a:lnTo>
                <a:lnTo>
                  <a:pt x="211074" y="2819273"/>
                </a:lnTo>
                <a:lnTo>
                  <a:pt x="203535" y="2780021"/>
                </a:lnTo>
                <a:lnTo>
                  <a:pt x="182259" y="2744742"/>
                </a:lnTo>
                <a:lnTo>
                  <a:pt x="149256" y="2714847"/>
                </a:lnTo>
                <a:lnTo>
                  <a:pt x="106538" y="2691746"/>
                </a:lnTo>
                <a:lnTo>
                  <a:pt x="56116" y="2676850"/>
                </a:lnTo>
                <a:lnTo>
                  <a:pt x="0" y="2671572"/>
                </a:lnTo>
                <a:lnTo>
                  <a:pt x="56116" y="2666293"/>
                </a:lnTo>
                <a:lnTo>
                  <a:pt x="106538" y="2651397"/>
                </a:lnTo>
                <a:lnTo>
                  <a:pt x="149256" y="2628296"/>
                </a:lnTo>
                <a:lnTo>
                  <a:pt x="182259" y="2598401"/>
                </a:lnTo>
                <a:lnTo>
                  <a:pt x="203535" y="2563122"/>
                </a:lnTo>
                <a:lnTo>
                  <a:pt x="211074" y="2523871"/>
                </a:lnTo>
                <a:lnTo>
                  <a:pt x="211074" y="1482725"/>
                </a:lnTo>
                <a:lnTo>
                  <a:pt x="218612" y="1443473"/>
                </a:lnTo>
                <a:lnTo>
                  <a:pt x="239888" y="1408194"/>
                </a:lnTo>
                <a:lnTo>
                  <a:pt x="272891" y="1378299"/>
                </a:lnTo>
                <a:lnTo>
                  <a:pt x="315609" y="1355198"/>
                </a:lnTo>
                <a:lnTo>
                  <a:pt x="366031" y="1340302"/>
                </a:lnTo>
                <a:lnTo>
                  <a:pt x="422147" y="1335024"/>
                </a:lnTo>
              </a:path>
            </a:pathLst>
          </a:custGeom>
          <a:ln w="15875">
            <a:solidFill>
              <a:srgbClr val="31426B"/>
            </a:solidFill>
          </a:ln>
        </p:spPr>
        <p:txBody>
          <a:bodyPr wrap="square" lIns="0" tIns="0" rIns="0" bIns="0" rtlCol="0"/>
          <a:lstStyle/>
          <a:p>
            <a:endParaRPr/>
          </a:p>
        </p:txBody>
      </p:sp>
      <p:sp>
        <p:nvSpPr>
          <p:cNvPr id="5" name="object 5"/>
          <p:cNvSpPr txBox="1"/>
          <p:nvPr/>
        </p:nvSpPr>
        <p:spPr>
          <a:xfrm>
            <a:off x="3089148" y="1844039"/>
            <a:ext cx="5745480" cy="1219564"/>
          </a:xfrm>
          <a:prstGeom prst="rect">
            <a:avLst/>
          </a:prstGeom>
          <a:solidFill>
            <a:srgbClr val="FFFFFF"/>
          </a:solidFill>
          <a:ln w="15875">
            <a:solidFill>
              <a:srgbClr val="394B7A"/>
            </a:solidFill>
          </a:ln>
        </p:spPr>
        <p:txBody>
          <a:bodyPr vert="horz" wrap="square" lIns="0" tIns="39369" rIns="0" bIns="0" rtlCol="0">
            <a:spAutoFit/>
          </a:bodyPr>
          <a:lstStyle/>
          <a:p>
            <a:pPr marL="170815" indent="-113664" algn="just">
              <a:lnSpc>
                <a:spcPct val="100000"/>
              </a:lnSpc>
              <a:spcBef>
                <a:spcPts val="309"/>
              </a:spcBef>
              <a:buChar char="•"/>
              <a:tabLst>
                <a:tab pos="170815" algn="l"/>
              </a:tabLst>
            </a:pPr>
            <a:r>
              <a:rPr sz="1500" spc="-25" dirty="0">
                <a:latin typeface="Georgia"/>
                <a:cs typeface="Georgia"/>
              </a:rPr>
              <a:t>ФИО</a:t>
            </a:r>
            <a:endParaRPr sz="1500" dirty="0">
              <a:latin typeface="Georgia"/>
              <a:cs typeface="Georgia"/>
            </a:endParaRPr>
          </a:p>
          <a:p>
            <a:pPr marL="170815" indent="-113664" algn="just">
              <a:lnSpc>
                <a:spcPct val="100000"/>
              </a:lnSpc>
              <a:spcBef>
                <a:spcPts val="50"/>
              </a:spcBef>
              <a:buChar char="•"/>
              <a:tabLst>
                <a:tab pos="170815" algn="l"/>
              </a:tabLst>
            </a:pPr>
            <a:r>
              <a:rPr sz="1500" dirty="0">
                <a:latin typeface="Georgia"/>
                <a:cs typeface="Georgia"/>
              </a:rPr>
              <a:t>место</a:t>
            </a:r>
            <a:r>
              <a:rPr sz="1500" spc="-75" dirty="0">
                <a:latin typeface="Georgia"/>
                <a:cs typeface="Georgia"/>
              </a:rPr>
              <a:t> </a:t>
            </a:r>
            <a:r>
              <a:rPr sz="1500" spc="-10" dirty="0">
                <a:latin typeface="Georgia"/>
                <a:cs typeface="Georgia"/>
              </a:rPr>
              <a:t>жительства</a:t>
            </a:r>
            <a:endParaRPr sz="1500" dirty="0">
              <a:latin typeface="Georgia"/>
              <a:cs typeface="Georgia"/>
            </a:endParaRPr>
          </a:p>
          <a:p>
            <a:pPr marL="170815" indent="-113664" algn="just">
              <a:lnSpc>
                <a:spcPct val="100000"/>
              </a:lnSpc>
              <a:spcBef>
                <a:spcPts val="45"/>
              </a:spcBef>
              <a:buChar char="•"/>
              <a:tabLst>
                <a:tab pos="170815" algn="l"/>
              </a:tabLst>
            </a:pPr>
            <a:r>
              <a:rPr sz="1500" dirty="0">
                <a:latin typeface="Georgia"/>
                <a:cs typeface="Georgia"/>
              </a:rPr>
              <a:t>дата</a:t>
            </a:r>
            <a:r>
              <a:rPr sz="1500" spc="-65" dirty="0">
                <a:latin typeface="Georgia"/>
                <a:cs typeface="Georgia"/>
              </a:rPr>
              <a:t> </a:t>
            </a:r>
            <a:r>
              <a:rPr sz="1500" dirty="0">
                <a:latin typeface="Georgia"/>
                <a:cs typeface="Georgia"/>
              </a:rPr>
              <a:t>и</a:t>
            </a:r>
            <a:r>
              <a:rPr sz="1500" spc="-45" dirty="0">
                <a:latin typeface="Georgia"/>
                <a:cs typeface="Georgia"/>
              </a:rPr>
              <a:t> </a:t>
            </a:r>
            <a:r>
              <a:rPr sz="1500" dirty="0">
                <a:latin typeface="Georgia"/>
                <a:cs typeface="Georgia"/>
              </a:rPr>
              <a:t>место</a:t>
            </a:r>
            <a:r>
              <a:rPr sz="1500" spc="-55" dirty="0">
                <a:latin typeface="Georgia"/>
                <a:cs typeface="Georgia"/>
              </a:rPr>
              <a:t> </a:t>
            </a:r>
            <a:r>
              <a:rPr sz="1500" spc="-10" dirty="0">
                <a:latin typeface="Georgia"/>
                <a:cs typeface="Georgia"/>
              </a:rPr>
              <a:t>рождения</a:t>
            </a:r>
            <a:endParaRPr sz="1500" dirty="0">
              <a:latin typeface="Georgia"/>
              <a:cs typeface="Georgia"/>
            </a:endParaRPr>
          </a:p>
          <a:p>
            <a:pPr marL="170815" indent="-113664" algn="just">
              <a:lnSpc>
                <a:spcPct val="100000"/>
              </a:lnSpc>
              <a:spcBef>
                <a:spcPts val="50"/>
              </a:spcBef>
              <a:buChar char="•"/>
              <a:tabLst>
                <a:tab pos="170815" algn="l"/>
              </a:tabLst>
            </a:pPr>
            <a:r>
              <a:rPr sz="1500" spc="-20" dirty="0">
                <a:latin typeface="Georgia"/>
                <a:cs typeface="Georgia"/>
              </a:rPr>
              <a:t>серия</a:t>
            </a:r>
            <a:r>
              <a:rPr sz="1500" spc="-70" dirty="0">
                <a:latin typeface="Georgia"/>
                <a:cs typeface="Georgia"/>
              </a:rPr>
              <a:t> </a:t>
            </a:r>
            <a:r>
              <a:rPr sz="1500" dirty="0">
                <a:latin typeface="Georgia"/>
                <a:cs typeface="Georgia"/>
              </a:rPr>
              <a:t>и</a:t>
            </a:r>
            <a:r>
              <a:rPr sz="1500" spc="-65" dirty="0">
                <a:latin typeface="Georgia"/>
                <a:cs typeface="Georgia"/>
              </a:rPr>
              <a:t> </a:t>
            </a:r>
            <a:r>
              <a:rPr sz="1500" spc="-35" dirty="0">
                <a:latin typeface="Georgia"/>
                <a:cs typeface="Georgia"/>
              </a:rPr>
              <a:t>номер</a:t>
            </a:r>
            <a:r>
              <a:rPr sz="1500" spc="-55" dirty="0">
                <a:latin typeface="Georgia"/>
                <a:cs typeface="Georgia"/>
              </a:rPr>
              <a:t> </a:t>
            </a:r>
            <a:r>
              <a:rPr sz="1500" spc="-10" dirty="0">
                <a:latin typeface="Georgia"/>
                <a:cs typeface="Georgia"/>
              </a:rPr>
              <a:t>паспорта</a:t>
            </a:r>
            <a:endParaRPr sz="1500" dirty="0">
              <a:latin typeface="Georgia"/>
              <a:cs typeface="Georgia"/>
            </a:endParaRPr>
          </a:p>
          <a:p>
            <a:pPr marL="57150" algn="just">
              <a:lnSpc>
                <a:spcPct val="100000"/>
              </a:lnSpc>
              <a:spcBef>
                <a:spcPts val="45"/>
              </a:spcBef>
            </a:pPr>
            <a:r>
              <a:rPr sz="1500" spc="-80" dirty="0">
                <a:latin typeface="Georgia"/>
                <a:cs typeface="Georgia"/>
              </a:rPr>
              <a:t>Иными</a:t>
            </a:r>
            <a:r>
              <a:rPr sz="1500" spc="-25" dirty="0">
                <a:latin typeface="Georgia"/>
                <a:cs typeface="Georgia"/>
              </a:rPr>
              <a:t> </a:t>
            </a:r>
            <a:r>
              <a:rPr sz="1500" spc="-35" dirty="0">
                <a:latin typeface="Georgia"/>
                <a:cs typeface="Georgia"/>
              </a:rPr>
              <a:t>словами,</a:t>
            </a:r>
            <a:r>
              <a:rPr sz="1500" dirty="0">
                <a:latin typeface="Georgia"/>
                <a:cs typeface="Georgia"/>
              </a:rPr>
              <a:t> </a:t>
            </a:r>
            <a:r>
              <a:rPr sz="1500" spc="-229" dirty="0">
                <a:latin typeface="Georgia"/>
                <a:cs typeface="Georgia"/>
              </a:rPr>
              <a:t>–</a:t>
            </a:r>
            <a:r>
              <a:rPr sz="1500" spc="-20" dirty="0">
                <a:latin typeface="Georgia"/>
                <a:cs typeface="Georgia"/>
              </a:rPr>
              <a:t> </a:t>
            </a:r>
            <a:r>
              <a:rPr lang="en-US" sz="1500" spc="-20" dirty="0">
                <a:latin typeface="Georgia"/>
                <a:cs typeface="Georgia"/>
              </a:rPr>
              <a:t> </a:t>
            </a:r>
            <a:r>
              <a:rPr sz="1500" spc="-30" dirty="0" err="1">
                <a:latin typeface="Georgia"/>
                <a:cs typeface="Georgia"/>
              </a:rPr>
              <a:t>данные</a:t>
            </a:r>
            <a:r>
              <a:rPr sz="1500" spc="-30" dirty="0">
                <a:latin typeface="Georgia"/>
                <a:cs typeface="Georgia"/>
              </a:rPr>
              <a:t>,</a:t>
            </a:r>
            <a:r>
              <a:rPr sz="1500" spc="-35" dirty="0">
                <a:latin typeface="Georgia"/>
                <a:cs typeface="Georgia"/>
              </a:rPr>
              <a:t> </a:t>
            </a:r>
            <a:r>
              <a:rPr sz="1500" spc="-30" dirty="0">
                <a:latin typeface="Georgia"/>
                <a:cs typeface="Georgia"/>
              </a:rPr>
              <a:t>называющие</a:t>
            </a:r>
            <a:r>
              <a:rPr sz="1500" spc="-20" dirty="0">
                <a:latin typeface="Georgia"/>
                <a:cs typeface="Georgia"/>
              </a:rPr>
              <a:t> конкретное</a:t>
            </a:r>
            <a:r>
              <a:rPr sz="1500" spc="-50" dirty="0">
                <a:latin typeface="Georgia"/>
                <a:cs typeface="Georgia"/>
              </a:rPr>
              <a:t> </a:t>
            </a:r>
            <a:r>
              <a:rPr sz="1500" spc="-20" dirty="0">
                <a:latin typeface="Georgia"/>
                <a:cs typeface="Georgia"/>
              </a:rPr>
              <a:t>лицо</a:t>
            </a:r>
            <a:endParaRPr sz="1500" dirty="0">
              <a:latin typeface="Georgia"/>
              <a:cs typeface="Georgia"/>
            </a:endParaRPr>
          </a:p>
        </p:txBody>
      </p:sp>
      <p:sp>
        <p:nvSpPr>
          <p:cNvPr id="6" name="object 6"/>
          <p:cNvSpPr txBox="1"/>
          <p:nvPr/>
        </p:nvSpPr>
        <p:spPr>
          <a:xfrm>
            <a:off x="840435" y="4069842"/>
            <a:ext cx="1564005" cy="857885"/>
          </a:xfrm>
          <a:prstGeom prst="rect">
            <a:avLst/>
          </a:prstGeom>
        </p:spPr>
        <p:txBody>
          <a:bodyPr vert="horz" wrap="square" lIns="0" tIns="42545" rIns="0" bIns="0" rtlCol="0">
            <a:spAutoFit/>
          </a:bodyPr>
          <a:lstStyle/>
          <a:p>
            <a:pPr marL="192405" marR="5080" indent="-180340" algn="r">
              <a:lnSpc>
                <a:spcPts val="1580"/>
              </a:lnSpc>
              <a:spcBef>
                <a:spcPts val="335"/>
              </a:spcBef>
            </a:pPr>
            <a:r>
              <a:rPr sz="1500" spc="-75" dirty="0">
                <a:latin typeface="Georgia"/>
                <a:cs typeface="Georgia"/>
              </a:rPr>
              <a:t>Иные</a:t>
            </a:r>
            <a:r>
              <a:rPr sz="1500" spc="-25" dirty="0">
                <a:latin typeface="Georgia"/>
                <a:cs typeface="Georgia"/>
              </a:rPr>
              <a:t> </a:t>
            </a:r>
            <a:r>
              <a:rPr sz="1500" spc="-10" dirty="0">
                <a:latin typeface="Georgia"/>
                <a:cs typeface="Georgia"/>
              </a:rPr>
              <a:t>(сведения</a:t>
            </a:r>
            <a:r>
              <a:rPr sz="1500" spc="-20" dirty="0">
                <a:latin typeface="Georgia"/>
                <a:cs typeface="Georgia"/>
              </a:rPr>
              <a:t> </a:t>
            </a:r>
            <a:r>
              <a:rPr sz="1500" spc="-50" dirty="0">
                <a:latin typeface="Georgia"/>
                <a:cs typeface="Georgia"/>
              </a:rPr>
              <a:t>о </a:t>
            </a:r>
            <a:r>
              <a:rPr sz="1500" spc="-20" dirty="0">
                <a:latin typeface="Georgia"/>
                <a:cs typeface="Georgia"/>
              </a:rPr>
              <a:t>таком</a:t>
            </a:r>
            <a:r>
              <a:rPr sz="1500" spc="-50" dirty="0">
                <a:latin typeface="Georgia"/>
                <a:cs typeface="Georgia"/>
              </a:rPr>
              <a:t> </a:t>
            </a:r>
            <a:r>
              <a:rPr sz="1500" spc="-25" dirty="0">
                <a:latin typeface="Georgia"/>
                <a:cs typeface="Georgia"/>
              </a:rPr>
              <a:t>лице</a:t>
            </a:r>
            <a:r>
              <a:rPr sz="1500" spc="-45" dirty="0">
                <a:latin typeface="Georgia"/>
                <a:cs typeface="Georgia"/>
              </a:rPr>
              <a:t> </a:t>
            </a:r>
            <a:r>
              <a:rPr sz="1500" spc="-25" dirty="0">
                <a:latin typeface="Georgia"/>
                <a:cs typeface="Georgia"/>
              </a:rPr>
              <a:t>или относящиеся</a:t>
            </a:r>
            <a:r>
              <a:rPr sz="1500" spc="-30" dirty="0">
                <a:latin typeface="Georgia"/>
                <a:cs typeface="Georgia"/>
              </a:rPr>
              <a:t> </a:t>
            </a:r>
            <a:r>
              <a:rPr sz="1500" spc="-50" dirty="0">
                <a:latin typeface="Georgia"/>
                <a:cs typeface="Georgia"/>
              </a:rPr>
              <a:t>к </a:t>
            </a:r>
            <a:r>
              <a:rPr sz="1500" spc="-10" dirty="0">
                <a:latin typeface="Georgia"/>
                <a:cs typeface="Georgia"/>
              </a:rPr>
              <a:t>такому</a:t>
            </a:r>
            <a:r>
              <a:rPr sz="1500" spc="-65" dirty="0">
                <a:latin typeface="Georgia"/>
                <a:cs typeface="Georgia"/>
              </a:rPr>
              <a:t> </a:t>
            </a:r>
            <a:r>
              <a:rPr sz="1500" spc="-10" dirty="0">
                <a:latin typeface="Georgia"/>
                <a:cs typeface="Georgia"/>
              </a:rPr>
              <a:t>лицу)</a:t>
            </a:r>
            <a:endParaRPr sz="1500" dirty="0">
              <a:latin typeface="Georgia"/>
              <a:cs typeface="Georgia"/>
            </a:endParaRPr>
          </a:p>
        </p:txBody>
      </p:sp>
      <p:sp>
        <p:nvSpPr>
          <p:cNvPr id="7" name="object 7"/>
          <p:cNvSpPr txBox="1"/>
          <p:nvPr/>
        </p:nvSpPr>
        <p:spPr>
          <a:xfrm>
            <a:off x="3089148" y="3179064"/>
            <a:ext cx="5745480" cy="2673350"/>
          </a:xfrm>
          <a:prstGeom prst="rect">
            <a:avLst/>
          </a:prstGeom>
          <a:solidFill>
            <a:srgbClr val="FFFFFF"/>
          </a:solidFill>
          <a:ln w="15875">
            <a:solidFill>
              <a:srgbClr val="394B7A"/>
            </a:solidFill>
          </a:ln>
        </p:spPr>
        <p:txBody>
          <a:bodyPr vert="horz" wrap="square" lIns="0" tIns="48894" rIns="0" bIns="0" rtlCol="0">
            <a:spAutoFit/>
          </a:bodyPr>
          <a:lstStyle/>
          <a:p>
            <a:pPr marL="170815" indent="-113664" algn="just">
              <a:lnSpc>
                <a:spcPct val="100000"/>
              </a:lnSpc>
              <a:spcBef>
                <a:spcPts val="384"/>
              </a:spcBef>
              <a:buChar char="•"/>
              <a:tabLst>
                <a:tab pos="170815" algn="l"/>
              </a:tabLst>
            </a:pPr>
            <a:r>
              <a:rPr sz="1500" spc="-50" dirty="0">
                <a:latin typeface="Georgia"/>
                <a:cs typeface="Georgia"/>
              </a:rPr>
              <a:t>личный</a:t>
            </a:r>
            <a:r>
              <a:rPr sz="1500" spc="-30" dirty="0">
                <a:latin typeface="Georgia"/>
                <a:cs typeface="Georgia"/>
              </a:rPr>
              <a:t> </a:t>
            </a:r>
            <a:r>
              <a:rPr sz="1500" spc="-45" dirty="0">
                <a:latin typeface="Georgia"/>
                <a:cs typeface="Georgia"/>
              </a:rPr>
              <a:t>номер,</a:t>
            </a:r>
            <a:r>
              <a:rPr sz="1500" spc="-10" dirty="0">
                <a:latin typeface="Georgia"/>
                <a:cs typeface="Georgia"/>
              </a:rPr>
              <a:t> </a:t>
            </a:r>
            <a:r>
              <a:rPr sz="1500" spc="-25" dirty="0">
                <a:latin typeface="Georgia"/>
                <a:cs typeface="Georgia"/>
              </a:rPr>
              <a:t>указанный</a:t>
            </a:r>
            <a:r>
              <a:rPr sz="1500" spc="-30" dirty="0">
                <a:latin typeface="Georgia"/>
                <a:cs typeface="Georgia"/>
              </a:rPr>
              <a:t> </a:t>
            </a:r>
            <a:r>
              <a:rPr sz="1500" dirty="0">
                <a:latin typeface="Georgia"/>
                <a:cs typeface="Georgia"/>
              </a:rPr>
              <a:t>в</a:t>
            </a:r>
            <a:r>
              <a:rPr sz="1500" spc="-10" dirty="0">
                <a:latin typeface="Georgia"/>
                <a:cs typeface="Georgia"/>
              </a:rPr>
              <a:t> договоре</a:t>
            </a:r>
            <a:endParaRPr sz="1500" dirty="0">
              <a:latin typeface="Georgia"/>
              <a:cs typeface="Georgia"/>
            </a:endParaRPr>
          </a:p>
          <a:p>
            <a:pPr marL="171450" marR="533400" indent="-114300" algn="just">
              <a:lnSpc>
                <a:spcPts val="1580"/>
              </a:lnSpc>
              <a:spcBef>
                <a:spcPts val="280"/>
              </a:spcBef>
              <a:buChar char="•"/>
              <a:tabLst>
                <a:tab pos="171450" algn="l"/>
              </a:tabLst>
            </a:pPr>
            <a:r>
              <a:rPr sz="1500" spc="-30" dirty="0">
                <a:latin typeface="Georgia"/>
                <a:cs typeface="Georgia"/>
              </a:rPr>
              <a:t>размер</a:t>
            </a:r>
            <a:r>
              <a:rPr sz="1500" spc="-40" dirty="0">
                <a:latin typeface="Georgia"/>
                <a:cs typeface="Georgia"/>
              </a:rPr>
              <a:t> </a:t>
            </a:r>
            <a:r>
              <a:rPr sz="1500" spc="-20" dirty="0">
                <a:latin typeface="Georgia"/>
                <a:cs typeface="Georgia"/>
              </a:rPr>
              <a:t>заработной</a:t>
            </a:r>
            <a:r>
              <a:rPr sz="1500" spc="-40" dirty="0">
                <a:latin typeface="Georgia"/>
                <a:cs typeface="Georgia"/>
              </a:rPr>
              <a:t> </a:t>
            </a:r>
            <a:r>
              <a:rPr sz="1500" spc="-20" dirty="0">
                <a:latin typeface="Georgia"/>
                <a:cs typeface="Georgia"/>
              </a:rPr>
              <a:t>платы</a:t>
            </a:r>
            <a:r>
              <a:rPr sz="1500" spc="-40" dirty="0">
                <a:latin typeface="Georgia"/>
                <a:cs typeface="Georgia"/>
              </a:rPr>
              <a:t> </a:t>
            </a:r>
            <a:r>
              <a:rPr sz="1500" spc="-35" dirty="0">
                <a:latin typeface="Georgia"/>
                <a:cs typeface="Georgia"/>
              </a:rPr>
              <a:t>сотрудника,</a:t>
            </a:r>
            <a:r>
              <a:rPr sz="1500" spc="-50" dirty="0">
                <a:latin typeface="Georgia"/>
                <a:cs typeface="Georgia"/>
              </a:rPr>
              <a:t> </a:t>
            </a:r>
            <a:r>
              <a:rPr sz="1500" spc="-30" dirty="0">
                <a:latin typeface="Georgia"/>
                <a:cs typeface="Georgia"/>
              </a:rPr>
              <a:t>номер </a:t>
            </a:r>
            <a:r>
              <a:rPr sz="1500" spc="-10" dirty="0">
                <a:latin typeface="Georgia"/>
                <a:cs typeface="Georgia"/>
              </a:rPr>
              <a:t>банковского </a:t>
            </a:r>
            <a:r>
              <a:rPr sz="1500" spc="-25" dirty="0">
                <a:latin typeface="Georgia"/>
                <a:cs typeface="Georgia"/>
              </a:rPr>
              <a:t>счета,</a:t>
            </a:r>
            <a:r>
              <a:rPr sz="1500" spc="-35" dirty="0">
                <a:latin typeface="Georgia"/>
                <a:cs typeface="Georgia"/>
              </a:rPr>
              <a:t> </a:t>
            </a:r>
            <a:r>
              <a:rPr sz="1500" spc="-25" dirty="0">
                <a:latin typeface="Georgia"/>
                <a:cs typeface="Georgia"/>
              </a:rPr>
              <a:t>служебная</a:t>
            </a:r>
            <a:r>
              <a:rPr sz="1500" spc="-50" dirty="0">
                <a:latin typeface="Georgia"/>
                <a:cs typeface="Georgia"/>
              </a:rPr>
              <a:t> </a:t>
            </a:r>
            <a:r>
              <a:rPr sz="1500" spc="-10" dirty="0">
                <a:latin typeface="Georgia"/>
                <a:cs typeface="Georgia"/>
              </a:rPr>
              <a:t>характеристика</a:t>
            </a:r>
            <a:endParaRPr sz="1500" dirty="0">
              <a:latin typeface="Georgia"/>
              <a:cs typeface="Georgia"/>
            </a:endParaRPr>
          </a:p>
          <a:p>
            <a:pPr marL="170815" indent="-113664" algn="just">
              <a:lnSpc>
                <a:spcPct val="100000"/>
              </a:lnSpc>
              <a:spcBef>
                <a:spcPts val="40"/>
              </a:spcBef>
              <a:buChar char="•"/>
              <a:tabLst>
                <a:tab pos="170815" algn="l"/>
              </a:tabLst>
            </a:pPr>
            <a:r>
              <a:rPr sz="1500" spc="-10" dirty="0">
                <a:latin typeface="Georgia"/>
                <a:cs typeface="Georgia"/>
              </a:rPr>
              <a:t>адрес</a:t>
            </a:r>
            <a:r>
              <a:rPr sz="1500" spc="-35" dirty="0">
                <a:latin typeface="Georgia"/>
                <a:cs typeface="Georgia"/>
              </a:rPr>
              <a:t> </a:t>
            </a:r>
            <a:r>
              <a:rPr sz="1500" spc="-25" dirty="0">
                <a:latin typeface="Georgia"/>
                <a:cs typeface="Georgia"/>
              </a:rPr>
              <a:t>электронной</a:t>
            </a:r>
            <a:r>
              <a:rPr sz="1500" spc="-40" dirty="0">
                <a:latin typeface="Georgia"/>
                <a:cs typeface="Georgia"/>
              </a:rPr>
              <a:t> </a:t>
            </a:r>
            <a:r>
              <a:rPr sz="1500" spc="-25" dirty="0">
                <a:latin typeface="Georgia"/>
                <a:cs typeface="Georgia"/>
              </a:rPr>
              <a:t>почты</a:t>
            </a:r>
            <a:r>
              <a:rPr sz="1500" spc="-30" dirty="0">
                <a:latin typeface="Georgia"/>
                <a:cs typeface="Georgia"/>
              </a:rPr>
              <a:t> </a:t>
            </a:r>
            <a:r>
              <a:rPr sz="1500" spc="-10" dirty="0">
                <a:latin typeface="Georgia"/>
                <a:cs typeface="Georgia"/>
              </a:rPr>
              <a:t>клиента</a:t>
            </a:r>
            <a:endParaRPr sz="1500" dirty="0">
              <a:latin typeface="Georgia"/>
              <a:cs typeface="Georgia"/>
            </a:endParaRPr>
          </a:p>
          <a:p>
            <a:pPr marL="170815" indent="-113664" algn="just">
              <a:lnSpc>
                <a:spcPct val="100000"/>
              </a:lnSpc>
              <a:spcBef>
                <a:spcPts val="45"/>
              </a:spcBef>
              <a:buChar char="•"/>
              <a:tabLst>
                <a:tab pos="170815" algn="l"/>
              </a:tabLst>
            </a:pPr>
            <a:r>
              <a:rPr sz="1500" spc="-45" dirty="0">
                <a:latin typeface="Georgia"/>
                <a:cs typeface="Georgia"/>
              </a:rPr>
              <a:t>информация</a:t>
            </a:r>
            <a:r>
              <a:rPr sz="1500" spc="-35" dirty="0">
                <a:latin typeface="Georgia"/>
                <a:cs typeface="Georgia"/>
              </a:rPr>
              <a:t> </a:t>
            </a:r>
            <a:r>
              <a:rPr sz="1500" dirty="0">
                <a:latin typeface="Georgia"/>
                <a:cs typeface="Georgia"/>
              </a:rPr>
              <a:t>об</a:t>
            </a:r>
            <a:r>
              <a:rPr sz="1500" spc="-20" dirty="0">
                <a:latin typeface="Georgia"/>
                <a:cs typeface="Georgia"/>
              </a:rPr>
              <a:t> успеваемости </a:t>
            </a:r>
            <a:r>
              <a:rPr sz="1500" dirty="0">
                <a:latin typeface="Georgia"/>
                <a:cs typeface="Georgia"/>
              </a:rPr>
              <a:t>в</a:t>
            </a:r>
            <a:r>
              <a:rPr sz="1500" spc="-20" dirty="0">
                <a:latin typeface="Georgia"/>
                <a:cs typeface="Georgia"/>
              </a:rPr>
              <a:t> </a:t>
            </a:r>
            <a:r>
              <a:rPr sz="1500" spc="-40" dirty="0">
                <a:latin typeface="Georgia"/>
                <a:cs typeface="Georgia"/>
              </a:rPr>
              <a:t>школе</a:t>
            </a:r>
            <a:r>
              <a:rPr sz="1500" spc="-30" dirty="0">
                <a:latin typeface="Georgia"/>
                <a:cs typeface="Georgia"/>
              </a:rPr>
              <a:t> </a:t>
            </a:r>
            <a:r>
              <a:rPr sz="1500" spc="-35" dirty="0">
                <a:latin typeface="Georgia"/>
                <a:cs typeface="Georgia"/>
              </a:rPr>
              <a:t>или</a:t>
            </a:r>
            <a:r>
              <a:rPr sz="1500" spc="-20" dirty="0">
                <a:latin typeface="Georgia"/>
                <a:cs typeface="Georgia"/>
              </a:rPr>
              <a:t> </a:t>
            </a:r>
            <a:r>
              <a:rPr sz="1500" spc="-10" dirty="0">
                <a:latin typeface="Georgia"/>
                <a:cs typeface="Georgia"/>
              </a:rPr>
              <a:t>институте</a:t>
            </a:r>
            <a:endParaRPr sz="1500" dirty="0">
              <a:latin typeface="Georgia"/>
              <a:cs typeface="Georgia"/>
            </a:endParaRPr>
          </a:p>
          <a:p>
            <a:pPr marL="170815" indent="-113664" algn="just">
              <a:lnSpc>
                <a:spcPct val="100000"/>
              </a:lnSpc>
              <a:spcBef>
                <a:spcPts val="50"/>
              </a:spcBef>
              <a:buChar char="•"/>
              <a:tabLst>
                <a:tab pos="170815" algn="l"/>
              </a:tabLst>
            </a:pPr>
            <a:r>
              <a:rPr sz="1500" spc="-85" dirty="0">
                <a:latin typeface="Georgia"/>
                <a:cs typeface="Georgia"/>
              </a:rPr>
              <a:t>IP-</a:t>
            </a:r>
            <a:r>
              <a:rPr sz="1500" spc="-10" dirty="0">
                <a:latin typeface="Georgia"/>
                <a:cs typeface="Georgia"/>
              </a:rPr>
              <a:t>адрес</a:t>
            </a:r>
            <a:r>
              <a:rPr sz="1500" spc="-50" dirty="0">
                <a:latin typeface="Georgia"/>
                <a:cs typeface="Georgia"/>
              </a:rPr>
              <a:t> </a:t>
            </a:r>
            <a:r>
              <a:rPr sz="1500" spc="-35" dirty="0">
                <a:latin typeface="Georgia"/>
                <a:cs typeface="Georgia"/>
              </a:rPr>
              <a:t>компьютера,</a:t>
            </a:r>
            <a:r>
              <a:rPr sz="1500" spc="-30" dirty="0">
                <a:latin typeface="Georgia"/>
                <a:cs typeface="Georgia"/>
              </a:rPr>
              <a:t> </a:t>
            </a:r>
            <a:r>
              <a:rPr sz="1500" spc="-10" dirty="0">
                <a:latin typeface="Georgia"/>
                <a:cs typeface="Georgia"/>
              </a:rPr>
              <a:t>история</a:t>
            </a:r>
            <a:r>
              <a:rPr sz="1500" spc="-35" dirty="0">
                <a:latin typeface="Georgia"/>
                <a:cs typeface="Georgia"/>
              </a:rPr>
              <a:t> </a:t>
            </a:r>
            <a:r>
              <a:rPr sz="1500" spc="-25" dirty="0">
                <a:latin typeface="Georgia"/>
                <a:cs typeface="Georgia"/>
              </a:rPr>
              <a:t>поиска</a:t>
            </a:r>
            <a:r>
              <a:rPr sz="1500" spc="-35" dirty="0">
                <a:latin typeface="Georgia"/>
                <a:cs typeface="Georgia"/>
              </a:rPr>
              <a:t> </a:t>
            </a:r>
            <a:r>
              <a:rPr sz="1500" dirty="0">
                <a:latin typeface="Georgia"/>
                <a:cs typeface="Georgia"/>
              </a:rPr>
              <a:t>в</a:t>
            </a:r>
            <a:r>
              <a:rPr sz="1500" spc="-25" dirty="0">
                <a:latin typeface="Georgia"/>
                <a:cs typeface="Georgia"/>
              </a:rPr>
              <a:t> </a:t>
            </a:r>
            <a:r>
              <a:rPr sz="1500" spc="-30" dirty="0">
                <a:latin typeface="Georgia"/>
                <a:cs typeface="Georgia"/>
              </a:rPr>
              <a:t>браузере,</a:t>
            </a:r>
            <a:r>
              <a:rPr sz="1500" spc="-40" dirty="0">
                <a:latin typeface="Georgia"/>
                <a:cs typeface="Georgia"/>
              </a:rPr>
              <a:t> </a:t>
            </a:r>
            <a:r>
              <a:rPr sz="1500" spc="-10" dirty="0">
                <a:latin typeface="Georgia"/>
                <a:cs typeface="Georgia"/>
              </a:rPr>
              <a:t>покупок</a:t>
            </a:r>
            <a:endParaRPr sz="1500" dirty="0">
              <a:latin typeface="Georgia"/>
              <a:cs typeface="Georgia"/>
            </a:endParaRPr>
          </a:p>
          <a:p>
            <a:pPr marL="170815" indent="-113664" algn="just">
              <a:lnSpc>
                <a:spcPct val="100000"/>
              </a:lnSpc>
              <a:spcBef>
                <a:spcPts val="50"/>
              </a:spcBef>
              <a:buChar char="•"/>
              <a:tabLst>
                <a:tab pos="170815" algn="l"/>
              </a:tabLst>
            </a:pPr>
            <a:r>
              <a:rPr sz="1500" spc="-30" dirty="0">
                <a:latin typeface="Georgia"/>
                <a:cs typeface="Georgia"/>
              </a:rPr>
              <a:t>отношения</a:t>
            </a:r>
            <a:r>
              <a:rPr sz="1500" spc="-20" dirty="0">
                <a:latin typeface="Georgia"/>
                <a:cs typeface="Georgia"/>
              </a:rPr>
              <a:t> </a:t>
            </a:r>
            <a:r>
              <a:rPr sz="1500" dirty="0">
                <a:latin typeface="Georgia"/>
                <a:cs typeface="Georgia"/>
              </a:rPr>
              <a:t>с</a:t>
            </a:r>
            <a:r>
              <a:rPr sz="1500" spc="-20" dirty="0">
                <a:latin typeface="Georgia"/>
                <a:cs typeface="Georgia"/>
              </a:rPr>
              <a:t> </a:t>
            </a:r>
            <a:r>
              <a:rPr sz="1500" spc="-35" dirty="0">
                <a:latin typeface="Georgia"/>
                <a:cs typeface="Georgia"/>
              </a:rPr>
              <a:t>коллегами,</a:t>
            </a:r>
            <a:r>
              <a:rPr sz="1500" spc="-15" dirty="0">
                <a:latin typeface="Georgia"/>
                <a:cs typeface="Georgia"/>
              </a:rPr>
              <a:t> </a:t>
            </a:r>
            <a:r>
              <a:rPr sz="1500" spc="-35" dirty="0">
                <a:latin typeface="Georgia"/>
                <a:cs typeface="Georgia"/>
              </a:rPr>
              <a:t>взаимоотношениях</a:t>
            </a:r>
            <a:r>
              <a:rPr sz="1500" spc="-5" dirty="0">
                <a:latin typeface="Georgia"/>
                <a:cs typeface="Georgia"/>
              </a:rPr>
              <a:t> </a:t>
            </a:r>
            <a:r>
              <a:rPr sz="1500" dirty="0">
                <a:latin typeface="Georgia"/>
                <a:cs typeface="Georgia"/>
              </a:rPr>
              <a:t>в</a:t>
            </a:r>
            <a:r>
              <a:rPr sz="1500" spc="-15" dirty="0">
                <a:latin typeface="Georgia"/>
                <a:cs typeface="Georgia"/>
              </a:rPr>
              <a:t> </a:t>
            </a:r>
            <a:r>
              <a:rPr sz="1500" spc="-10" dirty="0">
                <a:latin typeface="Georgia"/>
                <a:cs typeface="Georgia"/>
              </a:rPr>
              <a:t>семье</a:t>
            </a:r>
            <a:endParaRPr sz="1500" dirty="0">
              <a:latin typeface="Georgia"/>
              <a:cs typeface="Georgia"/>
            </a:endParaRPr>
          </a:p>
          <a:p>
            <a:pPr marL="170815" indent="-113664" algn="just">
              <a:lnSpc>
                <a:spcPct val="100000"/>
              </a:lnSpc>
              <a:spcBef>
                <a:spcPts val="45"/>
              </a:spcBef>
              <a:buChar char="•"/>
              <a:tabLst>
                <a:tab pos="170815" algn="l"/>
              </a:tabLst>
            </a:pPr>
            <a:r>
              <a:rPr sz="1500" spc="-50" dirty="0">
                <a:latin typeface="Georgia"/>
                <a:cs typeface="Georgia"/>
              </a:rPr>
              <a:t>информация</a:t>
            </a:r>
            <a:r>
              <a:rPr sz="1500" spc="-45" dirty="0">
                <a:latin typeface="Georgia"/>
                <a:cs typeface="Georgia"/>
              </a:rPr>
              <a:t> </a:t>
            </a:r>
            <a:r>
              <a:rPr sz="1500" dirty="0">
                <a:latin typeface="Georgia"/>
                <a:cs typeface="Georgia"/>
              </a:rPr>
              <a:t>о</a:t>
            </a:r>
            <a:r>
              <a:rPr sz="1500" spc="-40" dirty="0">
                <a:latin typeface="Georgia"/>
                <a:cs typeface="Georgia"/>
              </a:rPr>
              <a:t> болезнях, </a:t>
            </a:r>
            <a:r>
              <a:rPr sz="1500" spc="-10" dirty="0">
                <a:latin typeface="Georgia"/>
                <a:cs typeface="Georgia"/>
              </a:rPr>
              <a:t>визитах</a:t>
            </a:r>
            <a:r>
              <a:rPr sz="1500" spc="-35" dirty="0">
                <a:latin typeface="Georgia"/>
                <a:cs typeface="Georgia"/>
              </a:rPr>
              <a:t> </a:t>
            </a:r>
            <a:r>
              <a:rPr sz="1500" dirty="0">
                <a:latin typeface="Georgia"/>
                <a:cs typeface="Georgia"/>
              </a:rPr>
              <a:t>к</a:t>
            </a:r>
            <a:r>
              <a:rPr sz="1500" spc="-40" dirty="0">
                <a:latin typeface="Georgia"/>
                <a:cs typeface="Georgia"/>
              </a:rPr>
              <a:t> </a:t>
            </a:r>
            <a:r>
              <a:rPr sz="1500" spc="-10" dirty="0">
                <a:latin typeface="Georgia"/>
                <a:cs typeface="Georgia"/>
              </a:rPr>
              <a:t>врачу</a:t>
            </a:r>
            <a:endParaRPr sz="1500" dirty="0">
              <a:latin typeface="Georgia"/>
              <a:cs typeface="Georgia"/>
            </a:endParaRPr>
          </a:p>
          <a:p>
            <a:pPr marL="170815" indent="-113664" algn="just">
              <a:lnSpc>
                <a:spcPct val="100000"/>
              </a:lnSpc>
              <a:spcBef>
                <a:spcPts val="40"/>
              </a:spcBef>
              <a:buChar char="•"/>
              <a:tabLst>
                <a:tab pos="170815" algn="l"/>
              </a:tabLst>
            </a:pPr>
            <a:r>
              <a:rPr sz="1500" spc="-30" dirty="0">
                <a:latin typeface="Georgia"/>
                <a:cs typeface="Georgia"/>
              </a:rPr>
              <a:t>принадлежности</a:t>
            </a:r>
            <a:r>
              <a:rPr sz="1500" spc="5" dirty="0">
                <a:latin typeface="Georgia"/>
                <a:cs typeface="Georgia"/>
              </a:rPr>
              <a:t> </a:t>
            </a:r>
            <a:r>
              <a:rPr sz="1500" spc="-10" dirty="0">
                <a:latin typeface="Georgia"/>
                <a:cs typeface="Georgia"/>
              </a:rPr>
              <a:t>имущества</a:t>
            </a:r>
            <a:endParaRPr sz="1500" dirty="0">
              <a:latin typeface="Georgia"/>
              <a:cs typeface="Georgia"/>
            </a:endParaRPr>
          </a:p>
          <a:p>
            <a:pPr marL="170815" indent="-113664" algn="just">
              <a:lnSpc>
                <a:spcPct val="100000"/>
              </a:lnSpc>
              <a:spcBef>
                <a:spcPts val="45"/>
              </a:spcBef>
              <a:buChar char="•"/>
              <a:tabLst>
                <a:tab pos="170815" algn="l"/>
              </a:tabLst>
            </a:pPr>
            <a:r>
              <a:rPr sz="1500" spc="-25" dirty="0">
                <a:latin typeface="Georgia"/>
                <a:cs typeface="Georgia"/>
              </a:rPr>
              <a:t>политические</a:t>
            </a:r>
            <a:r>
              <a:rPr sz="1500" spc="-15" dirty="0">
                <a:latin typeface="Georgia"/>
                <a:cs typeface="Georgia"/>
              </a:rPr>
              <a:t> </a:t>
            </a:r>
            <a:r>
              <a:rPr sz="1500" spc="-30" dirty="0">
                <a:latin typeface="Georgia"/>
                <a:cs typeface="Georgia"/>
              </a:rPr>
              <a:t>взгляды</a:t>
            </a:r>
            <a:r>
              <a:rPr sz="1500" spc="-10" dirty="0">
                <a:latin typeface="Georgia"/>
                <a:cs typeface="Georgia"/>
              </a:rPr>
              <a:t> человека</a:t>
            </a:r>
            <a:endParaRPr sz="1500" dirty="0">
              <a:latin typeface="Georgia"/>
              <a:cs typeface="Georgia"/>
            </a:endParaRPr>
          </a:p>
          <a:p>
            <a:pPr marL="170815" indent="-113664" algn="just">
              <a:lnSpc>
                <a:spcPct val="100000"/>
              </a:lnSpc>
              <a:spcBef>
                <a:spcPts val="50"/>
              </a:spcBef>
              <a:buChar char="•"/>
              <a:tabLst>
                <a:tab pos="170815" algn="l"/>
              </a:tabLst>
            </a:pPr>
            <a:r>
              <a:rPr sz="1500" spc="-45" dirty="0">
                <a:latin typeface="Georgia"/>
                <a:cs typeface="Georgia"/>
              </a:rPr>
              <a:t>фотографии,</a:t>
            </a:r>
            <a:r>
              <a:rPr sz="1500" spc="-10" dirty="0">
                <a:latin typeface="Georgia"/>
                <a:cs typeface="Georgia"/>
              </a:rPr>
              <a:t> </a:t>
            </a:r>
            <a:r>
              <a:rPr sz="1500" spc="-25" dirty="0">
                <a:latin typeface="Georgia"/>
                <a:cs typeface="Georgia"/>
              </a:rPr>
              <a:t>видеозаписи</a:t>
            </a:r>
            <a:r>
              <a:rPr sz="1500" spc="15" dirty="0">
                <a:latin typeface="Georgia"/>
                <a:cs typeface="Georgia"/>
              </a:rPr>
              <a:t> </a:t>
            </a:r>
            <a:r>
              <a:rPr sz="1500" spc="-20" dirty="0">
                <a:latin typeface="Georgia"/>
                <a:cs typeface="Georgia"/>
              </a:rPr>
              <a:t>лица</a:t>
            </a:r>
            <a:endParaRPr sz="1500" dirty="0">
              <a:latin typeface="Georgia"/>
              <a:cs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381381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65" dirty="0">
                <a:latin typeface="Georgia"/>
                <a:cs typeface="Georgia"/>
              </a:rPr>
              <a:t> </a:t>
            </a:r>
            <a:r>
              <a:rPr sz="3200" spc="-60" dirty="0">
                <a:latin typeface="Georgia"/>
                <a:cs typeface="Georgia"/>
              </a:rPr>
              <a:t>«обработка»</a:t>
            </a:r>
            <a:endParaRPr sz="3200">
              <a:latin typeface="Georgia"/>
              <a:cs typeface="Georgia"/>
            </a:endParaRPr>
          </a:p>
        </p:txBody>
      </p:sp>
      <p:sp>
        <p:nvSpPr>
          <p:cNvPr id="6" name="object 6"/>
          <p:cNvSpPr txBox="1"/>
          <p:nvPr/>
        </p:nvSpPr>
        <p:spPr>
          <a:xfrm>
            <a:off x="1295400" y="3393440"/>
            <a:ext cx="1598929" cy="783590"/>
          </a:xfrm>
          <a:prstGeom prst="rect">
            <a:avLst/>
          </a:prstGeom>
        </p:spPr>
        <p:txBody>
          <a:bodyPr vert="horz" wrap="square" lIns="0" tIns="12700" rIns="0" bIns="0" rtlCol="0">
            <a:spAutoFit/>
          </a:bodyPr>
          <a:lstStyle/>
          <a:p>
            <a:pPr marR="6350" algn="r">
              <a:lnSpc>
                <a:spcPts val="2030"/>
              </a:lnSpc>
              <a:spcBef>
                <a:spcPts val="100"/>
              </a:spcBef>
            </a:pPr>
            <a:r>
              <a:rPr sz="1800" b="0" i="1" spc="-10" dirty="0">
                <a:latin typeface="Roboto Thin"/>
                <a:cs typeface="Roboto Thin"/>
              </a:rPr>
              <a:t>Обработка</a:t>
            </a:r>
            <a:endParaRPr sz="1800" dirty="0">
              <a:latin typeface="Roboto Thin"/>
              <a:cs typeface="Roboto Thin"/>
            </a:endParaRPr>
          </a:p>
          <a:p>
            <a:pPr marR="5080" algn="r">
              <a:lnSpc>
                <a:spcPts val="1905"/>
              </a:lnSpc>
            </a:pPr>
            <a:r>
              <a:rPr sz="1800" b="0" i="1" spc="-10" dirty="0">
                <a:latin typeface="Roboto Thin"/>
                <a:cs typeface="Roboto Thin"/>
              </a:rPr>
              <a:t>персональных</a:t>
            </a:r>
            <a:endParaRPr sz="1800" dirty="0">
              <a:latin typeface="Roboto Thin"/>
              <a:cs typeface="Roboto Thin"/>
            </a:endParaRPr>
          </a:p>
          <a:p>
            <a:pPr marR="5715" algn="r">
              <a:lnSpc>
                <a:spcPts val="2035"/>
              </a:lnSpc>
            </a:pPr>
            <a:r>
              <a:rPr sz="1800" b="0" i="1" spc="-10" dirty="0">
                <a:latin typeface="Roboto Thin"/>
                <a:cs typeface="Roboto Thin"/>
              </a:rPr>
              <a:t>данных</a:t>
            </a:r>
            <a:endParaRPr sz="1800" dirty="0">
              <a:latin typeface="Roboto Thin"/>
              <a:cs typeface="Roboto Thin"/>
            </a:endParaRPr>
          </a:p>
        </p:txBody>
      </p:sp>
      <p:sp>
        <p:nvSpPr>
          <p:cNvPr id="7" name="object 7"/>
          <p:cNvSpPr/>
          <p:nvPr/>
        </p:nvSpPr>
        <p:spPr>
          <a:xfrm>
            <a:off x="3006851" y="1955292"/>
            <a:ext cx="376555" cy="3700779"/>
          </a:xfrm>
          <a:custGeom>
            <a:avLst/>
            <a:gdLst/>
            <a:ahLst/>
            <a:cxnLst/>
            <a:rect l="l" t="t" r="r" b="b"/>
            <a:pathLst>
              <a:path w="376554" h="3700779">
                <a:moveTo>
                  <a:pt x="376427" y="3700272"/>
                </a:moveTo>
                <a:lnTo>
                  <a:pt x="326414" y="3695565"/>
                </a:lnTo>
                <a:lnTo>
                  <a:pt x="281460" y="3682285"/>
                </a:lnTo>
                <a:lnTo>
                  <a:pt x="243363" y="3661687"/>
                </a:lnTo>
                <a:lnTo>
                  <a:pt x="213924" y="3635031"/>
                </a:lnTo>
                <a:lnTo>
                  <a:pt x="188214" y="3568573"/>
                </a:lnTo>
                <a:lnTo>
                  <a:pt x="188214" y="1981835"/>
                </a:lnTo>
                <a:lnTo>
                  <a:pt x="181486" y="1946811"/>
                </a:lnTo>
                <a:lnTo>
                  <a:pt x="133064" y="1888696"/>
                </a:lnTo>
                <a:lnTo>
                  <a:pt x="94967" y="1868108"/>
                </a:lnTo>
                <a:lnTo>
                  <a:pt x="50013" y="1854837"/>
                </a:lnTo>
                <a:lnTo>
                  <a:pt x="0" y="1850136"/>
                </a:lnTo>
                <a:lnTo>
                  <a:pt x="50013" y="1845434"/>
                </a:lnTo>
                <a:lnTo>
                  <a:pt x="94967" y="1832163"/>
                </a:lnTo>
                <a:lnTo>
                  <a:pt x="133064" y="1811575"/>
                </a:lnTo>
                <a:lnTo>
                  <a:pt x="162503" y="1784923"/>
                </a:lnTo>
                <a:lnTo>
                  <a:pt x="188214" y="1718437"/>
                </a:lnTo>
                <a:lnTo>
                  <a:pt x="188214" y="131699"/>
                </a:lnTo>
                <a:lnTo>
                  <a:pt x="194941" y="96675"/>
                </a:lnTo>
                <a:lnTo>
                  <a:pt x="213924" y="65212"/>
                </a:lnTo>
                <a:lnTo>
                  <a:pt x="243363" y="38560"/>
                </a:lnTo>
                <a:lnTo>
                  <a:pt x="281460" y="17972"/>
                </a:lnTo>
                <a:lnTo>
                  <a:pt x="326414" y="4701"/>
                </a:lnTo>
                <a:lnTo>
                  <a:pt x="376427" y="0"/>
                </a:lnTo>
              </a:path>
            </a:pathLst>
          </a:custGeom>
          <a:ln w="15875">
            <a:solidFill>
              <a:srgbClr val="31426B"/>
            </a:solidFill>
          </a:ln>
        </p:spPr>
        <p:txBody>
          <a:bodyPr wrap="square" lIns="0" tIns="0" rIns="0" bIns="0" rtlCol="0"/>
          <a:lstStyle/>
          <a:p>
            <a:endParaRPr/>
          </a:p>
        </p:txBody>
      </p:sp>
      <p:grpSp>
        <p:nvGrpSpPr>
          <p:cNvPr id="8" name="object 8"/>
          <p:cNvGrpSpPr/>
          <p:nvPr/>
        </p:nvGrpSpPr>
        <p:grpSpPr>
          <a:xfrm>
            <a:off x="3526218" y="1947354"/>
            <a:ext cx="5126355" cy="3716654"/>
            <a:chOff x="3526218" y="1947354"/>
            <a:chExt cx="5126355" cy="3716654"/>
          </a:xfrm>
        </p:grpSpPr>
        <p:sp>
          <p:nvSpPr>
            <p:cNvPr id="9" name="object 9"/>
            <p:cNvSpPr/>
            <p:nvPr/>
          </p:nvSpPr>
          <p:spPr>
            <a:xfrm>
              <a:off x="3534155" y="1955292"/>
              <a:ext cx="5110480" cy="3700779"/>
            </a:xfrm>
            <a:custGeom>
              <a:avLst/>
              <a:gdLst/>
              <a:ahLst/>
              <a:cxnLst/>
              <a:rect l="l" t="t" r="r" b="b"/>
              <a:pathLst>
                <a:path w="5110480" h="3700779">
                  <a:moveTo>
                    <a:pt x="5109972" y="0"/>
                  </a:moveTo>
                  <a:lnTo>
                    <a:pt x="0" y="0"/>
                  </a:lnTo>
                  <a:lnTo>
                    <a:pt x="0" y="3700272"/>
                  </a:lnTo>
                  <a:lnTo>
                    <a:pt x="5109972" y="3700272"/>
                  </a:lnTo>
                  <a:lnTo>
                    <a:pt x="5109972" y="0"/>
                  </a:lnTo>
                  <a:close/>
                </a:path>
              </a:pathLst>
            </a:custGeom>
            <a:solidFill>
              <a:srgbClr val="FFFFFF"/>
            </a:solidFill>
          </p:spPr>
          <p:txBody>
            <a:bodyPr wrap="square" lIns="0" tIns="0" rIns="0" bIns="0" rtlCol="0"/>
            <a:lstStyle/>
            <a:p>
              <a:endParaRPr/>
            </a:p>
          </p:txBody>
        </p:sp>
        <p:sp>
          <p:nvSpPr>
            <p:cNvPr id="10" name="object 10"/>
            <p:cNvSpPr/>
            <p:nvPr/>
          </p:nvSpPr>
          <p:spPr>
            <a:xfrm>
              <a:off x="3534155" y="1955292"/>
              <a:ext cx="5110480" cy="3700779"/>
            </a:xfrm>
            <a:custGeom>
              <a:avLst/>
              <a:gdLst/>
              <a:ahLst/>
              <a:cxnLst/>
              <a:rect l="l" t="t" r="r" b="b"/>
              <a:pathLst>
                <a:path w="5110480" h="3700779">
                  <a:moveTo>
                    <a:pt x="0" y="3700272"/>
                  </a:moveTo>
                  <a:lnTo>
                    <a:pt x="5109972" y="3700272"/>
                  </a:lnTo>
                  <a:lnTo>
                    <a:pt x="5109972" y="0"/>
                  </a:lnTo>
                  <a:lnTo>
                    <a:pt x="0" y="0"/>
                  </a:lnTo>
                  <a:lnTo>
                    <a:pt x="0" y="3700272"/>
                  </a:lnTo>
                  <a:close/>
                </a:path>
              </a:pathLst>
            </a:custGeom>
            <a:ln w="15875">
              <a:solidFill>
                <a:srgbClr val="394B7A"/>
              </a:solidFill>
            </a:ln>
          </p:spPr>
          <p:txBody>
            <a:bodyPr wrap="square" lIns="0" tIns="0" rIns="0" bIns="0" rtlCol="0"/>
            <a:lstStyle/>
            <a:p>
              <a:endParaRPr/>
            </a:p>
          </p:txBody>
        </p:sp>
      </p:grpSp>
      <p:sp>
        <p:nvSpPr>
          <p:cNvPr id="11" name="object 11"/>
          <p:cNvSpPr txBox="1"/>
          <p:nvPr/>
        </p:nvSpPr>
        <p:spPr>
          <a:xfrm>
            <a:off x="3590035" y="1985594"/>
            <a:ext cx="4940935" cy="3662925"/>
          </a:xfrm>
          <a:prstGeom prst="rect">
            <a:avLst/>
          </a:prstGeom>
        </p:spPr>
        <p:txBody>
          <a:bodyPr vert="horz" wrap="square" lIns="0" tIns="45719" rIns="0" bIns="0" rtlCol="0">
            <a:spAutoFit/>
          </a:bodyPr>
          <a:lstStyle/>
          <a:p>
            <a:pPr marL="184785" marR="5080" indent="-172720" algn="just">
              <a:lnSpc>
                <a:spcPct val="88100"/>
              </a:lnSpc>
              <a:spcBef>
                <a:spcPts val="359"/>
              </a:spcBef>
              <a:buFont typeface="Georgia"/>
              <a:buChar char="•"/>
              <a:tabLst>
                <a:tab pos="184785" algn="l"/>
              </a:tabLst>
            </a:pPr>
            <a:r>
              <a:rPr sz="1800" b="1" i="1" spc="-165" dirty="0">
                <a:latin typeface="Georgia" panose="02040502050405020303" pitchFamily="18" charset="0"/>
                <a:cs typeface="Georgia"/>
              </a:rPr>
              <a:t>любое</a:t>
            </a:r>
            <a:r>
              <a:rPr sz="1800" b="1" i="1" spc="-10" dirty="0">
                <a:latin typeface="Georgia" panose="02040502050405020303" pitchFamily="18" charset="0"/>
                <a:cs typeface="Georgia"/>
              </a:rPr>
              <a:t> </a:t>
            </a:r>
            <a:r>
              <a:rPr sz="1800" b="1" i="1" spc="-160" dirty="0">
                <a:latin typeface="Georgia" panose="02040502050405020303" pitchFamily="18" charset="0"/>
                <a:cs typeface="Georgia"/>
              </a:rPr>
              <a:t>действие</a:t>
            </a:r>
            <a:r>
              <a:rPr sz="1800" b="1" i="1" spc="-30" dirty="0">
                <a:latin typeface="Georgia" panose="02040502050405020303" pitchFamily="18" charset="0"/>
                <a:cs typeface="Georgia"/>
              </a:rPr>
              <a:t> </a:t>
            </a:r>
            <a:r>
              <a:rPr sz="1800" b="0" i="1" dirty="0">
                <a:latin typeface="Georgia" panose="02040502050405020303" pitchFamily="18" charset="0"/>
                <a:cs typeface="Roboto Thin"/>
              </a:rPr>
              <a:t>или</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совокупность</a:t>
            </a:r>
            <a:r>
              <a:rPr sz="1800" b="0" i="1" spc="40" dirty="0">
                <a:latin typeface="Georgia" panose="02040502050405020303" pitchFamily="18" charset="0"/>
                <a:cs typeface="Roboto Thin"/>
              </a:rPr>
              <a:t> </a:t>
            </a:r>
            <a:r>
              <a:rPr sz="1800" b="0" i="1" spc="-10" dirty="0">
                <a:latin typeface="Georgia" panose="02040502050405020303" pitchFamily="18" charset="0"/>
                <a:cs typeface="Roboto Thin"/>
              </a:rPr>
              <a:t>действий, </a:t>
            </a:r>
            <a:r>
              <a:rPr sz="1800" b="0" i="1" spc="-40" dirty="0">
                <a:latin typeface="Georgia" panose="02040502050405020303" pitchFamily="18" charset="0"/>
                <a:cs typeface="Roboto Thin"/>
              </a:rPr>
              <a:t>совершаемые</a:t>
            </a:r>
            <a:r>
              <a:rPr sz="1800" b="0" i="1" spc="-25" dirty="0">
                <a:latin typeface="Georgia" panose="02040502050405020303" pitchFamily="18" charset="0"/>
                <a:cs typeface="Roboto Thin"/>
              </a:rPr>
              <a:t> </a:t>
            </a:r>
            <a:r>
              <a:rPr sz="1800" b="1" i="1" spc="-160" dirty="0">
                <a:latin typeface="Georgia" panose="02040502050405020303" pitchFamily="18" charset="0"/>
                <a:cs typeface="Georgia"/>
              </a:rPr>
              <a:t>с</a:t>
            </a:r>
            <a:r>
              <a:rPr sz="1800" b="1" i="1" spc="-55" dirty="0">
                <a:latin typeface="Georgia" panose="02040502050405020303" pitchFamily="18" charset="0"/>
                <a:cs typeface="Georgia"/>
              </a:rPr>
              <a:t> </a:t>
            </a:r>
            <a:r>
              <a:rPr sz="1800" b="1" i="1" spc="-170" dirty="0">
                <a:latin typeface="Georgia" panose="02040502050405020303" pitchFamily="18" charset="0"/>
                <a:cs typeface="Georgia"/>
              </a:rPr>
              <a:t>персональными</a:t>
            </a:r>
            <a:r>
              <a:rPr sz="1800" b="1" i="1" spc="-60" dirty="0">
                <a:latin typeface="Georgia" panose="02040502050405020303" pitchFamily="18" charset="0"/>
                <a:cs typeface="Georgia"/>
              </a:rPr>
              <a:t> </a:t>
            </a:r>
            <a:r>
              <a:rPr sz="1800" b="1" i="1" spc="-20" dirty="0">
                <a:latin typeface="Georgia" panose="02040502050405020303" pitchFamily="18" charset="0"/>
                <a:cs typeface="Georgia"/>
              </a:rPr>
              <a:t>данными</a:t>
            </a:r>
            <a:r>
              <a:rPr sz="1800" b="0" i="1" spc="-20" dirty="0">
                <a:latin typeface="Georgia" panose="02040502050405020303" pitchFamily="18" charset="0"/>
                <a:cs typeface="Roboto Thin"/>
              </a:rPr>
              <a:t>, </a:t>
            </a:r>
            <a:r>
              <a:rPr sz="1800" b="0" i="1" spc="-10" dirty="0">
                <a:latin typeface="Georgia" panose="02040502050405020303" pitchFamily="18" charset="0"/>
                <a:cs typeface="Roboto Thin"/>
              </a:rPr>
              <a:t>включая</a:t>
            </a:r>
            <a:endParaRPr sz="1800" dirty="0">
              <a:latin typeface="Georgia" panose="02040502050405020303" pitchFamily="18" charset="0"/>
              <a:cs typeface="Roboto Thin"/>
            </a:endParaRPr>
          </a:p>
          <a:p>
            <a:pPr marL="470535" indent="-285750" algn="just">
              <a:lnSpc>
                <a:spcPct val="100000"/>
              </a:lnSpc>
              <a:spcBef>
                <a:spcPts val="45"/>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сбор</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40" dirty="0">
                <a:latin typeface="Georgia" panose="02040502050405020303" pitchFamily="18" charset="0"/>
                <a:cs typeface="Roboto Thin"/>
              </a:rPr>
              <a:t>систематизацию</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хранение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spc="-10" dirty="0">
                <a:latin typeface="Georgia" panose="02040502050405020303" pitchFamily="18" charset="0"/>
                <a:cs typeface="Roboto Thin"/>
              </a:rPr>
              <a:t>изменение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использование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обезличивание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spc="-10" dirty="0" err="1">
                <a:latin typeface="Georgia" panose="02040502050405020303" pitchFamily="18" charset="0"/>
                <a:cs typeface="Roboto Thin"/>
              </a:rPr>
              <a:t>блокирование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распространение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предоставление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spc="-819" dirty="0">
                <a:latin typeface="Georgia" panose="02040502050405020303" pitchFamily="18" charset="0"/>
                <a:cs typeface="Courier New"/>
              </a:rPr>
              <a:t> </a:t>
            </a:r>
            <a:r>
              <a:rPr sz="1800" b="0" i="1" spc="-10" dirty="0">
                <a:latin typeface="Georgia" panose="02040502050405020303" pitchFamily="18" charset="0"/>
                <a:cs typeface="Roboto Thin"/>
              </a:rPr>
              <a:t>удаление</a:t>
            </a:r>
            <a:endParaRPr sz="1800" dirty="0">
              <a:latin typeface="Georgia" panose="02040502050405020303" pitchFamily="18" charset="0"/>
              <a:cs typeface="Roboto Th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3814445"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Термина</a:t>
            </a:r>
            <a:r>
              <a:rPr sz="3200" spc="-35" dirty="0">
                <a:latin typeface="Georgia"/>
                <a:cs typeface="Georgia"/>
              </a:rPr>
              <a:t> </a:t>
            </a:r>
            <a:r>
              <a:rPr sz="3200" spc="-65" dirty="0">
                <a:latin typeface="Georgia"/>
                <a:cs typeface="Georgia"/>
              </a:rPr>
              <a:t>«оператор»</a:t>
            </a:r>
            <a:endParaRPr sz="3200" dirty="0">
              <a:latin typeface="Georgia"/>
              <a:cs typeface="Georgia"/>
            </a:endParaRPr>
          </a:p>
        </p:txBody>
      </p:sp>
      <p:sp>
        <p:nvSpPr>
          <p:cNvPr id="6" name="object 6"/>
          <p:cNvSpPr txBox="1"/>
          <p:nvPr/>
        </p:nvSpPr>
        <p:spPr>
          <a:xfrm>
            <a:off x="1676400" y="3634867"/>
            <a:ext cx="1216405" cy="299720"/>
          </a:xfrm>
          <a:prstGeom prst="rect">
            <a:avLst/>
          </a:prstGeom>
        </p:spPr>
        <p:txBody>
          <a:bodyPr vert="horz" wrap="square" lIns="0" tIns="12700" rIns="0" bIns="0" rtlCol="0">
            <a:spAutoFit/>
          </a:bodyPr>
          <a:lstStyle/>
          <a:p>
            <a:pPr marL="12700">
              <a:lnSpc>
                <a:spcPct val="100000"/>
              </a:lnSpc>
              <a:spcBef>
                <a:spcPts val="100"/>
              </a:spcBef>
            </a:pPr>
            <a:r>
              <a:rPr sz="1800" b="0" i="1" spc="40" dirty="0">
                <a:latin typeface="Georgia" panose="02040502050405020303" pitchFamily="18" charset="0"/>
                <a:cs typeface="Roboto Thin"/>
              </a:rPr>
              <a:t>Оператор</a:t>
            </a:r>
            <a:endParaRPr sz="1800" dirty="0">
              <a:latin typeface="Georgia" panose="02040502050405020303" pitchFamily="18" charset="0"/>
              <a:cs typeface="Roboto Thin"/>
            </a:endParaRPr>
          </a:p>
        </p:txBody>
      </p:sp>
      <p:sp>
        <p:nvSpPr>
          <p:cNvPr id="7" name="object 7"/>
          <p:cNvSpPr/>
          <p:nvPr/>
        </p:nvSpPr>
        <p:spPr>
          <a:xfrm>
            <a:off x="3006851" y="2397251"/>
            <a:ext cx="376555" cy="2816860"/>
          </a:xfrm>
          <a:custGeom>
            <a:avLst/>
            <a:gdLst/>
            <a:ahLst/>
            <a:cxnLst/>
            <a:rect l="l" t="t" r="r" b="b"/>
            <a:pathLst>
              <a:path w="376554" h="2816860">
                <a:moveTo>
                  <a:pt x="376427" y="2816352"/>
                </a:moveTo>
                <a:lnTo>
                  <a:pt x="326414" y="2811650"/>
                </a:lnTo>
                <a:lnTo>
                  <a:pt x="281460" y="2798379"/>
                </a:lnTo>
                <a:lnTo>
                  <a:pt x="243363" y="2777791"/>
                </a:lnTo>
                <a:lnTo>
                  <a:pt x="213924" y="2751139"/>
                </a:lnTo>
                <a:lnTo>
                  <a:pt x="188214" y="2684653"/>
                </a:lnTo>
                <a:lnTo>
                  <a:pt x="188214" y="1539875"/>
                </a:lnTo>
                <a:lnTo>
                  <a:pt x="181486" y="1504851"/>
                </a:lnTo>
                <a:lnTo>
                  <a:pt x="133064" y="1446736"/>
                </a:lnTo>
                <a:lnTo>
                  <a:pt x="94967" y="1426148"/>
                </a:lnTo>
                <a:lnTo>
                  <a:pt x="50013" y="1412877"/>
                </a:lnTo>
                <a:lnTo>
                  <a:pt x="0" y="1408176"/>
                </a:lnTo>
                <a:lnTo>
                  <a:pt x="50013" y="1403474"/>
                </a:lnTo>
                <a:lnTo>
                  <a:pt x="94967" y="1390203"/>
                </a:lnTo>
                <a:lnTo>
                  <a:pt x="133064" y="1369615"/>
                </a:lnTo>
                <a:lnTo>
                  <a:pt x="162503" y="1342963"/>
                </a:lnTo>
                <a:lnTo>
                  <a:pt x="188214" y="1276477"/>
                </a:lnTo>
                <a:lnTo>
                  <a:pt x="188214" y="131699"/>
                </a:lnTo>
                <a:lnTo>
                  <a:pt x="194941" y="96675"/>
                </a:lnTo>
                <a:lnTo>
                  <a:pt x="213924" y="65212"/>
                </a:lnTo>
                <a:lnTo>
                  <a:pt x="243363" y="38560"/>
                </a:lnTo>
                <a:lnTo>
                  <a:pt x="281460" y="17972"/>
                </a:lnTo>
                <a:lnTo>
                  <a:pt x="326414" y="4701"/>
                </a:lnTo>
                <a:lnTo>
                  <a:pt x="376427" y="0"/>
                </a:lnTo>
              </a:path>
            </a:pathLst>
          </a:custGeom>
          <a:ln w="15874">
            <a:solidFill>
              <a:srgbClr val="31426B"/>
            </a:solidFill>
          </a:ln>
        </p:spPr>
        <p:txBody>
          <a:bodyPr wrap="square" lIns="0" tIns="0" rIns="0" bIns="0" rtlCol="0"/>
          <a:lstStyle/>
          <a:p>
            <a:endParaRPr/>
          </a:p>
        </p:txBody>
      </p:sp>
      <p:sp>
        <p:nvSpPr>
          <p:cNvPr id="8" name="object 8"/>
          <p:cNvSpPr txBox="1"/>
          <p:nvPr/>
        </p:nvSpPr>
        <p:spPr>
          <a:xfrm>
            <a:off x="3534155" y="2397251"/>
            <a:ext cx="5110480" cy="2816860"/>
          </a:xfrm>
          <a:prstGeom prst="rect">
            <a:avLst/>
          </a:prstGeom>
          <a:solidFill>
            <a:srgbClr val="FFFFFF"/>
          </a:solidFill>
          <a:ln w="15875">
            <a:solidFill>
              <a:srgbClr val="394B7A"/>
            </a:solidFill>
          </a:ln>
        </p:spPr>
        <p:txBody>
          <a:bodyPr vert="horz" wrap="square" lIns="0" tIns="43815" rIns="0" bIns="0" rtlCol="0">
            <a:spAutoFit/>
          </a:bodyPr>
          <a:lstStyle/>
          <a:p>
            <a:pPr marL="240665" indent="-172085" algn="just">
              <a:lnSpc>
                <a:spcPct val="100000"/>
              </a:lnSpc>
              <a:spcBef>
                <a:spcPts val="345"/>
              </a:spcBef>
              <a:buFont typeface="Georgia"/>
              <a:buChar char="•"/>
              <a:tabLst>
                <a:tab pos="240665" algn="l"/>
              </a:tabLst>
            </a:pPr>
            <a:r>
              <a:rPr lang="ru-RU" sz="1800" b="0" i="1" dirty="0">
                <a:latin typeface="Georgia" panose="02040502050405020303" pitchFamily="18" charset="0"/>
                <a:cs typeface="Roboto Thin"/>
              </a:rPr>
              <a:t>государственный</a:t>
            </a:r>
            <a:r>
              <a:rPr lang="ru-RU" sz="1800" b="0" i="1" spc="204" dirty="0">
                <a:latin typeface="Georgia" panose="02040502050405020303" pitchFamily="18" charset="0"/>
                <a:cs typeface="Roboto Thin"/>
              </a:rPr>
              <a:t> </a:t>
            </a:r>
            <a:r>
              <a:rPr lang="ru-RU" sz="1800" b="0" i="1" spc="-10" dirty="0">
                <a:latin typeface="Georgia" panose="02040502050405020303" pitchFamily="18" charset="0"/>
                <a:cs typeface="Roboto Thin"/>
              </a:rPr>
              <a:t>орган,</a:t>
            </a:r>
            <a:endParaRPr lang="ru-RU" sz="1800" dirty="0">
              <a:latin typeface="Georgia" panose="02040502050405020303" pitchFamily="18" charset="0"/>
              <a:cs typeface="Roboto Thin"/>
            </a:endParaRPr>
          </a:p>
          <a:p>
            <a:pPr marL="240665" indent="-172085" algn="just">
              <a:lnSpc>
                <a:spcPct val="100000"/>
              </a:lnSpc>
              <a:spcBef>
                <a:spcPts val="60"/>
              </a:spcBef>
              <a:buFont typeface="Georgia"/>
              <a:buChar char="•"/>
              <a:tabLst>
                <a:tab pos="240665" algn="l"/>
              </a:tabLst>
            </a:pPr>
            <a:r>
              <a:rPr lang="ru-RU" sz="1800" b="0" i="1" spc="-40" dirty="0">
                <a:latin typeface="Georgia" panose="02040502050405020303" pitchFamily="18" charset="0"/>
                <a:cs typeface="Roboto Thin"/>
              </a:rPr>
              <a:t>юридическое</a:t>
            </a:r>
            <a:r>
              <a:rPr lang="ru-RU" sz="1800" b="0" i="1" spc="-35" dirty="0">
                <a:latin typeface="Georgia" panose="02040502050405020303" pitchFamily="18" charset="0"/>
                <a:cs typeface="Roboto Thin"/>
              </a:rPr>
              <a:t> </a:t>
            </a:r>
            <a:r>
              <a:rPr lang="ru-RU" sz="1800" b="0" i="1" dirty="0">
                <a:latin typeface="Georgia" panose="02040502050405020303" pitchFamily="18" charset="0"/>
                <a:cs typeface="Roboto Thin"/>
              </a:rPr>
              <a:t>лицо</a:t>
            </a:r>
            <a:r>
              <a:rPr lang="ru-RU" sz="1800" b="0" i="1" spc="-40" dirty="0">
                <a:latin typeface="Georgia" panose="02040502050405020303" pitchFamily="18" charset="0"/>
                <a:cs typeface="Roboto Thin"/>
              </a:rPr>
              <a:t> </a:t>
            </a:r>
            <a:r>
              <a:rPr lang="ru-RU" sz="1800" b="0" i="1" spc="-35" dirty="0">
                <a:latin typeface="Georgia" panose="02040502050405020303" pitchFamily="18" charset="0"/>
                <a:cs typeface="Roboto Thin"/>
              </a:rPr>
              <a:t>Республики</a:t>
            </a:r>
            <a:r>
              <a:rPr lang="ru-RU" sz="1800" b="0" i="1" spc="-30" dirty="0">
                <a:latin typeface="Georgia" panose="02040502050405020303" pitchFamily="18" charset="0"/>
                <a:cs typeface="Roboto Thin"/>
              </a:rPr>
              <a:t> </a:t>
            </a:r>
            <a:r>
              <a:rPr lang="ru-RU" sz="1800" b="0" i="1" spc="-10" dirty="0">
                <a:latin typeface="Georgia" panose="02040502050405020303" pitchFamily="18" charset="0"/>
                <a:cs typeface="Roboto Thin"/>
              </a:rPr>
              <a:t>Беларусь,</a:t>
            </a:r>
            <a:endParaRPr lang="ru-RU" sz="1800" dirty="0">
              <a:latin typeface="Georgia" panose="02040502050405020303" pitchFamily="18" charset="0"/>
              <a:cs typeface="Roboto Thin"/>
            </a:endParaRPr>
          </a:p>
          <a:p>
            <a:pPr marL="240665" indent="-172085" algn="just">
              <a:lnSpc>
                <a:spcPct val="100000"/>
              </a:lnSpc>
              <a:spcBef>
                <a:spcPts val="45"/>
              </a:spcBef>
              <a:buFont typeface="Georgia"/>
              <a:buChar char="•"/>
              <a:tabLst>
                <a:tab pos="240665" algn="l"/>
              </a:tabLst>
            </a:pPr>
            <a:r>
              <a:rPr lang="ru-RU" sz="1800" b="0" i="1" dirty="0">
                <a:latin typeface="Georgia" panose="02040502050405020303" pitchFamily="18" charset="0"/>
                <a:cs typeface="Roboto Thin"/>
              </a:rPr>
              <a:t>иная</a:t>
            </a:r>
            <a:r>
              <a:rPr lang="ru-RU" sz="1800" b="0" i="1" spc="-30" dirty="0">
                <a:latin typeface="Georgia" panose="02040502050405020303" pitchFamily="18" charset="0"/>
                <a:cs typeface="Roboto Thin"/>
              </a:rPr>
              <a:t> </a:t>
            </a:r>
            <a:r>
              <a:rPr lang="ru-RU" sz="1800" b="1" i="1" spc="-65" dirty="0">
                <a:latin typeface="Georgia" panose="02040502050405020303" pitchFamily="18" charset="0"/>
                <a:cs typeface="Georgia"/>
              </a:rPr>
              <a:t>организация</a:t>
            </a:r>
            <a:r>
              <a:rPr lang="ru-RU" sz="1800" b="0" i="1" spc="-65" dirty="0">
                <a:latin typeface="Georgia" panose="02040502050405020303" pitchFamily="18" charset="0"/>
                <a:cs typeface="Roboto Thin"/>
              </a:rPr>
              <a:t>,</a:t>
            </a:r>
            <a:endParaRPr lang="ru-RU" sz="1800" dirty="0">
              <a:latin typeface="Georgia" panose="02040502050405020303" pitchFamily="18" charset="0"/>
              <a:cs typeface="Roboto Thin"/>
            </a:endParaRPr>
          </a:p>
          <a:p>
            <a:pPr marL="240665" indent="-172085" algn="just">
              <a:lnSpc>
                <a:spcPts val="2030"/>
              </a:lnSpc>
              <a:spcBef>
                <a:spcPts val="65"/>
              </a:spcBef>
              <a:buFont typeface="Georgia"/>
              <a:buChar char="•"/>
              <a:tabLst>
                <a:tab pos="240665" algn="l"/>
              </a:tabLst>
            </a:pPr>
            <a:r>
              <a:rPr lang="ru-RU" sz="1800" b="1" i="1" spc="-150" dirty="0">
                <a:latin typeface="Georgia" panose="02040502050405020303" pitchFamily="18" charset="0"/>
                <a:cs typeface="Georgia"/>
              </a:rPr>
              <a:t>физическое</a:t>
            </a:r>
            <a:r>
              <a:rPr lang="ru-RU" sz="1800" b="1" i="1" spc="-100" dirty="0">
                <a:latin typeface="Georgia" panose="02040502050405020303" pitchFamily="18" charset="0"/>
                <a:cs typeface="Georgia"/>
              </a:rPr>
              <a:t> </a:t>
            </a:r>
            <a:r>
              <a:rPr lang="ru-RU" sz="1800" b="1" i="1" spc="-130" dirty="0">
                <a:latin typeface="Georgia" panose="02040502050405020303" pitchFamily="18" charset="0"/>
                <a:cs typeface="Georgia"/>
              </a:rPr>
              <a:t>лицо</a:t>
            </a:r>
            <a:r>
              <a:rPr lang="ru-RU" sz="1800" b="0" i="1" spc="-130" dirty="0">
                <a:latin typeface="Georgia" panose="02040502050405020303" pitchFamily="18" charset="0"/>
                <a:cs typeface="Roboto Thin"/>
              </a:rPr>
              <a:t>,</a:t>
            </a:r>
            <a:r>
              <a:rPr lang="ru-RU" sz="1800" b="0" i="1" spc="-30" dirty="0">
                <a:latin typeface="Georgia" panose="02040502050405020303" pitchFamily="18" charset="0"/>
                <a:cs typeface="Roboto Thin"/>
              </a:rPr>
              <a:t> </a:t>
            </a:r>
            <a:r>
              <a:rPr lang="ru-RU" sz="1800" b="0" i="1" dirty="0">
                <a:latin typeface="Georgia" panose="02040502050405020303" pitchFamily="18" charset="0"/>
                <a:cs typeface="Roboto Thin"/>
              </a:rPr>
              <a:t>в</a:t>
            </a:r>
            <a:r>
              <a:rPr lang="ru-RU" sz="1800" b="0" i="1" spc="-25" dirty="0">
                <a:latin typeface="Georgia" panose="02040502050405020303" pitchFamily="18" charset="0"/>
                <a:cs typeface="Roboto Thin"/>
              </a:rPr>
              <a:t> </a:t>
            </a:r>
            <a:r>
              <a:rPr lang="ru-RU" sz="1800" b="0" i="1" spc="175" dirty="0">
                <a:latin typeface="Georgia" panose="02040502050405020303" pitchFamily="18" charset="0"/>
                <a:cs typeface="Roboto Thin"/>
              </a:rPr>
              <a:t>том</a:t>
            </a:r>
            <a:r>
              <a:rPr lang="ru-RU" sz="1800" b="0" i="1" spc="-30" dirty="0">
                <a:latin typeface="Georgia" panose="02040502050405020303" pitchFamily="18" charset="0"/>
                <a:cs typeface="Roboto Thin"/>
              </a:rPr>
              <a:t> </a:t>
            </a:r>
            <a:r>
              <a:rPr lang="ru-RU" sz="1800" b="0" i="1" spc="-20" dirty="0">
                <a:latin typeface="Georgia" panose="02040502050405020303" pitchFamily="18" charset="0"/>
                <a:cs typeface="Roboto Thin"/>
              </a:rPr>
              <a:t>числе</a:t>
            </a:r>
            <a:endParaRPr lang="ru-RU" sz="1800" dirty="0">
              <a:latin typeface="Georgia" panose="02040502050405020303" pitchFamily="18" charset="0"/>
              <a:cs typeface="Roboto Thin"/>
            </a:endParaRPr>
          </a:p>
          <a:p>
            <a:pPr marL="240665" algn="just">
              <a:lnSpc>
                <a:spcPts val="2030"/>
              </a:lnSpc>
            </a:pPr>
            <a:r>
              <a:rPr lang="ru-RU" sz="1800" b="0" i="1" spc="-10" dirty="0">
                <a:latin typeface="Georgia" panose="02040502050405020303" pitchFamily="18" charset="0"/>
                <a:cs typeface="Roboto Thin"/>
              </a:rPr>
              <a:t>индивидуальный предприниматель,</a:t>
            </a:r>
            <a:endParaRPr lang="ru-RU" sz="1800" dirty="0">
              <a:latin typeface="Georgia" panose="02040502050405020303" pitchFamily="18" charset="0"/>
              <a:cs typeface="Roboto Thin"/>
            </a:endParaRPr>
          </a:p>
          <a:p>
            <a:pPr marL="240665" marR="785495" indent="-172720" algn="just">
              <a:lnSpc>
                <a:spcPts val="1900"/>
              </a:lnSpc>
              <a:spcBef>
                <a:spcPts val="340"/>
              </a:spcBef>
            </a:pPr>
            <a:r>
              <a:rPr lang="ru-RU" sz="1800" b="0" i="1" spc="50" dirty="0">
                <a:latin typeface="Georgia" panose="02040502050405020303" pitchFamily="18" charset="0"/>
                <a:cs typeface="Roboto Thin"/>
              </a:rPr>
              <a:t>самостоятельно</a:t>
            </a:r>
            <a:r>
              <a:rPr lang="ru-RU" sz="1800" b="0" i="1" spc="20" dirty="0">
                <a:latin typeface="Georgia" panose="02040502050405020303" pitchFamily="18" charset="0"/>
                <a:cs typeface="Roboto Thin"/>
              </a:rPr>
              <a:t> </a:t>
            </a:r>
            <a:r>
              <a:rPr lang="ru-RU" sz="1800" b="0" i="1" dirty="0">
                <a:latin typeface="Georgia" panose="02040502050405020303" pitchFamily="18" charset="0"/>
                <a:cs typeface="Roboto Thin"/>
              </a:rPr>
              <a:t>или</a:t>
            </a:r>
            <a:r>
              <a:rPr lang="ru-RU" sz="1800" b="0" i="1" spc="20" dirty="0">
                <a:latin typeface="Georgia" panose="02040502050405020303" pitchFamily="18" charset="0"/>
                <a:cs typeface="Roboto Thin"/>
              </a:rPr>
              <a:t> </a:t>
            </a:r>
            <a:r>
              <a:rPr lang="ru-RU" sz="1800" b="0" i="1" dirty="0">
                <a:latin typeface="Georgia" panose="02040502050405020303" pitchFamily="18" charset="0"/>
                <a:cs typeface="Roboto Thin"/>
              </a:rPr>
              <a:t>совместно</a:t>
            </a:r>
            <a:r>
              <a:rPr lang="ru-RU" sz="1800" b="0" i="1" spc="35" dirty="0">
                <a:latin typeface="Georgia" panose="02040502050405020303" pitchFamily="18" charset="0"/>
                <a:cs typeface="Roboto Thin"/>
              </a:rPr>
              <a:t> </a:t>
            </a:r>
            <a:r>
              <a:rPr lang="ru-RU" sz="1800" b="0" i="1" spc="-125" dirty="0">
                <a:latin typeface="Georgia" panose="02040502050405020303" pitchFamily="18" charset="0"/>
                <a:cs typeface="Roboto Thin"/>
              </a:rPr>
              <a:t>с</a:t>
            </a:r>
            <a:r>
              <a:rPr lang="ru-RU" sz="1800" b="0" i="1" spc="15" dirty="0">
                <a:latin typeface="Georgia" panose="02040502050405020303" pitchFamily="18" charset="0"/>
                <a:cs typeface="Roboto Thin"/>
              </a:rPr>
              <a:t> </a:t>
            </a:r>
            <a:r>
              <a:rPr lang="ru-RU" sz="1800" b="0" i="1" spc="-10" dirty="0">
                <a:latin typeface="Georgia" panose="02040502050405020303" pitchFamily="18" charset="0"/>
                <a:cs typeface="Roboto Thin"/>
              </a:rPr>
              <a:t>иными </a:t>
            </a:r>
            <a:r>
              <a:rPr lang="ru-RU" sz="1800" b="0" i="1" dirty="0">
                <a:latin typeface="Georgia" panose="02040502050405020303" pitchFamily="18" charset="0"/>
                <a:cs typeface="Roboto Thin"/>
              </a:rPr>
              <a:t>указанными</a:t>
            </a:r>
            <a:r>
              <a:rPr lang="ru-RU" sz="1800" b="0" i="1" spc="-95" dirty="0">
                <a:latin typeface="Georgia" panose="02040502050405020303" pitchFamily="18" charset="0"/>
                <a:cs typeface="Roboto Thin"/>
              </a:rPr>
              <a:t> </a:t>
            </a:r>
            <a:r>
              <a:rPr lang="ru-RU" sz="1800" b="0" i="1" spc="-10" dirty="0">
                <a:latin typeface="Georgia" panose="02040502050405020303" pitchFamily="18" charset="0"/>
                <a:cs typeface="Roboto Thin"/>
              </a:rPr>
              <a:t>лицами</a:t>
            </a:r>
            <a:endParaRPr lang="ru-RU" sz="1800" dirty="0">
              <a:latin typeface="Georgia" panose="02040502050405020303" pitchFamily="18" charset="0"/>
              <a:cs typeface="Roboto Thin"/>
            </a:endParaRPr>
          </a:p>
          <a:p>
            <a:pPr marL="240665" indent="-172085" algn="just">
              <a:lnSpc>
                <a:spcPct val="100000"/>
              </a:lnSpc>
              <a:spcBef>
                <a:spcPts val="35"/>
              </a:spcBef>
              <a:buFont typeface="Georgia"/>
              <a:buChar char="•"/>
              <a:tabLst>
                <a:tab pos="240665" algn="l"/>
              </a:tabLst>
            </a:pPr>
            <a:r>
              <a:rPr lang="ru-RU" sz="1800" b="1" i="1" spc="-105" dirty="0">
                <a:latin typeface="Georgia" panose="02040502050405020303" pitchFamily="18" charset="0"/>
                <a:cs typeface="Georgia"/>
              </a:rPr>
              <a:t>организующие</a:t>
            </a:r>
            <a:endParaRPr lang="ru-RU" sz="1800" dirty="0">
              <a:latin typeface="Georgia" panose="02040502050405020303" pitchFamily="18" charset="0"/>
              <a:cs typeface="Georgia"/>
            </a:endParaRPr>
          </a:p>
          <a:p>
            <a:pPr marL="240665" indent="-172085" algn="just">
              <a:lnSpc>
                <a:spcPts val="2030"/>
              </a:lnSpc>
              <a:spcBef>
                <a:spcPts val="60"/>
              </a:spcBef>
              <a:buFont typeface="Georgia"/>
              <a:buChar char="•"/>
              <a:tabLst>
                <a:tab pos="240665" algn="l"/>
              </a:tabLst>
            </a:pPr>
            <a:r>
              <a:rPr lang="ru-RU" sz="1800" b="1" i="1" spc="-195" dirty="0">
                <a:latin typeface="Georgia" panose="02040502050405020303" pitchFamily="18" charset="0"/>
                <a:cs typeface="Georgia"/>
              </a:rPr>
              <a:t>и</a:t>
            </a:r>
            <a:r>
              <a:rPr lang="ru-RU" sz="1800" b="1" i="1" spc="-25" dirty="0">
                <a:latin typeface="Georgia" panose="02040502050405020303" pitchFamily="18" charset="0"/>
                <a:cs typeface="Georgia"/>
              </a:rPr>
              <a:t> </a:t>
            </a:r>
            <a:r>
              <a:rPr lang="ru-RU" sz="1800" b="1" i="1" spc="-145" dirty="0">
                <a:latin typeface="Georgia" panose="02040502050405020303" pitchFamily="18" charset="0"/>
                <a:cs typeface="Georgia"/>
              </a:rPr>
              <a:t>(или)</a:t>
            </a:r>
            <a:r>
              <a:rPr lang="ru-RU" sz="1800" b="1" i="1" spc="-20" dirty="0">
                <a:latin typeface="Georgia" panose="02040502050405020303" pitchFamily="18" charset="0"/>
                <a:cs typeface="Georgia"/>
              </a:rPr>
              <a:t> </a:t>
            </a:r>
            <a:r>
              <a:rPr lang="ru-RU" sz="1800" b="1" i="1" spc="-185" dirty="0">
                <a:latin typeface="Georgia" panose="02040502050405020303" pitchFamily="18" charset="0"/>
                <a:cs typeface="Georgia"/>
              </a:rPr>
              <a:t>осуществляющие</a:t>
            </a:r>
            <a:r>
              <a:rPr lang="ru-RU" sz="1800" b="1" i="1" spc="-25" dirty="0">
                <a:latin typeface="Georgia" panose="02040502050405020303" pitchFamily="18" charset="0"/>
                <a:cs typeface="Georgia"/>
              </a:rPr>
              <a:t> </a:t>
            </a:r>
            <a:r>
              <a:rPr lang="ru-RU" sz="1800" b="1" i="1" spc="-65" dirty="0">
                <a:latin typeface="Georgia" panose="02040502050405020303" pitchFamily="18" charset="0"/>
                <a:cs typeface="Georgia"/>
              </a:rPr>
              <a:t>обработку</a:t>
            </a:r>
            <a:endParaRPr lang="ru-RU" sz="1800" dirty="0">
              <a:latin typeface="Georgia" panose="02040502050405020303" pitchFamily="18" charset="0"/>
              <a:cs typeface="Georgia"/>
            </a:endParaRPr>
          </a:p>
          <a:p>
            <a:pPr marL="240665" algn="just">
              <a:lnSpc>
                <a:spcPts val="2030"/>
              </a:lnSpc>
            </a:pPr>
            <a:r>
              <a:rPr lang="ru-RU" sz="1800" b="0" i="1" spc="-25" dirty="0">
                <a:latin typeface="Georgia" panose="02040502050405020303" pitchFamily="18" charset="0"/>
                <a:cs typeface="Roboto Thin"/>
              </a:rPr>
              <a:t>персональных</a:t>
            </a:r>
            <a:r>
              <a:rPr lang="ru-RU" sz="1800" b="0" i="1" dirty="0">
                <a:latin typeface="Georgia" panose="02040502050405020303" pitchFamily="18" charset="0"/>
                <a:cs typeface="Roboto Thin"/>
              </a:rPr>
              <a:t> </a:t>
            </a:r>
            <a:r>
              <a:rPr lang="ru-RU" sz="1800" b="0" i="1" spc="-10" dirty="0">
                <a:latin typeface="Georgia" panose="02040502050405020303" pitchFamily="18" charset="0"/>
                <a:cs typeface="Roboto Thin"/>
              </a:rPr>
              <a:t>данных</a:t>
            </a:r>
            <a:endParaRPr lang="ru-RU" sz="1800" dirty="0">
              <a:latin typeface="Georgia" panose="02040502050405020303" pitchFamily="18" charset="0"/>
              <a:cs typeface="Roboto Th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0" y="990600"/>
            <a:ext cx="5920105" cy="575310"/>
            <a:chOff x="1650174" y="1822386"/>
            <a:chExt cx="5920105" cy="575310"/>
          </a:xfrm>
        </p:grpSpPr>
        <p:sp>
          <p:nvSpPr>
            <p:cNvPr id="3" name="object 3"/>
            <p:cNvSpPr/>
            <p:nvPr/>
          </p:nvSpPr>
          <p:spPr>
            <a:xfrm>
              <a:off x="1937003" y="1830323"/>
              <a:ext cx="5625465" cy="559435"/>
            </a:xfrm>
            <a:custGeom>
              <a:avLst/>
              <a:gdLst/>
              <a:ahLst/>
              <a:cxnLst/>
              <a:rect l="l" t="t" r="r" b="b"/>
              <a:pathLst>
                <a:path w="5625465" h="559435">
                  <a:moveTo>
                    <a:pt x="5625084" y="0"/>
                  </a:moveTo>
                  <a:lnTo>
                    <a:pt x="279653" y="0"/>
                  </a:lnTo>
                  <a:lnTo>
                    <a:pt x="0" y="279653"/>
                  </a:lnTo>
                  <a:lnTo>
                    <a:pt x="279653" y="559308"/>
                  </a:lnTo>
                  <a:lnTo>
                    <a:pt x="5625084" y="559308"/>
                  </a:lnTo>
                  <a:lnTo>
                    <a:pt x="5625084" y="0"/>
                  </a:lnTo>
                  <a:close/>
                </a:path>
              </a:pathLst>
            </a:custGeom>
            <a:solidFill>
              <a:srgbClr val="FFFFFF"/>
            </a:solidFill>
          </p:spPr>
          <p:txBody>
            <a:bodyPr wrap="square" lIns="0" tIns="0" rIns="0" bIns="0" rtlCol="0"/>
            <a:lstStyle/>
            <a:p>
              <a:endParaRPr/>
            </a:p>
          </p:txBody>
        </p:sp>
        <p:sp>
          <p:nvSpPr>
            <p:cNvPr id="4" name="object 4"/>
            <p:cNvSpPr/>
            <p:nvPr/>
          </p:nvSpPr>
          <p:spPr>
            <a:xfrm>
              <a:off x="1937003" y="1830323"/>
              <a:ext cx="5625465" cy="559435"/>
            </a:xfrm>
            <a:custGeom>
              <a:avLst/>
              <a:gdLst/>
              <a:ahLst/>
              <a:cxnLst/>
              <a:rect l="l" t="t" r="r" b="b"/>
              <a:pathLst>
                <a:path w="5625465" h="559435">
                  <a:moveTo>
                    <a:pt x="5625084" y="559308"/>
                  </a:moveTo>
                  <a:lnTo>
                    <a:pt x="279653" y="559308"/>
                  </a:lnTo>
                  <a:lnTo>
                    <a:pt x="0" y="279653"/>
                  </a:lnTo>
                  <a:lnTo>
                    <a:pt x="279653" y="0"/>
                  </a:lnTo>
                  <a:lnTo>
                    <a:pt x="5625084" y="0"/>
                  </a:lnTo>
                  <a:lnTo>
                    <a:pt x="5625084" y="559308"/>
                  </a:lnTo>
                  <a:close/>
                </a:path>
              </a:pathLst>
            </a:custGeom>
            <a:ln w="15875">
              <a:solidFill>
                <a:srgbClr val="394B7A"/>
              </a:solidFill>
            </a:ln>
          </p:spPr>
          <p:txBody>
            <a:bodyPr wrap="square" lIns="0" tIns="0" rIns="0" bIns="0" rtlCol="0"/>
            <a:lstStyle/>
            <a:p>
              <a:endParaRPr/>
            </a:p>
          </p:txBody>
        </p:sp>
        <p:sp>
          <p:nvSpPr>
            <p:cNvPr id="5" name="object 5"/>
            <p:cNvSpPr/>
            <p:nvPr/>
          </p:nvSpPr>
          <p:spPr>
            <a:xfrm>
              <a:off x="1725784" y="1903558"/>
              <a:ext cx="424815" cy="415290"/>
            </a:xfrm>
            <a:custGeom>
              <a:avLst/>
              <a:gdLst/>
              <a:ahLst/>
              <a:cxnLst/>
              <a:rect l="l" t="t" r="r" b="b"/>
              <a:pathLst>
                <a:path w="424814" h="415289">
                  <a:moveTo>
                    <a:pt x="391249" y="351527"/>
                  </a:moveTo>
                  <a:lnTo>
                    <a:pt x="34275" y="351526"/>
                  </a:lnTo>
                  <a:lnTo>
                    <a:pt x="34275" y="363052"/>
                  </a:lnTo>
                  <a:lnTo>
                    <a:pt x="0" y="387555"/>
                  </a:lnTo>
                  <a:lnTo>
                    <a:pt x="14242" y="404158"/>
                  </a:lnTo>
                  <a:lnTo>
                    <a:pt x="26781" y="414915"/>
                  </a:lnTo>
                  <a:lnTo>
                    <a:pt x="397180" y="414915"/>
                  </a:lnTo>
                  <a:lnTo>
                    <a:pt x="409720" y="404158"/>
                  </a:lnTo>
                  <a:lnTo>
                    <a:pt x="424559" y="386859"/>
                  </a:lnTo>
                  <a:lnTo>
                    <a:pt x="391249" y="363052"/>
                  </a:lnTo>
                  <a:lnTo>
                    <a:pt x="391249" y="351527"/>
                  </a:lnTo>
                  <a:close/>
                </a:path>
                <a:path w="424814" h="415289">
                  <a:moveTo>
                    <a:pt x="91852" y="155599"/>
                  </a:moveTo>
                  <a:lnTo>
                    <a:pt x="57306" y="155599"/>
                  </a:lnTo>
                  <a:lnTo>
                    <a:pt x="57306" y="351526"/>
                  </a:lnTo>
                  <a:lnTo>
                    <a:pt x="91852" y="351527"/>
                  </a:lnTo>
                  <a:lnTo>
                    <a:pt x="91852" y="155599"/>
                  </a:lnTo>
                  <a:close/>
                </a:path>
                <a:path w="424814" h="415289">
                  <a:moveTo>
                    <a:pt x="160943" y="155599"/>
                  </a:moveTo>
                  <a:lnTo>
                    <a:pt x="126398" y="155599"/>
                  </a:lnTo>
                  <a:lnTo>
                    <a:pt x="126398" y="351527"/>
                  </a:lnTo>
                  <a:lnTo>
                    <a:pt x="160943" y="351527"/>
                  </a:lnTo>
                  <a:lnTo>
                    <a:pt x="160943" y="155599"/>
                  </a:lnTo>
                  <a:close/>
                </a:path>
                <a:path w="424814" h="415289">
                  <a:moveTo>
                    <a:pt x="230035" y="155599"/>
                  </a:moveTo>
                  <a:lnTo>
                    <a:pt x="195489" y="155599"/>
                  </a:lnTo>
                  <a:lnTo>
                    <a:pt x="195489" y="351527"/>
                  </a:lnTo>
                  <a:lnTo>
                    <a:pt x="230035" y="351527"/>
                  </a:lnTo>
                  <a:lnTo>
                    <a:pt x="230035" y="155599"/>
                  </a:lnTo>
                  <a:close/>
                </a:path>
                <a:path w="424814" h="415289">
                  <a:moveTo>
                    <a:pt x="299127" y="155599"/>
                  </a:moveTo>
                  <a:lnTo>
                    <a:pt x="264581" y="155599"/>
                  </a:lnTo>
                  <a:lnTo>
                    <a:pt x="264581" y="351527"/>
                  </a:lnTo>
                  <a:lnTo>
                    <a:pt x="299127" y="351527"/>
                  </a:lnTo>
                  <a:lnTo>
                    <a:pt x="299127" y="155599"/>
                  </a:lnTo>
                  <a:close/>
                </a:path>
                <a:path w="424814" h="415289">
                  <a:moveTo>
                    <a:pt x="368218" y="155599"/>
                  </a:moveTo>
                  <a:lnTo>
                    <a:pt x="333673" y="155599"/>
                  </a:lnTo>
                  <a:lnTo>
                    <a:pt x="333673" y="351527"/>
                  </a:lnTo>
                  <a:lnTo>
                    <a:pt x="368218" y="351527"/>
                  </a:lnTo>
                  <a:lnTo>
                    <a:pt x="368218" y="155599"/>
                  </a:lnTo>
                  <a:close/>
                </a:path>
                <a:path w="424814" h="415289">
                  <a:moveTo>
                    <a:pt x="391249" y="144074"/>
                  </a:moveTo>
                  <a:lnTo>
                    <a:pt x="34275" y="144074"/>
                  </a:lnTo>
                  <a:lnTo>
                    <a:pt x="34275" y="155599"/>
                  </a:lnTo>
                  <a:lnTo>
                    <a:pt x="391249" y="155599"/>
                  </a:lnTo>
                  <a:lnTo>
                    <a:pt x="391249" y="144074"/>
                  </a:lnTo>
                  <a:close/>
                </a:path>
                <a:path w="424814" h="415289">
                  <a:moveTo>
                    <a:pt x="408522" y="109498"/>
                  </a:moveTo>
                  <a:lnTo>
                    <a:pt x="17002" y="109498"/>
                  </a:lnTo>
                  <a:lnTo>
                    <a:pt x="17002" y="144074"/>
                  </a:lnTo>
                  <a:lnTo>
                    <a:pt x="408522" y="144074"/>
                  </a:lnTo>
                  <a:lnTo>
                    <a:pt x="408522" y="109498"/>
                  </a:lnTo>
                  <a:close/>
                </a:path>
                <a:path w="424814" h="415289">
                  <a:moveTo>
                    <a:pt x="212762" y="0"/>
                  </a:moveTo>
                  <a:lnTo>
                    <a:pt x="34275" y="109498"/>
                  </a:lnTo>
                  <a:lnTo>
                    <a:pt x="391249" y="109498"/>
                  </a:lnTo>
                  <a:lnTo>
                    <a:pt x="372463" y="97973"/>
                  </a:lnTo>
                  <a:lnTo>
                    <a:pt x="207004" y="97973"/>
                  </a:lnTo>
                  <a:lnTo>
                    <a:pt x="198062" y="96154"/>
                  </a:lnTo>
                  <a:lnTo>
                    <a:pt x="190739" y="91202"/>
                  </a:lnTo>
                  <a:lnTo>
                    <a:pt x="185791" y="83873"/>
                  </a:lnTo>
                  <a:lnTo>
                    <a:pt x="183974" y="74923"/>
                  </a:lnTo>
                  <a:lnTo>
                    <a:pt x="185791" y="65973"/>
                  </a:lnTo>
                  <a:lnTo>
                    <a:pt x="190739" y="58643"/>
                  </a:lnTo>
                  <a:lnTo>
                    <a:pt x="198062" y="53691"/>
                  </a:lnTo>
                  <a:lnTo>
                    <a:pt x="207004" y="51872"/>
                  </a:lnTo>
                  <a:lnTo>
                    <a:pt x="297317" y="51872"/>
                  </a:lnTo>
                  <a:lnTo>
                    <a:pt x="212762" y="0"/>
                  </a:lnTo>
                  <a:close/>
                </a:path>
                <a:path w="424814" h="415289">
                  <a:moveTo>
                    <a:pt x="297317" y="51872"/>
                  </a:move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lnTo>
                    <a:pt x="372463" y="97973"/>
                  </a:lnTo>
                  <a:lnTo>
                    <a:pt x="297317" y="51872"/>
                  </a:lnTo>
                  <a:close/>
                </a:path>
              </a:pathLst>
            </a:custGeom>
            <a:solidFill>
              <a:srgbClr val="CFD1DA"/>
            </a:solidFill>
          </p:spPr>
          <p:txBody>
            <a:bodyPr wrap="square" lIns="0" tIns="0" rIns="0" bIns="0" rtlCol="0"/>
            <a:lstStyle/>
            <a:p>
              <a:endParaRPr/>
            </a:p>
          </p:txBody>
        </p:sp>
        <p:sp>
          <p:nvSpPr>
            <p:cNvPr id="6" name="object 6"/>
            <p:cNvSpPr/>
            <p:nvPr/>
          </p:nvSpPr>
          <p:spPr>
            <a:xfrm>
              <a:off x="1725784" y="1903558"/>
              <a:ext cx="424815" cy="415290"/>
            </a:xfrm>
            <a:custGeom>
              <a:avLst/>
              <a:gdLst/>
              <a:ahLst/>
              <a:cxnLst/>
              <a:rect l="l" t="t" r="r" b="b"/>
              <a:pathLst>
                <a:path w="424814" h="415289">
                  <a:moveTo>
                    <a:pt x="391249" y="363052"/>
                  </a:moveTo>
                  <a:lnTo>
                    <a:pt x="391249" y="351527"/>
                  </a:lnTo>
                  <a:lnTo>
                    <a:pt x="368218" y="351527"/>
                  </a:lnTo>
                  <a:lnTo>
                    <a:pt x="368218" y="155599"/>
                  </a:lnTo>
                  <a:lnTo>
                    <a:pt x="391249" y="155599"/>
                  </a:lnTo>
                  <a:lnTo>
                    <a:pt x="391249" y="144074"/>
                  </a:lnTo>
                  <a:lnTo>
                    <a:pt x="408522" y="144074"/>
                  </a:lnTo>
                  <a:lnTo>
                    <a:pt x="408522" y="109498"/>
                  </a:lnTo>
                  <a:lnTo>
                    <a:pt x="391249" y="109498"/>
                  </a:lnTo>
                  <a:lnTo>
                    <a:pt x="212762" y="0"/>
                  </a:lnTo>
                  <a:lnTo>
                    <a:pt x="34275" y="109498"/>
                  </a:lnTo>
                  <a:lnTo>
                    <a:pt x="17002" y="109498"/>
                  </a:lnTo>
                  <a:lnTo>
                    <a:pt x="17002" y="144074"/>
                  </a:lnTo>
                  <a:lnTo>
                    <a:pt x="34275" y="144074"/>
                  </a:lnTo>
                  <a:lnTo>
                    <a:pt x="34275" y="155599"/>
                  </a:lnTo>
                  <a:lnTo>
                    <a:pt x="57306" y="155599"/>
                  </a:lnTo>
                  <a:lnTo>
                    <a:pt x="57306" y="351526"/>
                  </a:lnTo>
                  <a:lnTo>
                    <a:pt x="34275" y="351526"/>
                  </a:lnTo>
                  <a:lnTo>
                    <a:pt x="34275" y="363052"/>
                  </a:lnTo>
                  <a:lnTo>
                    <a:pt x="0" y="387555"/>
                  </a:lnTo>
                </a:path>
                <a:path w="424814" h="415289">
                  <a:moveTo>
                    <a:pt x="26781" y="414915"/>
                  </a:moveTo>
                  <a:lnTo>
                    <a:pt x="212762" y="414915"/>
                  </a:lnTo>
                  <a:lnTo>
                    <a:pt x="397180" y="414915"/>
                  </a:lnTo>
                </a:path>
                <a:path w="424814" h="415289">
                  <a:moveTo>
                    <a:pt x="424559" y="386859"/>
                  </a:moveTo>
                  <a:lnTo>
                    <a:pt x="391249" y="363052"/>
                  </a:lnTo>
                </a:path>
                <a:path w="424814" h="415289">
                  <a:moveTo>
                    <a:pt x="126398" y="351527"/>
                  </a:moveTo>
                  <a:lnTo>
                    <a:pt x="91852" y="351527"/>
                  </a:lnTo>
                  <a:lnTo>
                    <a:pt x="91852" y="155599"/>
                  </a:lnTo>
                  <a:lnTo>
                    <a:pt x="126398" y="155599"/>
                  </a:lnTo>
                  <a:lnTo>
                    <a:pt x="126398" y="351527"/>
                  </a:lnTo>
                </a:path>
                <a:path w="424814" h="415289">
                  <a:moveTo>
                    <a:pt x="195489" y="351527"/>
                  </a:moveTo>
                  <a:lnTo>
                    <a:pt x="160943" y="351527"/>
                  </a:lnTo>
                  <a:lnTo>
                    <a:pt x="160943" y="155599"/>
                  </a:lnTo>
                  <a:lnTo>
                    <a:pt x="195489" y="155599"/>
                  </a:lnTo>
                  <a:lnTo>
                    <a:pt x="195489" y="351527"/>
                  </a:lnTo>
                </a:path>
                <a:path w="424814" h="415289">
                  <a:moveTo>
                    <a:pt x="207004" y="97973"/>
                  </a:moveTo>
                  <a:lnTo>
                    <a:pt x="198062" y="96154"/>
                  </a:lnTo>
                  <a:lnTo>
                    <a:pt x="190739" y="91202"/>
                  </a:lnTo>
                  <a:lnTo>
                    <a:pt x="185791" y="83873"/>
                  </a:lnTo>
                  <a:lnTo>
                    <a:pt x="183974" y="74923"/>
                  </a:lnTo>
                  <a:lnTo>
                    <a:pt x="185791" y="65973"/>
                  </a:lnTo>
                  <a:lnTo>
                    <a:pt x="190739" y="58643"/>
                  </a:lnTo>
                  <a:lnTo>
                    <a:pt x="198062" y="53691"/>
                  </a:ln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path>
                <a:path w="424814" h="415289">
                  <a:moveTo>
                    <a:pt x="264581" y="351527"/>
                  </a:moveTo>
                  <a:lnTo>
                    <a:pt x="230035" y="351527"/>
                  </a:lnTo>
                  <a:lnTo>
                    <a:pt x="230035" y="155599"/>
                  </a:lnTo>
                  <a:lnTo>
                    <a:pt x="264581" y="155599"/>
                  </a:lnTo>
                  <a:lnTo>
                    <a:pt x="264581" y="351527"/>
                  </a:lnTo>
                </a:path>
                <a:path w="424814" h="415289">
                  <a:moveTo>
                    <a:pt x="333673" y="351527"/>
                  </a:moveTo>
                  <a:lnTo>
                    <a:pt x="299127" y="351527"/>
                  </a:lnTo>
                  <a:lnTo>
                    <a:pt x="299127" y="155599"/>
                  </a:lnTo>
                  <a:lnTo>
                    <a:pt x="333673" y="155599"/>
                  </a:lnTo>
                  <a:lnTo>
                    <a:pt x="333673" y="351527"/>
                  </a:lnTo>
                </a:path>
              </a:pathLst>
            </a:custGeom>
            <a:ln w="6720">
              <a:solidFill>
                <a:srgbClr val="415487"/>
              </a:solidFill>
            </a:ln>
          </p:spPr>
          <p:txBody>
            <a:bodyPr wrap="square" lIns="0" tIns="0" rIns="0" bIns="0" rtlCol="0"/>
            <a:lstStyle/>
            <a:p>
              <a:endParaRPr/>
            </a:p>
          </p:txBody>
        </p:sp>
        <p:sp>
          <p:nvSpPr>
            <p:cNvPr id="7" name="object 7"/>
            <p:cNvSpPr/>
            <p:nvPr/>
          </p:nvSpPr>
          <p:spPr>
            <a:xfrm>
              <a:off x="1658111" y="1830323"/>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8"/>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8" name="object 8"/>
          <p:cNvGrpSpPr/>
          <p:nvPr/>
        </p:nvGrpSpPr>
        <p:grpSpPr>
          <a:xfrm>
            <a:off x="3059251" y="1751228"/>
            <a:ext cx="5920105" cy="575310"/>
            <a:chOff x="1650174" y="2547810"/>
            <a:chExt cx="5920105" cy="575310"/>
          </a:xfrm>
        </p:grpSpPr>
        <p:sp>
          <p:nvSpPr>
            <p:cNvPr id="9" name="object 9"/>
            <p:cNvSpPr/>
            <p:nvPr/>
          </p:nvSpPr>
          <p:spPr>
            <a:xfrm>
              <a:off x="1937003" y="2555748"/>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10" name="object 10"/>
            <p:cNvSpPr/>
            <p:nvPr/>
          </p:nvSpPr>
          <p:spPr>
            <a:xfrm>
              <a:off x="1937003" y="2555748"/>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sp>
          <p:nvSpPr>
            <p:cNvPr id="11" name="object 11"/>
            <p:cNvSpPr/>
            <p:nvPr/>
          </p:nvSpPr>
          <p:spPr>
            <a:xfrm>
              <a:off x="1723787" y="2605931"/>
              <a:ext cx="427990" cy="461009"/>
            </a:xfrm>
            <a:custGeom>
              <a:avLst/>
              <a:gdLst/>
              <a:ahLst/>
              <a:cxnLst/>
              <a:rect l="l" t="t" r="r" b="b"/>
              <a:pathLst>
                <a:path w="427989" h="461010">
                  <a:moveTo>
                    <a:pt x="352943" y="426440"/>
                  </a:moveTo>
                  <a:lnTo>
                    <a:pt x="76576" y="426440"/>
                  </a:lnTo>
                  <a:lnTo>
                    <a:pt x="76576" y="461016"/>
                  </a:lnTo>
                  <a:lnTo>
                    <a:pt x="352943" y="461016"/>
                  </a:lnTo>
                  <a:lnTo>
                    <a:pt x="352943" y="426440"/>
                  </a:lnTo>
                  <a:close/>
                </a:path>
                <a:path w="427989" h="461010">
                  <a:moveTo>
                    <a:pt x="278669" y="403390"/>
                  </a:moveTo>
                  <a:lnTo>
                    <a:pt x="150274" y="403390"/>
                  </a:lnTo>
                  <a:lnTo>
                    <a:pt x="145092" y="408576"/>
                  </a:lnTo>
                  <a:lnTo>
                    <a:pt x="145092" y="426440"/>
                  </a:lnTo>
                  <a:lnTo>
                    <a:pt x="283851" y="426440"/>
                  </a:lnTo>
                  <a:lnTo>
                    <a:pt x="283851" y="408576"/>
                  </a:lnTo>
                  <a:lnTo>
                    <a:pt x="278669" y="403390"/>
                  </a:lnTo>
                  <a:close/>
                </a:path>
                <a:path w="427989" h="461010">
                  <a:moveTo>
                    <a:pt x="244699" y="97973"/>
                  </a:moveTo>
                  <a:lnTo>
                    <a:pt x="184244" y="97973"/>
                  </a:lnTo>
                  <a:lnTo>
                    <a:pt x="187123" y="103159"/>
                  </a:lnTo>
                  <a:lnTo>
                    <a:pt x="191729" y="107769"/>
                  </a:lnTo>
                  <a:lnTo>
                    <a:pt x="196911" y="110651"/>
                  </a:lnTo>
                  <a:lnTo>
                    <a:pt x="196911" y="403390"/>
                  </a:lnTo>
                  <a:lnTo>
                    <a:pt x="232032" y="403390"/>
                  </a:lnTo>
                  <a:lnTo>
                    <a:pt x="232032" y="110651"/>
                  </a:lnTo>
                  <a:lnTo>
                    <a:pt x="237214" y="107769"/>
                  </a:lnTo>
                  <a:lnTo>
                    <a:pt x="241820" y="103159"/>
                  </a:lnTo>
                  <a:lnTo>
                    <a:pt x="244699" y="97973"/>
                  </a:lnTo>
                  <a:close/>
                </a:path>
                <a:path w="427989" h="461010">
                  <a:moveTo>
                    <a:pt x="403034" y="63398"/>
                  </a:moveTo>
                  <a:lnTo>
                    <a:pt x="26485" y="63397"/>
                  </a:lnTo>
                  <a:lnTo>
                    <a:pt x="19000" y="70889"/>
                  </a:lnTo>
                  <a:lnTo>
                    <a:pt x="19000" y="88753"/>
                  </a:lnTo>
                  <a:lnTo>
                    <a:pt x="24757" y="96244"/>
                  </a:lnTo>
                  <a:lnTo>
                    <a:pt x="32818" y="97397"/>
                  </a:lnTo>
                  <a:lnTo>
                    <a:pt x="0" y="265088"/>
                  </a:lnTo>
                  <a:lnTo>
                    <a:pt x="23606" y="265088"/>
                  </a:lnTo>
                  <a:lnTo>
                    <a:pt x="48939" y="133701"/>
                  </a:lnTo>
                  <a:lnTo>
                    <a:pt x="72319" y="133701"/>
                  </a:lnTo>
                  <a:lnTo>
                    <a:pt x="63333" y="97973"/>
                  </a:lnTo>
                  <a:lnTo>
                    <a:pt x="403034" y="97973"/>
                  </a:lnTo>
                  <a:lnTo>
                    <a:pt x="408792" y="92211"/>
                  </a:lnTo>
                  <a:lnTo>
                    <a:pt x="208426" y="92210"/>
                  </a:lnTo>
                  <a:lnTo>
                    <a:pt x="203244" y="87024"/>
                  </a:lnTo>
                  <a:lnTo>
                    <a:pt x="203244" y="74346"/>
                  </a:lnTo>
                  <a:lnTo>
                    <a:pt x="208426" y="69160"/>
                  </a:lnTo>
                  <a:lnTo>
                    <a:pt x="408792" y="69160"/>
                  </a:lnTo>
                  <a:lnTo>
                    <a:pt x="403034" y="63398"/>
                  </a:lnTo>
                  <a:close/>
                </a:path>
                <a:path w="427989" h="461010">
                  <a:moveTo>
                    <a:pt x="72319" y="133701"/>
                  </a:moveTo>
                  <a:lnTo>
                    <a:pt x="48939" y="133701"/>
                  </a:lnTo>
                  <a:lnTo>
                    <a:pt x="81758" y="265088"/>
                  </a:lnTo>
                  <a:lnTo>
                    <a:pt x="105364" y="265088"/>
                  </a:lnTo>
                  <a:lnTo>
                    <a:pt x="72319" y="133701"/>
                  </a:lnTo>
                  <a:close/>
                </a:path>
                <a:path w="427989" h="461010">
                  <a:moveTo>
                    <a:pt x="385761" y="97973"/>
                  </a:moveTo>
                  <a:lnTo>
                    <a:pt x="355246" y="97973"/>
                  </a:lnTo>
                  <a:lnTo>
                    <a:pt x="323003" y="265088"/>
                  </a:lnTo>
                  <a:lnTo>
                    <a:pt x="346609" y="265088"/>
                  </a:lnTo>
                  <a:lnTo>
                    <a:pt x="371943" y="133701"/>
                  </a:lnTo>
                  <a:lnTo>
                    <a:pt x="394749" y="133701"/>
                  </a:lnTo>
                  <a:lnTo>
                    <a:pt x="385761" y="97973"/>
                  </a:lnTo>
                  <a:close/>
                </a:path>
                <a:path w="427989" h="461010">
                  <a:moveTo>
                    <a:pt x="394749" y="133701"/>
                  </a:moveTo>
                  <a:lnTo>
                    <a:pt x="371943" y="133701"/>
                  </a:lnTo>
                  <a:lnTo>
                    <a:pt x="404186" y="265088"/>
                  </a:lnTo>
                  <a:lnTo>
                    <a:pt x="427802" y="265088"/>
                  </a:lnTo>
                  <a:lnTo>
                    <a:pt x="394749" y="133701"/>
                  </a:lnTo>
                  <a:close/>
                </a:path>
                <a:path w="427989" h="461010">
                  <a:moveTo>
                    <a:pt x="408792" y="69160"/>
                  </a:moveTo>
                  <a:lnTo>
                    <a:pt x="221093" y="69160"/>
                  </a:lnTo>
                  <a:lnTo>
                    <a:pt x="226275" y="74346"/>
                  </a:lnTo>
                  <a:lnTo>
                    <a:pt x="226275" y="87024"/>
                  </a:lnTo>
                  <a:lnTo>
                    <a:pt x="221093" y="92210"/>
                  </a:lnTo>
                  <a:lnTo>
                    <a:pt x="408792" y="92211"/>
                  </a:lnTo>
                  <a:lnTo>
                    <a:pt x="410519" y="90482"/>
                  </a:lnTo>
                  <a:lnTo>
                    <a:pt x="410519" y="70889"/>
                  </a:lnTo>
                  <a:lnTo>
                    <a:pt x="408792" y="69160"/>
                  </a:lnTo>
                  <a:close/>
                </a:path>
                <a:path w="427989" h="461010">
                  <a:moveTo>
                    <a:pt x="224547" y="0"/>
                  </a:moveTo>
                  <a:lnTo>
                    <a:pt x="204971" y="0"/>
                  </a:lnTo>
                  <a:lnTo>
                    <a:pt x="197487" y="7491"/>
                  </a:lnTo>
                  <a:lnTo>
                    <a:pt x="197487" y="50720"/>
                  </a:lnTo>
                  <a:lnTo>
                    <a:pt x="192305" y="53601"/>
                  </a:lnTo>
                  <a:lnTo>
                    <a:pt x="187699" y="58211"/>
                  </a:lnTo>
                  <a:lnTo>
                    <a:pt x="184820" y="63397"/>
                  </a:lnTo>
                  <a:lnTo>
                    <a:pt x="244699" y="63398"/>
                  </a:lnTo>
                  <a:lnTo>
                    <a:pt x="241820" y="58211"/>
                  </a:lnTo>
                  <a:lnTo>
                    <a:pt x="237214" y="53601"/>
                  </a:lnTo>
                  <a:lnTo>
                    <a:pt x="232032" y="50720"/>
                  </a:lnTo>
                  <a:lnTo>
                    <a:pt x="232032" y="7491"/>
                  </a:lnTo>
                  <a:lnTo>
                    <a:pt x="224547" y="0"/>
                  </a:lnTo>
                  <a:close/>
                </a:path>
              </a:pathLst>
            </a:custGeom>
            <a:solidFill>
              <a:srgbClr val="CFD1DA"/>
            </a:solidFill>
          </p:spPr>
          <p:txBody>
            <a:bodyPr wrap="square" lIns="0" tIns="0" rIns="0" bIns="0" rtlCol="0"/>
            <a:lstStyle/>
            <a:p>
              <a:endParaRPr/>
            </a:p>
          </p:txBody>
        </p:sp>
        <p:sp>
          <p:nvSpPr>
            <p:cNvPr id="12" name="object 12"/>
            <p:cNvSpPr/>
            <p:nvPr/>
          </p:nvSpPr>
          <p:spPr>
            <a:xfrm>
              <a:off x="1723787" y="2605931"/>
              <a:ext cx="427990" cy="461009"/>
            </a:xfrm>
            <a:custGeom>
              <a:avLst/>
              <a:gdLst/>
              <a:ahLst/>
              <a:cxnLst/>
              <a:rect l="l" t="t" r="r" b="b"/>
              <a:pathLst>
                <a:path w="427989" h="461010">
                  <a:moveTo>
                    <a:pt x="214759" y="69160"/>
                  </a:moveTo>
                  <a:lnTo>
                    <a:pt x="221093" y="69160"/>
                  </a:lnTo>
                  <a:lnTo>
                    <a:pt x="226275" y="74346"/>
                  </a:lnTo>
                  <a:lnTo>
                    <a:pt x="226275" y="80685"/>
                  </a:lnTo>
                  <a:lnTo>
                    <a:pt x="226275" y="87024"/>
                  </a:lnTo>
                  <a:lnTo>
                    <a:pt x="221093" y="92210"/>
                  </a:lnTo>
                  <a:lnTo>
                    <a:pt x="214759" y="92210"/>
                  </a:lnTo>
                  <a:lnTo>
                    <a:pt x="208426" y="92210"/>
                  </a:lnTo>
                  <a:lnTo>
                    <a:pt x="203244" y="87024"/>
                  </a:lnTo>
                  <a:lnTo>
                    <a:pt x="203244" y="80685"/>
                  </a:lnTo>
                  <a:lnTo>
                    <a:pt x="203244" y="74346"/>
                  </a:lnTo>
                  <a:lnTo>
                    <a:pt x="208426" y="69160"/>
                  </a:lnTo>
                  <a:lnTo>
                    <a:pt x="214759" y="69160"/>
                  </a:lnTo>
                </a:path>
                <a:path w="427989" h="461010">
                  <a:moveTo>
                    <a:pt x="283851" y="414915"/>
                  </a:moveTo>
                  <a:lnTo>
                    <a:pt x="283851" y="408576"/>
                  </a:lnTo>
                  <a:lnTo>
                    <a:pt x="278669" y="403390"/>
                  </a:lnTo>
                  <a:lnTo>
                    <a:pt x="272336" y="403390"/>
                  </a:lnTo>
                  <a:lnTo>
                    <a:pt x="232032" y="403390"/>
                  </a:lnTo>
                  <a:lnTo>
                    <a:pt x="232032" y="110651"/>
                  </a:lnTo>
                  <a:lnTo>
                    <a:pt x="237214" y="107769"/>
                  </a:lnTo>
                  <a:lnTo>
                    <a:pt x="241820" y="103159"/>
                  </a:lnTo>
                  <a:lnTo>
                    <a:pt x="244699" y="97973"/>
                  </a:lnTo>
                  <a:lnTo>
                    <a:pt x="355246" y="97973"/>
                  </a:lnTo>
                  <a:lnTo>
                    <a:pt x="323003" y="265088"/>
                  </a:lnTo>
                  <a:lnTo>
                    <a:pt x="346609" y="265088"/>
                  </a:lnTo>
                  <a:lnTo>
                    <a:pt x="371943" y="133701"/>
                  </a:lnTo>
                  <a:lnTo>
                    <a:pt x="404186" y="265088"/>
                  </a:lnTo>
                  <a:lnTo>
                    <a:pt x="427802" y="265088"/>
                  </a:lnTo>
                  <a:lnTo>
                    <a:pt x="385761" y="97973"/>
                  </a:lnTo>
                  <a:lnTo>
                    <a:pt x="393246" y="97973"/>
                  </a:lnTo>
                  <a:lnTo>
                    <a:pt x="403034" y="97973"/>
                  </a:lnTo>
                  <a:lnTo>
                    <a:pt x="410519" y="90482"/>
                  </a:lnTo>
                  <a:lnTo>
                    <a:pt x="410519" y="80685"/>
                  </a:lnTo>
                  <a:lnTo>
                    <a:pt x="410519" y="70889"/>
                  </a:lnTo>
                  <a:lnTo>
                    <a:pt x="403034" y="63398"/>
                  </a:lnTo>
                  <a:lnTo>
                    <a:pt x="393246" y="63398"/>
                  </a:lnTo>
                  <a:lnTo>
                    <a:pt x="244699" y="63398"/>
                  </a:lnTo>
                  <a:lnTo>
                    <a:pt x="241820" y="58211"/>
                  </a:lnTo>
                  <a:lnTo>
                    <a:pt x="237214" y="53601"/>
                  </a:lnTo>
                  <a:lnTo>
                    <a:pt x="232032" y="50720"/>
                  </a:lnTo>
                  <a:lnTo>
                    <a:pt x="232032" y="17287"/>
                  </a:lnTo>
                  <a:lnTo>
                    <a:pt x="232032" y="7491"/>
                  </a:lnTo>
                  <a:lnTo>
                    <a:pt x="224547" y="0"/>
                  </a:lnTo>
                  <a:lnTo>
                    <a:pt x="214759" y="0"/>
                  </a:lnTo>
                  <a:lnTo>
                    <a:pt x="204971" y="0"/>
                  </a:lnTo>
                  <a:lnTo>
                    <a:pt x="197487" y="7491"/>
                  </a:lnTo>
                  <a:lnTo>
                    <a:pt x="197487" y="17287"/>
                  </a:lnTo>
                  <a:lnTo>
                    <a:pt x="197487" y="50720"/>
                  </a:lnTo>
                  <a:lnTo>
                    <a:pt x="192305" y="53601"/>
                  </a:lnTo>
                  <a:lnTo>
                    <a:pt x="187699" y="58211"/>
                  </a:lnTo>
                  <a:lnTo>
                    <a:pt x="184820" y="63397"/>
                  </a:lnTo>
                  <a:lnTo>
                    <a:pt x="36273" y="63397"/>
                  </a:lnTo>
                  <a:lnTo>
                    <a:pt x="26485" y="63397"/>
                  </a:lnTo>
                  <a:lnTo>
                    <a:pt x="19000" y="70889"/>
                  </a:lnTo>
                  <a:lnTo>
                    <a:pt x="19000" y="80685"/>
                  </a:lnTo>
                  <a:lnTo>
                    <a:pt x="19000" y="88753"/>
                  </a:lnTo>
                  <a:lnTo>
                    <a:pt x="24757" y="96244"/>
                  </a:lnTo>
                  <a:lnTo>
                    <a:pt x="32818" y="97397"/>
                  </a:lnTo>
                  <a:lnTo>
                    <a:pt x="0" y="265088"/>
                  </a:lnTo>
                  <a:lnTo>
                    <a:pt x="23606" y="265088"/>
                  </a:lnTo>
                  <a:lnTo>
                    <a:pt x="48939" y="133701"/>
                  </a:lnTo>
                  <a:lnTo>
                    <a:pt x="81758" y="265088"/>
                  </a:lnTo>
                  <a:lnTo>
                    <a:pt x="105364" y="265088"/>
                  </a:lnTo>
                  <a:lnTo>
                    <a:pt x="63333" y="97973"/>
                  </a:lnTo>
                  <a:lnTo>
                    <a:pt x="184244" y="97973"/>
                  </a:lnTo>
                  <a:lnTo>
                    <a:pt x="187123" y="103159"/>
                  </a:lnTo>
                  <a:lnTo>
                    <a:pt x="191729" y="107769"/>
                  </a:lnTo>
                  <a:lnTo>
                    <a:pt x="196911" y="110651"/>
                  </a:lnTo>
                  <a:lnTo>
                    <a:pt x="196911" y="403390"/>
                  </a:lnTo>
                  <a:lnTo>
                    <a:pt x="156607" y="403390"/>
                  </a:lnTo>
                  <a:lnTo>
                    <a:pt x="150274" y="403390"/>
                  </a:lnTo>
                  <a:lnTo>
                    <a:pt x="145092" y="408576"/>
                  </a:lnTo>
                  <a:lnTo>
                    <a:pt x="145092" y="414915"/>
                  </a:lnTo>
                  <a:lnTo>
                    <a:pt x="145092" y="426440"/>
                  </a:lnTo>
                  <a:lnTo>
                    <a:pt x="76576" y="426440"/>
                  </a:lnTo>
                  <a:lnTo>
                    <a:pt x="76576" y="461016"/>
                  </a:lnTo>
                  <a:lnTo>
                    <a:pt x="352943" y="461016"/>
                  </a:lnTo>
                  <a:lnTo>
                    <a:pt x="352943" y="426440"/>
                  </a:lnTo>
                  <a:lnTo>
                    <a:pt x="283851" y="426440"/>
                  </a:lnTo>
                  <a:lnTo>
                    <a:pt x="283851" y="414915"/>
                  </a:lnTo>
                </a:path>
              </a:pathLst>
            </a:custGeom>
            <a:ln w="6720">
              <a:solidFill>
                <a:srgbClr val="415487"/>
              </a:solidFill>
            </a:ln>
          </p:spPr>
          <p:txBody>
            <a:bodyPr wrap="square" lIns="0" tIns="0" rIns="0" bIns="0" rtlCol="0"/>
            <a:lstStyle/>
            <a:p>
              <a:endParaRPr/>
            </a:p>
          </p:txBody>
        </p:sp>
        <p:sp>
          <p:nvSpPr>
            <p:cNvPr id="13" name="object 13"/>
            <p:cNvSpPr/>
            <p:nvPr/>
          </p:nvSpPr>
          <p:spPr>
            <a:xfrm>
              <a:off x="1708241" y="2888307"/>
              <a:ext cx="138430" cy="34925"/>
            </a:xfrm>
            <a:custGeom>
              <a:avLst/>
              <a:gdLst/>
              <a:ahLst/>
              <a:cxnLst/>
              <a:rect l="l" t="t" r="r" b="b"/>
              <a:pathLst>
                <a:path w="138430" h="34925">
                  <a:moveTo>
                    <a:pt x="138183" y="0"/>
                  </a:moveTo>
                  <a:lnTo>
                    <a:pt x="0" y="0"/>
                  </a:lnTo>
                  <a:lnTo>
                    <a:pt x="5451" y="13425"/>
                  </a:lnTo>
                  <a:lnTo>
                    <a:pt x="20295" y="24418"/>
                  </a:lnTo>
                  <a:lnTo>
                    <a:pt x="42264" y="31847"/>
                  </a:lnTo>
                  <a:lnTo>
                    <a:pt x="69091" y="34575"/>
                  </a:lnTo>
                  <a:lnTo>
                    <a:pt x="95918" y="31847"/>
                  </a:lnTo>
                  <a:lnTo>
                    <a:pt x="117887" y="24419"/>
                  </a:lnTo>
                  <a:lnTo>
                    <a:pt x="132731" y="13425"/>
                  </a:lnTo>
                  <a:lnTo>
                    <a:pt x="138183" y="0"/>
                  </a:lnTo>
                  <a:close/>
                </a:path>
              </a:pathLst>
            </a:custGeom>
            <a:solidFill>
              <a:srgbClr val="CFD1DA"/>
            </a:solidFill>
          </p:spPr>
          <p:txBody>
            <a:bodyPr wrap="square" lIns="0" tIns="0" rIns="0" bIns="0" rtlCol="0"/>
            <a:lstStyle/>
            <a:p>
              <a:endParaRPr/>
            </a:p>
          </p:txBody>
        </p:sp>
        <p:sp>
          <p:nvSpPr>
            <p:cNvPr id="14" name="object 14"/>
            <p:cNvSpPr/>
            <p:nvPr/>
          </p:nvSpPr>
          <p:spPr>
            <a:xfrm>
              <a:off x="1708241" y="2888307"/>
              <a:ext cx="138430" cy="34925"/>
            </a:xfrm>
            <a:custGeom>
              <a:avLst/>
              <a:gdLst/>
              <a:ahLst/>
              <a:cxnLst/>
              <a:rect l="l" t="t" r="r" b="b"/>
              <a:pathLst>
                <a:path w="138430" h="34925">
                  <a:moveTo>
                    <a:pt x="138183" y="0"/>
                  </a:moveTo>
                  <a:lnTo>
                    <a:pt x="0" y="0"/>
                  </a:lnTo>
                  <a:lnTo>
                    <a:pt x="5451" y="13425"/>
                  </a:lnTo>
                  <a:lnTo>
                    <a:pt x="20295" y="24418"/>
                  </a:lnTo>
                  <a:lnTo>
                    <a:pt x="42264" y="31847"/>
                  </a:lnTo>
                  <a:lnTo>
                    <a:pt x="69091" y="34575"/>
                  </a:lnTo>
                  <a:lnTo>
                    <a:pt x="95918" y="31847"/>
                  </a:lnTo>
                  <a:lnTo>
                    <a:pt x="117887" y="24419"/>
                  </a:lnTo>
                  <a:lnTo>
                    <a:pt x="132731" y="13425"/>
                  </a:lnTo>
                  <a:lnTo>
                    <a:pt x="138183" y="0"/>
                  </a:lnTo>
                </a:path>
              </a:pathLst>
            </a:custGeom>
            <a:ln w="6722">
              <a:solidFill>
                <a:srgbClr val="415487"/>
              </a:solidFill>
            </a:ln>
          </p:spPr>
          <p:txBody>
            <a:bodyPr wrap="square" lIns="0" tIns="0" rIns="0" bIns="0" rtlCol="0"/>
            <a:lstStyle/>
            <a:p>
              <a:endParaRPr/>
            </a:p>
          </p:txBody>
        </p:sp>
        <p:sp>
          <p:nvSpPr>
            <p:cNvPr id="15" name="object 15"/>
            <p:cNvSpPr/>
            <p:nvPr/>
          </p:nvSpPr>
          <p:spPr>
            <a:xfrm>
              <a:off x="2030669" y="2888308"/>
              <a:ext cx="138430" cy="34925"/>
            </a:xfrm>
            <a:custGeom>
              <a:avLst/>
              <a:gdLst/>
              <a:ahLst/>
              <a:cxnLst/>
              <a:rect l="l" t="t" r="r" b="b"/>
              <a:pathLst>
                <a:path w="138430" h="34925">
                  <a:moveTo>
                    <a:pt x="138192" y="0"/>
                  </a:moveTo>
                  <a:lnTo>
                    <a:pt x="0" y="0"/>
                  </a:lnTo>
                  <a:lnTo>
                    <a:pt x="5451" y="13425"/>
                  </a:lnTo>
                  <a:lnTo>
                    <a:pt x="20295" y="24418"/>
                  </a:lnTo>
                  <a:lnTo>
                    <a:pt x="42264" y="31847"/>
                  </a:lnTo>
                  <a:lnTo>
                    <a:pt x="69091" y="34575"/>
                  </a:lnTo>
                  <a:lnTo>
                    <a:pt x="95920" y="31847"/>
                  </a:lnTo>
                  <a:lnTo>
                    <a:pt x="117892" y="24419"/>
                  </a:lnTo>
                  <a:lnTo>
                    <a:pt x="132739" y="13425"/>
                  </a:lnTo>
                  <a:lnTo>
                    <a:pt x="138192" y="0"/>
                  </a:lnTo>
                  <a:close/>
                </a:path>
              </a:pathLst>
            </a:custGeom>
            <a:solidFill>
              <a:srgbClr val="CFD1DA"/>
            </a:solidFill>
          </p:spPr>
          <p:txBody>
            <a:bodyPr wrap="square" lIns="0" tIns="0" rIns="0" bIns="0" rtlCol="0"/>
            <a:lstStyle/>
            <a:p>
              <a:endParaRPr/>
            </a:p>
          </p:txBody>
        </p:sp>
        <p:sp>
          <p:nvSpPr>
            <p:cNvPr id="16" name="object 16"/>
            <p:cNvSpPr/>
            <p:nvPr/>
          </p:nvSpPr>
          <p:spPr>
            <a:xfrm>
              <a:off x="2030669" y="2888308"/>
              <a:ext cx="138430" cy="34925"/>
            </a:xfrm>
            <a:custGeom>
              <a:avLst/>
              <a:gdLst/>
              <a:ahLst/>
              <a:cxnLst/>
              <a:rect l="l" t="t" r="r" b="b"/>
              <a:pathLst>
                <a:path w="138430" h="34925">
                  <a:moveTo>
                    <a:pt x="0" y="0"/>
                  </a:moveTo>
                  <a:lnTo>
                    <a:pt x="5451" y="13425"/>
                  </a:lnTo>
                  <a:lnTo>
                    <a:pt x="20295" y="24418"/>
                  </a:lnTo>
                  <a:lnTo>
                    <a:pt x="42264" y="31847"/>
                  </a:lnTo>
                  <a:lnTo>
                    <a:pt x="69091" y="34575"/>
                  </a:lnTo>
                  <a:lnTo>
                    <a:pt x="95920" y="31847"/>
                  </a:lnTo>
                  <a:lnTo>
                    <a:pt x="117892" y="24419"/>
                  </a:lnTo>
                  <a:lnTo>
                    <a:pt x="132739" y="13425"/>
                  </a:lnTo>
                  <a:lnTo>
                    <a:pt x="138192" y="0"/>
                  </a:lnTo>
                  <a:lnTo>
                    <a:pt x="0" y="0"/>
                  </a:lnTo>
                </a:path>
              </a:pathLst>
            </a:custGeom>
            <a:ln w="6722">
              <a:solidFill>
                <a:srgbClr val="415487"/>
              </a:solidFill>
            </a:ln>
          </p:spPr>
          <p:txBody>
            <a:bodyPr wrap="square" lIns="0" tIns="0" rIns="0" bIns="0" rtlCol="0"/>
            <a:lstStyle/>
            <a:p>
              <a:endParaRPr/>
            </a:p>
          </p:txBody>
        </p:sp>
        <p:sp>
          <p:nvSpPr>
            <p:cNvPr id="17" name="object 17"/>
            <p:cNvSpPr/>
            <p:nvPr/>
          </p:nvSpPr>
          <p:spPr>
            <a:xfrm>
              <a:off x="1658111" y="2555748"/>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18" name="object 18"/>
          <p:cNvGrpSpPr/>
          <p:nvPr/>
        </p:nvGrpSpPr>
        <p:grpSpPr>
          <a:xfrm>
            <a:off x="3046290" y="2467758"/>
            <a:ext cx="5920105" cy="574040"/>
            <a:chOff x="1650174" y="3274758"/>
            <a:chExt cx="5920105" cy="574040"/>
          </a:xfrm>
        </p:grpSpPr>
        <p:sp>
          <p:nvSpPr>
            <p:cNvPr id="19" name="object 19"/>
            <p:cNvSpPr/>
            <p:nvPr/>
          </p:nvSpPr>
          <p:spPr>
            <a:xfrm>
              <a:off x="1937003" y="3282696"/>
              <a:ext cx="5625465" cy="558165"/>
            </a:xfrm>
            <a:custGeom>
              <a:avLst/>
              <a:gdLst/>
              <a:ahLst/>
              <a:cxnLst/>
              <a:rect l="l" t="t" r="r" b="b"/>
              <a:pathLst>
                <a:path w="5625465" h="558164">
                  <a:moveTo>
                    <a:pt x="5625084" y="0"/>
                  </a:moveTo>
                  <a:lnTo>
                    <a:pt x="278891" y="0"/>
                  </a:lnTo>
                  <a:lnTo>
                    <a:pt x="0" y="278891"/>
                  </a:lnTo>
                  <a:lnTo>
                    <a:pt x="278891" y="557783"/>
                  </a:lnTo>
                  <a:lnTo>
                    <a:pt x="5625084" y="557783"/>
                  </a:lnTo>
                  <a:lnTo>
                    <a:pt x="5625084" y="0"/>
                  </a:lnTo>
                  <a:close/>
                </a:path>
              </a:pathLst>
            </a:custGeom>
            <a:solidFill>
              <a:srgbClr val="FFFFFF"/>
            </a:solidFill>
          </p:spPr>
          <p:txBody>
            <a:bodyPr wrap="square" lIns="0" tIns="0" rIns="0" bIns="0" rtlCol="0"/>
            <a:lstStyle/>
            <a:p>
              <a:endParaRPr/>
            </a:p>
          </p:txBody>
        </p:sp>
        <p:sp>
          <p:nvSpPr>
            <p:cNvPr id="20" name="object 20"/>
            <p:cNvSpPr/>
            <p:nvPr/>
          </p:nvSpPr>
          <p:spPr>
            <a:xfrm>
              <a:off x="1937003" y="3282696"/>
              <a:ext cx="5625465" cy="558165"/>
            </a:xfrm>
            <a:custGeom>
              <a:avLst/>
              <a:gdLst/>
              <a:ahLst/>
              <a:cxnLst/>
              <a:rect l="l" t="t" r="r" b="b"/>
              <a:pathLst>
                <a:path w="5625465" h="558164">
                  <a:moveTo>
                    <a:pt x="5625084" y="557783"/>
                  </a:moveTo>
                  <a:lnTo>
                    <a:pt x="278891" y="557783"/>
                  </a:lnTo>
                  <a:lnTo>
                    <a:pt x="0" y="278891"/>
                  </a:lnTo>
                  <a:lnTo>
                    <a:pt x="278891" y="0"/>
                  </a:lnTo>
                  <a:lnTo>
                    <a:pt x="5625084" y="0"/>
                  </a:lnTo>
                  <a:lnTo>
                    <a:pt x="5625084" y="557783"/>
                  </a:lnTo>
                  <a:close/>
                </a:path>
              </a:pathLst>
            </a:custGeom>
            <a:ln w="15875">
              <a:solidFill>
                <a:srgbClr val="394B7A"/>
              </a:solidFill>
            </a:ln>
          </p:spPr>
          <p:txBody>
            <a:bodyPr wrap="square" lIns="0" tIns="0" rIns="0" bIns="0" rtlCol="0"/>
            <a:lstStyle/>
            <a:p>
              <a:endParaRPr/>
            </a:p>
          </p:txBody>
        </p:sp>
        <p:sp>
          <p:nvSpPr>
            <p:cNvPr id="21" name="object 21"/>
            <p:cNvSpPr/>
            <p:nvPr/>
          </p:nvSpPr>
          <p:spPr>
            <a:xfrm>
              <a:off x="1871758" y="3338617"/>
              <a:ext cx="291465" cy="290195"/>
            </a:xfrm>
            <a:custGeom>
              <a:avLst/>
              <a:gdLst/>
              <a:ahLst/>
              <a:cxnLst/>
              <a:rect l="l" t="t" r="r" b="b"/>
              <a:pathLst>
                <a:path w="291464" h="290195">
                  <a:moveTo>
                    <a:pt x="57576" y="175164"/>
                  </a:moveTo>
                  <a:lnTo>
                    <a:pt x="35220" y="179698"/>
                  </a:lnTo>
                  <a:lnTo>
                    <a:pt x="16913" y="192045"/>
                  </a:lnTo>
                  <a:lnTo>
                    <a:pt x="4543" y="210318"/>
                  </a:lnTo>
                  <a:lnTo>
                    <a:pt x="0" y="232632"/>
                  </a:lnTo>
                  <a:lnTo>
                    <a:pt x="4543" y="254946"/>
                  </a:lnTo>
                  <a:lnTo>
                    <a:pt x="16913" y="273219"/>
                  </a:lnTo>
                  <a:lnTo>
                    <a:pt x="35220" y="285566"/>
                  </a:lnTo>
                  <a:lnTo>
                    <a:pt x="57576" y="290101"/>
                  </a:lnTo>
                  <a:lnTo>
                    <a:pt x="79932" y="285566"/>
                  </a:lnTo>
                  <a:lnTo>
                    <a:pt x="98239" y="273219"/>
                  </a:lnTo>
                  <a:lnTo>
                    <a:pt x="110609" y="254946"/>
                  </a:lnTo>
                  <a:lnTo>
                    <a:pt x="115152" y="232632"/>
                  </a:lnTo>
                  <a:lnTo>
                    <a:pt x="114729" y="225511"/>
                  </a:lnTo>
                  <a:lnTo>
                    <a:pt x="113497" y="218768"/>
                  </a:lnTo>
                  <a:lnTo>
                    <a:pt x="111509" y="212348"/>
                  </a:lnTo>
                  <a:lnTo>
                    <a:pt x="108819" y="206197"/>
                  </a:lnTo>
                  <a:lnTo>
                    <a:pt x="133001" y="182060"/>
                  </a:lnTo>
                  <a:lnTo>
                    <a:pt x="84637" y="182060"/>
                  </a:lnTo>
                  <a:lnTo>
                    <a:pt x="78384" y="179285"/>
                  </a:lnTo>
                  <a:lnTo>
                    <a:pt x="71754" y="177103"/>
                  </a:lnTo>
                  <a:lnTo>
                    <a:pt x="64800" y="175675"/>
                  </a:lnTo>
                  <a:lnTo>
                    <a:pt x="57576" y="175164"/>
                  </a:lnTo>
                  <a:close/>
                </a:path>
                <a:path w="291464" h="290195">
                  <a:moveTo>
                    <a:pt x="233636" y="0"/>
                  </a:moveTo>
                  <a:lnTo>
                    <a:pt x="173304" y="60227"/>
                  </a:lnTo>
                  <a:lnTo>
                    <a:pt x="176759" y="90110"/>
                  </a:lnTo>
                  <a:lnTo>
                    <a:pt x="84637" y="182060"/>
                  </a:lnTo>
                  <a:lnTo>
                    <a:pt x="133001" y="182060"/>
                  </a:lnTo>
                  <a:lnTo>
                    <a:pt x="200941" y="114247"/>
                  </a:lnTo>
                  <a:lnTo>
                    <a:pt x="234336" y="114247"/>
                  </a:lnTo>
                  <a:lnTo>
                    <a:pt x="291120" y="57578"/>
                  </a:lnTo>
                  <a:lnTo>
                    <a:pt x="287847" y="53773"/>
                  </a:lnTo>
                  <a:lnTo>
                    <a:pt x="242396" y="48733"/>
                  </a:lnTo>
                  <a:lnTo>
                    <a:pt x="237323" y="3154"/>
                  </a:lnTo>
                  <a:lnTo>
                    <a:pt x="233636" y="0"/>
                  </a:lnTo>
                  <a:close/>
                </a:path>
                <a:path w="291464" h="290195">
                  <a:moveTo>
                    <a:pt x="234336" y="114247"/>
                  </a:moveTo>
                  <a:lnTo>
                    <a:pt x="200941" y="114247"/>
                  </a:lnTo>
                  <a:lnTo>
                    <a:pt x="230881" y="117695"/>
                  </a:lnTo>
                  <a:lnTo>
                    <a:pt x="234336" y="114247"/>
                  </a:lnTo>
                  <a:close/>
                </a:path>
              </a:pathLst>
            </a:custGeom>
            <a:solidFill>
              <a:srgbClr val="CFD1DA"/>
            </a:solidFill>
          </p:spPr>
          <p:txBody>
            <a:bodyPr wrap="square" lIns="0" tIns="0" rIns="0" bIns="0" rtlCol="0"/>
            <a:lstStyle/>
            <a:p>
              <a:endParaRPr/>
            </a:p>
          </p:txBody>
        </p:sp>
        <p:sp>
          <p:nvSpPr>
            <p:cNvPr id="22" name="object 22"/>
            <p:cNvSpPr/>
            <p:nvPr/>
          </p:nvSpPr>
          <p:spPr>
            <a:xfrm>
              <a:off x="1871758" y="3338617"/>
              <a:ext cx="291465" cy="290195"/>
            </a:xfrm>
            <a:custGeom>
              <a:avLst/>
              <a:gdLst/>
              <a:ahLst/>
              <a:cxnLst/>
              <a:rect l="l" t="t" r="r" b="b"/>
              <a:pathLst>
                <a:path w="291464" h="290195">
                  <a:moveTo>
                    <a:pt x="242396" y="48733"/>
                  </a:moveTo>
                  <a:lnTo>
                    <a:pt x="237323" y="3154"/>
                  </a:lnTo>
                </a:path>
                <a:path w="291464" h="290195">
                  <a:moveTo>
                    <a:pt x="233636" y="0"/>
                  </a:moveTo>
                  <a:lnTo>
                    <a:pt x="173304" y="60227"/>
                  </a:lnTo>
                  <a:lnTo>
                    <a:pt x="176759" y="90110"/>
                  </a:lnTo>
                  <a:lnTo>
                    <a:pt x="84637" y="182060"/>
                  </a:lnTo>
                  <a:lnTo>
                    <a:pt x="78384" y="179285"/>
                  </a:lnTo>
                  <a:lnTo>
                    <a:pt x="71754" y="177103"/>
                  </a:lnTo>
                  <a:lnTo>
                    <a:pt x="64800" y="175675"/>
                  </a:lnTo>
                  <a:lnTo>
                    <a:pt x="57576" y="175164"/>
                  </a:lnTo>
                  <a:lnTo>
                    <a:pt x="35220" y="179698"/>
                  </a:lnTo>
                  <a:lnTo>
                    <a:pt x="16913" y="192045"/>
                  </a:lnTo>
                  <a:lnTo>
                    <a:pt x="4543" y="210318"/>
                  </a:lnTo>
                  <a:lnTo>
                    <a:pt x="0" y="232632"/>
                  </a:lnTo>
                  <a:lnTo>
                    <a:pt x="4543" y="254946"/>
                  </a:lnTo>
                  <a:lnTo>
                    <a:pt x="16913" y="273219"/>
                  </a:lnTo>
                  <a:lnTo>
                    <a:pt x="35220" y="285566"/>
                  </a:lnTo>
                  <a:lnTo>
                    <a:pt x="57576" y="290101"/>
                  </a:lnTo>
                  <a:lnTo>
                    <a:pt x="79932" y="285566"/>
                  </a:lnTo>
                  <a:lnTo>
                    <a:pt x="98239" y="273219"/>
                  </a:lnTo>
                  <a:lnTo>
                    <a:pt x="110609" y="254946"/>
                  </a:lnTo>
                  <a:lnTo>
                    <a:pt x="115152" y="232632"/>
                  </a:lnTo>
                  <a:lnTo>
                    <a:pt x="114729" y="225511"/>
                  </a:lnTo>
                  <a:lnTo>
                    <a:pt x="113497" y="218768"/>
                  </a:lnTo>
                  <a:lnTo>
                    <a:pt x="111509" y="212348"/>
                  </a:lnTo>
                  <a:lnTo>
                    <a:pt x="108819" y="206197"/>
                  </a:lnTo>
                  <a:lnTo>
                    <a:pt x="200941" y="114247"/>
                  </a:lnTo>
                  <a:lnTo>
                    <a:pt x="230881" y="117695"/>
                  </a:lnTo>
                  <a:lnTo>
                    <a:pt x="291120" y="57578"/>
                  </a:lnTo>
                </a:path>
                <a:path w="291464" h="290195">
                  <a:moveTo>
                    <a:pt x="287847" y="53773"/>
                  </a:moveTo>
                  <a:lnTo>
                    <a:pt x="242396" y="48733"/>
                  </a:lnTo>
                </a:path>
              </a:pathLst>
            </a:custGeom>
            <a:ln w="6710">
              <a:solidFill>
                <a:srgbClr val="415487"/>
              </a:solidFill>
            </a:ln>
          </p:spPr>
          <p:txBody>
            <a:bodyPr wrap="square" lIns="0" tIns="0" rIns="0" bIns="0" rtlCol="0"/>
            <a:lstStyle/>
            <a:p>
              <a:endParaRPr/>
            </a:p>
          </p:txBody>
        </p:sp>
        <p:sp>
          <p:nvSpPr>
            <p:cNvPr id="23" name="object 23"/>
            <p:cNvSpPr/>
            <p:nvPr/>
          </p:nvSpPr>
          <p:spPr>
            <a:xfrm>
              <a:off x="1711120" y="3352860"/>
              <a:ext cx="438150" cy="436880"/>
            </a:xfrm>
            <a:custGeom>
              <a:avLst/>
              <a:gdLst/>
              <a:ahLst/>
              <a:cxnLst/>
              <a:rect l="l" t="t" r="r" b="b"/>
              <a:pathLst>
                <a:path w="438150" h="436879">
                  <a:moveTo>
                    <a:pt x="218790" y="0"/>
                  </a:moveTo>
                  <a:lnTo>
                    <a:pt x="168599" y="5764"/>
                  </a:lnTo>
                  <a:lnTo>
                    <a:pt x="122538" y="22185"/>
                  </a:lnTo>
                  <a:lnTo>
                    <a:pt x="81916" y="47955"/>
                  </a:lnTo>
                  <a:lnTo>
                    <a:pt x="48041" y="81768"/>
                  </a:lnTo>
                  <a:lnTo>
                    <a:pt x="22224" y="122316"/>
                  </a:lnTo>
                  <a:lnTo>
                    <a:pt x="5774" y="168292"/>
                  </a:lnTo>
                  <a:lnTo>
                    <a:pt x="0" y="218389"/>
                  </a:lnTo>
                  <a:lnTo>
                    <a:pt x="5774" y="268486"/>
                  </a:lnTo>
                  <a:lnTo>
                    <a:pt x="22224" y="314460"/>
                  </a:lnTo>
                  <a:lnTo>
                    <a:pt x="48041" y="355007"/>
                  </a:lnTo>
                  <a:lnTo>
                    <a:pt x="81916" y="388818"/>
                  </a:lnTo>
                  <a:lnTo>
                    <a:pt x="122538" y="414586"/>
                  </a:lnTo>
                  <a:lnTo>
                    <a:pt x="168599" y="431006"/>
                  </a:lnTo>
                  <a:lnTo>
                    <a:pt x="218790" y="436770"/>
                  </a:lnTo>
                  <a:lnTo>
                    <a:pt x="268981" y="431006"/>
                  </a:lnTo>
                  <a:lnTo>
                    <a:pt x="315043" y="414586"/>
                  </a:lnTo>
                  <a:lnTo>
                    <a:pt x="355668" y="388818"/>
                  </a:lnTo>
                  <a:lnTo>
                    <a:pt x="389544" y="355007"/>
                  </a:lnTo>
                  <a:lnTo>
                    <a:pt x="415363" y="314461"/>
                  </a:lnTo>
                  <a:lnTo>
                    <a:pt x="431815" y="268486"/>
                  </a:lnTo>
                  <a:lnTo>
                    <a:pt x="437590" y="218389"/>
                  </a:lnTo>
                  <a:lnTo>
                    <a:pt x="435889" y="190930"/>
                  </a:lnTo>
                  <a:lnTo>
                    <a:pt x="422769" y="139676"/>
                  </a:lnTo>
                  <a:lnTo>
                    <a:pt x="400156" y="127589"/>
                  </a:lnTo>
                  <a:lnTo>
                    <a:pt x="377125" y="124716"/>
                  </a:lnTo>
                  <a:lnTo>
                    <a:pt x="387975" y="146141"/>
                  </a:lnTo>
                  <a:lnTo>
                    <a:pt x="396125" y="168967"/>
                  </a:lnTo>
                  <a:lnTo>
                    <a:pt x="401253" y="193085"/>
                  </a:lnTo>
                  <a:lnTo>
                    <a:pt x="403034" y="218389"/>
                  </a:lnTo>
                  <a:lnTo>
                    <a:pt x="396424" y="267131"/>
                  </a:lnTo>
                  <a:lnTo>
                    <a:pt x="377786" y="311020"/>
                  </a:lnTo>
                  <a:lnTo>
                    <a:pt x="348913" y="348268"/>
                  </a:lnTo>
                  <a:lnTo>
                    <a:pt x="311595" y="377088"/>
                  </a:lnTo>
                  <a:lnTo>
                    <a:pt x="267623" y="395690"/>
                  </a:lnTo>
                  <a:lnTo>
                    <a:pt x="218790" y="402288"/>
                  </a:lnTo>
                  <a:lnTo>
                    <a:pt x="169957" y="395690"/>
                  </a:lnTo>
                  <a:lnTo>
                    <a:pt x="125985" y="377087"/>
                  </a:lnTo>
                  <a:lnTo>
                    <a:pt x="88667" y="348268"/>
                  </a:lnTo>
                  <a:lnTo>
                    <a:pt x="59794" y="311020"/>
                  </a:lnTo>
                  <a:lnTo>
                    <a:pt x="41156" y="267131"/>
                  </a:lnTo>
                  <a:lnTo>
                    <a:pt x="34545" y="218389"/>
                  </a:lnTo>
                  <a:lnTo>
                    <a:pt x="41156" y="169647"/>
                  </a:lnTo>
                  <a:lnTo>
                    <a:pt x="59794" y="125759"/>
                  </a:lnTo>
                  <a:lnTo>
                    <a:pt x="88667" y="88510"/>
                  </a:lnTo>
                  <a:lnTo>
                    <a:pt x="125985" y="59691"/>
                  </a:lnTo>
                  <a:lnTo>
                    <a:pt x="169956" y="41088"/>
                  </a:lnTo>
                  <a:lnTo>
                    <a:pt x="218790" y="34490"/>
                  </a:lnTo>
                  <a:lnTo>
                    <a:pt x="243899" y="36187"/>
                  </a:lnTo>
                  <a:lnTo>
                    <a:pt x="268090" y="41171"/>
                  </a:lnTo>
                  <a:lnTo>
                    <a:pt x="291093" y="49279"/>
                  </a:lnTo>
                  <a:lnTo>
                    <a:pt x="312639" y="60351"/>
                  </a:lnTo>
                  <a:lnTo>
                    <a:pt x="309761" y="37364"/>
                  </a:lnTo>
                  <a:lnTo>
                    <a:pt x="321852" y="25295"/>
                  </a:lnTo>
                  <a:lnTo>
                    <a:pt x="297894" y="14554"/>
                  </a:lnTo>
                  <a:lnTo>
                    <a:pt x="272696" y="6613"/>
                  </a:lnTo>
                  <a:lnTo>
                    <a:pt x="246310" y="1689"/>
                  </a:lnTo>
                  <a:lnTo>
                    <a:pt x="218790" y="0"/>
                  </a:lnTo>
                  <a:close/>
                </a:path>
              </a:pathLst>
            </a:custGeom>
            <a:solidFill>
              <a:srgbClr val="CFD1DA"/>
            </a:solidFill>
          </p:spPr>
          <p:txBody>
            <a:bodyPr wrap="square" lIns="0" tIns="0" rIns="0" bIns="0" rtlCol="0"/>
            <a:lstStyle/>
            <a:p>
              <a:endParaRPr/>
            </a:p>
          </p:txBody>
        </p:sp>
        <p:sp>
          <p:nvSpPr>
            <p:cNvPr id="24" name="object 24"/>
            <p:cNvSpPr/>
            <p:nvPr/>
          </p:nvSpPr>
          <p:spPr>
            <a:xfrm>
              <a:off x="1711120" y="3352860"/>
              <a:ext cx="438150" cy="436880"/>
            </a:xfrm>
            <a:custGeom>
              <a:avLst/>
              <a:gdLst/>
              <a:ahLst/>
              <a:cxnLst/>
              <a:rect l="l" t="t" r="r" b="b"/>
              <a:pathLst>
                <a:path w="438150" h="436879">
                  <a:moveTo>
                    <a:pt x="407640" y="119544"/>
                  </a:moveTo>
                  <a:lnTo>
                    <a:pt x="400156" y="127589"/>
                  </a:lnTo>
                  <a:lnTo>
                    <a:pt x="389216" y="126440"/>
                  </a:lnTo>
                  <a:lnTo>
                    <a:pt x="377125" y="124716"/>
                  </a:lnTo>
                  <a:lnTo>
                    <a:pt x="387975" y="146141"/>
                  </a:lnTo>
                  <a:lnTo>
                    <a:pt x="396125" y="168967"/>
                  </a:lnTo>
                  <a:lnTo>
                    <a:pt x="401253" y="193085"/>
                  </a:lnTo>
                  <a:lnTo>
                    <a:pt x="403034" y="218389"/>
                  </a:lnTo>
                  <a:lnTo>
                    <a:pt x="396424" y="267131"/>
                  </a:lnTo>
                  <a:lnTo>
                    <a:pt x="377786" y="311020"/>
                  </a:lnTo>
                  <a:lnTo>
                    <a:pt x="348913" y="348268"/>
                  </a:lnTo>
                  <a:lnTo>
                    <a:pt x="311595" y="377088"/>
                  </a:lnTo>
                  <a:lnTo>
                    <a:pt x="267623" y="395690"/>
                  </a:lnTo>
                  <a:lnTo>
                    <a:pt x="218790" y="402288"/>
                  </a:lnTo>
                  <a:lnTo>
                    <a:pt x="169957" y="395690"/>
                  </a:lnTo>
                  <a:lnTo>
                    <a:pt x="125985" y="377087"/>
                  </a:lnTo>
                  <a:lnTo>
                    <a:pt x="88667" y="348268"/>
                  </a:lnTo>
                  <a:lnTo>
                    <a:pt x="59794" y="311020"/>
                  </a:lnTo>
                  <a:lnTo>
                    <a:pt x="41156" y="267131"/>
                  </a:lnTo>
                  <a:lnTo>
                    <a:pt x="34545" y="218389"/>
                  </a:lnTo>
                  <a:lnTo>
                    <a:pt x="41156" y="169647"/>
                  </a:lnTo>
                  <a:lnTo>
                    <a:pt x="59794" y="125759"/>
                  </a:lnTo>
                  <a:lnTo>
                    <a:pt x="88667" y="88510"/>
                  </a:lnTo>
                  <a:lnTo>
                    <a:pt x="125985" y="59691"/>
                  </a:lnTo>
                  <a:lnTo>
                    <a:pt x="169956" y="41088"/>
                  </a:lnTo>
                  <a:lnTo>
                    <a:pt x="218790" y="34490"/>
                  </a:lnTo>
                  <a:lnTo>
                    <a:pt x="243899" y="36187"/>
                  </a:lnTo>
                  <a:lnTo>
                    <a:pt x="268090" y="41171"/>
                  </a:lnTo>
                  <a:lnTo>
                    <a:pt x="291093" y="49279"/>
                  </a:lnTo>
                  <a:lnTo>
                    <a:pt x="312639" y="60351"/>
                  </a:lnTo>
                  <a:lnTo>
                    <a:pt x="311488" y="48857"/>
                  </a:lnTo>
                  <a:lnTo>
                    <a:pt x="309761" y="37364"/>
                  </a:lnTo>
                  <a:lnTo>
                    <a:pt x="317821" y="29318"/>
                  </a:lnTo>
                  <a:lnTo>
                    <a:pt x="321852" y="25295"/>
                  </a:lnTo>
                  <a:lnTo>
                    <a:pt x="297894" y="14554"/>
                  </a:lnTo>
                  <a:lnTo>
                    <a:pt x="272696" y="6613"/>
                  </a:lnTo>
                  <a:lnTo>
                    <a:pt x="246310" y="1689"/>
                  </a:lnTo>
                  <a:lnTo>
                    <a:pt x="218790" y="0"/>
                  </a:lnTo>
                  <a:lnTo>
                    <a:pt x="168599" y="5764"/>
                  </a:lnTo>
                  <a:lnTo>
                    <a:pt x="122538" y="22185"/>
                  </a:lnTo>
                  <a:lnTo>
                    <a:pt x="81916" y="47955"/>
                  </a:lnTo>
                  <a:lnTo>
                    <a:pt x="48041" y="81768"/>
                  </a:lnTo>
                  <a:lnTo>
                    <a:pt x="22224" y="122316"/>
                  </a:lnTo>
                  <a:lnTo>
                    <a:pt x="5774" y="168292"/>
                  </a:lnTo>
                  <a:lnTo>
                    <a:pt x="0" y="218389"/>
                  </a:lnTo>
                  <a:lnTo>
                    <a:pt x="5774" y="268486"/>
                  </a:lnTo>
                  <a:lnTo>
                    <a:pt x="22224" y="314460"/>
                  </a:lnTo>
                  <a:lnTo>
                    <a:pt x="48041" y="355007"/>
                  </a:lnTo>
                  <a:lnTo>
                    <a:pt x="81916" y="388818"/>
                  </a:lnTo>
                  <a:lnTo>
                    <a:pt x="122538" y="414586"/>
                  </a:lnTo>
                  <a:lnTo>
                    <a:pt x="168599" y="431006"/>
                  </a:lnTo>
                  <a:lnTo>
                    <a:pt x="218790" y="436770"/>
                  </a:lnTo>
                  <a:lnTo>
                    <a:pt x="268981" y="431006"/>
                  </a:lnTo>
                  <a:lnTo>
                    <a:pt x="315043" y="414586"/>
                  </a:lnTo>
                  <a:lnTo>
                    <a:pt x="355668" y="388818"/>
                  </a:lnTo>
                  <a:lnTo>
                    <a:pt x="389544" y="355007"/>
                  </a:lnTo>
                  <a:lnTo>
                    <a:pt x="415363" y="314461"/>
                  </a:lnTo>
                  <a:lnTo>
                    <a:pt x="431815" y="268486"/>
                  </a:lnTo>
                  <a:lnTo>
                    <a:pt x="437590" y="218389"/>
                  </a:lnTo>
                  <a:lnTo>
                    <a:pt x="435889" y="190930"/>
                  </a:lnTo>
                  <a:lnTo>
                    <a:pt x="430895" y="164656"/>
                  </a:lnTo>
                  <a:lnTo>
                    <a:pt x="422769" y="139676"/>
                  </a:lnTo>
                  <a:lnTo>
                    <a:pt x="411671" y="116096"/>
                  </a:lnTo>
                  <a:lnTo>
                    <a:pt x="407640" y="119544"/>
                  </a:lnTo>
                </a:path>
              </a:pathLst>
            </a:custGeom>
            <a:ln w="6710">
              <a:solidFill>
                <a:srgbClr val="415487"/>
              </a:solidFill>
            </a:ln>
          </p:spPr>
          <p:txBody>
            <a:bodyPr wrap="square" lIns="0" tIns="0" rIns="0" bIns="0" rtlCol="0"/>
            <a:lstStyle/>
            <a:p>
              <a:endParaRPr/>
            </a:p>
          </p:txBody>
        </p:sp>
        <p:sp>
          <p:nvSpPr>
            <p:cNvPr id="25" name="object 25"/>
            <p:cNvSpPr/>
            <p:nvPr/>
          </p:nvSpPr>
          <p:spPr>
            <a:xfrm>
              <a:off x="1791727" y="3433325"/>
              <a:ext cx="276860" cy="276225"/>
            </a:xfrm>
            <a:custGeom>
              <a:avLst/>
              <a:gdLst/>
              <a:ahLst/>
              <a:cxnLst/>
              <a:rect l="l" t="t" r="r" b="b"/>
              <a:pathLst>
                <a:path w="276860" h="276225">
                  <a:moveTo>
                    <a:pt x="138183" y="0"/>
                  </a:moveTo>
                  <a:lnTo>
                    <a:pt x="94627" y="7061"/>
                  </a:lnTo>
                  <a:lnTo>
                    <a:pt x="56710" y="26702"/>
                  </a:lnTo>
                  <a:lnTo>
                    <a:pt x="26752" y="56604"/>
                  </a:lnTo>
                  <a:lnTo>
                    <a:pt x="7074" y="94450"/>
                  </a:lnTo>
                  <a:lnTo>
                    <a:pt x="0" y="137924"/>
                  </a:lnTo>
                  <a:lnTo>
                    <a:pt x="7075" y="181398"/>
                  </a:lnTo>
                  <a:lnTo>
                    <a:pt x="26752" y="219244"/>
                  </a:lnTo>
                  <a:lnTo>
                    <a:pt x="56710" y="249146"/>
                  </a:lnTo>
                  <a:lnTo>
                    <a:pt x="94628" y="268786"/>
                  </a:lnTo>
                  <a:lnTo>
                    <a:pt x="138183" y="275848"/>
                  </a:lnTo>
                  <a:lnTo>
                    <a:pt x="181738" y="268787"/>
                  </a:lnTo>
                  <a:lnTo>
                    <a:pt x="219656" y="249146"/>
                  </a:lnTo>
                  <a:lnTo>
                    <a:pt x="249614" y="219244"/>
                  </a:lnTo>
                  <a:lnTo>
                    <a:pt x="269291" y="181398"/>
                  </a:lnTo>
                  <a:lnTo>
                    <a:pt x="276366" y="137924"/>
                  </a:lnTo>
                  <a:lnTo>
                    <a:pt x="275305" y="120585"/>
                  </a:lnTo>
                  <a:lnTo>
                    <a:pt x="260245" y="72985"/>
                  </a:lnTo>
                  <a:lnTo>
                    <a:pt x="237691" y="108103"/>
                  </a:lnTo>
                  <a:lnTo>
                    <a:pt x="240021" y="117738"/>
                  </a:lnTo>
                  <a:lnTo>
                    <a:pt x="241380" y="127696"/>
                  </a:lnTo>
                  <a:lnTo>
                    <a:pt x="241820" y="137924"/>
                  </a:lnTo>
                  <a:lnTo>
                    <a:pt x="233643" y="178089"/>
                  </a:lnTo>
                  <a:lnTo>
                    <a:pt x="211377" y="210981"/>
                  </a:lnTo>
                  <a:lnTo>
                    <a:pt x="178423" y="233205"/>
                  </a:lnTo>
                  <a:lnTo>
                    <a:pt x="138183" y="241367"/>
                  </a:lnTo>
                  <a:lnTo>
                    <a:pt x="97942" y="233205"/>
                  </a:lnTo>
                  <a:lnTo>
                    <a:pt x="64989" y="210981"/>
                  </a:lnTo>
                  <a:lnTo>
                    <a:pt x="42723" y="178089"/>
                  </a:lnTo>
                  <a:lnTo>
                    <a:pt x="34545" y="137924"/>
                  </a:lnTo>
                  <a:lnTo>
                    <a:pt x="42723" y="97759"/>
                  </a:lnTo>
                  <a:lnTo>
                    <a:pt x="64989" y="64867"/>
                  </a:lnTo>
                  <a:lnTo>
                    <a:pt x="97942" y="42643"/>
                  </a:lnTo>
                  <a:lnTo>
                    <a:pt x="138183" y="34481"/>
                  </a:lnTo>
                  <a:lnTo>
                    <a:pt x="148430" y="35001"/>
                  </a:lnTo>
                  <a:lnTo>
                    <a:pt x="158407" y="36492"/>
                  </a:lnTo>
                  <a:lnTo>
                    <a:pt x="168060" y="38845"/>
                  </a:lnTo>
                  <a:lnTo>
                    <a:pt x="177335" y="41952"/>
                  </a:lnTo>
                  <a:lnTo>
                    <a:pt x="203244" y="16091"/>
                  </a:lnTo>
                  <a:lnTo>
                    <a:pt x="188139" y="9212"/>
                  </a:lnTo>
                  <a:lnTo>
                    <a:pt x="172225" y="4166"/>
                  </a:lnTo>
                  <a:lnTo>
                    <a:pt x="155555" y="1059"/>
                  </a:lnTo>
                  <a:lnTo>
                    <a:pt x="138183" y="0"/>
                  </a:lnTo>
                  <a:close/>
                </a:path>
              </a:pathLst>
            </a:custGeom>
            <a:solidFill>
              <a:srgbClr val="CFD1DA"/>
            </a:solidFill>
          </p:spPr>
          <p:txBody>
            <a:bodyPr wrap="square" lIns="0" tIns="0" rIns="0" bIns="0" rtlCol="0"/>
            <a:lstStyle/>
            <a:p>
              <a:endParaRPr/>
            </a:p>
          </p:txBody>
        </p:sp>
        <p:sp>
          <p:nvSpPr>
            <p:cNvPr id="26" name="object 26"/>
            <p:cNvSpPr/>
            <p:nvPr/>
          </p:nvSpPr>
          <p:spPr>
            <a:xfrm>
              <a:off x="1791727" y="3433325"/>
              <a:ext cx="276860" cy="276225"/>
            </a:xfrm>
            <a:custGeom>
              <a:avLst/>
              <a:gdLst/>
              <a:ahLst/>
              <a:cxnLst/>
              <a:rect l="l" t="t" r="r" b="b"/>
              <a:pathLst>
                <a:path w="276860" h="276225">
                  <a:moveTo>
                    <a:pt x="234335" y="98845"/>
                  </a:moveTo>
                  <a:lnTo>
                    <a:pt x="237691" y="108103"/>
                  </a:lnTo>
                  <a:lnTo>
                    <a:pt x="240021" y="117738"/>
                  </a:lnTo>
                  <a:lnTo>
                    <a:pt x="241380" y="127696"/>
                  </a:lnTo>
                  <a:lnTo>
                    <a:pt x="241820" y="137924"/>
                  </a:lnTo>
                  <a:lnTo>
                    <a:pt x="233643" y="178089"/>
                  </a:lnTo>
                  <a:lnTo>
                    <a:pt x="211377" y="210981"/>
                  </a:lnTo>
                  <a:lnTo>
                    <a:pt x="178423" y="233205"/>
                  </a:lnTo>
                  <a:lnTo>
                    <a:pt x="138183" y="241367"/>
                  </a:lnTo>
                  <a:lnTo>
                    <a:pt x="97942" y="233205"/>
                  </a:lnTo>
                  <a:lnTo>
                    <a:pt x="64989" y="210981"/>
                  </a:lnTo>
                  <a:lnTo>
                    <a:pt x="42723" y="178089"/>
                  </a:lnTo>
                  <a:lnTo>
                    <a:pt x="34545" y="137924"/>
                  </a:lnTo>
                  <a:lnTo>
                    <a:pt x="42723" y="97759"/>
                  </a:lnTo>
                  <a:lnTo>
                    <a:pt x="64989" y="64867"/>
                  </a:lnTo>
                  <a:lnTo>
                    <a:pt x="97942" y="42643"/>
                  </a:lnTo>
                  <a:lnTo>
                    <a:pt x="138183" y="34481"/>
                  </a:lnTo>
                  <a:lnTo>
                    <a:pt x="148430" y="35001"/>
                  </a:lnTo>
                  <a:lnTo>
                    <a:pt x="158407" y="36492"/>
                  </a:lnTo>
                  <a:lnTo>
                    <a:pt x="168060" y="38845"/>
                  </a:lnTo>
                  <a:lnTo>
                    <a:pt x="177335" y="41952"/>
                  </a:lnTo>
                  <a:lnTo>
                    <a:pt x="203244" y="16091"/>
                  </a:lnTo>
                  <a:lnTo>
                    <a:pt x="188139" y="9212"/>
                  </a:lnTo>
                  <a:lnTo>
                    <a:pt x="172225" y="4166"/>
                  </a:lnTo>
                  <a:lnTo>
                    <a:pt x="155555" y="1059"/>
                  </a:lnTo>
                  <a:lnTo>
                    <a:pt x="138183" y="0"/>
                  </a:lnTo>
                  <a:lnTo>
                    <a:pt x="94627" y="7061"/>
                  </a:lnTo>
                  <a:lnTo>
                    <a:pt x="56710" y="26702"/>
                  </a:lnTo>
                  <a:lnTo>
                    <a:pt x="26752" y="56604"/>
                  </a:lnTo>
                  <a:lnTo>
                    <a:pt x="7074" y="94450"/>
                  </a:lnTo>
                  <a:lnTo>
                    <a:pt x="0" y="137924"/>
                  </a:lnTo>
                  <a:lnTo>
                    <a:pt x="7075" y="181398"/>
                  </a:lnTo>
                  <a:lnTo>
                    <a:pt x="26752" y="219244"/>
                  </a:lnTo>
                  <a:lnTo>
                    <a:pt x="56710" y="249146"/>
                  </a:lnTo>
                  <a:lnTo>
                    <a:pt x="94628" y="268786"/>
                  </a:lnTo>
                  <a:lnTo>
                    <a:pt x="138183" y="275848"/>
                  </a:lnTo>
                  <a:lnTo>
                    <a:pt x="181738" y="268787"/>
                  </a:lnTo>
                  <a:lnTo>
                    <a:pt x="219656" y="249146"/>
                  </a:lnTo>
                  <a:lnTo>
                    <a:pt x="249614" y="219244"/>
                  </a:lnTo>
                  <a:lnTo>
                    <a:pt x="269291" y="181398"/>
                  </a:lnTo>
                  <a:lnTo>
                    <a:pt x="276366" y="137924"/>
                  </a:lnTo>
                  <a:lnTo>
                    <a:pt x="275305" y="120585"/>
                  </a:lnTo>
                  <a:lnTo>
                    <a:pt x="272192" y="103946"/>
                  </a:lnTo>
                  <a:lnTo>
                    <a:pt x="267136" y="88061"/>
                  </a:lnTo>
                  <a:lnTo>
                    <a:pt x="260245" y="72985"/>
                  </a:lnTo>
                  <a:lnTo>
                    <a:pt x="234335" y="98845"/>
                  </a:lnTo>
                </a:path>
              </a:pathLst>
            </a:custGeom>
            <a:ln w="6710">
              <a:solidFill>
                <a:srgbClr val="415487"/>
              </a:solidFill>
            </a:ln>
          </p:spPr>
          <p:txBody>
            <a:bodyPr wrap="square" lIns="0" tIns="0" rIns="0" bIns="0" rtlCol="0"/>
            <a:lstStyle/>
            <a:p>
              <a:endParaRPr/>
            </a:p>
          </p:txBody>
        </p:sp>
        <p:sp>
          <p:nvSpPr>
            <p:cNvPr id="27" name="object 27"/>
            <p:cNvSpPr/>
            <p:nvPr/>
          </p:nvSpPr>
          <p:spPr>
            <a:xfrm>
              <a:off x="1658111" y="3282696"/>
              <a:ext cx="559435" cy="558165"/>
            </a:xfrm>
            <a:custGeom>
              <a:avLst/>
              <a:gdLst/>
              <a:ahLst/>
              <a:cxnLst/>
              <a:rect l="l" t="t" r="r" b="b"/>
              <a:pathLst>
                <a:path w="559435" h="558164">
                  <a:moveTo>
                    <a:pt x="0" y="278891"/>
                  </a:moveTo>
                  <a:lnTo>
                    <a:pt x="3660" y="233648"/>
                  </a:lnTo>
                  <a:lnTo>
                    <a:pt x="14258" y="190731"/>
                  </a:lnTo>
                  <a:lnTo>
                    <a:pt x="31217" y="150714"/>
                  </a:lnTo>
                  <a:lnTo>
                    <a:pt x="53961" y="114171"/>
                  </a:lnTo>
                  <a:lnTo>
                    <a:pt x="81915" y="81676"/>
                  </a:lnTo>
                  <a:lnTo>
                    <a:pt x="114501" y="53803"/>
                  </a:lnTo>
                  <a:lnTo>
                    <a:pt x="151144" y="31125"/>
                  </a:lnTo>
                  <a:lnTo>
                    <a:pt x="191268" y="14215"/>
                  </a:lnTo>
                  <a:lnTo>
                    <a:pt x="234296" y="3649"/>
                  </a:lnTo>
                  <a:lnTo>
                    <a:pt x="279654" y="0"/>
                  </a:lnTo>
                  <a:lnTo>
                    <a:pt x="325011" y="3649"/>
                  </a:lnTo>
                  <a:lnTo>
                    <a:pt x="368039" y="14215"/>
                  </a:lnTo>
                  <a:lnTo>
                    <a:pt x="408163" y="31125"/>
                  </a:lnTo>
                  <a:lnTo>
                    <a:pt x="444806" y="53803"/>
                  </a:lnTo>
                  <a:lnTo>
                    <a:pt x="477393" y="81676"/>
                  </a:lnTo>
                  <a:lnTo>
                    <a:pt x="505346" y="114171"/>
                  </a:lnTo>
                  <a:lnTo>
                    <a:pt x="528090" y="150714"/>
                  </a:lnTo>
                  <a:lnTo>
                    <a:pt x="545049" y="190731"/>
                  </a:lnTo>
                  <a:lnTo>
                    <a:pt x="555647" y="233648"/>
                  </a:lnTo>
                  <a:lnTo>
                    <a:pt x="559307" y="278891"/>
                  </a:lnTo>
                  <a:lnTo>
                    <a:pt x="555647" y="324135"/>
                  </a:lnTo>
                  <a:lnTo>
                    <a:pt x="545049" y="367052"/>
                  </a:lnTo>
                  <a:lnTo>
                    <a:pt x="528090" y="407069"/>
                  </a:lnTo>
                  <a:lnTo>
                    <a:pt x="505346" y="443612"/>
                  </a:lnTo>
                  <a:lnTo>
                    <a:pt x="477393" y="476107"/>
                  </a:lnTo>
                  <a:lnTo>
                    <a:pt x="444806" y="503980"/>
                  </a:lnTo>
                  <a:lnTo>
                    <a:pt x="408163" y="526658"/>
                  </a:lnTo>
                  <a:lnTo>
                    <a:pt x="368039" y="543568"/>
                  </a:lnTo>
                  <a:lnTo>
                    <a:pt x="325011" y="554134"/>
                  </a:lnTo>
                  <a:lnTo>
                    <a:pt x="279654" y="557783"/>
                  </a:lnTo>
                  <a:lnTo>
                    <a:pt x="234296" y="554134"/>
                  </a:lnTo>
                  <a:lnTo>
                    <a:pt x="191268" y="543568"/>
                  </a:lnTo>
                  <a:lnTo>
                    <a:pt x="151144" y="526658"/>
                  </a:lnTo>
                  <a:lnTo>
                    <a:pt x="114501" y="503980"/>
                  </a:lnTo>
                  <a:lnTo>
                    <a:pt x="81915" y="476107"/>
                  </a:lnTo>
                  <a:lnTo>
                    <a:pt x="53961" y="443612"/>
                  </a:lnTo>
                  <a:lnTo>
                    <a:pt x="31217" y="407069"/>
                  </a:lnTo>
                  <a:lnTo>
                    <a:pt x="14258" y="367052"/>
                  </a:lnTo>
                  <a:lnTo>
                    <a:pt x="3660" y="324135"/>
                  </a:lnTo>
                  <a:lnTo>
                    <a:pt x="0" y="278891"/>
                  </a:lnTo>
                  <a:close/>
                </a:path>
              </a:pathLst>
            </a:custGeom>
            <a:ln w="15874">
              <a:solidFill>
                <a:srgbClr val="394B7A"/>
              </a:solidFill>
            </a:ln>
          </p:spPr>
          <p:txBody>
            <a:bodyPr wrap="square" lIns="0" tIns="0" rIns="0" bIns="0" rtlCol="0"/>
            <a:lstStyle/>
            <a:p>
              <a:endParaRPr/>
            </a:p>
          </p:txBody>
        </p:sp>
      </p:grpSp>
      <p:grpSp>
        <p:nvGrpSpPr>
          <p:cNvPr id="28" name="object 28"/>
          <p:cNvGrpSpPr/>
          <p:nvPr/>
        </p:nvGrpSpPr>
        <p:grpSpPr>
          <a:xfrm>
            <a:off x="3051440" y="3249180"/>
            <a:ext cx="5920105" cy="575310"/>
            <a:chOff x="1650174" y="4000182"/>
            <a:chExt cx="5920105" cy="575310"/>
          </a:xfrm>
        </p:grpSpPr>
        <p:sp>
          <p:nvSpPr>
            <p:cNvPr id="29" name="object 29"/>
            <p:cNvSpPr/>
            <p:nvPr/>
          </p:nvSpPr>
          <p:spPr>
            <a:xfrm>
              <a:off x="1937003" y="4008120"/>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30" name="object 30"/>
            <p:cNvSpPr/>
            <p:nvPr/>
          </p:nvSpPr>
          <p:spPr>
            <a:xfrm>
              <a:off x="1937003" y="4008120"/>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pic>
          <p:nvPicPr>
            <p:cNvPr id="31" name="object 31"/>
            <p:cNvPicPr/>
            <p:nvPr/>
          </p:nvPicPr>
          <p:blipFill>
            <a:blip r:embed="rId2" cstate="print"/>
            <a:stretch>
              <a:fillRect/>
            </a:stretch>
          </p:blipFill>
          <p:spPr>
            <a:xfrm>
              <a:off x="1726385" y="4446807"/>
              <a:ext cx="215522" cy="75873"/>
            </a:xfrm>
            <a:prstGeom prst="rect">
              <a:avLst/>
            </a:prstGeom>
          </p:spPr>
        </p:pic>
        <p:pic>
          <p:nvPicPr>
            <p:cNvPr id="32" name="object 32"/>
            <p:cNvPicPr/>
            <p:nvPr/>
          </p:nvPicPr>
          <p:blipFill>
            <a:blip r:embed="rId3" cstate="print"/>
            <a:stretch>
              <a:fillRect/>
            </a:stretch>
          </p:blipFill>
          <p:spPr>
            <a:xfrm>
              <a:off x="1773973" y="4234746"/>
              <a:ext cx="149509" cy="149632"/>
            </a:xfrm>
            <a:prstGeom prst="rect">
              <a:avLst/>
            </a:prstGeom>
          </p:spPr>
        </p:pic>
        <p:pic>
          <p:nvPicPr>
            <p:cNvPr id="33" name="object 33"/>
            <p:cNvPicPr/>
            <p:nvPr/>
          </p:nvPicPr>
          <p:blipFill>
            <a:blip r:embed="rId4" cstate="print"/>
            <a:stretch>
              <a:fillRect/>
            </a:stretch>
          </p:blipFill>
          <p:spPr>
            <a:xfrm>
              <a:off x="1953611" y="4054943"/>
              <a:ext cx="149509" cy="149641"/>
            </a:xfrm>
            <a:prstGeom prst="rect">
              <a:avLst/>
            </a:prstGeom>
          </p:spPr>
        </p:pic>
        <p:sp>
          <p:nvSpPr>
            <p:cNvPr id="34" name="object 34"/>
            <p:cNvSpPr/>
            <p:nvPr/>
          </p:nvSpPr>
          <p:spPr>
            <a:xfrm>
              <a:off x="1834909" y="4115939"/>
              <a:ext cx="335915" cy="324485"/>
            </a:xfrm>
            <a:custGeom>
              <a:avLst/>
              <a:gdLst/>
              <a:ahLst/>
              <a:cxnLst/>
              <a:rect l="l" t="t" r="r" b="b"/>
              <a:pathLst>
                <a:path w="335914" h="324485">
                  <a:moveTo>
                    <a:pt x="115152" y="0"/>
                  </a:moveTo>
                  <a:lnTo>
                    <a:pt x="0" y="115251"/>
                  </a:lnTo>
                  <a:lnTo>
                    <a:pt x="92122" y="207452"/>
                  </a:lnTo>
                  <a:lnTo>
                    <a:pt x="138183" y="161352"/>
                  </a:lnTo>
                  <a:lnTo>
                    <a:pt x="293639" y="316942"/>
                  </a:lnTo>
                  <a:lnTo>
                    <a:pt x="301795" y="322452"/>
                  </a:lnTo>
                  <a:lnTo>
                    <a:pt x="310921" y="324289"/>
                  </a:lnTo>
                  <a:lnTo>
                    <a:pt x="320044" y="322452"/>
                  </a:lnTo>
                  <a:lnTo>
                    <a:pt x="328195" y="316942"/>
                  </a:lnTo>
                  <a:lnTo>
                    <a:pt x="333700" y="308784"/>
                  </a:lnTo>
                  <a:lnTo>
                    <a:pt x="335536" y="299654"/>
                  </a:lnTo>
                  <a:lnTo>
                    <a:pt x="333700" y="290524"/>
                  </a:lnTo>
                  <a:lnTo>
                    <a:pt x="328195" y="282366"/>
                  </a:lnTo>
                  <a:lnTo>
                    <a:pt x="172729" y="126776"/>
                  </a:lnTo>
                  <a:lnTo>
                    <a:pt x="207275" y="92201"/>
                  </a:lnTo>
                  <a:lnTo>
                    <a:pt x="115152" y="0"/>
                  </a:lnTo>
                  <a:close/>
                </a:path>
              </a:pathLst>
            </a:custGeom>
            <a:solidFill>
              <a:srgbClr val="CFD1DA"/>
            </a:solidFill>
          </p:spPr>
          <p:txBody>
            <a:bodyPr wrap="square" lIns="0" tIns="0" rIns="0" bIns="0" rtlCol="0"/>
            <a:lstStyle/>
            <a:p>
              <a:endParaRPr/>
            </a:p>
          </p:txBody>
        </p:sp>
        <p:sp>
          <p:nvSpPr>
            <p:cNvPr id="35" name="object 35"/>
            <p:cNvSpPr/>
            <p:nvPr/>
          </p:nvSpPr>
          <p:spPr>
            <a:xfrm>
              <a:off x="1834909" y="4115939"/>
              <a:ext cx="335915" cy="324485"/>
            </a:xfrm>
            <a:custGeom>
              <a:avLst/>
              <a:gdLst/>
              <a:ahLst/>
              <a:cxnLst/>
              <a:rect l="l" t="t" r="r" b="b"/>
              <a:pathLst>
                <a:path w="335914" h="324485">
                  <a:moveTo>
                    <a:pt x="328195" y="282366"/>
                  </a:moveTo>
                  <a:lnTo>
                    <a:pt x="172729" y="126776"/>
                  </a:lnTo>
                  <a:lnTo>
                    <a:pt x="207275" y="92201"/>
                  </a:lnTo>
                  <a:lnTo>
                    <a:pt x="115152" y="0"/>
                  </a:lnTo>
                  <a:lnTo>
                    <a:pt x="0" y="115251"/>
                  </a:lnTo>
                  <a:lnTo>
                    <a:pt x="92122" y="207452"/>
                  </a:lnTo>
                  <a:lnTo>
                    <a:pt x="138183" y="161352"/>
                  </a:lnTo>
                  <a:lnTo>
                    <a:pt x="293639" y="316942"/>
                  </a:lnTo>
                  <a:lnTo>
                    <a:pt x="301795" y="322452"/>
                  </a:lnTo>
                  <a:lnTo>
                    <a:pt x="310921" y="324289"/>
                  </a:lnTo>
                  <a:lnTo>
                    <a:pt x="320044" y="322452"/>
                  </a:lnTo>
                  <a:lnTo>
                    <a:pt x="328195" y="316942"/>
                  </a:lnTo>
                  <a:lnTo>
                    <a:pt x="333700" y="308784"/>
                  </a:lnTo>
                  <a:lnTo>
                    <a:pt x="335536" y="299654"/>
                  </a:lnTo>
                  <a:lnTo>
                    <a:pt x="333700" y="290524"/>
                  </a:lnTo>
                  <a:lnTo>
                    <a:pt x="328195" y="282366"/>
                  </a:lnTo>
                </a:path>
              </a:pathLst>
            </a:custGeom>
            <a:ln w="6720">
              <a:solidFill>
                <a:srgbClr val="415487"/>
              </a:solidFill>
            </a:ln>
          </p:spPr>
          <p:txBody>
            <a:bodyPr wrap="square" lIns="0" tIns="0" rIns="0" bIns="0" rtlCol="0"/>
            <a:lstStyle/>
            <a:p>
              <a:endParaRPr/>
            </a:p>
          </p:txBody>
        </p:sp>
        <p:sp>
          <p:nvSpPr>
            <p:cNvPr id="36" name="object 36"/>
            <p:cNvSpPr/>
            <p:nvPr/>
          </p:nvSpPr>
          <p:spPr>
            <a:xfrm>
              <a:off x="1658111" y="4008120"/>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5"/>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2"/>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37" name="object 37"/>
          <p:cNvGrpSpPr/>
          <p:nvPr/>
        </p:nvGrpSpPr>
        <p:grpSpPr>
          <a:xfrm>
            <a:off x="3038479" y="4002641"/>
            <a:ext cx="5920105" cy="575310"/>
            <a:chOff x="1650174" y="4725606"/>
            <a:chExt cx="5920105" cy="575310"/>
          </a:xfrm>
        </p:grpSpPr>
        <p:sp>
          <p:nvSpPr>
            <p:cNvPr id="38" name="object 38"/>
            <p:cNvSpPr/>
            <p:nvPr/>
          </p:nvSpPr>
          <p:spPr>
            <a:xfrm>
              <a:off x="1937003" y="4733544"/>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39" name="object 39"/>
            <p:cNvSpPr/>
            <p:nvPr/>
          </p:nvSpPr>
          <p:spPr>
            <a:xfrm>
              <a:off x="1937003" y="4733544"/>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sp>
          <p:nvSpPr>
            <p:cNvPr id="40" name="object 40"/>
            <p:cNvSpPr/>
            <p:nvPr/>
          </p:nvSpPr>
          <p:spPr>
            <a:xfrm>
              <a:off x="1777333" y="4795253"/>
              <a:ext cx="322580" cy="92710"/>
            </a:xfrm>
            <a:custGeom>
              <a:avLst/>
              <a:gdLst/>
              <a:ahLst/>
              <a:cxnLst/>
              <a:rect l="l" t="t" r="r" b="b"/>
              <a:pathLst>
                <a:path w="322580" h="92710">
                  <a:moveTo>
                    <a:pt x="161213" y="0"/>
                  </a:moveTo>
                  <a:lnTo>
                    <a:pt x="98463" y="3624"/>
                  </a:lnTo>
                  <a:lnTo>
                    <a:pt x="47219" y="13507"/>
                  </a:lnTo>
                  <a:lnTo>
                    <a:pt x="12669" y="28164"/>
                  </a:lnTo>
                  <a:lnTo>
                    <a:pt x="0" y="46110"/>
                  </a:lnTo>
                  <a:lnTo>
                    <a:pt x="12669" y="64054"/>
                  </a:lnTo>
                  <a:lnTo>
                    <a:pt x="47219" y="78708"/>
                  </a:lnTo>
                  <a:lnTo>
                    <a:pt x="98463" y="88588"/>
                  </a:lnTo>
                  <a:lnTo>
                    <a:pt x="161213" y="92210"/>
                  </a:lnTo>
                  <a:lnTo>
                    <a:pt x="223966" y="88588"/>
                  </a:lnTo>
                  <a:lnTo>
                    <a:pt x="275209" y="78708"/>
                  </a:lnTo>
                  <a:lnTo>
                    <a:pt x="309759" y="64054"/>
                  </a:lnTo>
                  <a:lnTo>
                    <a:pt x="322427" y="46110"/>
                  </a:lnTo>
                  <a:lnTo>
                    <a:pt x="309759" y="28164"/>
                  </a:lnTo>
                  <a:lnTo>
                    <a:pt x="275209" y="13507"/>
                  </a:lnTo>
                  <a:lnTo>
                    <a:pt x="223966" y="3624"/>
                  </a:lnTo>
                  <a:lnTo>
                    <a:pt x="161213" y="0"/>
                  </a:lnTo>
                  <a:close/>
                </a:path>
              </a:pathLst>
            </a:custGeom>
            <a:solidFill>
              <a:srgbClr val="CFD1DA"/>
            </a:solidFill>
          </p:spPr>
          <p:txBody>
            <a:bodyPr wrap="square" lIns="0" tIns="0" rIns="0" bIns="0" rtlCol="0"/>
            <a:lstStyle/>
            <a:p>
              <a:endParaRPr/>
            </a:p>
          </p:txBody>
        </p:sp>
        <p:sp>
          <p:nvSpPr>
            <p:cNvPr id="41" name="object 41"/>
            <p:cNvSpPr/>
            <p:nvPr/>
          </p:nvSpPr>
          <p:spPr>
            <a:xfrm>
              <a:off x="1777333" y="4795253"/>
              <a:ext cx="322580" cy="92710"/>
            </a:xfrm>
            <a:custGeom>
              <a:avLst/>
              <a:gdLst/>
              <a:ahLst/>
              <a:cxnLst/>
              <a:rect l="l" t="t" r="r" b="b"/>
              <a:pathLst>
                <a:path w="322580" h="92710">
                  <a:moveTo>
                    <a:pt x="322427" y="46110"/>
                  </a:moveTo>
                  <a:lnTo>
                    <a:pt x="309759" y="64054"/>
                  </a:lnTo>
                  <a:lnTo>
                    <a:pt x="275209" y="78708"/>
                  </a:lnTo>
                  <a:lnTo>
                    <a:pt x="223966" y="88588"/>
                  </a:lnTo>
                  <a:lnTo>
                    <a:pt x="161213" y="92210"/>
                  </a:lnTo>
                  <a:lnTo>
                    <a:pt x="98463" y="88588"/>
                  </a:lnTo>
                  <a:lnTo>
                    <a:pt x="47219" y="78708"/>
                  </a:lnTo>
                  <a:lnTo>
                    <a:pt x="12669" y="64054"/>
                  </a:lnTo>
                  <a:lnTo>
                    <a:pt x="0" y="46110"/>
                  </a:lnTo>
                  <a:lnTo>
                    <a:pt x="12669" y="28164"/>
                  </a:lnTo>
                  <a:lnTo>
                    <a:pt x="47219" y="13507"/>
                  </a:lnTo>
                  <a:lnTo>
                    <a:pt x="98463" y="3624"/>
                  </a:lnTo>
                  <a:lnTo>
                    <a:pt x="161213" y="0"/>
                  </a:lnTo>
                  <a:lnTo>
                    <a:pt x="223966" y="3624"/>
                  </a:lnTo>
                  <a:lnTo>
                    <a:pt x="275209" y="13507"/>
                  </a:lnTo>
                  <a:lnTo>
                    <a:pt x="309759" y="28164"/>
                  </a:lnTo>
                  <a:lnTo>
                    <a:pt x="322427" y="46110"/>
                  </a:lnTo>
                </a:path>
              </a:pathLst>
            </a:custGeom>
            <a:ln w="6722">
              <a:solidFill>
                <a:srgbClr val="415487"/>
              </a:solidFill>
            </a:ln>
          </p:spPr>
          <p:txBody>
            <a:bodyPr wrap="square" lIns="0" tIns="0" rIns="0" bIns="0" rtlCol="0"/>
            <a:lstStyle/>
            <a:p>
              <a:endParaRPr/>
            </a:p>
          </p:txBody>
        </p:sp>
        <p:sp>
          <p:nvSpPr>
            <p:cNvPr id="42" name="object 42"/>
            <p:cNvSpPr/>
            <p:nvPr/>
          </p:nvSpPr>
          <p:spPr>
            <a:xfrm>
              <a:off x="1777333" y="4864413"/>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3" name="object 43"/>
            <p:cNvSpPr/>
            <p:nvPr/>
          </p:nvSpPr>
          <p:spPr>
            <a:xfrm>
              <a:off x="1777333" y="4864413"/>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4" name="object 44"/>
            <p:cNvSpPr/>
            <p:nvPr/>
          </p:nvSpPr>
          <p:spPr>
            <a:xfrm>
              <a:off x="1777333" y="4979665"/>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5" name="object 45"/>
            <p:cNvSpPr/>
            <p:nvPr/>
          </p:nvSpPr>
          <p:spPr>
            <a:xfrm>
              <a:off x="1777333" y="4979665"/>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6" name="object 46"/>
            <p:cNvSpPr/>
            <p:nvPr/>
          </p:nvSpPr>
          <p:spPr>
            <a:xfrm>
              <a:off x="1777333" y="5094916"/>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7" name="object 47"/>
            <p:cNvSpPr/>
            <p:nvPr/>
          </p:nvSpPr>
          <p:spPr>
            <a:xfrm>
              <a:off x="1777333" y="5094916"/>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8" name="object 48"/>
            <p:cNvSpPr/>
            <p:nvPr/>
          </p:nvSpPr>
          <p:spPr>
            <a:xfrm>
              <a:off x="1658111" y="4733544"/>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5"/>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2"/>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49" name="object 49"/>
          <p:cNvGrpSpPr/>
          <p:nvPr/>
        </p:nvGrpSpPr>
        <p:grpSpPr>
          <a:xfrm>
            <a:off x="3296668" y="4791554"/>
            <a:ext cx="5641340" cy="575310"/>
            <a:chOff x="1929066" y="5451030"/>
            <a:chExt cx="5641340" cy="575310"/>
          </a:xfrm>
        </p:grpSpPr>
        <p:sp>
          <p:nvSpPr>
            <p:cNvPr id="50" name="object 50"/>
            <p:cNvSpPr/>
            <p:nvPr/>
          </p:nvSpPr>
          <p:spPr>
            <a:xfrm>
              <a:off x="1937004" y="5458967"/>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51" name="object 51"/>
            <p:cNvSpPr/>
            <p:nvPr/>
          </p:nvSpPr>
          <p:spPr>
            <a:xfrm>
              <a:off x="1937004" y="5458967"/>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grpSp>
      <p:grpSp>
        <p:nvGrpSpPr>
          <p:cNvPr id="53" name="object 53"/>
          <p:cNvGrpSpPr/>
          <p:nvPr/>
        </p:nvGrpSpPr>
        <p:grpSpPr>
          <a:xfrm>
            <a:off x="2996780" y="4799492"/>
            <a:ext cx="575310" cy="575310"/>
            <a:chOff x="1650174" y="5451030"/>
            <a:chExt cx="575310" cy="575310"/>
          </a:xfrm>
        </p:grpSpPr>
        <p:sp>
          <p:nvSpPr>
            <p:cNvPr id="54" name="object 54"/>
            <p:cNvSpPr/>
            <p:nvPr/>
          </p:nvSpPr>
          <p:spPr>
            <a:xfrm>
              <a:off x="1760060" y="5509151"/>
              <a:ext cx="357505" cy="461009"/>
            </a:xfrm>
            <a:custGeom>
              <a:avLst/>
              <a:gdLst/>
              <a:ahLst/>
              <a:cxnLst/>
              <a:rect l="l" t="t" r="r" b="b"/>
              <a:pathLst>
                <a:path w="357505" h="461010">
                  <a:moveTo>
                    <a:pt x="336771" y="0"/>
                  </a:moveTo>
                  <a:lnTo>
                    <a:pt x="18639" y="0"/>
                  </a:lnTo>
                  <a:lnTo>
                    <a:pt x="12552" y="3777"/>
                  </a:lnTo>
                  <a:lnTo>
                    <a:pt x="0" y="14545"/>
                  </a:lnTo>
                  <a:lnTo>
                    <a:pt x="0" y="444398"/>
                  </a:lnTo>
                  <a:lnTo>
                    <a:pt x="12552" y="455165"/>
                  </a:lnTo>
                  <a:lnTo>
                    <a:pt x="21978" y="461016"/>
                  </a:lnTo>
                  <a:lnTo>
                    <a:pt x="333432" y="461016"/>
                  </a:lnTo>
                  <a:lnTo>
                    <a:pt x="342858" y="455165"/>
                  </a:lnTo>
                  <a:lnTo>
                    <a:pt x="356973" y="443057"/>
                  </a:lnTo>
                  <a:lnTo>
                    <a:pt x="356973" y="426440"/>
                  </a:lnTo>
                  <a:lnTo>
                    <a:pt x="34545" y="426440"/>
                  </a:lnTo>
                  <a:lnTo>
                    <a:pt x="34545" y="34585"/>
                  </a:lnTo>
                  <a:lnTo>
                    <a:pt x="356973" y="34585"/>
                  </a:lnTo>
                  <a:lnTo>
                    <a:pt x="356973" y="15886"/>
                  </a:lnTo>
                  <a:lnTo>
                    <a:pt x="342858" y="3777"/>
                  </a:lnTo>
                  <a:lnTo>
                    <a:pt x="336771" y="0"/>
                  </a:lnTo>
                  <a:close/>
                </a:path>
                <a:path w="357505" h="461010">
                  <a:moveTo>
                    <a:pt x="356973" y="34585"/>
                  </a:moveTo>
                  <a:lnTo>
                    <a:pt x="322427" y="34585"/>
                  </a:lnTo>
                  <a:lnTo>
                    <a:pt x="322428" y="426440"/>
                  </a:lnTo>
                  <a:lnTo>
                    <a:pt x="356973" y="426440"/>
                  </a:lnTo>
                  <a:lnTo>
                    <a:pt x="356973" y="34585"/>
                  </a:lnTo>
                  <a:close/>
                </a:path>
              </a:pathLst>
            </a:custGeom>
            <a:solidFill>
              <a:srgbClr val="CFD1DA"/>
            </a:solidFill>
          </p:spPr>
          <p:txBody>
            <a:bodyPr wrap="square" lIns="0" tIns="0" rIns="0" bIns="0" rtlCol="0"/>
            <a:lstStyle/>
            <a:p>
              <a:endParaRPr/>
            </a:p>
          </p:txBody>
        </p:sp>
        <p:sp>
          <p:nvSpPr>
            <p:cNvPr id="55" name="object 55"/>
            <p:cNvSpPr/>
            <p:nvPr/>
          </p:nvSpPr>
          <p:spPr>
            <a:xfrm>
              <a:off x="1760060" y="5509151"/>
              <a:ext cx="357505" cy="461009"/>
            </a:xfrm>
            <a:custGeom>
              <a:avLst/>
              <a:gdLst/>
              <a:ahLst/>
              <a:cxnLst/>
              <a:rect l="l" t="t" r="r" b="b"/>
              <a:pathLst>
                <a:path w="357505" h="461010">
                  <a:moveTo>
                    <a:pt x="34545" y="34585"/>
                  </a:moveTo>
                  <a:lnTo>
                    <a:pt x="322427" y="34585"/>
                  </a:lnTo>
                  <a:lnTo>
                    <a:pt x="322428" y="426440"/>
                  </a:lnTo>
                  <a:lnTo>
                    <a:pt x="34545" y="426440"/>
                  </a:lnTo>
                  <a:lnTo>
                    <a:pt x="34545" y="34585"/>
                  </a:lnTo>
                </a:path>
                <a:path w="357505" h="461010">
                  <a:moveTo>
                    <a:pt x="21978" y="461016"/>
                  </a:moveTo>
                  <a:lnTo>
                    <a:pt x="333432" y="461016"/>
                  </a:lnTo>
                </a:path>
                <a:path w="357505" h="461010">
                  <a:moveTo>
                    <a:pt x="356973" y="443057"/>
                  </a:moveTo>
                  <a:lnTo>
                    <a:pt x="356973" y="15886"/>
                  </a:lnTo>
                </a:path>
                <a:path w="357505" h="461010">
                  <a:moveTo>
                    <a:pt x="336771" y="0"/>
                  </a:moveTo>
                  <a:lnTo>
                    <a:pt x="18639" y="0"/>
                  </a:lnTo>
                </a:path>
                <a:path w="357505" h="461010">
                  <a:moveTo>
                    <a:pt x="0" y="14545"/>
                  </a:moveTo>
                  <a:lnTo>
                    <a:pt x="0" y="444398"/>
                  </a:lnTo>
                </a:path>
              </a:pathLst>
            </a:custGeom>
            <a:ln w="6720">
              <a:solidFill>
                <a:srgbClr val="415487"/>
              </a:solidFill>
            </a:ln>
          </p:spPr>
          <p:txBody>
            <a:bodyPr wrap="square" lIns="0" tIns="0" rIns="0" bIns="0" rtlCol="0"/>
            <a:lstStyle/>
            <a:p>
              <a:endParaRPr/>
            </a:p>
          </p:txBody>
        </p:sp>
        <p:sp>
          <p:nvSpPr>
            <p:cNvPr id="56" name="object 56"/>
            <p:cNvSpPr/>
            <p:nvPr/>
          </p:nvSpPr>
          <p:spPr>
            <a:xfrm>
              <a:off x="1950062" y="5595600"/>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57" name="object 57"/>
            <p:cNvSpPr/>
            <p:nvPr/>
          </p:nvSpPr>
          <p:spPr>
            <a:xfrm>
              <a:off x="1950062" y="5595600"/>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58" name="object 58"/>
            <p:cNvSpPr/>
            <p:nvPr/>
          </p:nvSpPr>
          <p:spPr>
            <a:xfrm>
              <a:off x="1950062" y="5687801"/>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59" name="object 59"/>
            <p:cNvSpPr/>
            <p:nvPr/>
          </p:nvSpPr>
          <p:spPr>
            <a:xfrm>
              <a:off x="1950062" y="5687801"/>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60" name="object 60"/>
            <p:cNvSpPr/>
            <p:nvPr/>
          </p:nvSpPr>
          <p:spPr>
            <a:xfrm>
              <a:off x="1950062" y="5872204"/>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61" name="object 61"/>
            <p:cNvSpPr/>
            <p:nvPr/>
          </p:nvSpPr>
          <p:spPr>
            <a:xfrm>
              <a:off x="1950062" y="5872204"/>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62" name="object 62"/>
            <p:cNvSpPr/>
            <p:nvPr/>
          </p:nvSpPr>
          <p:spPr>
            <a:xfrm>
              <a:off x="1950062" y="5780002"/>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63" name="object 63"/>
            <p:cNvSpPr/>
            <p:nvPr/>
          </p:nvSpPr>
          <p:spPr>
            <a:xfrm>
              <a:off x="1950062" y="5780002"/>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pic>
          <p:nvPicPr>
            <p:cNvPr id="64" name="object 64"/>
            <p:cNvPicPr/>
            <p:nvPr/>
          </p:nvPicPr>
          <p:blipFill>
            <a:blip r:embed="rId5" cstate="print"/>
            <a:stretch>
              <a:fillRect/>
            </a:stretch>
          </p:blipFill>
          <p:spPr>
            <a:xfrm>
              <a:off x="1825791" y="5563426"/>
              <a:ext cx="91933" cy="352475"/>
            </a:xfrm>
            <a:prstGeom prst="rect">
              <a:avLst/>
            </a:prstGeom>
          </p:spPr>
        </p:pic>
        <p:sp>
          <p:nvSpPr>
            <p:cNvPr id="65" name="object 65"/>
            <p:cNvSpPr/>
            <p:nvPr/>
          </p:nvSpPr>
          <p:spPr>
            <a:xfrm>
              <a:off x="1658111" y="5458967"/>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4"/>
                  </a:lnTo>
                  <a:lnTo>
                    <a:pt x="545049" y="368044"/>
                  </a:lnTo>
                  <a:lnTo>
                    <a:pt x="528090" y="408169"/>
                  </a:lnTo>
                  <a:lnTo>
                    <a:pt x="505346" y="444812"/>
                  </a:lnTo>
                  <a:lnTo>
                    <a:pt x="477393" y="477397"/>
                  </a:lnTo>
                  <a:lnTo>
                    <a:pt x="444806" y="505349"/>
                  </a:lnTo>
                  <a:lnTo>
                    <a:pt x="408163" y="528092"/>
                  </a:lnTo>
                  <a:lnTo>
                    <a:pt x="368039" y="545050"/>
                  </a:lnTo>
                  <a:lnTo>
                    <a:pt x="325011" y="555647"/>
                  </a:lnTo>
                  <a:lnTo>
                    <a:pt x="279654" y="559307"/>
                  </a:lnTo>
                  <a:lnTo>
                    <a:pt x="234296" y="555647"/>
                  </a:lnTo>
                  <a:lnTo>
                    <a:pt x="191268" y="545050"/>
                  </a:lnTo>
                  <a:lnTo>
                    <a:pt x="151144" y="528092"/>
                  </a:lnTo>
                  <a:lnTo>
                    <a:pt x="114501" y="505349"/>
                  </a:lnTo>
                  <a:lnTo>
                    <a:pt x="81915" y="477397"/>
                  </a:lnTo>
                  <a:lnTo>
                    <a:pt x="53961" y="444812"/>
                  </a:lnTo>
                  <a:lnTo>
                    <a:pt x="31217" y="408169"/>
                  </a:lnTo>
                  <a:lnTo>
                    <a:pt x="14258" y="368044"/>
                  </a:lnTo>
                  <a:lnTo>
                    <a:pt x="3660" y="325014"/>
                  </a:lnTo>
                  <a:lnTo>
                    <a:pt x="0" y="279653"/>
                  </a:lnTo>
                  <a:close/>
                </a:path>
              </a:pathLst>
            </a:custGeom>
            <a:ln w="15875">
              <a:solidFill>
                <a:srgbClr val="394B7A"/>
              </a:solidFill>
            </a:ln>
          </p:spPr>
          <p:txBody>
            <a:bodyPr wrap="square" lIns="0" tIns="0" rIns="0" bIns="0" rtlCol="0"/>
            <a:lstStyle/>
            <a:p>
              <a:endParaRPr/>
            </a:p>
          </p:txBody>
        </p:sp>
      </p:grpSp>
      <p:grpSp>
        <p:nvGrpSpPr>
          <p:cNvPr id="70" name="object 2"/>
          <p:cNvGrpSpPr/>
          <p:nvPr/>
        </p:nvGrpSpPr>
        <p:grpSpPr>
          <a:xfrm>
            <a:off x="3004717" y="5498403"/>
            <a:ext cx="5920105" cy="575310"/>
            <a:chOff x="1650174" y="1822386"/>
            <a:chExt cx="5920105" cy="575310"/>
          </a:xfrm>
        </p:grpSpPr>
        <p:sp>
          <p:nvSpPr>
            <p:cNvPr id="71" name="object 3"/>
            <p:cNvSpPr/>
            <p:nvPr/>
          </p:nvSpPr>
          <p:spPr>
            <a:xfrm>
              <a:off x="1937003" y="1830323"/>
              <a:ext cx="5625465" cy="559435"/>
            </a:xfrm>
            <a:custGeom>
              <a:avLst/>
              <a:gdLst/>
              <a:ahLst/>
              <a:cxnLst/>
              <a:rect l="l" t="t" r="r" b="b"/>
              <a:pathLst>
                <a:path w="5625465" h="559435">
                  <a:moveTo>
                    <a:pt x="5625084" y="0"/>
                  </a:moveTo>
                  <a:lnTo>
                    <a:pt x="279653" y="0"/>
                  </a:lnTo>
                  <a:lnTo>
                    <a:pt x="0" y="279653"/>
                  </a:lnTo>
                  <a:lnTo>
                    <a:pt x="279653" y="559308"/>
                  </a:lnTo>
                  <a:lnTo>
                    <a:pt x="5625084" y="559308"/>
                  </a:lnTo>
                  <a:lnTo>
                    <a:pt x="5625084" y="0"/>
                  </a:lnTo>
                  <a:close/>
                </a:path>
              </a:pathLst>
            </a:custGeom>
            <a:solidFill>
              <a:srgbClr val="FFFFFF"/>
            </a:solidFill>
          </p:spPr>
          <p:txBody>
            <a:bodyPr wrap="square" lIns="0" tIns="0" rIns="0" bIns="0" rtlCol="0"/>
            <a:lstStyle/>
            <a:p>
              <a:endParaRPr/>
            </a:p>
          </p:txBody>
        </p:sp>
        <p:sp>
          <p:nvSpPr>
            <p:cNvPr id="72" name="object 4"/>
            <p:cNvSpPr/>
            <p:nvPr/>
          </p:nvSpPr>
          <p:spPr>
            <a:xfrm>
              <a:off x="1937003" y="1830323"/>
              <a:ext cx="5625465" cy="559435"/>
            </a:xfrm>
            <a:custGeom>
              <a:avLst/>
              <a:gdLst/>
              <a:ahLst/>
              <a:cxnLst/>
              <a:rect l="l" t="t" r="r" b="b"/>
              <a:pathLst>
                <a:path w="5625465" h="559435">
                  <a:moveTo>
                    <a:pt x="5625084" y="559308"/>
                  </a:moveTo>
                  <a:lnTo>
                    <a:pt x="279653" y="559308"/>
                  </a:lnTo>
                  <a:lnTo>
                    <a:pt x="0" y="279653"/>
                  </a:lnTo>
                  <a:lnTo>
                    <a:pt x="279653" y="0"/>
                  </a:lnTo>
                  <a:lnTo>
                    <a:pt x="5625084" y="0"/>
                  </a:lnTo>
                  <a:lnTo>
                    <a:pt x="5625084" y="559308"/>
                  </a:lnTo>
                  <a:close/>
                </a:path>
              </a:pathLst>
            </a:custGeom>
            <a:ln w="15875">
              <a:solidFill>
                <a:srgbClr val="394B7A"/>
              </a:solidFill>
            </a:ln>
          </p:spPr>
          <p:txBody>
            <a:bodyPr wrap="square" lIns="0" tIns="0" rIns="0" bIns="0" rtlCol="0"/>
            <a:lstStyle/>
            <a:p>
              <a:endParaRPr/>
            </a:p>
          </p:txBody>
        </p:sp>
        <p:sp>
          <p:nvSpPr>
            <p:cNvPr id="73" name="object 5"/>
            <p:cNvSpPr/>
            <p:nvPr/>
          </p:nvSpPr>
          <p:spPr>
            <a:xfrm>
              <a:off x="1725784" y="1903558"/>
              <a:ext cx="424815" cy="415290"/>
            </a:xfrm>
            <a:custGeom>
              <a:avLst/>
              <a:gdLst/>
              <a:ahLst/>
              <a:cxnLst/>
              <a:rect l="l" t="t" r="r" b="b"/>
              <a:pathLst>
                <a:path w="424814" h="415289">
                  <a:moveTo>
                    <a:pt x="391249" y="351527"/>
                  </a:moveTo>
                  <a:lnTo>
                    <a:pt x="34275" y="351526"/>
                  </a:lnTo>
                  <a:lnTo>
                    <a:pt x="34275" y="363052"/>
                  </a:lnTo>
                  <a:lnTo>
                    <a:pt x="0" y="387555"/>
                  </a:lnTo>
                  <a:lnTo>
                    <a:pt x="14242" y="404158"/>
                  </a:lnTo>
                  <a:lnTo>
                    <a:pt x="26781" y="414915"/>
                  </a:lnTo>
                  <a:lnTo>
                    <a:pt x="397180" y="414915"/>
                  </a:lnTo>
                  <a:lnTo>
                    <a:pt x="409720" y="404158"/>
                  </a:lnTo>
                  <a:lnTo>
                    <a:pt x="424559" y="386859"/>
                  </a:lnTo>
                  <a:lnTo>
                    <a:pt x="391249" y="363052"/>
                  </a:lnTo>
                  <a:lnTo>
                    <a:pt x="391249" y="351527"/>
                  </a:lnTo>
                  <a:close/>
                </a:path>
                <a:path w="424814" h="415289">
                  <a:moveTo>
                    <a:pt x="91852" y="155599"/>
                  </a:moveTo>
                  <a:lnTo>
                    <a:pt x="57306" y="155599"/>
                  </a:lnTo>
                  <a:lnTo>
                    <a:pt x="57306" y="351526"/>
                  </a:lnTo>
                  <a:lnTo>
                    <a:pt x="91852" y="351527"/>
                  </a:lnTo>
                  <a:lnTo>
                    <a:pt x="91852" y="155599"/>
                  </a:lnTo>
                  <a:close/>
                </a:path>
                <a:path w="424814" h="415289">
                  <a:moveTo>
                    <a:pt x="160943" y="155599"/>
                  </a:moveTo>
                  <a:lnTo>
                    <a:pt x="126398" y="155599"/>
                  </a:lnTo>
                  <a:lnTo>
                    <a:pt x="126398" y="351527"/>
                  </a:lnTo>
                  <a:lnTo>
                    <a:pt x="160943" y="351527"/>
                  </a:lnTo>
                  <a:lnTo>
                    <a:pt x="160943" y="155599"/>
                  </a:lnTo>
                  <a:close/>
                </a:path>
                <a:path w="424814" h="415289">
                  <a:moveTo>
                    <a:pt x="230035" y="155599"/>
                  </a:moveTo>
                  <a:lnTo>
                    <a:pt x="195489" y="155599"/>
                  </a:lnTo>
                  <a:lnTo>
                    <a:pt x="195489" y="351527"/>
                  </a:lnTo>
                  <a:lnTo>
                    <a:pt x="230035" y="351527"/>
                  </a:lnTo>
                  <a:lnTo>
                    <a:pt x="230035" y="155599"/>
                  </a:lnTo>
                  <a:close/>
                </a:path>
                <a:path w="424814" h="415289">
                  <a:moveTo>
                    <a:pt x="299127" y="155599"/>
                  </a:moveTo>
                  <a:lnTo>
                    <a:pt x="264581" y="155599"/>
                  </a:lnTo>
                  <a:lnTo>
                    <a:pt x="264581" y="351527"/>
                  </a:lnTo>
                  <a:lnTo>
                    <a:pt x="299127" y="351527"/>
                  </a:lnTo>
                  <a:lnTo>
                    <a:pt x="299127" y="155599"/>
                  </a:lnTo>
                  <a:close/>
                </a:path>
                <a:path w="424814" h="415289">
                  <a:moveTo>
                    <a:pt x="368218" y="155599"/>
                  </a:moveTo>
                  <a:lnTo>
                    <a:pt x="333673" y="155599"/>
                  </a:lnTo>
                  <a:lnTo>
                    <a:pt x="333673" y="351527"/>
                  </a:lnTo>
                  <a:lnTo>
                    <a:pt x="368218" y="351527"/>
                  </a:lnTo>
                  <a:lnTo>
                    <a:pt x="368218" y="155599"/>
                  </a:lnTo>
                  <a:close/>
                </a:path>
                <a:path w="424814" h="415289">
                  <a:moveTo>
                    <a:pt x="391249" y="144074"/>
                  </a:moveTo>
                  <a:lnTo>
                    <a:pt x="34275" y="144074"/>
                  </a:lnTo>
                  <a:lnTo>
                    <a:pt x="34275" y="155599"/>
                  </a:lnTo>
                  <a:lnTo>
                    <a:pt x="391249" y="155599"/>
                  </a:lnTo>
                  <a:lnTo>
                    <a:pt x="391249" y="144074"/>
                  </a:lnTo>
                  <a:close/>
                </a:path>
                <a:path w="424814" h="415289">
                  <a:moveTo>
                    <a:pt x="408522" y="109498"/>
                  </a:moveTo>
                  <a:lnTo>
                    <a:pt x="17002" y="109498"/>
                  </a:lnTo>
                  <a:lnTo>
                    <a:pt x="17002" y="144074"/>
                  </a:lnTo>
                  <a:lnTo>
                    <a:pt x="408522" y="144074"/>
                  </a:lnTo>
                  <a:lnTo>
                    <a:pt x="408522" y="109498"/>
                  </a:lnTo>
                  <a:close/>
                </a:path>
                <a:path w="424814" h="415289">
                  <a:moveTo>
                    <a:pt x="212762" y="0"/>
                  </a:moveTo>
                  <a:lnTo>
                    <a:pt x="34275" y="109498"/>
                  </a:lnTo>
                  <a:lnTo>
                    <a:pt x="391249" y="109498"/>
                  </a:lnTo>
                  <a:lnTo>
                    <a:pt x="372463" y="97973"/>
                  </a:lnTo>
                  <a:lnTo>
                    <a:pt x="207004" y="97973"/>
                  </a:lnTo>
                  <a:lnTo>
                    <a:pt x="198062" y="96154"/>
                  </a:lnTo>
                  <a:lnTo>
                    <a:pt x="190739" y="91202"/>
                  </a:lnTo>
                  <a:lnTo>
                    <a:pt x="185791" y="83873"/>
                  </a:lnTo>
                  <a:lnTo>
                    <a:pt x="183974" y="74923"/>
                  </a:lnTo>
                  <a:lnTo>
                    <a:pt x="185791" y="65973"/>
                  </a:lnTo>
                  <a:lnTo>
                    <a:pt x="190739" y="58643"/>
                  </a:lnTo>
                  <a:lnTo>
                    <a:pt x="198062" y="53691"/>
                  </a:lnTo>
                  <a:lnTo>
                    <a:pt x="207004" y="51872"/>
                  </a:lnTo>
                  <a:lnTo>
                    <a:pt x="297317" y="51872"/>
                  </a:lnTo>
                  <a:lnTo>
                    <a:pt x="212762" y="0"/>
                  </a:lnTo>
                  <a:close/>
                </a:path>
                <a:path w="424814" h="415289">
                  <a:moveTo>
                    <a:pt x="297317" y="51872"/>
                  </a:move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lnTo>
                    <a:pt x="372463" y="97973"/>
                  </a:lnTo>
                  <a:lnTo>
                    <a:pt x="297317" y="51872"/>
                  </a:lnTo>
                  <a:close/>
                </a:path>
              </a:pathLst>
            </a:custGeom>
            <a:solidFill>
              <a:srgbClr val="CFD1DA"/>
            </a:solidFill>
          </p:spPr>
          <p:txBody>
            <a:bodyPr wrap="square" lIns="0" tIns="0" rIns="0" bIns="0" rtlCol="0"/>
            <a:lstStyle/>
            <a:p>
              <a:endParaRPr/>
            </a:p>
          </p:txBody>
        </p:sp>
        <p:sp>
          <p:nvSpPr>
            <p:cNvPr id="74" name="object 6"/>
            <p:cNvSpPr/>
            <p:nvPr/>
          </p:nvSpPr>
          <p:spPr>
            <a:xfrm>
              <a:off x="1725784" y="1903558"/>
              <a:ext cx="424815" cy="415290"/>
            </a:xfrm>
            <a:custGeom>
              <a:avLst/>
              <a:gdLst/>
              <a:ahLst/>
              <a:cxnLst/>
              <a:rect l="l" t="t" r="r" b="b"/>
              <a:pathLst>
                <a:path w="424814" h="415289">
                  <a:moveTo>
                    <a:pt x="391249" y="363052"/>
                  </a:moveTo>
                  <a:lnTo>
                    <a:pt x="391249" y="351527"/>
                  </a:lnTo>
                  <a:lnTo>
                    <a:pt x="368218" y="351527"/>
                  </a:lnTo>
                  <a:lnTo>
                    <a:pt x="368218" y="155599"/>
                  </a:lnTo>
                  <a:lnTo>
                    <a:pt x="391249" y="155599"/>
                  </a:lnTo>
                  <a:lnTo>
                    <a:pt x="391249" y="144074"/>
                  </a:lnTo>
                  <a:lnTo>
                    <a:pt x="408522" y="144074"/>
                  </a:lnTo>
                  <a:lnTo>
                    <a:pt x="408522" y="109498"/>
                  </a:lnTo>
                  <a:lnTo>
                    <a:pt x="391249" y="109498"/>
                  </a:lnTo>
                  <a:lnTo>
                    <a:pt x="212762" y="0"/>
                  </a:lnTo>
                  <a:lnTo>
                    <a:pt x="34275" y="109498"/>
                  </a:lnTo>
                  <a:lnTo>
                    <a:pt x="17002" y="109498"/>
                  </a:lnTo>
                  <a:lnTo>
                    <a:pt x="17002" y="144074"/>
                  </a:lnTo>
                  <a:lnTo>
                    <a:pt x="34275" y="144074"/>
                  </a:lnTo>
                  <a:lnTo>
                    <a:pt x="34275" y="155599"/>
                  </a:lnTo>
                  <a:lnTo>
                    <a:pt x="57306" y="155599"/>
                  </a:lnTo>
                  <a:lnTo>
                    <a:pt x="57306" y="351526"/>
                  </a:lnTo>
                  <a:lnTo>
                    <a:pt x="34275" y="351526"/>
                  </a:lnTo>
                  <a:lnTo>
                    <a:pt x="34275" y="363052"/>
                  </a:lnTo>
                  <a:lnTo>
                    <a:pt x="0" y="387555"/>
                  </a:lnTo>
                </a:path>
                <a:path w="424814" h="415289">
                  <a:moveTo>
                    <a:pt x="26781" y="414915"/>
                  </a:moveTo>
                  <a:lnTo>
                    <a:pt x="212762" y="414915"/>
                  </a:lnTo>
                  <a:lnTo>
                    <a:pt x="397180" y="414915"/>
                  </a:lnTo>
                </a:path>
                <a:path w="424814" h="415289">
                  <a:moveTo>
                    <a:pt x="424559" y="386859"/>
                  </a:moveTo>
                  <a:lnTo>
                    <a:pt x="391249" y="363052"/>
                  </a:lnTo>
                </a:path>
                <a:path w="424814" h="415289">
                  <a:moveTo>
                    <a:pt x="126398" y="351527"/>
                  </a:moveTo>
                  <a:lnTo>
                    <a:pt x="91852" y="351527"/>
                  </a:lnTo>
                  <a:lnTo>
                    <a:pt x="91852" y="155599"/>
                  </a:lnTo>
                  <a:lnTo>
                    <a:pt x="126398" y="155599"/>
                  </a:lnTo>
                  <a:lnTo>
                    <a:pt x="126398" y="351527"/>
                  </a:lnTo>
                </a:path>
                <a:path w="424814" h="415289">
                  <a:moveTo>
                    <a:pt x="195489" y="351527"/>
                  </a:moveTo>
                  <a:lnTo>
                    <a:pt x="160943" y="351527"/>
                  </a:lnTo>
                  <a:lnTo>
                    <a:pt x="160943" y="155599"/>
                  </a:lnTo>
                  <a:lnTo>
                    <a:pt x="195489" y="155599"/>
                  </a:lnTo>
                  <a:lnTo>
                    <a:pt x="195489" y="351527"/>
                  </a:lnTo>
                </a:path>
                <a:path w="424814" h="415289">
                  <a:moveTo>
                    <a:pt x="207004" y="97973"/>
                  </a:moveTo>
                  <a:lnTo>
                    <a:pt x="198062" y="96154"/>
                  </a:lnTo>
                  <a:lnTo>
                    <a:pt x="190739" y="91202"/>
                  </a:lnTo>
                  <a:lnTo>
                    <a:pt x="185791" y="83873"/>
                  </a:lnTo>
                  <a:lnTo>
                    <a:pt x="183974" y="74923"/>
                  </a:lnTo>
                  <a:lnTo>
                    <a:pt x="185791" y="65973"/>
                  </a:lnTo>
                  <a:lnTo>
                    <a:pt x="190739" y="58643"/>
                  </a:lnTo>
                  <a:lnTo>
                    <a:pt x="198062" y="53691"/>
                  </a:ln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path>
                <a:path w="424814" h="415289">
                  <a:moveTo>
                    <a:pt x="264581" y="351527"/>
                  </a:moveTo>
                  <a:lnTo>
                    <a:pt x="230035" y="351527"/>
                  </a:lnTo>
                  <a:lnTo>
                    <a:pt x="230035" y="155599"/>
                  </a:lnTo>
                  <a:lnTo>
                    <a:pt x="264581" y="155599"/>
                  </a:lnTo>
                  <a:lnTo>
                    <a:pt x="264581" y="351527"/>
                  </a:lnTo>
                </a:path>
                <a:path w="424814" h="415289">
                  <a:moveTo>
                    <a:pt x="333673" y="351527"/>
                  </a:moveTo>
                  <a:lnTo>
                    <a:pt x="299127" y="351527"/>
                  </a:lnTo>
                  <a:lnTo>
                    <a:pt x="299127" y="155599"/>
                  </a:lnTo>
                  <a:lnTo>
                    <a:pt x="333673" y="155599"/>
                  </a:lnTo>
                  <a:lnTo>
                    <a:pt x="333673" y="351527"/>
                  </a:lnTo>
                </a:path>
              </a:pathLst>
            </a:custGeom>
            <a:ln w="6720">
              <a:solidFill>
                <a:srgbClr val="415487"/>
              </a:solidFill>
            </a:ln>
          </p:spPr>
          <p:txBody>
            <a:bodyPr wrap="square" lIns="0" tIns="0" rIns="0" bIns="0" rtlCol="0"/>
            <a:lstStyle/>
            <a:p>
              <a:endParaRPr/>
            </a:p>
          </p:txBody>
        </p:sp>
        <p:sp>
          <p:nvSpPr>
            <p:cNvPr id="75" name="object 7"/>
            <p:cNvSpPr/>
            <p:nvPr/>
          </p:nvSpPr>
          <p:spPr>
            <a:xfrm>
              <a:off x="1658111" y="1830323"/>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8"/>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sp>
        <p:nvSpPr>
          <p:cNvPr id="68" name="Прямоугольник 67"/>
          <p:cNvSpPr/>
          <p:nvPr/>
        </p:nvSpPr>
        <p:spPr>
          <a:xfrm>
            <a:off x="3545386" y="1063761"/>
            <a:ext cx="3276538" cy="369332"/>
          </a:xfrm>
          <a:prstGeom prst="rect">
            <a:avLst/>
          </a:prstGeom>
        </p:spPr>
        <p:txBody>
          <a:bodyPr wrap="none">
            <a:spAutoFit/>
          </a:bodyPr>
          <a:lstStyle/>
          <a:p>
            <a:pPr marL="1880870" algn="ctr">
              <a:lnSpc>
                <a:spcPct val="100000"/>
              </a:lnSpc>
              <a:spcBef>
                <a:spcPts val="680"/>
              </a:spcBef>
            </a:pPr>
            <a:r>
              <a:rPr lang="ru-RU" sz="1800" b="1" spc="-10" dirty="0">
                <a:latin typeface="Times New Roman"/>
                <a:cs typeface="Times New Roman"/>
              </a:rPr>
              <a:t>Законность</a:t>
            </a:r>
            <a:endParaRPr lang="ru-RU" sz="1800" dirty="0">
              <a:latin typeface="Times New Roman"/>
              <a:cs typeface="Times New Roman"/>
            </a:endParaRPr>
          </a:p>
        </p:txBody>
      </p:sp>
      <p:sp>
        <p:nvSpPr>
          <p:cNvPr id="76" name="Прямоугольник 75"/>
          <p:cNvSpPr/>
          <p:nvPr/>
        </p:nvSpPr>
        <p:spPr>
          <a:xfrm>
            <a:off x="5156101" y="1839131"/>
            <a:ext cx="1896353" cy="369332"/>
          </a:xfrm>
          <a:prstGeom prst="rect">
            <a:avLst/>
          </a:prstGeom>
        </p:spPr>
        <p:txBody>
          <a:bodyPr wrap="none">
            <a:spAutoFit/>
          </a:bodyPr>
          <a:lstStyle/>
          <a:p>
            <a:r>
              <a:rPr lang="ru-RU" sz="1800" b="1" spc="-10" dirty="0">
                <a:latin typeface="Times New Roman"/>
                <a:cs typeface="Times New Roman"/>
              </a:rPr>
              <a:t>Справедливость</a:t>
            </a:r>
            <a:endParaRPr lang="ru-RU" dirty="0"/>
          </a:p>
        </p:txBody>
      </p:sp>
      <p:sp>
        <p:nvSpPr>
          <p:cNvPr id="77" name="Прямоугольник 76"/>
          <p:cNvSpPr/>
          <p:nvPr/>
        </p:nvSpPr>
        <p:spPr>
          <a:xfrm>
            <a:off x="4970048" y="2533218"/>
            <a:ext cx="2351606" cy="369332"/>
          </a:xfrm>
          <a:prstGeom prst="rect">
            <a:avLst/>
          </a:prstGeom>
        </p:spPr>
        <p:txBody>
          <a:bodyPr wrap="none">
            <a:spAutoFit/>
          </a:bodyPr>
          <a:lstStyle/>
          <a:p>
            <a:r>
              <a:rPr lang="ru-RU" sz="1800" b="1" dirty="0">
                <a:latin typeface="Times New Roman"/>
                <a:cs typeface="Times New Roman"/>
              </a:rPr>
              <a:t>Правовое</a:t>
            </a:r>
            <a:r>
              <a:rPr lang="ru-RU" sz="1800" b="1" spc="-140" dirty="0">
                <a:latin typeface="Times New Roman"/>
                <a:cs typeface="Times New Roman"/>
              </a:rPr>
              <a:t> </a:t>
            </a:r>
            <a:r>
              <a:rPr lang="ru-RU" sz="1800" b="1" spc="-10" dirty="0">
                <a:latin typeface="Times New Roman"/>
                <a:cs typeface="Times New Roman"/>
              </a:rPr>
              <a:t>основание </a:t>
            </a:r>
            <a:endParaRPr lang="ru-RU" dirty="0"/>
          </a:p>
        </p:txBody>
      </p:sp>
      <p:sp>
        <p:nvSpPr>
          <p:cNvPr id="78" name="Прямоугольник 77"/>
          <p:cNvSpPr/>
          <p:nvPr/>
        </p:nvSpPr>
        <p:spPr>
          <a:xfrm>
            <a:off x="4673783" y="3299078"/>
            <a:ext cx="2665153" cy="369332"/>
          </a:xfrm>
          <a:prstGeom prst="rect">
            <a:avLst/>
          </a:prstGeom>
        </p:spPr>
        <p:txBody>
          <a:bodyPr wrap="none">
            <a:spAutoFit/>
          </a:bodyPr>
          <a:lstStyle/>
          <a:p>
            <a:r>
              <a:rPr lang="ru-RU" sz="1800" b="1" dirty="0">
                <a:latin typeface="Times New Roman"/>
                <a:cs typeface="Times New Roman"/>
              </a:rPr>
              <a:t>Ограничение</a:t>
            </a:r>
            <a:r>
              <a:rPr lang="ru-RU" sz="1800" b="1" spc="-30" dirty="0">
                <a:latin typeface="Times New Roman"/>
                <a:cs typeface="Times New Roman"/>
              </a:rPr>
              <a:t> </a:t>
            </a:r>
            <a:r>
              <a:rPr lang="ru-RU" sz="1800" b="1" spc="-10" dirty="0">
                <a:latin typeface="Times New Roman"/>
                <a:cs typeface="Times New Roman"/>
              </a:rPr>
              <a:t>хранения </a:t>
            </a:r>
            <a:endParaRPr lang="ru-RU" dirty="0"/>
          </a:p>
        </p:txBody>
      </p:sp>
      <p:sp>
        <p:nvSpPr>
          <p:cNvPr id="79" name="Прямоугольник 78"/>
          <p:cNvSpPr/>
          <p:nvPr/>
        </p:nvSpPr>
        <p:spPr>
          <a:xfrm>
            <a:off x="4946293" y="4072288"/>
            <a:ext cx="2120132" cy="369332"/>
          </a:xfrm>
          <a:prstGeom prst="rect">
            <a:avLst/>
          </a:prstGeom>
        </p:spPr>
        <p:txBody>
          <a:bodyPr wrap="none">
            <a:spAutoFit/>
          </a:bodyPr>
          <a:lstStyle/>
          <a:p>
            <a:r>
              <a:rPr lang="ru-RU" sz="1800" b="1" dirty="0">
                <a:latin typeface="Times New Roman"/>
                <a:cs typeface="Times New Roman"/>
              </a:rPr>
              <a:t>Ограничение</a:t>
            </a:r>
            <a:r>
              <a:rPr lang="ru-RU" sz="1800" b="1" spc="-40" dirty="0">
                <a:latin typeface="Times New Roman"/>
                <a:cs typeface="Times New Roman"/>
              </a:rPr>
              <a:t> </a:t>
            </a:r>
            <a:r>
              <a:rPr lang="ru-RU" sz="1800" b="1" spc="-20" dirty="0">
                <a:latin typeface="Times New Roman"/>
                <a:cs typeface="Times New Roman"/>
              </a:rPr>
              <a:t>цели</a:t>
            </a:r>
            <a:endParaRPr lang="ru-RU" dirty="0"/>
          </a:p>
        </p:txBody>
      </p:sp>
      <p:sp>
        <p:nvSpPr>
          <p:cNvPr id="80" name="Прямоугольник 79"/>
          <p:cNvSpPr/>
          <p:nvPr/>
        </p:nvSpPr>
        <p:spPr>
          <a:xfrm>
            <a:off x="3195960" y="4698560"/>
            <a:ext cx="3634328" cy="599267"/>
          </a:xfrm>
          <a:prstGeom prst="rect">
            <a:avLst/>
          </a:prstGeom>
        </p:spPr>
        <p:txBody>
          <a:bodyPr wrap="none">
            <a:spAutoFit/>
          </a:bodyPr>
          <a:lstStyle/>
          <a:p>
            <a:pPr marL="1896110" marR="5080" indent="-1905" algn="ctr">
              <a:lnSpc>
                <a:spcPct val="183200"/>
              </a:lnSpc>
            </a:pPr>
            <a:r>
              <a:rPr lang="ru-RU" sz="1800" b="1" spc="-10" dirty="0">
                <a:latin typeface="Times New Roman"/>
                <a:cs typeface="Times New Roman"/>
              </a:rPr>
              <a:t>Достоверность</a:t>
            </a:r>
          </a:p>
        </p:txBody>
      </p:sp>
      <p:sp>
        <p:nvSpPr>
          <p:cNvPr id="81" name="Прямоугольник 80"/>
          <p:cNvSpPr/>
          <p:nvPr/>
        </p:nvSpPr>
        <p:spPr>
          <a:xfrm>
            <a:off x="3188969" y="5421139"/>
            <a:ext cx="3595216" cy="526683"/>
          </a:xfrm>
          <a:prstGeom prst="rect">
            <a:avLst/>
          </a:prstGeom>
        </p:spPr>
        <p:txBody>
          <a:bodyPr wrap="none">
            <a:spAutoFit/>
          </a:bodyPr>
          <a:lstStyle/>
          <a:p>
            <a:pPr marL="1896110" marR="5080" indent="-1905" algn="ctr">
              <a:lnSpc>
                <a:spcPct val="183200"/>
              </a:lnSpc>
            </a:pPr>
            <a:r>
              <a:rPr lang="ru-RU" sz="1800" b="1" spc="-10" dirty="0">
                <a:latin typeface="Times New Roman"/>
                <a:cs typeface="Times New Roman"/>
              </a:rPr>
              <a:t>Минимизация</a:t>
            </a:r>
            <a:endParaRPr lang="ru-RU" sz="1800" dirty="0">
              <a:latin typeface="Times New Roman"/>
              <a:cs typeface="Times New Roman"/>
            </a:endParaRPr>
          </a:p>
        </p:txBody>
      </p:sp>
      <p:sp>
        <p:nvSpPr>
          <p:cNvPr id="82" name="Прямоугольник 81"/>
          <p:cNvSpPr/>
          <p:nvPr/>
        </p:nvSpPr>
        <p:spPr>
          <a:xfrm>
            <a:off x="120874" y="2171971"/>
            <a:ext cx="2750229" cy="2208297"/>
          </a:xfrm>
          <a:prstGeom prst="rect">
            <a:avLst/>
          </a:prstGeom>
        </p:spPr>
        <p:txBody>
          <a:bodyPr wrap="square">
            <a:spAutoFit/>
          </a:bodyPr>
          <a:lstStyle/>
          <a:p>
            <a:pPr marL="12700" marR="102235">
              <a:lnSpc>
                <a:spcPts val="3130"/>
              </a:lnSpc>
              <a:spcBef>
                <a:spcPts val="500"/>
              </a:spcBef>
            </a:pPr>
            <a:r>
              <a:rPr lang="ru-RU" sz="2500" b="1" spc="-114" dirty="0">
                <a:latin typeface="Georgia"/>
                <a:cs typeface="Georgia"/>
              </a:rPr>
              <a:t>Общие</a:t>
            </a:r>
            <a:r>
              <a:rPr lang="ru-RU" sz="2500" b="1" spc="-60" dirty="0">
                <a:latin typeface="Georgia"/>
                <a:cs typeface="Georgia"/>
              </a:rPr>
              <a:t> </a:t>
            </a:r>
            <a:r>
              <a:rPr lang="ru-RU" sz="2500" b="1" spc="-20" dirty="0">
                <a:latin typeface="Georgia"/>
                <a:cs typeface="Georgia"/>
              </a:rPr>
              <a:t>требования</a:t>
            </a:r>
            <a:r>
              <a:rPr lang="ru-RU" sz="2500" b="1" spc="-100" dirty="0">
                <a:latin typeface="Georgia"/>
                <a:cs typeface="Georgia"/>
              </a:rPr>
              <a:t> </a:t>
            </a:r>
          </a:p>
          <a:p>
            <a:pPr marL="12700" marR="102235">
              <a:lnSpc>
                <a:spcPts val="3130"/>
              </a:lnSpc>
              <a:spcBef>
                <a:spcPts val="500"/>
              </a:spcBef>
            </a:pPr>
            <a:r>
              <a:rPr lang="ru-RU" sz="2500" b="1" dirty="0">
                <a:latin typeface="Georgia"/>
                <a:cs typeface="Georgia"/>
              </a:rPr>
              <a:t>к</a:t>
            </a:r>
            <a:r>
              <a:rPr lang="ru-RU" sz="2500" b="1" spc="-80" dirty="0">
                <a:latin typeface="Georgia"/>
                <a:cs typeface="Georgia"/>
              </a:rPr>
              <a:t> </a:t>
            </a:r>
            <a:r>
              <a:rPr lang="ru-RU" sz="2500" b="1" spc="-10" dirty="0">
                <a:latin typeface="Georgia"/>
                <a:cs typeface="Georgia"/>
              </a:rPr>
              <a:t>обработке </a:t>
            </a:r>
            <a:r>
              <a:rPr lang="ru-RU" sz="2500" b="1" spc="-50" dirty="0">
                <a:latin typeface="Georgia"/>
                <a:cs typeface="Georgia"/>
              </a:rPr>
              <a:t>персональных</a:t>
            </a:r>
            <a:r>
              <a:rPr lang="ru-RU" sz="2500" b="1" spc="-65" dirty="0">
                <a:latin typeface="Georgia"/>
                <a:cs typeface="Georgia"/>
              </a:rPr>
              <a:t> </a:t>
            </a:r>
          </a:p>
          <a:p>
            <a:pPr marL="12700" marR="102235">
              <a:lnSpc>
                <a:spcPts val="3130"/>
              </a:lnSpc>
              <a:spcBef>
                <a:spcPts val="500"/>
              </a:spcBef>
            </a:pPr>
            <a:r>
              <a:rPr lang="ru-RU" sz="2500" b="1" spc="-10" dirty="0">
                <a:latin typeface="Georgia"/>
                <a:cs typeface="Georgia"/>
              </a:rPr>
              <a:t>данных</a:t>
            </a:r>
            <a:endParaRPr lang="ru-RU" sz="2500" b="1" dirty="0">
              <a:latin typeface="Georgia"/>
              <a:cs typeface="Georgia"/>
            </a:endParaRPr>
          </a:p>
        </p:txBody>
      </p:sp>
    </p:spTree>
    <p:extLst>
      <p:ext uri="{BB962C8B-B14F-4D97-AF65-F5344CB8AC3E}">
        <p14:creationId xmlns:p14="http://schemas.microsoft.com/office/powerpoint/2010/main" val="1356318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1299"/>
          </a:xfrm>
          <a:prstGeom prst="rect">
            <a:avLst/>
          </a:prstGeom>
        </p:spPr>
        <p:txBody>
          <a:bodyPr vert="horz" wrap="square" lIns="0" tIns="12065" rIns="0" bIns="0" rtlCol="0">
            <a:spAutoFit/>
          </a:bodyPr>
          <a:lstStyle/>
          <a:p>
            <a:pPr marL="12700" marR="102235" algn="ctr">
              <a:lnSpc>
                <a:spcPts val="3130"/>
              </a:lnSpc>
            </a:pPr>
            <a:endParaRPr lang="ru-RU" b="1" spc="-10" dirty="0">
              <a:latin typeface="Georgia"/>
              <a:cs typeface="Georgia"/>
            </a:endParaRPr>
          </a:p>
          <a:p>
            <a:pPr marL="12700" marR="102235" algn="ctr">
              <a:lnSpc>
                <a:spcPts val="3130"/>
              </a:lnSpc>
            </a:pPr>
            <a:endParaRPr lang="ru-RU" b="1" dirty="0">
              <a:latin typeface="Georgia"/>
              <a:cs typeface="Georgia"/>
            </a:endParaRPr>
          </a:p>
        </p:txBody>
      </p:sp>
      <p:sp>
        <p:nvSpPr>
          <p:cNvPr id="11" name="TextBox 10">
            <a:extLst>
              <a:ext uri="{FF2B5EF4-FFF2-40B4-BE49-F238E27FC236}">
                <a16:creationId xmlns:a16="http://schemas.microsoft.com/office/drawing/2014/main" id="{6A2391EB-DC92-4889-8A08-F586B261A516}"/>
              </a:ext>
            </a:extLst>
          </p:cNvPr>
          <p:cNvSpPr txBox="1"/>
          <p:nvPr/>
        </p:nvSpPr>
        <p:spPr>
          <a:xfrm>
            <a:off x="670560" y="1143000"/>
            <a:ext cx="7802880" cy="4816896"/>
          </a:xfrm>
          <a:prstGeom prst="rect">
            <a:avLst/>
          </a:prstGeom>
          <a:noFill/>
        </p:spPr>
        <p:txBody>
          <a:bodyPr wrap="square">
            <a:spAutoFit/>
          </a:bodyPr>
          <a:lstStyle/>
          <a:p>
            <a:pPr marL="12700" marR="102235" algn="just">
              <a:lnSpc>
                <a:spcPts val="3130"/>
              </a:lnSpc>
            </a:pPr>
            <a:r>
              <a:rPr lang="ru-RU" sz="2400" b="1" spc="-114" dirty="0">
                <a:latin typeface="Georgia"/>
                <a:cs typeface="Georgia"/>
              </a:rPr>
              <a:t>Общие требования к обработке персональных данных:</a:t>
            </a:r>
          </a:p>
          <a:p>
            <a:pPr marL="12700" marR="102235" algn="just">
              <a:lnSpc>
                <a:spcPts val="3130"/>
              </a:lnSpc>
            </a:pPr>
            <a:endParaRPr lang="ru-RU" b="1" spc="-114" dirty="0">
              <a:latin typeface="Georgia"/>
              <a:cs typeface="Georgia"/>
            </a:endParaRPr>
          </a:p>
          <a:p>
            <a:pPr marL="12700" marR="102235" algn="just">
              <a:lnSpc>
                <a:spcPts val="3130"/>
              </a:lnSpc>
            </a:pPr>
            <a:r>
              <a:rPr lang="ru-RU" sz="2400" b="1" spc="-114" dirty="0">
                <a:latin typeface="Georgia"/>
                <a:cs typeface="Georgia"/>
              </a:rPr>
              <a:t>Законность </a:t>
            </a:r>
            <a:r>
              <a:rPr lang="ru-RU" sz="2400" spc="-114" dirty="0">
                <a:latin typeface="Georgia"/>
                <a:cs typeface="Georgia"/>
              </a:rPr>
              <a:t>– обработка персональных данных осуществляется в соответствии с Законом и иными актами законодательства.</a:t>
            </a:r>
          </a:p>
          <a:p>
            <a:pPr marL="12700" marR="102235" algn="just">
              <a:lnSpc>
                <a:spcPts val="3130"/>
              </a:lnSpc>
            </a:pPr>
            <a:r>
              <a:rPr lang="ru-RU" sz="2400" b="1" spc="-114" dirty="0">
                <a:latin typeface="Georgia"/>
                <a:cs typeface="Georgia"/>
              </a:rPr>
              <a:t>Справедливость</a:t>
            </a:r>
            <a:r>
              <a:rPr lang="ru-RU" sz="2400" spc="-114" dirty="0">
                <a:latin typeface="Georgia"/>
                <a:cs typeface="Georgia"/>
              </a:rPr>
              <a:t> - обработка должна быть соразмерна заявленным целям (иными словами, без такой обработки цель не достигнешь) и обеспечивать на всех этапах обработки справедливое соотношение интересов всех заинтересованных лиц.</a:t>
            </a:r>
          </a:p>
          <a:p>
            <a:pPr marL="12700" marR="102235" algn="ctr">
              <a:lnSpc>
                <a:spcPts val="3130"/>
              </a:lnSpc>
            </a:pPr>
            <a:endParaRPr lang="ru-RU" spc="-114" dirty="0">
              <a:latin typeface="Georgia"/>
              <a:cs typeface="Georgia"/>
            </a:endParaRPr>
          </a:p>
        </p:txBody>
      </p:sp>
    </p:spTree>
    <p:extLst>
      <p:ext uri="{BB962C8B-B14F-4D97-AF65-F5344CB8AC3E}">
        <p14:creationId xmlns:p14="http://schemas.microsoft.com/office/powerpoint/2010/main" val="505183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167988"/>
          </a:xfrm>
          <a:prstGeom prst="rect">
            <a:avLst/>
          </a:prstGeom>
        </p:spPr>
        <p:txBody>
          <a:bodyPr vert="horz" wrap="square" lIns="0" tIns="12065" rIns="0" bIns="0" rtlCol="0">
            <a:spAutoFit/>
          </a:bodyPr>
          <a:lstStyle/>
          <a:p>
            <a:pPr marL="12700" marR="102235">
              <a:lnSpc>
                <a:spcPts val="3130"/>
              </a:lnSpc>
            </a:pPr>
            <a:r>
              <a:rPr lang="ru-RU" sz="3600" b="1" spc="-114" dirty="0">
                <a:latin typeface="Georgia" panose="02040502050405020303" pitchFamily="18" charset="0"/>
                <a:cs typeface="Georgia"/>
              </a:rPr>
              <a:t>Общие</a:t>
            </a:r>
            <a:r>
              <a:rPr lang="ru-RU" sz="3600" b="1" spc="-60" dirty="0">
                <a:latin typeface="Georgia" panose="02040502050405020303" pitchFamily="18" charset="0"/>
                <a:cs typeface="Georgia"/>
              </a:rPr>
              <a:t> </a:t>
            </a:r>
            <a:r>
              <a:rPr lang="ru-RU" sz="3600" b="1" spc="-20" dirty="0">
                <a:latin typeface="Georgia" panose="02040502050405020303" pitchFamily="18" charset="0"/>
                <a:cs typeface="Georgia"/>
              </a:rPr>
              <a:t>требования</a:t>
            </a:r>
            <a:r>
              <a:rPr lang="ru-RU" sz="3600" b="1" spc="-100" dirty="0">
                <a:latin typeface="Georgia" panose="02040502050405020303" pitchFamily="18" charset="0"/>
                <a:cs typeface="Georgia"/>
              </a:rPr>
              <a:t> </a:t>
            </a:r>
            <a:r>
              <a:rPr lang="ru-RU" sz="3600" b="1" dirty="0">
                <a:latin typeface="Georgia" panose="02040502050405020303" pitchFamily="18" charset="0"/>
                <a:cs typeface="Georgia"/>
              </a:rPr>
              <a:t>к</a:t>
            </a:r>
            <a:r>
              <a:rPr lang="ru-RU" sz="3600" b="1" spc="-80" dirty="0">
                <a:latin typeface="Georgia" panose="02040502050405020303" pitchFamily="18" charset="0"/>
                <a:cs typeface="Georgia"/>
              </a:rPr>
              <a:t> </a:t>
            </a:r>
            <a:r>
              <a:rPr lang="ru-RU" sz="3600" b="1" spc="-10" dirty="0">
                <a:latin typeface="Georgia" panose="02040502050405020303" pitchFamily="18" charset="0"/>
                <a:cs typeface="Georgia"/>
              </a:rPr>
              <a:t>обработке </a:t>
            </a:r>
            <a:r>
              <a:rPr lang="ru-RU" sz="3600" b="1" spc="-50" dirty="0">
                <a:latin typeface="Georgia" panose="02040502050405020303" pitchFamily="18" charset="0"/>
                <a:cs typeface="Georgia"/>
              </a:rPr>
              <a:t>персональных</a:t>
            </a:r>
            <a:r>
              <a:rPr lang="ru-RU" sz="3600" b="1" spc="-65" dirty="0">
                <a:latin typeface="Georgia" panose="02040502050405020303" pitchFamily="18" charset="0"/>
                <a:cs typeface="Georgia"/>
              </a:rPr>
              <a:t> </a:t>
            </a:r>
            <a:r>
              <a:rPr lang="ru-RU" sz="3600" b="1" spc="-10" dirty="0">
                <a:latin typeface="Georgia" panose="02040502050405020303" pitchFamily="18" charset="0"/>
                <a:cs typeface="Georgia"/>
              </a:rPr>
              <a:t>данных</a:t>
            </a:r>
            <a:endParaRPr lang="en-US" sz="3600" b="1" spc="-10" dirty="0">
              <a:latin typeface="Georgia" panose="02040502050405020303" pitchFamily="18" charset="0"/>
              <a:cs typeface="Georgia"/>
            </a:endParaRPr>
          </a:p>
          <a:p>
            <a:pPr marL="12700" marR="102235">
              <a:lnSpc>
                <a:spcPts val="3130"/>
              </a:lnSpc>
            </a:pPr>
            <a:endParaRPr lang="ru-RU" sz="2400" b="1" spc="-10" dirty="0">
              <a:latin typeface="Georgia" panose="02040502050405020303" pitchFamily="18" charset="0"/>
              <a:cs typeface="Georgia"/>
            </a:endParaRPr>
          </a:p>
          <a:p>
            <a:pPr marL="12700" marR="102235" algn="just">
              <a:lnSpc>
                <a:spcPts val="3130"/>
              </a:lnSpc>
            </a:pPr>
            <a:r>
              <a:rPr lang="ru-RU" sz="2800" b="1" dirty="0">
                <a:latin typeface="Georgia" panose="02040502050405020303" pitchFamily="18" charset="0"/>
                <a:cs typeface="Times New Roman"/>
              </a:rPr>
              <a:t>Правовое основание </a:t>
            </a:r>
            <a:r>
              <a:rPr lang="ru-RU" sz="2800" b="1" spc="-10" dirty="0">
                <a:latin typeface="Georgia" panose="02040502050405020303" pitchFamily="18" charset="0"/>
                <a:cs typeface="Times New Roman"/>
              </a:rPr>
              <a:t>– </a:t>
            </a:r>
            <a:r>
              <a:rPr lang="ru-RU" sz="2800" dirty="0">
                <a:latin typeface="Georgia" panose="02040502050405020303" pitchFamily="18" charset="0"/>
              </a:rPr>
              <a:t>обработка осуществляется с согласия субъекта персональных данных, за исключением случаев, предусмотренных законодательными актами.</a:t>
            </a:r>
          </a:p>
          <a:p>
            <a:pPr marL="12700" marR="102235" algn="just">
              <a:lnSpc>
                <a:spcPts val="3130"/>
              </a:lnSpc>
            </a:pPr>
            <a:r>
              <a:rPr lang="ru-RU" sz="2800" b="1" dirty="0">
                <a:latin typeface="Georgia" panose="02040502050405020303" pitchFamily="18" charset="0"/>
                <a:cs typeface="Times New Roman"/>
              </a:rPr>
              <a:t>Ограничение</a:t>
            </a:r>
            <a:r>
              <a:rPr lang="ru-RU" sz="2800" b="1" spc="-30" dirty="0">
                <a:latin typeface="Georgia" panose="02040502050405020303" pitchFamily="18" charset="0"/>
                <a:cs typeface="Times New Roman"/>
              </a:rPr>
              <a:t> </a:t>
            </a:r>
            <a:r>
              <a:rPr lang="ru-RU" sz="2800" b="1" spc="-10" dirty="0">
                <a:latin typeface="Georgia" panose="02040502050405020303" pitchFamily="18" charset="0"/>
                <a:cs typeface="Times New Roman"/>
              </a:rPr>
              <a:t>хранения  - </a:t>
            </a:r>
            <a:r>
              <a:rPr lang="ru-RU" sz="2800" dirty="0">
                <a:latin typeface="Georgia" panose="02040502050405020303" pitchFamily="18" charset="0"/>
              </a:rPr>
              <a:t>хранение персональных данных должно осуществляться в форме, позволяющей идентифицировать субъекта, не дольше, чем этого требуют заявленные цели обработки.</a:t>
            </a:r>
          </a:p>
          <a:p>
            <a:pPr marL="12700" marR="102235" algn="ctr">
              <a:lnSpc>
                <a:spcPts val="3130"/>
              </a:lnSpc>
            </a:pPr>
            <a:endParaRPr lang="ru-RU" dirty="0"/>
          </a:p>
          <a:p>
            <a:pPr marL="12700" marR="102235" algn="ctr">
              <a:lnSpc>
                <a:spcPts val="3130"/>
              </a:lnSpc>
            </a:pPr>
            <a:endParaRPr lang="ru-RU" dirty="0">
              <a:latin typeface="Times New Roman"/>
              <a:cs typeface="Times New Roman"/>
            </a:endParaRPr>
          </a:p>
          <a:p>
            <a:pPr marL="12700" marR="102235" algn="ctr">
              <a:lnSpc>
                <a:spcPts val="3130"/>
              </a:lnSpc>
            </a:pPr>
            <a:endParaRPr lang="ru-RU" b="1" spc="-10" dirty="0">
              <a:latin typeface="Georgia"/>
              <a:cs typeface="Georgia"/>
            </a:endParaRPr>
          </a:p>
          <a:p>
            <a:pPr marL="12700" marR="102235" algn="ctr">
              <a:lnSpc>
                <a:spcPts val="3130"/>
              </a:lnSpc>
            </a:pPr>
            <a:endParaRPr lang="ru-RU" b="1" dirty="0">
              <a:latin typeface="Georgia"/>
              <a:cs typeface="Georgia"/>
            </a:endParaRPr>
          </a:p>
        </p:txBody>
      </p:sp>
    </p:spTree>
    <p:extLst>
      <p:ext uri="{BB962C8B-B14F-4D97-AF65-F5344CB8AC3E}">
        <p14:creationId xmlns:p14="http://schemas.microsoft.com/office/powerpoint/2010/main" val="2800050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577809"/>
          </a:xfrm>
          <a:prstGeom prst="rect">
            <a:avLst/>
          </a:prstGeom>
        </p:spPr>
        <p:txBody>
          <a:bodyPr vert="horz" wrap="square" lIns="0" tIns="12065" rIns="0" bIns="0" rtlCol="0">
            <a:spAutoFit/>
          </a:bodyPr>
          <a:lstStyle/>
          <a:p>
            <a:pPr marL="12700" marR="102235">
              <a:lnSpc>
                <a:spcPts val="3130"/>
              </a:lnSpc>
            </a:pPr>
            <a:r>
              <a:rPr lang="ru-RU" sz="3600" b="1" spc="-114" dirty="0">
                <a:latin typeface="Georgia" panose="02040502050405020303" pitchFamily="18" charset="0"/>
                <a:cs typeface="Georgia"/>
              </a:rPr>
              <a:t>Общие</a:t>
            </a:r>
            <a:r>
              <a:rPr lang="ru-RU" sz="3600" b="1" spc="-60" dirty="0">
                <a:latin typeface="Georgia" panose="02040502050405020303" pitchFamily="18" charset="0"/>
                <a:cs typeface="Georgia"/>
              </a:rPr>
              <a:t> </a:t>
            </a:r>
            <a:r>
              <a:rPr lang="ru-RU" sz="3600" b="1" spc="-20" dirty="0">
                <a:latin typeface="Georgia" panose="02040502050405020303" pitchFamily="18" charset="0"/>
                <a:cs typeface="Georgia"/>
              </a:rPr>
              <a:t>требования</a:t>
            </a:r>
            <a:r>
              <a:rPr lang="ru-RU" sz="3600" b="1" spc="-100" dirty="0">
                <a:latin typeface="Georgia" panose="02040502050405020303" pitchFamily="18" charset="0"/>
                <a:cs typeface="Georgia"/>
              </a:rPr>
              <a:t> </a:t>
            </a:r>
            <a:r>
              <a:rPr lang="ru-RU" sz="3600" b="1" dirty="0">
                <a:latin typeface="Georgia" panose="02040502050405020303" pitchFamily="18" charset="0"/>
                <a:cs typeface="Georgia"/>
              </a:rPr>
              <a:t>к</a:t>
            </a:r>
            <a:r>
              <a:rPr lang="ru-RU" sz="3600" b="1" spc="-80" dirty="0">
                <a:latin typeface="Georgia" panose="02040502050405020303" pitchFamily="18" charset="0"/>
                <a:cs typeface="Georgia"/>
              </a:rPr>
              <a:t> </a:t>
            </a:r>
            <a:r>
              <a:rPr lang="ru-RU" sz="3600" b="1" spc="-10" dirty="0">
                <a:latin typeface="Georgia" panose="02040502050405020303" pitchFamily="18" charset="0"/>
                <a:cs typeface="Georgia"/>
              </a:rPr>
              <a:t>обработке </a:t>
            </a:r>
            <a:r>
              <a:rPr lang="ru-RU" sz="3600" b="1" spc="-50" dirty="0">
                <a:latin typeface="Georgia" panose="02040502050405020303" pitchFamily="18" charset="0"/>
                <a:cs typeface="Georgia"/>
              </a:rPr>
              <a:t>персональных</a:t>
            </a:r>
            <a:r>
              <a:rPr lang="ru-RU" sz="3600" b="1" spc="-65" dirty="0">
                <a:latin typeface="Georgia" panose="02040502050405020303" pitchFamily="18" charset="0"/>
                <a:cs typeface="Georgia"/>
              </a:rPr>
              <a:t> </a:t>
            </a:r>
            <a:r>
              <a:rPr lang="ru-RU" sz="3600" b="1" spc="-10" dirty="0">
                <a:latin typeface="Georgia" panose="02040502050405020303" pitchFamily="18" charset="0"/>
                <a:cs typeface="Georgia"/>
              </a:rPr>
              <a:t>данных</a:t>
            </a:r>
          </a:p>
          <a:p>
            <a:pPr marL="12700" marR="102235" algn="just">
              <a:lnSpc>
                <a:spcPts val="3130"/>
              </a:lnSpc>
            </a:pPr>
            <a:r>
              <a:rPr lang="ru-RU" sz="2800" b="1" dirty="0">
                <a:latin typeface="Georgia" panose="02040502050405020303" pitchFamily="18" charset="0"/>
                <a:cs typeface="Times New Roman"/>
              </a:rPr>
              <a:t>Ограничение</a:t>
            </a:r>
            <a:r>
              <a:rPr lang="ru-RU" sz="2800" b="1" spc="-40" dirty="0">
                <a:latin typeface="Georgia" panose="02040502050405020303" pitchFamily="18" charset="0"/>
                <a:cs typeface="Times New Roman"/>
              </a:rPr>
              <a:t> </a:t>
            </a:r>
            <a:r>
              <a:rPr lang="ru-RU" sz="2800" b="1" spc="-20" dirty="0">
                <a:latin typeface="Georgia" panose="02040502050405020303" pitchFamily="18" charset="0"/>
                <a:cs typeface="Times New Roman"/>
              </a:rPr>
              <a:t>цели – </a:t>
            </a:r>
            <a:r>
              <a:rPr lang="ru-RU" sz="2800" dirty="0">
                <a:latin typeface="Georgia" panose="02040502050405020303" pitchFamily="18" charset="0"/>
              </a:rPr>
              <a:t>обработка должна ограничиваться достижением конкретных, заранее заявленных законных целей. Не допускается обработка персональных данных, не совместимая с первоначально заявленными целями их обработки.</a:t>
            </a:r>
          </a:p>
          <a:p>
            <a:pPr marL="12700" marR="102235" algn="just">
              <a:lnSpc>
                <a:spcPts val="3130"/>
              </a:lnSpc>
            </a:pPr>
            <a:r>
              <a:rPr lang="ru-RU" sz="2800" b="1" spc="-10" dirty="0">
                <a:latin typeface="Georgia" panose="02040502050405020303" pitchFamily="18" charset="0"/>
                <a:cs typeface="Times New Roman"/>
              </a:rPr>
              <a:t>Достоверность – </a:t>
            </a:r>
            <a:r>
              <a:rPr lang="ru-RU" sz="2800" spc="-10" dirty="0">
                <a:latin typeface="Georgia" panose="02040502050405020303" pitchFamily="18" charset="0"/>
                <a:cs typeface="Times New Roman"/>
              </a:rPr>
              <a:t>обработка только актуальных персональных данных.</a:t>
            </a:r>
          </a:p>
          <a:p>
            <a:pPr marL="12700" marR="102235" algn="just">
              <a:lnSpc>
                <a:spcPts val="3130"/>
              </a:lnSpc>
            </a:pPr>
            <a:r>
              <a:rPr lang="ru-RU" sz="2800" b="1" spc="-10" dirty="0">
                <a:latin typeface="Georgia" panose="02040502050405020303" pitchFamily="18" charset="0"/>
                <a:cs typeface="Times New Roman"/>
              </a:rPr>
              <a:t>Минимизации - </a:t>
            </a:r>
            <a:r>
              <a:rPr lang="ru-RU" sz="2800" dirty="0">
                <a:latin typeface="Georgia" panose="02040502050405020303" pitchFamily="18" charset="0"/>
              </a:rPr>
              <a:t>сбор, хранение и обработка только той информации, которая необходима для конкретной цели.</a:t>
            </a:r>
            <a:endParaRPr lang="ru-RU" b="1" dirty="0">
              <a:latin typeface="Georgia" panose="02040502050405020303" pitchFamily="18" charset="0"/>
              <a:cs typeface="Georgia"/>
            </a:endParaRPr>
          </a:p>
        </p:txBody>
      </p:sp>
    </p:spTree>
    <p:extLst>
      <p:ext uri="{BB962C8B-B14F-4D97-AF65-F5344CB8AC3E}">
        <p14:creationId xmlns:p14="http://schemas.microsoft.com/office/powerpoint/2010/main" val="224331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437489" y="899851"/>
            <a:ext cx="8113395" cy="4968027"/>
          </a:xfrm>
          <a:prstGeom prst="rect">
            <a:avLst/>
          </a:prstGeom>
        </p:spPr>
        <p:txBody>
          <a:bodyPr vert="horz" wrap="square" lIns="0" tIns="213360" rIns="0" bIns="0" rtlCol="0">
            <a:spAutoFit/>
          </a:bodyPr>
          <a:lstStyle/>
          <a:p>
            <a:pPr marL="1648460" algn="just">
              <a:lnSpc>
                <a:spcPct val="100000"/>
              </a:lnSpc>
              <a:spcBef>
                <a:spcPts val="1680"/>
              </a:spcBef>
            </a:pPr>
            <a:r>
              <a:rPr sz="3200" spc="85" dirty="0">
                <a:latin typeface="Georgia" panose="02040502050405020303" pitchFamily="18" charset="0"/>
                <a:cs typeface="Georgia"/>
              </a:rPr>
              <a:t>1.</a:t>
            </a:r>
            <a:r>
              <a:rPr sz="3200" spc="-50" dirty="0">
                <a:latin typeface="Georgia" panose="02040502050405020303" pitchFamily="18" charset="0"/>
                <a:cs typeface="Georgia"/>
              </a:rPr>
              <a:t> </a:t>
            </a:r>
            <a:r>
              <a:rPr sz="3200" spc="-130" dirty="0" err="1">
                <a:latin typeface="Georgia" panose="02040502050405020303" pitchFamily="18" charset="0"/>
                <a:cs typeface="Georgia"/>
              </a:rPr>
              <a:t>Общая</a:t>
            </a:r>
            <a:r>
              <a:rPr sz="3200" spc="-65" dirty="0">
                <a:latin typeface="Georgia" panose="02040502050405020303" pitchFamily="18" charset="0"/>
                <a:cs typeface="Georgia"/>
              </a:rPr>
              <a:t> </a:t>
            </a:r>
            <a:r>
              <a:rPr sz="3200" spc="-10" dirty="0" err="1">
                <a:latin typeface="Georgia" panose="02040502050405020303" pitchFamily="18" charset="0"/>
                <a:cs typeface="Georgia"/>
              </a:rPr>
              <a:t>характеристика</a:t>
            </a:r>
            <a:endParaRPr sz="3200" dirty="0">
              <a:latin typeface="Georgia" panose="02040502050405020303" pitchFamily="18" charset="0"/>
              <a:cs typeface="Georgia"/>
            </a:endParaRPr>
          </a:p>
          <a:p>
            <a:pPr marL="12700" marR="280670" algn="just">
              <a:lnSpc>
                <a:spcPct val="100000"/>
              </a:lnSpc>
              <a:spcBef>
                <a:spcPts val="995"/>
              </a:spcBef>
            </a:pPr>
            <a:r>
              <a:rPr sz="1900" dirty="0">
                <a:solidFill>
                  <a:srgbClr val="232323"/>
                </a:solidFill>
                <a:latin typeface="Georgia" panose="02040502050405020303" pitchFamily="18" charset="0"/>
                <a:cs typeface="Times New Roman"/>
              </a:rPr>
              <a:t>По</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общему</a:t>
            </a:r>
            <a:r>
              <a:rPr sz="1900" spc="-90" dirty="0">
                <a:solidFill>
                  <a:srgbClr val="232323"/>
                </a:solidFill>
                <a:latin typeface="Georgia" panose="02040502050405020303" pitchFamily="18" charset="0"/>
                <a:cs typeface="Times New Roman"/>
              </a:rPr>
              <a:t> </a:t>
            </a:r>
            <a:r>
              <a:rPr sz="1900" spc="-25" dirty="0">
                <a:solidFill>
                  <a:srgbClr val="232323"/>
                </a:solidFill>
                <a:latin typeface="Georgia" panose="02040502050405020303" pitchFamily="18" charset="0"/>
                <a:cs typeface="Times New Roman"/>
              </a:rPr>
              <a:t>правилу,</a:t>
            </a:r>
            <a:r>
              <a:rPr sz="1900" spc="-5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обработка</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5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осуществляется</a:t>
            </a:r>
            <a:r>
              <a:rPr sz="1900" spc="-70" dirty="0">
                <a:solidFill>
                  <a:srgbClr val="232323"/>
                </a:solidFill>
                <a:latin typeface="Georgia" panose="02040502050405020303" pitchFamily="18" charset="0"/>
                <a:cs typeface="Times New Roman"/>
              </a:rPr>
              <a:t> </a:t>
            </a:r>
            <a:r>
              <a:rPr sz="1900" spc="-50" dirty="0">
                <a:solidFill>
                  <a:srgbClr val="232323"/>
                </a:solidFill>
                <a:latin typeface="Georgia" panose="02040502050405020303" pitchFamily="18" charset="0"/>
                <a:cs typeface="Times New Roman"/>
              </a:rPr>
              <a:t>с </a:t>
            </a:r>
            <a:r>
              <a:rPr sz="1900" spc="-10" dirty="0">
                <a:solidFill>
                  <a:srgbClr val="232323"/>
                </a:solidFill>
                <a:latin typeface="Georgia" panose="02040502050405020303" pitchFamily="18" charset="0"/>
                <a:cs typeface="Times New Roman"/>
              </a:rPr>
              <a:t>согласия</a:t>
            </a:r>
            <a:r>
              <a:rPr sz="1900" spc="-8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субъекта</a:t>
            </a:r>
            <a:r>
              <a:rPr sz="1900" spc="-8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7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данных.</a:t>
            </a:r>
            <a:endParaRPr sz="1900" dirty="0">
              <a:latin typeface="Georgia" panose="02040502050405020303" pitchFamily="18" charset="0"/>
              <a:cs typeface="Times New Roman"/>
            </a:endParaRPr>
          </a:p>
          <a:p>
            <a:pPr algn="just">
              <a:lnSpc>
                <a:spcPct val="100000"/>
              </a:lnSpc>
              <a:spcBef>
                <a:spcPts val="95"/>
              </a:spcBef>
            </a:pPr>
            <a:endParaRPr sz="1900" dirty="0">
              <a:latin typeface="Georgia" panose="02040502050405020303" pitchFamily="18" charset="0"/>
              <a:cs typeface="Times New Roman"/>
            </a:endParaRPr>
          </a:p>
          <a:p>
            <a:pPr marL="12700" marR="344170" algn="just">
              <a:lnSpc>
                <a:spcPct val="100000"/>
              </a:lnSpc>
              <a:spcBef>
                <a:spcPts val="5"/>
              </a:spcBef>
            </a:pPr>
            <a:r>
              <a:rPr sz="1900" spc="-10" dirty="0">
                <a:solidFill>
                  <a:srgbClr val="232323"/>
                </a:solidFill>
                <a:latin typeface="Georgia" panose="02040502050405020303" pitchFamily="18" charset="0"/>
                <a:cs typeface="Times New Roman"/>
              </a:rPr>
              <a:t>Согласие</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является</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одним</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из</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ключевых</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правовых</a:t>
            </a:r>
            <a:r>
              <a:rPr sz="1900" spc="-9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оснований</a:t>
            </a:r>
            <a:r>
              <a:rPr sz="1900" spc="-8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обработки, </a:t>
            </a:r>
            <a:r>
              <a:rPr sz="1900" dirty="0">
                <a:solidFill>
                  <a:srgbClr val="232323"/>
                </a:solidFill>
                <a:latin typeface="Georgia" panose="02040502050405020303" pitchFamily="18" charset="0"/>
                <a:cs typeface="Times New Roman"/>
              </a:rPr>
              <a:t>отражающим</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принадлежность</a:t>
            </a:r>
            <a:r>
              <a:rPr sz="1900" spc="-7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6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гражданину</a:t>
            </a:r>
            <a:r>
              <a:rPr sz="1900" spc="-55" dirty="0">
                <a:solidFill>
                  <a:srgbClr val="232323"/>
                </a:solidFill>
                <a:latin typeface="Georgia" panose="02040502050405020303" pitchFamily="18" charset="0"/>
                <a:cs typeface="Times New Roman"/>
              </a:rPr>
              <a:t> </a:t>
            </a:r>
            <a:r>
              <a:rPr sz="1900" spc="-50" dirty="0">
                <a:solidFill>
                  <a:srgbClr val="232323"/>
                </a:solidFill>
                <a:latin typeface="Georgia" panose="02040502050405020303" pitchFamily="18" charset="0"/>
                <a:cs typeface="Times New Roman"/>
              </a:rPr>
              <a:t>и </a:t>
            </a:r>
            <a:r>
              <a:rPr sz="1900" spc="-10" dirty="0">
                <a:solidFill>
                  <a:srgbClr val="232323"/>
                </a:solidFill>
                <a:latin typeface="Georgia" panose="02040502050405020303" pitchFamily="18" charset="0"/>
                <a:cs typeface="Times New Roman"/>
              </a:rPr>
              <a:t>возможность</a:t>
            </a:r>
            <a:r>
              <a:rPr sz="1900" spc="-7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распоряжаться</a:t>
            </a:r>
            <a:r>
              <a:rPr sz="1900" spc="-4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ими</a:t>
            </a:r>
            <a:r>
              <a:rPr sz="1900" spc="-3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по</a:t>
            </a:r>
            <a:r>
              <a:rPr sz="1900" spc="-2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своему</a:t>
            </a:r>
            <a:r>
              <a:rPr sz="1900" spc="-5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усмотрению.</a:t>
            </a:r>
            <a:endParaRPr sz="1900" dirty="0">
              <a:latin typeface="Georgia" panose="02040502050405020303" pitchFamily="18" charset="0"/>
              <a:cs typeface="Times New Roman"/>
            </a:endParaRPr>
          </a:p>
          <a:p>
            <a:pPr algn="just">
              <a:lnSpc>
                <a:spcPct val="100000"/>
              </a:lnSpc>
              <a:spcBef>
                <a:spcPts val="100"/>
              </a:spcBef>
            </a:pPr>
            <a:endParaRPr sz="1900" dirty="0">
              <a:latin typeface="Georgia" panose="02040502050405020303" pitchFamily="18" charset="0"/>
              <a:cs typeface="Times New Roman"/>
            </a:endParaRPr>
          </a:p>
          <a:p>
            <a:pPr marL="12700" marR="588010" algn="just">
              <a:lnSpc>
                <a:spcPct val="100000"/>
              </a:lnSpc>
            </a:pPr>
            <a:r>
              <a:rPr sz="1900" spc="-10" dirty="0">
                <a:solidFill>
                  <a:srgbClr val="232323"/>
                </a:solidFill>
                <a:latin typeface="Georgia" panose="02040502050405020303" pitchFamily="18" charset="0"/>
                <a:cs typeface="Times New Roman"/>
              </a:rPr>
              <a:t>Однако</a:t>
            </a:r>
            <a:r>
              <a:rPr sz="1900" spc="-8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согласие</a:t>
            </a:r>
            <a:r>
              <a:rPr sz="1900" spc="-8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не</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является</a:t>
            </a:r>
            <a:r>
              <a:rPr sz="1900" spc="-7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единственным</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легитимным</a:t>
            </a:r>
            <a:r>
              <a:rPr sz="1900" spc="-5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основанием </a:t>
            </a:r>
            <a:r>
              <a:rPr sz="1900" dirty="0">
                <a:solidFill>
                  <a:srgbClr val="232323"/>
                </a:solidFill>
                <a:latin typeface="Georgia" panose="02040502050405020303" pitchFamily="18" charset="0"/>
                <a:cs typeface="Times New Roman"/>
              </a:rPr>
              <a:t>обработки</a:t>
            </a:r>
            <a:r>
              <a:rPr sz="1900" spc="-11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6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данных.</a:t>
            </a:r>
            <a:endParaRPr sz="1900" dirty="0">
              <a:latin typeface="Georgia" panose="02040502050405020303" pitchFamily="18" charset="0"/>
              <a:cs typeface="Times New Roman"/>
            </a:endParaRPr>
          </a:p>
          <a:p>
            <a:pPr algn="just">
              <a:lnSpc>
                <a:spcPct val="100000"/>
              </a:lnSpc>
              <a:spcBef>
                <a:spcPts val="105"/>
              </a:spcBef>
            </a:pPr>
            <a:endParaRPr sz="1900" dirty="0">
              <a:latin typeface="Georgia" panose="02040502050405020303" pitchFamily="18" charset="0"/>
              <a:cs typeface="Times New Roman"/>
            </a:endParaRPr>
          </a:p>
          <a:p>
            <a:pPr marL="12700" marR="5080" algn="just">
              <a:lnSpc>
                <a:spcPct val="100000"/>
              </a:lnSpc>
            </a:pPr>
            <a:r>
              <a:rPr sz="1900" spc="-20" dirty="0">
                <a:solidFill>
                  <a:srgbClr val="232323"/>
                </a:solidFill>
                <a:latin typeface="Georgia" panose="02040502050405020303" pitchFamily="18" charset="0"/>
                <a:cs typeface="Times New Roman"/>
              </a:rPr>
              <a:t>Законодательство</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устанавливает</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случаи,</a:t>
            </a:r>
            <a:r>
              <a:rPr sz="1900" spc="-60" dirty="0">
                <a:solidFill>
                  <a:srgbClr val="232323"/>
                </a:solidFill>
                <a:latin typeface="Georgia" panose="02040502050405020303" pitchFamily="18" charset="0"/>
                <a:cs typeface="Times New Roman"/>
              </a:rPr>
              <a:t> </a:t>
            </a:r>
            <a:r>
              <a:rPr sz="1900" spc="-35" dirty="0">
                <a:solidFill>
                  <a:srgbClr val="232323"/>
                </a:solidFill>
                <a:latin typeface="Georgia" panose="02040502050405020303" pitchFamily="18" charset="0"/>
                <a:cs typeface="Times New Roman"/>
              </a:rPr>
              <a:t>когда</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такое</a:t>
            </a:r>
            <a:r>
              <a:rPr sz="1900" spc="-5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согласие</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не</a:t>
            </a:r>
            <a:r>
              <a:rPr sz="1900" spc="-4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требуется </a:t>
            </a:r>
            <a:r>
              <a:rPr sz="1900" dirty="0">
                <a:solidFill>
                  <a:srgbClr val="232323"/>
                </a:solidFill>
                <a:latin typeface="Georgia" panose="02040502050405020303" pitchFamily="18" charset="0"/>
                <a:cs typeface="Times New Roman"/>
              </a:rPr>
              <a:t>(</a:t>
            </a:r>
            <a:r>
              <a:rPr sz="1900" dirty="0">
                <a:latin typeface="Georgia" panose="02040502050405020303" pitchFamily="18" charset="0"/>
                <a:cs typeface="Times New Roman"/>
              </a:rPr>
              <a:t>ч.</a:t>
            </a:r>
            <a:r>
              <a:rPr sz="1900" spc="-55" dirty="0">
                <a:latin typeface="Georgia" panose="02040502050405020303" pitchFamily="18" charset="0"/>
                <a:cs typeface="Times New Roman"/>
              </a:rPr>
              <a:t> </a:t>
            </a:r>
            <a:r>
              <a:rPr sz="1900" dirty="0">
                <a:latin typeface="Georgia" panose="02040502050405020303" pitchFamily="18" charset="0"/>
                <a:cs typeface="Times New Roman"/>
              </a:rPr>
              <a:t>1</a:t>
            </a:r>
            <a:r>
              <a:rPr sz="1900" spc="-45" dirty="0">
                <a:latin typeface="Georgia" panose="02040502050405020303" pitchFamily="18" charset="0"/>
                <a:cs typeface="Times New Roman"/>
              </a:rPr>
              <a:t> </a:t>
            </a:r>
            <a:r>
              <a:rPr sz="1900" dirty="0">
                <a:latin typeface="Georgia" panose="02040502050405020303" pitchFamily="18" charset="0"/>
                <a:cs typeface="Times New Roman"/>
              </a:rPr>
              <a:t>п.</a:t>
            </a:r>
            <a:r>
              <a:rPr sz="1900" spc="-35" dirty="0">
                <a:latin typeface="Georgia" panose="02040502050405020303" pitchFamily="18" charset="0"/>
                <a:cs typeface="Times New Roman"/>
              </a:rPr>
              <a:t> </a:t>
            </a:r>
            <a:r>
              <a:rPr sz="1900" dirty="0">
                <a:latin typeface="Georgia" panose="02040502050405020303" pitchFamily="18" charset="0"/>
                <a:cs typeface="Times New Roman"/>
              </a:rPr>
              <a:t>3</a:t>
            </a:r>
            <a:r>
              <a:rPr sz="1900" spc="-40" dirty="0">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0" dirty="0">
                <a:latin typeface="Georgia" panose="02040502050405020303" pitchFamily="18" charset="0"/>
                <a:cs typeface="Times New Roman"/>
              </a:rPr>
              <a:t> </a:t>
            </a:r>
            <a:r>
              <a:rPr sz="1900" dirty="0">
                <a:latin typeface="Georgia" panose="02040502050405020303" pitchFamily="18" charset="0"/>
                <a:cs typeface="Times New Roman"/>
              </a:rPr>
              <a:t>4</a:t>
            </a:r>
            <a:r>
              <a:rPr sz="1900" dirty="0">
                <a:solidFill>
                  <a:srgbClr val="232323"/>
                </a:solidFill>
                <a:latin typeface="Georgia" panose="02040502050405020303" pitchFamily="18" charset="0"/>
                <a:cs typeface="Times New Roman"/>
              </a:rPr>
              <a:t>,</a:t>
            </a:r>
            <a:r>
              <a:rPr sz="1900" spc="-40" dirty="0">
                <a:solidFill>
                  <a:srgbClr val="232323"/>
                </a:solidFill>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5" dirty="0">
                <a:latin typeface="Georgia" panose="02040502050405020303" pitchFamily="18" charset="0"/>
                <a:cs typeface="Times New Roman"/>
              </a:rPr>
              <a:t> </a:t>
            </a:r>
            <a:r>
              <a:rPr sz="1900" dirty="0">
                <a:latin typeface="Georgia" panose="02040502050405020303" pitchFamily="18" charset="0"/>
                <a:cs typeface="Times New Roman"/>
              </a:rPr>
              <a:t>6</a:t>
            </a:r>
            <a:r>
              <a:rPr sz="1900" dirty="0">
                <a:solidFill>
                  <a:srgbClr val="232323"/>
                </a:solidFill>
                <a:latin typeface="Georgia" panose="02040502050405020303" pitchFamily="18" charset="0"/>
                <a:cs typeface="Times New Roman"/>
              </a:rPr>
              <a:t>,</a:t>
            </a:r>
            <a:r>
              <a:rPr sz="1900" spc="-50" dirty="0">
                <a:solidFill>
                  <a:srgbClr val="232323"/>
                </a:solidFill>
                <a:latin typeface="Georgia" panose="02040502050405020303" pitchFamily="18" charset="0"/>
                <a:cs typeface="Times New Roman"/>
              </a:rPr>
              <a:t> </a:t>
            </a:r>
            <a:r>
              <a:rPr sz="1900" dirty="0">
                <a:latin typeface="Georgia" panose="02040502050405020303" pitchFamily="18" charset="0"/>
                <a:cs typeface="Times New Roman"/>
              </a:rPr>
              <a:t>п.</a:t>
            </a:r>
            <a:r>
              <a:rPr sz="1900" spc="-35" dirty="0">
                <a:latin typeface="Georgia" panose="02040502050405020303" pitchFamily="18" charset="0"/>
                <a:cs typeface="Times New Roman"/>
              </a:rPr>
              <a:t> </a:t>
            </a:r>
            <a:r>
              <a:rPr sz="1900" dirty="0">
                <a:latin typeface="Georgia" panose="02040502050405020303" pitchFamily="18" charset="0"/>
                <a:cs typeface="Times New Roman"/>
              </a:rPr>
              <a:t>2</a:t>
            </a:r>
            <a:r>
              <a:rPr sz="1900" spc="-40" dirty="0">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0" dirty="0">
                <a:latin typeface="Georgia" panose="02040502050405020303" pitchFamily="18" charset="0"/>
                <a:cs typeface="Times New Roman"/>
              </a:rPr>
              <a:t> </a:t>
            </a:r>
            <a:r>
              <a:rPr sz="1900" dirty="0">
                <a:latin typeface="Georgia" panose="02040502050405020303" pitchFamily="18" charset="0"/>
                <a:cs typeface="Times New Roman"/>
              </a:rPr>
              <a:t>8</a:t>
            </a:r>
            <a:r>
              <a:rPr sz="1900" spc="-45" dirty="0">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Закона</a:t>
            </a:r>
            <a:r>
              <a:rPr sz="1900" spc="-5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Республики</a:t>
            </a:r>
            <a:r>
              <a:rPr sz="1900" spc="-4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Беларусь</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a:t>
            </a:r>
            <a:r>
              <a:rPr sz="1900" spc="-45" dirty="0">
                <a:solidFill>
                  <a:srgbClr val="232323"/>
                </a:solidFill>
                <a:latin typeface="Georgia" panose="02040502050405020303" pitchFamily="18" charset="0"/>
                <a:cs typeface="Times New Roman"/>
              </a:rPr>
              <a:t> </a:t>
            </a:r>
            <a:r>
              <a:rPr sz="1900" spc="-10" dirty="0" err="1">
                <a:solidFill>
                  <a:srgbClr val="232323"/>
                </a:solidFill>
                <a:latin typeface="Georgia" panose="02040502050405020303" pitchFamily="18" charset="0"/>
                <a:cs typeface="Times New Roman"/>
              </a:rPr>
              <a:t>защите</a:t>
            </a:r>
            <a:r>
              <a:rPr lang="en-US" sz="1900" spc="-10" dirty="0">
                <a:solidFill>
                  <a:srgbClr val="232323"/>
                </a:solidFill>
                <a:latin typeface="Georgia" panose="02040502050405020303" pitchFamily="18" charset="0"/>
                <a:cs typeface="Times New Roman"/>
              </a:rPr>
              <a:t> </a:t>
            </a:r>
            <a:r>
              <a:rPr sz="1900" dirty="0" err="1">
                <a:solidFill>
                  <a:srgbClr val="232323"/>
                </a:solidFill>
                <a:latin typeface="Georgia" panose="02040502050405020303" pitchFamily="18" charset="0"/>
                <a:cs typeface="Times New Roman"/>
              </a:rPr>
              <a:t>персональных</a:t>
            </a:r>
            <a:r>
              <a:rPr sz="1900" spc="-3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3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(далее</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a:t>
            </a:r>
            <a:r>
              <a:rPr sz="1900" spc="-3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Закон).</a:t>
            </a:r>
            <a:endParaRPr sz="1900" dirty="0">
              <a:latin typeface="Georgia" panose="02040502050405020303" pitchFamily="18" charset="0"/>
              <a:cs typeface="Times New Roman"/>
            </a:endParaRPr>
          </a:p>
        </p:txBody>
      </p:sp>
    </p:spTree>
    <p:extLst>
      <p:ext uri="{BB962C8B-B14F-4D97-AF65-F5344CB8AC3E}">
        <p14:creationId xmlns:p14="http://schemas.microsoft.com/office/powerpoint/2010/main" val="21492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34593"/>
            <a:ext cx="8367395" cy="4504690"/>
          </a:xfrm>
          <a:prstGeom prst="rect">
            <a:avLst/>
          </a:prstGeom>
        </p:spPr>
        <p:txBody>
          <a:bodyPr vert="horz" wrap="square" lIns="0" tIns="63500" rIns="0" bIns="0" rtlCol="0">
            <a:spAutoFit/>
          </a:bodyPr>
          <a:lstStyle/>
          <a:p>
            <a:pPr marL="760095" marR="913130" algn="just">
              <a:lnSpc>
                <a:spcPts val="3130"/>
              </a:lnSpc>
              <a:spcBef>
                <a:spcPts val="500"/>
              </a:spcBef>
            </a:pPr>
            <a:r>
              <a:rPr sz="2900" spc="-65" dirty="0">
                <a:latin typeface="Georgia"/>
                <a:cs typeface="Georgia"/>
              </a:rPr>
              <a:t>Правовое</a:t>
            </a:r>
            <a:r>
              <a:rPr sz="2900" spc="-105" dirty="0">
                <a:latin typeface="Georgia"/>
                <a:cs typeface="Georgia"/>
              </a:rPr>
              <a:t> </a:t>
            </a:r>
            <a:r>
              <a:rPr sz="2900" spc="-40" dirty="0">
                <a:latin typeface="Georgia"/>
                <a:cs typeface="Georgia"/>
              </a:rPr>
              <a:t>регулирование</a:t>
            </a:r>
            <a:r>
              <a:rPr sz="2900" spc="-114" dirty="0">
                <a:latin typeface="Georgia"/>
                <a:cs typeface="Georgia"/>
              </a:rPr>
              <a:t> </a:t>
            </a:r>
            <a:r>
              <a:rPr sz="2900" spc="-45" dirty="0">
                <a:latin typeface="Georgia"/>
                <a:cs typeface="Georgia"/>
              </a:rPr>
              <a:t>отношений</a:t>
            </a:r>
            <a:r>
              <a:rPr sz="2900" spc="-75" dirty="0">
                <a:latin typeface="Georgia"/>
                <a:cs typeface="Georgia"/>
              </a:rPr>
              <a:t> </a:t>
            </a:r>
            <a:r>
              <a:rPr sz="2900" spc="-60" dirty="0">
                <a:latin typeface="Georgia"/>
                <a:cs typeface="Georgia"/>
              </a:rPr>
              <a:t>в </a:t>
            </a:r>
            <a:r>
              <a:rPr sz="2900" spc="-45" dirty="0">
                <a:latin typeface="Georgia"/>
                <a:cs typeface="Georgia"/>
              </a:rPr>
              <a:t>сфере</a:t>
            </a:r>
            <a:r>
              <a:rPr sz="2900" spc="-90" dirty="0">
                <a:latin typeface="Georgia"/>
                <a:cs typeface="Georgia"/>
              </a:rPr>
              <a:t> </a:t>
            </a:r>
            <a:r>
              <a:rPr sz="2900" spc="-25" dirty="0">
                <a:latin typeface="Georgia"/>
                <a:cs typeface="Georgia"/>
              </a:rPr>
              <a:t>обработки</a:t>
            </a:r>
            <a:r>
              <a:rPr sz="2900" spc="-80" dirty="0">
                <a:latin typeface="Georgia"/>
                <a:cs typeface="Georgia"/>
              </a:rPr>
              <a:t> </a:t>
            </a:r>
            <a:r>
              <a:rPr sz="2900" spc="-50" dirty="0">
                <a:latin typeface="Georgia"/>
                <a:cs typeface="Georgia"/>
              </a:rPr>
              <a:t>персональных</a:t>
            </a:r>
            <a:r>
              <a:rPr sz="2900" spc="-85" dirty="0">
                <a:latin typeface="Georgia"/>
                <a:cs typeface="Georgia"/>
              </a:rPr>
              <a:t> </a:t>
            </a:r>
            <a:r>
              <a:rPr sz="2900" spc="-10" dirty="0">
                <a:latin typeface="Georgia"/>
                <a:cs typeface="Georgia"/>
              </a:rPr>
              <a:t>данных</a:t>
            </a:r>
            <a:endParaRPr sz="2900" dirty="0">
              <a:latin typeface="Georgia"/>
              <a:cs typeface="Georgia"/>
            </a:endParaRPr>
          </a:p>
          <a:p>
            <a:pPr marL="240665" indent="-227965">
              <a:lnSpc>
                <a:spcPct val="100000"/>
              </a:lnSpc>
              <a:spcBef>
                <a:spcPts val="810"/>
              </a:spcBef>
              <a:buClr>
                <a:srgbClr val="415487"/>
              </a:buClr>
              <a:buFont typeface="Arial"/>
              <a:buChar char="•"/>
              <a:tabLst>
                <a:tab pos="240665" algn="l"/>
              </a:tabLst>
            </a:pPr>
            <a:r>
              <a:rPr sz="2000" spc="-30" dirty="0">
                <a:latin typeface="Georgia"/>
                <a:cs typeface="Georgia"/>
              </a:rPr>
              <a:t>Конституция</a:t>
            </a:r>
            <a:r>
              <a:rPr sz="2000" spc="-60" dirty="0">
                <a:latin typeface="Georgia"/>
                <a:cs typeface="Georgia"/>
              </a:rPr>
              <a:t> </a:t>
            </a:r>
            <a:r>
              <a:rPr sz="2000" spc="-40" dirty="0">
                <a:latin typeface="Georgia"/>
                <a:cs typeface="Georgia"/>
              </a:rPr>
              <a:t>Республики</a:t>
            </a:r>
            <a:r>
              <a:rPr sz="2000" spc="-60" dirty="0">
                <a:latin typeface="Georgia"/>
                <a:cs typeface="Georgia"/>
              </a:rPr>
              <a:t> </a:t>
            </a:r>
            <a:r>
              <a:rPr sz="2000" spc="-35" dirty="0">
                <a:latin typeface="Georgia"/>
                <a:cs typeface="Georgia"/>
              </a:rPr>
              <a:t>Беларусь</a:t>
            </a:r>
            <a:r>
              <a:rPr sz="2000" spc="-50" dirty="0">
                <a:latin typeface="Georgia"/>
                <a:cs typeface="Georgia"/>
              </a:rPr>
              <a:t> </a:t>
            </a:r>
            <a:r>
              <a:rPr sz="2000" spc="-70" dirty="0">
                <a:latin typeface="Georgia"/>
                <a:cs typeface="Georgia"/>
              </a:rPr>
              <a:t>(ч.</a:t>
            </a:r>
            <a:r>
              <a:rPr sz="2000" spc="-40" dirty="0">
                <a:latin typeface="Georgia"/>
                <a:cs typeface="Georgia"/>
              </a:rPr>
              <a:t> </a:t>
            </a:r>
            <a:r>
              <a:rPr sz="2000" dirty="0">
                <a:latin typeface="Georgia"/>
                <a:cs typeface="Georgia"/>
              </a:rPr>
              <a:t>2</a:t>
            </a:r>
            <a:r>
              <a:rPr sz="2000" spc="-40" dirty="0">
                <a:latin typeface="Georgia"/>
                <a:cs typeface="Georgia"/>
              </a:rPr>
              <a:t> </a:t>
            </a:r>
            <a:r>
              <a:rPr sz="2000" spc="-90" dirty="0">
                <a:latin typeface="Georgia"/>
                <a:cs typeface="Georgia"/>
              </a:rPr>
              <a:t>ст.</a:t>
            </a:r>
            <a:r>
              <a:rPr sz="2000" spc="-35" dirty="0">
                <a:latin typeface="Georgia"/>
                <a:cs typeface="Georgia"/>
              </a:rPr>
              <a:t> </a:t>
            </a:r>
            <a:r>
              <a:rPr sz="2000" spc="-25" dirty="0">
                <a:latin typeface="Georgia"/>
                <a:cs typeface="Georgia"/>
              </a:rPr>
              <a:t>28)</a:t>
            </a:r>
            <a:r>
              <a:rPr lang="ru-RU" sz="2000" spc="-25" dirty="0">
                <a:latin typeface="Georgia"/>
                <a:cs typeface="Georgia"/>
              </a:rPr>
              <a:t>;</a:t>
            </a:r>
            <a:endParaRPr sz="2000" dirty="0">
              <a:latin typeface="Georgia"/>
              <a:cs typeface="Georgia"/>
            </a:endParaRPr>
          </a:p>
          <a:p>
            <a:pPr marL="12700" marR="14604" indent="228600">
              <a:lnSpc>
                <a:spcPct val="120000"/>
              </a:lnSpc>
              <a:spcBef>
                <a:spcPts val="570"/>
              </a:spcBef>
              <a:buClr>
                <a:srgbClr val="415487"/>
              </a:buClr>
              <a:buFont typeface="Courier New"/>
              <a:buChar char="o"/>
              <a:tabLst>
                <a:tab pos="241300" algn="l"/>
              </a:tabLst>
            </a:pPr>
            <a:r>
              <a:rPr sz="1600" spc="-25" dirty="0">
                <a:solidFill>
                  <a:srgbClr val="232323"/>
                </a:solidFill>
                <a:latin typeface="Times New Roman"/>
                <a:cs typeface="Times New Roman"/>
              </a:rPr>
              <a:t>«Государство</a:t>
            </a:r>
            <a:r>
              <a:rPr sz="1600" spc="-35" dirty="0">
                <a:solidFill>
                  <a:srgbClr val="232323"/>
                </a:solidFill>
                <a:latin typeface="Times New Roman"/>
                <a:cs typeface="Times New Roman"/>
              </a:rPr>
              <a:t> </a:t>
            </a:r>
            <a:r>
              <a:rPr sz="1600" dirty="0">
                <a:solidFill>
                  <a:srgbClr val="232323"/>
                </a:solidFill>
                <a:latin typeface="Times New Roman"/>
                <a:cs typeface="Times New Roman"/>
              </a:rPr>
              <a:t>создает</a:t>
            </a:r>
            <a:r>
              <a:rPr sz="1600" spc="-55" dirty="0">
                <a:solidFill>
                  <a:srgbClr val="232323"/>
                </a:solidFill>
                <a:latin typeface="Times New Roman"/>
                <a:cs typeface="Times New Roman"/>
              </a:rPr>
              <a:t> </a:t>
            </a:r>
            <a:r>
              <a:rPr sz="1600" dirty="0">
                <a:solidFill>
                  <a:srgbClr val="232323"/>
                </a:solidFill>
                <a:latin typeface="Times New Roman"/>
                <a:cs typeface="Times New Roman"/>
              </a:rPr>
              <a:t>условия</a:t>
            </a:r>
            <a:r>
              <a:rPr sz="1600" spc="-45" dirty="0">
                <a:solidFill>
                  <a:srgbClr val="232323"/>
                </a:solidFill>
                <a:latin typeface="Times New Roman"/>
                <a:cs typeface="Times New Roman"/>
              </a:rPr>
              <a:t> </a:t>
            </a:r>
            <a:r>
              <a:rPr sz="1600" dirty="0">
                <a:solidFill>
                  <a:srgbClr val="232323"/>
                </a:solidFill>
                <a:latin typeface="Times New Roman"/>
                <a:cs typeface="Times New Roman"/>
              </a:rPr>
              <a:t>для</a:t>
            </a:r>
            <a:r>
              <a:rPr sz="1600" spc="-35" dirty="0">
                <a:solidFill>
                  <a:srgbClr val="232323"/>
                </a:solidFill>
                <a:latin typeface="Times New Roman"/>
                <a:cs typeface="Times New Roman"/>
              </a:rPr>
              <a:t> </a:t>
            </a:r>
            <a:r>
              <a:rPr sz="1600" b="1" dirty="0">
                <a:solidFill>
                  <a:srgbClr val="232323"/>
                </a:solidFill>
                <a:latin typeface="Times New Roman"/>
                <a:cs typeface="Times New Roman"/>
              </a:rPr>
              <a:t>защиты</a:t>
            </a:r>
            <a:r>
              <a:rPr sz="1600" b="1" spc="-40" dirty="0">
                <a:solidFill>
                  <a:srgbClr val="232323"/>
                </a:solidFill>
                <a:latin typeface="Times New Roman"/>
                <a:cs typeface="Times New Roman"/>
              </a:rPr>
              <a:t> </a:t>
            </a:r>
            <a:r>
              <a:rPr sz="1600" b="1" dirty="0">
                <a:solidFill>
                  <a:srgbClr val="232323"/>
                </a:solidFill>
                <a:latin typeface="Times New Roman"/>
                <a:cs typeface="Times New Roman"/>
              </a:rPr>
              <a:t>персональных</a:t>
            </a:r>
            <a:r>
              <a:rPr sz="1600" b="1" spc="-55" dirty="0">
                <a:solidFill>
                  <a:srgbClr val="232323"/>
                </a:solidFill>
                <a:latin typeface="Times New Roman"/>
                <a:cs typeface="Times New Roman"/>
              </a:rPr>
              <a:t> </a:t>
            </a:r>
            <a:r>
              <a:rPr sz="1600" b="1" dirty="0">
                <a:solidFill>
                  <a:srgbClr val="232323"/>
                </a:solidFill>
                <a:latin typeface="Times New Roman"/>
                <a:cs typeface="Times New Roman"/>
              </a:rPr>
              <a:t>данных</a:t>
            </a:r>
            <a:r>
              <a:rPr sz="1600" b="1" spc="-40" dirty="0">
                <a:solidFill>
                  <a:srgbClr val="232323"/>
                </a:solidFill>
                <a:latin typeface="Times New Roman"/>
                <a:cs typeface="Times New Roman"/>
              </a:rPr>
              <a:t> </a:t>
            </a:r>
            <a:r>
              <a:rPr sz="1600" dirty="0">
                <a:solidFill>
                  <a:srgbClr val="232323"/>
                </a:solidFill>
                <a:latin typeface="Times New Roman"/>
                <a:cs typeface="Times New Roman"/>
              </a:rPr>
              <a:t>и</a:t>
            </a:r>
            <a:r>
              <a:rPr sz="1600" spc="-60" dirty="0">
                <a:solidFill>
                  <a:srgbClr val="232323"/>
                </a:solidFill>
                <a:latin typeface="Times New Roman"/>
                <a:cs typeface="Times New Roman"/>
              </a:rPr>
              <a:t> </a:t>
            </a:r>
            <a:r>
              <a:rPr sz="1600" dirty="0">
                <a:solidFill>
                  <a:srgbClr val="232323"/>
                </a:solidFill>
                <a:latin typeface="Times New Roman"/>
                <a:cs typeface="Times New Roman"/>
              </a:rPr>
              <a:t>безопасности</a:t>
            </a:r>
            <a:r>
              <a:rPr sz="1600" spc="-25" dirty="0">
                <a:solidFill>
                  <a:srgbClr val="232323"/>
                </a:solidFill>
                <a:latin typeface="Times New Roman"/>
                <a:cs typeface="Times New Roman"/>
              </a:rPr>
              <a:t> </a:t>
            </a:r>
            <a:r>
              <a:rPr sz="1600" spc="-10" dirty="0">
                <a:solidFill>
                  <a:srgbClr val="232323"/>
                </a:solidFill>
                <a:latin typeface="Times New Roman"/>
                <a:cs typeface="Times New Roman"/>
              </a:rPr>
              <a:t>личности </a:t>
            </a:r>
            <a:r>
              <a:rPr sz="1600" dirty="0">
                <a:solidFill>
                  <a:srgbClr val="232323"/>
                </a:solidFill>
                <a:latin typeface="Times New Roman"/>
                <a:cs typeface="Times New Roman"/>
              </a:rPr>
              <a:t>и</a:t>
            </a:r>
            <a:r>
              <a:rPr sz="1600" spc="-35" dirty="0">
                <a:solidFill>
                  <a:srgbClr val="232323"/>
                </a:solidFill>
                <a:latin typeface="Times New Roman"/>
                <a:cs typeface="Times New Roman"/>
              </a:rPr>
              <a:t> </a:t>
            </a:r>
            <a:r>
              <a:rPr sz="1600" dirty="0">
                <a:solidFill>
                  <a:srgbClr val="232323"/>
                </a:solidFill>
                <a:latin typeface="Times New Roman"/>
                <a:cs typeface="Times New Roman"/>
              </a:rPr>
              <a:t>общества</a:t>
            </a:r>
            <a:r>
              <a:rPr sz="1600" spc="-10" dirty="0">
                <a:solidFill>
                  <a:srgbClr val="232323"/>
                </a:solidFill>
                <a:latin typeface="Times New Roman"/>
                <a:cs typeface="Times New Roman"/>
              </a:rPr>
              <a:t> </a:t>
            </a:r>
            <a:r>
              <a:rPr sz="1600" dirty="0">
                <a:solidFill>
                  <a:srgbClr val="232323"/>
                </a:solidFill>
                <a:latin typeface="Times New Roman"/>
                <a:cs typeface="Times New Roman"/>
              </a:rPr>
              <a:t>при</a:t>
            </a:r>
            <a:r>
              <a:rPr sz="1600" spc="-25" dirty="0">
                <a:solidFill>
                  <a:srgbClr val="232323"/>
                </a:solidFill>
                <a:latin typeface="Times New Roman"/>
                <a:cs typeface="Times New Roman"/>
              </a:rPr>
              <a:t> </a:t>
            </a:r>
            <a:r>
              <a:rPr sz="1600" dirty="0">
                <a:solidFill>
                  <a:srgbClr val="232323"/>
                </a:solidFill>
                <a:latin typeface="Times New Roman"/>
                <a:cs typeface="Times New Roman"/>
              </a:rPr>
              <a:t>их</a:t>
            </a:r>
            <a:r>
              <a:rPr sz="1600" spc="-20" dirty="0">
                <a:solidFill>
                  <a:srgbClr val="232323"/>
                </a:solidFill>
                <a:latin typeface="Times New Roman"/>
                <a:cs typeface="Times New Roman"/>
              </a:rPr>
              <a:t> </a:t>
            </a:r>
            <a:r>
              <a:rPr sz="1600" spc="-10" dirty="0">
                <a:solidFill>
                  <a:srgbClr val="232323"/>
                </a:solidFill>
                <a:latin typeface="Times New Roman"/>
                <a:cs typeface="Times New Roman"/>
              </a:rPr>
              <a:t>использовании».</a:t>
            </a:r>
            <a:endParaRPr sz="1600" dirty="0">
              <a:latin typeface="Times New Roman"/>
              <a:cs typeface="Times New Roman"/>
            </a:endParaRPr>
          </a:p>
          <a:p>
            <a:pPr marL="240665" indent="-227965">
              <a:lnSpc>
                <a:spcPct val="100000"/>
              </a:lnSpc>
              <a:spcBef>
                <a:spcPts val="1410"/>
              </a:spcBef>
              <a:buClr>
                <a:srgbClr val="415487"/>
              </a:buClr>
              <a:buFont typeface="Arial"/>
              <a:buChar char="•"/>
              <a:tabLst>
                <a:tab pos="240665" algn="l"/>
              </a:tabLst>
            </a:pPr>
            <a:r>
              <a:rPr sz="2000" b="1" spc="-185" dirty="0">
                <a:latin typeface="Georgia"/>
                <a:cs typeface="Georgia"/>
              </a:rPr>
              <a:t>Закон</a:t>
            </a:r>
            <a:r>
              <a:rPr sz="2000" b="1" spc="-65" dirty="0">
                <a:latin typeface="Georgia"/>
                <a:cs typeface="Georgia"/>
              </a:rPr>
              <a:t> </a:t>
            </a:r>
            <a:r>
              <a:rPr sz="2000" b="1" spc="-145" dirty="0">
                <a:latin typeface="Georgia"/>
                <a:cs typeface="Georgia"/>
              </a:rPr>
              <a:t>Республики</a:t>
            </a:r>
            <a:r>
              <a:rPr sz="2000" b="1" spc="-80" dirty="0">
                <a:latin typeface="Georgia"/>
                <a:cs typeface="Georgia"/>
              </a:rPr>
              <a:t> </a:t>
            </a:r>
            <a:r>
              <a:rPr sz="2000" b="1" spc="-135" dirty="0">
                <a:latin typeface="Georgia"/>
                <a:cs typeface="Georgia"/>
              </a:rPr>
              <a:t>Беларусь</a:t>
            </a:r>
            <a:r>
              <a:rPr sz="2000" b="1" spc="-85" dirty="0">
                <a:latin typeface="Georgia"/>
                <a:cs typeface="Georgia"/>
              </a:rPr>
              <a:t> </a:t>
            </a:r>
            <a:r>
              <a:rPr sz="2000" b="1" spc="-105" dirty="0">
                <a:latin typeface="Georgia"/>
                <a:cs typeface="Georgia"/>
              </a:rPr>
              <a:t>от</a:t>
            </a:r>
            <a:r>
              <a:rPr sz="2000" b="1" spc="-60" dirty="0">
                <a:latin typeface="Georgia"/>
                <a:cs typeface="Georgia"/>
              </a:rPr>
              <a:t> </a:t>
            </a:r>
            <a:r>
              <a:rPr sz="2000" b="1" spc="-100" dirty="0">
                <a:latin typeface="Georgia"/>
                <a:cs typeface="Georgia"/>
              </a:rPr>
              <a:t>07.05.2021</a:t>
            </a:r>
            <a:r>
              <a:rPr sz="2000" b="1" spc="-70" dirty="0">
                <a:latin typeface="Georgia"/>
                <a:cs typeface="Georgia"/>
              </a:rPr>
              <a:t> </a:t>
            </a:r>
            <a:r>
              <a:rPr sz="2000" b="1" spc="-260" dirty="0">
                <a:latin typeface="Georgia"/>
                <a:cs typeface="Georgia"/>
              </a:rPr>
              <a:t>г.</a:t>
            </a:r>
            <a:r>
              <a:rPr sz="2000" b="1" spc="-50" dirty="0">
                <a:latin typeface="Georgia"/>
                <a:cs typeface="Georgia"/>
              </a:rPr>
              <a:t> </a:t>
            </a:r>
            <a:r>
              <a:rPr sz="2000" b="1" spc="-465" dirty="0">
                <a:latin typeface="Georgia"/>
                <a:cs typeface="Georgia"/>
              </a:rPr>
              <a:t>№</a:t>
            </a:r>
            <a:r>
              <a:rPr sz="2000" b="1" spc="-55" dirty="0">
                <a:latin typeface="Georgia"/>
                <a:cs typeface="Georgia"/>
              </a:rPr>
              <a:t> </a:t>
            </a:r>
            <a:r>
              <a:rPr sz="2000" b="1" spc="-105" dirty="0">
                <a:latin typeface="Georgia"/>
                <a:cs typeface="Georgia"/>
              </a:rPr>
              <a:t>99</a:t>
            </a:r>
            <a:r>
              <a:rPr sz="2000" b="1" spc="-105" dirty="0">
                <a:latin typeface="Trebuchet MS"/>
                <a:cs typeface="Trebuchet MS"/>
              </a:rPr>
              <a:t>-</a:t>
            </a:r>
            <a:r>
              <a:rPr sz="2000" b="1" spc="-270" dirty="0">
                <a:latin typeface="Georgia"/>
                <a:cs typeface="Georgia"/>
              </a:rPr>
              <a:t>З</a:t>
            </a:r>
            <a:r>
              <a:rPr sz="2000" b="1" spc="-60" dirty="0">
                <a:latin typeface="Georgia"/>
                <a:cs typeface="Georgia"/>
              </a:rPr>
              <a:t> </a:t>
            </a:r>
            <a:r>
              <a:rPr sz="2000" b="1" spc="-225" dirty="0">
                <a:latin typeface="Georgia"/>
                <a:cs typeface="Georgia"/>
              </a:rPr>
              <a:t>«О</a:t>
            </a:r>
            <a:r>
              <a:rPr sz="2000" b="1" spc="-45" dirty="0">
                <a:latin typeface="Georgia"/>
                <a:cs typeface="Georgia"/>
              </a:rPr>
              <a:t> </a:t>
            </a:r>
            <a:r>
              <a:rPr sz="2000" b="1" spc="-10" dirty="0">
                <a:latin typeface="Georgia"/>
                <a:cs typeface="Georgia"/>
              </a:rPr>
              <a:t>защите</a:t>
            </a:r>
            <a:endParaRPr sz="2000" dirty="0">
              <a:latin typeface="Georgia"/>
              <a:cs typeface="Georgia"/>
            </a:endParaRPr>
          </a:p>
          <a:p>
            <a:pPr marL="12700">
              <a:lnSpc>
                <a:spcPct val="100000"/>
              </a:lnSpc>
              <a:spcBef>
                <a:spcPts val="480"/>
              </a:spcBef>
            </a:pPr>
            <a:r>
              <a:rPr sz="2000" b="1" spc="-155" dirty="0">
                <a:latin typeface="Georgia"/>
                <a:cs typeface="Georgia"/>
              </a:rPr>
              <a:t>персональных</a:t>
            </a:r>
            <a:r>
              <a:rPr sz="2000" b="1" spc="-50" dirty="0">
                <a:latin typeface="Georgia"/>
                <a:cs typeface="Georgia"/>
              </a:rPr>
              <a:t> </a:t>
            </a:r>
            <a:r>
              <a:rPr sz="2000" b="1" spc="-165" dirty="0">
                <a:latin typeface="Georgia"/>
                <a:cs typeface="Georgia"/>
              </a:rPr>
              <a:t>данных»</a:t>
            </a:r>
            <a:r>
              <a:rPr sz="2000" b="1" spc="-10" dirty="0">
                <a:latin typeface="Georgia"/>
                <a:cs typeface="Georgia"/>
              </a:rPr>
              <a:t> </a:t>
            </a:r>
            <a:r>
              <a:rPr sz="2000" b="1" spc="-90" dirty="0">
                <a:latin typeface="Georgia"/>
                <a:cs typeface="Georgia"/>
              </a:rPr>
              <a:t>(далее</a:t>
            </a:r>
            <a:r>
              <a:rPr sz="2000" b="1" spc="-50" dirty="0">
                <a:latin typeface="Georgia"/>
                <a:cs typeface="Georgia"/>
              </a:rPr>
              <a:t> </a:t>
            </a:r>
            <a:r>
              <a:rPr sz="2000" b="1" spc="-75" dirty="0">
                <a:latin typeface="Trebuchet MS"/>
                <a:cs typeface="Trebuchet MS"/>
              </a:rPr>
              <a:t>-</a:t>
            </a:r>
            <a:r>
              <a:rPr sz="2000" b="1" spc="-125" dirty="0">
                <a:latin typeface="Trebuchet MS"/>
                <a:cs typeface="Trebuchet MS"/>
              </a:rPr>
              <a:t> </a:t>
            </a:r>
            <a:r>
              <a:rPr sz="2000" b="1" spc="-10" dirty="0" err="1">
                <a:latin typeface="Georgia"/>
                <a:cs typeface="Georgia"/>
              </a:rPr>
              <a:t>Закон</a:t>
            </a:r>
            <a:r>
              <a:rPr sz="2000" b="1" spc="-10" dirty="0">
                <a:latin typeface="Georgia"/>
                <a:cs typeface="Georgia"/>
              </a:rPr>
              <a:t>)</a:t>
            </a:r>
            <a:r>
              <a:rPr lang="ru-RU" sz="2000" b="1" spc="-10" dirty="0">
                <a:latin typeface="Georgia"/>
                <a:cs typeface="Georgia"/>
              </a:rPr>
              <a:t>;</a:t>
            </a:r>
            <a:endParaRPr sz="2000" dirty="0">
              <a:latin typeface="Georgia"/>
              <a:cs typeface="Georgia"/>
            </a:endParaRPr>
          </a:p>
          <a:p>
            <a:pPr marL="240665" indent="-227965">
              <a:lnSpc>
                <a:spcPct val="100000"/>
              </a:lnSpc>
              <a:spcBef>
                <a:spcPts val="1480"/>
              </a:spcBef>
              <a:buClr>
                <a:srgbClr val="415487"/>
              </a:buClr>
              <a:buFont typeface="Arial"/>
              <a:buChar char="•"/>
              <a:tabLst>
                <a:tab pos="240665" algn="l"/>
              </a:tabLst>
            </a:pPr>
            <a:r>
              <a:rPr sz="2000" spc="-60" dirty="0">
                <a:latin typeface="Georgia"/>
                <a:cs typeface="Georgia"/>
              </a:rPr>
              <a:t>Закон</a:t>
            </a:r>
            <a:r>
              <a:rPr sz="2000" spc="-70" dirty="0">
                <a:latin typeface="Georgia"/>
                <a:cs typeface="Georgia"/>
              </a:rPr>
              <a:t> </a:t>
            </a:r>
            <a:r>
              <a:rPr sz="2000" spc="-40" dirty="0">
                <a:latin typeface="Georgia"/>
                <a:cs typeface="Georgia"/>
              </a:rPr>
              <a:t>Республики</a:t>
            </a:r>
            <a:r>
              <a:rPr sz="2000" spc="-55" dirty="0">
                <a:latin typeface="Georgia"/>
                <a:cs typeface="Georgia"/>
              </a:rPr>
              <a:t> </a:t>
            </a:r>
            <a:r>
              <a:rPr sz="2000" spc="-35" dirty="0">
                <a:latin typeface="Georgia"/>
                <a:cs typeface="Georgia"/>
              </a:rPr>
              <a:t>Беларусь</a:t>
            </a:r>
            <a:r>
              <a:rPr sz="2000" spc="-45" dirty="0">
                <a:latin typeface="Georgia"/>
                <a:cs typeface="Georgia"/>
              </a:rPr>
              <a:t> </a:t>
            </a:r>
            <a:r>
              <a:rPr sz="2000" dirty="0">
                <a:latin typeface="Georgia"/>
                <a:cs typeface="Georgia"/>
              </a:rPr>
              <a:t>от</a:t>
            </a:r>
            <a:r>
              <a:rPr sz="2000" spc="-40" dirty="0">
                <a:latin typeface="Georgia"/>
                <a:cs typeface="Georgia"/>
              </a:rPr>
              <a:t> </a:t>
            </a:r>
            <a:r>
              <a:rPr sz="2000" dirty="0">
                <a:latin typeface="Georgia"/>
                <a:cs typeface="Georgia"/>
              </a:rPr>
              <a:t>10.11.2008</a:t>
            </a:r>
            <a:r>
              <a:rPr sz="2000" spc="15" dirty="0">
                <a:latin typeface="Georgia"/>
                <a:cs typeface="Georgia"/>
              </a:rPr>
              <a:t> </a:t>
            </a:r>
            <a:r>
              <a:rPr sz="2000" spc="-140" dirty="0">
                <a:latin typeface="Georgia"/>
                <a:cs typeface="Georgia"/>
              </a:rPr>
              <a:t>г.</a:t>
            </a:r>
            <a:r>
              <a:rPr sz="2000" spc="-40" dirty="0">
                <a:latin typeface="Georgia"/>
                <a:cs typeface="Georgia"/>
              </a:rPr>
              <a:t> </a:t>
            </a:r>
            <a:r>
              <a:rPr sz="2000" spc="-370" dirty="0">
                <a:latin typeface="Georgia"/>
                <a:cs typeface="Georgia"/>
              </a:rPr>
              <a:t>№</a:t>
            </a:r>
            <a:r>
              <a:rPr sz="2000" spc="-40" dirty="0">
                <a:latin typeface="Georgia"/>
                <a:cs typeface="Georgia"/>
              </a:rPr>
              <a:t> </a:t>
            </a:r>
            <a:r>
              <a:rPr sz="2000" spc="-20" dirty="0">
                <a:latin typeface="Georgia"/>
                <a:cs typeface="Georgia"/>
              </a:rPr>
              <a:t>455-</a:t>
            </a:r>
            <a:r>
              <a:rPr sz="2000" spc="-155" dirty="0">
                <a:latin typeface="Georgia"/>
                <a:cs typeface="Georgia"/>
              </a:rPr>
              <a:t>З</a:t>
            </a:r>
            <a:r>
              <a:rPr sz="2000" spc="5" dirty="0">
                <a:latin typeface="Georgia"/>
                <a:cs typeface="Georgia"/>
              </a:rPr>
              <a:t> </a:t>
            </a:r>
            <a:r>
              <a:rPr sz="2000" spc="-135" dirty="0">
                <a:latin typeface="Georgia"/>
                <a:cs typeface="Georgia"/>
              </a:rPr>
              <a:t>«Об</a:t>
            </a:r>
            <a:r>
              <a:rPr sz="2000" spc="-30" dirty="0">
                <a:latin typeface="Georgia"/>
                <a:cs typeface="Georgia"/>
              </a:rPr>
              <a:t> </a:t>
            </a:r>
            <a:r>
              <a:rPr sz="2000" spc="-35" dirty="0">
                <a:latin typeface="Georgia"/>
                <a:cs typeface="Georgia"/>
              </a:rPr>
              <a:t>информации,</a:t>
            </a:r>
            <a:endParaRPr sz="2000" dirty="0">
              <a:latin typeface="Georgia"/>
              <a:cs typeface="Georgia"/>
            </a:endParaRPr>
          </a:p>
          <a:p>
            <a:pPr marL="12700">
              <a:lnSpc>
                <a:spcPct val="100000"/>
              </a:lnSpc>
              <a:spcBef>
                <a:spcPts val="480"/>
              </a:spcBef>
            </a:pPr>
            <a:r>
              <a:rPr sz="2000" spc="-50" dirty="0">
                <a:latin typeface="Georgia"/>
                <a:cs typeface="Georgia"/>
              </a:rPr>
              <a:t>информатизации</a:t>
            </a:r>
            <a:r>
              <a:rPr sz="2000" spc="-85" dirty="0">
                <a:latin typeface="Georgia"/>
                <a:cs typeface="Georgia"/>
              </a:rPr>
              <a:t> </a:t>
            </a:r>
            <a:r>
              <a:rPr sz="2000" dirty="0">
                <a:latin typeface="Georgia"/>
                <a:cs typeface="Georgia"/>
              </a:rPr>
              <a:t>и</a:t>
            </a:r>
            <a:r>
              <a:rPr sz="2000" spc="-35" dirty="0">
                <a:latin typeface="Georgia"/>
                <a:cs typeface="Georgia"/>
              </a:rPr>
              <a:t> </a:t>
            </a:r>
            <a:r>
              <a:rPr sz="2000" spc="-25" dirty="0">
                <a:latin typeface="Georgia"/>
                <a:cs typeface="Georgia"/>
              </a:rPr>
              <a:t>защите</a:t>
            </a:r>
            <a:r>
              <a:rPr sz="2000" spc="-80" dirty="0">
                <a:latin typeface="Georgia"/>
                <a:cs typeface="Georgia"/>
              </a:rPr>
              <a:t> </a:t>
            </a:r>
            <a:r>
              <a:rPr sz="2000" spc="-10" dirty="0" err="1">
                <a:latin typeface="Georgia"/>
                <a:cs typeface="Georgia"/>
              </a:rPr>
              <a:t>информации</a:t>
            </a:r>
            <a:r>
              <a:rPr sz="2000" spc="-10" dirty="0">
                <a:latin typeface="Georgia"/>
                <a:cs typeface="Georgia"/>
              </a:rPr>
              <a:t>»</a:t>
            </a:r>
            <a:r>
              <a:rPr lang="ru-RU" sz="2000" spc="-10" dirty="0">
                <a:latin typeface="Georgia"/>
                <a:cs typeface="Georgia"/>
              </a:rPr>
              <a:t>;</a:t>
            </a:r>
            <a:endParaRPr sz="2000" dirty="0">
              <a:latin typeface="Georgia"/>
              <a:cs typeface="Georgia"/>
            </a:endParaRPr>
          </a:p>
          <a:p>
            <a:pPr marL="12700" marR="706120" indent="227965">
              <a:lnSpc>
                <a:spcPct val="120000"/>
              </a:lnSpc>
              <a:spcBef>
                <a:spcPts val="1010"/>
              </a:spcBef>
              <a:buClr>
                <a:srgbClr val="415487"/>
              </a:buClr>
              <a:buFont typeface="Arial"/>
              <a:buChar char="•"/>
              <a:tabLst>
                <a:tab pos="240665" algn="l"/>
              </a:tabLst>
            </a:pPr>
            <a:r>
              <a:rPr sz="2000" spc="-90" dirty="0">
                <a:latin typeface="Georgia"/>
                <a:cs typeface="Georgia"/>
              </a:rPr>
              <a:t>Указ</a:t>
            </a:r>
            <a:r>
              <a:rPr sz="2000" spc="-65" dirty="0">
                <a:latin typeface="Georgia"/>
                <a:cs typeface="Georgia"/>
              </a:rPr>
              <a:t> </a:t>
            </a:r>
            <a:r>
              <a:rPr sz="2000" spc="-40" dirty="0">
                <a:latin typeface="Georgia"/>
                <a:cs typeface="Georgia"/>
              </a:rPr>
              <a:t>Президента</a:t>
            </a:r>
            <a:r>
              <a:rPr sz="2000" spc="-85" dirty="0">
                <a:latin typeface="Georgia"/>
                <a:cs typeface="Georgia"/>
              </a:rPr>
              <a:t> </a:t>
            </a:r>
            <a:r>
              <a:rPr sz="2000" spc="-40" dirty="0">
                <a:latin typeface="Georgia"/>
                <a:cs typeface="Georgia"/>
              </a:rPr>
              <a:t>Республики</a:t>
            </a:r>
            <a:r>
              <a:rPr sz="2000" spc="-80" dirty="0">
                <a:latin typeface="Georgia"/>
                <a:cs typeface="Georgia"/>
              </a:rPr>
              <a:t> </a:t>
            </a:r>
            <a:r>
              <a:rPr sz="2000" spc="-35" dirty="0">
                <a:latin typeface="Georgia"/>
                <a:cs typeface="Georgia"/>
              </a:rPr>
              <a:t>Беларусь</a:t>
            </a:r>
            <a:r>
              <a:rPr sz="2000" spc="-65" dirty="0">
                <a:latin typeface="Georgia"/>
                <a:cs typeface="Georgia"/>
              </a:rPr>
              <a:t> </a:t>
            </a:r>
            <a:r>
              <a:rPr sz="2000" dirty="0">
                <a:latin typeface="Georgia"/>
                <a:cs typeface="Georgia"/>
              </a:rPr>
              <a:t>от</a:t>
            </a:r>
            <a:r>
              <a:rPr sz="2000" spc="-60" dirty="0">
                <a:latin typeface="Georgia"/>
                <a:cs typeface="Georgia"/>
              </a:rPr>
              <a:t> </a:t>
            </a:r>
            <a:r>
              <a:rPr sz="2000" spc="-10" dirty="0">
                <a:latin typeface="Georgia"/>
                <a:cs typeface="Georgia"/>
              </a:rPr>
              <a:t>28.10.2021</a:t>
            </a:r>
            <a:r>
              <a:rPr sz="2000" spc="-5" dirty="0">
                <a:latin typeface="Georgia"/>
                <a:cs typeface="Georgia"/>
              </a:rPr>
              <a:t> </a:t>
            </a:r>
            <a:r>
              <a:rPr sz="2000" spc="-140" dirty="0">
                <a:latin typeface="Georgia"/>
                <a:cs typeface="Georgia"/>
              </a:rPr>
              <a:t>г.</a:t>
            </a:r>
            <a:r>
              <a:rPr sz="2000" spc="-55" dirty="0">
                <a:latin typeface="Georgia"/>
                <a:cs typeface="Georgia"/>
              </a:rPr>
              <a:t> </a:t>
            </a:r>
            <a:r>
              <a:rPr sz="2000" spc="-370" dirty="0">
                <a:latin typeface="Georgia"/>
                <a:cs typeface="Georgia"/>
              </a:rPr>
              <a:t>№</a:t>
            </a:r>
            <a:r>
              <a:rPr sz="2000" spc="-55" dirty="0">
                <a:latin typeface="Georgia"/>
                <a:cs typeface="Georgia"/>
              </a:rPr>
              <a:t> </a:t>
            </a:r>
            <a:r>
              <a:rPr sz="2000" dirty="0">
                <a:latin typeface="Georgia"/>
                <a:cs typeface="Georgia"/>
              </a:rPr>
              <a:t>422</a:t>
            </a:r>
            <a:r>
              <a:rPr sz="2000" spc="-30" dirty="0">
                <a:latin typeface="Georgia"/>
                <a:cs typeface="Georgia"/>
              </a:rPr>
              <a:t> </a:t>
            </a:r>
            <a:r>
              <a:rPr sz="2000" spc="-40" dirty="0">
                <a:latin typeface="Georgia"/>
                <a:cs typeface="Georgia"/>
              </a:rPr>
              <a:t>«О </a:t>
            </a:r>
            <a:r>
              <a:rPr sz="2000" spc="-30" dirty="0">
                <a:latin typeface="Georgia"/>
                <a:cs typeface="Georgia"/>
              </a:rPr>
              <a:t>мерах</a:t>
            </a:r>
            <a:r>
              <a:rPr sz="2000" spc="-40" dirty="0">
                <a:latin typeface="Georgia"/>
                <a:cs typeface="Georgia"/>
              </a:rPr>
              <a:t> </a:t>
            </a:r>
            <a:r>
              <a:rPr sz="2000" spc="-30" dirty="0">
                <a:latin typeface="Georgia"/>
                <a:cs typeface="Georgia"/>
              </a:rPr>
              <a:t>по</a:t>
            </a:r>
            <a:r>
              <a:rPr sz="2000" spc="-50" dirty="0">
                <a:latin typeface="Georgia"/>
                <a:cs typeface="Georgia"/>
              </a:rPr>
              <a:t> </a:t>
            </a:r>
            <a:r>
              <a:rPr sz="2000" spc="-25" dirty="0">
                <a:latin typeface="Georgia"/>
                <a:cs typeface="Georgia"/>
              </a:rPr>
              <a:t>совершенствованию</a:t>
            </a:r>
            <a:r>
              <a:rPr sz="2000" spc="-55" dirty="0">
                <a:latin typeface="Georgia"/>
                <a:cs typeface="Georgia"/>
              </a:rPr>
              <a:t> </a:t>
            </a:r>
            <a:r>
              <a:rPr sz="2000" spc="-30" dirty="0">
                <a:latin typeface="Georgia"/>
                <a:cs typeface="Georgia"/>
              </a:rPr>
              <a:t>защиты</a:t>
            </a:r>
            <a:r>
              <a:rPr sz="2000" spc="-65" dirty="0">
                <a:latin typeface="Georgia"/>
                <a:cs typeface="Georgia"/>
              </a:rPr>
              <a:t> </a:t>
            </a:r>
            <a:r>
              <a:rPr sz="2000" spc="-40" dirty="0">
                <a:latin typeface="Georgia"/>
                <a:cs typeface="Georgia"/>
              </a:rPr>
              <a:t>персональных</a:t>
            </a:r>
            <a:r>
              <a:rPr sz="2000" spc="-80" dirty="0">
                <a:latin typeface="Georgia"/>
                <a:cs typeface="Georgia"/>
              </a:rPr>
              <a:t> </a:t>
            </a:r>
            <a:r>
              <a:rPr sz="2000" spc="-10" dirty="0" err="1">
                <a:latin typeface="Georgia"/>
                <a:cs typeface="Georgia"/>
              </a:rPr>
              <a:t>данных</a:t>
            </a:r>
            <a:r>
              <a:rPr sz="2000" spc="-10" dirty="0">
                <a:latin typeface="Georgia"/>
                <a:cs typeface="Georgia"/>
              </a:rPr>
              <a:t>»</a:t>
            </a:r>
            <a:r>
              <a:rPr lang="ru-RU" sz="2000" spc="-10" dirty="0">
                <a:latin typeface="Georgia"/>
                <a:cs typeface="Georgia"/>
              </a:rPr>
              <a:t>.</a:t>
            </a:r>
            <a:endParaRPr sz="2000" dirty="0">
              <a:latin typeface="Georgia"/>
              <a:cs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414" y="928496"/>
            <a:ext cx="6107786" cy="505908"/>
          </a:xfrm>
          <a:prstGeom prst="rect">
            <a:avLst/>
          </a:prstGeom>
        </p:spPr>
        <p:txBody>
          <a:bodyPr vert="horz" wrap="square" lIns="0" tIns="13335" rIns="0" bIns="0" rtlCol="0">
            <a:spAutoFit/>
          </a:bodyPr>
          <a:lstStyle/>
          <a:p>
            <a:pPr marL="12700">
              <a:lnSpc>
                <a:spcPct val="100000"/>
              </a:lnSpc>
              <a:spcBef>
                <a:spcPts val="105"/>
              </a:spcBef>
            </a:pPr>
            <a:r>
              <a:rPr sz="3200" spc="-85" dirty="0">
                <a:latin typeface="Georgia"/>
                <a:cs typeface="Georgia"/>
              </a:rPr>
              <a:t>Правовые</a:t>
            </a:r>
            <a:r>
              <a:rPr sz="3200" spc="-95" dirty="0">
                <a:latin typeface="Georgia"/>
                <a:cs typeface="Georgia"/>
              </a:rPr>
              <a:t> </a:t>
            </a:r>
            <a:r>
              <a:rPr sz="3200" spc="-45" dirty="0" err="1">
                <a:latin typeface="Georgia"/>
                <a:cs typeface="Georgia"/>
              </a:rPr>
              <a:t>основания</a:t>
            </a:r>
            <a:r>
              <a:rPr sz="3200" spc="-85" dirty="0">
                <a:latin typeface="Georgia"/>
                <a:cs typeface="Georgia"/>
              </a:rPr>
              <a:t> </a:t>
            </a:r>
            <a:r>
              <a:rPr sz="3200" spc="-10" dirty="0" err="1">
                <a:latin typeface="Georgia"/>
                <a:cs typeface="Georgia"/>
              </a:rPr>
              <a:t>обработки</a:t>
            </a:r>
            <a:endParaRPr sz="3200" dirty="0">
              <a:latin typeface="Georgia"/>
              <a:cs typeface="Georgia"/>
            </a:endParaRPr>
          </a:p>
        </p:txBody>
      </p:sp>
      <p:grpSp>
        <p:nvGrpSpPr>
          <p:cNvPr id="6" name="object 6"/>
          <p:cNvGrpSpPr/>
          <p:nvPr/>
        </p:nvGrpSpPr>
        <p:grpSpPr>
          <a:xfrm>
            <a:off x="374650" y="1670050"/>
            <a:ext cx="8547100" cy="4365625"/>
            <a:chOff x="374650" y="1670050"/>
            <a:chExt cx="8547100" cy="4365625"/>
          </a:xfrm>
        </p:grpSpPr>
        <p:sp>
          <p:nvSpPr>
            <p:cNvPr id="7" name="object 7"/>
            <p:cNvSpPr/>
            <p:nvPr/>
          </p:nvSpPr>
          <p:spPr>
            <a:xfrm>
              <a:off x="381000" y="1676400"/>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8" name="object 8"/>
            <p:cNvSpPr/>
            <p:nvPr/>
          </p:nvSpPr>
          <p:spPr>
            <a:xfrm>
              <a:off x="381000" y="1676400"/>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9" name="object 9"/>
            <p:cNvSpPr/>
            <p:nvPr/>
          </p:nvSpPr>
          <p:spPr>
            <a:xfrm>
              <a:off x="1107795" y="1775472"/>
              <a:ext cx="367665" cy="377190"/>
            </a:xfrm>
            <a:custGeom>
              <a:avLst/>
              <a:gdLst/>
              <a:ahLst/>
              <a:cxnLst/>
              <a:rect l="l" t="t" r="r" b="b"/>
              <a:pathLst>
                <a:path w="367665" h="377189">
                  <a:moveTo>
                    <a:pt x="367665" y="28143"/>
                  </a:moveTo>
                  <a:lnTo>
                    <a:pt x="332079" y="28143"/>
                  </a:lnTo>
                  <a:lnTo>
                    <a:pt x="332079" y="348462"/>
                  </a:lnTo>
                  <a:lnTo>
                    <a:pt x="367665" y="348462"/>
                  </a:lnTo>
                  <a:lnTo>
                    <a:pt x="367665" y="28143"/>
                  </a:lnTo>
                  <a:close/>
                </a:path>
                <a:path w="367665" h="377189">
                  <a:moveTo>
                    <a:pt x="367665" y="12"/>
                  </a:moveTo>
                  <a:lnTo>
                    <a:pt x="0" y="0"/>
                  </a:lnTo>
                  <a:lnTo>
                    <a:pt x="0" y="28117"/>
                  </a:lnTo>
                  <a:lnTo>
                    <a:pt x="0" y="348576"/>
                  </a:lnTo>
                  <a:lnTo>
                    <a:pt x="0" y="376694"/>
                  </a:lnTo>
                  <a:lnTo>
                    <a:pt x="367665" y="376694"/>
                  </a:lnTo>
                  <a:lnTo>
                    <a:pt x="367665" y="348576"/>
                  </a:lnTo>
                  <a:lnTo>
                    <a:pt x="35572" y="348576"/>
                  </a:lnTo>
                  <a:lnTo>
                    <a:pt x="35572" y="28117"/>
                  </a:lnTo>
                  <a:lnTo>
                    <a:pt x="367665" y="28117"/>
                  </a:lnTo>
                  <a:lnTo>
                    <a:pt x="367665" y="12"/>
                  </a:lnTo>
                  <a:close/>
                </a:path>
              </a:pathLst>
            </a:custGeom>
            <a:solidFill>
              <a:srgbClr val="CFD1D3"/>
            </a:solidFill>
          </p:spPr>
          <p:txBody>
            <a:bodyPr wrap="square" lIns="0" tIns="0" rIns="0" bIns="0" rtlCol="0"/>
            <a:lstStyle/>
            <a:p>
              <a:endParaRPr/>
            </a:p>
          </p:txBody>
        </p:sp>
        <p:sp>
          <p:nvSpPr>
            <p:cNvPr id="10" name="object 10"/>
            <p:cNvSpPr/>
            <p:nvPr/>
          </p:nvSpPr>
          <p:spPr>
            <a:xfrm>
              <a:off x="1107795" y="1775337"/>
              <a:ext cx="367665" cy="377190"/>
            </a:xfrm>
            <a:custGeom>
              <a:avLst/>
              <a:gdLst/>
              <a:ahLst/>
              <a:cxnLst/>
              <a:rect l="l" t="t" r="r" b="b"/>
              <a:pathLst>
                <a:path w="367665" h="377189">
                  <a:moveTo>
                    <a:pt x="35581" y="28271"/>
                  </a:moveTo>
                  <a:lnTo>
                    <a:pt x="332090" y="28271"/>
                  </a:lnTo>
                  <a:lnTo>
                    <a:pt x="332090" y="348587"/>
                  </a:lnTo>
                  <a:lnTo>
                    <a:pt x="35581" y="348587"/>
                  </a:lnTo>
                  <a:lnTo>
                    <a:pt x="35581" y="28271"/>
                  </a:lnTo>
                </a:path>
                <a:path w="367665" h="377189">
                  <a:moveTo>
                    <a:pt x="0" y="376850"/>
                  </a:moveTo>
                  <a:lnTo>
                    <a:pt x="367671" y="376850"/>
                  </a:lnTo>
                  <a:lnTo>
                    <a:pt x="367671" y="0"/>
                  </a:lnTo>
                  <a:lnTo>
                    <a:pt x="0" y="0"/>
                  </a:lnTo>
                  <a:lnTo>
                    <a:pt x="0" y="376850"/>
                  </a:lnTo>
                </a:path>
              </a:pathLst>
            </a:custGeom>
            <a:ln w="6207">
              <a:solidFill>
                <a:srgbClr val="454545"/>
              </a:solidFill>
            </a:ln>
          </p:spPr>
          <p:txBody>
            <a:bodyPr wrap="square" lIns="0" tIns="0" rIns="0" bIns="0" rtlCol="0"/>
            <a:lstStyle/>
            <a:p>
              <a:endParaRPr/>
            </a:p>
          </p:txBody>
        </p:sp>
        <p:sp>
          <p:nvSpPr>
            <p:cNvPr id="11" name="object 11"/>
            <p:cNvSpPr/>
            <p:nvPr/>
          </p:nvSpPr>
          <p:spPr>
            <a:xfrm>
              <a:off x="1303491" y="1846003"/>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2" name="object 12"/>
            <p:cNvSpPr/>
            <p:nvPr/>
          </p:nvSpPr>
          <p:spPr>
            <a:xfrm>
              <a:off x="1303491" y="1846003"/>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3" name="object 13"/>
            <p:cNvSpPr/>
            <p:nvPr/>
          </p:nvSpPr>
          <p:spPr>
            <a:xfrm>
              <a:off x="1303491" y="1921371"/>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4" name="object 14"/>
            <p:cNvSpPr/>
            <p:nvPr/>
          </p:nvSpPr>
          <p:spPr>
            <a:xfrm>
              <a:off x="1303491" y="1921371"/>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5" name="object 15"/>
            <p:cNvSpPr/>
            <p:nvPr/>
          </p:nvSpPr>
          <p:spPr>
            <a:xfrm>
              <a:off x="1303491" y="2072108"/>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6" name="object 16"/>
            <p:cNvSpPr/>
            <p:nvPr/>
          </p:nvSpPr>
          <p:spPr>
            <a:xfrm>
              <a:off x="1303491" y="2072108"/>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7" name="object 17"/>
            <p:cNvSpPr/>
            <p:nvPr/>
          </p:nvSpPr>
          <p:spPr>
            <a:xfrm>
              <a:off x="1303491" y="1996740"/>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8" name="object 18"/>
            <p:cNvSpPr/>
            <p:nvPr/>
          </p:nvSpPr>
          <p:spPr>
            <a:xfrm>
              <a:off x="1303491" y="1996740"/>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1175922" y="1819414"/>
              <a:ext cx="93838" cy="288703"/>
            </a:xfrm>
            <a:prstGeom prst="rect">
              <a:avLst/>
            </a:prstGeom>
          </p:spPr>
        </p:pic>
        <p:sp>
          <p:nvSpPr>
            <p:cNvPr id="20" name="object 20"/>
            <p:cNvSpPr/>
            <p:nvPr/>
          </p:nvSpPr>
          <p:spPr>
            <a:xfrm>
              <a:off x="1002791" y="1734311"/>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21" name="object 21"/>
            <p:cNvSpPr/>
            <p:nvPr/>
          </p:nvSpPr>
          <p:spPr>
            <a:xfrm>
              <a:off x="381000" y="2305812"/>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22" name="object 22"/>
            <p:cNvSpPr/>
            <p:nvPr/>
          </p:nvSpPr>
          <p:spPr>
            <a:xfrm>
              <a:off x="381000" y="2305812"/>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23" name="object 23"/>
            <p:cNvSpPr/>
            <p:nvPr/>
          </p:nvSpPr>
          <p:spPr>
            <a:xfrm>
              <a:off x="1107795" y="2403224"/>
              <a:ext cx="367665" cy="377190"/>
            </a:xfrm>
            <a:custGeom>
              <a:avLst/>
              <a:gdLst/>
              <a:ahLst/>
              <a:cxnLst/>
              <a:rect l="l" t="t" r="r" b="b"/>
              <a:pathLst>
                <a:path w="367665" h="377189">
                  <a:moveTo>
                    <a:pt x="219416" y="0"/>
                  </a:moveTo>
                  <a:lnTo>
                    <a:pt x="0" y="0"/>
                  </a:lnTo>
                  <a:lnTo>
                    <a:pt x="0" y="376850"/>
                  </a:lnTo>
                  <a:lnTo>
                    <a:pt x="367671" y="376850"/>
                  </a:lnTo>
                  <a:lnTo>
                    <a:pt x="367671" y="348587"/>
                  </a:lnTo>
                  <a:lnTo>
                    <a:pt x="35581" y="348587"/>
                  </a:lnTo>
                  <a:lnTo>
                    <a:pt x="35581" y="28271"/>
                  </a:lnTo>
                  <a:lnTo>
                    <a:pt x="259857" y="28271"/>
                  </a:lnTo>
                  <a:lnTo>
                    <a:pt x="219416" y="0"/>
                  </a:lnTo>
                  <a:close/>
                </a:path>
                <a:path w="367665" h="377189">
                  <a:moveTo>
                    <a:pt x="259857" y="28271"/>
                  </a:moveTo>
                  <a:lnTo>
                    <a:pt x="183835" y="28271"/>
                  </a:lnTo>
                  <a:lnTo>
                    <a:pt x="183835" y="127192"/>
                  </a:lnTo>
                  <a:lnTo>
                    <a:pt x="332090" y="127192"/>
                  </a:lnTo>
                  <a:lnTo>
                    <a:pt x="332090" y="348587"/>
                  </a:lnTo>
                  <a:lnTo>
                    <a:pt x="367671" y="348587"/>
                  </a:lnTo>
                  <a:lnTo>
                    <a:pt x="367671" y="103639"/>
                  </a:lnTo>
                  <a:lnTo>
                    <a:pt x="360932" y="98929"/>
                  </a:lnTo>
                  <a:lnTo>
                    <a:pt x="219416" y="98929"/>
                  </a:lnTo>
                  <a:lnTo>
                    <a:pt x="219416" y="40047"/>
                  </a:lnTo>
                  <a:lnTo>
                    <a:pt x="276703" y="40047"/>
                  </a:lnTo>
                  <a:lnTo>
                    <a:pt x="259857" y="28271"/>
                  </a:lnTo>
                  <a:close/>
                </a:path>
                <a:path w="367665" h="377189">
                  <a:moveTo>
                    <a:pt x="276703" y="40047"/>
                  </a:moveTo>
                  <a:lnTo>
                    <a:pt x="219416" y="40047"/>
                  </a:lnTo>
                  <a:lnTo>
                    <a:pt x="293543" y="98929"/>
                  </a:lnTo>
                  <a:lnTo>
                    <a:pt x="360932" y="98929"/>
                  </a:lnTo>
                  <a:lnTo>
                    <a:pt x="276703" y="40047"/>
                  </a:lnTo>
                  <a:close/>
                </a:path>
              </a:pathLst>
            </a:custGeom>
            <a:solidFill>
              <a:srgbClr val="CFD1D3"/>
            </a:solidFill>
          </p:spPr>
          <p:txBody>
            <a:bodyPr wrap="square" lIns="0" tIns="0" rIns="0" bIns="0" rtlCol="0"/>
            <a:lstStyle/>
            <a:p>
              <a:endParaRPr/>
            </a:p>
          </p:txBody>
        </p:sp>
        <p:sp>
          <p:nvSpPr>
            <p:cNvPr id="24" name="object 24"/>
            <p:cNvSpPr/>
            <p:nvPr/>
          </p:nvSpPr>
          <p:spPr>
            <a:xfrm>
              <a:off x="1107795" y="2403224"/>
              <a:ext cx="367665" cy="377190"/>
            </a:xfrm>
            <a:custGeom>
              <a:avLst/>
              <a:gdLst/>
              <a:ahLst/>
              <a:cxnLst/>
              <a:rect l="l" t="t" r="r" b="b"/>
              <a:pathLst>
                <a:path w="367665" h="377189">
                  <a:moveTo>
                    <a:pt x="35581" y="348587"/>
                  </a:moveTo>
                  <a:lnTo>
                    <a:pt x="35581" y="28271"/>
                  </a:lnTo>
                  <a:lnTo>
                    <a:pt x="183835" y="28271"/>
                  </a:lnTo>
                  <a:lnTo>
                    <a:pt x="183835" y="127192"/>
                  </a:lnTo>
                  <a:lnTo>
                    <a:pt x="332090" y="127192"/>
                  </a:lnTo>
                  <a:lnTo>
                    <a:pt x="332090" y="348587"/>
                  </a:lnTo>
                  <a:lnTo>
                    <a:pt x="35581" y="348587"/>
                  </a:lnTo>
                </a:path>
                <a:path w="367665" h="377189">
                  <a:moveTo>
                    <a:pt x="219416" y="40047"/>
                  </a:moveTo>
                  <a:lnTo>
                    <a:pt x="293543" y="98929"/>
                  </a:lnTo>
                  <a:lnTo>
                    <a:pt x="219416" y="98929"/>
                  </a:lnTo>
                  <a:lnTo>
                    <a:pt x="219416" y="40047"/>
                  </a:lnTo>
                </a:path>
                <a:path w="367665" h="377189">
                  <a:moveTo>
                    <a:pt x="219416" y="0"/>
                  </a:moveTo>
                  <a:lnTo>
                    <a:pt x="0" y="0"/>
                  </a:lnTo>
                  <a:lnTo>
                    <a:pt x="0" y="376850"/>
                  </a:lnTo>
                  <a:lnTo>
                    <a:pt x="367671" y="376850"/>
                  </a:lnTo>
                  <a:lnTo>
                    <a:pt x="367671" y="103639"/>
                  </a:lnTo>
                  <a:lnTo>
                    <a:pt x="219416" y="0"/>
                  </a:lnTo>
                </a:path>
              </a:pathLst>
            </a:custGeom>
            <a:ln w="6207">
              <a:solidFill>
                <a:srgbClr val="454545"/>
              </a:solidFill>
            </a:ln>
          </p:spPr>
          <p:txBody>
            <a:bodyPr wrap="square" lIns="0" tIns="0" rIns="0" bIns="0" rtlCol="0"/>
            <a:lstStyle/>
            <a:p>
              <a:endParaRPr/>
            </a:p>
          </p:txBody>
        </p:sp>
        <p:pic>
          <p:nvPicPr>
            <p:cNvPr id="25" name="object 25"/>
            <p:cNvPicPr/>
            <p:nvPr/>
          </p:nvPicPr>
          <p:blipFill>
            <a:blip r:embed="rId3" cstate="print"/>
            <a:stretch>
              <a:fillRect/>
            </a:stretch>
          </p:blipFill>
          <p:spPr>
            <a:xfrm>
              <a:off x="1176148" y="2537028"/>
              <a:ext cx="230911" cy="175144"/>
            </a:xfrm>
            <a:prstGeom prst="rect">
              <a:avLst/>
            </a:prstGeom>
          </p:spPr>
        </p:pic>
        <p:sp>
          <p:nvSpPr>
            <p:cNvPr id="26" name="object 26"/>
            <p:cNvSpPr/>
            <p:nvPr/>
          </p:nvSpPr>
          <p:spPr>
            <a:xfrm>
              <a:off x="1002791" y="2362200"/>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27" name="object 27"/>
            <p:cNvSpPr/>
            <p:nvPr/>
          </p:nvSpPr>
          <p:spPr>
            <a:xfrm>
              <a:off x="381000" y="2933700"/>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28" name="object 28"/>
            <p:cNvSpPr/>
            <p:nvPr/>
          </p:nvSpPr>
          <p:spPr>
            <a:xfrm>
              <a:off x="381000" y="2933700"/>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29" name="object 29"/>
            <p:cNvSpPr/>
            <p:nvPr/>
          </p:nvSpPr>
          <p:spPr>
            <a:xfrm>
              <a:off x="1054424" y="3052479"/>
              <a:ext cx="474980" cy="337820"/>
            </a:xfrm>
            <a:custGeom>
              <a:avLst/>
              <a:gdLst/>
              <a:ahLst/>
              <a:cxnLst/>
              <a:rect l="l" t="t" r="r" b="b"/>
              <a:pathLst>
                <a:path w="474980" h="337820">
                  <a:moveTo>
                    <a:pt x="474424" y="0"/>
                  </a:moveTo>
                  <a:lnTo>
                    <a:pt x="0" y="0"/>
                  </a:lnTo>
                  <a:lnTo>
                    <a:pt x="0" y="337650"/>
                  </a:lnTo>
                  <a:lnTo>
                    <a:pt x="474424" y="337651"/>
                  </a:lnTo>
                  <a:lnTo>
                    <a:pt x="474424" y="301474"/>
                  </a:lnTo>
                  <a:lnTo>
                    <a:pt x="52778" y="301474"/>
                  </a:lnTo>
                  <a:lnTo>
                    <a:pt x="68790" y="285194"/>
                  </a:lnTo>
                  <a:lnTo>
                    <a:pt x="35581" y="285194"/>
                  </a:lnTo>
                  <a:lnTo>
                    <a:pt x="35581" y="51853"/>
                  </a:lnTo>
                  <a:lnTo>
                    <a:pt x="69163" y="51853"/>
                  </a:lnTo>
                  <a:lnTo>
                    <a:pt x="53371" y="36176"/>
                  </a:lnTo>
                  <a:lnTo>
                    <a:pt x="474424" y="36177"/>
                  </a:lnTo>
                  <a:lnTo>
                    <a:pt x="474424" y="0"/>
                  </a:lnTo>
                  <a:close/>
                </a:path>
                <a:path w="474980" h="337820">
                  <a:moveTo>
                    <a:pt x="339799" y="183899"/>
                  </a:moveTo>
                  <a:lnTo>
                    <a:pt x="307183" y="183899"/>
                  </a:lnTo>
                  <a:lnTo>
                    <a:pt x="422228" y="301474"/>
                  </a:lnTo>
                  <a:lnTo>
                    <a:pt x="474424" y="301474"/>
                  </a:lnTo>
                  <a:lnTo>
                    <a:pt x="474424" y="284591"/>
                  </a:lnTo>
                  <a:lnTo>
                    <a:pt x="438833" y="284591"/>
                  </a:lnTo>
                  <a:lnTo>
                    <a:pt x="339799" y="183899"/>
                  </a:lnTo>
                  <a:close/>
                </a:path>
                <a:path w="474980" h="337820">
                  <a:moveTo>
                    <a:pt x="69163" y="51853"/>
                  </a:moveTo>
                  <a:lnTo>
                    <a:pt x="35581" y="51853"/>
                  </a:lnTo>
                  <a:lnTo>
                    <a:pt x="151219" y="167016"/>
                  </a:lnTo>
                  <a:lnTo>
                    <a:pt x="35581" y="285194"/>
                  </a:lnTo>
                  <a:lnTo>
                    <a:pt x="68790" y="285194"/>
                  </a:lnTo>
                  <a:lnTo>
                    <a:pt x="168417" y="183899"/>
                  </a:lnTo>
                  <a:lnTo>
                    <a:pt x="202180" y="183899"/>
                  </a:lnTo>
                  <a:lnTo>
                    <a:pt x="69163" y="51853"/>
                  </a:lnTo>
                  <a:close/>
                </a:path>
                <a:path w="474980" h="337820">
                  <a:moveTo>
                    <a:pt x="474424" y="52456"/>
                  </a:moveTo>
                  <a:lnTo>
                    <a:pt x="438833" y="52456"/>
                  </a:lnTo>
                  <a:lnTo>
                    <a:pt x="438833" y="284591"/>
                  </a:lnTo>
                  <a:lnTo>
                    <a:pt x="474424" y="284591"/>
                  </a:lnTo>
                  <a:lnTo>
                    <a:pt x="474424" y="52456"/>
                  </a:lnTo>
                  <a:close/>
                </a:path>
                <a:path w="474980" h="337820">
                  <a:moveTo>
                    <a:pt x="202180" y="183899"/>
                  </a:moveTo>
                  <a:lnTo>
                    <a:pt x="212893" y="227914"/>
                  </a:lnTo>
                  <a:lnTo>
                    <a:pt x="237800" y="238164"/>
                  </a:lnTo>
                  <a:lnTo>
                    <a:pt x="244443" y="237495"/>
                  </a:lnTo>
                  <a:lnTo>
                    <a:pt x="250920" y="235526"/>
                  </a:lnTo>
                  <a:lnTo>
                    <a:pt x="257064" y="232314"/>
                  </a:lnTo>
                  <a:lnTo>
                    <a:pt x="262707" y="227914"/>
                  </a:lnTo>
                  <a:lnTo>
                    <a:pt x="275501" y="215252"/>
                  </a:lnTo>
                  <a:lnTo>
                    <a:pt x="233649" y="215252"/>
                  </a:lnTo>
                  <a:lnTo>
                    <a:pt x="228904" y="210428"/>
                  </a:lnTo>
                  <a:lnTo>
                    <a:pt x="202180" y="183899"/>
                  </a:lnTo>
                  <a:close/>
                </a:path>
                <a:path w="474980" h="337820">
                  <a:moveTo>
                    <a:pt x="474424" y="36177"/>
                  </a:moveTo>
                  <a:lnTo>
                    <a:pt x="421635" y="36177"/>
                  </a:lnTo>
                  <a:lnTo>
                    <a:pt x="245509" y="210428"/>
                  </a:lnTo>
                  <a:lnTo>
                    <a:pt x="240765" y="215252"/>
                  </a:lnTo>
                  <a:lnTo>
                    <a:pt x="275501" y="215252"/>
                  </a:lnTo>
                  <a:lnTo>
                    <a:pt x="307183" y="183899"/>
                  </a:lnTo>
                  <a:lnTo>
                    <a:pt x="339799" y="183899"/>
                  </a:lnTo>
                  <a:lnTo>
                    <a:pt x="323194" y="167016"/>
                  </a:lnTo>
                  <a:lnTo>
                    <a:pt x="438833" y="52456"/>
                  </a:lnTo>
                  <a:lnTo>
                    <a:pt x="474424" y="52456"/>
                  </a:lnTo>
                  <a:lnTo>
                    <a:pt x="474424" y="36177"/>
                  </a:lnTo>
                  <a:close/>
                </a:path>
              </a:pathLst>
            </a:custGeom>
            <a:solidFill>
              <a:srgbClr val="CFD1D3"/>
            </a:solidFill>
          </p:spPr>
          <p:txBody>
            <a:bodyPr wrap="square" lIns="0" tIns="0" rIns="0" bIns="0" rtlCol="0"/>
            <a:lstStyle/>
            <a:p>
              <a:endParaRPr/>
            </a:p>
          </p:txBody>
        </p:sp>
        <p:sp>
          <p:nvSpPr>
            <p:cNvPr id="30" name="object 30"/>
            <p:cNvSpPr/>
            <p:nvPr/>
          </p:nvSpPr>
          <p:spPr>
            <a:xfrm>
              <a:off x="1054424" y="3052479"/>
              <a:ext cx="474980" cy="337820"/>
            </a:xfrm>
            <a:custGeom>
              <a:avLst/>
              <a:gdLst/>
              <a:ahLst/>
              <a:cxnLst/>
              <a:rect l="l" t="t" r="r" b="b"/>
              <a:pathLst>
                <a:path w="474980" h="337820">
                  <a:moveTo>
                    <a:pt x="0" y="0"/>
                  </a:moveTo>
                  <a:lnTo>
                    <a:pt x="0" y="337650"/>
                  </a:lnTo>
                  <a:lnTo>
                    <a:pt x="474424" y="337651"/>
                  </a:lnTo>
                  <a:lnTo>
                    <a:pt x="474424" y="0"/>
                  </a:lnTo>
                  <a:lnTo>
                    <a:pt x="0" y="0"/>
                  </a:lnTo>
                </a:path>
                <a:path w="474980" h="337820">
                  <a:moveTo>
                    <a:pt x="245509" y="210429"/>
                  </a:moveTo>
                  <a:lnTo>
                    <a:pt x="240765" y="215252"/>
                  </a:lnTo>
                  <a:lnTo>
                    <a:pt x="233649" y="215252"/>
                  </a:lnTo>
                  <a:lnTo>
                    <a:pt x="228905" y="210428"/>
                  </a:lnTo>
                  <a:lnTo>
                    <a:pt x="53371" y="36176"/>
                  </a:lnTo>
                  <a:lnTo>
                    <a:pt x="421635" y="36177"/>
                  </a:lnTo>
                  <a:lnTo>
                    <a:pt x="245509" y="210429"/>
                  </a:lnTo>
                </a:path>
                <a:path w="474980" h="337820">
                  <a:moveTo>
                    <a:pt x="151219" y="167016"/>
                  </a:moveTo>
                  <a:lnTo>
                    <a:pt x="35581" y="285194"/>
                  </a:lnTo>
                  <a:lnTo>
                    <a:pt x="35581" y="51853"/>
                  </a:lnTo>
                  <a:lnTo>
                    <a:pt x="151219" y="167016"/>
                  </a:lnTo>
                </a:path>
                <a:path w="474980" h="337820">
                  <a:moveTo>
                    <a:pt x="168417" y="183899"/>
                  </a:moveTo>
                  <a:lnTo>
                    <a:pt x="212893" y="227914"/>
                  </a:lnTo>
                  <a:lnTo>
                    <a:pt x="237800" y="238164"/>
                  </a:lnTo>
                  <a:lnTo>
                    <a:pt x="244443" y="237495"/>
                  </a:lnTo>
                  <a:lnTo>
                    <a:pt x="250920" y="235526"/>
                  </a:lnTo>
                  <a:lnTo>
                    <a:pt x="257064" y="232314"/>
                  </a:lnTo>
                  <a:lnTo>
                    <a:pt x="262707" y="227914"/>
                  </a:lnTo>
                  <a:lnTo>
                    <a:pt x="307183" y="183899"/>
                  </a:lnTo>
                  <a:lnTo>
                    <a:pt x="422228" y="301474"/>
                  </a:lnTo>
                  <a:lnTo>
                    <a:pt x="52778" y="301474"/>
                  </a:lnTo>
                  <a:lnTo>
                    <a:pt x="168417" y="183899"/>
                  </a:lnTo>
                </a:path>
                <a:path w="474980" h="337820">
                  <a:moveTo>
                    <a:pt x="323194" y="167016"/>
                  </a:moveTo>
                  <a:lnTo>
                    <a:pt x="438833" y="52456"/>
                  </a:lnTo>
                  <a:lnTo>
                    <a:pt x="438833" y="284591"/>
                  </a:lnTo>
                  <a:lnTo>
                    <a:pt x="323194" y="167016"/>
                  </a:lnTo>
                </a:path>
              </a:pathLst>
            </a:custGeom>
            <a:ln w="6976">
              <a:solidFill>
                <a:srgbClr val="454545"/>
              </a:solidFill>
            </a:ln>
          </p:spPr>
          <p:txBody>
            <a:bodyPr wrap="square" lIns="0" tIns="0" rIns="0" bIns="0" rtlCol="0"/>
            <a:lstStyle/>
            <a:p>
              <a:endParaRPr/>
            </a:p>
          </p:txBody>
        </p:sp>
        <p:sp>
          <p:nvSpPr>
            <p:cNvPr id="31" name="object 31"/>
            <p:cNvSpPr/>
            <p:nvPr/>
          </p:nvSpPr>
          <p:spPr>
            <a:xfrm>
              <a:off x="1002791" y="2991611"/>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32" name="object 32"/>
            <p:cNvSpPr/>
            <p:nvPr/>
          </p:nvSpPr>
          <p:spPr>
            <a:xfrm>
              <a:off x="381000" y="3563111"/>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33" name="object 33"/>
            <p:cNvSpPr/>
            <p:nvPr/>
          </p:nvSpPr>
          <p:spPr>
            <a:xfrm>
              <a:off x="381000" y="3563111"/>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34" name="object 34"/>
            <p:cNvSpPr/>
            <p:nvPr/>
          </p:nvSpPr>
          <p:spPr>
            <a:xfrm>
              <a:off x="1066284" y="3852080"/>
              <a:ext cx="474980" cy="151765"/>
            </a:xfrm>
            <a:custGeom>
              <a:avLst/>
              <a:gdLst/>
              <a:ahLst/>
              <a:cxnLst/>
              <a:rect l="l" t="t" r="r" b="b"/>
              <a:pathLst>
                <a:path w="474980" h="151764">
                  <a:moveTo>
                    <a:pt x="474424" y="0"/>
                  </a:moveTo>
                  <a:lnTo>
                    <a:pt x="272788" y="0"/>
                  </a:lnTo>
                  <a:lnTo>
                    <a:pt x="272788" y="9452"/>
                  </a:lnTo>
                  <a:lnTo>
                    <a:pt x="270916" y="16793"/>
                  </a:lnTo>
                  <a:lnTo>
                    <a:pt x="265820" y="22804"/>
                  </a:lnTo>
                  <a:lnTo>
                    <a:pt x="258277" y="26865"/>
                  </a:lnTo>
                  <a:lnTo>
                    <a:pt x="249067" y="28357"/>
                  </a:lnTo>
                  <a:lnTo>
                    <a:pt x="225346" y="28357"/>
                  </a:lnTo>
                  <a:lnTo>
                    <a:pt x="201626" y="0"/>
                  </a:lnTo>
                  <a:lnTo>
                    <a:pt x="0" y="0"/>
                  </a:lnTo>
                  <a:lnTo>
                    <a:pt x="0" y="132335"/>
                  </a:lnTo>
                  <a:lnTo>
                    <a:pt x="450703" y="151240"/>
                  </a:lnTo>
                  <a:lnTo>
                    <a:pt x="459913" y="149748"/>
                  </a:lnTo>
                  <a:lnTo>
                    <a:pt x="467456" y="145687"/>
                  </a:lnTo>
                  <a:lnTo>
                    <a:pt x="472552" y="139676"/>
                  </a:lnTo>
                  <a:lnTo>
                    <a:pt x="474424" y="132335"/>
                  </a:lnTo>
                  <a:lnTo>
                    <a:pt x="474424" y="0"/>
                  </a:lnTo>
                  <a:close/>
                </a:path>
              </a:pathLst>
            </a:custGeom>
            <a:solidFill>
              <a:srgbClr val="CFD1D3"/>
            </a:solidFill>
          </p:spPr>
          <p:txBody>
            <a:bodyPr wrap="square" lIns="0" tIns="0" rIns="0" bIns="0" rtlCol="0"/>
            <a:lstStyle/>
            <a:p>
              <a:endParaRPr/>
            </a:p>
          </p:txBody>
        </p:sp>
        <p:sp>
          <p:nvSpPr>
            <p:cNvPr id="35" name="object 35"/>
            <p:cNvSpPr/>
            <p:nvPr/>
          </p:nvSpPr>
          <p:spPr>
            <a:xfrm>
              <a:off x="1066284" y="3852080"/>
              <a:ext cx="474980" cy="151765"/>
            </a:xfrm>
            <a:custGeom>
              <a:avLst/>
              <a:gdLst/>
              <a:ahLst/>
              <a:cxnLst/>
              <a:rect l="l" t="t" r="r" b="b"/>
              <a:pathLst>
                <a:path w="474980" h="151764">
                  <a:moveTo>
                    <a:pt x="272788" y="9452"/>
                  </a:moveTo>
                  <a:lnTo>
                    <a:pt x="270916" y="16793"/>
                  </a:lnTo>
                  <a:lnTo>
                    <a:pt x="265820" y="22804"/>
                  </a:lnTo>
                  <a:lnTo>
                    <a:pt x="258277" y="26865"/>
                  </a:lnTo>
                  <a:lnTo>
                    <a:pt x="249067" y="28357"/>
                  </a:lnTo>
                  <a:lnTo>
                    <a:pt x="225346" y="28357"/>
                  </a:lnTo>
                  <a:lnTo>
                    <a:pt x="201626" y="0"/>
                  </a:lnTo>
                  <a:lnTo>
                    <a:pt x="0" y="0"/>
                  </a:lnTo>
                  <a:lnTo>
                    <a:pt x="0" y="132335"/>
                  </a:lnTo>
                  <a:lnTo>
                    <a:pt x="450703" y="151240"/>
                  </a:lnTo>
                  <a:lnTo>
                    <a:pt x="459913" y="149748"/>
                  </a:lnTo>
                  <a:lnTo>
                    <a:pt x="467456" y="145687"/>
                  </a:lnTo>
                  <a:lnTo>
                    <a:pt x="472552" y="139676"/>
                  </a:lnTo>
                  <a:lnTo>
                    <a:pt x="474424" y="132335"/>
                  </a:lnTo>
                  <a:lnTo>
                    <a:pt x="474424" y="0"/>
                  </a:lnTo>
                  <a:lnTo>
                    <a:pt x="272788" y="0"/>
                  </a:lnTo>
                  <a:lnTo>
                    <a:pt x="272788" y="9452"/>
                  </a:lnTo>
                </a:path>
              </a:pathLst>
            </a:custGeom>
            <a:ln w="5643">
              <a:solidFill>
                <a:srgbClr val="454545"/>
              </a:solidFill>
            </a:ln>
          </p:spPr>
          <p:txBody>
            <a:bodyPr wrap="square" lIns="0" tIns="0" rIns="0" bIns="0" rtlCol="0"/>
            <a:lstStyle/>
            <a:p>
              <a:endParaRPr/>
            </a:p>
          </p:txBody>
        </p:sp>
        <p:sp>
          <p:nvSpPr>
            <p:cNvPr id="36" name="object 36"/>
            <p:cNvSpPr/>
            <p:nvPr/>
          </p:nvSpPr>
          <p:spPr>
            <a:xfrm>
              <a:off x="1066284" y="3674837"/>
              <a:ext cx="474980" cy="158750"/>
            </a:xfrm>
            <a:custGeom>
              <a:avLst/>
              <a:gdLst/>
              <a:ahLst/>
              <a:cxnLst/>
              <a:rect l="l" t="t" r="r" b="b"/>
              <a:pathLst>
                <a:path w="474980" h="158750">
                  <a:moveTo>
                    <a:pt x="450703" y="63812"/>
                  </a:moveTo>
                  <a:lnTo>
                    <a:pt x="23720" y="63812"/>
                  </a:lnTo>
                  <a:lnTo>
                    <a:pt x="0" y="82717"/>
                  </a:lnTo>
                  <a:lnTo>
                    <a:pt x="0" y="158337"/>
                  </a:lnTo>
                  <a:lnTo>
                    <a:pt x="201626" y="158337"/>
                  </a:lnTo>
                  <a:lnTo>
                    <a:pt x="201626" y="148885"/>
                  </a:lnTo>
                  <a:lnTo>
                    <a:pt x="474424" y="148885"/>
                  </a:lnTo>
                  <a:lnTo>
                    <a:pt x="474424" y="82717"/>
                  </a:lnTo>
                  <a:lnTo>
                    <a:pt x="472552" y="75377"/>
                  </a:lnTo>
                  <a:lnTo>
                    <a:pt x="467456" y="69365"/>
                  </a:lnTo>
                  <a:lnTo>
                    <a:pt x="459913" y="65304"/>
                  </a:lnTo>
                  <a:lnTo>
                    <a:pt x="450703" y="63812"/>
                  </a:lnTo>
                  <a:close/>
                </a:path>
                <a:path w="474980" h="158750">
                  <a:moveTo>
                    <a:pt x="474424" y="148885"/>
                  </a:moveTo>
                  <a:lnTo>
                    <a:pt x="272788" y="148885"/>
                  </a:lnTo>
                  <a:lnTo>
                    <a:pt x="272788" y="158337"/>
                  </a:lnTo>
                  <a:lnTo>
                    <a:pt x="474424" y="158337"/>
                  </a:lnTo>
                  <a:lnTo>
                    <a:pt x="474424" y="148885"/>
                  </a:lnTo>
                  <a:close/>
                </a:path>
                <a:path w="474980" h="158750">
                  <a:moveTo>
                    <a:pt x="290578" y="0"/>
                  </a:moveTo>
                  <a:lnTo>
                    <a:pt x="183835" y="0"/>
                  </a:lnTo>
                  <a:lnTo>
                    <a:pt x="145558" y="20144"/>
                  </a:lnTo>
                  <a:lnTo>
                    <a:pt x="142324" y="33091"/>
                  </a:lnTo>
                  <a:lnTo>
                    <a:pt x="142324" y="63812"/>
                  </a:lnTo>
                  <a:lnTo>
                    <a:pt x="177905" y="63812"/>
                  </a:lnTo>
                  <a:lnTo>
                    <a:pt x="177905" y="30255"/>
                  </a:lnTo>
                  <a:lnTo>
                    <a:pt x="180277" y="28365"/>
                  </a:lnTo>
                  <a:lnTo>
                    <a:pt x="330909" y="28365"/>
                  </a:lnTo>
                  <a:lnTo>
                    <a:pt x="328856" y="20145"/>
                  </a:lnTo>
                  <a:lnTo>
                    <a:pt x="320007" y="9633"/>
                  </a:lnTo>
                  <a:lnTo>
                    <a:pt x="306821" y="2578"/>
                  </a:lnTo>
                  <a:lnTo>
                    <a:pt x="290578" y="0"/>
                  </a:lnTo>
                  <a:close/>
                </a:path>
                <a:path w="474980" h="158750">
                  <a:moveTo>
                    <a:pt x="330909" y="28365"/>
                  </a:moveTo>
                  <a:lnTo>
                    <a:pt x="294136" y="28365"/>
                  </a:lnTo>
                  <a:lnTo>
                    <a:pt x="296509" y="30256"/>
                  </a:lnTo>
                  <a:lnTo>
                    <a:pt x="296509" y="63812"/>
                  </a:lnTo>
                  <a:lnTo>
                    <a:pt x="332090" y="63812"/>
                  </a:lnTo>
                  <a:lnTo>
                    <a:pt x="332090" y="33091"/>
                  </a:lnTo>
                  <a:lnTo>
                    <a:pt x="330909" y="28365"/>
                  </a:lnTo>
                  <a:close/>
                </a:path>
              </a:pathLst>
            </a:custGeom>
            <a:solidFill>
              <a:srgbClr val="CFD1D3"/>
            </a:solidFill>
          </p:spPr>
          <p:txBody>
            <a:bodyPr wrap="square" lIns="0" tIns="0" rIns="0" bIns="0" rtlCol="0"/>
            <a:lstStyle/>
            <a:p>
              <a:endParaRPr/>
            </a:p>
          </p:txBody>
        </p:sp>
        <p:sp>
          <p:nvSpPr>
            <p:cNvPr id="37" name="object 37"/>
            <p:cNvSpPr/>
            <p:nvPr/>
          </p:nvSpPr>
          <p:spPr>
            <a:xfrm>
              <a:off x="1066284" y="3674837"/>
              <a:ext cx="474980" cy="158750"/>
            </a:xfrm>
            <a:custGeom>
              <a:avLst/>
              <a:gdLst/>
              <a:ahLst/>
              <a:cxnLst/>
              <a:rect l="l" t="t" r="r" b="b"/>
              <a:pathLst>
                <a:path w="474980" h="158750">
                  <a:moveTo>
                    <a:pt x="450703" y="63812"/>
                  </a:moveTo>
                  <a:lnTo>
                    <a:pt x="332090" y="63812"/>
                  </a:lnTo>
                  <a:lnTo>
                    <a:pt x="332090" y="33091"/>
                  </a:lnTo>
                  <a:lnTo>
                    <a:pt x="328856" y="20145"/>
                  </a:lnTo>
                  <a:lnTo>
                    <a:pt x="320007" y="9633"/>
                  </a:lnTo>
                  <a:lnTo>
                    <a:pt x="306821" y="2578"/>
                  </a:lnTo>
                  <a:lnTo>
                    <a:pt x="290578" y="0"/>
                  </a:lnTo>
                  <a:lnTo>
                    <a:pt x="183835" y="0"/>
                  </a:lnTo>
                  <a:lnTo>
                    <a:pt x="167592" y="2578"/>
                  </a:lnTo>
                  <a:lnTo>
                    <a:pt x="154407" y="9633"/>
                  </a:lnTo>
                  <a:lnTo>
                    <a:pt x="145558" y="20144"/>
                  </a:lnTo>
                  <a:lnTo>
                    <a:pt x="142324" y="33091"/>
                  </a:lnTo>
                  <a:lnTo>
                    <a:pt x="142324" y="63812"/>
                  </a:lnTo>
                  <a:lnTo>
                    <a:pt x="23720" y="63812"/>
                  </a:lnTo>
                  <a:lnTo>
                    <a:pt x="14510" y="65304"/>
                  </a:lnTo>
                  <a:lnTo>
                    <a:pt x="6967" y="69365"/>
                  </a:lnTo>
                  <a:lnTo>
                    <a:pt x="1871" y="75376"/>
                  </a:lnTo>
                  <a:lnTo>
                    <a:pt x="0" y="82717"/>
                  </a:lnTo>
                  <a:lnTo>
                    <a:pt x="0" y="158337"/>
                  </a:lnTo>
                  <a:lnTo>
                    <a:pt x="201626" y="158337"/>
                  </a:lnTo>
                  <a:lnTo>
                    <a:pt x="201626" y="148885"/>
                  </a:lnTo>
                  <a:lnTo>
                    <a:pt x="272788" y="148885"/>
                  </a:lnTo>
                  <a:lnTo>
                    <a:pt x="272788" y="158337"/>
                  </a:lnTo>
                  <a:lnTo>
                    <a:pt x="474424" y="158337"/>
                  </a:lnTo>
                  <a:lnTo>
                    <a:pt x="474424" y="82717"/>
                  </a:lnTo>
                  <a:lnTo>
                    <a:pt x="472552" y="75377"/>
                  </a:lnTo>
                  <a:lnTo>
                    <a:pt x="467456" y="69365"/>
                  </a:lnTo>
                  <a:lnTo>
                    <a:pt x="459913" y="65304"/>
                  </a:lnTo>
                  <a:lnTo>
                    <a:pt x="450703" y="63812"/>
                  </a:lnTo>
                </a:path>
                <a:path w="474980" h="158750">
                  <a:moveTo>
                    <a:pt x="177905" y="63812"/>
                  </a:moveTo>
                  <a:lnTo>
                    <a:pt x="177905" y="33091"/>
                  </a:lnTo>
                  <a:lnTo>
                    <a:pt x="177905" y="30255"/>
                  </a:lnTo>
                  <a:lnTo>
                    <a:pt x="180277" y="28365"/>
                  </a:lnTo>
                  <a:lnTo>
                    <a:pt x="183835" y="28365"/>
                  </a:lnTo>
                  <a:lnTo>
                    <a:pt x="290578" y="28365"/>
                  </a:lnTo>
                  <a:lnTo>
                    <a:pt x="294136" y="28365"/>
                  </a:lnTo>
                  <a:lnTo>
                    <a:pt x="296509" y="30256"/>
                  </a:lnTo>
                  <a:lnTo>
                    <a:pt x="296509" y="33091"/>
                  </a:lnTo>
                  <a:lnTo>
                    <a:pt x="296509" y="63812"/>
                  </a:lnTo>
                  <a:lnTo>
                    <a:pt x="177905" y="63812"/>
                  </a:lnTo>
                </a:path>
              </a:pathLst>
            </a:custGeom>
            <a:ln w="6216">
              <a:solidFill>
                <a:srgbClr val="454545"/>
              </a:solidFill>
            </a:ln>
          </p:spPr>
          <p:txBody>
            <a:bodyPr wrap="square" lIns="0" tIns="0" rIns="0" bIns="0" rtlCol="0"/>
            <a:lstStyle/>
            <a:p>
              <a:endParaRPr/>
            </a:p>
          </p:txBody>
        </p:sp>
        <p:sp>
          <p:nvSpPr>
            <p:cNvPr id="38" name="object 38"/>
            <p:cNvSpPr/>
            <p:nvPr/>
          </p:nvSpPr>
          <p:spPr>
            <a:xfrm>
              <a:off x="1002791" y="3619500"/>
              <a:ext cx="576580" cy="459105"/>
            </a:xfrm>
            <a:custGeom>
              <a:avLst/>
              <a:gdLst/>
              <a:ahLst/>
              <a:cxnLst/>
              <a:rect l="l" t="t" r="r" b="b"/>
              <a:pathLst>
                <a:path w="576580" h="459104">
                  <a:moveTo>
                    <a:pt x="0" y="45847"/>
                  </a:moveTo>
                  <a:lnTo>
                    <a:pt x="3604" y="28021"/>
                  </a:lnTo>
                  <a:lnTo>
                    <a:pt x="13435" y="13446"/>
                  </a:lnTo>
                  <a:lnTo>
                    <a:pt x="28016" y="3609"/>
                  </a:lnTo>
                  <a:lnTo>
                    <a:pt x="45872" y="0"/>
                  </a:lnTo>
                  <a:lnTo>
                    <a:pt x="530225" y="0"/>
                  </a:lnTo>
                  <a:lnTo>
                    <a:pt x="548050" y="3609"/>
                  </a:lnTo>
                  <a:lnTo>
                    <a:pt x="562625" y="13446"/>
                  </a:lnTo>
                  <a:lnTo>
                    <a:pt x="572462" y="28021"/>
                  </a:lnTo>
                  <a:lnTo>
                    <a:pt x="576072" y="45847"/>
                  </a:lnTo>
                  <a:lnTo>
                    <a:pt x="576072" y="412876"/>
                  </a:lnTo>
                  <a:lnTo>
                    <a:pt x="572462" y="430702"/>
                  </a:lnTo>
                  <a:lnTo>
                    <a:pt x="562625" y="445277"/>
                  </a:lnTo>
                  <a:lnTo>
                    <a:pt x="548050" y="455114"/>
                  </a:lnTo>
                  <a:lnTo>
                    <a:pt x="530225" y="458724"/>
                  </a:lnTo>
                  <a:lnTo>
                    <a:pt x="45872" y="458724"/>
                  </a:lnTo>
                  <a:lnTo>
                    <a:pt x="28016" y="455114"/>
                  </a:lnTo>
                  <a:lnTo>
                    <a:pt x="13435" y="445277"/>
                  </a:lnTo>
                  <a:lnTo>
                    <a:pt x="3604" y="430702"/>
                  </a:lnTo>
                  <a:lnTo>
                    <a:pt x="0" y="412876"/>
                  </a:lnTo>
                  <a:lnTo>
                    <a:pt x="0" y="45847"/>
                  </a:lnTo>
                  <a:close/>
                </a:path>
              </a:pathLst>
            </a:custGeom>
            <a:ln w="12700">
              <a:solidFill>
                <a:srgbClr val="3C4A5F"/>
              </a:solidFill>
            </a:ln>
          </p:spPr>
          <p:txBody>
            <a:bodyPr wrap="square" lIns="0" tIns="0" rIns="0" bIns="0" rtlCol="0"/>
            <a:lstStyle/>
            <a:p>
              <a:endParaRPr/>
            </a:p>
          </p:txBody>
        </p:sp>
        <p:sp>
          <p:nvSpPr>
            <p:cNvPr id="39" name="object 39"/>
            <p:cNvSpPr/>
            <p:nvPr/>
          </p:nvSpPr>
          <p:spPr>
            <a:xfrm>
              <a:off x="381000" y="4192523"/>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40" name="object 40"/>
            <p:cNvSpPr/>
            <p:nvPr/>
          </p:nvSpPr>
          <p:spPr>
            <a:xfrm>
              <a:off x="381000" y="4192523"/>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41" name="object 41"/>
            <p:cNvSpPr/>
            <p:nvPr/>
          </p:nvSpPr>
          <p:spPr>
            <a:xfrm>
              <a:off x="1083999" y="4282160"/>
              <a:ext cx="416559" cy="393700"/>
            </a:xfrm>
            <a:custGeom>
              <a:avLst/>
              <a:gdLst/>
              <a:ahLst/>
              <a:cxnLst/>
              <a:rect l="l" t="t" r="r" b="b"/>
              <a:pathLst>
                <a:path w="416559" h="393700">
                  <a:moveTo>
                    <a:pt x="108376" y="0"/>
                  </a:moveTo>
                  <a:lnTo>
                    <a:pt x="50154" y="16912"/>
                  </a:lnTo>
                  <a:lnTo>
                    <a:pt x="9775" y="62981"/>
                  </a:lnTo>
                  <a:lnTo>
                    <a:pt x="0" y="97987"/>
                  </a:lnTo>
                  <a:lnTo>
                    <a:pt x="2210" y="133622"/>
                  </a:lnTo>
                  <a:lnTo>
                    <a:pt x="29275" y="200784"/>
                  </a:lnTo>
                  <a:lnTo>
                    <a:pt x="71355" y="261271"/>
                  </a:lnTo>
                  <a:lnTo>
                    <a:pt x="120885" y="315762"/>
                  </a:lnTo>
                  <a:lnTo>
                    <a:pt x="162977" y="355860"/>
                  </a:lnTo>
                  <a:lnTo>
                    <a:pt x="207652" y="393085"/>
                  </a:lnTo>
                  <a:lnTo>
                    <a:pt x="209369" y="391743"/>
                  </a:lnTo>
                  <a:lnTo>
                    <a:pt x="248758" y="358932"/>
                  </a:lnTo>
                  <a:lnTo>
                    <a:pt x="286201" y="323940"/>
                  </a:lnTo>
                  <a:lnTo>
                    <a:pt x="295819" y="314267"/>
                  </a:lnTo>
                  <a:lnTo>
                    <a:pt x="193426" y="314267"/>
                  </a:lnTo>
                  <a:lnTo>
                    <a:pt x="185791" y="312858"/>
                  </a:lnTo>
                  <a:lnTo>
                    <a:pt x="180973" y="305880"/>
                  </a:lnTo>
                  <a:lnTo>
                    <a:pt x="180308" y="304273"/>
                  </a:lnTo>
                  <a:lnTo>
                    <a:pt x="179997" y="302580"/>
                  </a:lnTo>
                  <a:lnTo>
                    <a:pt x="178586" y="296965"/>
                  </a:lnTo>
                  <a:lnTo>
                    <a:pt x="177851" y="291106"/>
                  </a:lnTo>
                  <a:lnTo>
                    <a:pt x="176747" y="285492"/>
                  </a:lnTo>
                  <a:lnTo>
                    <a:pt x="162362" y="209081"/>
                  </a:lnTo>
                  <a:lnTo>
                    <a:pt x="110928" y="209081"/>
                  </a:lnTo>
                  <a:lnTo>
                    <a:pt x="104153" y="209061"/>
                  </a:lnTo>
                  <a:lnTo>
                    <a:pt x="90655" y="208901"/>
                  </a:lnTo>
                  <a:lnTo>
                    <a:pt x="63061" y="208901"/>
                  </a:lnTo>
                  <a:lnTo>
                    <a:pt x="59076" y="202804"/>
                  </a:lnTo>
                  <a:lnTo>
                    <a:pt x="55228" y="196695"/>
                  </a:lnTo>
                  <a:lnTo>
                    <a:pt x="51541" y="190586"/>
                  </a:lnTo>
                  <a:lnTo>
                    <a:pt x="48038" y="184489"/>
                  </a:lnTo>
                  <a:lnTo>
                    <a:pt x="109541" y="184245"/>
                  </a:lnTo>
                  <a:lnTo>
                    <a:pt x="138852" y="96669"/>
                  </a:lnTo>
                  <a:lnTo>
                    <a:pt x="141347" y="90067"/>
                  </a:lnTo>
                  <a:lnTo>
                    <a:pt x="144968" y="84181"/>
                  </a:lnTo>
                  <a:lnTo>
                    <a:pt x="150268" y="80801"/>
                  </a:lnTo>
                  <a:lnTo>
                    <a:pt x="207067" y="80801"/>
                  </a:lnTo>
                  <a:lnTo>
                    <a:pt x="190450" y="53037"/>
                  </a:lnTo>
                  <a:lnTo>
                    <a:pt x="168269" y="27432"/>
                  </a:lnTo>
                  <a:lnTo>
                    <a:pt x="140961" y="8555"/>
                  </a:lnTo>
                  <a:lnTo>
                    <a:pt x="108376" y="0"/>
                  </a:lnTo>
                  <a:close/>
                </a:path>
                <a:path w="416559" h="393700">
                  <a:moveTo>
                    <a:pt x="251372" y="178936"/>
                  </a:moveTo>
                  <a:lnTo>
                    <a:pt x="239733" y="209747"/>
                  </a:lnTo>
                  <a:lnTo>
                    <a:pt x="227476" y="242363"/>
                  </a:lnTo>
                  <a:lnTo>
                    <a:pt x="216501" y="271323"/>
                  </a:lnTo>
                  <a:lnTo>
                    <a:pt x="204586" y="302031"/>
                  </a:lnTo>
                  <a:lnTo>
                    <a:pt x="203686" y="305362"/>
                  </a:lnTo>
                  <a:lnTo>
                    <a:pt x="201729" y="308311"/>
                  </a:lnTo>
                  <a:lnTo>
                    <a:pt x="199006" y="310453"/>
                  </a:lnTo>
                  <a:lnTo>
                    <a:pt x="193426" y="314267"/>
                  </a:lnTo>
                  <a:lnTo>
                    <a:pt x="295819" y="314267"/>
                  </a:lnTo>
                  <a:lnTo>
                    <a:pt x="311840" y="298155"/>
                  </a:lnTo>
                  <a:lnTo>
                    <a:pt x="335889" y="270938"/>
                  </a:lnTo>
                  <a:lnTo>
                    <a:pt x="346060" y="257963"/>
                  </a:lnTo>
                  <a:lnTo>
                    <a:pt x="280621" y="257963"/>
                  </a:lnTo>
                  <a:lnTo>
                    <a:pt x="274408" y="252786"/>
                  </a:lnTo>
                  <a:lnTo>
                    <a:pt x="269952" y="242345"/>
                  </a:lnTo>
                  <a:lnTo>
                    <a:pt x="257751" y="200784"/>
                  </a:lnTo>
                  <a:lnTo>
                    <a:pt x="251372" y="178936"/>
                  </a:lnTo>
                  <a:close/>
                </a:path>
                <a:path w="416559" h="393700">
                  <a:moveTo>
                    <a:pt x="395749" y="182536"/>
                  </a:moveTo>
                  <a:lnTo>
                    <a:pt x="325875" y="182536"/>
                  </a:lnTo>
                  <a:lnTo>
                    <a:pt x="337219" y="184489"/>
                  </a:lnTo>
                  <a:lnTo>
                    <a:pt x="367081" y="184489"/>
                  </a:lnTo>
                  <a:lnTo>
                    <a:pt x="363587" y="190586"/>
                  </a:lnTo>
                  <a:lnTo>
                    <a:pt x="359914" y="196695"/>
                  </a:lnTo>
                  <a:lnTo>
                    <a:pt x="356069" y="202804"/>
                  </a:lnTo>
                  <a:lnTo>
                    <a:pt x="352058" y="208901"/>
                  </a:lnTo>
                  <a:lnTo>
                    <a:pt x="332129" y="208901"/>
                  </a:lnTo>
                  <a:lnTo>
                    <a:pt x="322407" y="219789"/>
                  </a:lnTo>
                  <a:lnTo>
                    <a:pt x="312714" y="230780"/>
                  </a:lnTo>
                  <a:lnTo>
                    <a:pt x="302871" y="241633"/>
                  </a:lnTo>
                  <a:lnTo>
                    <a:pt x="292701" y="252109"/>
                  </a:lnTo>
                  <a:lnTo>
                    <a:pt x="288358" y="257276"/>
                  </a:lnTo>
                  <a:lnTo>
                    <a:pt x="280621" y="257963"/>
                  </a:lnTo>
                  <a:lnTo>
                    <a:pt x="346060" y="257963"/>
                  </a:lnTo>
                  <a:lnTo>
                    <a:pt x="358301" y="242345"/>
                  </a:lnTo>
                  <a:lnTo>
                    <a:pt x="378977" y="212502"/>
                  </a:lnTo>
                  <a:lnTo>
                    <a:pt x="395749" y="182536"/>
                  </a:lnTo>
                  <a:close/>
                </a:path>
                <a:path w="416559" h="393700">
                  <a:moveTo>
                    <a:pt x="207067" y="80801"/>
                  </a:moveTo>
                  <a:lnTo>
                    <a:pt x="150268" y="80801"/>
                  </a:lnTo>
                  <a:lnTo>
                    <a:pt x="157799" y="81717"/>
                  </a:lnTo>
                  <a:lnTo>
                    <a:pt x="164912" y="84707"/>
                  </a:lnTo>
                  <a:lnTo>
                    <a:pt x="165341" y="92031"/>
                  </a:lnTo>
                  <a:lnTo>
                    <a:pt x="166568" y="98439"/>
                  </a:lnTo>
                  <a:lnTo>
                    <a:pt x="196124" y="255466"/>
                  </a:lnTo>
                  <a:lnTo>
                    <a:pt x="239537" y="141220"/>
                  </a:lnTo>
                  <a:lnTo>
                    <a:pt x="241806" y="135117"/>
                  </a:lnTo>
                  <a:lnTo>
                    <a:pt x="244136" y="129014"/>
                  </a:lnTo>
                  <a:lnTo>
                    <a:pt x="251801" y="128343"/>
                  </a:lnTo>
                  <a:lnTo>
                    <a:pt x="261551" y="127366"/>
                  </a:lnTo>
                  <a:lnTo>
                    <a:pt x="413369" y="127366"/>
                  </a:lnTo>
                  <a:lnTo>
                    <a:pt x="416082" y="111095"/>
                  </a:lnTo>
                  <a:lnTo>
                    <a:pt x="411726" y="81778"/>
                  </a:lnTo>
                  <a:lnTo>
                    <a:pt x="207652" y="81778"/>
                  </a:lnTo>
                  <a:lnTo>
                    <a:pt x="207067" y="80801"/>
                  </a:lnTo>
                  <a:close/>
                </a:path>
                <a:path w="416559" h="393700">
                  <a:moveTo>
                    <a:pt x="413369" y="127366"/>
                  </a:moveTo>
                  <a:lnTo>
                    <a:pt x="261551" y="127366"/>
                  </a:lnTo>
                  <a:lnTo>
                    <a:pt x="264433" y="135666"/>
                  </a:lnTo>
                  <a:lnTo>
                    <a:pt x="289083" y="219947"/>
                  </a:lnTo>
                  <a:lnTo>
                    <a:pt x="303861" y="203774"/>
                  </a:lnTo>
                  <a:lnTo>
                    <a:pt x="308588" y="197616"/>
                  </a:lnTo>
                  <a:lnTo>
                    <a:pt x="313907" y="191935"/>
                  </a:lnTo>
                  <a:lnTo>
                    <a:pt x="319743" y="186808"/>
                  </a:lnTo>
                  <a:lnTo>
                    <a:pt x="325875" y="182536"/>
                  </a:lnTo>
                  <a:lnTo>
                    <a:pt x="395749" y="182536"/>
                  </a:lnTo>
                  <a:lnTo>
                    <a:pt x="396565" y="181079"/>
                  </a:lnTo>
                  <a:lnTo>
                    <a:pt x="410135" y="146774"/>
                  </a:lnTo>
                  <a:lnTo>
                    <a:pt x="413369" y="127366"/>
                  </a:lnTo>
                  <a:close/>
                </a:path>
                <a:path w="416559" h="393700">
                  <a:moveTo>
                    <a:pt x="149644" y="141525"/>
                  </a:moveTo>
                  <a:lnTo>
                    <a:pt x="132352" y="193216"/>
                  </a:lnTo>
                  <a:lnTo>
                    <a:pt x="129715" y="200906"/>
                  </a:lnTo>
                  <a:lnTo>
                    <a:pt x="127630" y="208413"/>
                  </a:lnTo>
                  <a:lnTo>
                    <a:pt x="117697" y="208901"/>
                  </a:lnTo>
                  <a:lnTo>
                    <a:pt x="110928" y="209081"/>
                  </a:lnTo>
                  <a:lnTo>
                    <a:pt x="162362" y="209081"/>
                  </a:lnTo>
                  <a:lnTo>
                    <a:pt x="149644" y="141525"/>
                  </a:lnTo>
                  <a:close/>
                </a:path>
                <a:path w="416559" h="393700">
                  <a:moveTo>
                    <a:pt x="319865" y="244"/>
                  </a:moveTo>
                  <a:lnTo>
                    <a:pt x="283163" y="4830"/>
                  </a:lnTo>
                  <a:lnTo>
                    <a:pt x="252100" y="23160"/>
                  </a:lnTo>
                  <a:lnTo>
                    <a:pt x="226866" y="50415"/>
                  </a:lnTo>
                  <a:lnTo>
                    <a:pt x="207652" y="81778"/>
                  </a:lnTo>
                  <a:lnTo>
                    <a:pt x="411726" y="81778"/>
                  </a:lnTo>
                  <a:lnTo>
                    <a:pt x="376049" y="24922"/>
                  </a:lnTo>
                  <a:lnTo>
                    <a:pt x="319865" y="244"/>
                  </a:lnTo>
                  <a:close/>
                </a:path>
              </a:pathLst>
            </a:custGeom>
            <a:solidFill>
              <a:srgbClr val="CFD1D3"/>
            </a:solidFill>
          </p:spPr>
          <p:txBody>
            <a:bodyPr wrap="square" lIns="0" tIns="0" rIns="0" bIns="0" rtlCol="0"/>
            <a:lstStyle/>
            <a:p>
              <a:endParaRPr/>
            </a:p>
          </p:txBody>
        </p:sp>
        <p:sp>
          <p:nvSpPr>
            <p:cNvPr id="42" name="object 42"/>
            <p:cNvSpPr/>
            <p:nvPr/>
          </p:nvSpPr>
          <p:spPr>
            <a:xfrm>
              <a:off x="1083999" y="4282160"/>
              <a:ext cx="416559" cy="393700"/>
            </a:xfrm>
            <a:custGeom>
              <a:avLst/>
              <a:gdLst/>
              <a:ahLst/>
              <a:cxnLst/>
              <a:rect l="l" t="t" r="r" b="b"/>
              <a:pathLst>
                <a:path w="416559" h="393700">
                  <a:moveTo>
                    <a:pt x="209369" y="391743"/>
                  </a:moveTo>
                  <a:lnTo>
                    <a:pt x="248758" y="358932"/>
                  </a:lnTo>
                  <a:lnTo>
                    <a:pt x="286201" y="323940"/>
                  </a:lnTo>
                  <a:lnTo>
                    <a:pt x="335889" y="270938"/>
                  </a:lnTo>
                  <a:lnTo>
                    <a:pt x="378977" y="212502"/>
                  </a:lnTo>
                  <a:lnTo>
                    <a:pt x="410135" y="146774"/>
                  </a:lnTo>
                  <a:lnTo>
                    <a:pt x="416082" y="111095"/>
                  </a:lnTo>
                  <a:lnTo>
                    <a:pt x="410801" y="75553"/>
                  </a:lnTo>
                  <a:lnTo>
                    <a:pt x="396938" y="48072"/>
                  </a:lnTo>
                  <a:lnTo>
                    <a:pt x="376049" y="24922"/>
                  </a:lnTo>
                  <a:lnTo>
                    <a:pt x="349802" y="8260"/>
                  </a:lnTo>
                  <a:lnTo>
                    <a:pt x="319865" y="244"/>
                  </a:lnTo>
                  <a:lnTo>
                    <a:pt x="283163" y="4830"/>
                  </a:lnTo>
                  <a:lnTo>
                    <a:pt x="252100" y="23160"/>
                  </a:lnTo>
                  <a:lnTo>
                    <a:pt x="226866" y="50415"/>
                  </a:lnTo>
                  <a:lnTo>
                    <a:pt x="207652" y="81778"/>
                  </a:lnTo>
                  <a:lnTo>
                    <a:pt x="190450" y="53037"/>
                  </a:lnTo>
                  <a:lnTo>
                    <a:pt x="168269" y="27432"/>
                  </a:lnTo>
                  <a:lnTo>
                    <a:pt x="140961" y="8555"/>
                  </a:lnTo>
                  <a:lnTo>
                    <a:pt x="108376" y="0"/>
                  </a:lnTo>
                  <a:lnTo>
                    <a:pt x="77879" y="3653"/>
                  </a:lnTo>
                  <a:lnTo>
                    <a:pt x="50154" y="16912"/>
                  </a:lnTo>
                  <a:lnTo>
                    <a:pt x="26889" y="37461"/>
                  </a:lnTo>
                  <a:lnTo>
                    <a:pt x="9775" y="62981"/>
                  </a:lnTo>
                  <a:lnTo>
                    <a:pt x="0" y="97987"/>
                  </a:lnTo>
                  <a:lnTo>
                    <a:pt x="2210" y="133622"/>
                  </a:lnTo>
                  <a:lnTo>
                    <a:pt x="29275" y="200784"/>
                  </a:lnTo>
                  <a:lnTo>
                    <a:pt x="71355" y="261271"/>
                  </a:lnTo>
                  <a:lnTo>
                    <a:pt x="120885" y="315762"/>
                  </a:lnTo>
                  <a:lnTo>
                    <a:pt x="162977" y="355860"/>
                  </a:lnTo>
                  <a:lnTo>
                    <a:pt x="207652" y="393085"/>
                  </a:lnTo>
                  <a:lnTo>
                    <a:pt x="209369" y="391743"/>
                  </a:lnTo>
                </a:path>
                <a:path w="416559" h="393700">
                  <a:moveTo>
                    <a:pt x="109541" y="184245"/>
                  </a:moveTo>
                  <a:lnTo>
                    <a:pt x="127937" y="129319"/>
                  </a:lnTo>
                  <a:lnTo>
                    <a:pt x="138852" y="96669"/>
                  </a:lnTo>
                  <a:lnTo>
                    <a:pt x="141347" y="90067"/>
                  </a:lnTo>
                  <a:lnTo>
                    <a:pt x="144968" y="84181"/>
                  </a:lnTo>
                  <a:lnTo>
                    <a:pt x="150268" y="80801"/>
                  </a:lnTo>
                  <a:lnTo>
                    <a:pt x="157799" y="81717"/>
                  </a:lnTo>
                  <a:lnTo>
                    <a:pt x="164912" y="84707"/>
                  </a:lnTo>
                  <a:lnTo>
                    <a:pt x="165341" y="92031"/>
                  </a:lnTo>
                  <a:lnTo>
                    <a:pt x="166568" y="98439"/>
                  </a:lnTo>
                  <a:lnTo>
                    <a:pt x="171657" y="125475"/>
                  </a:lnTo>
                  <a:lnTo>
                    <a:pt x="186374" y="203591"/>
                  </a:lnTo>
                  <a:lnTo>
                    <a:pt x="196124" y="255466"/>
                  </a:lnTo>
                  <a:lnTo>
                    <a:pt x="231689" y="161848"/>
                  </a:lnTo>
                  <a:lnTo>
                    <a:pt x="239537" y="141220"/>
                  </a:lnTo>
                  <a:lnTo>
                    <a:pt x="241806" y="135117"/>
                  </a:lnTo>
                  <a:lnTo>
                    <a:pt x="244136" y="129014"/>
                  </a:lnTo>
                  <a:lnTo>
                    <a:pt x="251801" y="128343"/>
                  </a:lnTo>
                  <a:lnTo>
                    <a:pt x="261551" y="127366"/>
                  </a:lnTo>
                  <a:lnTo>
                    <a:pt x="264433" y="135666"/>
                  </a:lnTo>
                  <a:lnTo>
                    <a:pt x="266579" y="142990"/>
                  </a:lnTo>
                  <a:lnTo>
                    <a:pt x="274121" y="168744"/>
                  </a:lnTo>
                  <a:lnTo>
                    <a:pt x="289083" y="219947"/>
                  </a:lnTo>
                  <a:lnTo>
                    <a:pt x="303861" y="203774"/>
                  </a:lnTo>
                  <a:lnTo>
                    <a:pt x="308588" y="197616"/>
                  </a:lnTo>
                  <a:lnTo>
                    <a:pt x="313907" y="191935"/>
                  </a:lnTo>
                  <a:lnTo>
                    <a:pt x="319743" y="186808"/>
                  </a:lnTo>
                  <a:lnTo>
                    <a:pt x="325875" y="182536"/>
                  </a:lnTo>
                  <a:lnTo>
                    <a:pt x="337219" y="184489"/>
                  </a:lnTo>
                  <a:lnTo>
                    <a:pt x="344270" y="184489"/>
                  </a:lnTo>
                  <a:lnTo>
                    <a:pt x="367081" y="184489"/>
                  </a:lnTo>
                  <a:lnTo>
                    <a:pt x="363587" y="190586"/>
                  </a:lnTo>
                  <a:lnTo>
                    <a:pt x="359914" y="196695"/>
                  </a:lnTo>
                  <a:lnTo>
                    <a:pt x="356069" y="202804"/>
                  </a:lnTo>
                  <a:lnTo>
                    <a:pt x="352058" y="208901"/>
                  </a:lnTo>
                  <a:lnTo>
                    <a:pt x="332129" y="208901"/>
                  </a:lnTo>
                  <a:lnTo>
                    <a:pt x="322407" y="219789"/>
                  </a:lnTo>
                  <a:lnTo>
                    <a:pt x="312714" y="230780"/>
                  </a:lnTo>
                  <a:lnTo>
                    <a:pt x="302871" y="241633"/>
                  </a:lnTo>
                  <a:lnTo>
                    <a:pt x="292701" y="252109"/>
                  </a:lnTo>
                  <a:lnTo>
                    <a:pt x="288358" y="257276"/>
                  </a:lnTo>
                  <a:lnTo>
                    <a:pt x="280621" y="257963"/>
                  </a:lnTo>
                  <a:lnTo>
                    <a:pt x="275430" y="253635"/>
                  </a:lnTo>
                  <a:lnTo>
                    <a:pt x="274408" y="252786"/>
                  </a:lnTo>
                  <a:lnTo>
                    <a:pt x="269952" y="242345"/>
                  </a:lnTo>
                  <a:lnTo>
                    <a:pt x="259711" y="207497"/>
                  </a:lnTo>
                  <a:lnTo>
                    <a:pt x="251372" y="178936"/>
                  </a:lnTo>
                  <a:lnTo>
                    <a:pt x="239733" y="209747"/>
                  </a:lnTo>
                  <a:lnTo>
                    <a:pt x="228163" y="240552"/>
                  </a:lnTo>
                  <a:lnTo>
                    <a:pt x="216501" y="271323"/>
                  </a:lnTo>
                  <a:lnTo>
                    <a:pt x="204586" y="302031"/>
                  </a:lnTo>
                  <a:lnTo>
                    <a:pt x="203686" y="305362"/>
                  </a:lnTo>
                  <a:lnTo>
                    <a:pt x="201729" y="308311"/>
                  </a:lnTo>
                  <a:lnTo>
                    <a:pt x="199006" y="310453"/>
                  </a:lnTo>
                  <a:lnTo>
                    <a:pt x="193426" y="314267"/>
                  </a:lnTo>
                  <a:lnTo>
                    <a:pt x="185791" y="312858"/>
                  </a:lnTo>
                  <a:lnTo>
                    <a:pt x="181954" y="307299"/>
                  </a:lnTo>
                  <a:lnTo>
                    <a:pt x="180973" y="305880"/>
                  </a:lnTo>
                  <a:lnTo>
                    <a:pt x="180308" y="304273"/>
                  </a:lnTo>
                  <a:lnTo>
                    <a:pt x="179997" y="302580"/>
                  </a:lnTo>
                  <a:lnTo>
                    <a:pt x="178586" y="296965"/>
                  </a:lnTo>
                  <a:lnTo>
                    <a:pt x="177851" y="291106"/>
                  </a:lnTo>
                  <a:lnTo>
                    <a:pt x="176747" y="285492"/>
                  </a:lnTo>
                  <a:lnTo>
                    <a:pt x="161233" y="203103"/>
                  </a:lnTo>
                  <a:lnTo>
                    <a:pt x="149644" y="141525"/>
                  </a:lnTo>
                  <a:lnTo>
                    <a:pt x="132352" y="193216"/>
                  </a:lnTo>
                  <a:lnTo>
                    <a:pt x="129715" y="200906"/>
                  </a:lnTo>
                  <a:lnTo>
                    <a:pt x="127630" y="208413"/>
                  </a:lnTo>
                  <a:lnTo>
                    <a:pt x="117697" y="208901"/>
                  </a:lnTo>
                  <a:lnTo>
                    <a:pt x="110928" y="209081"/>
                  </a:lnTo>
                  <a:lnTo>
                    <a:pt x="104153" y="209061"/>
                  </a:lnTo>
                  <a:lnTo>
                    <a:pt x="97389" y="208961"/>
                  </a:lnTo>
                  <a:lnTo>
                    <a:pt x="90655" y="208901"/>
                  </a:lnTo>
                  <a:lnTo>
                    <a:pt x="51541" y="190586"/>
                  </a:lnTo>
                  <a:lnTo>
                    <a:pt x="48038" y="184489"/>
                  </a:lnTo>
                  <a:lnTo>
                    <a:pt x="109541" y="184245"/>
                  </a:lnTo>
                </a:path>
              </a:pathLst>
            </a:custGeom>
            <a:ln w="7136">
              <a:solidFill>
                <a:srgbClr val="454545"/>
              </a:solidFill>
            </a:ln>
          </p:spPr>
          <p:txBody>
            <a:bodyPr wrap="square" lIns="0" tIns="0" rIns="0" bIns="0" rtlCol="0"/>
            <a:lstStyle/>
            <a:p>
              <a:endParaRPr/>
            </a:p>
          </p:txBody>
        </p:sp>
        <p:sp>
          <p:nvSpPr>
            <p:cNvPr id="43" name="object 43"/>
            <p:cNvSpPr/>
            <p:nvPr/>
          </p:nvSpPr>
          <p:spPr>
            <a:xfrm>
              <a:off x="1002791" y="4248911"/>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80"/>
                  </a:lnTo>
                  <a:lnTo>
                    <a:pt x="572482" y="429285"/>
                  </a:lnTo>
                  <a:lnTo>
                    <a:pt x="562689" y="443817"/>
                  </a:lnTo>
                  <a:lnTo>
                    <a:pt x="548157" y="453610"/>
                  </a:lnTo>
                  <a:lnTo>
                    <a:pt x="530352" y="457200"/>
                  </a:lnTo>
                  <a:lnTo>
                    <a:pt x="45720" y="457200"/>
                  </a:lnTo>
                  <a:lnTo>
                    <a:pt x="27924" y="453610"/>
                  </a:lnTo>
                  <a:lnTo>
                    <a:pt x="13392" y="443817"/>
                  </a:lnTo>
                  <a:lnTo>
                    <a:pt x="3593" y="429285"/>
                  </a:lnTo>
                  <a:lnTo>
                    <a:pt x="0" y="411480"/>
                  </a:lnTo>
                  <a:lnTo>
                    <a:pt x="0" y="45719"/>
                  </a:lnTo>
                  <a:close/>
                </a:path>
              </a:pathLst>
            </a:custGeom>
            <a:ln w="12700">
              <a:solidFill>
                <a:srgbClr val="3C4A5F"/>
              </a:solidFill>
            </a:ln>
          </p:spPr>
          <p:txBody>
            <a:bodyPr wrap="square" lIns="0" tIns="0" rIns="0" bIns="0" rtlCol="0"/>
            <a:lstStyle/>
            <a:p>
              <a:endParaRPr/>
            </a:p>
          </p:txBody>
        </p:sp>
        <p:sp>
          <p:nvSpPr>
            <p:cNvPr id="44" name="object 44"/>
            <p:cNvSpPr/>
            <p:nvPr/>
          </p:nvSpPr>
          <p:spPr>
            <a:xfrm>
              <a:off x="381000" y="4820411"/>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45" name="object 45"/>
            <p:cNvSpPr/>
            <p:nvPr/>
          </p:nvSpPr>
          <p:spPr>
            <a:xfrm>
              <a:off x="381000" y="4820411"/>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pic>
          <p:nvPicPr>
            <p:cNvPr id="46" name="object 46"/>
            <p:cNvPicPr/>
            <p:nvPr/>
          </p:nvPicPr>
          <p:blipFill>
            <a:blip r:embed="rId4" cstate="print"/>
            <a:stretch>
              <a:fillRect/>
            </a:stretch>
          </p:blipFill>
          <p:spPr>
            <a:xfrm>
              <a:off x="1127155" y="5109295"/>
              <a:ext cx="334791" cy="184756"/>
            </a:xfrm>
            <a:prstGeom prst="rect">
              <a:avLst/>
            </a:prstGeom>
          </p:spPr>
        </p:pic>
        <p:sp>
          <p:nvSpPr>
            <p:cNvPr id="47" name="object 47"/>
            <p:cNvSpPr/>
            <p:nvPr/>
          </p:nvSpPr>
          <p:spPr>
            <a:xfrm>
              <a:off x="1130089" y="4925648"/>
              <a:ext cx="330200" cy="165100"/>
            </a:xfrm>
            <a:custGeom>
              <a:avLst/>
              <a:gdLst/>
              <a:ahLst/>
              <a:cxnLst/>
              <a:rect l="l" t="t" r="r" b="b"/>
              <a:pathLst>
                <a:path w="330200" h="165100">
                  <a:moveTo>
                    <a:pt x="113596" y="137157"/>
                  </a:moveTo>
                  <a:lnTo>
                    <a:pt x="85027" y="137157"/>
                  </a:lnTo>
                  <a:lnTo>
                    <a:pt x="85027" y="164587"/>
                  </a:lnTo>
                  <a:lnTo>
                    <a:pt x="113596" y="137157"/>
                  </a:lnTo>
                  <a:close/>
                </a:path>
                <a:path w="330200" h="165100">
                  <a:moveTo>
                    <a:pt x="178444" y="137157"/>
                  </a:moveTo>
                  <a:lnTo>
                    <a:pt x="144433" y="137157"/>
                  </a:lnTo>
                  <a:lnTo>
                    <a:pt x="162119" y="164587"/>
                  </a:lnTo>
                  <a:lnTo>
                    <a:pt x="178444" y="137157"/>
                  </a:lnTo>
                  <a:close/>
                </a:path>
                <a:path w="330200" h="165100">
                  <a:moveTo>
                    <a:pt x="239210" y="137157"/>
                  </a:moveTo>
                  <a:lnTo>
                    <a:pt x="210641" y="137157"/>
                  </a:lnTo>
                  <a:lnTo>
                    <a:pt x="239210" y="164587"/>
                  </a:lnTo>
                  <a:lnTo>
                    <a:pt x="239210" y="137157"/>
                  </a:lnTo>
                  <a:close/>
                </a:path>
                <a:path w="330200" h="165100">
                  <a:moveTo>
                    <a:pt x="311767" y="0"/>
                  </a:moveTo>
                  <a:lnTo>
                    <a:pt x="18139" y="0"/>
                  </a:lnTo>
                  <a:lnTo>
                    <a:pt x="11078" y="1437"/>
                  </a:lnTo>
                  <a:lnTo>
                    <a:pt x="5312" y="5357"/>
                  </a:lnTo>
                  <a:lnTo>
                    <a:pt x="1425" y="11170"/>
                  </a:lnTo>
                  <a:lnTo>
                    <a:pt x="0" y="18286"/>
                  </a:lnTo>
                  <a:lnTo>
                    <a:pt x="0" y="118870"/>
                  </a:lnTo>
                  <a:lnTo>
                    <a:pt x="1425" y="125988"/>
                  </a:lnTo>
                  <a:lnTo>
                    <a:pt x="5312" y="131801"/>
                  </a:lnTo>
                  <a:lnTo>
                    <a:pt x="11078" y="135720"/>
                  </a:lnTo>
                  <a:lnTo>
                    <a:pt x="18139" y="137157"/>
                  </a:lnTo>
                  <a:lnTo>
                    <a:pt x="311767" y="137157"/>
                  </a:lnTo>
                  <a:lnTo>
                    <a:pt x="318830" y="135720"/>
                  </a:lnTo>
                  <a:lnTo>
                    <a:pt x="324599" y="131801"/>
                  </a:lnTo>
                  <a:lnTo>
                    <a:pt x="328488" y="125988"/>
                  </a:lnTo>
                  <a:lnTo>
                    <a:pt x="329914" y="118870"/>
                  </a:lnTo>
                  <a:lnTo>
                    <a:pt x="329914" y="96012"/>
                  </a:lnTo>
                  <a:lnTo>
                    <a:pt x="45348" y="96012"/>
                  </a:lnTo>
                  <a:lnTo>
                    <a:pt x="45348" y="86869"/>
                  </a:lnTo>
                  <a:lnTo>
                    <a:pt x="329914" y="86869"/>
                  </a:lnTo>
                  <a:lnTo>
                    <a:pt x="329914" y="73154"/>
                  </a:lnTo>
                  <a:lnTo>
                    <a:pt x="45348" y="73154"/>
                  </a:lnTo>
                  <a:lnTo>
                    <a:pt x="45348" y="64010"/>
                  </a:lnTo>
                  <a:lnTo>
                    <a:pt x="329914" y="64010"/>
                  </a:lnTo>
                  <a:lnTo>
                    <a:pt x="329914" y="50295"/>
                  </a:lnTo>
                  <a:lnTo>
                    <a:pt x="45348" y="50295"/>
                  </a:lnTo>
                  <a:lnTo>
                    <a:pt x="45348" y="41152"/>
                  </a:lnTo>
                  <a:lnTo>
                    <a:pt x="329914" y="41152"/>
                  </a:lnTo>
                  <a:lnTo>
                    <a:pt x="329914" y="18286"/>
                  </a:lnTo>
                  <a:lnTo>
                    <a:pt x="328488" y="11170"/>
                  </a:lnTo>
                  <a:lnTo>
                    <a:pt x="324599" y="5357"/>
                  </a:lnTo>
                  <a:lnTo>
                    <a:pt x="318830" y="1437"/>
                  </a:lnTo>
                  <a:lnTo>
                    <a:pt x="311767" y="0"/>
                  </a:lnTo>
                  <a:close/>
                </a:path>
                <a:path w="330200" h="165100">
                  <a:moveTo>
                    <a:pt x="329914" y="86869"/>
                  </a:moveTo>
                  <a:lnTo>
                    <a:pt x="212001" y="86869"/>
                  </a:lnTo>
                  <a:lnTo>
                    <a:pt x="212001" y="96012"/>
                  </a:lnTo>
                  <a:lnTo>
                    <a:pt x="329914" y="96012"/>
                  </a:lnTo>
                  <a:lnTo>
                    <a:pt x="329914" y="86869"/>
                  </a:lnTo>
                  <a:close/>
                </a:path>
                <a:path w="330200" h="165100">
                  <a:moveTo>
                    <a:pt x="329914" y="64010"/>
                  </a:moveTo>
                  <a:lnTo>
                    <a:pt x="284558" y="64010"/>
                  </a:lnTo>
                  <a:lnTo>
                    <a:pt x="284558" y="73154"/>
                  </a:lnTo>
                  <a:lnTo>
                    <a:pt x="329914" y="73154"/>
                  </a:lnTo>
                  <a:lnTo>
                    <a:pt x="329914" y="64010"/>
                  </a:lnTo>
                  <a:close/>
                </a:path>
                <a:path w="330200" h="165100">
                  <a:moveTo>
                    <a:pt x="329914" y="41152"/>
                  </a:moveTo>
                  <a:lnTo>
                    <a:pt x="257349" y="41152"/>
                  </a:lnTo>
                  <a:lnTo>
                    <a:pt x="257349" y="50295"/>
                  </a:lnTo>
                  <a:lnTo>
                    <a:pt x="329914" y="50295"/>
                  </a:lnTo>
                  <a:lnTo>
                    <a:pt x="329914" y="41152"/>
                  </a:lnTo>
                  <a:close/>
                </a:path>
              </a:pathLst>
            </a:custGeom>
            <a:solidFill>
              <a:srgbClr val="CFD1D3"/>
            </a:solidFill>
          </p:spPr>
          <p:txBody>
            <a:bodyPr wrap="square" lIns="0" tIns="0" rIns="0" bIns="0" rtlCol="0"/>
            <a:lstStyle/>
            <a:p>
              <a:endParaRPr/>
            </a:p>
          </p:txBody>
        </p:sp>
        <p:sp>
          <p:nvSpPr>
            <p:cNvPr id="48" name="object 48"/>
            <p:cNvSpPr/>
            <p:nvPr/>
          </p:nvSpPr>
          <p:spPr>
            <a:xfrm>
              <a:off x="1130089" y="4925648"/>
              <a:ext cx="330200" cy="165100"/>
            </a:xfrm>
            <a:custGeom>
              <a:avLst/>
              <a:gdLst/>
              <a:ahLst/>
              <a:cxnLst/>
              <a:rect l="l" t="t" r="r" b="b"/>
              <a:pathLst>
                <a:path w="330200" h="165100">
                  <a:moveTo>
                    <a:pt x="311767" y="0"/>
                  </a:moveTo>
                  <a:lnTo>
                    <a:pt x="18139" y="0"/>
                  </a:lnTo>
                  <a:lnTo>
                    <a:pt x="11078" y="1437"/>
                  </a:lnTo>
                  <a:lnTo>
                    <a:pt x="5312" y="5357"/>
                  </a:lnTo>
                  <a:lnTo>
                    <a:pt x="1425" y="11170"/>
                  </a:lnTo>
                  <a:lnTo>
                    <a:pt x="0" y="18286"/>
                  </a:lnTo>
                  <a:lnTo>
                    <a:pt x="0" y="118870"/>
                  </a:lnTo>
                  <a:lnTo>
                    <a:pt x="1425" y="125988"/>
                  </a:lnTo>
                  <a:lnTo>
                    <a:pt x="5312" y="131801"/>
                  </a:lnTo>
                  <a:lnTo>
                    <a:pt x="11078" y="135720"/>
                  </a:lnTo>
                  <a:lnTo>
                    <a:pt x="18139" y="137157"/>
                  </a:lnTo>
                  <a:lnTo>
                    <a:pt x="85027" y="137157"/>
                  </a:lnTo>
                  <a:lnTo>
                    <a:pt x="85027" y="164587"/>
                  </a:lnTo>
                  <a:lnTo>
                    <a:pt x="113596" y="137157"/>
                  </a:lnTo>
                  <a:lnTo>
                    <a:pt x="144433" y="137157"/>
                  </a:lnTo>
                  <a:lnTo>
                    <a:pt x="162119" y="164587"/>
                  </a:lnTo>
                  <a:lnTo>
                    <a:pt x="178444" y="137157"/>
                  </a:lnTo>
                  <a:lnTo>
                    <a:pt x="210641" y="137157"/>
                  </a:lnTo>
                  <a:lnTo>
                    <a:pt x="239210" y="164587"/>
                  </a:lnTo>
                  <a:lnTo>
                    <a:pt x="239210" y="137157"/>
                  </a:lnTo>
                  <a:lnTo>
                    <a:pt x="311767" y="137157"/>
                  </a:lnTo>
                  <a:lnTo>
                    <a:pt x="318830" y="135720"/>
                  </a:lnTo>
                  <a:lnTo>
                    <a:pt x="324599" y="131801"/>
                  </a:lnTo>
                  <a:lnTo>
                    <a:pt x="328488" y="125988"/>
                  </a:lnTo>
                  <a:lnTo>
                    <a:pt x="329914" y="118870"/>
                  </a:lnTo>
                  <a:lnTo>
                    <a:pt x="329914" y="18286"/>
                  </a:lnTo>
                  <a:lnTo>
                    <a:pt x="328488" y="11170"/>
                  </a:lnTo>
                  <a:lnTo>
                    <a:pt x="324599" y="5357"/>
                  </a:lnTo>
                  <a:lnTo>
                    <a:pt x="318830" y="1437"/>
                  </a:lnTo>
                  <a:lnTo>
                    <a:pt x="311767" y="0"/>
                  </a:lnTo>
                  <a:close/>
                </a:path>
                <a:path w="330200" h="165100">
                  <a:moveTo>
                    <a:pt x="45348" y="41152"/>
                  </a:moveTo>
                  <a:lnTo>
                    <a:pt x="257349" y="41152"/>
                  </a:lnTo>
                  <a:lnTo>
                    <a:pt x="257349" y="50295"/>
                  </a:lnTo>
                  <a:lnTo>
                    <a:pt x="45348" y="50295"/>
                  </a:lnTo>
                  <a:lnTo>
                    <a:pt x="45348" y="41152"/>
                  </a:lnTo>
                  <a:close/>
                </a:path>
                <a:path w="330200" h="165100">
                  <a:moveTo>
                    <a:pt x="212001" y="96012"/>
                  </a:moveTo>
                  <a:lnTo>
                    <a:pt x="45348" y="96012"/>
                  </a:lnTo>
                  <a:lnTo>
                    <a:pt x="45348" y="86869"/>
                  </a:lnTo>
                  <a:lnTo>
                    <a:pt x="212001" y="86869"/>
                  </a:lnTo>
                  <a:lnTo>
                    <a:pt x="212001" y="96012"/>
                  </a:lnTo>
                  <a:close/>
                </a:path>
                <a:path w="330200" h="165100">
                  <a:moveTo>
                    <a:pt x="284558" y="73154"/>
                  </a:moveTo>
                  <a:lnTo>
                    <a:pt x="45348" y="73154"/>
                  </a:lnTo>
                  <a:lnTo>
                    <a:pt x="45348" y="64010"/>
                  </a:lnTo>
                  <a:lnTo>
                    <a:pt x="284558" y="64010"/>
                  </a:lnTo>
                  <a:lnTo>
                    <a:pt x="284558" y="73154"/>
                  </a:lnTo>
                  <a:close/>
                </a:path>
              </a:pathLst>
            </a:custGeom>
            <a:ln w="5312">
              <a:solidFill>
                <a:srgbClr val="454545"/>
              </a:solidFill>
            </a:ln>
          </p:spPr>
          <p:txBody>
            <a:bodyPr wrap="square" lIns="0" tIns="0" rIns="0" bIns="0" rtlCol="0"/>
            <a:lstStyle/>
            <a:p>
              <a:endParaRPr/>
            </a:p>
          </p:txBody>
        </p:sp>
        <p:sp>
          <p:nvSpPr>
            <p:cNvPr id="49" name="object 49"/>
            <p:cNvSpPr/>
            <p:nvPr/>
          </p:nvSpPr>
          <p:spPr>
            <a:xfrm>
              <a:off x="1003554" y="4879085"/>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19"/>
                  </a:lnTo>
                  <a:close/>
                </a:path>
              </a:pathLst>
            </a:custGeom>
            <a:ln w="25400">
              <a:solidFill>
                <a:srgbClr val="3D3D3D"/>
              </a:solidFill>
            </a:ln>
          </p:spPr>
          <p:txBody>
            <a:bodyPr wrap="square" lIns="0" tIns="0" rIns="0" bIns="0" rtlCol="0"/>
            <a:lstStyle/>
            <a:p>
              <a:endParaRPr/>
            </a:p>
          </p:txBody>
        </p:sp>
        <p:sp>
          <p:nvSpPr>
            <p:cNvPr id="50" name="object 50"/>
            <p:cNvSpPr/>
            <p:nvPr/>
          </p:nvSpPr>
          <p:spPr>
            <a:xfrm>
              <a:off x="381000" y="5457444"/>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49"/>
                  </a:lnTo>
                  <a:lnTo>
                    <a:pt x="0" y="514349"/>
                  </a:lnTo>
                  <a:lnTo>
                    <a:pt x="4491" y="536593"/>
                  </a:lnTo>
                  <a:lnTo>
                    <a:pt x="16740" y="554759"/>
                  </a:lnTo>
                  <a:lnTo>
                    <a:pt x="34906" y="567008"/>
                  </a:lnTo>
                  <a:lnTo>
                    <a:pt x="57150" y="571499"/>
                  </a:lnTo>
                  <a:lnTo>
                    <a:pt x="8477250" y="571499"/>
                  </a:lnTo>
                  <a:lnTo>
                    <a:pt x="8499520" y="567008"/>
                  </a:lnTo>
                  <a:lnTo>
                    <a:pt x="8517683" y="554759"/>
                  </a:lnTo>
                  <a:lnTo>
                    <a:pt x="8529917" y="536593"/>
                  </a:lnTo>
                  <a:lnTo>
                    <a:pt x="8534400" y="514349"/>
                  </a:lnTo>
                  <a:lnTo>
                    <a:pt x="8534400" y="57149"/>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51" name="object 51"/>
            <p:cNvSpPr/>
            <p:nvPr/>
          </p:nvSpPr>
          <p:spPr>
            <a:xfrm>
              <a:off x="381000" y="5457444"/>
              <a:ext cx="8534400" cy="571500"/>
            </a:xfrm>
            <a:custGeom>
              <a:avLst/>
              <a:gdLst/>
              <a:ahLst/>
              <a:cxnLst/>
              <a:rect l="l" t="t" r="r" b="b"/>
              <a:pathLst>
                <a:path w="8534400" h="571500">
                  <a:moveTo>
                    <a:pt x="0" y="57149"/>
                  </a:moveTo>
                  <a:lnTo>
                    <a:pt x="4491" y="34879"/>
                  </a:lnTo>
                  <a:lnTo>
                    <a:pt x="16740" y="16716"/>
                  </a:lnTo>
                  <a:lnTo>
                    <a:pt x="34906" y="4482"/>
                  </a:lnTo>
                  <a:lnTo>
                    <a:pt x="57150" y="0"/>
                  </a:lnTo>
                  <a:lnTo>
                    <a:pt x="8477250" y="0"/>
                  </a:lnTo>
                  <a:lnTo>
                    <a:pt x="8499520" y="4482"/>
                  </a:lnTo>
                  <a:lnTo>
                    <a:pt x="8517683" y="16716"/>
                  </a:lnTo>
                  <a:lnTo>
                    <a:pt x="8529917" y="34879"/>
                  </a:lnTo>
                  <a:lnTo>
                    <a:pt x="8534400" y="57149"/>
                  </a:lnTo>
                  <a:lnTo>
                    <a:pt x="8534400" y="514349"/>
                  </a:lnTo>
                  <a:lnTo>
                    <a:pt x="8529917" y="536593"/>
                  </a:lnTo>
                  <a:lnTo>
                    <a:pt x="8517683" y="554759"/>
                  </a:lnTo>
                  <a:lnTo>
                    <a:pt x="8499520" y="567008"/>
                  </a:lnTo>
                  <a:lnTo>
                    <a:pt x="8477250" y="571499"/>
                  </a:lnTo>
                  <a:lnTo>
                    <a:pt x="57150" y="571499"/>
                  </a:lnTo>
                  <a:lnTo>
                    <a:pt x="34906" y="567008"/>
                  </a:lnTo>
                  <a:lnTo>
                    <a:pt x="16740" y="554759"/>
                  </a:lnTo>
                  <a:lnTo>
                    <a:pt x="4491" y="536593"/>
                  </a:lnTo>
                  <a:lnTo>
                    <a:pt x="0" y="514349"/>
                  </a:lnTo>
                  <a:lnTo>
                    <a:pt x="0" y="57149"/>
                  </a:lnTo>
                  <a:close/>
                </a:path>
              </a:pathLst>
            </a:custGeom>
            <a:ln w="12700">
              <a:solidFill>
                <a:srgbClr val="3C4A5F"/>
              </a:solidFill>
            </a:ln>
          </p:spPr>
          <p:txBody>
            <a:bodyPr wrap="square" lIns="0" tIns="0" rIns="0" bIns="0" rtlCol="0"/>
            <a:lstStyle/>
            <a:p>
              <a:endParaRPr/>
            </a:p>
          </p:txBody>
        </p:sp>
      </p:grpSp>
      <p:sp>
        <p:nvSpPr>
          <p:cNvPr id="52" name="object 52"/>
          <p:cNvSpPr txBox="1"/>
          <p:nvPr/>
        </p:nvSpPr>
        <p:spPr>
          <a:xfrm>
            <a:off x="389595" y="1790827"/>
            <a:ext cx="8517255" cy="4285789"/>
          </a:xfrm>
          <a:prstGeom prst="rect">
            <a:avLst/>
          </a:prstGeom>
        </p:spPr>
        <p:txBody>
          <a:bodyPr vert="horz" wrap="square" lIns="0" tIns="12700" rIns="0" bIns="0" rtlCol="0">
            <a:spAutoFit/>
          </a:bodyPr>
          <a:lstStyle/>
          <a:p>
            <a:pPr marL="1840864">
              <a:lnSpc>
                <a:spcPct val="100000"/>
              </a:lnSpc>
              <a:spcBef>
                <a:spcPts val="100"/>
              </a:spcBef>
            </a:pPr>
            <a:r>
              <a:rPr sz="1800" spc="-10" dirty="0">
                <a:solidFill>
                  <a:srgbClr val="44536A"/>
                </a:solidFill>
                <a:latin typeface="Georgia" panose="02040502050405020303" pitchFamily="18" charset="0"/>
                <a:cs typeface="Times New Roman"/>
              </a:rPr>
              <a:t>Согласие</a:t>
            </a:r>
            <a:r>
              <a:rPr sz="1800" spc="-8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субъекта</a:t>
            </a:r>
            <a:r>
              <a:rPr sz="1800" spc="-10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персональных</a:t>
            </a:r>
            <a:r>
              <a:rPr sz="1800" spc="-6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данных</a:t>
            </a:r>
            <a:endParaRPr sz="1800" dirty="0">
              <a:latin typeface="Georgia" panose="02040502050405020303" pitchFamily="18" charset="0"/>
              <a:cs typeface="Times New Roman"/>
            </a:endParaRPr>
          </a:p>
          <a:p>
            <a:pPr>
              <a:lnSpc>
                <a:spcPct val="100000"/>
              </a:lnSpc>
              <a:spcBef>
                <a:spcPts val="720"/>
              </a:spcBef>
            </a:pPr>
            <a:endParaRPr sz="1800" dirty="0">
              <a:latin typeface="Georgia" panose="02040502050405020303" pitchFamily="18" charset="0"/>
              <a:cs typeface="Times New Roman"/>
            </a:endParaRPr>
          </a:p>
          <a:p>
            <a:pPr marL="1840864">
              <a:lnSpc>
                <a:spcPct val="100000"/>
              </a:lnSpc>
            </a:pPr>
            <a:r>
              <a:rPr sz="1800" spc="-10" dirty="0">
                <a:solidFill>
                  <a:srgbClr val="44536A"/>
                </a:solidFill>
                <a:latin typeface="Georgia" panose="02040502050405020303" pitchFamily="18" charset="0"/>
                <a:cs typeface="Times New Roman"/>
              </a:rPr>
              <a:t>Заключение</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или</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исполнение</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договора</a:t>
            </a:r>
            <a:endParaRPr sz="1800" dirty="0">
              <a:latin typeface="Georgia" panose="02040502050405020303" pitchFamily="18" charset="0"/>
              <a:cs typeface="Times New Roman"/>
            </a:endParaRPr>
          </a:p>
          <a:p>
            <a:pPr>
              <a:lnSpc>
                <a:spcPct val="100000"/>
              </a:lnSpc>
              <a:spcBef>
                <a:spcPts val="105"/>
              </a:spcBef>
            </a:pPr>
            <a:endParaRPr sz="1800" dirty="0">
              <a:latin typeface="Georgia" panose="02040502050405020303" pitchFamily="18" charset="0"/>
              <a:cs typeface="Times New Roman"/>
            </a:endParaRPr>
          </a:p>
          <a:p>
            <a:pPr marL="1840864" marR="957580">
              <a:lnSpc>
                <a:spcPts val="1860"/>
              </a:lnSpc>
            </a:pPr>
            <a:r>
              <a:rPr sz="1800" dirty="0">
                <a:solidFill>
                  <a:srgbClr val="44536A"/>
                </a:solidFill>
                <a:latin typeface="Georgia" panose="02040502050405020303" pitchFamily="18" charset="0"/>
                <a:cs typeface="Times New Roman"/>
              </a:rPr>
              <a:t>Обработка</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персональных</a:t>
            </a:r>
            <a:r>
              <a:rPr sz="1800" spc="-4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данных,</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указанных</a:t>
            </a:r>
            <a:r>
              <a:rPr sz="1800" spc="-7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в</a:t>
            </a:r>
            <a:r>
              <a:rPr sz="1800" spc="-5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документе, </a:t>
            </a:r>
            <a:r>
              <a:rPr sz="1800" dirty="0">
                <a:solidFill>
                  <a:srgbClr val="44536A"/>
                </a:solidFill>
                <a:latin typeface="Georgia" panose="02040502050405020303" pitchFamily="18" charset="0"/>
                <a:cs typeface="Times New Roman"/>
              </a:rPr>
              <a:t>адресованном</a:t>
            </a:r>
            <a:r>
              <a:rPr sz="1800" spc="-7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оператору</a:t>
            </a:r>
            <a:endParaRPr sz="1800" dirty="0">
              <a:latin typeface="Georgia" panose="02040502050405020303" pitchFamily="18" charset="0"/>
              <a:cs typeface="Times New Roman"/>
            </a:endParaRPr>
          </a:p>
          <a:p>
            <a:pPr marL="1840864">
              <a:lnSpc>
                <a:spcPct val="100000"/>
              </a:lnSpc>
              <a:spcBef>
                <a:spcPts val="1850"/>
              </a:spcBef>
            </a:pPr>
            <a:r>
              <a:rPr sz="1800" dirty="0">
                <a:solidFill>
                  <a:srgbClr val="44536A"/>
                </a:solidFill>
                <a:latin typeface="Georgia" panose="02040502050405020303" pitchFamily="18" charset="0"/>
                <a:cs typeface="Times New Roman"/>
              </a:rPr>
              <a:t>Оформление</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реализация</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трудовых</a:t>
            </a:r>
            <a:r>
              <a:rPr sz="1800" spc="-6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(служебных)</a:t>
            </a:r>
            <a:r>
              <a:rPr sz="1800" spc="-7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отношений</a:t>
            </a:r>
            <a:endParaRPr sz="1800" dirty="0">
              <a:latin typeface="Georgia" panose="02040502050405020303" pitchFamily="18" charset="0"/>
              <a:cs typeface="Times New Roman"/>
            </a:endParaRPr>
          </a:p>
          <a:p>
            <a:pPr>
              <a:lnSpc>
                <a:spcPct val="100000"/>
              </a:lnSpc>
              <a:spcBef>
                <a:spcPts val="105"/>
              </a:spcBef>
            </a:pPr>
            <a:endParaRPr sz="1800" dirty="0">
              <a:latin typeface="Georgia" panose="02040502050405020303" pitchFamily="18" charset="0"/>
              <a:cs typeface="Times New Roman"/>
            </a:endParaRPr>
          </a:p>
          <a:p>
            <a:pPr marL="1840864" marR="444500">
              <a:lnSpc>
                <a:spcPts val="1860"/>
              </a:lnSpc>
            </a:pPr>
            <a:r>
              <a:rPr sz="1800" dirty="0">
                <a:solidFill>
                  <a:srgbClr val="44536A"/>
                </a:solidFill>
                <a:latin typeface="Georgia" panose="02040502050405020303" pitchFamily="18" charset="0"/>
                <a:cs typeface="Times New Roman"/>
              </a:rPr>
              <a:t>Защита</a:t>
            </a:r>
            <a:r>
              <a:rPr sz="1800" spc="-5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жизни,</a:t>
            </a:r>
            <a:r>
              <a:rPr sz="1800" spc="-3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здоровья</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или</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иных</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жизненно</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важных</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интересов человека</a:t>
            </a:r>
            <a:endParaRPr sz="1800" dirty="0">
              <a:latin typeface="Georgia" panose="02040502050405020303" pitchFamily="18" charset="0"/>
              <a:cs typeface="Times New Roman"/>
            </a:endParaRPr>
          </a:p>
          <a:p>
            <a:pPr marL="1823720">
              <a:lnSpc>
                <a:spcPct val="100000"/>
              </a:lnSpc>
              <a:spcBef>
                <a:spcPts val="1850"/>
              </a:spcBef>
            </a:pPr>
            <a:r>
              <a:rPr sz="1800" dirty="0">
                <a:solidFill>
                  <a:srgbClr val="44536A"/>
                </a:solidFill>
                <a:latin typeface="Georgia" panose="02040502050405020303" pitchFamily="18" charset="0"/>
                <a:cs typeface="Times New Roman"/>
              </a:rPr>
              <a:t>Обработка</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распространенных</a:t>
            </a:r>
            <a:r>
              <a:rPr sz="1800" spc="-6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ранее</a:t>
            </a:r>
            <a:r>
              <a:rPr sz="1800" spc="-4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персональных</a:t>
            </a:r>
            <a:r>
              <a:rPr sz="1800" spc="-3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данных</a:t>
            </a:r>
            <a:endParaRPr sz="1800" dirty="0">
              <a:latin typeface="Georgia" panose="02040502050405020303" pitchFamily="18" charset="0"/>
              <a:cs typeface="Times New Roman"/>
            </a:endParaRPr>
          </a:p>
          <a:p>
            <a:pPr marL="1840864">
              <a:lnSpc>
                <a:spcPts val="2010"/>
              </a:lnSpc>
              <a:spcBef>
                <a:spcPts val="1920"/>
              </a:spcBef>
            </a:pPr>
            <a:r>
              <a:rPr sz="1800" dirty="0">
                <a:solidFill>
                  <a:srgbClr val="44536A"/>
                </a:solidFill>
                <a:latin typeface="Georgia" panose="02040502050405020303" pitchFamily="18" charset="0"/>
                <a:cs typeface="Times New Roman"/>
              </a:rPr>
              <a:t>Выполнение</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обязанностей</a:t>
            </a:r>
            <a:r>
              <a:rPr sz="1800" spc="-6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(полномочий),</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предусмотренных</a:t>
            </a:r>
            <a:endParaRPr sz="1800" dirty="0">
              <a:latin typeface="Georgia" panose="02040502050405020303" pitchFamily="18" charset="0"/>
              <a:cs typeface="Times New Roman"/>
            </a:endParaRPr>
          </a:p>
          <a:p>
            <a:pPr marL="1840864">
              <a:lnSpc>
                <a:spcPts val="2010"/>
              </a:lnSpc>
            </a:pPr>
            <a:r>
              <a:rPr sz="1800" spc="-20" dirty="0">
                <a:solidFill>
                  <a:srgbClr val="44536A"/>
                </a:solidFill>
                <a:latin typeface="Georgia" panose="02040502050405020303" pitchFamily="18" charset="0"/>
                <a:cs typeface="Times New Roman"/>
              </a:rPr>
              <a:t>законодательными</a:t>
            </a:r>
            <a:r>
              <a:rPr sz="1800" spc="-1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актами</a:t>
            </a:r>
            <a:endParaRPr sz="1800" dirty="0">
              <a:latin typeface="Georgia" panose="02040502050405020303" pitchFamily="18" charset="0"/>
              <a:cs typeface="Times New Roman"/>
            </a:endParaRPr>
          </a:p>
        </p:txBody>
      </p:sp>
      <p:grpSp>
        <p:nvGrpSpPr>
          <p:cNvPr id="53" name="object 53"/>
          <p:cNvGrpSpPr/>
          <p:nvPr/>
        </p:nvGrpSpPr>
        <p:grpSpPr>
          <a:xfrm>
            <a:off x="982725" y="5505958"/>
            <a:ext cx="589280" cy="469900"/>
            <a:chOff x="982725" y="5505958"/>
            <a:chExt cx="589280" cy="469900"/>
          </a:xfrm>
        </p:grpSpPr>
        <p:sp>
          <p:nvSpPr>
            <p:cNvPr id="54" name="object 54"/>
            <p:cNvSpPr/>
            <p:nvPr/>
          </p:nvSpPr>
          <p:spPr>
            <a:xfrm>
              <a:off x="1056380" y="5576954"/>
              <a:ext cx="443230" cy="329565"/>
            </a:xfrm>
            <a:custGeom>
              <a:avLst/>
              <a:gdLst/>
              <a:ahLst/>
              <a:cxnLst/>
              <a:rect l="l" t="t" r="r" b="b"/>
              <a:pathLst>
                <a:path w="443230" h="329564">
                  <a:moveTo>
                    <a:pt x="402239" y="279218"/>
                  </a:moveTo>
                  <a:lnTo>
                    <a:pt x="40806" y="279218"/>
                  </a:lnTo>
                  <a:lnTo>
                    <a:pt x="40806" y="288372"/>
                  </a:lnTo>
                  <a:lnTo>
                    <a:pt x="0" y="311258"/>
                  </a:lnTo>
                  <a:lnTo>
                    <a:pt x="0" y="329567"/>
                  </a:lnTo>
                  <a:lnTo>
                    <a:pt x="443055" y="329567"/>
                  </a:lnTo>
                  <a:lnTo>
                    <a:pt x="443055" y="311258"/>
                  </a:lnTo>
                  <a:lnTo>
                    <a:pt x="402239" y="288372"/>
                  </a:lnTo>
                  <a:lnTo>
                    <a:pt x="402239" y="279218"/>
                  </a:lnTo>
                  <a:close/>
                </a:path>
                <a:path w="443230" h="329564">
                  <a:moveTo>
                    <a:pt x="99102" y="123592"/>
                  </a:moveTo>
                  <a:lnTo>
                    <a:pt x="64125" y="123592"/>
                  </a:lnTo>
                  <a:lnTo>
                    <a:pt x="64125" y="279218"/>
                  </a:lnTo>
                  <a:lnTo>
                    <a:pt x="99102" y="279218"/>
                  </a:lnTo>
                  <a:lnTo>
                    <a:pt x="99102" y="123592"/>
                  </a:lnTo>
                  <a:close/>
                </a:path>
                <a:path w="443230" h="329564">
                  <a:moveTo>
                    <a:pt x="169057" y="123592"/>
                  </a:moveTo>
                  <a:lnTo>
                    <a:pt x="134079" y="123592"/>
                  </a:lnTo>
                  <a:lnTo>
                    <a:pt x="134079" y="279218"/>
                  </a:lnTo>
                  <a:lnTo>
                    <a:pt x="169057" y="279218"/>
                  </a:lnTo>
                  <a:lnTo>
                    <a:pt x="169057" y="123592"/>
                  </a:lnTo>
                  <a:close/>
                </a:path>
                <a:path w="443230" h="329564">
                  <a:moveTo>
                    <a:pt x="239011" y="123592"/>
                  </a:moveTo>
                  <a:lnTo>
                    <a:pt x="204034" y="123592"/>
                  </a:lnTo>
                  <a:lnTo>
                    <a:pt x="204034" y="279218"/>
                  </a:lnTo>
                  <a:lnTo>
                    <a:pt x="239011" y="279218"/>
                  </a:lnTo>
                  <a:lnTo>
                    <a:pt x="239011" y="123592"/>
                  </a:lnTo>
                  <a:close/>
                </a:path>
                <a:path w="443230" h="329564">
                  <a:moveTo>
                    <a:pt x="308966" y="123592"/>
                  </a:moveTo>
                  <a:lnTo>
                    <a:pt x="273989" y="123592"/>
                  </a:lnTo>
                  <a:lnTo>
                    <a:pt x="273989" y="279218"/>
                  </a:lnTo>
                  <a:lnTo>
                    <a:pt x="308966" y="279218"/>
                  </a:lnTo>
                  <a:lnTo>
                    <a:pt x="308966" y="123592"/>
                  </a:lnTo>
                  <a:close/>
                </a:path>
                <a:path w="443230" h="329564">
                  <a:moveTo>
                    <a:pt x="378921" y="123592"/>
                  </a:moveTo>
                  <a:lnTo>
                    <a:pt x="343943" y="123592"/>
                  </a:lnTo>
                  <a:lnTo>
                    <a:pt x="343943" y="279218"/>
                  </a:lnTo>
                  <a:lnTo>
                    <a:pt x="378921" y="279218"/>
                  </a:lnTo>
                  <a:lnTo>
                    <a:pt x="378921" y="123592"/>
                  </a:lnTo>
                  <a:close/>
                </a:path>
                <a:path w="443230" h="329564">
                  <a:moveTo>
                    <a:pt x="402239" y="114438"/>
                  </a:moveTo>
                  <a:lnTo>
                    <a:pt x="40806" y="114438"/>
                  </a:lnTo>
                  <a:lnTo>
                    <a:pt x="40806" y="123592"/>
                  </a:lnTo>
                  <a:lnTo>
                    <a:pt x="402239" y="123592"/>
                  </a:lnTo>
                  <a:lnTo>
                    <a:pt x="402239" y="114438"/>
                  </a:lnTo>
                  <a:close/>
                </a:path>
                <a:path w="443230" h="329564">
                  <a:moveTo>
                    <a:pt x="419728" y="86974"/>
                  </a:moveTo>
                  <a:lnTo>
                    <a:pt x="23318" y="86974"/>
                  </a:lnTo>
                  <a:lnTo>
                    <a:pt x="23318" y="114438"/>
                  </a:lnTo>
                  <a:lnTo>
                    <a:pt x="419728" y="114438"/>
                  </a:lnTo>
                  <a:lnTo>
                    <a:pt x="419728" y="86974"/>
                  </a:lnTo>
                  <a:close/>
                </a:path>
                <a:path w="443230" h="329564">
                  <a:moveTo>
                    <a:pt x="221523" y="0"/>
                  </a:moveTo>
                  <a:lnTo>
                    <a:pt x="40806" y="86974"/>
                  </a:lnTo>
                  <a:lnTo>
                    <a:pt x="402239" y="86974"/>
                  </a:lnTo>
                  <a:lnTo>
                    <a:pt x="383218" y="77820"/>
                  </a:lnTo>
                  <a:lnTo>
                    <a:pt x="215693" y="77820"/>
                  </a:lnTo>
                  <a:lnTo>
                    <a:pt x="206639" y="76375"/>
                  </a:lnTo>
                  <a:lnTo>
                    <a:pt x="199225" y="72442"/>
                  </a:lnTo>
                  <a:lnTo>
                    <a:pt x="194215" y="66620"/>
                  </a:lnTo>
                  <a:lnTo>
                    <a:pt x="192375" y="59511"/>
                  </a:lnTo>
                  <a:lnTo>
                    <a:pt x="194215" y="52402"/>
                  </a:lnTo>
                  <a:lnTo>
                    <a:pt x="199225" y="46580"/>
                  </a:lnTo>
                  <a:lnTo>
                    <a:pt x="206639" y="42647"/>
                  </a:lnTo>
                  <a:lnTo>
                    <a:pt x="215693" y="41202"/>
                  </a:lnTo>
                  <a:lnTo>
                    <a:pt x="307133" y="41202"/>
                  </a:lnTo>
                  <a:lnTo>
                    <a:pt x="221523" y="0"/>
                  </a:lnTo>
                  <a:close/>
                </a:path>
                <a:path w="443230" h="329564">
                  <a:moveTo>
                    <a:pt x="307133" y="41202"/>
                  </a:moveTo>
                  <a:lnTo>
                    <a:pt x="215693" y="41202"/>
                  </a:lnTo>
                  <a:lnTo>
                    <a:pt x="224747" y="42647"/>
                  </a:lnTo>
                  <a:lnTo>
                    <a:pt x="232162" y="46580"/>
                  </a:lnTo>
                  <a:lnTo>
                    <a:pt x="237171" y="52402"/>
                  </a:lnTo>
                  <a:lnTo>
                    <a:pt x="239011" y="59511"/>
                  </a:lnTo>
                  <a:lnTo>
                    <a:pt x="237171" y="66620"/>
                  </a:lnTo>
                  <a:lnTo>
                    <a:pt x="232162" y="72442"/>
                  </a:lnTo>
                  <a:lnTo>
                    <a:pt x="224747" y="76375"/>
                  </a:lnTo>
                  <a:lnTo>
                    <a:pt x="215693" y="77820"/>
                  </a:lnTo>
                  <a:lnTo>
                    <a:pt x="383218" y="77820"/>
                  </a:lnTo>
                  <a:lnTo>
                    <a:pt x="307133" y="41202"/>
                  </a:lnTo>
                  <a:close/>
                </a:path>
              </a:pathLst>
            </a:custGeom>
            <a:solidFill>
              <a:srgbClr val="CFD1D3"/>
            </a:solidFill>
          </p:spPr>
          <p:txBody>
            <a:bodyPr wrap="square" lIns="0" tIns="0" rIns="0" bIns="0" rtlCol="0"/>
            <a:lstStyle/>
            <a:p>
              <a:endParaRPr/>
            </a:p>
          </p:txBody>
        </p:sp>
        <p:sp>
          <p:nvSpPr>
            <p:cNvPr id="55" name="object 55"/>
            <p:cNvSpPr/>
            <p:nvPr/>
          </p:nvSpPr>
          <p:spPr>
            <a:xfrm>
              <a:off x="1056380" y="5576955"/>
              <a:ext cx="443230" cy="329565"/>
            </a:xfrm>
            <a:custGeom>
              <a:avLst/>
              <a:gdLst/>
              <a:ahLst/>
              <a:cxnLst/>
              <a:rect l="l" t="t" r="r" b="b"/>
              <a:pathLst>
                <a:path w="443230" h="329564">
                  <a:moveTo>
                    <a:pt x="402239" y="288372"/>
                  </a:moveTo>
                  <a:lnTo>
                    <a:pt x="402239" y="279218"/>
                  </a:lnTo>
                  <a:lnTo>
                    <a:pt x="378921" y="279218"/>
                  </a:lnTo>
                  <a:lnTo>
                    <a:pt x="378921" y="123592"/>
                  </a:lnTo>
                  <a:lnTo>
                    <a:pt x="402239" y="123592"/>
                  </a:lnTo>
                  <a:lnTo>
                    <a:pt x="402239" y="114438"/>
                  </a:lnTo>
                  <a:lnTo>
                    <a:pt x="419728" y="114438"/>
                  </a:lnTo>
                  <a:lnTo>
                    <a:pt x="419728" y="86974"/>
                  </a:lnTo>
                  <a:lnTo>
                    <a:pt x="402239" y="86974"/>
                  </a:lnTo>
                  <a:lnTo>
                    <a:pt x="221523" y="0"/>
                  </a:lnTo>
                  <a:lnTo>
                    <a:pt x="40806" y="86974"/>
                  </a:lnTo>
                  <a:lnTo>
                    <a:pt x="23318" y="86974"/>
                  </a:lnTo>
                  <a:lnTo>
                    <a:pt x="23318" y="114438"/>
                  </a:lnTo>
                  <a:lnTo>
                    <a:pt x="40806" y="114438"/>
                  </a:lnTo>
                  <a:lnTo>
                    <a:pt x="40806" y="123592"/>
                  </a:lnTo>
                  <a:lnTo>
                    <a:pt x="64125" y="123592"/>
                  </a:lnTo>
                  <a:lnTo>
                    <a:pt x="64125" y="279218"/>
                  </a:lnTo>
                  <a:lnTo>
                    <a:pt x="40806" y="279218"/>
                  </a:lnTo>
                  <a:lnTo>
                    <a:pt x="40806" y="288372"/>
                  </a:lnTo>
                  <a:lnTo>
                    <a:pt x="0" y="311258"/>
                  </a:lnTo>
                  <a:lnTo>
                    <a:pt x="0" y="329567"/>
                  </a:lnTo>
                  <a:lnTo>
                    <a:pt x="221523" y="329567"/>
                  </a:lnTo>
                  <a:lnTo>
                    <a:pt x="443055" y="329567"/>
                  </a:lnTo>
                  <a:lnTo>
                    <a:pt x="443055" y="311258"/>
                  </a:lnTo>
                  <a:lnTo>
                    <a:pt x="402239" y="288372"/>
                  </a:lnTo>
                </a:path>
                <a:path w="443230" h="329564">
                  <a:moveTo>
                    <a:pt x="134079" y="279218"/>
                  </a:moveTo>
                  <a:lnTo>
                    <a:pt x="99102" y="279218"/>
                  </a:lnTo>
                  <a:lnTo>
                    <a:pt x="99102" y="123592"/>
                  </a:lnTo>
                  <a:lnTo>
                    <a:pt x="134079" y="123592"/>
                  </a:lnTo>
                  <a:lnTo>
                    <a:pt x="134079" y="279218"/>
                  </a:lnTo>
                </a:path>
                <a:path w="443230" h="329564">
                  <a:moveTo>
                    <a:pt x="204034" y="279218"/>
                  </a:moveTo>
                  <a:lnTo>
                    <a:pt x="169057" y="279218"/>
                  </a:lnTo>
                  <a:lnTo>
                    <a:pt x="169057" y="123592"/>
                  </a:lnTo>
                  <a:lnTo>
                    <a:pt x="204034" y="123592"/>
                  </a:lnTo>
                  <a:lnTo>
                    <a:pt x="204034" y="279218"/>
                  </a:lnTo>
                </a:path>
                <a:path w="443230" h="329564">
                  <a:moveTo>
                    <a:pt x="215693" y="77820"/>
                  </a:moveTo>
                  <a:lnTo>
                    <a:pt x="206639" y="76375"/>
                  </a:lnTo>
                  <a:lnTo>
                    <a:pt x="199225" y="72442"/>
                  </a:lnTo>
                  <a:lnTo>
                    <a:pt x="194215" y="66620"/>
                  </a:lnTo>
                  <a:lnTo>
                    <a:pt x="192375" y="59511"/>
                  </a:lnTo>
                  <a:lnTo>
                    <a:pt x="194215" y="52402"/>
                  </a:lnTo>
                  <a:lnTo>
                    <a:pt x="199225" y="46580"/>
                  </a:lnTo>
                  <a:lnTo>
                    <a:pt x="206639" y="42647"/>
                  </a:lnTo>
                  <a:lnTo>
                    <a:pt x="215693" y="41202"/>
                  </a:lnTo>
                  <a:lnTo>
                    <a:pt x="224747" y="42647"/>
                  </a:lnTo>
                  <a:lnTo>
                    <a:pt x="232162" y="46580"/>
                  </a:lnTo>
                  <a:lnTo>
                    <a:pt x="237171" y="52402"/>
                  </a:lnTo>
                  <a:lnTo>
                    <a:pt x="239011" y="59511"/>
                  </a:lnTo>
                  <a:lnTo>
                    <a:pt x="237171" y="66620"/>
                  </a:lnTo>
                  <a:lnTo>
                    <a:pt x="232162" y="72442"/>
                  </a:lnTo>
                  <a:lnTo>
                    <a:pt x="224747" y="76375"/>
                  </a:lnTo>
                  <a:lnTo>
                    <a:pt x="215693" y="77820"/>
                  </a:lnTo>
                </a:path>
                <a:path w="443230" h="329564">
                  <a:moveTo>
                    <a:pt x="273989" y="279218"/>
                  </a:moveTo>
                  <a:lnTo>
                    <a:pt x="239011" y="279218"/>
                  </a:lnTo>
                  <a:lnTo>
                    <a:pt x="239011" y="123592"/>
                  </a:lnTo>
                  <a:lnTo>
                    <a:pt x="273989" y="123592"/>
                  </a:lnTo>
                  <a:lnTo>
                    <a:pt x="273989" y="279218"/>
                  </a:lnTo>
                </a:path>
                <a:path w="443230" h="329564">
                  <a:moveTo>
                    <a:pt x="343943" y="279218"/>
                  </a:moveTo>
                  <a:lnTo>
                    <a:pt x="308966" y="279218"/>
                  </a:lnTo>
                  <a:lnTo>
                    <a:pt x="308966" y="123592"/>
                  </a:lnTo>
                  <a:lnTo>
                    <a:pt x="343943" y="123592"/>
                  </a:lnTo>
                  <a:lnTo>
                    <a:pt x="343943" y="279218"/>
                  </a:lnTo>
                </a:path>
              </a:pathLst>
            </a:custGeom>
            <a:ln w="6070">
              <a:solidFill>
                <a:srgbClr val="454545"/>
              </a:solidFill>
            </a:ln>
          </p:spPr>
          <p:txBody>
            <a:bodyPr wrap="square" lIns="0" tIns="0" rIns="0" bIns="0" rtlCol="0"/>
            <a:lstStyle/>
            <a:p>
              <a:endParaRPr/>
            </a:p>
          </p:txBody>
        </p:sp>
        <p:sp>
          <p:nvSpPr>
            <p:cNvPr id="56" name="object 56"/>
            <p:cNvSpPr/>
            <p:nvPr/>
          </p:nvSpPr>
          <p:spPr>
            <a:xfrm>
              <a:off x="989075" y="5512308"/>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79"/>
                  </a:lnTo>
                  <a:lnTo>
                    <a:pt x="572482" y="429275"/>
                  </a:lnTo>
                  <a:lnTo>
                    <a:pt x="562689" y="443807"/>
                  </a:lnTo>
                  <a:lnTo>
                    <a:pt x="548157" y="453606"/>
                  </a:lnTo>
                  <a:lnTo>
                    <a:pt x="530352" y="457199"/>
                  </a:lnTo>
                  <a:lnTo>
                    <a:pt x="45720" y="457199"/>
                  </a:lnTo>
                  <a:lnTo>
                    <a:pt x="27924" y="453606"/>
                  </a:lnTo>
                  <a:lnTo>
                    <a:pt x="13392" y="443807"/>
                  </a:lnTo>
                  <a:lnTo>
                    <a:pt x="3593" y="429275"/>
                  </a:lnTo>
                  <a:lnTo>
                    <a:pt x="0" y="411479"/>
                  </a:lnTo>
                  <a:lnTo>
                    <a:pt x="0" y="45719"/>
                  </a:lnTo>
                  <a:close/>
                </a:path>
              </a:pathLst>
            </a:custGeom>
            <a:ln w="12700">
              <a:solidFill>
                <a:srgbClr val="3C4A5F"/>
              </a:solidFill>
            </a:ln>
          </p:spPr>
          <p:txBody>
            <a:bodyPr wrap="square" lIns="0" tIns="0" rIns="0" bIns="0" rtlCol="0"/>
            <a:lstStyle/>
            <a:p>
              <a:endParaRPr/>
            </a:p>
          </p:txBody>
        </p:sp>
      </p:grpSp>
    </p:spTree>
    <p:extLst>
      <p:ext uri="{BB962C8B-B14F-4D97-AF65-F5344CB8AC3E}">
        <p14:creationId xmlns:p14="http://schemas.microsoft.com/office/powerpoint/2010/main" val="3159248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p:cNvSpPr txBox="1"/>
          <p:nvPr/>
        </p:nvSpPr>
        <p:spPr>
          <a:xfrm>
            <a:off x="1589087" y="543603"/>
            <a:ext cx="6183313" cy="513715"/>
          </a:xfrm>
          <a:prstGeom prst="rect">
            <a:avLst/>
          </a:prstGeom>
        </p:spPr>
        <p:txBody>
          <a:bodyPr vert="horz" wrap="square" lIns="0" tIns="13335" rIns="0" bIns="0" rtlCol="0">
            <a:spAutoFit/>
          </a:bodyPr>
          <a:lstStyle/>
          <a:p>
            <a:pPr marL="12700">
              <a:lnSpc>
                <a:spcPct val="100000"/>
              </a:lnSpc>
              <a:spcBef>
                <a:spcPts val="105"/>
              </a:spcBef>
            </a:pPr>
            <a:r>
              <a:rPr sz="3200" spc="-85" dirty="0">
                <a:latin typeface="Georgia"/>
                <a:cs typeface="Georgia"/>
              </a:rPr>
              <a:t>Правовые</a:t>
            </a:r>
            <a:r>
              <a:rPr sz="3200" spc="-95" dirty="0">
                <a:latin typeface="Georgia"/>
                <a:cs typeface="Georgia"/>
              </a:rPr>
              <a:t> </a:t>
            </a:r>
            <a:r>
              <a:rPr sz="3200" spc="-45" dirty="0" err="1">
                <a:latin typeface="Georgia"/>
                <a:cs typeface="Georgia"/>
              </a:rPr>
              <a:t>основания</a:t>
            </a:r>
            <a:r>
              <a:rPr sz="3200" spc="-85" dirty="0">
                <a:latin typeface="Georgia"/>
                <a:cs typeface="Georgia"/>
              </a:rPr>
              <a:t> </a:t>
            </a:r>
            <a:r>
              <a:rPr sz="3200" spc="-10" dirty="0" err="1">
                <a:latin typeface="Georgia"/>
                <a:cs typeface="Georgia"/>
              </a:rPr>
              <a:t>обработки</a:t>
            </a:r>
            <a:endParaRPr sz="3200" dirty="0">
              <a:latin typeface="Georgia"/>
              <a:cs typeface="Georgia"/>
            </a:endParaRPr>
          </a:p>
        </p:txBody>
      </p:sp>
      <p:sp>
        <p:nvSpPr>
          <p:cNvPr id="13" name="object 2"/>
          <p:cNvSpPr txBox="1"/>
          <p:nvPr/>
        </p:nvSpPr>
        <p:spPr>
          <a:xfrm>
            <a:off x="1589087" y="3191434"/>
            <a:ext cx="5964939" cy="690574"/>
          </a:xfrm>
          <a:prstGeom prst="rect">
            <a:avLst/>
          </a:prstGeom>
        </p:spPr>
        <p:txBody>
          <a:bodyPr vert="horz" wrap="square" lIns="0" tIns="13335" rIns="0" bIns="0" rtlCol="0">
            <a:spAutoFit/>
          </a:bodyPr>
          <a:lstStyle/>
          <a:p>
            <a:pPr marL="12700" algn="ctr">
              <a:lnSpc>
                <a:spcPct val="100000"/>
              </a:lnSpc>
              <a:spcBef>
                <a:spcPts val="105"/>
              </a:spcBef>
            </a:pPr>
            <a:r>
              <a:rPr lang="ru-RU" sz="4400" spc="-85" dirty="0">
                <a:latin typeface="Georgia" panose="02040502050405020303" pitchFamily="18" charset="0"/>
                <a:cs typeface="Georgia"/>
              </a:rPr>
              <a:t>Согласие:</a:t>
            </a:r>
            <a:endParaRPr sz="4400" dirty="0">
              <a:latin typeface="Georgia" panose="02040502050405020303" pitchFamily="18" charset="0"/>
              <a:cs typeface="Georgia"/>
            </a:endParaRPr>
          </a:p>
        </p:txBody>
      </p:sp>
    </p:spTree>
    <p:extLst>
      <p:ext uri="{BB962C8B-B14F-4D97-AF65-F5344CB8AC3E}">
        <p14:creationId xmlns:p14="http://schemas.microsoft.com/office/powerpoint/2010/main" val="285604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object 12"/>
          <p:cNvGrpSpPr/>
          <p:nvPr/>
        </p:nvGrpSpPr>
        <p:grpSpPr>
          <a:xfrm>
            <a:off x="2853182" y="1461769"/>
            <a:ext cx="3616325" cy="729615"/>
            <a:chOff x="2853182" y="1461769"/>
            <a:chExt cx="3616325" cy="729615"/>
          </a:xfrm>
        </p:grpSpPr>
        <p:sp>
          <p:nvSpPr>
            <p:cNvPr id="13" name="object 13"/>
            <p:cNvSpPr/>
            <p:nvPr/>
          </p:nvSpPr>
          <p:spPr>
            <a:xfrm>
              <a:off x="2865882" y="1474469"/>
              <a:ext cx="3590925" cy="704215"/>
            </a:xfrm>
            <a:custGeom>
              <a:avLst/>
              <a:gdLst/>
              <a:ahLst/>
              <a:cxnLst/>
              <a:rect l="l" t="t" r="r" b="b"/>
              <a:pathLst>
                <a:path w="3590925" h="704214">
                  <a:moveTo>
                    <a:pt x="1795271" y="0"/>
                  </a:moveTo>
                  <a:lnTo>
                    <a:pt x="1719384" y="308"/>
                  </a:lnTo>
                  <a:lnTo>
                    <a:pt x="1644299" y="1227"/>
                  </a:lnTo>
                  <a:lnTo>
                    <a:pt x="1570079" y="2742"/>
                  </a:lnTo>
                  <a:lnTo>
                    <a:pt x="1496786" y="4843"/>
                  </a:lnTo>
                  <a:lnTo>
                    <a:pt x="1424484" y="7517"/>
                  </a:lnTo>
                  <a:lnTo>
                    <a:pt x="1353233" y="10751"/>
                  </a:lnTo>
                  <a:lnTo>
                    <a:pt x="1283096" y="14533"/>
                  </a:lnTo>
                  <a:lnTo>
                    <a:pt x="1214137" y="18852"/>
                  </a:lnTo>
                  <a:lnTo>
                    <a:pt x="1146416" y="23695"/>
                  </a:lnTo>
                  <a:lnTo>
                    <a:pt x="1079996" y="29050"/>
                  </a:lnTo>
                  <a:lnTo>
                    <a:pt x="1014940" y="34904"/>
                  </a:lnTo>
                  <a:lnTo>
                    <a:pt x="951311" y="41245"/>
                  </a:lnTo>
                  <a:lnTo>
                    <a:pt x="889169" y="48062"/>
                  </a:lnTo>
                  <a:lnTo>
                    <a:pt x="828578" y="55341"/>
                  </a:lnTo>
                  <a:lnTo>
                    <a:pt x="769599" y="63072"/>
                  </a:lnTo>
                  <a:lnTo>
                    <a:pt x="712296" y="71240"/>
                  </a:lnTo>
                  <a:lnTo>
                    <a:pt x="656731" y="79835"/>
                  </a:lnTo>
                  <a:lnTo>
                    <a:pt x="602965" y="88844"/>
                  </a:lnTo>
                  <a:lnTo>
                    <a:pt x="551061" y="98255"/>
                  </a:lnTo>
                  <a:lnTo>
                    <a:pt x="501082" y="108056"/>
                  </a:lnTo>
                  <a:lnTo>
                    <a:pt x="453089" y="118234"/>
                  </a:lnTo>
                  <a:lnTo>
                    <a:pt x="407146" y="128777"/>
                  </a:lnTo>
                  <a:lnTo>
                    <a:pt x="363314" y="139673"/>
                  </a:lnTo>
                  <a:lnTo>
                    <a:pt x="321656" y="150909"/>
                  </a:lnTo>
                  <a:lnTo>
                    <a:pt x="282233" y="162475"/>
                  </a:lnTo>
                  <a:lnTo>
                    <a:pt x="245109" y="174356"/>
                  </a:lnTo>
                  <a:lnTo>
                    <a:pt x="178006" y="199020"/>
                  </a:lnTo>
                  <a:lnTo>
                    <a:pt x="120843" y="224802"/>
                  </a:lnTo>
                  <a:lnTo>
                    <a:pt x="74120" y="251605"/>
                  </a:lnTo>
                  <a:lnTo>
                    <a:pt x="38336" y="279331"/>
                  </a:lnTo>
                  <a:lnTo>
                    <a:pt x="6258" y="322437"/>
                  </a:lnTo>
                  <a:lnTo>
                    <a:pt x="0" y="352043"/>
                  </a:lnTo>
                  <a:lnTo>
                    <a:pt x="1574" y="366926"/>
                  </a:lnTo>
                  <a:lnTo>
                    <a:pt x="24701" y="410578"/>
                  </a:lnTo>
                  <a:lnTo>
                    <a:pt x="54830" y="438729"/>
                  </a:lnTo>
                  <a:lnTo>
                    <a:pt x="96146" y="466005"/>
                  </a:lnTo>
                  <a:lnTo>
                    <a:pt x="148151" y="492310"/>
                  </a:lnTo>
                  <a:lnTo>
                    <a:pt x="210346" y="517545"/>
                  </a:lnTo>
                  <a:lnTo>
                    <a:pt x="282233" y="541612"/>
                  </a:lnTo>
                  <a:lnTo>
                    <a:pt x="321656" y="553178"/>
                  </a:lnTo>
                  <a:lnTo>
                    <a:pt x="363314" y="564414"/>
                  </a:lnTo>
                  <a:lnTo>
                    <a:pt x="407146" y="575310"/>
                  </a:lnTo>
                  <a:lnTo>
                    <a:pt x="453089" y="585853"/>
                  </a:lnTo>
                  <a:lnTo>
                    <a:pt x="501082" y="596031"/>
                  </a:lnTo>
                  <a:lnTo>
                    <a:pt x="551061" y="605832"/>
                  </a:lnTo>
                  <a:lnTo>
                    <a:pt x="602965" y="615243"/>
                  </a:lnTo>
                  <a:lnTo>
                    <a:pt x="656731" y="624252"/>
                  </a:lnTo>
                  <a:lnTo>
                    <a:pt x="712296" y="632847"/>
                  </a:lnTo>
                  <a:lnTo>
                    <a:pt x="769599" y="641015"/>
                  </a:lnTo>
                  <a:lnTo>
                    <a:pt x="828578" y="648746"/>
                  </a:lnTo>
                  <a:lnTo>
                    <a:pt x="889169" y="656025"/>
                  </a:lnTo>
                  <a:lnTo>
                    <a:pt x="951311" y="662842"/>
                  </a:lnTo>
                  <a:lnTo>
                    <a:pt x="1014940" y="669183"/>
                  </a:lnTo>
                  <a:lnTo>
                    <a:pt x="1079996" y="675037"/>
                  </a:lnTo>
                  <a:lnTo>
                    <a:pt x="1146416" y="680392"/>
                  </a:lnTo>
                  <a:lnTo>
                    <a:pt x="1214137" y="685235"/>
                  </a:lnTo>
                  <a:lnTo>
                    <a:pt x="1283096" y="689554"/>
                  </a:lnTo>
                  <a:lnTo>
                    <a:pt x="1353233" y="693336"/>
                  </a:lnTo>
                  <a:lnTo>
                    <a:pt x="1424484" y="696570"/>
                  </a:lnTo>
                  <a:lnTo>
                    <a:pt x="1496786" y="699244"/>
                  </a:lnTo>
                  <a:lnTo>
                    <a:pt x="1570079" y="701345"/>
                  </a:lnTo>
                  <a:lnTo>
                    <a:pt x="1644299" y="702860"/>
                  </a:lnTo>
                  <a:lnTo>
                    <a:pt x="1719384" y="703779"/>
                  </a:lnTo>
                  <a:lnTo>
                    <a:pt x="1795271" y="704088"/>
                  </a:lnTo>
                  <a:lnTo>
                    <a:pt x="1871159" y="703779"/>
                  </a:lnTo>
                  <a:lnTo>
                    <a:pt x="1946244" y="702860"/>
                  </a:lnTo>
                  <a:lnTo>
                    <a:pt x="2020464" y="701345"/>
                  </a:lnTo>
                  <a:lnTo>
                    <a:pt x="2093757" y="699244"/>
                  </a:lnTo>
                  <a:lnTo>
                    <a:pt x="2166059" y="696570"/>
                  </a:lnTo>
                  <a:lnTo>
                    <a:pt x="2237310" y="693336"/>
                  </a:lnTo>
                  <a:lnTo>
                    <a:pt x="2307447" y="689554"/>
                  </a:lnTo>
                  <a:lnTo>
                    <a:pt x="2376406" y="685235"/>
                  </a:lnTo>
                  <a:lnTo>
                    <a:pt x="2444127" y="680392"/>
                  </a:lnTo>
                  <a:lnTo>
                    <a:pt x="2510547" y="675037"/>
                  </a:lnTo>
                  <a:lnTo>
                    <a:pt x="2575603" y="669183"/>
                  </a:lnTo>
                  <a:lnTo>
                    <a:pt x="2639232" y="662842"/>
                  </a:lnTo>
                  <a:lnTo>
                    <a:pt x="2701374" y="656025"/>
                  </a:lnTo>
                  <a:lnTo>
                    <a:pt x="2761965" y="648746"/>
                  </a:lnTo>
                  <a:lnTo>
                    <a:pt x="2820944" y="641015"/>
                  </a:lnTo>
                  <a:lnTo>
                    <a:pt x="2878247" y="632847"/>
                  </a:lnTo>
                  <a:lnTo>
                    <a:pt x="2933812" y="624252"/>
                  </a:lnTo>
                  <a:lnTo>
                    <a:pt x="2987578" y="615243"/>
                  </a:lnTo>
                  <a:lnTo>
                    <a:pt x="3039482" y="605832"/>
                  </a:lnTo>
                  <a:lnTo>
                    <a:pt x="3089461" y="596031"/>
                  </a:lnTo>
                  <a:lnTo>
                    <a:pt x="3137454" y="585853"/>
                  </a:lnTo>
                  <a:lnTo>
                    <a:pt x="3183397" y="575310"/>
                  </a:lnTo>
                  <a:lnTo>
                    <a:pt x="3227229" y="564414"/>
                  </a:lnTo>
                  <a:lnTo>
                    <a:pt x="3268887" y="553178"/>
                  </a:lnTo>
                  <a:lnTo>
                    <a:pt x="3308310" y="541612"/>
                  </a:lnTo>
                  <a:lnTo>
                    <a:pt x="3345434" y="529731"/>
                  </a:lnTo>
                  <a:lnTo>
                    <a:pt x="3412537" y="505067"/>
                  </a:lnTo>
                  <a:lnTo>
                    <a:pt x="3469700" y="479285"/>
                  </a:lnTo>
                  <a:lnTo>
                    <a:pt x="3516423" y="452482"/>
                  </a:lnTo>
                  <a:lnTo>
                    <a:pt x="3552207" y="424756"/>
                  </a:lnTo>
                  <a:lnTo>
                    <a:pt x="3584285" y="381650"/>
                  </a:lnTo>
                  <a:lnTo>
                    <a:pt x="3590544" y="352043"/>
                  </a:lnTo>
                  <a:lnTo>
                    <a:pt x="3588969" y="337161"/>
                  </a:lnTo>
                  <a:lnTo>
                    <a:pt x="3565842" y="293509"/>
                  </a:lnTo>
                  <a:lnTo>
                    <a:pt x="3535713" y="265358"/>
                  </a:lnTo>
                  <a:lnTo>
                    <a:pt x="3494397" y="238082"/>
                  </a:lnTo>
                  <a:lnTo>
                    <a:pt x="3442392" y="211777"/>
                  </a:lnTo>
                  <a:lnTo>
                    <a:pt x="3380197" y="186542"/>
                  </a:lnTo>
                  <a:lnTo>
                    <a:pt x="3308310" y="162475"/>
                  </a:lnTo>
                  <a:lnTo>
                    <a:pt x="3268887" y="150909"/>
                  </a:lnTo>
                  <a:lnTo>
                    <a:pt x="3227229" y="139673"/>
                  </a:lnTo>
                  <a:lnTo>
                    <a:pt x="3183397" y="128777"/>
                  </a:lnTo>
                  <a:lnTo>
                    <a:pt x="3137454" y="118234"/>
                  </a:lnTo>
                  <a:lnTo>
                    <a:pt x="3089461" y="108056"/>
                  </a:lnTo>
                  <a:lnTo>
                    <a:pt x="3039482" y="98255"/>
                  </a:lnTo>
                  <a:lnTo>
                    <a:pt x="2987578" y="88844"/>
                  </a:lnTo>
                  <a:lnTo>
                    <a:pt x="2933812" y="79835"/>
                  </a:lnTo>
                  <a:lnTo>
                    <a:pt x="2878247" y="71240"/>
                  </a:lnTo>
                  <a:lnTo>
                    <a:pt x="2820944" y="63072"/>
                  </a:lnTo>
                  <a:lnTo>
                    <a:pt x="2761965" y="55341"/>
                  </a:lnTo>
                  <a:lnTo>
                    <a:pt x="2701374" y="48062"/>
                  </a:lnTo>
                  <a:lnTo>
                    <a:pt x="2639232" y="41245"/>
                  </a:lnTo>
                  <a:lnTo>
                    <a:pt x="2575603" y="34904"/>
                  </a:lnTo>
                  <a:lnTo>
                    <a:pt x="2510547" y="29050"/>
                  </a:lnTo>
                  <a:lnTo>
                    <a:pt x="2444127" y="23695"/>
                  </a:lnTo>
                  <a:lnTo>
                    <a:pt x="2376406" y="18852"/>
                  </a:lnTo>
                  <a:lnTo>
                    <a:pt x="2307447" y="14533"/>
                  </a:lnTo>
                  <a:lnTo>
                    <a:pt x="2237310" y="10751"/>
                  </a:lnTo>
                  <a:lnTo>
                    <a:pt x="2166059" y="7517"/>
                  </a:lnTo>
                  <a:lnTo>
                    <a:pt x="2093757" y="4843"/>
                  </a:lnTo>
                  <a:lnTo>
                    <a:pt x="2020464" y="2742"/>
                  </a:lnTo>
                  <a:lnTo>
                    <a:pt x="1946244" y="1227"/>
                  </a:lnTo>
                  <a:lnTo>
                    <a:pt x="1871159" y="308"/>
                  </a:lnTo>
                  <a:lnTo>
                    <a:pt x="1795271" y="0"/>
                  </a:lnTo>
                  <a:close/>
                </a:path>
              </a:pathLst>
            </a:custGeom>
            <a:solidFill>
              <a:srgbClr val="415487"/>
            </a:solidFill>
          </p:spPr>
          <p:txBody>
            <a:bodyPr wrap="square" lIns="0" tIns="0" rIns="0" bIns="0" rtlCol="0"/>
            <a:lstStyle/>
            <a:p>
              <a:endParaRPr/>
            </a:p>
          </p:txBody>
        </p:sp>
        <p:sp>
          <p:nvSpPr>
            <p:cNvPr id="14" name="object 14"/>
            <p:cNvSpPr/>
            <p:nvPr/>
          </p:nvSpPr>
          <p:spPr>
            <a:xfrm>
              <a:off x="2865882" y="1474469"/>
              <a:ext cx="3590925" cy="704215"/>
            </a:xfrm>
            <a:custGeom>
              <a:avLst/>
              <a:gdLst/>
              <a:ahLst/>
              <a:cxnLst/>
              <a:rect l="l" t="t" r="r" b="b"/>
              <a:pathLst>
                <a:path w="3590925" h="704214">
                  <a:moveTo>
                    <a:pt x="0" y="352043"/>
                  </a:moveTo>
                  <a:lnTo>
                    <a:pt x="13987" y="307882"/>
                  </a:lnTo>
                  <a:lnTo>
                    <a:pt x="54830" y="265358"/>
                  </a:lnTo>
                  <a:lnTo>
                    <a:pt x="96146" y="238082"/>
                  </a:lnTo>
                  <a:lnTo>
                    <a:pt x="148151" y="211777"/>
                  </a:lnTo>
                  <a:lnTo>
                    <a:pt x="210346" y="186542"/>
                  </a:lnTo>
                  <a:lnTo>
                    <a:pt x="282233" y="162475"/>
                  </a:lnTo>
                  <a:lnTo>
                    <a:pt x="321656" y="150909"/>
                  </a:lnTo>
                  <a:lnTo>
                    <a:pt x="363314" y="139673"/>
                  </a:lnTo>
                  <a:lnTo>
                    <a:pt x="407146" y="128777"/>
                  </a:lnTo>
                  <a:lnTo>
                    <a:pt x="453089" y="118234"/>
                  </a:lnTo>
                  <a:lnTo>
                    <a:pt x="501082" y="108056"/>
                  </a:lnTo>
                  <a:lnTo>
                    <a:pt x="551061" y="98255"/>
                  </a:lnTo>
                  <a:lnTo>
                    <a:pt x="602965" y="88844"/>
                  </a:lnTo>
                  <a:lnTo>
                    <a:pt x="656731" y="79835"/>
                  </a:lnTo>
                  <a:lnTo>
                    <a:pt x="712296" y="71240"/>
                  </a:lnTo>
                  <a:lnTo>
                    <a:pt x="769599" y="63072"/>
                  </a:lnTo>
                  <a:lnTo>
                    <a:pt x="828578" y="55341"/>
                  </a:lnTo>
                  <a:lnTo>
                    <a:pt x="889169" y="48062"/>
                  </a:lnTo>
                  <a:lnTo>
                    <a:pt x="951311" y="41245"/>
                  </a:lnTo>
                  <a:lnTo>
                    <a:pt x="1014940" y="34904"/>
                  </a:lnTo>
                  <a:lnTo>
                    <a:pt x="1079996" y="29050"/>
                  </a:lnTo>
                  <a:lnTo>
                    <a:pt x="1146416" y="23695"/>
                  </a:lnTo>
                  <a:lnTo>
                    <a:pt x="1214137" y="18852"/>
                  </a:lnTo>
                  <a:lnTo>
                    <a:pt x="1283096" y="14533"/>
                  </a:lnTo>
                  <a:lnTo>
                    <a:pt x="1353233" y="10751"/>
                  </a:lnTo>
                  <a:lnTo>
                    <a:pt x="1424484" y="7517"/>
                  </a:lnTo>
                  <a:lnTo>
                    <a:pt x="1496786" y="4843"/>
                  </a:lnTo>
                  <a:lnTo>
                    <a:pt x="1570079" y="2742"/>
                  </a:lnTo>
                  <a:lnTo>
                    <a:pt x="1644299" y="1227"/>
                  </a:lnTo>
                  <a:lnTo>
                    <a:pt x="1719384" y="308"/>
                  </a:lnTo>
                  <a:lnTo>
                    <a:pt x="1795271" y="0"/>
                  </a:lnTo>
                  <a:lnTo>
                    <a:pt x="1871159" y="308"/>
                  </a:lnTo>
                  <a:lnTo>
                    <a:pt x="1946244" y="1227"/>
                  </a:lnTo>
                  <a:lnTo>
                    <a:pt x="2020464" y="2742"/>
                  </a:lnTo>
                  <a:lnTo>
                    <a:pt x="2093757" y="4843"/>
                  </a:lnTo>
                  <a:lnTo>
                    <a:pt x="2166059" y="7517"/>
                  </a:lnTo>
                  <a:lnTo>
                    <a:pt x="2237310" y="10751"/>
                  </a:lnTo>
                  <a:lnTo>
                    <a:pt x="2307447" y="14533"/>
                  </a:lnTo>
                  <a:lnTo>
                    <a:pt x="2376406" y="18852"/>
                  </a:lnTo>
                  <a:lnTo>
                    <a:pt x="2444127" y="23695"/>
                  </a:lnTo>
                  <a:lnTo>
                    <a:pt x="2510547" y="29050"/>
                  </a:lnTo>
                  <a:lnTo>
                    <a:pt x="2575603" y="34904"/>
                  </a:lnTo>
                  <a:lnTo>
                    <a:pt x="2639232" y="41245"/>
                  </a:lnTo>
                  <a:lnTo>
                    <a:pt x="2701374" y="48062"/>
                  </a:lnTo>
                  <a:lnTo>
                    <a:pt x="2761965" y="55341"/>
                  </a:lnTo>
                  <a:lnTo>
                    <a:pt x="2820944" y="63072"/>
                  </a:lnTo>
                  <a:lnTo>
                    <a:pt x="2878247" y="71240"/>
                  </a:lnTo>
                  <a:lnTo>
                    <a:pt x="2933812" y="79835"/>
                  </a:lnTo>
                  <a:lnTo>
                    <a:pt x="2987578" y="88844"/>
                  </a:lnTo>
                  <a:lnTo>
                    <a:pt x="3039482" y="98255"/>
                  </a:lnTo>
                  <a:lnTo>
                    <a:pt x="3089461" y="108056"/>
                  </a:lnTo>
                  <a:lnTo>
                    <a:pt x="3137454" y="118234"/>
                  </a:lnTo>
                  <a:lnTo>
                    <a:pt x="3183397" y="128777"/>
                  </a:lnTo>
                  <a:lnTo>
                    <a:pt x="3227229" y="139673"/>
                  </a:lnTo>
                  <a:lnTo>
                    <a:pt x="3268887" y="150909"/>
                  </a:lnTo>
                  <a:lnTo>
                    <a:pt x="3308310" y="162475"/>
                  </a:lnTo>
                  <a:lnTo>
                    <a:pt x="3345434" y="174356"/>
                  </a:lnTo>
                  <a:lnTo>
                    <a:pt x="3412537" y="199020"/>
                  </a:lnTo>
                  <a:lnTo>
                    <a:pt x="3469700" y="224802"/>
                  </a:lnTo>
                  <a:lnTo>
                    <a:pt x="3516423" y="251605"/>
                  </a:lnTo>
                  <a:lnTo>
                    <a:pt x="3552207" y="279331"/>
                  </a:lnTo>
                  <a:lnTo>
                    <a:pt x="3584285" y="322437"/>
                  </a:lnTo>
                  <a:lnTo>
                    <a:pt x="3590544" y="352043"/>
                  </a:lnTo>
                  <a:lnTo>
                    <a:pt x="3588969" y="366926"/>
                  </a:lnTo>
                  <a:lnTo>
                    <a:pt x="3565842" y="410578"/>
                  </a:lnTo>
                  <a:lnTo>
                    <a:pt x="3535713" y="438729"/>
                  </a:lnTo>
                  <a:lnTo>
                    <a:pt x="3494397" y="466005"/>
                  </a:lnTo>
                  <a:lnTo>
                    <a:pt x="3442392" y="492310"/>
                  </a:lnTo>
                  <a:lnTo>
                    <a:pt x="3380197" y="517545"/>
                  </a:lnTo>
                  <a:lnTo>
                    <a:pt x="3308310" y="541612"/>
                  </a:lnTo>
                  <a:lnTo>
                    <a:pt x="3268887" y="553178"/>
                  </a:lnTo>
                  <a:lnTo>
                    <a:pt x="3227229" y="564414"/>
                  </a:lnTo>
                  <a:lnTo>
                    <a:pt x="3183397" y="575310"/>
                  </a:lnTo>
                  <a:lnTo>
                    <a:pt x="3137454" y="585853"/>
                  </a:lnTo>
                  <a:lnTo>
                    <a:pt x="3089461" y="596031"/>
                  </a:lnTo>
                  <a:lnTo>
                    <a:pt x="3039482" y="605832"/>
                  </a:lnTo>
                  <a:lnTo>
                    <a:pt x="2987578" y="615243"/>
                  </a:lnTo>
                  <a:lnTo>
                    <a:pt x="2933812" y="624252"/>
                  </a:lnTo>
                  <a:lnTo>
                    <a:pt x="2878247" y="632847"/>
                  </a:lnTo>
                  <a:lnTo>
                    <a:pt x="2820944" y="641015"/>
                  </a:lnTo>
                  <a:lnTo>
                    <a:pt x="2761965" y="648746"/>
                  </a:lnTo>
                  <a:lnTo>
                    <a:pt x="2701374" y="656025"/>
                  </a:lnTo>
                  <a:lnTo>
                    <a:pt x="2639232" y="662842"/>
                  </a:lnTo>
                  <a:lnTo>
                    <a:pt x="2575603" y="669183"/>
                  </a:lnTo>
                  <a:lnTo>
                    <a:pt x="2510547" y="675037"/>
                  </a:lnTo>
                  <a:lnTo>
                    <a:pt x="2444127" y="680392"/>
                  </a:lnTo>
                  <a:lnTo>
                    <a:pt x="2376406" y="685235"/>
                  </a:lnTo>
                  <a:lnTo>
                    <a:pt x="2307447" y="689554"/>
                  </a:lnTo>
                  <a:lnTo>
                    <a:pt x="2237310" y="693336"/>
                  </a:lnTo>
                  <a:lnTo>
                    <a:pt x="2166059" y="696570"/>
                  </a:lnTo>
                  <a:lnTo>
                    <a:pt x="2093757" y="699244"/>
                  </a:lnTo>
                  <a:lnTo>
                    <a:pt x="2020464" y="701345"/>
                  </a:lnTo>
                  <a:lnTo>
                    <a:pt x="1946244" y="702860"/>
                  </a:lnTo>
                  <a:lnTo>
                    <a:pt x="1871159" y="703779"/>
                  </a:lnTo>
                  <a:lnTo>
                    <a:pt x="1795271" y="704088"/>
                  </a:lnTo>
                  <a:lnTo>
                    <a:pt x="1719384" y="703779"/>
                  </a:lnTo>
                  <a:lnTo>
                    <a:pt x="1644299" y="702860"/>
                  </a:lnTo>
                  <a:lnTo>
                    <a:pt x="1570079" y="701345"/>
                  </a:lnTo>
                  <a:lnTo>
                    <a:pt x="1496786" y="699244"/>
                  </a:lnTo>
                  <a:lnTo>
                    <a:pt x="1424484" y="696570"/>
                  </a:lnTo>
                  <a:lnTo>
                    <a:pt x="1353233" y="693336"/>
                  </a:lnTo>
                  <a:lnTo>
                    <a:pt x="1283096" y="689554"/>
                  </a:lnTo>
                  <a:lnTo>
                    <a:pt x="1214137" y="685235"/>
                  </a:lnTo>
                  <a:lnTo>
                    <a:pt x="1146416" y="680392"/>
                  </a:lnTo>
                  <a:lnTo>
                    <a:pt x="1079996" y="675037"/>
                  </a:lnTo>
                  <a:lnTo>
                    <a:pt x="1014940" y="669183"/>
                  </a:lnTo>
                  <a:lnTo>
                    <a:pt x="951311" y="662842"/>
                  </a:lnTo>
                  <a:lnTo>
                    <a:pt x="889169" y="656025"/>
                  </a:lnTo>
                  <a:lnTo>
                    <a:pt x="828578" y="648746"/>
                  </a:lnTo>
                  <a:lnTo>
                    <a:pt x="769599" y="641015"/>
                  </a:lnTo>
                  <a:lnTo>
                    <a:pt x="712296" y="632847"/>
                  </a:lnTo>
                  <a:lnTo>
                    <a:pt x="656731" y="624252"/>
                  </a:lnTo>
                  <a:lnTo>
                    <a:pt x="602965" y="615243"/>
                  </a:lnTo>
                  <a:lnTo>
                    <a:pt x="551061" y="605832"/>
                  </a:lnTo>
                  <a:lnTo>
                    <a:pt x="501082" y="596031"/>
                  </a:lnTo>
                  <a:lnTo>
                    <a:pt x="453089" y="585853"/>
                  </a:lnTo>
                  <a:lnTo>
                    <a:pt x="407146" y="575310"/>
                  </a:lnTo>
                  <a:lnTo>
                    <a:pt x="363314" y="564414"/>
                  </a:lnTo>
                  <a:lnTo>
                    <a:pt x="321656" y="553178"/>
                  </a:lnTo>
                  <a:lnTo>
                    <a:pt x="282233" y="541612"/>
                  </a:lnTo>
                  <a:lnTo>
                    <a:pt x="245109" y="529731"/>
                  </a:lnTo>
                  <a:lnTo>
                    <a:pt x="178006" y="505067"/>
                  </a:lnTo>
                  <a:lnTo>
                    <a:pt x="120843" y="479285"/>
                  </a:lnTo>
                  <a:lnTo>
                    <a:pt x="74120" y="452482"/>
                  </a:lnTo>
                  <a:lnTo>
                    <a:pt x="38336" y="424756"/>
                  </a:lnTo>
                  <a:lnTo>
                    <a:pt x="6258" y="381650"/>
                  </a:lnTo>
                  <a:lnTo>
                    <a:pt x="0" y="352043"/>
                  </a:lnTo>
                  <a:close/>
                </a:path>
              </a:pathLst>
            </a:custGeom>
            <a:ln w="25400">
              <a:solidFill>
                <a:srgbClr val="2F3D63"/>
              </a:solidFill>
            </a:ln>
          </p:spPr>
          <p:txBody>
            <a:bodyPr wrap="square" lIns="0" tIns="0" rIns="0" bIns="0" rtlCol="0"/>
            <a:lstStyle/>
            <a:p>
              <a:endParaRPr/>
            </a:p>
          </p:txBody>
        </p:sp>
      </p:grpSp>
      <p:sp>
        <p:nvSpPr>
          <p:cNvPr id="15" name="object 15"/>
          <p:cNvSpPr txBox="1"/>
          <p:nvPr/>
        </p:nvSpPr>
        <p:spPr>
          <a:xfrm>
            <a:off x="1357267" y="629080"/>
            <a:ext cx="6087544" cy="1366400"/>
          </a:xfrm>
          <a:prstGeom prst="rect">
            <a:avLst/>
          </a:prstGeom>
        </p:spPr>
        <p:txBody>
          <a:bodyPr vert="horz" wrap="square" lIns="0" tIns="12065" rIns="0" bIns="0" rtlCol="0">
            <a:spAutoFit/>
          </a:bodyPr>
          <a:lstStyle/>
          <a:p>
            <a:pPr marL="12700">
              <a:lnSpc>
                <a:spcPct val="100000"/>
              </a:lnSpc>
              <a:spcBef>
                <a:spcPts val="95"/>
              </a:spcBef>
            </a:pPr>
            <a:r>
              <a:rPr sz="2200" b="1" spc="114" dirty="0">
                <a:solidFill>
                  <a:srgbClr val="304066"/>
                </a:solidFill>
                <a:latin typeface="Liberation Sans Narrow"/>
                <a:cs typeface="Liberation Sans Narrow"/>
              </a:rPr>
              <a:t>Согласие</a:t>
            </a:r>
            <a:r>
              <a:rPr sz="2200" b="1" spc="-15" dirty="0">
                <a:solidFill>
                  <a:srgbClr val="304066"/>
                </a:solidFill>
                <a:latin typeface="Liberation Sans Narrow"/>
                <a:cs typeface="Liberation Sans Narrow"/>
              </a:rPr>
              <a:t> </a:t>
            </a:r>
            <a:r>
              <a:rPr sz="2200" b="1" spc="215" dirty="0">
                <a:solidFill>
                  <a:srgbClr val="304066"/>
                </a:solidFill>
                <a:latin typeface="Liberation Sans Narrow"/>
                <a:cs typeface="Liberation Sans Narrow"/>
              </a:rPr>
              <a:t>на</a:t>
            </a:r>
            <a:r>
              <a:rPr sz="2200" b="1" dirty="0">
                <a:solidFill>
                  <a:srgbClr val="304066"/>
                </a:solidFill>
                <a:latin typeface="Liberation Sans Narrow"/>
                <a:cs typeface="Liberation Sans Narrow"/>
              </a:rPr>
              <a:t> </a:t>
            </a:r>
            <a:r>
              <a:rPr sz="2200" b="1" spc="185" dirty="0">
                <a:solidFill>
                  <a:srgbClr val="304066"/>
                </a:solidFill>
                <a:latin typeface="Liberation Sans Narrow"/>
                <a:cs typeface="Liberation Sans Narrow"/>
              </a:rPr>
              <a:t>обработку</a:t>
            </a:r>
            <a:r>
              <a:rPr sz="2200" b="1" spc="5" dirty="0">
                <a:solidFill>
                  <a:srgbClr val="304066"/>
                </a:solidFill>
                <a:latin typeface="Liberation Sans Narrow"/>
                <a:cs typeface="Liberation Sans Narrow"/>
              </a:rPr>
              <a:t> </a:t>
            </a:r>
            <a:r>
              <a:rPr sz="2200" b="1" spc="165" dirty="0">
                <a:solidFill>
                  <a:srgbClr val="304066"/>
                </a:solidFill>
                <a:latin typeface="Liberation Sans Narrow"/>
                <a:cs typeface="Liberation Sans Narrow"/>
              </a:rPr>
              <a:t>персональных</a:t>
            </a:r>
            <a:r>
              <a:rPr sz="2200" b="1" spc="15" dirty="0">
                <a:solidFill>
                  <a:srgbClr val="304066"/>
                </a:solidFill>
                <a:latin typeface="Liberation Sans Narrow"/>
                <a:cs typeface="Liberation Sans Narrow"/>
              </a:rPr>
              <a:t> </a:t>
            </a:r>
            <a:r>
              <a:rPr sz="2200" b="1" spc="170" dirty="0">
                <a:solidFill>
                  <a:srgbClr val="304066"/>
                </a:solidFill>
                <a:latin typeface="Liberation Sans Narrow"/>
                <a:cs typeface="Liberation Sans Narrow"/>
              </a:rPr>
              <a:t>данных</a:t>
            </a:r>
            <a:endParaRPr sz="2200" dirty="0">
              <a:latin typeface="Liberation Sans Narrow"/>
              <a:cs typeface="Liberation Sans Narrow"/>
            </a:endParaRPr>
          </a:p>
          <a:p>
            <a:pPr marL="722630" algn="ctr">
              <a:lnSpc>
                <a:spcPct val="100000"/>
              </a:lnSpc>
            </a:pPr>
            <a:endParaRPr lang="ru-RU" sz="2200" dirty="0">
              <a:latin typeface="Liberation Sans Narrow"/>
              <a:cs typeface="Times New Roman"/>
            </a:endParaRPr>
          </a:p>
          <a:p>
            <a:pPr marL="722630" algn="ctr">
              <a:lnSpc>
                <a:spcPct val="100000"/>
              </a:lnSpc>
            </a:pPr>
            <a:r>
              <a:rPr sz="2200" b="1" spc="-10" dirty="0" err="1">
                <a:solidFill>
                  <a:srgbClr val="FFFFFF"/>
                </a:solidFill>
                <a:latin typeface="Times New Roman"/>
                <a:cs typeface="Times New Roman"/>
              </a:rPr>
              <a:t>Согласие</a:t>
            </a:r>
            <a:endParaRPr sz="2200" dirty="0">
              <a:latin typeface="Times New Roman"/>
              <a:cs typeface="Times New Roman"/>
            </a:endParaRPr>
          </a:p>
        </p:txBody>
      </p:sp>
      <p:sp>
        <p:nvSpPr>
          <p:cNvPr id="17" name="object 17"/>
          <p:cNvSpPr txBox="1"/>
          <p:nvPr/>
        </p:nvSpPr>
        <p:spPr>
          <a:xfrm>
            <a:off x="640841" y="4237482"/>
            <a:ext cx="2289175" cy="1382395"/>
          </a:xfrm>
          <a:prstGeom prst="rect">
            <a:avLst/>
          </a:prstGeom>
          <a:solidFill>
            <a:srgbClr val="415487"/>
          </a:solidFill>
          <a:ln w="25400">
            <a:solidFill>
              <a:srgbClr val="2F3D63"/>
            </a:solidFill>
          </a:ln>
        </p:spPr>
        <p:txBody>
          <a:bodyPr vert="horz" wrap="square" lIns="0" tIns="146685" rIns="0" bIns="0" rtlCol="0">
            <a:spAutoFit/>
          </a:bodyPr>
          <a:lstStyle/>
          <a:p>
            <a:pPr>
              <a:lnSpc>
                <a:spcPct val="100000"/>
              </a:lnSpc>
              <a:spcBef>
                <a:spcPts val="1155"/>
              </a:spcBef>
            </a:pPr>
            <a:endParaRPr sz="1800" dirty="0">
              <a:latin typeface="Times New Roman"/>
              <a:cs typeface="Times New Roman"/>
            </a:endParaRPr>
          </a:p>
          <a:p>
            <a:pPr marL="300355" marR="211454" indent="-85725">
              <a:lnSpc>
                <a:spcPct val="100000"/>
              </a:lnSpc>
            </a:pPr>
            <a:r>
              <a:rPr sz="1800" dirty="0">
                <a:solidFill>
                  <a:srgbClr val="FFFFFF"/>
                </a:solidFill>
                <a:latin typeface="Times New Roman"/>
                <a:cs typeface="Times New Roman"/>
              </a:rPr>
              <a:t>Дано</a:t>
            </a:r>
            <a:r>
              <a:rPr sz="1800" spc="-10" dirty="0">
                <a:solidFill>
                  <a:srgbClr val="FFFFFF"/>
                </a:solidFill>
                <a:latin typeface="Times New Roman"/>
                <a:cs typeface="Times New Roman"/>
              </a:rPr>
              <a:t> добровольно, </a:t>
            </a:r>
            <a:r>
              <a:rPr sz="1800" dirty="0">
                <a:solidFill>
                  <a:srgbClr val="FFFFFF"/>
                </a:solidFill>
                <a:latin typeface="Times New Roman"/>
                <a:cs typeface="Times New Roman"/>
              </a:rPr>
              <a:t>без</a:t>
            </a:r>
            <a:r>
              <a:rPr sz="1800" spc="-35" dirty="0">
                <a:solidFill>
                  <a:srgbClr val="FFFFFF"/>
                </a:solidFill>
                <a:latin typeface="Times New Roman"/>
                <a:cs typeface="Times New Roman"/>
              </a:rPr>
              <a:t> </a:t>
            </a:r>
            <a:r>
              <a:rPr sz="1800" spc="-10" dirty="0">
                <a:solidFill>
                  <a:srgbClr val="FFFFFF"/>
                </a:solidFill>
                <a:latin typeface="Times New Roman"/>
                <a:cs typeface="Times New Roman"/>
              </a:rPr>
              <a:t>принуждения</a:t>
            </a:r>
            <a:endParaRPr sz="1800" dirty="0">
              <a:latin typeface="Times New Roman"/>
              <a:cs typeface="Times New Roman"/>
            </a:endParaRPr>
          </a:p>
        </p:txBody>
      </p:sp>
      <p:grpSp>
        <p:nvGrpSpPr>
          <p:cNvPr id="18" name="object 18"/>
          <p:cNvGrpSpPr/>
          <p:nvPr/>
        </p:nvGrpSpPr>
        <p:grpSpPr>
          <a:xfrm>
            <a:off x="3237229" y="2552954"/>
            <a:ext cx="2697480" cy="817880"/>
            <a:chOff x="3237229" y="2552954"/>
            <a:chExt cx="2697480" cy="817880"/>
          </a:xfrm>
        </p:grpSpPr>
        <p:sp>
          <p:nvSpPr>
            <p:cNvPr id="19" name="object 19"/>
            <p:cNvSpPr/>
            <p:nvPr/>
          </p:nvSpPr>
          <p:spPr>
            <a:xfrm>
              <a:off x="3249929" y="2565654"/>
              <a:ext cx="2672080" cy="792480"/>
            </a:xfrm>
            <a:custGeom>
              <a:avLst/>
              <a:gdLst/>
              <a:ahLst/>
              <a:cxnLst/>
              <a:rect l="l" t="t" r="r" b="b"/>
              <a:pathLst>
                <a:path w="2672079" h="792479">
                  <a:moveTo>
                    <a:pt x="2539492" y="0"/>
                  </a:moveTo>
                  <a:lnTo>
                    <a:pt x="132080" y="0"/>
                  </a:lnTo>
                  <a:lnTo>
                    <a:pt x="90350" y="6738"/>
                  </a:lnTo>
                  <a:lnTo>
                    <a:pt x="54095" y="25497"/>
                  </a:lnTo>
                  <a:lnTo>
                    <a:pt x="25497" y="54095"/>
                  </a:lnTo>
                  <a:lnTo>
                    <a:pt x="6738" y="90350"/>
                  </a:lnTo>
                  <a:lnTo>
                    <a:pt x="0" y="132080"/>
                  </a:lnTo>
                  <a:lnTo>
                    <a:pt x="0" y="660400"/>
                  </a:lnTo>
                  <a:lnTo>
                    <a:pt x="6738" y="702129"/>
                  </a:lnTo>
                  <a:lnTo>
                    <a:pt x="25497" y="738384"/>
                  </a:lnTo>
                  <a:lnTo>
                    <a:pt x="54095" y="766982"/>
                  </a:lnTo>
                  <a:lnTo>
                    <a:pt x="90350" y="785741"/>
                  </a:lnTo>
                  <a:lnTo>
                    <a:pt x="132080" y="792480"/>
                  </a:lnTo>
                  <a:lnTo>
                    <a:pt x="2539492" y="792480"/>
                  </a:lnTo>
                  <a:lnTo>
                    <a:pt x="2581221" y="785741"/>
                  </a:lnTo>
                  <a:lnTo>
                    <a:pt x="2617476" y="766982"/>
                  </a:lnTo>
                  <a:lnTo>
                    <a:pt x="2646074" y="738384"/>
                  </a:lnTo>
                  <a:lnTo>
                    <a:pt x="2664833" y="702129"/>
                  </a:lnTo>
                  <a:lnTo>
                    <a:pt x="2671572" y="660400"/>
                  </a:lnTo>
                  <a:lnTo>
                    <a:pt x="2671572" y="132080"/>
                  </a:lnTo>
                  <a:lnTo>
                    <a:pt x="2664833" y="90350"/>
                  </a:lnTo>
                  <a:lnTo>
                    <a:pt x="2646074" y="54095"/>
                  </a:lnTo>
                  <a:lnTo>
                    <a:pt x="2617476" y="25497"/>
                  </a:lnTo>
                  <a:lnTo>
                    <a:pt x="2581221" y="6738"/>
                  </a:lnTo>
                  <a:lnTo>
                    <a:pt x="2539492" y="0"/>
                  </a:lnTo>
                  <a:close/>
                </a:path>
              </a:pathLst>
            </a:custGeom>
            <a:solidFill>
              <a:srgbClr val="415487"/>
            </a:solidFill>
          </p:spPr>
          <p:txBody>
            <a:bodyPr wrap="square" lIns="0" tIns="0" rIns="0" bIns="0" rtlCol="0"/>
            <a:lstStyle/>
            <a:p>
              <a:endParaRPr/>
            </a:p>
          </p:txBody>
        </p:sp>
        <p:sp>
          <p:nvSpPr>
            <p:cNvPr id="20" name="object 20"/>
            <p:cNvSpPr/>
            <p:nvPr/>
          </p:nvSpPr>
          <p:spPr>
            <a:xfrm>
              <a:off x="3249929" y="2565654"/>
              <a:ext cx="2672080" cy="792480"/>
            </a:xfrm>
            <a:custGeom>
              <a:avLst/>
              <a:gdLst/>
              <a:ahLst/>
              <a:cxnLst/>
              <a:rect l="l" t="t" r="r" b="b"/>
              <a:pathLst>
                <a:path w="2672079" h="792479">
                  <a:moveTo>
                    <a:pt x="0" y="132080"/>
                  </a:moveTo>
                  <a:lnTo>
                    <a:pt x="6738" y="90350"/>
                  </a:lnTo>
                  <a:lnTo>
                    <a:pt x="25497" y="54095"/>
                  </a:lnTo>
                  <a:lnTo>
                    <a:pt x="54095" y="25497"/>
                  </a:lnTo>
                  <a:lnTo>
                    <a:pt x="90350" y="6738"/>
                  </a:lnTo>
                  <a:lnTo>
                    <a:pt x="132080" y="0"/>
                  </a:lnTo>
                  <a:lnTo>
                    <a:pt x="2539492" y="0"/>
                  </a:lnTo>
                  <a:lnTo>
                    <a:pt x="2581221" y="6738"/>
                  </a:lnTo>
                  <a:lnTo>
                    <a:pt x="2617476" y="25497"/>
                  </a:lnTo>
                  <a:lnTo>
                    <a:pt x="2646074" y="54095"/>
                  </a:lnTo>
                  <a:lnTo>
                    <a:pt x="2664833" y="90350"/>
                  </a:lnTo>
                  <a:lnTo>
                    <a:pt x="2671572" y="132080"/>
                  </a:lnTo>
                  <a:lnTo>
                    <a:pt x="2671572" y="660400"/>
                  </a:lnTo>
                  <a:lnTo>
                    <a:pt x="2664833" y="702129"/>
                  </a:lnTo>
                  <a:lnTo>
                    <a:pt x="2646074" y="738384"/>
                  </a:lnTo>
                  <a:lnTo>
                    <a:pt x="2617476" y="766982"/>
                  </a:lnTo>
                  <a:lnTo>
                    <a:pt x="2581221" y="785741"/>
                  </a:lnTo>
                  <a:lnTo>
                    <a:pt x="2539492" y="792480"/>
                  </a:lnTo>
                  <a:lnTo>
                    <a:pt x="132080" y="792480"/>
                  </a:lnTo>
                  <a:lnTo>
                    <a:pt x="90350" y="785741"/>
                  </a:lnTo>
                  <a:lnTo>
                    <a:pt x="54095" y="766982"/>
                  </a:lnTo>
                  <a:lnTo>
                    <a:pt x="25497" y="738384"/>
                  </a:lnTo>
                  <a:lnTo>
                    <a:pt x="6738" y="702129"/>
                  </a:lnTo>
                  <a:lnTo>
                    <a:pt x="0" y="660400"/>
                  </a:lnTo>
                  <a:lnTo>
                    <a:pt x="0" y="132080"/>
                  </a:lnTo>
                  <a:close/>
                </a:path>
              </a:pathLst>
            </a:custGeom>
            <a:ln w="25400">
              <a:solidFill>
                <a:srgbClr val="2F3D63"/>
              </a:solidFill>
            </a:ln>
          </p:spPr>
          <p:txBody>
            <a:bodyPr wrap="square" lIns="0" tIns="0" rIns="0" bIns="0" rtlCol="0"/>
            <a:lstStyle/>
            <a:p>
              <a:endParaRPr/>
            </a:p>
          </p:txBody>
        </p:sp>
      </p:grpSp>
      <p:sp>
        <p:nvSpPr>
          <p:cNvPr id="21" name="object 21"/>
          <p:cNvSpPr txBox="1"/>
          <p:nvPr/>
        </p:nvSpPr>
        <p:spPr>
          <a:xfrm>
            <a:off x="3753992" y="2772536"/>
            <a:ext cx="1663700" cy="360680"/>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FF"/>
                </a:solidFill>
                <a:latin typeface="Times New Roman"/>
                <a:cs typeface="Times New Roman"/>
              </a:rPr>
              <a:t>Однозначное</a:t>
            </a:r>
            <a:endParaRPr sz="2200" dirty="0">
              <a:latin typeface="Times New Roman"/>
              <a:cs typeface="Times New Roman"/>
            </a:endParaRPr>
          </a:p>
        </p:txBody>
      </p:sp>
      <p:grpSp>
        <p:nvGrpSpPr>
          <p:cNvPr id="22" name="object 22"/>
          <p:cNvGrpSpPr/>
          <p:nvPr/>
        </p:nvGrpSpPr>
        <p:grpSpPr>
          <a:xfrm>
            <a:off x="6061202" y="2575814"/>
            <a:ext cx="2989580" cy="795020"/>
            <a:chOff x="6061202" y="2575814"/>
            <a:chExt cx="2989580" cy="795020"/>
          </a:xfrm>
        </p:grpSpPr>
        <p:sp>
          <p:nvSpPr>
            <p:cNvPr id="23" name="object 23"/>
            <p:cNvSpPr/>
            <p:nvPr/>
          </p:nvSpPr>
          <p:spPr>
            <a:xfrm>
              <a:off x="6073902" y="2588514"/>
              <a:ext cx="2964180" cy="769620"/>
            </a:xfrm>
            <a:custGeom>
              <a:avLst/>
              <a:gdLst/>
              <a:ahLst/>
              <a:cxnLst/>
              <a:rect l="l" t="t" r="r" b="b"/>
              <a:pathLst>
                <a:path w="2964179" h="769620">
                  <a:moveTo>
                    <a:pt x="2835909" y="0"/>
                  </a:moveTo>
                  <a:lnTo>
                    <a:pt x="128270" y="0"/>
                  </a:lnTo>
                  <a:lnTo>
                    <a:pt x="78331" y="10076"/>
                  </a:lnTo>
                  <a:lnTo>
                    <a:pt x="37560" y="37560"/>
                  </a:lnTo>
                  <a:lnTo>
                    <a:pt x="10076" y="78331"/>
                  </a:lnTo>
                  <a:lnTo>
                    <a:pt x="0" y="128270"/>
                  </a:lnTo>
                  <a:lnTo>
                    <a:pt x="0" y="641350"/>
                  </a:lnTo>
                  <a:lnTo>
                    <a:pt x="10076" y="691288"/>
                  </a:lnTo>
                  <a:lnTo>
                    <a:pt x="37560" y="732059"/>
                  </a:lnTo>
                  <a:lnTo>
                    <a:pt x="78331" y="759543"/>
                  </a:lnTo>
                  <a:lnTo>
                    <a:pt x="128270" y="769620"/>
                  </a:lnTo>
                  <a:lnTo>
                    <a:pt x="2835909" y="769620"/>
                  </a:lnTo>
                  <a:lnTo>
                    <a:pt x="2885848" y="759543"/>
                  </a:lnTo>
                  <a:lnTo>
                    <a:pt x="2926619" y="732059"/>
                  </a:lnTo>
                  <a:lnTo>
                    <a:pt x="2954103" y="691288"/>
                  </a:lnTo>
                  <a:lnTo>
                    <a:pt x="2964179" y="641350"/>
                  </a:lnTo>
                  <a:lnTo>
                    <a:pt x="2964179" y="128270"/>
                  </a:lnTo>
                  <a:lnTo>
                    <a:pt x="2954103" y="78331"/>
                  </a:lnTo>
                  <a:lnTo>
                    <a:pt x="2926619" y="37560"/>
                  </a:lnTo>
                  <a:lnTo>
                    <a:pt x="2885848" y="10076"/>
                  </a:lnTo>
                  <a:lnTo>
                    <a:pt x="2835909" y="0"/>
                  </a:lnTo>
                  <a:close/>
                </a:path>
              </a:pathLst>
            </a:custGeom>
            <a:solidFill>
              <a:srgbClr val="415487"/>
            </a:solidFill>
          </p:spPr>
          <p:txBody>
            <a:bodyPr wrap="square" lIns="0" tIns="0" rIns="0" bIns="0" rtlCol="0"/>
            <a:lstStyle/>
            <a:p>
              <a:endParaRPr/>
            </a:p>
          </p:txBody>
        </p:sp>
        <p:sp>
          <p:nvSpPr>
            <p:cNvPr id="24" name="object 24"/>
            <p:cNvSpPr/>
            <p:nvPr/>
          </p:nvSpPr>
          <p:spPr>
            <a:xfrm>
              <a:off x="6073902" y="2588514"/>
              <a:ext cx="2964180" cy="769620"/>
            </a:xfrm>
            <a:custGeom>
              <a:avLst/>
              <a:gdLst/>
              <a:ahLst/>
              <a:cxnLst/>
              <a:rect l="l" t="t" r="r" b="b"/>
              <a:pathLst>
                <a:path w="2964179" h="769620">
                  <a:moveTo>
                    <a:pt x="0" y="128270"/>
                  </a:moveTo>
                  <a:lnTo>
                    <a:pt x="10076" y="78331"/>
                  </a:lnTo>
                  <a:lnTo>
                    <a:pt x="37560" y="37560"/>
                  </a:lnTo>
                  <a:lnTo>
                    <a:pt x="78331" y="10076"/>
                  </a:lnTo>
                  <a:lnTo>
                    <a:pt x="128270" y="0"/>
                  </a:lnTo>
                  <a:lnTo>
                    <a:pt x="2835909" y="0"/>
                  </a:lnTo>
                  <a:lnTo>
                    <a:pt x="2885848" y="10076"/>
                  </a:lnTo>
                  <a:lnTo>
                    <a:pt x="2926619" y="37560"/>
                  </a:lnTo>
                  <a:lnTo>
                    <a:pt x="2954103" y="78331"/>
                  </a:lnTo>
                  <a:lnTo>
                    <a:pt x="2964179" y="128270"/>
                  </a:lnTo>
                  <a:lnTo>
                    <a:pt x="2964179" y="641350"/>
                  </a:lnTo>
                  <a:lnTo>
                    <a:pt x="2954103" y="691288"/>
                  </a:lnTo>
                  <a:lnTo>
                    <a:pt x="2926619" y="732059"/>
                  </a:lnTo>
                  <a:lnTo>
                    <a:pt x="2885848" y="759543"/>
                  </a:lnTo>
                  <a:lnTo>
                    <a:pt x="2835909" y="769620"/>
                  </a:lnTo>
                  <a:lnTo>
                    <a:pt x="128270" y="769620"/>
                  </a:lnTo>
                  <a:lnTo>
                    <a:pt x="78331" y="759543"/>
                  </a:lnTo>
                  <a:lnTo>
                    <a:pt x="37560" y="732059"/>
                  </a:lnTo>
                  <a:lnTo>
                    <a:pt x="10076" y="691288"/>
                  </a:lnTo>
                  <a:lnTo>
                    <a:pt x="0" y="641350"/>
                  </a:lnTo>
                  <a:lnTo>
                    <a:pt x="0" y="128270"/>
                  </a:lnTo>
                  <a:close/>
                </a:path>
              </a:pathLst>
            </a:custGeom>
            <a:ln w="25400">
              <a:solidFill>
                <a:srgbClr val="2F3D63"/>
              </a:solidFill>
            </a:ln>
          </p:spPr>
          <p:txBody>
            <a:bodyPr wrap="square" lIns="0" tIns="0" rIns="0" bIns="0" rtlCol="0"/>
            <a:lstStyle/>
            <a:p>
              <a:endParaRPr/>
            </a:p>
          </p:txBody>
        </p:sp>
      </p:grpSp>
      <p:sp>
        <p:nvSpPr>
          <p:cNvPr id="25" name="object 25"/>
          <p:cNvSpPr txBox="1"/>
          <p:nvPr/>
        </p:nvSpPr>
        <p:spPr>
          <a:xfrm>
            <a:off x="6356730" y="2784093"/>
            <a:ext cx="2402840" cy="360680"/>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FF"/>
                </a:solidFill>
                <a:latin typeface="Times New Roman"/>
                <a:cs typeface="Times New Roman"/>
              </a:rPr>
              <a:t>Информированное</a:t>
            </a:r>
            <a:endParaRPr sz="2200" dirty="0">
              <a:latin typeface="Times New Roman"/>
              <a:cs typeface="Times New Roman"/>
            </a:endParaRPr>
          </a:p>
        </p:txBody>
      </p:sp>
      <p:sp>
        <p:nvSpPr>
          <p:cNvPr id="26" name="object 26"/>
          <p:cNvSpPr txBox="1"/>
          <p:nvPr/>
        </p:nvSpPr>
        <p:spPr>
          <a:xfrm>
            <a:off x="3249929" y="4237482"/>
            <a:ext cx="2734310" cy="1382395"/>
          </a:xfrm>
          <a:prstGeom prst="rect">
            <a:avLst/>
          </a:prstGeom>
          <a:solidFill>
            <a:srgbClr val="415487"/>
          </a:solidFill>
          <a:ln w="25400">
            <a:solidFill>
              <a:srgbClr val="2F3D63"/>
            </a:solidFill>
          </a:ln>
        </p:spPr>
        <p:txBody>
          <a:bodyPr vert="horz" wrap="square" lIns="0" tIns="146685" rIns="0" bIns="0" rtlCol="0">
            <a:spAutoFit/>
          </a:bodyPr>
          <a:lstStyle/>
          <a:p>
            <a:pPr>
              <a:lnSpc>
                <a:spcPct val="100000"/>
              </a:lnSpc>
              <a:spcBef>
                <a:spcPts val="1155"/>
              </a:spcBef>
            </a:pPr>
            <a:endParaRPr sz="1800">
              <a:latin typeface="Times New Roman"/>
              <a:cs typeface="Times New Roman"/>
            </a:endParaRPr>
          </a:p>
          <a:p>
            <a:pPr marL="808355" marR="400685" indent="-401320">
              <a:lnSpc>
                <a:spcPct val="100000"/>
              </a:lnSpc>
            </a:pPr>
            <a:r>
              <a:rPr sz="1800" dirty="0">
                <a:solidFill>
                  <a:srgbClr val="FFFFFF"/>
                </a:solidFill>
                <a:latin typeface="Times New Roman"/>
                <a:cs typeface="Times New Roman"/>
              </a:rPr>
              <a:t>Дано</a:t>
            </a:r>
            <a:r>
              <a:rPr sz="1800" spc="-25" dirty="0">
                <a:solidFill>
                  <a:srgbClr val="FFFFFF"/>
                </a:solidFill>
                <a:latin typeface="Times New Roman"/>
                <a:cs typeface="Times New Roman"/>
              </a:rPr>
              <a:t> </a:t>
            </a:r>
            <a:r>
              <a:rPr sz="1800" dirty="0">
                <a:solidFill>
                  <a:srgbClr val="FFFFFF"/>
                </a:solidFill>
                <a:latin typeface="Times New Roman"/>
                <a:cs typeface="Times New Roman"/>
              </a:rPr>
              <a:t>без</a:t>
            </a:r>
            <a:r>
              <a:rPr sz="1800" spc="-20" dirty="0">
                <a:solidFill>
                  <a:srgbClr val="FFFFFF"/>
                </a:solidFill>
                <a:latin typeface="Times New Roman"/>
                <a:cs typeface="Times New Roman"/>
              </a:rPr>
              <a:t> </a:t>
            </a:r>
            <a:r>
              <a:rPr sz="1800" spc="-10" dirty="0">
                <a:solidFill>
                  <a:srgbClr val="FFFFFF"/>
                </a:solidFill>
                <a:latin typeface="Times New Roman"/>
                <a:cs typeface="Times New Roman"/>
              </a:rPr>
              <a:t>сомнений, бесспорное</a:t>
            </a:r>
            <a:endParaRPr sz="1800">
              <a:latin typeface="Times New Roman"/>
              <a:cs typeface="Times New Roman"/>
            </a:endParaRPr>
          </a:p>
        </p:txBody>
      </p:sp>
      <p:sp>
        <p:nvSpPr>
          <p:cNvPr id="27" name="object 27"/>
          <p:cNvSpPr txBox="1"/>
          <p:nvPr/>
        </p:nvSpPr>
        <p:spPr>
          <a:xfrm>
            <a:off x="6189726" y="4237482"/>
            <a:ext cx="2635250" cy="1382395"/>
          </a:xfrm>
          <a:prstGeom prst="rect">
            <a:avLst/>
          </a:prstGeom>
          <a:solidFill>
            <a:srgbClr val="415487"/>
          </a:solidFill>
          <a:ln w="25400">
            <a:solidFill>
              <a:srgbClr val="2F3D63"/>
            </a:solidFill>
          </a:ln>
        </p:spPr>
        <p:txBody>
          <a:bodyPr vert="horz" wrap="square" lIns="0" tIns="9525" rIns="0" bIns="0" rtlCol="0">
            <a:spAutoFit/>
          </a:bodyPr>
          <a:lstStyle/>
          <a:p>
            <a:pPr>
              <a:lnSpc>
                <a:spcPct val="100000"/>
              </a:lnSpc>
              <a:spcBef>
                <a:spcPts val="75"/>
              </a:spcBef>
            </a:pPr>
            <a:endParaRPr sz="1800">
              <a:latin typeface="Times New Roman"/>
              <a:cs typeface="Times New Roman"/>
            </a:endParaRPr>
          </a:p>
          <a:p>
            <a:pPr marL="260985" marR="254635" algn="ctr">
              <a:lnSpc>
                <a:spcPct val="100000"/>
              </a:lnSpc>
            </a:pPr>
            <a:r>
              <a:rPr sz="1800" dirty="0">
                <a:solidFill>
                  <a:srgbClr val="FFFFFF"/>
                </a:solidFill>
                <a:latin typeface="Times New Roman"/>
                <a:cs typeface="Times New Roman"/>
              </a:rPr>
              <a:t>Вы</a:t>
            </a:r>
            <a:r>
              <a:rPr sz="1800" spc="-40" dirty="0">
                <a:solidFill>
                  <a:srgbClr val="FFFFFF"/>
                </a:solidFill>
                <a:latin typeface="Times New Roman"/>
                <a:cs typeface="Times New Roman"/>
              </a:rPr>
              <a:t> </a:t>
            </a:r>
            <a:r>
              <a:rPr sz="1800" dirty="0">
                <a:solidFill>
                  <a:srgbClr val="FFFFFF"/>
                </a:solidFill>
                <a:latin typeface="Times New Roman"/>
                <a:cs typeface="Times New Roman"/>
              </a:rPr>
              <a:t>понимаете,</a:t>
            </a:r>
            <a:r>
              <a:rPr sz="1800" spc="-65" dirty="0">
                <a:solidFill>
                  <a:srgbClr val="FFFFFF"/>
                </a:solidFill>
                <a:latin typeface="Times New Roman"/>
                <a:cs typeface="Times New Roman"/>
              </a:rPr>
              <a:t> </a:t>
            </a:r>
            <a:r>
              <a:rPr sz="1800" dirty="0">
                <a:solidFill>
                  <a:srgbClr val="FFFFFF"/>
                </a:solidFill>
                <a:latin typeface="Times New Roman"/>
                <a:cs typeface="Times New Roman"/>
              </a:rPr>
              <a:t>на</a:t>
            </a:r>
            <a:r>
              <a:rPr sz="1800" spc="-30" dirty="0">
                <a:solidFill>
                  <a:srgbClr val="FFFFFF"/>
                </a:solidFill>
                <a:latin typeface="Times New Roman"/>
                <a:cs typeface="Times New Roman"/>
              </a:rPr>
              <a:t> </a:t>
            </a:r>
            <a:r>
              <a:rPr sz="1800" spc="-25" dirty="0">
                <a:solidFill>
                  <a:srgbClr val="FFFFFF"/>
                </a:solidFill>
                <a:latin typeface="Times New Roman"/>
                <a:cs typeface="Times New Roman"/>
              </a:rPr>
              <a:t>что </a:t>
            </a:r>
            <a:r>
              <a:rPr sz="1800" dirty="0">
                <a:solidFill>
                  <a:srgbClr val="FFFFFF"/>
                </a:solidFill>
                <a:latin typeface="Times New Roman"/>
                <a:cs typeface="Times New Roman"/>
              </a:rPr>
              <a:t>именно</a:t>
            </a:r>
            <a:r>
              <a:rPr sz="1800" spc="-25" dirty="0">
                <a:solidFill>
                  <a:srgbClr val="FFFFFF"/>
                </a:solidFill>
                <a:latin typeface="Times New Roman"/>
                <a:cs typeface="Times New Roman"/>
              </a:rPr>
              <a:t> </a:t>
            </a:r>
            <a:r>
              <a:rPr sz="1800" dirty="0">
                <a:solidFill>
                  <a:srgbClr val="FFFFFF"/>
                </a:solidFill>
                <a:latin typeface="Times New Roman"/>
                <a:cs typeface="Times New Roman"/>
              </a:rPr>
              <a:t>вы</a:t>
            </a:r>
            <a:r>
              <a:rPr sz="1800" spc="-10" dirty="0">
                <a:solidFill>
                  <a:srgbClr val="FFFFFF"/>
                </a:solidFill>
                <a:latin typeface="Times New Roman"/>
                <a:cs typeface="Times New Roman"/>
              </a:rPr>
              <a:t> </a:t>
            </a:r>
            <a:r>
              <a:rPr sz="1800" spc="-20" dirty="0">
                <a:solidFill>
                  <a:srgbClr val="FFFFFF"/>
                </a:solidFill>
                <a:latin typeface="Times New Roman"/>
                <a:cs typeface="Times New Roman"/>
              </a:rPr>
              <a:t>даете</a:t>
            </a:r>
            <a:endParaRPr sz="1800">
              <a:latin typeface="Times New Roman"/>
              <a:cs typeface="Times New Roman"/>
            </a:endParaRPr>
          </a:p>
          <a:p>
            <a:pPr algn="ctr">
              <a:lnSpc>
                <a:spcPct val="100000"/>
              </a:lnSpc>
            </a:pPr>
            <a:r>
              <a:rPr sz="1800" spc="-10" dirty="0">
                <a:solidFill>
                  <a:srgbClr val="FFFFFF"/>
                </a:solidFill>
                <a:latin typeface="Times New Roman"/>
                <a:cs typeface="Times New Roman"/>
              </a:rPr>
              <a:t>согласие</a:t>
            </a:r>
            <a:endParaRPr sz="1800">
              <a:latin typeface="Times New Roman"/>
              <a:cs typeface="Times New Roman"/>
            </a:endParaRPr>
          </a:p>
        </p:txBody>
      </p:sp>
      <p:sp>
        <p:nvSpPr>
          <p:cNvPr id="28" name="object 28"/>
          <p:cNvSpPr/>
          <p:nvPr/>
        </p:nvSpPr>
        <p:spPr>
          <a:xfrm>
            <a:off x="1750314" y="2171572"/>
            <a:ext cx="5908040" cy="2065655"/>
          </a:xfrm>
          <a:custGeom>
            <a:avLst/>
            <a:gdLst/>
            <a:ahLst/>
            <a:cxnLst/>
            <a:rect l="l" t="t" r="r" b="b"/>
            <a:pathLst>
              <a:path w="5908040" h="2065654">
                <a:moveTo>
                  <a:pt x="84836" y="1186180"/>
                </a:moveTo>
                <a:lnTo>
                  <a:pt x="72136" y="1185418"/>
                </a:lnTo>
                <a:lnTo>
                  <a:pt x="31750" y="1988769"/>
                </a:lnTo>
                <a:lnTo>
                  <a:pt x="0" y="1987169"/>
                </a:lnTo>
                <a:lnTo>
                  <a:pt x="34290" y="2065147"/>
                </a:lnTo>
                <a:lnTo>
                  <a:pt x="69951" y="2002028"/>
                </a:lnTo>
                <a:lnTo>
                  <a:pt x="76200" y="1990979"/>
                </a:lnTo>
                <a:lnTo>
                  <a:pt x="44450" y="1989404"/>
                </a:lnTo>
                <a:lnTo>
                  <a:pt x="84836" y="1186180"/>
                </a:lnTo>
                <a:close/>
              </a:path>
              <a:path w="5908040" h="2065654">
                <a:moveTo>
                  <a:pt x="2901315" y="1987677"/>
                </a:moveTo>
                <a:lnTo>
                  <a:pt x="2869628" y="1988794"/>
                </a:lnTo>
                <a:lnTo>
                  <a:pt x="2841752" y="1185545"/>
                </a:lnTo>
                <a:lnTo>
                  <a:pt x="2829052" y="1186053"/>
                </a:lnTo>
                <a:lnTo>
                  <a:pt x="2856928" y="1989239"/>
                </a:lnTo>
                <a:lnTo>
                  <a:pt x="2825115" y="1990344"/>
                </a:lnTo>
                <a:lnTo>
                  <a:pt x="2865882" y="2065147"/>
                </a:lnTo>
                <a:lnTo>
                  <a:pt x="2894800" y="2001901"/>
                </a:lnTo>
                <a:lnTo>
                  <a:pt x="2901315" y="1987677"/>
                </a:lnTo>
                <a:close/>
              </a:path>
              <a:path w="5908040" h="2065654">
                <a:moveTo>
                  <a:pt x="5506974" y="390271"/>
                </a:moveTo>
                <a:lnTo>
                  <a:pt x="5502618" y="387223"/>
                </a:lnTo>
                <a:lnTo>
                  <a:pt x="5437124" y="341376"/>
                </a:lnTo>
                <a:lnTo>
                  <a:pt x="5432514" y="372795"/>
                </a:lnTo>
                <a:lnTo>
                  <a:pt x="2910967" y="0"/>
                </a:lnTo>
                <a:lnTo>
                  <a:pt x="2910027" y="6502"/>
                </a:lnTo>
                <a:lnTo>
                  <a:pt x="2908554" y="6223"/>
                </a:lnTo>
                <a:lnTo>
                  <a:pt x="2907538" y="0"/>
                </a:lnTo>
                <a:lnTo>
                  <a:pt x="649427" y="371576"/>
                </a:lnTo>
                <a:lnTo>
                  <a:pt x="644271" y="340360"/>
                </a:lnTo>
                <a:lnTo>
                  <a:pt x="575310" y="390271"/>
                </a:lnTo>
                <a:lnTo>
                  <a:pt x="656717" y="415544"/>
                </a:lnTo>
                <a:lnTo>
                  <a:pt x="651852" y="386207"/>
                </a:lnTo>
                <a:lnTo>
                  <a:pt x="651510" y="384136"/>
                </a:lnTo>
                <a:lnTo>
                  <a:pt x="2900616" y="13919"/>
                </a:lnTo>
                <a:lnTo>
                  <a:pt x="2842120" y="317334"/>
                </a:lnTo>
                <a:lnTo>
                  <a:pt x="2810891" y="311277"/>
                </a:lnTo>
                <a:lnTo>
                  <a:pt x="2833878" y="393319"/>
                </a:lnTo>
                <a:lnTo>
                  <a:pt x="2880715" y="332232"/>
                </a:lnTo>
                <a:lnTo>
                  <a:pt x="2885694" y="325755"/>
                </a:lnTo>
                <a:lnTo>
                  <a:pt x="2854566" y="319735"/>
                </a:lnTo>
                <a:lnTo>
                  <a:pt x="2913659" y="13119"/>
                </a:lnTo>
                <a:lnTo>
                  <a:pt x="5430672" y="385368"/>
                </a:lnTo>
                <a:lnTo>
                  <a:pt x="5426075" y="416814"/>
                </a:lnTo>
                <a:lnTo>
                  <a:pt x="5506974" y="390271"/>
                </a:lnTo>
                <a:close/>
              </a:path>
              <a:path w="5908040" h="2065654">
                <a:moveTo>
                  <a:pt x="5907532" y="1986153"/>
                </a:moveTo>
                <a:lnTo>
                  <a:pt x="5875883" y="1988693"/>
                </a:lnTo>
                <a:lnTo>
                  <a:pt x="5810504" y="1185291"/>
                </a:lnTo>
                <a:lnTo>
                  <a:pt x="5797804" y="1186307"/>
                </a:lnTo>
                <a:lnTo>
                  <a:pt x="5863310" y="1989709"/>
                </a:lnTo>
                <a:lnTo>
                  <a:pt x="5831586" y="1992249"/>
                </a:lnTo>
                <a:lnTo>
                  <a:pt x="5875782" y="2065147"/>
                </a:lnTo>
                <a:lnTo>
                  <a:pt x="5900991" y="2002409"/>
                </a:lnTo>
                <a:lnTo>
                  <a:pt x="5907532" y="1986153"/>
                </a:lnTo>
                <a:close/>
              </a:path>
            </a:pathLst>
          </a:custGeom>
          <a:solidFill>
            <a:srgbClr val="415487"/>
          </a:solidFill>
        </p:spPr>
        <p:txBody>
          <a:bodyPr wrap="square" lIns="0" tIns="0" rIns="0" bIns="0" rtlCol="0"/>
          <a:lstStyle/>
          <a:p>
            <a:endParaRPr/>
          </a:p>
        </p:txBody>
      </p:sp>
      <p:grpSp>
        <p:nvGrpSpPr>
          <p:cNvPr id="32" name="object 18">
            <a:extLst>
              <a:ext uri="{FF2B5EF4-FFF2-40B4-BE49-F238E27FC236}">
                <a16:creationId xmlns:a16="http://schemas.microsoft.com/office/drawing/2014/main" id="{E20A501C-6825-4942-A4DF-97E22A3EE66C}"/>
              </a:ext>
            </a:extLst>
          </p:cNvPr>
          <p:cNvGrpSpPr/>
          <p:nvPr/>
        </p:nvGrpSpPr>
        <p:grpSpPr>
          <a:xfrm>
            <a:off x="398019" y="2577084"/>
            <a:ext cx="2672080" cy="792480"/>
            <a:chOff x="3249929" y="2565654"/>
            <a:chExt cx="2672080" cy="792480"/>
          </a:xfrm>
        </p:grpSpPr>
        <p:sp>
          <p:nvSpPr>
            <p:cNvPr id="33" name="object 19">
              <a:extLst>
                <a:ext uri="{FF2B5EF4-FFF2-40B4-BE49-F238E27FC236}">
                  <a16:creationId xmlns:a16="http://schemas.microsoft.com/office/drawing/2014/main" id="{35090F53-7201-40CA-9A32-443D0D557A22}"/>
                </a:ext>
              </a:extLst>
            </p:cNvPr>
            <p:cNvSpPr/>
            <p:nvPr/>
          </p:nvSpPr>
          <p:spPr>
            <a:xfrm>
              <a:off x="3249929" y="2565654"/>
              <a:ext cx="2672080" cy="792480"/>
            </a:xfrm>
            <a:custGeom>
              <a:avLst/>
              <a:gdLst/>
              <a:ahLst/>
              <a:cxnLst/>
              <a:rect l="l" t="t" r="r" b="b"/>
              <a:pathLst>
                <a:path w="2672079" h="792479">
                  <a:moveTo>
                    <a:pt x="2539492" y="0"/>
                  </a:moveTo>
                  <a:lnTo>
                    <a:pt x="132080" y="0"/>
                  </a:lnTo>
                  <a:lnTo>
                    <a:pt x="90350" y="6738"/>
                  </a:lnTo>
                  <a:lnTo>
                    <a:pt x="54095" y="25497"/>
                  </a:lnTo>
                  <a:lnTo>
                    <a:pt x="25497" y="54095"/>
                  </a:lnTo>
                  <a:lnTo>
                    <a:pt x="6738" y="90350"/>
                  </a:lnTo>
                  <a:lnTo>
                    <a:pt x="0" y="132080"/>
                  </a:lnTo>
                  <a:lnTo>
                    <a:pt x="0" y="660400"/>
                  </a:lnTo>
                  <a:lnTo>
                    <a:pt x="6738" y="702129"/>
                  </a:lnTo>
                  <a:lnTo>
                    <a:pt x="25497" y="738384"/>
                  </a:lnTo>
                  <a:lnTo>
                    <a:pt x="54095" y="766982"/>
                  </a:lnTo>
                  <a:lnTo>
                    <a:pt x="90350" y="785741"/>
                  </a:lnTo>
                  <a:lnTo>
                    <a:pt x="132080" y="792480"/>
                  </a:lnTo>
                  <a:lnTo>
                    <a:pt x="2539492" y="792480"/>
                  </a:lnTo>
                  <a:lnTo>
                    <a:pt x="2581221" y="785741"/>
                  </a:lnTo>
                  <a:lnTo>
                    <a:pt x="2617476" y="766982"/>
                  </a:lnTo>
                  <a:lnTo>
                    <a:pt x="2646074" y="738384"/>
                  </a:lnTo>
                  <a:lnTo>
                    <a:pt x="2664833" y="702129"/>
                  </a:lnTo>
                  <a:lnTo>
                    <a:pt x="2671572" y="660400"/>
                  </a:lnTo>
                  <a:lnTo>
                    <a:pt x="2671572" y="132080"/>
                  </a:lnTo>
                  <a:lnTo>
                    <a:pt x="2664833" y="90350"/>
                  </a:lnTo>
                  <a:lnTo>
                    <a:pt x="2646074" y="54095"/>
                  </a:lnTo>
                  <a:lnTo>
                    <a:pt x="2617476" y="25497"/>
                  </a:lnTo>
                  <a:lnTo>
                    <a:pt x="2581221" y="6738"/>
                  </a:lnTo>
                  <a:lnTo>
                    <a:pt x="2539492" y="0"/>
                  </a:lnTo>
                  <a:close/>
                </a:path>
              </a:pathLst>
            </a:custGeom>
            <a:solidFill>
              <a:srgbClr val="415487"/>
            </a:solidFill>
          </p:spPr>
          <p:txBody>
            <a:bodyPr wrap="square" lIns="0" tIns="216000" rIns="0" bIns="0" rtlCol="0" anchor="ctr"/>
            <a:lstStyle/>
            <a:p>
              <a:pPr algn="ctr">
                <a:spcBef>
                  <a:spcPts val="600"/>
                </a:spcBef>
              </a:pPr>
              <a:r>
                <a:rPr lang="ru-RU" sz="2200" b="1" spc="-10" dirty="0">
                  <a:solidFill>
                    <a:srgbClr val="FFFFFF"/>
                  </a:solidFill>
                  <a:latin typeface="Times New Roman"/>
                  <a:cs typeface="Times New Roman"/>
                </a:rPr>
                <a:t>Свободное</a:t>
              </a:r>
            </a:p>
            <a:p>
              <a:endParaRPr dirty="0"/>
            </a:p>
          </p:txBody>
        </p:sp>
        <p:sp>
          <p:nvSpPr>
            <p:cNvPr id="34" name="object 20">
              <a:extLst>
                <a:ext uri="{FF2B5EF4-FFF2-40B4-BE49-F238E27FC236}">
                  <a16:creationId xmlns:a16="http://schemas.microsoft.com/office/drawing/2014/main" id="{7980162B-BE78-48AA-AC0F-4785DE2E2737}"/>
                </a:ext>
              </a:extLst>
            </p:cNvPr>
            <p:cNvSpPr/>
            <p:nvPr/>
          </p:nvSpPr>
          <p:spPr>
            <a:xfrm>
              <a:off x="3249929" y="2565654"/>
              <a:ext cx="2672080" cy="792480"/>
            </a:xfrm>
            <a:custGeom>
              <a:avLst/>
              <a:gdLst/>
              <a:ahLst/>
              <a:cxnLst/>
              <a:rect l="l" t="t" r="r" b="b"/>
              <a:pathLst>
                <a:path w="2672079" h="792479">
                  <a:moveTo>
                    <a:pt x="0" y="132080"/>
                  </a:moveTo>
                  <a:lnTo>
                    <a:pt x="6738" y="90350"/>
                  </a:lnTo>
                  <a:lnTo>
                    <a:pt x="25497" y="54095"/>
                  </a:lnTo>
                  <a:lnTo>
                    <a:pt x="54095" y="25497"/>
                  </a:lnTo>
                  <a:lnTo>
                    <a:pt x="90350" y="6738"/>
                  </a:lnTo>
                  <a:lnTo>
                    <a:pt x="132080" y="0"/>
                  </a:lnTo>
                  <a:lnTo>
                    <a:pt x="2539492" y="0"/>
                  </a:lnTo>
                  <a:lnTo>
                    <a:pt x="2581221" y="6738"/>
                  </a:lnTo>
                  <a:lnTo>
                    <a:pt x="2617476" y="25497"/>
                  </a:lnTo>
                  <a:lnTo>
                    <a:pt x="2646074" y="54095"/>
                  </a:lnTo>
                  <a:lnTo>
                    <a:pt x="2664833" y="90350"/>
                  </a:lnTo>
                  <a:lnTo>
                    <a:pt x="2671572" y="132080"/>
                  </a:lnTo>
                  <a:lnTo>
                    <a:pt x="2671572" y="660400"/>
                  </a:lnTo>
                  <a:lnTo>
                    <a:pt x="2664833" y="702129"/>
                  </a:lnTo>
                  <a:lnTo>
                    <a:pt x="2646074" y="738384"/>
                  </a:lnTo>
                  <a:lnTo>
                    <a:pt x="2617476" y="766982"/>
                  </a:lnTo>
                  <a:lnTo>
                    <a:pt x="2581221" y="785741"/>
                  </a:lnTo>
                  <a:lnTo>
                    <a:pt x="2539492" y="792480"/>
                  </a:lnTo>
                  <a:lnTo>
                    <a:pt x="132080" y="792480"/>
                  </a:lnTo>
                  <a:lnTo>
                    <a:pt x="90350" y="785741"/>
                  </a:lnTo>
                  <a:lnTo>
                    <a:pt x="54095" y="766982"/>
                  </a:lnTo>
                  <a:lnTo>
                    <a:pt x="25497" y="738384"/>
                  </a:lnTo>
                  <a:lnTo>
                    <a:pt x="6738" y="702129"/>
                  </a:lnTo>
                  <a:lnTo>
                    <a:pt x="0" y="660400"/>
                  </a:lnTo>
                  <a:lnTo>
                    <a:pt x="0" y="132080"/>
                  </a:lnTo>
                  <a:close/>
                </a:path>
              </a:pathLst>
            </a:custGeom>
            <a:ln w="25400">
              <a:solidFill>
                <a:srgbClr val="2F3D63"/>
              </a:solidFill>
            </a:ln>
          </p:spPr>
          <p:txBody>
            <a:bodyPr wrap="square" lIns="0" tIns="0" rIns="0" bIns="0" rtlCol="0"/>
            <a:lstStyle/>
            <a:p>
              <a:endParaRPr/>
            </a:p>
          </p:txBody>
        </p:sp>
      </p:grpSp>
    </p:spTree>
    <p:extLst>
      <p:ext uri="{BB962C8B-B14F-4D97-AF65-F5344CB8AC3E}">
        <p14:creationId xmlns:p14="http://schemas.microsoft.com/office/powerpoint/2010/main" val="1943516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1981200" y="627653"/>
            <a:ext cx="4153312" cy="5602694"/>
          </a:xfrm>
          <a:prstGeom prst="rect">
            <a:avLst/>
          </a:prstGeom>
        </p:spPr>
      </p:pic>
    </p:spTree>
    <p:extLst>
      <p:ext uri="{BB962C8B-B14F-4D97-AF65-F5344CB8AC3E}">
        <p14:creationId xmlns:p14="http://schemas.microsoft.com/office/powerpoint/2010/main" val="373839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10" dirty="0">
                <a:latin typeface="Georgia"/>
                <a:cs typeface="Georgia"/>
              </a:rPr>
              <a:t>Согласие:</a:t>
            </a:r>
            <a:endParaRPr lang="ru-RU" sz="2400" dirty="0">
              <a:latin typeface="Georgia"/>
              <a:cs typeface="Georgia"/>
            </a:endParaRPr>
          </a:p>
        </p:txBody>
      </p:sp>
      <p:sp>
        <p:nvSpPr>
          <p:cNvPr id="29" name="object 15"/>
          <p:cNvSpPr txBox="1"/>
          <p:nvPr/>
        </p:nvSpPr>
        <p:spPr>
          <a:xfrm>
            <a:off x="1112520" y="1563985"/>
            <a:ext cx="7650480" cy="4444165"/>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r>
              <a:rPr lang="en-US" sz="1800" dirty="0">
                <a:latin typeface="Georgia" panose="02040502050405020303" pitchFamily="18" charset="0"/>
              </a:rPr>
              <a:t>c</a:t>
            </a:r>
            <a:r>
              <a:rPr lang="ru-RU" sz="1800" dirty="0" err="1">
                <a:latin typeface="Georgia" panose="02040502050405020303" pitchFamily="18" charset="0"/>
              </a:rPr>
              <a:t>амый</a:t>
            </a:r>
            <a:r>
              <a:rPr lang="ru-RU" sz="1800" dirty="0">
                <a:latin typeface="Georgia" panose="02040502050405020303" pitchFamily="18" charset="0"/>
              </a:rPr>
              <a:t> </a:t>
            </a:r>
            <a:r>
              <a:rPr lang="ru-RU" dirty="0">
                <a:latin typeface="Georgia" panose="02040502050405020303" pitchFamily="18" charset="0"/>
              </a:rPr>
              <a:t>простой</a:t>
            </a:r>
            <a:r>
              <a:rPr lang="ru-RU" sz="1800" dirty="0">
                <a:latin typeface="Georgia" panose="02040502050405020303" pitchFamily="18" charset="0"/>
              </a:rPr>
              <a:t> способ получения ПД</a:t>
            </a:r>
            <a:r>
              <a:rPr lang="ru-RU" dirty="0">
                <a:latin typeface="Georgia" panose="02040502050405020303" pitchFamily="18" charset="0"/>
              </a:rPr>
              <a:t>;</a:t>
            </a:r>
            <a:endParaRPr lang="ru-RU" sz="1800" dirty="0">
              <a:latin typeface="Georgia" panose="02040502050405020303" pitchFamily="18" charset="0"/>
            </a:endParaRPr>
          </a:p>
          <a:p>
            <a:pPr marL="285750" lvl="0" indent="-285750" algn="just">
              <a:buFont typeface="Arial" panose="020B0604020202020204" pitchFamily="34" charset="0"/>
              <a:buChar char="•"/>
            </a:pPr>
            <a:r>
              <a:rPr lang="ru-RU" dirty="0">
                <a:latin typeface="Georgia" panose="02040502050405020303" pitchFamily="18" charset="0"/>
              </a:rPr>
              <a:t>легко получить, но сложно поддерживать;</a:t>
            </a:r>
          </a:p>
          <a:p>
            <a:pPr marL="285750" lvl="0" indent="-285750" algn="just">
              <a:buFont typeface="Arial" panose="020B0604020202020204" pitchFamily="34" charset="0"/>
              <a:buChar char="•"/>
            </a:pPr>
            <a:r>
              <a:rPr lang="ru-RU" sz="1800" dirty="0">
                <a:latin typeface="Georgia" panose="02040502050405020303" pitchFamily="18" charset="0"/>
              </a:rPr>
              <a:t>всегда имеет какие-то определенные временные сроки использования ПД («3 года», «До окончания трудовых отношений» и т.д.);</a:t>
            </a:r>
          </a:p>
          <a:p>
            <a:pPr marL="285750" lvl="0" indent="-285750" algn="just">
              <a:buFont typeface="Arial" panose="020B0604020202020204" pitchFamily="34" charset="0"/>
              <a:buChar char="•"/>
            </a:pPr>
            <a:r>
              <a:rPr lang="ru-RU" dirty="0">
                <a:latin typeface="Georgia" panose="02040502050405020303" pitchFamily="18" charset="0"/>
              </a:rPr>
              <a:t>берется только в том случае, если получить ПД невозможно по другим основаниям, указанным в ст.6 и ч.2 ст.8 Закона «О защите персональных данных»;</a:t>
            </a:r>
            <a:r>
              <a:rPr lang="ru-RU" sz="1800" dirty="0">
                <a:latin typeface="Georgia" panose="02040502050405020303" pitchFamily="18" charset="0"/>
              </a:rPr>
              <a:t> </a:t>
            </a:r>
          </a:p>
          <a:p>
            <a:pPr marL="285750" lvl="0" indent="-285750" algn="just">
              <a:buFont typeface="Arial" panose="020B0604020202020204" pitchFamily="34" charset="0"/>
              <a:buChar char="•"/>
            </a:pPr>
            <a:r>
              <a:rPr lang="ru-RU" dirty="0">
                <a:latin typeface="Georgia" panose="02040502050405020303" pitchFamily="18" charset="0"/>
              </a:rPr>
              <a:t>форму </a:t>
            </a:r>
            <a:r>
              <a:rPr lang="ru-RU" sz="1800" dirty="0">
                <a:latin typeface="Georgia" panose="02040502050405020303" pitchFamily="18" charset="0"/>
              </a:rPr>
              <a:t>разрабатывает специалист по внутреннему контролю;</a:t>
            </a:r>
          </a:p>
          <a:p>
            <a:pPr marL="285750" lvl="0" indent="-285750" algn="just">
              <a:buFont typeface="Arial" panose="020B0604020202020204" pitchFamily="34" charset="0"/>
              <a:buChar char="•"/>
            </a:pPr>
            <a:r>
              <a:rPr lang="ru-RU" dirty="0">
                <a:latin typeface="Georgia" panose="02040502050405020303" pitchFamily="18" charset="0"/>
              </a:rPr>
              <a:t>не рекомендуется определять срок действия согласия </a:t>
            </a:r>
            <a:r>
              <a:rPr lang="ru-RU" b="1" dirty="0">
                <a:latin typeface="Georgia" panose="02040502050405020303" pitchFamily="18" charset="0"/>
              </a:rPr>
              <a:t>свыше 3 лет</a:t>
            </a:r>
            <a:r>
              <a:rPr lang="ru-RU" dirty="0">
                <a:latin typeface="Georgia" panose="02040502050405020303" pitchFamily="18" charset="0"/>
              </a:rPr>
              <a:t>, поскольку в связи со значительным количеством оставляемых согласий гражданину будет затруднительно контролировать обработку своих персональных данных (разъяснение НЦЗПД);</a:t>
            </a:r>
          </a:p>
          <a:p>
            <a:pPr marL="285750" indent="-285750" algn="just">
              <a:buFont typeface="Arial" panose="020B0604020202020204" pitchFamily="34" charset="0"/>
              <a:buChar char="•"/>
            </a:pPr>
            <a:r>
              <a:rPr lang="ru-RU" dirty="0">
                <a:latin typeface="Georgia" panose="02040502050405020303" pitchFamily="18" charset="0"/>
              </a:rPr>
              <a:t>с предоставлением согласия, необходимо субъекта ПД ознакомить с его правами  на обратной стороне бланка согласия (обязательно).</a:t>
            </a:r>
          </a:p>
          <a:p>
            <a:pPr marL="285750" lvl="0" indent="-285750" algn="just">
              <a:buFont typeface="Arial" panose="020B0604020202020204" pitchFamily="34" charset="0"/>
              <a:buChar char="•"/>
            </a:pPr>
            <a:endParaRPr lang="ru-RU" dirty="0">
              <a:latin typeface="Georgia" panose="02040502050405020303" pitchFamily="18" charset="0"/>
            </a:endParaRPr>
          </a:p>
        </p:txBody>
      </p:sp>
    </p:spTree>
    <p:extLst>
      <p:ext uri="{BB962C8B-B14F-4D97-AF65-F5344CB8AC3E}">
        <p14:creationId xmlns:p14="http://schemas.microsoft.com/office/powerpoint/2010/main" val="2456013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3845" y="2247849"/>
            <a:ext cx="7715250" cy="467596"/>
          </a:xfrm>
          <a:prstGeom prst="rect">
            <a:avLst/>
          </a:prstGeom>
          <a:solidFill>
            <a:srgbClr val="FFFFFF"/>
          </a:solidFill>
          <a:ln w="12700">
            <a:solidFill>
              <a:srgbClr val="2E528F"/>
            </a:solidFill>
          </a:ln>
        </p:spPr>
        <p:txBody>
          <a:bodyPr vert="horz" wrap="square" lIns="0" tIns="26194" rIns="0" bIns="0" rtlCol="0">
            <a:spAutoFit/>
          </a:bodyPr>
          <a:lstStyle/>
          <a:p>
            <a:pPr algn="ctr">
              <a:spcBef>
                <a:spcPts val="206"/>
              </a:spcBef>
            </a:pPr>
            <a:r>
              <a:rPr sz="1350" dirty="0">
                <a:solidFill>
                  <a:srgbClr val="1F3863"/>
                </a:solidFill>
                <a:latin typeface="Georgia" panose="02040502050405020303" pitchFamily="18" charset="0"/>
                <a:cs typeface="Times New Roman"/>
              </a:rPr>
              <a:t>Право</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38"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отзыв</a:t>
            </a:r>
            <a:r>
              <a:rPr sz="1350" spc="-45"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согласия</a:t>
            </a:r>
            <a:r>
              <a:rPr sz="1350" spc="-56"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субъекта</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8"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данных</a:t>
            </a:r>
            <a:r>
              <a:rPr lang="ru-RU" sz="1350" spc="-8" dirty="0">
                <a:solidFill>
                  <a:srgbClr val="1F3863"/>
                </a:solidFill>
                <a:latin typeface="Georgia" panose="02040502050405020303" pitchFamily="18" charset="0"/>
                <a:cs typeface="Times New Roman"/>
              </a:rPr>
              <a:t> –  в течение 15 </a:t>
            </a:r>
          </a:p>
          <a:p>
            <a:pPr algn="ctr">
              <a:spcBef>
                <a:spcPts val="206"/>
              </a:spcBef>
            </a:pPr>
            <a:r>
              <a:rPr lang="ru-RU" sz="1350" spc="-8" dirty="0">
                <a:solidFill>
                  <a:srgbClr val="1F3863"/>
                </a:solidFill>
                <a:latin typeface="Georgia" panose="02040502050405020303" pitchFamily="18" charset="0"/>
                <a:cs typeface="Times New Roman"/>
              </a:rPr>
              <a:t>дней с момента получения заявления</a:t>
            </a:r>
            <a:endParaRPr sz="1350" dirty="0">
              <a:latin typeface="Georgia" panose="02040502050405020303" pitchFamily="18" charset="0"/>
              <a:cs typeface="Times New Roman"/>
            </a:endParaRPr>
          </a:p>
        </p:txBody>
      </p:sp>
      <p:sp>
        <p:nvSpPr>
          <p:cNvPr id="3" name="object 3"/>
          <p:cNvSpPr txBox="1">
            <a:spLocks noGrp="1"/>
          </p:cNvSpPr>
          <p:nvPr>
            <p:ph type="title"/>
          </p:nvPr>
        </p:nvSpPr>
        <p:spPr>
          <a:xfrm>
            <a:off x="1044701" y="768652"/>
            <a:ext cx="7715249" cy="833170"/>
          </a:xfrm>
          <a:prstGeom prst="rect">
            <a:avLst/>
          </a:prstGeom>
        </p:spPr>
        <p:txBody>
          <a:bodyPr vert="horz" wrap="square" lIns="0" tIns="367912" rIns="0" bIns="0" rtlCol="0">
            <a:spAutoFit/>
          </a:bodyPr>
          <a:lstStyle/>
          <a:p>
            <a:pPr algn="ctr">
              <a:spcBef>
                <a:spcPts val="71"/>
              </a:spcBef>
            </a:pPr>
            <a:r>
              <a:rPr sz="3000" dirty="0">
                <a:solidFill>
                  <a:schemeClr val="tx1"/>
                </a:solidFill>
                <a:latin typeface="Georgia" panose="02040502050405020303" pitchFamily="18" charset="0"/>
              </a:rPr>
              <a:t>Права</a:t>
            </a:r>
            <a:r>
              <a:rPr sz="3000" spc="-98" dirty="0">
                <a:solidFill>
                  <a:schemeClr val="tx1"/>
                </a:solidFill>
                <a:latin typeface="Georgia" panose="02040502050405020303" pitchFamily="18" charset="0"/>
              </a:rPr>
              <a:t> </a:t>
            </a:r>
            <a:r>
              <a:rPr sz="3000" spc="-8" dirty="0" err="1">
                <a:solidFill>
                  <a:schemeClr val="tx1"/>
                </a:solidFill>
                <a:latin typeface="Georgia" panose="02040502050405020303" pitchFamily="18" charset="0"/>
              </a:rPr>
              <a:t>субъекта</a:t>
            </a:r>
            <a:r>
              <a:rPr sz="3000" spc="-94" dirty="0">
                <a:solidFill>
                  <a:schemeClr val="tx1"/>
                </a:solidFill>
                <a:latin typeface="Georgia" panose="02040502050405020303" pitchFamily="18" charset="0"/>
              </a:rPr>
              <a:t> </a:t>
            </a:r>
            <a:r>
              <a:rPr sz="3000" dirty="0" err="1">
                <a:solidFill>
                  <a:schemeClr val="tx1"/>
                </a:solidFill>
                <a:latin typeface="Georgia" panose="02040502050405020303" pitchFamily="18" charset="0"/>
              </a:rPr>
              <a:t>персональных</a:t>
            </a:r>
            <a:r>
              <a:rPr lang="ru-RU" sz="3000" spc="-101" dirty="0">
                <a:solidFill>
                  <a:schemeClr val="tx1"/>
                </a:solidFill>
                <a:latin typeface="Georgia" panose="02040502050405020303" pitchFamily="18" charset="0"/>
              </a:rPr>
              <a:t> </a:t>
            </a:r>
            <a:r>
              <a:rPr sz="3000" spc="-8" dirty="0" err="1">
                <a:solidFill>
                  <a:schemeClr val="tx1"/>
                </a:solidFill>
                <a:latin typeface="Georgia" panose="02040502050405020303" pitchFamily="18" charset="0"/>
              </a:rPr>
              <a:t>данных</a:t>
            </a:r>
            <a:endParaRPr sz="3000" dirty="0">
              <a:solidFill>
                <a:schemeClr val="tx1"/>
              </a:solidFill>
              <a:latin typeface="Georgia" panose="02040502050405020303" pitchFamily="18" charset="0"/>
            </a:endParaRPr>
          </a:p>
        </p:txBody>
      </p:sp>
      <p:sp>
        <p:nvSpPr>
          <p:cNvPr id="11" name="object 11"/>
          <p:cNvSpPr txBox="1"/>
          <p:nvPr/>
        </p:nvSpPr>
        <p:spPr>
          <a:xfrm>
            <a:off x="1044701" y="2883725"/>
            <a:ext cx="7715250" cy="442429"/>
          </a:xfrm>
          <a:prstGeom prst="rect">
            <a:avLst/>
          </a:prstGeom>
          <a:solidFill>
            <a:srgbClr val="FFFFFF"/>
          </a:solidFill>
          <a:ln w="12700">
            <a:solidFill>
              <a:srgbClr val="2E528F"/>
            </a:solidFill>
          </a:ln>
        </p:spPr>
        <p:txBody>
          <a:bodyPr vert="horz" wrap="square" lIns="0" tIns="26670" rIns="0" bIns="0" rtlCol="0">
            <a:spAutoFit/>
          </a:bodyPr>
          <a:lstStyle/>
          <a:p>
            <a:pPr algn="ctr">
              <a:spcBef>
                <a:spcPts val="210"/>
              </a:spcBef>
            </a:pPr>
            <a:r>
              <a:rPr sz="1350" spc="-8" dirty="0">
                <a:solidFill>
                  <a:srgbClr val="1F3863"/>
                </a:solidFill>
                <a:latin typeface="Georgia" panose="02040502050405020303" pitchFamily="18" charset="0"/>
                <a:cs typeface="Times New Roman"/>
              </a:rPr>
              <a:t>Право на получение информации, касающейся обработки персональных данных</a:t>
            </a:r>
            <a:r>
              <a:rPr lang="ru-RU" sz="1350" spc="-8" dirty="0">
                <a:solidFill>
                  <a:srgbClr val="1F3863"/>
                </a:solidFill>
                <a:latin typeface="Georgia" panose="02040502050405020303" pitchFamily="18" charset="0"/>
                <a:cs typeface="Times New Roman"/>
              </a:rPr>
              <a:t> - в течение 5 рабочих дней с момента получения заявления</a:t>
            </a:r>
            <a:endParaRPr sz="1350" spc="-8" dirty="0">
              <a:solidFill>
                <a:srgbClr val="1F3863"/>
              </a:solidFill>
              <a:latin typeface="Georgia" panose="02040502050405020303" pitchFamily="18" charset="0"/>
              <a:cs typeface="Times New Roman"/>
            </a:endParaRPr>
          </a:p>
        </p:txBody>
      </p:sp>
      <p:sp>
        <p:nvSpPr>
          <p:cNvPr id="12" name="object 12"/>
          <p:cNvSpPr txBox="1"/>
          <p:nvPr/>
        </p:nvSpPr>
        <p:spPr>
          <a:xfrm>
            <a:off x="1053845" y="3499972"/>
            <a:ext cx="7715250" cy="234199"/>
          </a:xfrm>
          <a:prstGeom prst="rect">
            <a:avLst/>
          </a:prstGeom>
          <a:solidFill>
            <a:srgbClr val="FFFFFF"/>
          </a:solidFill>
          <a:ln w="12700">
            <a:solidFill>
              <a:srgbClr val="2E528F"/>
            </a:solidFill>
          </a:ln>
        </p:spPr>
        <p:txBody>
          <a:bodyPr vert="horz" wrap="square" lIns="0" tIns="26194" rIns="0" bIns="0" rtlCol="0">
            <a:spAutoFit/>
          </a:bodyPr>
          <a:lstStyle/>
          <a:p>
            <a:pPr marL="953" algn="ctr">
              <a:spcBef>
                <a:spcPts val="206"/>
              </a:spcBef>
            </a:pPr>
            <a:r>
              <a:rPr sz="1350" dirty="0">
                <a:solidFill>
                  <a:srgbClr val="1F3863"/>
                </a:solidFill>
                <a:latin typeface="Georgia" panose="02040502050405020303" pitchFamily="18" charset="0"/>
                <a:cs typeface="Times New Roman"/>
              </a:rPr>
              <a:t>Право</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34"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изменение</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4"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данных</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3" name="object 13"/>
          <p:cNvSpPr txBox="1"/>
          <p:nvPr/>
        </p:nvSpPr>
        <p:spPr>
          <a:xfrm>
            <a:off x="1053845" y="3919630"/>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562928" algn="ctr">
              <a:spcBef>
                <a:spcPts val="206"/>
              </a:spcBef>
            </a:pPr>
            <a:r>
              <a:rPr sz="1350" dirty="0">
                <a:solidFill>
                  <a:srgbClr val="1F3863"/>
                </a:solidFill>
                <a:latin typeface="Georgia" panose="02040502050405020303" pitchFamily="18" charset="0"/>
                <a:cs typeface="Times New Roman"/>
              </a:rPr>
              <a:t>Право</a:t>
            </a:r>
            <a:r>
              <a:rPr sz="1350" spc="-49"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получение</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информации</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предоставлении</a:t>
            </a:r>
            <a:r>
              <a:rPr sz="1350" spc="-56"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4"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данных</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третьим</a:t>
            </a:r>
            <a:r>
              <a:rPr sz="1350" spc="-49"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лицам</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4" name="object 14"/>
          <p:cNvSpPr txBox="1"/>
          <p:nvPr/>
        </p:nvSpPr>
        <p:spPr>
          <a:xfrm>
            <a:off x="1053845" y="4547037"/>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764381" algn="ctr">
              <a:spcBef>
                <a:spcPts val="206"/>
              </a:spcBef>
            </a:pPr>
            <a:r>
              <a:rPr sz="1350" dirty="0">
                <a:solidFill>
                  <a:srgbClr val="1F3863"/>
                </a:solidFill>
                <a:latin typeface="Georgia" panose="02040502050405020303" pitchFamily="18" charset="0"/>
                <a:cs typeface="Times New Roman"/>
              </a:rPr>
              <a:t>Право</a:t>
            </a:r>
            <a:r>
              <a:rPr sz="1350" spc="-49"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требовать</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прекращения</a:t>
            </a:r>
            <a:r>
              <a:rPr sz="1350" spc="-53"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обработки</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данных</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(или)</a:t>
            </a:r>
            <a:r>
              <a:rPr sz="1350" spc="-41" dirty="0">
                <a:solidFill>
                  <a:srgbClr val="1F3863"/>
                </a:solidFill>
                <a:latin typeface="Georgia" panose="02040502050405020303" pitchFamily="18" charset="0"/>
                <a:cs typeface="Times New Roman"/>
              </a:rPr>
              <a:t> </a:t>
            </a:r>
            <a:r>
              <a:rPr sz="1350" dirty="0" err="1">
                <a:solidFill>
                  <a:srgbClr val="1F3863"/>
                </a:solidFill>
                <a:latin typeface="Georgia" panose="02040502050405020303" pitchFamily="18" charset="0"/>
                <a:cs typeface="Times New Roman"/>
              </a:rPr>
              <a:t>их</a:t>
            </a:r>
            <a:r>
              <a:rPr sz="1350" spc="-38" dirty="0">
                <a:solidFill>
                  <a:srgbClr val="1F3863"/>
                </a:solidFill>
                <a:latin typeface="Georgia" panose="02040502050405020303" pitchFamily="18" charset="0"/>
                <a:cs typeface="Times New Roman"/>
              </a:rPr>
              <a:t> </a:t>
            </a:r>
            <a:r>
              <a:rPr sz="1350" spc="-8" dirty="0" err="1">
                <a:solidFill>
                  <a:srgbClr val="1F3863"/>
                </a:solidFill>
                <a:latin typeface="Georgia" panose="02040502050405020303" pitchFamily="18" charset="0"/>
                <a:cs typeface="Times New Roman"/>
              </a:rPr>
              <a:t>удаления</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6" name="object 12">
            <a:extLst>
              <a:ext uri="{FF2B5EF4-FFF2-40B4-BE49-F238E27FC236}">
                <a16:creationId xmlns:a16="http://schemas.microsoft.com/office/drawing/2014/main" id="{A3D5B0A8-64AA-4836-9D96-F4812CDEB116}"/>
              </a:ext>
            </a:extLst>
          </p:cNvPr>
          <p:cNvSpPr txBox="1"/>
          <p:nvPr/>
        </p:nvSpPr>
        <p:spPr>
          <a:xfrm>
            <a:off x="1062989" y="6312158"/>
            <a:ext cx="7715250" cy="234199"/>
          </a:xfrm>
          <a:prstGeom prst="rect">
            <a:avLst/>
          </a:prstGeom>
          <a:solidFill>
            <a:srgbClr val="FFFFFF"/>
          </a:solidFill>
          <a:ln w="12700">
            <a:solidFill>
              <a:srgbClr val="2E528F"/>
            </a:solidFill>
          </a:ln>
        </p:spPr>
        <p:txBody>
          <a:bodyPr vert="horz" wrap="square" lIns="0" tIns="26194" rIns="0" bIns="0" rtlCol="0">
            <a:spAutoFit/>
          </a:bodyPr>
          <a:lstStyle/>
          <a:p>
            <a:pPr marL="953" algn="ctr">
              <a:spcBef>
                <a:spcPts val="206"/>
              </a:spcBef>
            </a:pPr>
            <a:r>
              <a:rPr lang="ru-RU" sz="1350" dirty="0">
                <a:solidFill>
                  <a:srgbClr val="1F3863"/>
                </a:solidFill>
                <a:latin typeface="Georgia" panose="02040502050405020303" pitchFamily="18" charset="0"/>
                <a:cs typeface="Times New Roman"/>
              </a:rPr>
              <a:t>Лицо ОБЯЗАТЕЛЬНО должно быть ознакомлено со своими правами при даче согласия</a:t>
            </a:r>
            <a:endParaRPr sz="1350" dirty="0">
              <a:latin typeface="Georgia" panose="02040502050405020303" pitchFamily="18" charset="0"/>
              <a:cs typeface="Times New Roman"/>
            </a:endParaRPr>
          </a:p>
        </p:txBody>
      </p:sp>
      <p:sp>
        <p:nvSpPr>
          <p:cNvPr id="17" name="object 14">
            <a:extLst>
              <a:ext uri="{FF2B5EF4-FFF2-40B4-BE49-F238E27FC236}">
                <a16:creationId xmlns:a16="http://schemas.microsoft.com/office/drawing/2014/main" id="{977DC1E0-C376-4AE4-817E-895D827A9CD4}"/>
              </a:ext>
            </a:extLst>
          </p:cNvPr>
          <p:cNvSpPr txBox="1"/>
          <p:nvPr/>
        </p:nvSpPr>
        <p:spPr>
          <a:xfrm>
            <a:off x="1062989" y="5174444"/>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764381" algn="ctr">
              <a:spcBef>
                <a:spcPts val="206"/>
              </a:spcBef>
            </a:pPr>
            <a:r>
              <a:rPr lang="ru-RU" sz="1350" dirty="0">
                <a:solidFill>
                  <a:srgbClr val="1F3863"/>
                </a:solidFill>
                <a:latin typeface="Georgia" panose="02040502050405020303" pitchFamily="18" charset="0"/>
                <a:cs typeface="Times New Roman"/>
              </a:rPr>
              <a:t>Право на обжалование действий (бездействия) и решений оператора, связанных с обработкой персональных данных</a:t>
            </a:r>
            <a:endParaRPr sz="1350" dirty="0">
              <a:solidFill>
                <a:srgbClr val="1F3863"/>
              </a:solidFill>
              <a:latin typeface="Georgia" panose="02040502050405020303" pitchFamily="18" charset="0"/>
              <a:cs typeface="Times New Roman"/>
            </a:endParaRPr>
          </a:p>
        </p:txBody>
      </p:sp>
    </p:spTree>
    <p:extLst>
      <p:ext uri="{BB962C8B-B14F-4D97-AF65-F5344CB8AC3E}">
        <p14:creationId xmlns:p14="http://schemas.microsoft.com/office/powerpoint/2010/main" val="990106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panose="02040502050405020303" pitchFamily="18" charset="0"/>
                <a:cs typeface="Georgia"/>
              </a:rPr>
              <a:t>Правовые</a:t>
            </a:r>
            <a:r>
              <a:rPr lang="ru-RU" sz="2400" b="1" spc="-95" dirty="0">
                <a:latin typeface="Georgia" panose="02040502050405020303" pitchFamily="18" charset="0"/>
                <a:cs typeface="Georgia"/>
              </a:rPr>
              <a:t> </a:t>
            </a:r>
            <a:r>
              <a:rPr lang="ru-RU" sz="2400" b="1" spc="-45" dirty="0">
                <a:latin typeface="Georgia" panose="02040502050405020303" pitchFamily="18" charset="0"/>
                <a:cs typeface="Georgia"/>
              </a:rPr>
              <a:t>основания</a:t>
            </a:r>
            <a:r>
              <a:rPr lang="ru-RU" sz="2400" b="1" spc="-85" dirty="0">
                <a:latin typeface="Georgia" panose="02040502050405020303" pitchFamily="18" charset="0"/>
                <a:cs typeface="Georgia"/>
              </a:rPr>
              <a:t> </a:t>
            </a:r>
            <a:r>
              <a:rPr lang="ru-RU" sz="2400" b="1" spc="-10" dirty="0">
                <a:latin typeface="Georgia" panose="02040502050405020303" pitchFamily="18" charset="0"/>
                <a:cs typeface="Georgia"/>
              </a:rPr>
              <a:t>обработки</a:t>
            </a:r>
          </a:p>
          <a:p>
            <a:pPr marL="12700">
              <a:lnSpc>
                <a:spcPct val="100000"/>
              </a:lnSpc>
              <a:spcBef>
                <a:spcPts val="105"/>
              </a:spcBef>
            </a:pPr>
            <a:r>
              <a:rPr lang="ru-RU" sz="2400" spc="-85" dirty="0">
                <a:latin typeface="Georgia" panose="02040502050405020303" pitchFamily="18" charset="0"/>
                <a:cs typeface="Georgia"/>
              </a:rPr>
              <a:t>Согласие может быть дано в одной из следующих форм: </a:t>
            </a:r>
          </a:p>
        </p:txBody>
      </p:sp>
      <p:sp>
        <p:nvSpPr>
          <p:cNvPr id="29" name="object 15"/>
          <p:cNvSpPr txBox="1"/>
          <p:nvPr/>
        </p:nvSpPr>
        <p:spPr>
          <a:xfrm>
            <a:off x="1112520" y="1903928"/>
            <a:ext cx="7650480" cy="3336170"/>
          </a:xfrm>
          <a:prstGeom prst="rect">
            <a:avLst/>
          </a:prstGeom>
        </p:spPr>
        <p:txBody>
          <a:bodyPr vert="horz" wrap="square" lIns="0" tIns="12065" rIns="0" bIns="0" rtlCol="0">
            <a:spAutoFit/>
          </a:bodyPr>
          <a:lstStyle/>
          <a:p>
            <a:pPr marL="285750" indent="-285750" algn="just">
              <a:buFont typeface="Arial" panose="020B0604020202020204" pitchFamily="34" charset="0"/>
              <a:buChar char="•"/>
            </a:pPr>
            <a:r>
              <a:rPr lang="ru-RU" sz="1800" dirty="0">
                <a:latin typeface="Georgia" panose="02040502050405020303" pitchFamily="18" charset="0"/>
              </a:rPr>
              <a:t>в письменной форме;</a:t>
            </a:r>
          </a:p>
          <a:p>
            <a:pPr marL="285750" indent="-285750" algn="just">
              <a:buFont typeface="Arial" panose="020B0604020202020204" pitchFamily="34" charset="0"/>
              <a:buChar char="•"/>
            </a:pPr>
            <a:r>
              <a:rPr lang="ru-RU" sz="1800" dirty="0">
                <a:latin typeface="Georgia" panose="02040502050405020303" pitchFamily="18" charset="0"/>
              </a:rPr>
              <a:t>в форме электронного документа (ст. 16, 17 Закона об электронном документе и ЭЦП);</a:t>
            </a:r>
          </a:p>
          <a:p>
            <a:pPr marL="285750" indent="-285750" algn="just">
              <a:buFont typeface="Arial" panose="020B0604020202020204" pitchFamily="34" charset="0"/>
              <a:buChar char="•"/>
            </a:pPr>
            <a:r>
              <a:rPr lang="ru-RU" sz="1800" dirty="0">
                <a:latin typeface="Georgia" panose="02040502050405020303" pitchFamily="18" charset="0"/>
              </a:rPr>
              <a:t>в другой электронной форме:</a:t>
            </a:r>
          </a:p>
          <a:p>
            <a:pPr algn="just"/>
            <a:r>
              <a:rPr lang="ru-RU" sz="1800" dirty="0">
                <a:latin typeface="Georgia" panose="02040502050405020303" pitchFamily="18" charset="0"/>
              </a:rPr>
              <a:t>-путем введения кода, полученного в СМС-сообщении или в письме на электронную почту;</a:t>
            </a:r>
          </a:p>
          <a:p>
            <a:pPr algn="just"/>
            <a:r>
              <a:rPr lang="ru-RU" sz="1800" dirty="0">
                <a:latin typeface="Georgia" panose="02040502050405020303" pitchFamily="18" charset="0"/>
              </a:rPr>
              <a:t>-путем проставления соответствующей отметки на интернет-сайте.</a:t>
            </a:r>
          </a:p>
          <a:p>
            <a:pPr algn="just"/>
            <a:r>
              <a:rPr lang="ru-RU" sz="1800" dirty="0">
                <a:latin typeface="Georgia" panose="02040502050405020303" pitchFamily="18" charset="0"/>
              </a:rPr>
              <a:t>другими способами. </a:t>
            </a:r>
          </a:p>
          <a:p>
            <a:pPr algn="just"/>
            <a:endParaRPr lang="ru-RU" sz="1800" dirty="0">
              <a:latin typeface="Georgia" panose="02040502050405020303" pitchFamily="18" charset="0"/>
            </a:endParaRPr>
          </a:p>
          <a:p>
            <a:pPr algn="just"/>
            <a:r>
              <a:rPr lang="ru-RU" sz="1800" b="1" dirty="0">
                <a:latin typeface="Georgia" panose="02040502050405020303" pitchFamily="18" charset="0"/>
              </a:rPr>
              <a:t>Главное, чтобы такой способ позволял установить факт получения согласия.</a:t>
            </a:r>
          </a:p>
          <a:p>
            <a:pPr algn="just"/>
            <a:endParaRPr lang="ru-RU" b="1" dirty="0"/>
          </a:p>
        </p:txBody>
      </p:sp>
    </p:spTree>
    <p:extLst>
      <p:ext uri="{BB962C8B-B14F-4D97-AF65-F5344CB8AC3E}">
        <p14:creationId xmlns:p14="http://schemas.microsoft.com/office/powerpoint/2010/main" val="1945802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85" dirty="0">
                <a:latin typeface="Georgia"/>
                <a:cs typeface="Georgia"/>
              </a:rPr>
              <a:t>Согласие:</a:t>
            </a:r>
          </a:p>
        </p:txBody>
      </p:sp>
      <p:sp>
        <p:nvSpPr>
          <p:cNvPr id="29" name="object 15"/>
          <p:cNvSpPr txBox="1"/>
          <p:nvPr/>
        </p:nvSpPr>
        <p:spPr>
          <a:xfrm>
            <a:off x="1116676" y="1993848"/>
            <a:ext cx="7650480" cy="2228174"/>
          </a:xfrm>
          <a:prstGeom prst="rect">
            <a:avLst/>
          </a:prstGeom>
        </p:spPr>
        <p:txBody>
          <a:bodyPr vert="horz" wrap="square" lIns="0" tIns="12065" rIns="0" bIns="0" rtlCol="0">
            <a:spAutoFit/>
          </a:bodyPr>
          <a:lstStyle/>
          <a:p>
            <a:pPr algn="just"/>
            <a:r>
              <a:rPr lang="ru-RU" sz="2400" dirty="0">
                <a:latin typeface="Georgia" panose="02040502050405020303" pitchFamily="18" charset="0"/>
              </a:rPr>
              <a:t>Согласия на обработку персональных данных хранятся в соответствующих структурных подразделениях. Ответственное лицо, назначенное от структурного подразделения, несёт ответственность за их сохранность, а также соблюдение сроков хранения.</a:t>
            </a:r>
          </a:p>
        </p:txBody>
      </p:sp>
    </p:spTree>
    <p:extLst>
      <p:ext uri="{BB962C8B-B14F-4D97-AF65-F5344CB8AC3E}">
        <p14:creationId xmlns:p14="http://schemas.microsoft.com/office/powerpoint/2010/main" val="2173959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49025"/>
            <a:ext cx="7574280" cy="2966838"/>
          </a:xfrm>
          <a:prstGeom prst="rect">
            <a:avLst/>
          </a:prstGeom>
        </p:spPr>
        <p:txBody>
          <a:bodyPr vert="horz" wrap="square" lIns="0" tIns="12065" rIns="0" bIns="0" rtlCol="0">
            <a:spAutoFit/>
          </a:bodyPr>
          <a:lstStyle/>
          <a:p>
            <a:pPr algn="just"/>
            <a:r>
              <a:rPr lang="ru-RU" sz="2400" dirty="0">
                <a:latin typeface="Georgia" panose="02040502050405020303" pitchFamily="18" charset="0"/>
              </a:rPr>
              <a:t>Абзац пятнадцатый статьи 6 Закона:</a:t>
            </a:r>
          </a:p>
          <a:p>
            <a:pPr algn="just"/>
            <a:r>
              <a:rPr lang="ru-RU" sz="2400" dirty="0">
                <a:latin typeface="Georgia" panose="02040502050405020303" pitchFamily="18" charset="0"/>
              </a:rPr>
              <a:t>согласие субъекта персональных данных на обработку не требуется при получении персональных данных оператором на основании договора, заключенного (заключаемого) с субъектом персональных данных, в целях совершения действий, установленных этим договором.</a:t>
            </a:r>
            <a:endParaRPr lang="ru-RU" sz="2400" spc="-45" dirty="0">
              <a:latin typeface="Georgia" panose="02040502050405020303" pitchFamily="18" charset="0"/>
              <a:cs typeface="Georgia"/>
            </a:endParaRPr>
          </a:p>
        </p:txBody>
      </p:sp>
    </p:spTree>
    <p:extLst>
      <p:ext uri="{BB962C8B-B14F-4D97-AF65-F5344CB8AC3E}">
        <p14:creationId xmlns:p14="http://schemas.microsoft.com/office/powerpoint/2010/main" val="1334453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692979"/>
            <a:ext cx="7574280" cy="4197944"/>
          </a:xfrm>
          <a:prstGeom prst="rect">
            <a:avLst/>
          </a:prstGeom>
        </p:spPr>
        <p:txBody>
          <a:bodyPr vert="horz" wrap="square" lIns="0" tIns="12065" rIns="0" bIns="0" rtlCol="0">
            <a:spAutoFit/>
          </a:bodyPr>
          <a:lstStyle/>
          <a:p>
            <a:pPr algn="just"/>
            <a:r>
              <a:rPr lang="ru-RU" sz="1600" dirty="0">
                <a:latin typeface="Georgia" panose="02040502050405020303" pitchFamily="18" charset="0"/>
              </a:rPr>
              <a:t>Обработка персональных данных по этому правовому основанию будет соответствовать Закону, если:</a:t>
            </a:r>
          </a:p>
          <a:p>
            <a:pPr algn="just"/>
            <a:r>
              <a:rPr lang="ru-RU" sz="1600" dirty="0">
                <a:latin typeface="Georgia" panose="02040502050405020303" pitchFamily="18" charset="0"/>
              </a:rPr>
              <a:t>оператор осуществляет обработку персональных данных </a:t>
            </a:r>
            <a:r>
              <a:rPr lang="ru-RU" sz="1600" b="1" dirty="0">
                <a:latin typeface="Georgia" panose="02040502050405020303" pitchFamily="18" charset="0"/>
              </a:rPr>
              <a:t>только того физического лица, которое является (будет являться) стороной по договору, заключенному (заключаемому) с оператором.</a:t>
            </a:r>
          </a:p>
          <a:p>
            <a:pPr algn="just"/>
            <a:endParaRPr lang="ru-RU" sz="1600" dirty="0">
              <a:latin typeface="Georgia" panose="02040502050405020303" pitchFamily="18" charset="0"/>
            </a:endParaRPr>
          </a:p>
          <a:p>
            <a:pPr algn="just"/>
            <a:r>
              <a:rPr lang="ru-RU" sz="1600" dirty="0">
                <a:latin typeface="Georgia" panose="02040502050405020303" pitchFamily="18" charset="0"/>
              </a:rPr>
              <a:t>В случае, если для исполнения своих обязательств, предусмотренных договором, оператору необходимо обрабатывать персональные данные иных физических лиц (не являющихся стороной по договору, заключенному (заключаемому) с оператором), требуется согласие таких физических лиц, если у оператора отсутствует иное правовое основание на обработку их персональных данных, предусмотренное законодательными актами.</a:t>
            </a:r>
            <a:endParaRPr lang="en-US" sz="1600" dirty="0">
              <a:latin typeface="Georgia" panose="02040502050405020303" pitchFamily="18" charset="0"/>
            </a:endParaRPr>
          </a:p>
          <a:p>
            <a:pPr algn="just"/>
            <a:endParaRPr lang="ru-RU" sz="1600" dirty="0">
              <a:latin typeface="Georgia" panose="02040502050405020303" pitchFamily="18" charset="0"/>
            </a:endParaRPr>
          </a:p>
          <a:p>
            <a:pPr algn="just"/>
            <a:r>
              <a:rPr lang="ru-RU" sz="1600" i="1" dirty="0">
                <a:latin typeface="Georgia" panose="02040502050405020303" pitchFamily="18" charset="0"/>
              </a:rPr>
              <a:t>Пример: получение согласия на обработку персональных данных не требуется в случае, если обработка осуществляется в рамках заключения и исполнения гражданско-правового договора, стороной которого является субъект персональных данных.</a:t>
            </a:r>
          </a:p>
        </p:txBody>
      </p:sp>
    </p:spTree>
    <p:extLst>
      <p:ext uri="{BB962C8B-B14F-4D97-AF65-F5344CB8AC3E}">
        <p14:creationId xmlns:p14="http://schemas.microsoft.com/office/powerpoint/2010/main" val="2198541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22870" y="1662366"/>
            <a:ext cx="7526655" cy="814705"/>
            <a:chOff x="1122870" y="1662366"/>
            <a:chExt cx="7526655" cy="814705"/>
          </a:xfrm>
        </p:grpSpPr>
        <p:sp>
          <p:nvSpPr>
            <p:cNvPr id="3" name="object 3"/>
            <p:cNvSpPr/>
            <p:nvPr/>
          </p:nvSpPr>
          <p:spPr>
            <a:xfrm>
              <a:off x="1130808" y="1670304"/>
              <a:ext cx="7510780" cy="798830"/>
            </a:xfrm>
            <a:custGeom>
              <a:avLst/>
              <a:gdLst/>
              <a:ahLst/>
              <a:cxnLst/>
              <a:rect l="l" t="t" r="r" b="b"/>
              <a:pathLst>
                <a:path w="7510780" h="798830">
                  <a:moveTo>
                    <a:pt x="7430389" y="0"/>
                  </a:moveTo>
                  <a:lnTo>
                    <a:pt x="79857" y="0"/>
                  </a:lnTo>
                  <a:lnTo>
                    <a:pt x="48772" y="6284"/>
                  </a:lnTo>
                  <a:lnTo>
                    <a:pt x="23388" y="23415"/>
                  </a:lnTo>
                  <a:lnTo>
                    <a:pt x="6275" y="48809"/>
                  </a:lnTo>
                  <a:lnTo>
                    <a:pt x="0" y="79883"/>
                  </a:lnTo>
                  <a:lnTo>
                    <a:pt x="0" y="718693"/>
                  </a:lnTo>
                  <a:lnTo>
                    <a:pt x="6275" y="749766"/>
                  </a:lnTo>
                  <a:lnTo>
                    <a:pt x="23388" y="775160"/>
                  </a:lnTo>
                  <a:lnTo>
                    <a:pt x="48772" y="792291"/>
                  </a:lnTo>
                  <a:lnTo>
                    <a:pt x="79857" y="798576"/>
                  </a:lnTo>
                  <a:lnTo>
                    <a:pt x="7430389" y="798576"/>
                  </a:lnTo>
                  <a:lnTo>
                    <a:pt x="7461462" y="792291"/>
                  </a:lnTo>
                  <a:lnTo>
                    <a:pt x="7486856" y="775160"/>
                  </a:lnTo>
                  <a:lnTo>
                    <a:pt x="7503987" y="749766"/>
                  </a:lnTo>
                  <a:lnTo>
                    <a:pt x="7510272" y="718693"/>
                  </a:lnTo>
                  <a:lnTo>
                    <a:pt x="7510272" y="79883"/>
                  </a:lnTo>
                  <a:lnTo>
                    <a:pt x="7503987" y="48809"/>
                  </a:lnTo>
                  <a:lnTo>
                    <a:pt x="7486856" y="23415"/>
                  </a:lnTo>
                  <a:lnTo>
                    <a:pt x="7461462" y="6284"/>
                  </a:lnTo>
                  <a:lnTo>
                    <a:pt x="7430389" y="0"/>
                  </a:lnTo>
                  <a:close/>
                </a:path>
              </a:pathLst>
            </a:custGeom>
            <a:solidFill>
              <a:srgbClr val="394B7A"/>
            </a:solidFill>
          </p:spPr>
          <p:txBody>
            <a:bodyPr wrap="square" lIns="0" tIns="0" rIns="0" bIns="0" rtlCol="0"/>
            <a:lstStyle/>
            <a:p>
              <a:endParaRPr/>
            </a:p>
          </p:txBody>
        </p:sp>
        <p:sp>
          <p:nvSpPr>
            <p:cNvPr id="4" name="object 4"/>
            <p:cNvSpPr/>
            <p:nvPr/>
          </p:nvSpPr>
          <p:spPr>
            <a:xfrm>
              <a:off x="1130808" y="1670304"/>
              <a:ext cx="7510780" cy="798830"/>
            </a:xfrm>
            <a:custGeom>
              <a:avLst/>
              <a:gdLst/>
              <a:ahLst/>
              <a:cxnLst/>
              <a:rect l="l" t="t" r="r" b="b"/>
              <a:pathLst>
                <a:path w="7510780" h="798830">
                  <a:moveTo>
                    <a:pt x="0" y="79883"/>
                  </a:moveTo>
                  <a:lnTo>
                    <a:pt x="6275" y="48809"/>
                  </a:lnTo>
                  <a:lnTo>
                    <a:pt x="23388" y="23415"/>
                  </a:lnTo>
                  <a:lnTo>
                    <a:pt x="48772" y="6284"/>
                  </a:lnTo>
                  <a:lnTo>
                    <a:pt x="79857" y="0"/>
                  </a:lnTo>
                  <a:lnTo>
                    <a:pt x="7430389" y="0"/>
                  </a:lnTo>
                  <a:lnTo>
                    <a:pt x="7461462" y="6284"/>
                  </a:lnTo>
                  <a:lnTo>
                    <a:pt x="7486856" y="23415"/>
                  </a:lnTo>
                  <a:lnTo>
                    <a:pt x="7503987" y="48809"/>
                  </a:lnTo>
                  <a:lnTo>
                    <a:pt x="7510272" y="79883"/>
                  </a:lnTo>
                  <a:lnTo>
                    <a:pt x="7510272" y="718693"/>
                  </a:lnTo>
                  <a:lnTo>
                    <a:pt x="7503987" y="749766"/>
                  </a:lnTo>
                  <a:lnTo>
                    <a:pt x="7486856" y="775160"/>
                  </a:lnTo>
                  <a:lnTo>
                    <a:pt x="7461462" y="792291"/>
                  </a:lnTo>
                  <a:lnTo>
                    <a:pt x="7430389" y="798576"/>
                  </a:lnTo>
                  <a:lnTo>
                    <a:pt x="79857" y="798576"/>
                  </a:lnTo>
                  <a:lnTo>
                    <a:pt x="48772" y="792291"/>
                  </a:lnTo>
                  <a:lnTo>
                    <a:pt x="23388" y="775160"/>
                  </a:lnTo>
                  <a:lnTo>
                    <a:pt x="6275" y="749766"/>
                  </a:lnTo>
                  <a:lnTo>
                    <a:pt x="0" y="718693"/>
                  </a:lnTo>
                  <a:lnTo>
                    <a:pt x="0" y="79883"/>
                  </a:lnTo>
                  <a:close/>
                </a:path>
              </a:pathLst>
            </a:custGeom>
            <a:ln w="15875">
              <a:solidFill>
                <a:srgbClr val="FFFFFF"/>
              </a:solidFill>
            </a:ln>
          </p:spPr>
          <p:txBody>
            <a:bodyPr wrap="square" lIns="0" tIns="0" rIns="0" bIns="0" rtlCol="0"/>
            <a:lstStyle/>
            <a:p>
              <a:endParaRPr/>
            </a:p>
          </p:txBody>
        </p:sp>
      </p:grpSp>
      <p:sp>
        <p:nvSpPr>
          <p:cNvPr id="5" name="object 5"/>
          <p:cNvSpPr txBox="1"/>
          <p:nvPr/>
        </p:nvSpPr>
        <p:spPr>
          <a:xfrm>
            <a:off x="1207719" y="928496"/>
            <a:ext cx="6052185" cy="1469390"/>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Сфера</a:t>
            </a:r>
            <a:r>
              <a:rPr sz="3200" spc="-105" dirty="0">
                <a:latin typeface="Georgia"/>
                <a:cs typeface="Georgia"/>
              </a:rPr>
              <a:t> </a:t>
            </a:r>
            <a:r>
              <a:rPr sz="3200" spc="-20" dirty="0">
                <a:latin typeface="Georgia"/>
                <a:cs typeface="Georgia"/>
              </a:rPr>
              <a:t>действия</a:t>
            </a:r>
            <a:r>
              <a:rPr sz="3200" spc="-90" dirty="0">
                <a:latin typeface="Georgia"/>
                <a:cs typeface="Georgia"/>
              </a:rPr>
              <a:t> </a:t>
            </a:r>
            <a:r>
              <a:rPr sz="3200" spc="-10" dirty="0">
                <a:latin typeface="Georgia"/>
                <a:cs typeface="Georgia"/>
              </a:rPr>
              <a:t>Закона</a:t>
            </a:r>
            <a:endParaRPr sz="3200" dirty="0">
              <a:latin typeface="Georgia"/>
              <a:cs typeface="Georgia"/>
            </a:endParaRPr>
          </a:p>
          <a:p>
            <a:pPr marL="1306195" algn="ctr">
              <a:lnSpc>
                <a:spcPts val="2705"/>
              </a:lnSpc>
              <a:spcBef>
                <a:spcPts val="2110"/>
              </a:spcBef>
            </a:pPr>
            <a:r>
              <a:rPr sz="2400" b="1" spc="-220" dirty="0">
                <a:solidFill>
                  <a:srgbClr val="FFFFFF"/>
                </a:solidFill>
                <a:latin typeface="Georgia"/>
                <a:cs typeface="Georgia"/>
              </a:rPr>
              <a:t>Закон</a:t>
            </a:r>
            <a:r>
              <a:rPr sz="2400" b="1" spc="-50" dirty="0">
                <a:solidFill>
                  <a:srgbClr val="FFFFFF"/>
                </a:solidFill>
                <a:latin typeface="Georgia"/>
                <a:cs typeface="Georgia"/>
              </a:rPr>
              <a:t> регулирует</a:t>
            </a:r>
            <a:endParaRPr sz="2400" dirty="0">
              <a:latin typeface="Georgia"/>
              <a:cs typeface="Georgia"/>
            </a:endParaRPr>
          </a:p>
          <a:p>
            <a:pPr marL="1310640" algn="ctr">
              <a:lnSpc>
                <a:spcPts val="2705"/>
              </a:lnSpc>
            </a:pPr>
            <a:r>
              <a:rPr sz="2400" spc="-20" dirty="0">
                <a:solidFill>
                  <a:srgbClr val="FFFFFF"/>
                </a:solidFill>
                <a:latin typeface="Georgia"/>
                <a:cs typeface="Georgia"/>
              </a:rPr>
              <a:t>обработку</a:t>
            </a:r>
            <a:r>
              <a:rPr sz="2400" spc="-35" dirty="0">
                <a:solidFill>
                  <a:srgbClr val="FFFFFF"/>
                </a:solidFill>
                <a:latin typeface="Georgia"/>
                <a:cs typeface="Georgia"/>
              </a:rPr>
              <a:t> </a:t>
            </a:r>
            <a:r>
              <a:rPr sz="2400" spc="-40" dirty="0">
                <a:solidFill>
                  <a:srgbClr val="FFFFFF"/>
                </a:solidFill>
                <a:latin typeface="Georgia"/>
                <a:cs typeface="Georgia"/>
              </a:rPr>
              <a:t>персональных</a:t>
            </a:r>
            <a:r>
              <a:rPr sz="2400" spc="-50" dirty="0">
                <a:solidFill>
                  <a:srgbClr val="FFFFFF"/>
                </a:solidFill>
                <a:latin typeface="Georgia"/>
                <a:cs typeface="Georgia"/>
              </a:rPr>
              <a:t> </a:t>
            </a:r>
            <a:r>
              <a:rPr sz="2400" spc="-10" dirty="0">
                <a:solidFill>
                  <a:srgbClr val="FFFFFF"/>
                </a:solidFill>
                <a:latin typeface="Georgia"/>
                <a:cs typeface="Georgia"/>
              </a:rPr>
              <a:t>данных:</a:t>
            </a:r>
            <a:endParaRPr sz="2400" dirty="0">
              <a:latin typeface="Georgia"/>
              <a:cs typeface="Georgia"/>
            </a:endParaRPr>
          </a:p>
        </p:txBody>
      </p:sp>
      <p:grpSp>
        <p:nvGrpSpPr>
          <p:cNvPr id="6" name="object 6"/>
          <p:cNvGrpSpPr/>
          <p:nvPr/>
        </p:nvGrpSpPr>
        <p:grpSpPr>
          <a:xfrm>
            <a:off x="1122870" y="2614866"/>
            <a:ext cx="3620135" cy="1522095"/>
            <a:chOff x="1122870" y="2614866"/>
            <a:chExt cx="3620135" cy="1522095"/>
          </a:xfrm>
        </p:grpSpPr>
        <p:sp>
          <p:nvSpPr>
            <p:cNvPr id="7" name="object 7"/>
            <p:cNvSpPr/>
            <p:nvPr/>
          </p:nvSpPr>
          <p:spPr>
            <a:xfrm>
              <a:off x="1130808" y="2622804"/>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090"/>
                  </a:lnTo>
                  <a:lnTo>
                    <a:pt x="7676" y="1402697"/>
                  </a:lnTo>
                  <a:lnTo>
                    <a:pt x="29054" y="1444044"/>
                  </a:lnTo>
                  <a:lnTo>
                    <a:pt x="61656" y="1476650"/>
                  </a:lnTo>
                  <a:lnTo>
                    <a:pt x="103004" y="1498033"/>
                  </a:lnTo>
                  <a:lnTo>
                    <a:pt x="150622" y="1505712"/>
                  </a:lnTo>
                  <a:lnTo>
                    <a:pt x="3453638" y="1505712"/>
                  </a:lnTo>
                  <a:lnTo>
                    <a:pt x="3501245" y="1498033"/>
                  </a:lnTo>
                  <a:lnTo>
                    <a:pt x="3542592" y="1476650"/>
                  </a:lnTo>
                  <a:lnTo>
                    <a:pt x="3575198" y="1444044"/>
                  </a:lnTo>
                  <a:lnTo>
                    <a:pt x="3596581" y="1402697"/>
                  </a:lnTo>
                  <a:lnTo>
                    <a:pt x="3604259" y="1355090"/>
                  </a:lnTo>
                  <a:lnTo>
                    <a:pt x="3604259" y="150622"/>
                  </a:lnTo>
                  <a:lnTo>
                    <a:pt x="3596581" y="103014"/>
                  </a:lnTo>
                  <a:lnTo>
                    <a:pt x="3575198" y="61667"/>
                  </a:lnTo>
                  <a:lnTo>
                    <a:pt x="3542592" y="29061"/>
                  </a:lnTo>
                  <a:lnTo>
                    <a:pt x="3501245" y="7678"/>
                  </a:lnTo>
                  <a:lnTo>
                    <a:pt x="3453638" y="0"/>
                  </a:lnTo>
                  <a:close/>
                </a:path>
              </a:pathLst>
            </a:custGeom>
            <a:solidFill>
              <a:srgbClr val="465889"/>
            </a:solidFill>
          </p:spPr>
          <p:txBody>
            <a:bodyPr wrap="square" lIns="0" tIns="0" rIns="0" bIns="0" rtlCol="0"/>
            <a:lstStyle/>
            <a:p>
              <a:endParaRPr/>
            </a:p>
          </p:txBody>
        </p:sp>
        <p:sp>
          <p:nvSpPr>
            <p:cNvPr id="8" name="object 8"/>
            <p:cNvSpPr/>
            <p:nvPr/>
          </p:nvSpPr>
          <p:spPr>
            <a:xfrm>
              <a:off x="1130808" y="2622804"/>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090"/>
                  </a:lnTo>
                  <a:lnTo>
                    <a:pt x="3596581" y="1402697"/>
                  </a:lnTo>
                  <a:lnTo>
                    <a:pt x="3575198" y="1444044"/>
                  </a:lnTo>
                  <a:lnTo>
                    <a:pt x="3542592" y="1476650"/>
                  </a:lnTo>
                  <a:lnTo>
                    <a:pt x="3501245" y="1498033"/>
                  </a:lnTo>
                  <a:lnTo>
                    <a:pt x="3453638" y="1505712"/>
                  </a:lnTo>
                  <a:lnTo>
                    <a:pt x="150622" y="1505712"/>
                  </a:lnTo>
                  <a:lnTo>
                    <a:pt x="103004" y="1498033"/>
                  </a:lnTo>
                  <a:lnTo>
                    <a:pt x="61656" y="1476650"/>
                  </a:lnTo>
                  <a:lnTo>
                    <a:pt x="29054" y="1444044"/>
                  </a:lnTo>
                  <a:lnTo>
                    <a:pt x="7676"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9" name="object 9"/>
          <p:cNvSpPr txBox="1"/>
          <p:nvPr/>
        </p:nvSpPr>
        <p:spPr>
          <a:xfrm>
            <a:off x="1390903" y="3069081"/>
            <a:ext cx="3084830" cy="568960"/>
          </a:xfrm>
          <a:prstGeom prst="rect">
            <a:avLst/>
          </a:prstGeom>
        </p:spPr>
        <p:txBody>
          <a:bodyPr vert="horz" wrap="square" lIns="0" tIns="50165" rIns="0" bIns="0" rtlCol="0">
            <a:spAutoFit/>
          </a:bodyPr>
          <a:lstStyle/>
          <a:p>
            <a:pPr marL="645160" marR="5080" indent="-633095">
              <a:lnSpc>
                <a:spcPts val="2000"/>
              </a:lnSpc>
              <a:spcBef>
                <a:spcPts val="395"/>
              </a:spcBef>
            </a:pPr>
            <a:r>
              <a:rPr sz="1900" b="1" spc="-140" dirty="0">
                <a:solidFill>
                  <a:srgbClr val="FFFFFF"/>
                </a:solidFill>
                <a:latin typeface="Georgia"/>
                <a:cs typeface="Georgia"/>
              </a:rPr>
              <a:t>с</a:t>
            </a:r>
            <a:r>
              <a:rPr sz="1900" b="1" spc="-40" dirty="0">
                <a:solidFill>
                  <a:srgbClr val="FFFFFF"/>
                </a:solidFill>
                <a:latin typeface="Georgia"/>
                <a:cs typeface="Georgia"/>
              </a:rPr>
              <a:t> </a:t>
            </a:r>
            <a:r>
              <a:rPr sz="1900" b="1" spc="-145" dirty="0">
                <a:solidFill>
                  <a:srgbClr val="FFFFFF"/>
                </a:solidFill>
                <a:latin typeface="Georgia"/>
                <a:cs typeface="Georgia"/>
              </a:rPr>
              <a:t>использованием</a:t>
            </a:r>
            <a:r>
              <a:rPr sz="1900" b="1" spc="-30" dirty="0">
                <a:solidFill>
                  <a:srgbClr val="FFFFFF"/>
                </a:solidFill>
                <a:latin typeface="Georgia"/>
                <a:cs typeface="Georgia"/>
              </a:rPr>
              <a:t> </a:t>
            </a:r>
            <a:r>
              <a:rPr sz="1900" b="1" spc="-95" dirty="0">
                <a:solidFill>
                  <a:srgbClr val="FFFFFF"/>
                </a:solidFill>
                <a:latin typeface="Georgia"/>
                <a:cs typeface="Georgia"/>
              </a:rPr>
              <a:t>средств </a:t>
            </a:r>
            <a:r>
              <a:rPr sz="1900" b="1" spc="-70" dirty="0">
                <a:solidFill>
                  <a:srgbClr val="FFFFFF"/>
                </a:solidFill>
                <a:latin typeface="Georgia"/>
                <a:cs typeface="Georgia"/>
              </a:rPr>
              <a:t>автоматизации</a:t>
            </a:r>
            <a:endParaRPr sz="1900" dirty="0">
              <a:latin typeface="Georgia"/>
              <a:cs typeface="Georgia"/>
            </a:endParaRPr>
          </a:p>
        </p:txBody>
      </p:sp>
      <p:grpSp>
        <p:nvGrpSpPr>
          <p:cNvPr id="10" name="object 10"/>
          <p:cNvGrpSpPr/>
          <p:nvPr/>
        </p:nvGrpSpPr>
        <p:grpSpPr>
          <a:xfrm>
            <a:off x="1122870" y="4274502"/>
            <a:ext cx="3620135" cy="1522095"/>
            <a:chOff x="1122870" y="4274502"/>
            <a:chExt cx="3620135" cy="1522095"/>
          </a:xfrm>
        </p:grpSpPr>
        <p:sp>
          <p:nvSpPr>
            <p:cNvPr id="11" name="object 11"/>
            <p:cNvSpPr/>
            <p:nvPr/>
          </p:nvSpPr>
          <p:spPr>
            <a:xfrm>
              <a:off x="1130808" y="4282440"/>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140"/>
                  </a:lnTo>
                  <a:lnTo>
                    <a:pt x="7676" y="1402733"/>
                  </a:lnTo>
                  <a:lnTo>
                    <a:pt x="29054" y="1444066"/>
                  </a:lnTo>
                  <a:lnTo>
                    <a:pt x="61656" y="1476660"/>
                  </a:lnTo>
                  <a:lnTo>
                    <a:pt x="103004" y="1498035"/>
                  </a:lnTo>
                  <a:lnTo>
                    <a:pt x="150622" y="1505712"/>
                  </a:lnTo>
                  <a:lnTo>
                    <a:pt x="3453638" y="1505712"/>
                  </a:lnTo>
                  <a:lnTo>
                    <a:pt x="3501245" y="1498035"/>
                  </a:lnTo>
                  <a:lnTo>
                    <a:pt x="3542592" y="1476660"/>
                  </a:lnTo>
                  <a:lnTo>
                    <a:pt x="3575198" y="1444066"/>
                  </a:lnTo>
                  <a:lnTo>
                    <a:pt x="3596581" y="1402733"/>
                  </a:lnTo>
                  <a:lnTo>
                    <a:pt x="3604259" y="1355140"/>
                  </a:lnTo>
                  <a:lnTo>
                    <a:pt x="3604259"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12" name="object 12"/>
            <p:cNvSpPr/>
            <p:nvPr/>
          </p:nvSpPr>
          <p:spPr>
            <a:xfrm>
              <a:off x="1130808" y="4282440"/>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140"/>
                  </a:lnTo>
                  <a:lnTo>
                    <a:pt x="3596581" y="1402733"/>
                  </a:lnTo>
                  <a:lnTo>
                    <a:pt x="3575198" y="1444066"/>
                  </a:lnTo>
                  <a:lnTo>
                    <a:pt x="3542592" y="1476660"/>
                  </a:lnTo>
                  <a:lnTo>
                    <a:pt x="3501245" y="1498035"/>
                  </a:lnTo>
                  <a:lnTo>
                    <a:pt x="3453638" y="1505712"/>
                  </a:lnTo>
                  <a:lnTo>
                    <a:pt x="150622" y="1505712"/>
                  </a:lnTo>
                  <a:lnTo>
                    <a:pt x="103004" y="1498035"/>
                  </a:lnTo>
                  <a:lnTo>
                    <a:pt x="61656" y="1476660"/>
                  </a:lnTo>
                  <a:lnTo>
                    <a:pt x="29054" y="1444066"/>
                  </a:lnTo>
                  <a:lnTo>
                    <a:pt x="7676"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13" name="object 13"/>
          <p:cNvSpPr txBox="1"/>
          <p:nvPr/>
        </p:nvSpPr>
        <p:spPr>
          <a:xfrm>
            <a:off x="1207719" y="4602226"/>
            <a:ext cx="3215945" cy="823594"/>
          </a:xfrm>
          <a:prstGeom prst="rect">
            <a:avLst/>
          </a:prstGeom>
        </p:spPr>
        <p:txBody>
          <a:bodyPr vert="horz" wrap="square" lIns="0" tIns="50165" rIns="0" bIns="0" rtlCol="0">
            <a:spAutoFit/>
          </a:bodyPr>
          <a:lstStyle/>
          <a:p>
            <a:pPr marL="12700" marR="5080" indent="149225">
              <a:lnSpc>
                <a:spcPts val="2000"/>
              </a:lnSpc>
              <a:spcBef>
                <a:spcPts val="395"/>
              </a:spcBef>
            </a:pPr>
            <a:r>
              <a:rPr sz="1900" b="0" i="1" spc="150" dirty="0">
                <a:solidFill>
                  <a:srgbClr val="FFFFFF"/>
                </a:solidFill>
                <a:latin typeface="Roboto Thin"/>
                <a:cs typeface="Roboto Thin"/>
              </a:rPr>
              <a:t>это</a:t>
            </a:r>
            <a:r>
              <a:rPr sz="1900" b="0" i="1" spc="-15" dirty="0">
                <a:solidFill>
                  <a:srgbClr val="FFFFFF"/>
                </a:solidFill>
                <a:latin typeface="Roboto Thin"/>
                <a:cs typeface="Roboto Thin"/>
              </a:rPr>
              <a:t> </a:t>
            </a:r>
            <a:r>
              <a:rPr sz="1900" b="0" i="1" spc="45" dirty="0">
                <a:solidFill>
                  <a:srgbClr val="FFFFFF"/>
                </a:solidFill>
                <a:latin typeface="Roboto Thin"/>
                <a:cs typeface="Roboto Thin"/>
              </a:rPr>
              <a:t>обработка</a:t>
            </a:r>
            <a:r>
              <a:rPr sz="1900" b="0" i="1" spc="15" dirty="0">
                <a:solidFill>
                  <a:srgbClr val="FFFFFF"/>
                </a:solidFill>
                <a:latin typeface="Roboto Thin"/>
                <a:cs typeface="Roboto Thin"/>
              </a:rPr>
              <a:t> </a:t>
            </a:r>
            <a:r>
              <a:rPr sz="1900" b="0" i="1" spc="-90" dirty="0">
                <a:solidFill>
                  <a:srgbClr val="FFFFFF"/>
                </a:solidFill>
                <a:latin typeface="Roboto Thin"/>
                <a:cs typeface="Roboto Thin"/>
              </a:rPr>
              <a:t>в</a:t>
            </a:r>
            <a:r>
              <a:rPr sz="1900" b="0" i="1" spc="-30" dirty="0">
                <a:solidFill>
                  <a:srgbClr val="FFFFFF"/>
                </a:solidFill>
                <a:latin typeface="Roboto Thin"/>
                <a:cs typeface="Roboto Thin"/>
              </a:rPr>
              <a:t> </a:t>
            </a:r>
            <a:r>
              <a:rPr sz="1900" b="0" i="1" spc="-10" dirty="0">
                <a:solidFill>
                  <a:srgbClr val="FFFFFF"/>
                </a:solidFill>
                <a:latin typeface="Roboto Thin"/>
                <a:cs typeface="Roboto Thin"/>
              </a:rPr>
              <a:t>рамках информационных</a:t>
            </a:r>
            <a:r>
              <a:rPr sz="1900" b="0" i="1" spc="145" dirty="0">
                <a:solidFill>
                  <a:srgbClr val="FFFFFF"/>
                </a:solidFill>
                <a:latin typeface="Roboto Thin"/>
                <a:cs typeface="Roboto Thin"/>
              </a:rPr>
              <a:t> </a:t>
            </a:r>
            <a:r>
              <a:rPr sz="1900" b="0" i="1" dirty="0">
                <a:solidFill>
                  <a:srgbClr val="FFFFFF"/>
                </a:solidFill>
                <a:latin typeface="Roboto Thin"/>
                <a:cs typeface="Roboto Thin"/>
              </a:rPr>
              <a:t>систем</a:t>
            </a:r>
            <a:r>
              <a:rPr sz="1900" b="0" i="1" spc="170" dirty="0">
                <a:solidFill>
                  <a:srgbClr val="FFFFFF"/>
                </a:solidFill>
                <a:latin typeface="Roboto Thin"/>
                <a:cs typeface="Roboto Thin"/>
              </a:rPr>
              <a:t> </a:t>
            </a:r>
            <a:r>
              <a:rPr sz="1900" b="0" i="1" spc="-50" dirty="0">
                <a:solidFill>
                  <a:srgbClr val="FFFFFF"/>
                </a:solidFill>
                <a:latin typeface="Roboto Thin"/>
                <a:cs typeface="Roboto Thin"/>
              </a:rPr>
              <a:t>и</a:t>
            </a:r>
            <a:endParaRPr sz="1900" dirty="0">
              <a:latin typeface="Roboto Thin"/>
              <a:cs typeface="Roboto Thin"/>
            </a:endParaRPr>
          </a:p>
          <a:p>
            <a:pPr marL="1029335">
              <a:lnSpc>
                <a:spcPts val="1989"/>
              </a:lnSpc>
            </a:pPr>
            <a:r>
              <a:rPr sz="1900" b="0" i="1" spc="-10" dirty="0">
                <a:solidFill>
                  <a:srgbClr val="FFFFFF"/>
                </a:solidFill>
                <a:latin typeface="Roboto Thin"/>
                <a:cs typeface="Roboto Thin"/>
              </a:rPr>
              <a:t>ресурсов</a:t>
            </a:r>
            <a:endParaRPr sz="1900" dirty="0">
              <a:latin typeface="Roboto Thin"/>
              <a:cs typeface="Roboto Thin"/>
            </a:endParaRPr>
          </a:p>
        </p:txBody>
      </p:sp>
      <p:grpSp>
        <p:nvGrpSpPr>
          <p:cNvPr id="14" name="object 14"/>
          <p:cNvGrpSpPr/>
          <p:nvPr/>
        </p:nvGrpSpPr>
        <p:grpSpPr>
          <a:xfrm>
            <a:off x="5030406" y="2614866"/>
            <a:ext cx="3618865" cy="1522095"/>
            <a:chOff x="5030406" y="2614866"/>
            <a:chExt cx="3618865" cy="1522095"/>
          </a:xfrm>
        </p:grpSpPr>
        <p:sp>
          <p:nvSpPr>
            <p:cNvPr id="15" name="object 15"/>
            <p:cNvSpPr/>
            <p:nvPr/>
          </p:nvSpPr>
          <p:spPr>
            <a:xfrm>
              <a:off x="5038344" y="2622804"/>
              <a:ext cx="3602990" cy="1506220"/>
            </a:xfrm>
            <a:custGeom>
              <a:avLst/>
              <a:gdLst/>
              <a:ahLst/>
              <a:cxnLst/>
              <a:rect l="l" t="t" r="r" b="b"/>
              <a:pathLst>
                <a:path w="3602990" h="1506220">
                  <a:moveTo>
                    <a:pt x="3452113" y="0"/>
                  </a:moveTo>
                  <a:lnTo>
                    <a:pt x="150621" y="0"/>
                  </a:lnTo>
                  <a:lnTo>
                    <a:pt x="103014" y="7678"/>
                  </a:lnTo>
                  <a:lnTo>
                    <a:pt x="61667" y="29061"/>
                  </a:lnTo>
                  <a:lnTo>
                    <a:pt x="29061" y="61667"/>
                  </a:lnTo>
                  <a:lnTo>
                    <a:pt x="7678" y="103014"/>
                  </a:lnTo>
                  <a:lnTo>
                    <a:pt x="0" y="150622"/>
                  </a:lnTo>
                  <a:lnTo>
                    <a:pt x="0" y="1355090"/>
                  </a:lnTo>
                  <a:lnTo>
                    <a:pt x="7678" y="1402697"/>
                  </a:lnTo>
                  <a:lnTo>
                    <a:pt x="29061" y="1444044"/>
                  </a:lnTo>
                  <a:lnTo>
                    <a:pt x="61667" y="1476650"/>
                  </a:lnTo>
                  <a:lnTo>
                    <a:pt x="103014" y="1498033"/>
                  </a:lnTo>
                  <a:lnTo>
                    <a:pt x="150621" y="1505712"/>
                  </a:lnTo>
                  <a:lnTo>
                    <a:pt x="3452113" y="1505712"/>
                  </a:lnTo>
                  <a:lnTo>
                    <a:pt x="3499721" y="1498033"/>
                  </a:lnTo>
                  <a:lnTo>
                    <a:pt x="3541068" y="1476650"/>
                  </a:lnTo>
                  <a:lnTo>
                    <a:pt x="3573674" y="1444044"/>
                  </a:lnTo>
                  <a:lnTo>
                    <a:pt x="3595057" y="1402697"/>
                  </a:lnTo>
                  <a:lnTo>
                    <a:pt x="3602735" y="1355090"/>
                  </a:lnTo>
                  <a:lnTo>
                    <a:pt x="3602735" y="150622"/>
                  </a:lnTo>
                  <a:lnTo>
                    <a:pt x="3595057" y="103014"/>
                  </a:lnTo>
                  <a:lnTo>
                    <a:pt x="3573674" y="61667"/>
                  </a:lnTo>
                  <a:lnTo>
                    <a:pt x="3541068" y="29061"/>
                  </a:lnTo>
                  <a:lnTo>
                    <a:pt x="3499721" y="7678"/>
                  </a:lnTo>
                  <a:lnTo>
                    <a:pt x="3452113" y="0"/>
                  </a:lnTo>
                  <a:close/>
                </a:path>
              </a:pathLst>
            </a:custGeom>
            <a:solidFill>
              <a:srgbClr val="465889"/>
            </a:solidFill>
          </p:spPr>
          <p:txBody>
            <a:bodyPr wrap="square" lIns="0" tIns="0" rIns="0" bIns="0" rtlCol="0"/>
            <a:lstStyle/>
            <a:p>
              <a:endParaRPr/>
            </a:p>
          </p:txBody>
        </p:sp>
        <p:sp>
          <p:nvSpPr>
            <p:cNvPr id="16" name="object 16"/>
            <p:cNvSpPr/>
            <p:nvPr/>
          </p:nvSpPr>
          <p:spPr>
            <a:xfrm>
              <a:off x="5038344" y="2622804"/>
              <a:ext cx="3602990" cy="1506220"/>
            </a:xfrm>
            <a:custGeom>
              <a:avLst/>
              <a:gdLst/>
              <a:ahLst/>
              <a:cxnLst/>
              <a:rect l="l" t="t" r="r" b="b"/>
              <a:pathLst>
                <a:path w="3602990" h="1506220">
                  <a:moveTo>
                    <a:pt x="0" y="150622"/>
                  </a:moveTo>
                  <a:lnTo>
                    <a:pt x="7678" y="103014"/>
                  </a:lnTo>
                  <a:lnTo>
                    <a:pt x="29061" y="61667"/>
                  </a:lnTo>
                  <a:lnTo>
                    <a:pt x="61667" y="29061"/>
                  </a:lnTo>
                  <a:lnTo>
                    <a:pt x="103014" y="7678"/>
                  </a:lnTo>
                  <a:lnTo>
                    <a:pt x="150621" y="0"/>
                  </a:lnTo>
                  <a:lnTo>
                    <a:pt x="3452113" y="0"/>
                  </a:lnTo>
                  <a:lnTo>
                    <a:pt x="3499721" y="7678"/>
                  </a:lnTo>
                  <a:lnTo>
                    <a:pt x="3541068" y="29061"/>
                  </a:lnTo>
                  <a:lnTo>
                    <a:pt x="3573674" y="61667"/>
                  </a:lnTo>
                  <a:lnTo>
                    <a:pt x="3595057" y="103014"/>
                  </a:lnTo>
                  <a:lnTo>
                    <a:pt x="3602735" y="150622"/>
                  </a:lnTo>
                  <a:lnTo>
                    <a:pt x="3602735" y="1355090"/>
                  </a:lnTo>
                  <a:lnTo>
                    <a:pt x="3595057" y="1402697"/>
                  </a:lnTo>
                  <a:lnTo>
                    <a:pt x="3573674" y="1444044"/>
                  </a:lnTo>
                  <a:lnTo>
                    <a:pt x="3541068" y="1476650"/>
                  </a:lnTo>
                  <a:lnTo>
                    <a:pt x="3499721" y="1498033"/>
                  </a:lnTo>
                  <a:lnTo>
                    <a:pt x="3452113" y="1505712"/>
                  </a:lnTo>
                  <a:lnTo>
                    <a:pt x="150621" y="1505712"/>
                  </a:lnTo>
                  <a:lnTo>
                    <a:pt x="103014" y="1498033"/>
                  </a:lnTo>
                  <a:lnTo>
                    <a:pt x="61667" y="1476650"/>
                  </a:lnTo>
                  <a:lnTo>
                    <a:pt x="29061" y="1444044"/>
                  </a:lnTo>
                  <a:lnTo>
                    <a:pt x="7678"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17" name="object 17"/>
          <p:cNvSpPr txBox="1"/>
          <p:nvPr/>
        </p:nvSpPr>
        <p:spPr>
          <a:xfrm>
            <a:off x="5244465" y="2687192"/>
            <a:ext cx="3192145" cy="1332865"/>
          </a:xfrm>
          <a:prstGeom prst="rect">
            <a:avLst/>
          </a:prstGeom>
        </p:spPr>
        <p:txBody>
          <a:bodyPr vert="horz" wrap="square" lIns="0" tIns="50165" rIns="0" bIns="0" rtlCol="0">
            <a:spAutoFit/>
          </a:bodyPr>
          <a:lstStyle/>
          <a:p>
            <a:pPr marL="396240" marR="5080" indent="-384175">
              <a:lnSpc>
                <a:spcPts val="2000"/>
              </a:lnSpc>
              <a:spcBef>
                <a:spcPts val="395"/>
              </a:spcBef>
            </a:pPr>
            <a:r>
              <a:rPr sz="1900" b="1" spc="-114" dirty="0">
                <a:solidFill>
                  <a:srgbClr val="FFFFFF"/>
                </a:solidFill>
                <a:latin typeface="Georgia"/>
                <a:cs typeface="Georgia"/>
              </a:rPr>
              <a:t>без</a:t>
            </a:r>
            <a:r>
              <a:rPr sz="1900" b="1" spc="-50" dirty="0">
                <a:solidFill>
                  <a:srgbClr val="FFFFFF"/>
                </a:solidFill>
                <a:latin typeface="Georgia"/>
                <a:cs typeface="Georgia"/>
              </a:rPr>
              <a:t> </a:t>
            </a:r>
            <a:r>
              <a:rPr sz="1900" b="1" spc="-145" dirty="0">
                <a:solidFill>
                  <a:srgbClr val="FFFFFF"/>
                </a:solidFill>
                <a:latin typeface="Georgia"/>
                <a:cs typeface="Georgia"/>
              </a:rPr>
              <a:t>использования</a:t>
            </a:r>
            <a:r>
              <a:rPr sz="1900" b="1" spc="-45" dirty="0">
                <a:solidFill>
                  <a:srgbClr val="FFFFFF"/>
                </a:solidFill>
                <a:latin typeface="Georgia"/>
                <a:cs typeface="Georgia"/>
              </a:rPr>
              <a:t> </a:t>
            </a:r>
            <a:r>
              <a:rPr sz="1900" b="1" spc="-90" dirty="0">
                <a:solidFill>
                  <a:srgbClr val="FFFFFF"/>
                </a:solidFill>
                <a:latin typeface="Georgia"/>
                <a:cs typeface="Georgia"/>
              </a:rPr>
              <a:t>средств </a:t>
            </a:r>
            <a:r>
              <a:rPr sz="1900" b="1" spc="-140" dirty="0">
                <a:solidFill>
                  <a:srgbClr val="FFFFFF"/>
                </a:solidFill>
                <a:latin typeface="Georgia"/>
                <a:cs typeface="Georgia"/>
              </a:rPr>
              <a:t>автоматизации</a:t>
            </a:r>
            <a:r>
              <a:rPr sz="1900" spc="-140" dirty="0">
                <a:solidFill>
                  <a:srgbClr val="FFFFFF"/>
                </a:solidFill>
                <a:latin typeface="Georgia"/>
                <a:cs typeface="Georgia"/>
              </a:rPr>
              <a:t>,</a:t>
            </a:r>
            <a:r>
              <a:rPr sz="1900" spc="-5" dirty="0">
                <a:solidFill>
                  <a:srgbClr val="FFFFFF"/>
                </a:solidFill>
                <a:latin typeface="Georgia"/>
                <a:cs typeface="Georgia"/>
              </a:rPr>
              <a:t> </a:t>
            </a:r>
            <a:r>
              <a:rPr sz="1900" spc="-20" dirty="0">
                <a:solidFill>
                  <a:srgbClr val="FFFFFF"/>
                </a:solidFill>
                <a:latin typeface="Georgia"/>
                <a:cs typeface="Georgia"/>
              </a:rPr>
              <a:t>если</a:t>
            </a:r>
            <a:endParaRPr sz="1900">
              <a:latin typeface="Georgia"/>
              <a:cs typeface="Georgia"/>
            </a:endParaRPr>
          </a:p>
          <a:p>
            <a:pPr marL="103505" marR="97790" indent="610870">
              <a:lnSpc>
                <a:spcPts val="2000"/>
              </a:lnSpc>
              <a:spcBef>
                <a:spcPts val="10"/>
              </a:spcBef>
            </a:pPr>
            <a:r>
              <a:rPr sz="1900" spc="-10" dirty="0">
                <a:solidFill>
                  <a:srgbClr val="FFFFFF"/>
                </a:solidFill>
                <a:latin typeface="Georgia"/>
                <a:cs typeface="Georgia"/>
              </a:rPr>
              <a:t>осуществляется </a:t>
            </a:r>
            <a:r>
              <a:rPr sz="1900" spc="-30" dirty="0">
                <a:solidFill>
                  <a:srgbClr val="FFFFFF"/>
                </a:solidFill>
                <a:latin typeface="Georgia"/>
                <a:cs typeface="Georgia"/>
              </a:rPr>
              <a:t>систематизация</a:t>
            </a:r>
            <a:r>
              <a:rPr sz="1900" spc="-45" dirty="0">
                <a:solidFill>
                  <a:srgbClr val="FFFFFF"/>
                </a:solidFill>
                <a:latin typeface="Georgia"/>
                <a:cs typeface="Georgia"/>
              </a:rPr>
              <a:t> </a:t>
            </a:r>
            <a:r>
              <a:rPr sz="1900" spc="-35" dirty="0">
                <a:solidFill>
                  <a:srgbClr val="FFFFFF"/>
                </a:solidFill>
                <a:latin typeface="Georgia"/>
                <a:cs typeface="Georgia"/>
              </a:rPr>
              <a:t>данных</a:t>
            </a:r>
            <a:r>
              <a:rPr sz="1900" spc="-55" dirty="0">
                <a:solidFill>
                  <a:srgbClr val="FFFFFF"/>
                </a:solidFill>
                <a:latin typeface="Georgia"/>
                <a:cs typeface="Georgia"/>
              </a:rPr>
              <a:t> </a:t>
            </a:r>
            <a:r>
              <a:rPr sz="1900" spc="-25" dirty="0">
                <a:solidFill>
                  <a:srgbClr val="FFFFFF"/>
                </a:solidFill>
                <a:latin typeface="Georgia"/>
                <a:cs typeface="Georgia"/>
              </a:rPr>
              <a:t>по </a:t>
            </a:r>
            <a:r>
              <a:rPr sz="1900" spc="-35" dirty="0">
                <a:solidFill>
                  <a:srgbClr val="FFFFFF"/>
                </a:solidFill>
                <a:latin typeface="Georgia"/>
                <a:cs typeface="Georgia"/>
              </a:rPr>
              <a:t>определенным</a:t>
            </a:r>
            <a:r>
              <a:rPr sz="1900" dirty="0">
                <a:solidFill>
                  <a:srgbClr val="FFFFFF"/>
                </a:solidFill>
                <a:latin typeface="Georgia"/>
                <a:cs typeface="Georgia"/>
              </a:rPr>
              <a:t> </a:t>
            </a:r>
            <a:r>
              <a:rPr sz="1900" spc="-10" dirty="0">
                <a:solidFill>
                  <a:srgbClr val="FFFFFF"/>
                </a:solidFill>
                <a:latin typeface="Georgia"/>
                <a:cs typeface="Georgia"/>
              </a:rPr>
              <a:t>критериям</a:t>
            </a:r>
            <a:endParaRPr sz="1900">
              <a:latin typeface="Georgia"/>
              <a:cs typeface="Georgia"/>
            </a:endParaRPr>
          </a:p>
        </p:txBody>
      </p:sp>
      <p:grpSp>
        <p:nvGrpSpPr>
          <p:cNvPr id="18" name="object 18"/>
          <p:cNvGrpSpPr/>
          <p:nvPr/>
        </p:nvGrpSpPr>
        <p:grpSpPr>
          <a:xfrm>
            <a:off x="5031930" y="4277550"/>
            <a:ext cx="3620135" cy="1522095"/>
            <a:chOff x="5031930" y="4277550"/>
            <a:chExt cx="3620135" cy="1522095"/>
          </a:xfrm>
        </p:grpSpPr>
        <p:sp>
          <p:nvSpPr>
            <p:cNvPr id="19" name="object 19"/>
            <p:cNvSpPr/>
            <p:nvPr/>
          </p:nvSpPr>
          <p:spPr>
            <a:xfrm>
              <a:off x="5039867" y="4285488"/>
              <a:ext cx="3604260" cy="1506220"/>
            </a:xfrm>
            <a:custGeom>
              <a:avLst/>
              <a:gdLst/>
              <a:ahLst/>
              <a:cxnLst/>
              <a:rect l="l" t="t" r="r" b="b"/>
              <a:pathLst>
                <a:path w="3604259" h="1506220">
                  <a:moveTo>
                    <a:pt x="3453638" y="0"/>
                  </a:moveTo>
                  <a:lnTo>
                    <a:pt x="150622" y="0"/>
                  </a:lnTo>
                  <a:lnTo>
                    <a:pt x="103014" y="7678"/>
                  </a:lnTo>
                  <a:lnTo>
                    <a:pt x="61667" y="29061"/>
                  </a:lnTo>
                  <a:lnTo>
                    <a:pt x="29061" y="61667"/>
                  </a:lnTo>
                  <a:lnTo>
                    <a:pt x="7678" y="103014"/>
                  </a:lnTo>
                  <a:lnTo>
                    <a:pt x="0" y="150622"/>
                  </a:lnTo>
                  <a:lnTo>
                    <a:pt x="0" y="1355140"/>
                  </a:lnTo>
                  <a:lnTo>
                    <a:pt x="7678" y="1402733"/>
                  </a:lnTo>
                  <a:lnTo>
                    <a:pt x="29061" y="1444066"/>
                  </a:lnTo>
                  <a:lnTo>
                    <a:pt x="61667" y="1476660"/>
                  </a:lnTo>
                  <a:lnTo>
                    <a:pt x="103014" y="1498035"/>
                  </a:lnTo>
                  <a:lnTo>
                    <a:pt x="150622" y="1505712"/>
                  </a:lnTo>
                  <a:lnTo>
                    <a:pt x="3453638" y="1505712"/>
                  </a:lnTo>
                  <a:lnTo>
                    <a:pt x="3501245" y="1498035"/>
                  </a:lnTo>
                  <a:lnTo>
                    <a:pt x="3542592" y="1476660"/>
                  </a:lnTo>
                  <a:lnTo>
                    <a:pt x="3575198" y="1444066"/>
                  </a:lnTo>
                  <a:lnTo>
                    <a:pt x="3596581" y="1402733"/>
                  </a:lnTo>
                  <a:lnTo>
                    <a:pt x="3604260" y="1355140"/>
                  </a:lnTo>
                  <a:lnTo>
                    <a:pt x="3604260"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20" name="object 20"/>
            <p:cNvSpPr/>
            <p:nvPr/>
          </p:nvSpPr>
          <p:spPr>
            <a:xfrm>
              <a:off x="5039867" y="4285488"/>
              <a:ext cx="3604260" cy="1506220"/>
            </a:xfrm>
            <a:custGeom>
              <a:avLst/>
              <a:gdLst/>
              <a:ahLst/>
              <a:cxnLst/>
              <a:rect l="l" t="t" r="r" b="b"/>
              <a:pathLst>
                <a:path w="3604259" h="1506220">
                  <a:moveTo>
                    <a:pt x="0" y="150622"/>
                  </a:moveTo>
                  <a:lnTo>
                    <a:pt x="7678" y="103014"/>
                  </a:lnTo>
                  <a:lnTo>
                    <a:pt x="29061" y="61667"/>
                  </a:lnTo>
                  <a:lnTo>
                    <a:pt x="61667" y="29061"/>
                  </a:lnTo>
                  <a:lnTo>
                    <a:pt x="103014" y="7678"/>
                  </a:lnTo>
                  <a:lnTo>
                    <a:pt x="150622" y="0"/>
                  </a:lnTo>
                  <a:lnTo>
                    <a:pt x="3453638" y="0"/>
                  </a:lnTo>
                  <a:lnTo>
                    <a:pt x="3501245" y="7678"/>
                  </a:lnTo>
                  <a:lnTo>
                    <a:pt x="3542592" y="29061"/>
                  </a:lnTo>
                  <a:lnTo>
                    <a:pt x="3575198" y="61667"/>
                  </a:lnTo>
                  <a:lnTo>
                    <a:pt x="3596581" y="103014"/>
                  </a:lnTo>
                  <a:lnTo>
                    <a:pt x="3604260" y="150622"/>
                  </a:lnTo>
                  <a:lnTo>
                    <a:pt x="3604260" y="1355140"/>
                  </a:lnTo>
                  <a:lnTo>
                    <a:pt x="3596581" y="1402733"/>
                  </a:lnTo>
                  <a:lnTo>
                    <a:pt x="3575198" y="1444066"/>
                  </a:lnTo>
                  <a:lnTo>
                    <a:pt x="3542592" y="1476660"/>
                  </a:lnTo>
                  <a:lnTo>
                    <a:pt x="3501245" y="1498035"/>
                  </a:lnTo>
                  <a:lnTo>
                    <a:pt x="3453638" y="1505712"/>
                  </a:lnTo>
                  <a:lnTo>
                    <a:pt x="150622" y="1505712"/>
                  </a:lnTo>
                  <a:lnTo>
                    <a:pt x="103014" y="1498035"/>
                  </a:lnTo>
                  <a:lnTo>
                    <a:pt x="61667" y="1476660"/>
                  </a:lnTo>
                  <a:lnTo>
                    <a:pt x="29061" y="1444066"/>
                  </a:lnTo>
                  <a:lnTo>
                    <a:pt x="7678"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21" name="object 21"/>
          <p:cNvSpPr txBox="1"/>
          <p:nvPr/>
        </p:nvSpPr>
        <p:spPr>
          <a:xfrm>
            <a:off x="5244465" y="4572000"/>
            <a:ext cx="3137535" cy="563616"/>
          </a:xfrm>
          <a:prstGeom prst="rect">
            <a:avLst/>
          </a:prstGeom>
        </p:spPr>
        <p:txBody>
          <a:bodyPr vert="horz" wrap="square" lIns="0" tIns="50165" rIns="0" bIns="0" rtlCol="0">
            <a:spAutoFit/>
          </a:bodyPr>
          <a:lstStyle/>
          <a:p>
            <a:pPr marL="131445" marR="5080" indent="-119380">
              <a:lnSpc>
                <a:spcPts val="2000"/>
              </a:lnSpc>
              <a:spcBef>
                <a:spcPts val="395"/>
              </a:spcBef>
            </a:pPr>
            <a:r>
              <a:rPr sz="1900" b="0" i="1" spc="120" dirty="0">
                <a:solidFill>
                  <a:srgbClr val="FFFFFF"/>
                </a:solidFill>
                <a:latin typeface="Roboto Thin"/>
                <a:cs typeface="Roboto Thin"/>
              </a:rPr>
              <a:t>картотеки,</a:t>
            </a:r>
            <a:r>
              <a:rPr sz="1900" b="0" i="1" spc="-10" dirty="0">
                <a:solidFill>
                  <a:srgbClr val="FFFFFF"/>
                </a:solidFill>
                <a:latin typeface="Roboto Thin"/>
                <a:cs typeface="Roboto Thin"/>
              </a:rPr>
              <a:t> </a:t>
            </a:r>
            <a:r>
              <a:rPr sz="1900" b="0" i="1" spc="-25" dirty="0">
                <a:solidFill>
                  <a:srgbClr val="FFFFFF"/>
                </a:solidFill>
                <a:latin typeface="Roboto Thin"/>
                <a:cs typeface="Roboto Thin"/>
              </a:rPr>
              <a:t>списки,</a:t>
            </a:r>
            <a:r>
              <a:rPr sz="1900" b="0" i="1" spc="-30" dirty="0">
                <a:solidFill>
                  <a:srgbClr val="FFFFFF"/>
                </a:solidFill>
                <a:latin typeface="Roboto Thin"/>
                <a:cs typeface="Roboto Thin"/>
              </a:rPr>
              <a:t> </a:t>
            </a:r>
            <a:r>
              <a:rPr sz="1900" b="0" i="1" spc="-35" dirty="0">
                <a:solidFill>
                  <a:srgbClr val="FFFFFF"/>
                </a:solidFill>
                <a:latin typeface="Roboto Thin"/>
                <a:cs typeface="Roboto Thin"/>
              </a:rPr>
              <a:t>базы </a:t>
            </a:r>
            <a:r>
              <a:rPr sz="1900" b="0" i="1" dirty="0">
                <a:solidFill>
                  <a:srgbClr val="FFFFFF"/>
                </a:solidFill>
                <a:latin typeface="Roboto Thin"/>
                <a:cs typeface="Roboto Thin"/>
              </a:rPr>
              <a:t>данных,</a:t>
            </a:r>
            <a:r>
              <a:rPr sz="1900" b="0" i="1" spc="55" dirty="0">
                <a:solidFill>
                  <a:srgbClr val="FFFFFF"/>
                </a:solidFill>
                <a:latin typeface="Roboto Thin"/>
                <a:cs typeface="Roboto Thin"/>
              </a:rPr>
              <a:t> </a:t>
            </a:r>
            <a:r>
              <a:rPr sz="1900" b="0" i="1" dirty="0">
                <a:solidFill>
                  <a:srgbClr val="FFFFFF"/>
                </a:solidFill>
                <a:latin typeface="Roboto Thin"/>
                <a:cs typeface="Roboto Thin"/>
              </a:rPr>
              <a:t>журналы</a:t>
            </a:r>
            <a:r>
              <a:rPr sz="1900" b="0" i="1" spc="80" dirty="0">
                <a:solidFill>
                  <a:srgbClr val="FFFFFF"/>
                </a:solidFill>
                <a:latin typeface="Roboto Thin"/>
                <a:cs typeface="Roboto Thin"/>
              </a:rPr>
              <a:t> </a:t>
            </a:r>
            <a:r>
              <a:rPr sz="1900" b="0" i="1" dirty="0">
                <a:solidFill>
                  <a:srgbClr val="FFFFFF"/>
                </a:solidFill>
                <a:latin typeface="Roboto Thin"/>
                <a:cs typeface="Roboto Thin"/>
              </a:rPr>
              <a:t>и</a:t>
            </a:r>
            <a:r>
              <a:rPr sz="1900" b="0" i="1" spc="55" dirty="0">
                <a:solidFill>
                  <a:srgbClr val="FFFFFF"/>
                </a:solidFill>
                <a:latin typeface="Roboto Thin"/>
                <a:cs typeface="Roboto Thin"/>
              </a:rPr>
              <a:t> </a:t>
            </a:r>
            <a:r>
              <a:rPr sz="1900" b="0" i="1" spc="-25" dirty="0">
                <a:solidFill>
                  <a:srgbClr val="FFFFFF"/>
                </a:solidFill>
                <a:latin typeface="Roboto Thin"/>
                <a:cs typeface="Roboto Thin"/>
              </a:rPr>
              <a:t>др.</a:t>
            </a:r>
            <a:endParaRPr sz="1900" dirty="0">
              <a:latin typeface="Roboto Thin"/>
              <a:cs typeface="Robot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692979"/>
            <a:ext cx="7574280" cy="4074833"/>
          </a:xfrm>
          <a:prstGeom prst="rect">
            <a:avLst/>
          </a:prstGeom>
        </p:spPr>
        <p:txBody>
          <a:bodyPr vert="horz" wrap="square" lIns="0" tIns="12065" rIns="0" bIns="0" rtlCol="0">
            <a:spAutoFit/>
          </a:bodyPr>
          <a:lstStyle/>
          <a:p>
            <a:pPr algn="just"/>
            <a:r>
              <a:rPr lang="ru-RU" sz="2200" dirty="0">
                <a:latin typeface="Georgia" panose="02040502050405020303" pitchFamily="18" charset="0"/>
              </a:rPr>
              <a:t>Обработка персональных данных по этому правовому основанию будет соответствовать Закону, если:</a:t>
            </a:r>
            <a:endParaRPr lang="en-US" sz="2200" dirty="0">
              <a:latin typeface="Georgia" panose="02040502050405020303" pitchFamily="18" charset="0"/>
            </a:endParaRPr>
          </a:p>
          <a:p>
            <a:pPr algn="just"/>
            <a:r>
              <a:rPr lang="ru-RU" sz="2200" dirty="0">
                <a:latin typeface="Georgia" panose="02040502050405020303" pitchFamily="18" charset="0"/>
              </a:rPr>
              <a:t>оператор осуществляет обработку персональных данных физического лица только</a:t>
            </a:r>
            <a:r>
              <a:rPr lang="ru-RU" sz="2200" b="1" dirty="0">
                <a:latin typeface="Georgia" panose="02040502050405020303" pitchFamily="18" charset="0"/>
              </a:rPr>
              <a:t> для целей совершения действий, установленных договором</a:t>
            </a:r>
            <a:r>
              <a:rPr lang="ru-RU" sz="2200" dirty="0">
                <a:latin typeface="Georgia" panose="02040502050405020303" pitchFamily="18" charset="0"/>
              </a:rPr>
              <a:t>, т.е. когда обработка персональных данных является необходимой для оказания услуг, выполнения работ, совершения действий в отношении конкретного физического лица, и без обработки таких данных выполнение обязательств по договору невозможно или</a:t>
            </a:r>
            <a:r>
              <a:rPr lang="en-US" sz="2200" dirty="0">
                <a:latin typeface="Georgia" panose="02040502050405020303" pitchFamily="18" charset="0"/>
              </a:rPr>
              <a:t> </a:t>
            </a:r>
            <a:r>
              <a:rPr lang="ru-RU" sz="2200" dirty="0">
                <a:latin typeface="Georgia" panose="02040502050405020303" pitchFamily="18" charset="0"/>
              </a:rPr>
              <a:t>существенно затруднено.</a:t>
            </a:r>
          </a:p>
          <a:p>
            <a:pPr algn="just"/>
            <a:endParaRPr lang="ru-RU" sz="2200" dirty="0">
              <a:latin typeface="Georgia" panose="02040502050405020303" pitchFamily="18" charset="0"/>
            </a:endParaRPr>
          </a:p>
          <a:p>
            <a:pPr algn="just"/>
            <a:endParaRPr lang="ru-RU" sz="2200" spc="-45" dirty="0">
              <a:latin typeface="Georgia" panose="02040502050405020303" pitchFamily="18" charset="0"/>
              <a:cs typeface="Georgia"/>
            </a:endParaRPr>
          </a:p>
        </p:txBody>
      </p:sp>
    </p:spTree>
    <p:extLst>
      <p:ext uri="{BB962C8B-B14F-4D97-AF65-F5344CB8AC3E}">
        <p14:creationId xmlns:p14="http://schemas.microsoft.com/office/powerpoint/2010/main" val="1907000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692979"/>
            <a:ext cx="7574280" cy="4936608"/>
          </a:xfrm>
          <a:prstGeom prst="rect">
            <a:avLst/>
          </a:prstGeom>
        </p:spPr>
        <p:txBody>
          <a:bodyPr vert="horz" wrap="square" lIns="0" tIns="12065" rIns="0" bIns="0" rtlCol="0">
            <a:spAutoFit/>
          </a:bodyPr>
          <a:lstStyle/>
          <a:p>
            <a:pPr algn="just"/>
            <a:r>
              <a:rPr lang="ru-RU" sz="2000" i="1" dirty="0">
                <a:latin typeface="Georgia" panose="02040502050405020303" pitchFamily="18" charset="0"/>
              </a:rPr>
              <a:t>Пример: если лицо не исполнило (не исполняет) свои обязательства по договору в установленный срок, вы вправе связаться с ним для выяснения причин и принятия необходимых мер — исключительно по контактным данным (номеру телефона, адресу электронной почты и др. способом), указанным в тексте договора.</a:t>
            </a:r>
          </a:p>
          <a:p>
            <a:pPr algn="just"/>
            <a:endParaRPr lang="ru-RU" sz="2000" i="1" dirty="0">
              <a:latin typeface="Georgia" panose="02040502050405020303" pitchFamily="18" charset="0"/>
            </a:endParaRPr>
          </a:p>
          <a:p>
            <a:pPr algn="just"/>
            <a:r>
              <a:rPr lang="ru-RU" sz="2000" i="1" dirty="0">
                <a:latin typeface="Georgia" panose="02040502050405020303" pitchFamily="18" charset="0"/>
              </a:rPr>
              <a:t>Пример: при заключении договора подряда с лицом Оператор вправе осуществлять обработку его персональных данных, необходимых для исполнения условий договора. В частности, допустимо связаться с лицом для уточнения сроков выполнения работ или иных обстоятельств, связанных с предметом договора — исключительно по контактным данным (номеру телефона, адресу электронной почты и др. способом), указанным в тексте договора.</a:t>
            </a:r>
          </a:p>
        </p:txBody>
      </p:sp>
    </p:spTree>
    <p:extLst>
      <p:ext uri="{BB962C8B-B14F-4D97-AF65-F5344CB8AC3E}">
        <p14:creationId xmlns:p14="http://schemas.microsoft.com/office/powerpoint/2010/main" val="2591944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547822"/>
            <a:ext cx="7574280" cy="4321055"/>
          </a:xfrm>
          <a:prstGeom prst="rect">
            <a:avLst/>
          </a:prstGeom>
        </p:spPr>
        <p:txBody>
          <a:bodyPr vert="horz" wrap="square" lIns="0" tIns="12065" rIns="0" bIns="0" rtlCol="0">
            <a:spAutoFit/>
          </a:bodyPr>
          <a:lstStyle/>
          <a:p>
            <a:pPr algn="just"/>
            <a:r>
              <a:rPr lang="ru-RU" sz="2000" dirty="0">
                <a:latin typeface="Georgia" panose="02040502050405020303" pitchFamily="18" charset="0"/>
              </a:rPr>
              <a:t>Обработка персональных данных по этому правовому основанию также будет соответствовать Закону, если:</a:t>
            </a:r>
          </a:p>
          <a:p>
            <a:pPr algn="just"/>
            <a:r>
              <a:rPr lang="ru-RU" sz="2000" dirty="0">
                <a:latin typeface="Georgia" panose="02040502050405020303" pitchFamily="18" charset="0"/>
              </a:rPr>
              <a:t>обработка персональных данных осуществляется на стадии заключения договора с субъектом персональных данных. При этом договор с субъектом персональных данных в последующем может быть не заключен. </a:t>
            </a:r>
          </a:p>
          <a:p>
            <a:pPr algn="just"/>
            <a:endParaRPr lang="ru-RU" sz="2000" dirty="0">
              <a:latin typeface="Georgia" panose="02040502050405020303" pitchFamily="18" charset="0"/>
            </a:endParaRPr>
          </a:p>
          <a:p>
            <a:pPr algn="just"/>
            <a:r>
              <a:rPr lang="ru-RU" sz="2000" i="1" dirty="0">
                <a:latin typeface="Georgia" panose="02040502050405020303" pitchFamily="18" charset="0"/>
              </a:rPr>
              <a:t>Пример: лицо выразило намерение заключить договор и предоставило свои контактные данные, включая номер телефона для составления двухстороннего договора. В установленный срок для заключения договора лицо не явилось. При последующей попытке связаться с лицом по предоставленному контактном номеру, оно отказалось от заключения договора.</a:t>
            </a:r>
          </a:p>
        </p:txBody>
      </p:sp>
    </p:spTree>
    <p:extLst>
      <p:ext uri="{BB962C8B-B14F-4D97-AF65-F5344CB8AC3E}">
        <p14:creationId xmlns:p14="http://schemas.microsoft.com/office/powerpoint/2010/main" val="255181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Документ, адресованный оператору:</a:t>
            </a:r>
            <a:endParaRPr lang="ru-RU" sz="2400" spc="-45"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193110"/>
            <a:ext cx="7574280" cy="2228174"/>
          </a:xfrm>
          <a:prstGeom prst="rect">
            <a:avLst/>
          </a:prstGeom>
        </p:spPr>
        <p:txBody>
          <a:bodyPr vert="horz" wrap="square" lIns="0" tIns="12065" rIns="0" bIns="0" rtlCol="0">
            <a:spAutoFit/>
          </a:bodyPr>
          <a:lstStyle/>
          <a:p>
            <a:pPr algn="just"/>
            <a:r>
              <a:rPr lang="ru-RU" sz="2400" dirty="0">
                <a:latin typeface="Georgia" panose="02040502050405020303" pitchFamily="18" charset="0"/>
              </a:rPr>
              <a:t>согласие</a:t>
            </a:r>
            <a:r>
              <a:rPr lang="ru-RU" sz="2400" dirty="0"/>
              <a:t> </a:t>
            </a:r>
            <a:r>
              <a:rPr lang="ru-RU" sz="2400" dirty="0">
                <a:latin typeface="Georgia" panose="02040502050405020303" pitchFamily="18" charset="0"/>
              </a:rPr>
              <a:t>субъекта</a:t>
            </a:r>
            <a:r>
              <a:rPr lang="ru-RU" sz="2400" dirty="0"/>
              <a:t> </a:t>
            </a:r>
            <a:r>
              <a:rPr lang="ru-RU" sz="2400" dirty="0">
                <a:latin typeface="Georgia" panose="02040502050405020303" pitchFamily="18" charset="0"/>
              </a:rPr>
              <a:t>персональных</a:t>
            </a:r>
            <a:r>
              <a:rPr lang="ru-RU" sz="2400" dirty="0"/>
              <a:t> </a:t>
            </a:r>
            <a:r>
              <a:rPr lang="ru-RU" sz="2400" dirty="0">
                <a:latin typeface="Georgia" panose="02040502050405020303" pitchFamily="18" charset="0"/>
              </a:rPr>
              <a:t>данных</a:t>
            </a:r>
            <a:r>
              <a:rPr lang="ru-RU" sz="2400" dirty="0"/>
              <a:t> </a:t>
            </a:r>
            <a:r>
              <a:rPr lang="ru-RU" sz="2400" dirty="0">
                <a:latin typeface="Georgia" panose="02040502050405020303" pitchFamily="18" charset="0"/>
              </a:rPr>
              <a:t>на</a:t>
            </a:r>
            <a:r>
              <a:rPr lang="ru-RU" sz="2400" dirty="0"/>
              <a:t> </a:t>
            </a:r>
            <a:r>
              <a:rPr lang="ru-RU" sz="2400" dirty="0">
                <a:latin typeface="Georgia" panose="02040502050405020303" pitchFamily="18" charset="0"/>
              </a:rPr>
              <a:t>обработку</a:t>
            </a:r>
            <a:r>
              <a:rPr lang="ru-RU" sz="2400" dirty="0"/>
              <a:t> </a:t>
            </a:r>
            <a:r>
              <a:rPr lang="ru-RU" sz="2400" dirty="0">
                <a:latin typeface="Georgia" panose="02040502050405020303" pitchFamily="18" charset="0"/>
              </a:rPr>
              <a:t>не</a:t>
            </a:r>
            <a:r>
              <a:rPr lang="ru-RU" sz="2400" dirty="0"/>
              <a:t> </a:t>
            </a:r>
            <a:r>
              <a:rPr lang="ru-RU" sz="2400" dirty="0">
                <a:latin typeface="Georgia" panose="02040502050405020303" pitchFamily="18" charset="0"/>
              </a:rPr>
              <a:t>требуется при получении персональных данных, когда они указаны в документе, адресованном оператору и подписанном субъектом персональных данных, в соответствии с содержанием такого документа.</a:t>
            </a:r>
            <a:endParaRPr lang="ru-RU" sz="2400" i="1" spc="-45" dirty="0">
              <a:latin typeface="Georgia" panose="02040502050405020303" pitchFamily="18" charset="0"/>
              <a:cs typeface="Georgia"/>
            </a:endParaRPr>
          </a:p>
        </p:txBody>
      </p:sp>
    </p:spTree>
    <p:extLst>
      <p:ext uri="{BB962C8B-B14F-4D97-AF65-F5344CB8AC3E}">
        <p14:creationId xmlns:p14="http://schemas.microsoft.com/office/powerpoint/2010/main" val="3488479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Документ, адресованный оператору:</a:t>
            </a:r>
            <a:endParaRPr lang="ru-RU" sz="2400" spc="-45"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692979"/>
            <a:ext cx="7574280" cy="4721164"/>
          </a:xfrm>
          <a:prstGeom prst="rect">
            <a:avLst/>
          </a:prstGeom>
        </p:spPr>
        <p:txBody>
          <a:bodyPr vert="horz" wrap="square" lIns="0" tIns="12065" rIns="0" bIns="0" rtlCol="0">
            <a:spAutoFit/>
          </a:bodyPr>
          <a:lstStyle/>
          <a:p>
            <a:pPr algn="just"/>
            <a:r>
              <a:rPr lang="ru-RU" dirty="0">
                <a:latin typeface="Georgia" panose="02040502050405020303" pitchFamily="18" charset="0"/>
              </a:rPr>
              <a:t>Данное правовое основание может быть применено, если:</a:t>
            </a:r>
          </a:p>
          <a:p>
            <a:pPr marL="285750" indent="-285750" algn="just">
              <a:buFont typeface="Arial" panose="020B0604020202020204" pitchFamily="34" charset="0"/>
              <a:buChar char="•"/>
            </a:pPr>
            <a:r>
              <a:rPr lang="ru-RU" dirty="0">
                <a:latin typeface="Georgia" panose="02040502050405020303" pitchFamily="18" charset="0"/>
              </a:rPr>
              <a:t>документ адресован оператору;</a:t>
            </a:r>
          </a:p>
          <a:p>
            <a:pPr marL="285750" indent="-285750" algn="just">
              <a:buFont typeface="Arial" panose="020B0604020202020204" pitchFamily="34" charset="0"/>
              <a:buChar char="•"/>
            </a:pPr>
            <a:r>
              <a:rPr lang="ru-RU" dirty="0">
                <a:latin typeface="Georgia" panose="02040502050405020303" pitchFamily="18" charset="0"/>
              </a:rPr>
              <a:t>документ </a:t>
            </a:r>
            <a:r>
              <a:rPr lang="ru-RU" b="1" dirty="0">
                <a:latin typeface="Georgia" panose="02040502050405020303" pitchFamily="18" charset="0"/>
              </a:rPr>
              <a:t>подписан</a:t>
            </a:r>
            <a:r>
              <a:rPr lang="ru-RU" dirty="0">
                <a:latin typeface="Georgia" panose="02040502050405020303" pitchFamily="18" charset="0"/>
              </a:rPr>
              <a:t> субъектом персональных данных (собственноручно либо с использованием электронной цифровой подписи или иных технических средств, компьютерных программ, информационных систем или информационных сетей, если такой способ подписания позволяет достоверно установить, что документ подписан субъектом персональных данных);</a:t>
            </a:r>
          </a:p>
          <a:p>
            <a:pPr marL="285750" indent="-285750" algn="just">
              <a:buFont typeface="Arial" panose="020B0604020202020204" pitchFamily="34" charset="0"/>
              <a:buChar char="•"/>
            </a:pPr>
            <a:r>
              <a:rPr lang="ru-RU" dirty="0">
                <a:latin typeface="Georgia" panose="02040502050405020303" pitchFamily="18" charset="0"/>
              </a:rPr>
              <a:t>обработке подлежат те персональные данные, которые указаны в документе;</a:t>
            </a:r>
          </a:p>
          <a:p>
            <a:pPr marL="285750" indent="-285750" algn="just">
              <a:buFont typeface="Arial" panose="020B0604020202020204" pitchFamily="34" charset="0"/>
              <a:buChar char="•"/>
            </a:pPr>
            <a:r>
              <a:rPr lang="ru-RU" dirty="0">
                <a:latin typeface="Georgia" panose="02040502050405020303" pitchFamily="18" charset="0"/>
              </a:rPr>
              <a:t>обработка осуществляется для целей, указанных в документе.</a:t>
            </a:r>
          </a:p>
          <a:p>
            <a:pPr algn="just"/>
            <a:endParaRPr lang="ru-RU" dirty="0">
              <a:latin typeface="Georgia" panose="02040502050405020303" pitchFamily="18" charset="0"/>
            </a:endParaRPr>
          </a:p>
          <a:p>
            <a:pPr algn="just"/>
            <a:r>
              <a:rPr lang="ru-RU" i="1" dirty="0">
                <a:latin typeface="Georgia" panose="02040502050405020303" pitchFamily="18" charset="0"/>
              </a:rPr>
              <a:t>Примеры: подача заявлений на оказание материальной помощи, компенсацию стоимости путёвок в санаторно-курортные и оздоровительные учреждения, компенсацию расходов на подписку, абонементы, подача резюме или анкеты, содержащих персональные данные, добровольно указанные лицом и т.п.</a:t>
            </a:r>
            <a:endParaRPr lang="ru-RU" i="1" spc="-45" dirty="0">
              <a:latin typeface="Georgia" panose="02040502050405020303" pitchFamily="18" charset="0"/>
              <a:cs typeface="Georgia"/>
            </a:endParaRPr>
          </a:p>
        </p:txBody>
      </p:sp>
    </p:spTree>
    <p:extLst>
      <p:ext uri="{BB962C8B-B14F-4D97-AF65-F5344CB8AC3E}">
        <p14:creationId xmlns:p14="http://schemas.microsoft.com/office/powerpoint/2010/main" val="897671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cs typeface="Times New Roman"/>
              </a:rPr>
              <a:t>Оформление</a:t>
            </a:r>
            <a:r>
              <a:rPr lang="ru-RU" sz="2400" spc="-35" dirty="0">
                <a:latin typeface="Georgia" panose="02040502050405020303" pitchFamily="18" charset="0"/>
                <a:cs typeface="Times New Roman"/>
              </a:rPr>
              <a:t> </a:t>
            </a:r>
            <a:r>
              <a:rPr lang="ru-RU" sz="2400" dirty="0">
                <a:latin typeface="Georgia" panose="02040502050405020303" pitchFamily="18" charset="0"/>
                <a:cs typeface="Times New Roman"/>
              </a:rPr>
              <a:t>и</a:t>
            </a:r>
            <a:r>
              <a:rPr lang="ru-RU" sz="2400" spc="-35" dirty="0">
                <a:latin typeface="Georgia" panose="02040502050405020303" pitchFamily="18" charset="0"/>
                <a:cs typeface="Times New Roman"/>
              </a:rPr>
              <a:t> </a:t>
            </a:r>
            <a:r>
              <a:rPr lang="ru-RU" sz="2400" dirty="0">
                <a:latin typeface="Georgia" panose="02040502050405020303" pitchFamily="18" charset="0"/>
                <a:cs typeface="Times New Roman"/>
              </a:rPr>
              <a:t>реализация</a:t>
            </a:r>
            <a:r>
              <a:rPr lang="ru-RU" sz="2400" spc="-45" dirty="0">
                <a:latin typeface="Georgia" panose="02040502050405020303" pitchFamily="18" charset="0"/>
                <a:cs typeface="Times New Roman"/>
              </a:rPr>
              <a:t> </a:t>
            </a:r>
            <a:r>
              <a:rPr lang="ru-RU" sz="2400" spc="-10" dirty="0">
                <a:latin typeface="Georgia" panose="02040502050405020303" pitchFamily="18" charset="0"/>
                <a:cs typeface="Times New Roman"/>
              </a:rPr>
              <a:t>трудовых</a:t>
            </a:r>
            <a:r>
              <a:rPr lang="ru-RU" sz="2400" spc="-60" dirty="0">
                <a:latin typeface="Georgia" panose="02040502050405020303" pitchFamily="18" charset="0"/>
                <a:cs typeface="Times New Roman"/>
              </a:rPr>
              <a:t> </a:t>
            </a:r>
            <a:r>
              <a:rPr lang="ru-RU" sz="2400" spc="-10" dirty="0">
                <a:latin typeface="Georgia" panose="02040502050405020303" pitchFamily="18" charset="0"/>
                <a:cs typeface="Times New Roman"/>
              </a:rPr>
              <a:t>(служебных)</a:t>
            </a:r>
            <a:r>
              <a:rPr lang="ru-RU" sz="2400" spc="-70" dirty="0">
                <a:latin typeface="Georgia" panose="02040502050405020303" pitchFamily="18" charset="0"/>
                <a:cs typeface="Times New Roman"/>
              </a:rPr>
              <a:t> </a:t>
            </a:r>
            <a:r>
              <a:rPr lang="ru-RU" sz="2400" spc="-10" dirty="0">
                <a:latin typeface="Georgia" panose="02040502050405020303" pitchFamily="18" charset="0"/>
                <a:cs typeface="Times New Roman"/>
              </a:rPr>
              <a:t>отношений</a:t>
            </a:r>
            <a:endParaRPr lang="ru-RU" sz="2400" dirty="0">
              <a:latin typeface="Georgia" panose="02040502050405020303" pitchFamily="18" charset="0"/>
              <a:cs typeface="Times New Roman"/>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906803"/>
            <a:ext cx="7574280" cy="4967385"/>
          </a:xfrm>
          <a:prstGeom prst="rect">
            <a:avLst/>
          </a:prstGeom>
        </p:spPr>
        <p:txBody>
          <a:bodyPr vert="horz" wrap="square" lIns="0" tIns="12065" rIns="0" bIns="0" rtlCol="0">
            <a:spAutoFit/>
          </a:bodyPr>
          <a:lstStyle/>
          <a:p>
            <a:pPr algn="just"/>
            <a:r>
              <a:rPr lang="ru-RU" sz="2300" b="0" i="0" dirty="0">
                <a:effectLst/>
                <a:latin typeface="Georgia" panose="02040502050405020303" pitchFamily="18" charset="0"/>
              </a:rPr>
              <a:t>Данное основание охватывает два случая обработки персональных данных:</a:t>
            </a:r>
          </a:p>
          <a:p>
            <a:pPr marL="342900" indent="-342900" algn="just">
              <a:buFont typeface="Arial" panose="020B0604020202020204" pitchFamily="34" charset="0"/>
              <a:buChar char="•"/>
            </a:pPr>
            <a:r>
              <a:rPr lang="ru-RU" sz="2300" b="0" i="0" dirty="0">
                <a:effectLst/>
                <a:latin typeface="Georgia" panose="02040502050405020303" pitchFamily="18" charset="0"/>
              </a:rPr>
              <a:t>при оформлении трудовых (служебных) отношений;</a:t>
            </a:r>
          </a:p>
          <a:p>
            <a:pPr marL="342900" indent="-342900" algn="just">
              <a:buFont typeface="Arial" panose="020B0604020202020204" pitchFamily="34" charset="0"/>
              <a:buChar char="•"/>
            </a:pPr>
            <a:r>
              <a:rPr lang="ru-RU" sz="2300" b="0" i="0" dirty="0">
                <a:effectLst/>
                <a:latin typeface="Georgia" panose="02040502050405020303" pitchFamily="18" charset="0"/>
              </a:rPr>
              <a:t>в процессе трудовой (служебной) деятельности.</a:t>
            </a:r>
          </a:p>
          <a:p>
            <a:pPr algn="just"/>
            <a:r>
              <a:rPr lang="ru-RU" sz="2300" b="0" i="0" dirty="0">
                <a:effectLst/>
                <a:latin typeface="Georgia" panose="02040502050405020303" pitchFamily="18" charset="0"/>
              </a:rPr>
              <a:t>Данное основание </a:t>
            </a:r>
            <a:r>
              <a:rPr lang="ru-RU" sz="2300" b="1" i="0" dirty="0">
                <a:effectLst/>
                <a:latin typeface="Georgia" panose="02040502050405020303" pitchFamily="18" charset="0"/>
              </a:rPr>
              <a:t>НЕ ИСПОЛЬЗУЕТСЯ</a:t>
            </a:r>
            <a:r>
              <a:rPr lang="ru-RU" sz="2300" b="0" i="0" dirty="0">
                <a:effectLst/>
                <a:latin typeface="Georgia" panose="02040502050405020303" pitchFamily="18" charset="0"/>
              </a:rPr>
              <a:t>, когда обработка персональных данных работника осуществляется в период трудовой (служебной) деятельности, но не связана непосредственно с трудовой функцией работника (например, при организации добровольного медицинского страхования, если это не предусмотрено коллективным договором или коллективный договор в организации отсутствует).</a:t>
            </a:r>
          </a:p>
        </p:txBody>
      </p:sp>
    </p:spTree>
    <p:extLst>
      <p:ext uri="{BB962C8B-B14F-4D97-AF65-F5344CB8AC3E}">
        <p14:creationId xmlns:p14="http://schemas.microsoft.com/office/powerpoint/2010/main" val="1694760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Обработка распространенных ранее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192958"/>
            <a:ext cx="7574280" cy="3059171"/>
          </a:xfrm>
          <a:prstGeom prst="rect">
            <a:avLst/>
          </a:prstGeom>
        </p:spPr>
        <p:txBody>
          <a:bodyPr vert="horz" wrap="square" lIns="0" tIns="12065" rIns="0" bIns="0" rtlCol="0">
            <a:spAutoFit/>
          </a:bodyPr>
          <a:lstStyle/>
          <a:p>
            <a:pPr marL="285750" indent="-285750" algn="just">
              <a:buFont typeface="Arial" panose="020B0604020202020204" pitchFamily="34" charset="0"/>
              <a:buChar char="•"/>
            </a:pPr>
            <a:r>
              <a:rPr lang="ru-RU" dirty="0">
                <a:latin typeface="Georgia" panose="02040502050405020303" pitchFamily="18" charset="0"/>
              </a:rPr>
              <a:t>Это персональные данные, распространенные самим лицом либо с его согласия;</a:t>
            </a:r>
          </a:p>
          <a:p>
            <a:pPr marL="285750" indent="-285750" algn="just">
              <a:buFont typeface="Arial" panose="020B0604020202020204" pitchFamily="34" charset="0"/>
              <a:buChar char="•"/>
            </a:pPr>
            <a:r>
              <a:rPr lang="ru-RU" dirty="0">
                <a:latin typeface="Georgia" panose="02040502050405020303" pitchFamily="18" charset="0"/>
              </a:rPr>
              <a:t>распространенные в соответствии с требованиями законодательных актов.</a:t>
            </a:r>
          </a:p>
          <a:p>
            <a:pPr marL="285750" indent="-285750" algn="just">
              <a:buFont typeface="Arial" panose="020B0604020202020204" pitchFamily="34" charset="0"/>
              <a:buChar char="•"/>
            </a:pPr>
            <a:endParaRPr lang="ru-RU" dirty="0">
              <a:latin typeface="Georgia" panose="02040502050405020303" pitchFamily="18" charset="0"/>
            </a:endParaRPr>
          </a:p>
          <a:p>
            <a:r>
              <a:rPr lang="ru-RU" i="1" dirty="0">
                <a:latin typeface="Georgia" panose="02040502050405020303" pitchFamily="18" charset="0"/>
              </a:rPr>
              <a:t>Пример: </a:t>
            </a:r>
          </a:p>
          <a:p>
            <a:pPr marL="285750" indent="-285750" algn="just">
              <a:buFont typeface="Arial" panose="020B0604020202020204" pitchFamily="34" charset="0"/>
              <a:buChar char="•"/>
            </a:pPr>
            <a:r>
              <a:rPr lang="ru-RU" i="1" dirty="0">
                <a:latin typeface="Georgia" panose="02040502050405020303" pitchFamily="18" charset="0"/>
              </a:rPr>
              <a:t>оператор использует информацию о человеке из статьи, опубликованной в СМИ;</a:t>
            </a:r>
          </a:p>
          <a:p>
            <a:pPr marL="285750" indent="-285750" algn="just">
              <a:buFont typeface="Arial" panose="020B0604020202020204" pitchFamily="34" charset="0"/>
              <a:buChar char="•"/>
            </a:pPr>
            <a:r>
              <a:rPr lang="ru-RU" i="1" dirty="0">
                <a:latin typeface="Georgia" panose="02040502050405020303" pitchFamily="18" charset="0"/>
              </a:rPr>
              <a:t>организация направляет приглашения для участия в мероприятии, используя при этом информацию о работниках, размещенную на официальном сайте.</a:t>
            </a:r>
          </a:p>
        </p:txBody>
      </p:sp>
    </p:spTree>
    <p:extLst>
      <p:ext uri="{BB962C8B-B14F-4D97-AF65-F5344CB8AC3E}">
        <p14:creationId xmlns:p14="http://schemas.microsoft.com/office/powerpoint/2010/main" val="3914053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Обработка распространенных ранее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499579"/>
            <a:ext cx="7574280" cy="2597506"/>
          </a:xfrm>
          <a:prstGeom prst="rect">
            <a:avLst/>
          </a:prstGeom>
        </p:spPr>
        <p:txBody>
          <a:bodyPr vert="horz" wrap="square" lIns="0" tIns="12065" rIns="0" bIns="0" rtlCol="0">
            <a:spAutoFit/>
          </a:bodyPr>
          <a:lstStyle/>
          <a:p>
            <a:pPr marL="285750" indent="-285750" algn="just">
              <a:buFont typeface="Arial" panose="020B0604020202020204" pitchFamily="34" charset="0"/>
              <a:buChar char="•"/>
            </a:pPr>
            <a:r>
              <a:rPr lang="ru-RU" sz="2400" b="1" dirty="0">
                <a:latin typeface="Georgia" panose="02040502050405020303" pitchFamily="18" charset="0"/>
              </a:rPr>
              <a:t>НО:</a:t>
            </a:r>
            <a:r>
              <a:rPr lang="ru-RU" sz="2400" dirty="0">
                <a:latin typeface="Georgia" panose="02040502050405020303" pitchFamily="18" charset="0"/>
              </a:rPr>
              <a:t> лицо имеет право заявить требование о прекращении обработки ранее распространённых персональных данных, а также об их удалении — при отсутствии иных законных оснований для их обработки. В таком случае обработка указанных персональных данных подлежит прекращению.</a:t>
            </a:r>
          </a:p>
          <a:p>
            <a:pPr marL="285750" indent="-285750" algn="just">
              <a:buFont typeface="Arial" panose="020B0604020202020204" pitchFamily="34" charset="0"/>
              <a:buChar char="•"/>
            </a:pPr>
            <a:endParaRPr lang="ru-RU" sz="2400" dirty="0">
              <a:latin typeface="Georgia" panose="02040502050405020303" pitchFamily="18" charset="0"/>
            </a:endParaRPr>
          </a:p>
        </p:txBody>
      </p:sp>
    </p:spTree>
    <p:extLst>
      <p:ext uri="{BB962C8B-B14F-4D97-AF65-F5344CB8AC3E}">
        <p14:creationId xmlns:p14="http://schemas.microsoft.com/office/powerpoint/2010/main" val="1920656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02334"/>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endParaRPr lang="en-US"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Обработка для исполнения обязанностей (полномочий), предусмотренных законодательным актом:</a:t>
            </a:r>
            <a:endParaRPr lang="ru-RU" sz="2400" b="1" spc="-10"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3397" y="2172213"/>
            <a:ext cx="7574280" cy="2874505"/>
          </a:xfrm>
          <a:prstGeom prst="rect">
            <a:avLst/>
          </a:prstGeom>
        </p:spPr>
        <p:txBody>
          <a:bodyPr vert="horz" wrap="square" lIns="0" tIns="12065" rIns="0" bIns="0" rtlCol="0">
            <a:spAutoFit/>
          </a:bodyPr>
          <a:lstStyle/>
          <a:p>
            <a:endParaRPr lang="ru-RU" sz="1800" dirty="0"/>
          </a:p>
          <a:p>
            <a:pPr algn="just"/>
            <a:r>
              <a:rPr lang="ru-RU" sz="2500" dirty="0">
                <a:latin typeface="Georgia" panose="02040502050405020303" pitchFamily="18" charset="0"/>
              </a:rPr>
              <a:t>согласие субъекта персональных данных на обработку персональных данных не требуется в случаях, когда обработка персональных данных является необходимой для выполнения обязанностей (полномочий), предусмотренных законодательными актами.</a:t>
            </a:r>
            <a:endParaRPr lang="en-US" sz="2500" dirty="0">
              <a:latin typeface="Georgia" panose="02040502050405020303" pitchFamily="18" charset="0"/>
            </a:endParaRPr>
          </a:p>
          <a:p>
            <a:pPr algn="just"/>
            <a:endParaRPr lang="ru-RU" i="1" spc="-45" dirty="0">
              <a:latin typeface="Georgia" panose="02040502050405020303" pitchFamily="18" charset="0"/>
              <a:cs typeface="Georgia"/>
            </a:endParaRPr>
          </a:p>
        </p:txBody>
      </p:sp>
    </p:spTree>
    <p:extLst>
      <p:ext uri="{BB962C8B-B14F-4D97-AF65-F5344CB8AC3E}">
        <p14:creationId xmlns:p14="http://schemas.microsoft.com/office/powerpoint/2010/main" val="1246836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02334"/>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endParaRPr lang="en-US"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Обработка для исполнения обязанностей (полномочий), предусмотренных законодательным актом</a:t>
            </a:r>
            <a:endParaRPr lang="ru-RU" sz="2400" b="1" spc="-10"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194936"/>
            <a:ext cx="7574280" cy="3813223"/>
          </a:xfrm>
          <a:prstGeom prst="rect">
            <a:avLst/>
          </a:prstGeom>
        </p:spPr>
        <p:txBody>
          <a:bodyPr vert="horz" wrap="square" lIns="0" tIns="12065" rIns="0" bIns="0" rtlCol="0">
            <a:spAutoFit/>
          </a:bodyPr>
          <a:lstStyle/>
          <a:p>
            <a:pPr algn="just"/>
            <a:r>
              <a:rPr lang="ru-RU" sz="1900" i="1" dirty="0">
                <a:latin typeface="Georgia" panose="02040502050405020303" pitchFamily="18" charset="0"/>
              </a:rPr>
              <a:t>Пример: обработка персональных данных для ведения воинского учета (</a:t>
            </a:r>
            <a:r>
              <a:rPr lang="ru-RU" sz="1900" i="1" dirty="0" err="1">
                <a:latin typeface="Georgia" panose="02040502050405020303" pitchFamily="18" charset="0"/>
              </a:rPr>
              <a:t>осн</a:t>
            </a:r>
            <a:r>
              <a:rPr lang="ru-RU" sz="1900" i="1" dirty="0">
                <a:latin typeface="Georgia" panose="02040502050405020303" pitchFamily="18" charset="0"/>
              </a:rPr>
              <a:t>. - ст. 9 Закона Республики Беларусь от 05.11.1992 № 1914-XII «О воинской обязанности и воинской службе»).</a:t>
            </a:r>
          </a:p>
          <a:p>
            <a:pPr algn="just"/>
            <a:endParaRPr lang="ru-RU" sz="1900" i="1" dirty="0">
              <a:latin typeface="Georgia" panose="02040502050405020303" pitchFamily="18" charset="0"/>
            </a:endParaRPr>
          </a:p>
          <a:p>
            <a:pPr algn="just"/>
            <a:r>
              <a:rPr lang="ru-RU" sz="1900" i="1" dirty="0">
                <a:latin typeface="Georgia" panose="02040502050405020303" pitchFamily="18" charset="0"/>
              </a:rPr>
              <a:t>Пример: рассмотрение обращений, замечаний и предложений граждан, включая индивидуальных предпринимателей и юридических лиц, документов, связанных с их рассмотрением (</a:t>
            </a:r>
            <a:r>
              <a:rPr lang="ru-RU" sz="1900" i="1" dirty="0" err="1">
                <a:latin typeface="Georgia" panose="02040502050405020303" pitchFamily="18" charset="0"/>
              </a:rPr>
              <a:t>осн</a:t>
            </a:r>
            <a:r>
              <a:rPr lang="ru-RU" sz="1900" i="1" dirty="0">
                <a:latin typeface="Georgia" panose="02040502050405020303" pitchFamily="18" charset="0"/>
              </a:rPr>
              <a:t>. - Закон Республики Беларусь от 18 июля 2011 г. № 300-З «Об обращениях граждан и юридических лиц»).</a:t>
            </a:r>
            <a:endParaRPr lang="en-US" sz="1900" i="1" dirty="0">
              <a:latin typeface="Georgia" panose="02040502050405020303" pitchFamily="18" charset="0"/>
            </a:endParaRPr>
          </a:p>
          <a:p>
            <a:pPr algn="just"/>
            <a:endParaRPr lang="ru-RU" sz="1900" i="1" dirty="0">
              <a:latin typeface="Georgia" panose="02040502050405020303" pitchFamily="18" charset="0"/>
            </a:endParaRPr>
          </a:p>
          <a:p>
            <a:pPr algn="just"/>
            <a:r>
              <a:rPr lang="ru-RU" sz="1900" i="1" dirty="0">
                <a:latin typeface="Georgia" panose="02040502050405020303" pitchFamily="18" charset="0"/>
              </a:rPr>
              <a:t>Пример: ведение бухгалтерского учета  (</a:t>
            </a:r>
            <a:r>
              <a:rPr lang="ru-RU" sz="1900" i="1" dirty="0" err="1">
                <a:latin typeface="Georgia" panose="02040502050405020303" pitchFamily="18" charset="0"/>
              </a:rPr>
              <a:t>осн</a:t>
            </a:r>
            <a:r>
              <a:rPr lang="ru-RU" sz="1900" i="1" dirty="0">
                <a:latin typeface="Georgia" panose="02040502050405020303" pitchFamily="18" charset="0"/>
              </a:rPr>
              <a:t>. - Закон Республики Беларусь от 12 июля 2013 г. №57-З "О бухгалтерском учете и отчетности«).</a:t>
            </a:r>
          </a:p>
        </p:txBody>
      </p:sp>
    </p:spTree>
    <p:extLst>
      <p:ext uri="{BB962C8B-B14F-4D97-AF65-F5344CB8AC3E}">
        <p14:creationId xmlns:p14="http://schemas.microsoft.com/office/powerpoint/2010/main" val="2233570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122870" y="1662366"/>
            <a:ext cx="7526655" cy="814705"/>
            <a:chOff x="1122870" y="1662366"/>
            <a:chExt cx="7526655" cy="814705"/>
          </a:xfrm>
        </p:grpSpPr>
        <p:sp>
          <p:nvSpPr>
            <p:cNvPr id="6" name="object 6"/>
            <p:cNvSpPr/>
            <p:nvPr/>
          </p:nvSpPr>
          <p:spPr>
            <a:xfrm>
              <a:off x="1130808" y="1670304"/>
              <a:ext cx="7510780" cy="798830"/>
            </a:xfrm>
            <a:custGeom>
              <a:avLst/>
              <a:gdLst/>
              <a:ahLst/>
              <a:cxnLst/>
              <a:rect l="l" t="t" r="r" b="b"/>
              <a:pathLst>
                <a:path w="7510780" h="798830">
                  <a:moveTo>
                    <a:pt x="7430389" y="0"/>
                  </a:moveTo>
                  <a:lnTo>
                    <a:pt x="79857" y="0"/>
                  </a:lnTo>
                  <a:lnTo>
                    <a:pt x="48772" y="6284"/>
                  </a:lnTo>
                  <a:lnTo>
                    <a:pt x="23388" y="23415"/>
                  </a:lnTo>
                  <a:lnTo>
                    <a:pt x="6275" y="48809"/>
                  </a:lnTo>
                  <a:lnTo>
                    <a:pt x="0" y="79883"/>
                  </a:lnTo>
                  <a:lnTo>
                    <a:pt x="0" y="718693"/>
                  </a:lnTo>
                  <a:lnTo>
                    <a:pt x="6275" y="749766"/>
                  </a:lnTo>
                  <a:lnTo>
                    <a:pt x="23388" y="775160"/>
                  </a:lnTo>
                  <a:lnTo>
                    <a:pt x="48772" y="792291"/>
                  </a:lnTo>
                  <a:lnTo>
                    <a:pt x="79857" y="798576"/>
                  </a:lnTo>
                  <a:lnTo>
                    <a:pt x="7430389" y="798576"/>
                  </a:lnTo>
                  <a:lnTo>
                    <a:pt x="7461462" y="792291"/>
                  </a:lnTo>
                  <a:lnTo>
                    <a:pt x="7486856" y="775160"/>
                  </a:lnTo>
                  <a:lnTo>
                    <a:pt x="7503987" y="749766"/>
                  </a:lnTo>
                  <a:lnTo>
                    <a:pt x="7510272" y="718693"/>
                  </a:lnTo>
                  <a:lnTo>
                    <a:pt x="7510272" y="79883"/>
                  </a:lnTo>
                  <a:lnTo>
                    <a:pt x="7503987" y="48809"/>
                  </a:lnTo>
                  <a:lnTo>
                    <a:pt x="7486856" y="23415"/>
                  </a:lnTo>
                  <a:lnTo>
                    <a:pt x="7461462" y="6284"/>
                  </a:lnTo>
                  <a:lnTo>
                    <a:pt x="7430389" y="0"/>
                  </a:lnTo>
                  <a:close/>
                </a:path>
              </a:pathLst>
            </a:custGeom>
            <a:solidFill>
              <a:srgbClr val="394B7A"/>
            </a:solidFill>
          </p:spPr>
          <p:txBody>
            <a:bodyPr wrap="square" lIns="0" tIns="0" rIns="0" bIns="0" rtlCol="0"/>
            <a:lstStyle/>
            <a:p>
              <a:endParaRPr/>
            </a:p>
          </p:txBody>
        </p:sp>
        <p:sp>
          <p:nvSpPr>
            <p:cNvPr id="7" name="object 7"/>
            <p:cNvSpPr/>
            <p:nvPr/>
          </p:nvSpPr>
          <p:spPr>
            <a:xfrm>
              <a:off x="1130808" y="1670304"/>
              <a:ext cx="7510780" cy="798830"/>
            </a:xfrm>
            <a:custGeom>
              <a:avLst/>
              <a:gdLst/>
              <a:ahLst/>
              <a:cxnLst/>
              <a:rect l="l" t="t" r="r" b="b"/>
              <a:pathLst>
                <a:path w="7510780" h="798830">
                  <a:moveTo>
                    <a:pt x="0" y="79883"/>
                  </a:moveTo>
                  <a:lnTo>
                    <a:pt x="6275" y="48809"/>
                  </a:lnTo>
                  <a:lnTo>
                    <a:pt x="23388" y="23415"/>
                  </a:lnTo>
                  <a:lnTo>
                    <a:pt x="48772" y="6284"/>
                  </a:lnTo>
                  <a:lnTo>
                    <a:pt x="79857" y="0"/>
                  </a:lnTo>
                  <a:lnTo>
                    <a:pt x="7430389" y="0"/>
                  </a:lnTo>
                  <a:lnTo>
                    <a:pt x="7461462" y="6284"/>
                  </a:lnTo>
                  <a:lnTo>
                    <a:pt x="7486856" y="23415"/>
                  </a:lnTo>
                  <a:lnTo>
                    <a:pt x="7503987" y="48809"/>
                  </a:lnTo>
                  <a:lnTo>
                    <a:pt x="7510272" y="79883"/>
                  </a:lnTo>
                  <a:lnTo>
                    <a:pt x="7510272" y="718693"/>
                  </a:lnTo>
                  <a:lnTo>
                    <a:pt x="7503987" y="749766"/>
                  </a:lnTo>
                  <a:lnTo>
                    <a:pt x="7486856" y="775160"/>
                  </a:lnTo>
                  <a:lnTo>
                    <a:pt x="7461462" y="792291"/>
                  </a:lnTo>
                  <a:lnTo>
                    <a:pt x="7430389" y="798576"/>
                  </a:lnTo>
                  <a:lnTo>
                    <a:pt x="79857" y="798576"/>
                  </a:lnTo>
                  <a:lnTo>
                    <a:pt x="48772" y="792291"/>
                  </a:lnTo>
                  <a:lnTo>
                    <a:pt x="23388" y="775160"/>
                  </a:lnTo>
                  <a:lnTo>
                    <a:pt x="6275" y="749766"/>
                  </a:lnTo>
                  <a:lnTo>
                    <a:pt x="0" y="718693"/>
                  </a:lnTo>
                  <a:lnTo>
                    <a:pt x="0" y="79883"/>
                  </a:lnTo>
                  <a:close/>
                </a:path>
              </a:pathLst>
            </a:custGeom>
            <a:ln w="15875">
              <a:solidFill>
                <a:srgbClr val="FFFFFF"/>
              </a:solidFill>
            </a:ln>
          </p:spPr>
          <p:txBody>
            <a:bodyPr wrap="square" lIns="0" tIns="0" rIns="0" bIns="0" rtlCol="0"/>
            <a:lstStyle/>
            <a:p>
              <a:endParaRPr/>
            </a:p>
          </p:txBody>
        </p:sp>
      </p:grpSp>
      <p:sp>
        <p:nvSpPr>
          <p:cNvPr id="8" name="object 8"/>
          <p:cNvSpPr txBox="1"/>
          <p:nvPr/>
        </p:nvSpPr>
        <p:spPr>
          <a:xfrm>
            <a:off x="1207719" y="928496"/>
            <a:ext cx="6052185" cy="1469390"/>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Сфера</a:t>
            </a:r>
            <a:r>
              <a:rPr sz="3200" spc="-105" dirty="0">
                <a:latin typeface="Georgia"/>
                <a:cs typeface="Georgia"/>
              </a:rPr>
              <a:t> </a:t>
            </a:r>
            <a:r>
              <a:rPr sz="3200" spc="-20" dirty="0">
                <a:latin typeface="Georgia"/>
                <a:cs typeface="Georgia"/>
              </a:rPr>
              <a:t>действия</a:t>
            </a:r>
            <a:r>
              <a:rPr sz="3200" spc="-90" dirty="0">
                <a:latin typeface="Georgia"/>
                <a:cs typeface="Georgia"/>
              </a:rPr>
              <a:t> </a:t>
            </a:r>
            <a:r>
              <a:rPr sz="3200" spc="-10" dirty="0">
                <a:latin typeface="Georgia"/>
                <a:cs typeface="Georgia"/>
              </a:rPr>
              <a:t>Закона</a:t>
            </a:r>
            <a:endParaRPr sz="3200" dirty="0">
              <a:latin typeface="Georgia"/>
              <a:cs typeface="Georgia"/>
            </a:endParaRPr>
          </a:p>
          <a:p>
            <a:pPr marL="1306195" algn="ctr">
              <a:lnSpc>
                <a:spcPts val="2705"/>
              </a:lnSpc>
              <a:spcBef>
                <a:spcPts val="2110"/>
              </a:spcBef>
            </a:pPr>
            <a:r>
              <a:rPr sz="2400" b="1" spc="-220" dirty="0">
                <a:solidFill>
                  <a:srgbClr val="FFFFFF"/>
                </a:solidFill>
                <a:latin typeface="Georgia"/>
                <a:cs typeface="Georgia"/>
              </a:rPr>
              <a:t>Закон</a:t>
            </a:r>
            <a:r>
              <a:rPr sz="2400" b="1" spc="-60" dirty="0">
                <a:solidFill>
                  <a:srgbClr val="FFFFFF"/>
                </a:solidFill>
                <a:latin typeface="Georgia"/>
                <a:cs typeface="Georgia"/>
              </a:rPr>
              <a:t> </a:t>
            </a:r>
            <a:r>
              <a:rPr sz="2400" b="1" spc="-175" dirty="0">
                <a:solidFill>
                  <a:srgbClr val="FFFFFF"/>
                </a:solidFill>
                <a:latin typeface="Georgia"/>
                <a:cs typeface="Georgia"/>
              </a:rPr>
              <a:t>не</a:t>
            </a:r>
            <a:r>
              <a:rPr sz="2400" b="1" spc="-55" dirty="0">
                <a:solidFill>
                  <a:srgbClr val="FFFFFF"/>
                </a:solidFill>
                <a:latin typeface="Georgia"/>
                <a:cs typeface="Georgia"/>
              </a:rPr>
              <a:t> </a:t>
            </a:r>
            <a:r>
              <a:rPr sz="2400" b="1" spc="-50" dirty="0">
                <a:solidFill>
                  <a:srgbClr val="FFFFFF"/>
                </a:solidFill>
                <a:latin typeface="Georgia"/>
                <a:cs typeface="Georgia"/>
              </a:rPr>
              <a:t>регулирует</a:t>
            </a:r>
            <a:endParaRPr sz="2400" dirty="0">
              <a:latin typeface="Georgia"/>
              <a:cs typeface="Georgia"/>
            </a:endParaRPr>
          </a:p>
          <a:p>
            <a:pPr marL="1310640" algn="ctr">
              <a:lnSpc>
                <a:spcPts val="2705"/>
              </a:lnSpc>
            </a:pPr>
            <a:r>
              <a:rPr sz="2400" spc="-20" dirty="0">
                <a:solidFill>
                  <a:srgbClr val="FFFFFF"/>
                </a:solidFill>
                <a:latin typeface="Georgia"/>
                <a:cs typeface="Georgia"/>
              </a:rPr>
              <a:t>обработку</a:t>
            </a:r>
            <a:r>
              <a:rPr sz="2400" spc="-35" dirty="0">
                <a:solidFill>
                  <a:srgbClr val="FFFFFF"/>
                </a:solidFill>
                <a:latin typeface="Georgia"/>
                <a:cs typeface="Georgia"/>
              </a:rPr>
              <a:t> </a:t>
            </a:r>
            <a:r>
              <a:rPr sz="2400" spc="-40" dirty="0">
                <a:solidFill>
                  <a:srgbClr val="FFFFFF"/>
                </a:solidFill>
                <a:latin typeface="Georgia"/>
                <a:cs typeface="Georgia"/>
              </a:rPr>
              <a:t>персональных</a:t>
            </a:r>
            <a:r>
              <a:rPr sz="2400" spc="-50" dirty="0">
                <a:solidFill>
                  <a:srgbClr val="FFFFFF"/>
                </a:solidFill>
                <a:latin typeface="Georgia"/>
                <a:cs typeface="Georgia"/>
              </a:rPr>
              <a:t> </a:t>
            </a:r>
            <a:r>
              <a:rPr sz="2400" spc="-10" dirty="0">
                <a:solidFill>
                  <a:srgbClr val="FFFFFF"/>
                </a:solidFill>
                <a:latin typeface="Georgia"/>
                <a:cs typeface="Georgia"/>
              </a:rPr>
              <a:t>данных:</a:t>
            </a:r>
            <a:endParaRPr sz="2400" dirty="0">
              <a:latin typeface="Georgia"/>
              <a:cs typeface="Georgia"/>
            </a:endParaRPr>
          </a:p>
        </p:txBody>
      </p:sp>
      <p:grpSp>
        <p:nvGrpSpPr>
          <p:cNvPr id="9" name="object 9"/>
          <p:cNvGrpSpPr/>
          <p:nvPr/>
        </p:nvGrpSpPr>
        <p:grpSpPr>
          <a:xfrm>
            <a:off x="1122870" y="2614866"/>
            <a:ext cx="3620135" cy="1522095"/>
            <a:chOff x="1122870" y="2614866"/>
            <a:chExt cx="3620135" cy="1522095"/>
          </a:xfrm>
        </p:grpSpPr>
        <p:sp>
          <p:nvSpPr>
            <p:cNvPr id="10" name="object 10"/>
            <p:cNvSpPr/>
            <p:nvPr/>
          </p:nvSpPr>
          <p:spPr>
            <a:xfrm>
              <a:off x="1130808" y="2622804"/>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090"/>
                  </a:lnTo>
                  <a:lnTo>
                    <a:pt x="7676" y="1402697"/>
                  </a:lnTo>
                  <a:lnTo>
                    <a:pt x="29054" y="1444044"/>
                  </a:lnTo>
                  <a:lnTo>
                    <a:pt x="61656" y="1476650"/>
                  </a:lnTo>
                  <a:lnTo>
                    <a:pt x="103004" y="1498033"/>
                  </a:lnTo>
                  <a:lnTo>
                    <a:pt x="150622" y="1505712"/>
                  </a:lnTo>
                  <a:lnTo>
                    <a:pt x="3453638" y="1505712"/>
                  </a:lnTo>
                  <a:lnTo>
                    <a:pt x="3501245" y="1498033"/>
                  </a:lnTo>
                  <a:lnTo>
                    <a:pt x="3542592" y="1476650"/>
                  </a:lnTo>
                  <a:lnTo>
                    <a:pt x="3575198" y="1444044"/>
                  </a:lnTo>
                  <a:lnTo>
                    <a:pt x="3596581" y="1402697"/>
                  </a:lnTo>
                  <a:lnTo>
                    <a:pt x="3604259" y="1355090"/>
                  </a:lnTo>
                  <a:lnTo>
                    <a:pt x="3604259" y="150622"/>
                  </a:lnTo>
                  <a:lnTo>
                    <a:pt x="3596581" y="103014"/>
                  </a:lnTo>
                  <a:lnTo>
                    <a:pt x="3575198" y="61667"/>
                  </a:lnTo>
                  <a:lnTo>
                    <a:pt x="3542592" y="29061"/>
                  </a:lnTo>
                  <a:lnTo>
                    <a:pt x="3501245" y="7678"/>
                  </a:lnTo>
                  <a:lnTo>
                    <a:pt x="3453638" y="0"/>
                  </a:lnTo>
                  <a:close/>
                </a:path>
              </a:pathLst>
            </a:custGeom>
            <a:solidFill>
              <a:srgbClr val="465889"/>
            </a:solidFill>
          </p:spPr>
          <p:txBody>
            <a:bodyPr wrap="square" lIns="0" tIns="0" rIns="0" bIns="0" rtlCol="0"/>
            <a:lstStyle/>
            <a:p>
              <a:endParaRPr/>
            </a:p>
          </p:txBody>
        </p:sp>
        <p:sp>
          <p:nvSpPr>
            <p:cNvPr id="11" name="object 11"/>
            <p:cNvSpPr/>
            <p:nvPr/>
          </p:nvSpPr>
          <p:spPr>
            <a:xfrm>
              <a:off x="1130808" y="2622804"/>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090"/>
                  </a:lnTo>
                  <a:lnTo>
                    <a:pt x="3596581" y="1402697"/>
                  </a:lnTo>
                  <a:lnTo>
                    <a:pt x="3575198" y="1444044"/>
                  </a:lnTo>
                  <a:lnTo>
                    <a:pt x="3542592" y="1476650"/>
                  </a:lnTo>
                  <a:lnTo>
                    <a:pt x="3501245" y="1498033"/>
                  </a:lnTo>
                  <a:lnTo>
                    <a:pt x="3453638" y="1505712"/>
                  </a:lnTo>
                  <a:lnTo>
                    <a:pt x="150622" y="1505712"/>
                  </a:lnTo>
                  <a:lnTo>
                    <a:pt x="103004" y="1498033"/>
                  </a:lnTo>
                  <a:lnTo>
                    <a:pt x="61656" y="1476650"/>
                  </a:lnTo>
                  <a:lnTo>
                    <a:pt x="29054" y="1444044"/>
                  </a:lnTo>
                  <a:lnTo>
                    <a:pt x="7676"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12" name="object 12"/>
          <p:cNvSpPr txBox="1"/>
          <p:nvPr/>
        </p:nvSpPr>
        <p:spPr>
          <a:xfrm>
            <a:off x="1130808" y="2685999"/>
            <a:ext cx="3444620" cy="1342390"/>
          </a:xfrm>
          <a:prstGeom prst="rect">
            <a:avLst/>
          </a:prstGeom>
        </p:spPr>
        <p:txBody>
          <a:bodyPr vert="horz" wrap="square" lIns="0" tIns="41275" rIns="0" bIns="0" rtlCol="0">
            <a:spAutoFit/>
          </a:bodyPr>
          <a:lstStyle/>
          <a:p>
            <a:pPr marL="12700" marR="5080" indent="635" algn="ctr">
              <a:lnSpc>
                <a:spcPct val="88000"/>
              </a:lnSpc>
              <a:spcBef>
                <a:spcPts val="325"/>
              </a:spcBef>
            </a:pPr>
            <a:r>
              <a:rPr sz="1600" b="1" spc="-100" dirty="0">
                <a:solidFill>
                  <a:srgbClr val="FFFFFF"/>
                </a:solidFill>
                <a:latin typeface="Georgia"/>
                <a:cs typeface="Georgia"/>
              </a:rPr>
              <a:t>в</a:t>
            </a:r>
            <a:r>
              <a:rPr sz="1600" b="1" spc="-50" dirty="0">
                <a:solidFill>
                  <a:srgbClr val="FFFFFF"/>
                </a:solidFill>
                <a:latin typeface="Georgia"/>
                <a:cs typeface="Georgia"/>
              </a:rPr>
              <a:t> </a:t>
            </a:r>
            <a:r>
              <a:rPr sz="1600" b="1" spc="-114" dirty="0">
                <a:solidFill>
                  <a:srgbClr val="FFFFFF"/>
                </a:solidFill>
                <a:latin typeface="Georgia"/>
                <a:cs typeface="Georgia"/>
              </a:rPr>
              <a:t>процессе</a:t>
            </a:r>
            <a:r>
              <a:rPr sz="1600" b="1" spc="-40" dirty="0">
                <a:solidFill>
                  <a:srgbClr val="FFFFFF"/>
                </a:solidFill>
                <a:latin typeface="Georgia"/>
                <a:cs typeface="Georgia"/>
              </a:rPr>
              <a:t> </a:t>
            </a:r>
            <a:r>
              <a:rPr sz="1600" b="1" spc="-125" dirty="0">
                <a:solidFill>
                  <a:srgbClr val="FFFFFF"/>
                </a:solidFill>
                <a:latin typeface="Georgia"/>
                <a:cs typeface="Georgia"/>
              </a:rPr>
              <a:t>личного,</a:t>
            </a:r>
            <a:r>
              <a:rPr sz="1600" b="1" spc="-40" dirty="0">
                <a:solidFill>
                  <a:srgbClr val="FFFFFF"/>
                </a:solidFill>
                <a:latin typeface="Georgia"/>
                <a:cs typeface="Georgia"/>
              </a:rPr>
              <a:t> </a:t>
            </a:r>
            <a:r>
              <a:rPr sz="1600" b="1" spc="-20" dirty="0">
                <a:solidFill>
                  <a:srgbClr val="FFFFFF"/>
                </a:solidFill>
                <a:latin typeface="Georgia"/>
                <a:cs typeface="Georgia"/>
              </a:rPr>
              <a:t>семейного, </a:t>
            </a:r>
            <a:r>
              <a:rPr sz="1600" b="1" spc="-120" dirty="0">
                <a:solidFill>
                  <a:srgbClr val="FFFFFF"/>
                </a:solidFill>
                <a:latin typeface="Georgia"/>
                <a:cs typeface="Georgia"/>
              </a:rPr>
              <a:t>домашнего</a:t>
            </a:r>
            <a:r>
              <a:rPr sz="1600" b="1" spc="-15" dirty="0">
                <a:solidFill>
                  <a:srgbClr val="FFFFFF"/>
                </a:solidFill>
                <a:latin typeface="Georgia"/>
                <a:cs typeface="Georgia"/>
              </a:rPr>
              <a:t> </a:t>
            </a:r>
            <a:r>
              <a:rPr sz="1600" b="1" spc="-155" dirty="0">
                <a:solidFill>
                  <a:srgbClr val="FFFFFF"/>
                </a:solidFill>
                <a:latin typeface="Georgia"/>
                <a:cs typeface="Georgia"/>
              </a:rPr>
              <a:t>и</a:t>
            </a:r>
            <a:r>
              <a:rPr sz="1600" b="1" spc="-30" dirty="0">
                <a:solidFill>
                  <a:srgbClr val="FFFFFF"/>
                </a:solidFill>
                <a:latin typeface="Georgia"/>
                <a:cs typeface="Georgia"/>
              </a:rPr>
              <a:t> </a:t>
            </a:r>
            <a:r>
              <a:rPr sz="1600" b="1" spc="-120" dirty="0">
                <a:solidFill>
                  <a:srgbClr val="FFFFFF"/>
                </a:solidFill>
                <a:latin typeface="Georgia"/>
                <a:cs typeface="Georgia"/>
              </a:rPr>
              <a:t>иного</a:t>
            </a:r>
            <a:r>
              <a:rPr sz="1600" b="1" spc="-40" dirty="0">
                <a:solidFill>
                  <a:srgbClr val="FFFFFF"/>
                </a:solidFill>
                <a:latin typeface="Georgia"/>
                <a:cs typeface="Georgia"/>
              </a:rPr>
              <a:t> </a:t>
            </a:r>
            <a:r>
              <a:rPr sz="1600" b="1" spc="-130" dirty="0">
                <a:solidFill>
                  <a:srgbClr val="FFFFFF"/>
                </a:solidFill>
                <a:latin typeface="Georgia"/>
                <a:cs typeface="Georgia"/>
              </a:rPr>
              <a:t>подобного</a:t>
            </a:r>
            <a:r>
              <a:rPr sz="1600" b="1" spc="-10" dirty="0">
                <a:solidFill>
                  <a:srgbClr val="FFFFFF"/>
                </a:solidFill>
                <a:latin typeface="Georgia"/>
                <a:cs typeface="Georgia"/>
              </a:rPr>
              <a:t> </a:t>
            </a:r>
            <a:r>
              <a:rPr sz="1600" b="1" spc="-40" dirty="0">
                <a:solidFill>
                  <a:srgbClr val="FFFFFF"/>
                </a:solidFill>
                <a:latin typeface="Georgia"/>
                <a:cs typeface="Georgia"/>
              </a:rPr>
              <a:t>их </a:t>
            </a:r>
            <a:r>
              <a:rPr sz="1600" b="1" spc="-130" dirty="0">
                <a:solidFill>
                  <a:srgbClr val="FFFFFF"/>
                </a:solidFill>
                <a:latin typeface="Georgia"/>
                <a:cs typeface="Georgia"/>
              </a:rPr>
              <a:t>использования,</a:t>
            </a:r>
            <a:r>
              <a:rPr sz="1600" b="1" spc="20" dirty="0">
                <a:solidFill>
                  <a:srgbClr val="FFFFFF"/>
                </a:solidFill>
                <a:latin typeface="Georgia"/>
                <a:cs typeface="Georgia"/>
              </a:rPr>
              <a:t> </a:t>
            </a:r>
            <a:r>
              <a:rPr sz="1600" b="1" spc="-120" dirty="0">
                <a:solidFill>
                  <a:srgbClr val="FFFFFF"/>
                </a:solidFill>
                <a:latin typeface="Georgia"/>
                <a:cs typeface="Georgia"/>
              </a:rPr>
              <a:t>не</a:t>
            </a:r>
            <a:r>
              <a:rPr sz="1600" b="1" spc="5" dirty="0">
                <a:solidFill>
                  <a:srgbClr val="FFFFFF"/>
                </a:solidFill>
                <a:latin typeface="Georgia"/>
                <a:cs typeface="Georgia"/>
              </a:rPr>
              <a:t> </a:t>
            </a:r>
            <a:r>
              <a:rPr sz="1600" b="1" spc="-125" dirty="0">
                <a:solidFill>
                  <a:srgbClr val="FFFFFF"/>
                </a:solidFill>
                <a:latin typeface="Georgia"/>
                <a:cs typeface="Georgia"/>
              </a:rPr>
              <a:t>связанного</a:t>
            </a:r>
            <a:r>
              <a:rPr sz="1600" b="1" spc="35" dirty="0">
                <a:solidFill>
                  <a:srgbClr val="FFFFFF"/>
                </a:solidFill>
                <a:latin typeface="Georgia"/>
                <a:cs typeface="Georgia"/>
              </a:rPr>
              <a:t> </a:t>
            </a:r>
            <a:r>
              <a:rPr sz="1600" b="1" spc="-50" dirty="0">
                <a:solidFill>
                  <a:srgbClr val="FFFFFF"/>
                </a:solidFill>
                <a:latin typeface="Georgia"/>
                <a:cs typeface="Georgia"/>
              </a:rPr>
              <a:t>с </a:t>
            </a:r>
            <a:r>
              <a:rPr sz="1600" b="1" spc="-130" dirty="0">
                <a:solidFill>
                  <a:srgbClr val="FFFFFF"/>
                </a:solidFill>
                <a:latin typeface="Georgia"/>
                <a:cs typeface="Georgia"/>
              </a:rPr>
              <a:t>профессиональной</a:t>
            </a:r>
            <a:r>
              <a:rPr sz="1600" b="1" spc="-15" dirty="0">
                <a:solidFill>
                  <a:srgbClr val="FFFFFF"/>
                </a:solidFill>
                <a:latin typeface="Georgia"/>
                <a:cs typeface="Georgia"/>
              </a:rPr>
              <a:t> </a:t>
            </a:r>
            <a:r>
              <a:rPr sz="1600" b="1" spc="-25" dirty="0">
                <a:solidFill>
                  <a:srgbClr val="FFFFFF"/>
                </a:solidFill>
                <a:latin typeface="Georgia"/>
                <a:cs typeface="Georgia"/>
              </a:rPr>
              <a:t>или</a:t>
            </a:r>
            <a:endParaRPr sz="1600" dirty="0">
              <a:latin typeface="Georgia"/>
              <a:cs typeface="Georgia"/>
            </a:endParaRPr>
          </a:p>
          <a:p>
            <a:pPr marL="521334" marR="513080" algn="ctr">
              <a:lnSpc>
                <a:spcPts val="1689"/>
              </a:lnSpc>
              <a:spcBef>
                <a:spcPts val="20"/>
              </a:spcBef>
            </a:pPr>
            <a:r>
              <a:rPr sz="1600" b="1" spc="-120" dirty="0">
                <a:solidFill>
                  <a:srgbClr val="FFFFFF"/>
                </a:solidFill>
                <a:latin typeface="Georgia"/>
                <a:cs typeface="Georgia"/>
              </a:rPr>
              <a:t>предпринимательской </a:t>
            </a:r>
            <a:r>
              <a:rPr sz="1600" b="1" spc="-30" dirty="0">
                <a:solidFill>
                  <a:srgbClr val="FFFFFF"/>
                </a:solidFill>
                <a:latin typeface="Georgia"/>
                <a:cs typeface="Georgia"/>
              </a:rPr>
              <a:t>деятельностью</a:t>
            </a:r>
            <a:endParaRPr sz="1600" dirty="0">
              <a:latin typeface="Georgia"/>
              <a:cs typeface="Georgia"/>
            </a:endParaRPr>
          </a:p>
        </p:txBody>
      </p:sp>
      <p:grpSp>
        <p:nvGrpSpPr>
          <p:cNvPr id="13" name="object 13"/>
          <p:cNvGrpSpPr/>
          <p:nvPr/>
        </p:nvGrpSpPr>
        <p:grpSpPr>
          <a:xfrm>
            <a:off x="1122870" y="4274502"/>
            <a:ext cx="3620135" cy="1522095"/>
            <a:chOff x="1122870" y="4274502"/>
            <a:chExt cx="3620135" cy="1522095"/>
          </a:xfrm>
        </p:grpSpPr>
        <p:sp>
          <p:nvSpPr>
            <p:cNvPr id="14" name="object 14"/>
            <p:cNvSpPr/>
            <p:nvPr/>
          </p:nvSpPr>
          <p:spPr>
            <a:xfrm>
              <a:off x="1130808" y="4282440"/>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140"/>
                  </a:lnTo>
                  <a:lnTo>
                    <a:pt x="7676" y="1402733"/>
                  </a:lnTo>
                  <a:lnTo>
                    <a:pt x="29054" y="1444066"/>
                  </a:lnTo>
                  <a:lnTo>
                    <a:pt x="61656" y="1476660"/>
                  </a:lnTo>
                  <a:lnTo>
                    <a:pt x="103004" y="1498035"/>
                  </a:lnTo>
                  <a:lnTo>
                    <a:pt x="150622" y="1505712"/>
                  </a:lnTo>
                  <a:lnTo>
                    <a:pt x="3453638" y="1505712"/>
                  </a:lnTo>
                  <a:lnTo>
                    <a:pt x="3501245" y="1498035"/>
                  </a:lnTo>
                  <a:lnTo>
                    <a:pt x="3542592" y="1476660"/>
                  </a:lnTo>
                  <a:lnTo>
                    <a:pt x="3575198" y="1444066"/>
                  </a:lnTo>
                  <a:lnTo>
                    <a:pt x="3596581" y="1402733"/>
                  </a:lnTo>
                  <a:lnTo>
                    <a:pt x="3604259" y="1355140"/>
                  </a:lnTo>
                  <a:lnTo>
                    <a:pt x="3604259"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15" name="object 15"/>
            <p:cNvSpPr/>
            <p:nvPr/>
          </p:nvSpPr>
          <p:spPr>
            <a:xfrm>
              <a:off x="1130808" y="4282440"/>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140"/>
                  </a:lnTo>
                  <a:lnTo>
                    <a:pt x="3596581" y="1402733"/>
                  </a:lnTo>
                  <a:lnTo>
                    <a:pt x="3575198" y="1444066"/>
                  </a:lnTo>
                  <a:lnTo>
                    <a:pt x="3542592" y="1476660"/>
                  </a:lnTo>
                  <a:lnTo>
                    <a:pt x="3501245" y="1498035"/>
                  </a:lnTo>
                  <a:lnTo>
                    <a:pt x="3453638" y="1505712"/>
                  </a:lnTo>
                  <a:lnTo>
                    <a:pt x="150622" y="1505712"/>
                  </a:lnTo>
                  <a:lnTo>
                    <a:pt x="103004" y="1498035"/>
                  </a:lnTo>
                  <a:lnTo>
                    <a:pt x="61656" y="1476660"/>
                  </a:lnTo>
                  <a:lnTo>
                    <a:pt x="29054" y="1444066"/>
                  </a:lnTo>
                  <a:lnTo>
                    <a:pt x="7676"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16" name="object 16"/>
          <p:cNvSpPr txBox="1"/>
          <p:nvPr/>
        </p:nvSpPr>
        <p:spPr>
          <a:xfrm>
            <a:off x="1336928" y="4561459"/>
            <a:ext cx="3238500" cy="911860"/>
          </a:xfrm>
          <a:prstGeom prst="rect">
            <a:avLst/>
          </a:prstGeom>
        </p:spPr>
        <p:txBody>
          <a:bodyPr vert="horz" wrap="square" lIns="0" tIns="41275" rIns="0" bIns="0" rtlCol="0">
            <a:spAutoFit/>
          </a:bodyPr>
          <a:lstStyle/>
          <a:p>
            <a:pPr marL="12065" marR="5080" algn="ctr">
              <a:lnSpc>
                <a:spcPct val="87900"/>
              </a:lnSpc>
              <a:spcBef>
                <a:spcPts val="325"/>
              </a:spcBef>
            </a:pPr>
            <a:r>
              <a:rPr sz="1600" b="1" spc="-150" dirty="0">
                <a:solidFill>
                  <a:srgbClr val="FFFFFF"/>
                </a:solidFill>
                <a:latin typeface="Georgia"/>
                <a:cs typeface="Georgia"/>
              </a:rPr>
              <a:t>переписка</a:t>
            </a:r>
            <a:r>
              <a:rPr sz="1600" b="1" spc="-10" dirty="0">
                <a:solidFill>
                  <a:srgbClr val="FFFFFF"/>
                </a:solidFill>
                <a:latin typeface="Georgia"/>
                <a:cs typeface="Georgia"/>
              </a:rPr>
              <a:t> </a:t>
            </a:r>
            <a:r>
              <a:rPr sz="1600" b="1" spc="-95" dirty="0">
                <a:solidFill>
                  <a:srgbClr val="FFFFFF"/>
                </a:solidFill>
                <a:latin typeface="Georgia"/>
                <a:cs typeface="Georgia"/>
              </a:rPr>
              <a:t>в</a:t>
            </a:r>
            <a:r>
              <a:rPr sz="1600" b="1" spc="-15" dirty="0">
                <a:solidFill>
                  <a:srgbClr val="FFFFFF"/>
                </a:solidFill>
                <a:latin typeface="Georgia"/>
                <a:cs typeface="Georgia"/>
              </a:rPr>
              <a:t> </a:t>
            </a:r>
            <a:r>
              <a:rPr sz="1600" b="1" spc="-175" dirty="0">
                <a:solidFill>
                  <a:srgbClr val="FFFFFF"/>
                </a:solidFill>
                <a:latin typeface="Georgia"/>
                <a:cs typeface="Georgia"/>
              </a:rPr>
              <a:t>социальных</a:t>
            </a:r>
            <a:r>
              <a:rPr sz="1600" b="1" spc="15" dirty="0">
                <a:solidFill>
                  <a:srgbClr val="FFFFFF"/>
                </a:solidFill>
                <a:latin typeface="Georgia"/>
                <a:cs typeface="Georgia"/>
              </a:rPr>
              <a:t> </a:t>
            </a:r>
            <a:r>
              <a:rPr sz="1600" b="1" spc="-165" dirty="0">
                <a:solidFill>
                  <a:srgbClr val="FFFFFF"/>
                </a:solidFill>
                <a:latin typeface="Georgia"/>
                <a:cs typeface="Georgia"/>
              </a:rPr>
              <a:t>сетях,</a:t>
            </a:r>
            <a:r>
              <a:rPr sz="1600" b="1" spc="5" dirty="0">
                <a:solidFill>
                  <a:srgbClr val="FFFFFF"/>
                </a:solidFill>
                <a:latin typeface="Georgia"/>
                <a:cs typeface="Georgia"/>
              </a:rPr>
              <a:t> </a:t>
            </a:r>
            <a:r>
              <a:rPr sz="1600" b="1" spc="-50" dirty="0">
                <a:solidFill>
                  <a:srgbClr val="FFFFFF"/>
                </a:solidFill>
                <a:latin typeface="Georgia"/>
                <a:cs typeface="Georgia"/>
              </a:rPr>
              <a:t>с </a:t>
            </a:r>
            <a:r>
              <a:rPr sz="1600" b="1" spc="-180" dirty="0">
                <a:solidFill>
                  <a:srgbClr val="FFFFFF"/>
                </a:solidFill>
                <a:latin typeface="Georgia"/>
                <a:cs typeface="Georgia"/>
              </a:rPr>
              <a:t>помощью</a:t>
            </a:r>
            <a:r>
              <a:rPr sz="1600" b="1" spc="-50" dirty="0">
                <a:solidFill>
                  <a:srgbClr val="FFFFFF"/>
                </a:solidFill>
                <a:latin typeface="Georgia"/>
                <a:cs typeface="Georgia"/>
              </a:rPr>
              <a:t> </a:t>
            </a:r>
            <a:r>
              <a:rPr sz="1600" b="1" spc="-150" dirty="0">
                <a:solidFill>
                  <a:srgbClr val="FFFFFF"/>
                </a:solidFill>
                <a:latin typeface="Georgia"/>
                <a:cs typeface="Georgia"/>
              </a:rPr>
              <a:t>электронной</a:t>
            </a:r>
            <a:r>
              <a:rPr sz="1600" b="1" spc="-25" dirty="0">
                <a:solidFill>
                  <a:srgbClr val="FFFFFF"/>
                </a:solidFill>
                <a:latin typeface="Georgia"/>
                <a:cs typeface="Georgia"/>
              </a:rPr>
              <a:t> </a:t>
            </a:r>
            <a:r>
              <a:rPr sz="1600" b="1" spc="-20" dirty="0">
                <a:solidFill>
                  <a:srgbClr val="FFFFFF"/>
                </a:solidFill>
                <a:latin typeface="Georgia"/>
                <a:cs typeface="Georgia"/>
              </a:rPr>
              <a:t>почты, </a:t>
            </a:r>
            <a:r>
              <a:rPr sz="1600" b="1" spc="-155" dirty="0">
                <a:solidFill>
                  <a:srgbClr val="FFFFFF"/>
                </a:solidFill>
                <a:latin typeface="Georgia"/>
                <a:cs typeface="Georgia"/>
              </a:rPr>
              <a:t>сохранение</a:t>
            </a:r>
            <a:r>
              <a:rPr sz="1600" b="1" spc="-15" dirty="0">
                <a:solidFill>
                  <a:srgbClr val="FFFFFF"/>
                </a:solidFill>
                <a:latin typeface="Georgia"/>
                <a:cs typeface="Georgia"/>
              </a:rPr>
              <a:t> </a:t>
            </a:r>
            <a:r>
              <a:rPr sz="1600" b="1" spc="-185" dirty="0">
                <a:solidFill>
                  <a:srgbClr val="FFFFFF"/>
                </a:solidFill>
                <a:latin typeface="Georgia"/>
                <a:cs typeface="Georgia"/>
              </a:rPr>
              <a:t>и</a:t>
            </a:r>
            <a:r>
              <a:rPr sz="1600" b="1" spc="-45" dirty="0">
                <a:solidFill>
                  <a:srgbClr val="FFFFFF"/>
                </a:solidFill>
                <a:latin typeface="Georgia"/>
                <a:cs typeface="Georgia"/>
              </a:rPr>
              <a:t> </a:t>
            </a:r>
            <a:r>
              <a:rPr sz="1600" b="1" spc="-85" dirty="0">
                <a:solidFill>
                  <a:srgbClr val="FFFFFF"/>
                </a:solidFill>
                <a:latin typeface="Georgia"/>
                <a:cs typeface="Georgia"/>
              </a:rPr>
              <a:t>систематизация </a:t>
            </a:r>
            <a:r>
              <a:rPr sz="1600" b="1" spc="-45" dirty="0">
                <a:solidFill>
                  <a:srgbClr val="FFFFFF"/>
                </a:solidFill>
                <a:latin typeface="Georgia"/>
                <a:cs typeface="Georgia"/>
              </a:rPr>
              <a:t>адресатов</a:t>
            </a:r>
            <a:endParaRPr sz="1600" dirty="0">
              <a:latin typeface="Georgia"/>
              <a:cs typeface="Georgia"/>
            </a:endParaRPr>
          </a:p>
        </p:txBody>
      </p:sp>
      <p:grpSp>
        <p:nvGrpSpPr>
          <p:cNvPr id="17" name="object 17"/>
          <p:cNvGrpSpPr/>
          <p:nvPr/>
        </p:nvGrpSpPr>
        <p:grpSpPr>
          <a:xfrm>
            <a:off x="5030406" y="2614866"/>
            <a:ext cx="3618865" cy="1522095"/>
            <a:chOff x="5030406" y="2614866"/>
            <a:chExt cx="3618865" cy="1522095"/>
          </a:xfrm>
        </p:grpSpPr>
        <p:sp>
          <p:nvSpPr>
            <p:cNvPr id="18" name="object 18"/>
            <p:cNvSpPr/>
            <p:nvPr/>
          </p:nvSpPr>
          <p:spPr>
            <a:xfrm>
              <a:off x="5038344" y="2622804"/>
              <a:ext cx="3602990" cy="1506220"/>
            </a:xfrm>
            <a:custGeom>
              <a:avLst/>
              <a:gdLst/>
              <a:ahLst/>
              <a:cxnLst/>
              <a:rect l="l" t="t" r="r" b="b"/>
              <a:pathLst>
                <a:path w="3602990" h="1506220">
                  <a:moveTo>
                    <a:pt x="3452113" y="0"/>
                  </a:moveTo>
                  <a:lnTo>
                    <a:pt x="150621" y="0"/>
                  </a:lnTo>
                  <a:lnTo>
                    <a:pt x="103014" y="7678"/>
                  </a:lnTo>
                  <a:lnTo>
                    <a:pt x="61667" y="29061"/>
                  </a:lnTo>
                  <a:lnTo>
                    <a:pt x="29061" y="61667"/>
                  </a:lnTo>
                  <a:lnTo>
                    <a:pt x="7678" y="103014"/>
                  </a:lnTo>
                  <a:lnTo>
                    <a:pt x="0" y="150622"/>
                  </a:lnTo>
                  <a:lnTo>
                    <a:pt x="0" y="1355090"/>
                  </a:lnTo>
                  <a:lnTo>
                    <a:pt x="7678" y="1402697"/>
                  </a:lnTo>
                  <a:lnTo>
                    <a:pt x="29061" y="1444044"/>
                  </a:lnTo>
                  <a:lnTo>
                    <a:pt x="61667" y="1476650"/>
                  </a:lnTo>
                  <a:lnTo>
                    <a:pt x="103014" y="1498033"/>
                  </a:lnTo>
                  <a:lnTo>
                    <a:pt x="150621" y="1505712"/>
                  </a:lnTo>
                  <a:lnTo>
                    <a:pt x="3452113" y="1505712"/>
                  </a:lnTo>
                  <a:lnTo>
                    <a:pt x="3499721" y="1498033"/>
                  </a:lnTo>
                  <a:lnTo>
                    <a:pt x="3541068" y="1476650"/>
                  </a:lnTo>
                  <a:lnTo>
                    <a:pt x="3573674" y="1444044"/>
                  </a:lnTo>
                  <a:lnTo>
                    <a:pt x="3595057" y="1402697"/>
                  </a:lnTo>
                  <a:lnTo>
                    <a:pt x="3602735" y="1355090"/>
                  </a:lnTo>
                  <a:lnTo>
                    <a:pt x="3602735" y="150622"/>
                  </a:lnTo>
                  <a:lnTo>
                    <a:pt x="3595057" y="103014"/>
                  </a:lnTo>
                  <a:lnTo>
                    <a:pt x="3573674" y="61667"/>
                  </a:lnTo>
                  <a:lnTo>
                    <a:pt x="3541068" y="29061"/>
                  </a:lnTo>
                  <a:lnTo>
                    <a:pt x="3499721" y="7678"/>
                  </a:lnTo>
                  <a:lnTo>
                    <a:pt x="3452113" y="0"/>
                  </a:lnTo>
                  <a:close/>
                </a:path>
              </a:pathLst>
            </a:custGeom>
            <a:solidFill>
              <a:srgbClr val="465889"/>
            </a:solidFill>
          </p:spPr>
          <p:txBody>
            <a:bodyPr wrap="square" lIns="0" tIns="0" rIns="0" bIns="0" rtlCol="0"/>
            <a:lstStyle/>
            <a:p>
              <a:endParaRPr/>
            </a:p>
          </p:txBody>
        </p:sp>
        <p:sp>
          <p:nvSpPr>
            <p:cNvPr id="19" name="object 19"/>
            <p:cNvSpPr/>
            <p:nvPr/>
          </p:nvSpPr>
          <p:spPr>
            <a:xfrm>
              <a:off x="5038344" y="2622804"/>
              <a:ext cx="3602990" cy="1506220"/>
            </a:xfrm>
            <a:custGeom>
              <a:avLst/>
              <a:gdLst/>
              <a:ahLst/>
              <a:cxnLst/>
              <a:rect l="l" t="t" r="r" b="b"/>
              <a:pathLst>
                <a:path w="3602990" h="1506220">
                  <a:moveTo>
                    <a:pt x="0" y="150622"/>
                  </a:moveTo>
                  <a:lnTo>
                    <a:pt x="7678" y="103014"/>
                  </a:lnTo>
                  <a:lnTo>
                    <a:pt x="29061" y="61667"/>
                  </a:lnTo>
                  <a:lnTo>
                    <a:pt x="61667" y="29061"/>
                  </a:lnTo>
                  <a:lnTo>
                    <a:pt x="103014" y="7678"/>
                  </a:lnTo>
                  <a:lnTo>
                    <a:pt x="150621" y="0"/>
                  </a:lnTo>
                  <a:lnTo>
                    <a:pt x="3452113" y="0"/>
                  </a:lnTo>
                  <a:lnTo>
                    <a:pt x="3499721" y="7678"/>
                  </a:lnTo>
                  <a:lnTo>
                    <a:pt x="3541068" y="29061"/>
                  </a:lnTo>
                  <a:lnTo>
                    <a:pt x="3573674" y="61667"/>
                  </a:lnTo>
                  <a:lnTo>
                    <a:pt x="3595057" y="103014"/>
                  </a:lnTo>
                  <a:lnTo>
                    <a:pt x="3602735" y="150622"/>
                  </a:lnTo>
                  <a:lnTo>
                    <a:pt x="3602735" y="1355090"/>
                  </a:lnTo>
                  <a:lnTo>
                    <a:pt x="3595057" y="1402697"/>
                  </a:lnTo>
                  <a:lnTo>
                    <a:pt x="3573674" y="1444044"/>
                  </a:lnTo>
                  <a:lnTo>
                    <a:pt x="3541068" y="1476650"/>
                  </a:lnTo>
                  <a:lnTo>
                    <a:pt x="3499721" y="1498033"/>
                  </a:lnTo>
                  <a:lnTo>
                    <a:pt x="3452113" y="1505712"/>
                  </a:lnTo>
                  <a:lnTo>
                    <a:pt x="150621" y="1505712"/>
                  </a:lnTo>
                  <a:lnTo>
                    <a:pt x="103014" y="1498033"/>
                  </a:lnTo>
                  <a:lnTo>
                    <a:pt x="61667" y="1476650"/>
                  </a:lnTo>
                  <a:lnTo>
                    <a:pt x="29061" y="1444044"/>
                  </a:lnTo>
                  <a:lnTo>
                    <a:pt x="7678"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20" name="object 20"/>
          <p:cNvSpPr txBox="1"/>
          <p:nvPr/>
        </p:nvSpPr>
        <p:spPr>
          <a:xfrm>
            <a:off x="5150611" y="3052699"/>
            <a:ext cx="3385820" cy="599440"/>
          </a:xfrm>
          <a:prstGeom prst="rect">
            <a:avLst/>
          </a:prstGeom>
        </p:spPr>
        <p:txBody>
          <a:bodyPr vert="horz" wrap="square" lIns="0" tIns="13335" rIns="0" bIns="0" rtlCol="0">
            <a:spAutoFit/>
          </a:bodyPr>
          <a:lstStyle/>
          <a:p>
            <a:pPr algn="ctr">
              <a:lnSpc>
                <a:spcPts val="2255"/>
              </a:lnSpc>
              <a:spcBef>
                <a:spcPts val="105"/>
              </a:spcBef>
            </a:pPr>
            <a:r>
              <a:rPr sz="2000" b="1" spc="-150" dirty="0">
                <a:solidFill>
                  <a:srgbClr val="FFFFFF"/>
                </a:solidFill>
                <a:latin typeface="Georgia"/>
                <a:cs typeface="Georgia"/>
              </a:rPr>
              <a:t>отнесенных</a:t>
            </a:r>
            <a:r>
              <a:rPr sz="2000" b="1" spc="-70" dirty="0">
                <a:solidFill>
                  <a:srgbClr val="FFFFFF"/>
                </a:solidFill>
                <a:latin typeface="Georgia"/>
                <a:cs typeface="Georgia"/>
              </a:rPr>
              <a:t> </a:t>
            </a:r>
            <a:r>
              <a:rPr sz="2000" b="1" spc="-50" dirty="0">
                <a:solidFill>
                  <a:srgbClr val="FFFFFF"/>
                </a:solidFill>
                <a:latin typeface="Georgia"/>
                <a:cs typeface="Georgia"/>
              </a:rPr>
              <a:t>к</a:t>
            </a:r>
            <a:endParaRPr sz="2000" dirty="0">
              <a:latin typeface="Georgia"/>
              <a:cs typeface="Georgia"/>
            </a:endParaRPr>
          </a:p>
          <a:p>
            <a:pPr algn="ctr">
              <a:lnSpc>
                <a:spcPts val="2255"/>
              </a:lnSpc>
            </a:pPr>
            <a:r>
              <a:rPr sz="2000" b="1" spc="-145" dirty="0">
                <a:solidFill>
                  <a:srgbClr val="FFFFFF"/>
                </a:solidFill>
                <a:latin typeface="Georgia"/>
                <a:cs typeface="Georgia"/>
              </a:rPr>
              <a:t>государственным</a:t>
            </a:r>
            <a:r>
              <a:rPr sz="2000" b="1" spc="-10" dirty="0">
                <a:solidFill>
                  <a:srgbClr val="FFFFFF"/>
                </a:solidFill>
                <a:latin typeface="Georgia"/>
                <a:cs typeface="Georgia"/>
              </a:rPr>
              <a:t> </a:t>
            </a:r>
            <a:r>
              <a:rPr sz="2000" b="1" spc="-70" dirty="0">
                <a:solidFill>
                  <a:srgbClr val="FFFFFF"/>
                </a:solidFill>
                <a:latin typeface="Georgia"/>
                <a:cs typeface="Georgia"/>
              </a:rPr>
              <a:t>секретам</a:t>
            </a:r>
            <a:endParaRPr sz="2000" dirty="0">
              <a:latin typeface="Georgia"/>
              <a:cs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20178"/>
          </a:xfrm>
          <a:prstGeom prst="rect">
            <a:avLst/>
          </a:prstGeom>
        </p:spPr>
        <p:txBody>
          <a:bodyPr vert="horz" wrap="square" lIns="0" tIns="12065" rIns="0" bIns="0" rtlCol="0">
            <a:spAutoFit/>
          </a:bodyPr>
          <a:lstStyle/>
          <a:p>
            <a:pPr algn="just"/>
            <a:r>
              <a:rPr lang="ru-RU" sz="3600" dirty="0">
                <a:latin typeface="Georgia" panose="02040502050405020303" pitchFamily="18" charset="0"/>
              </a:rPr>
              <a:t>Реестр обработки персональных данных</a:t>
            </a:r>
          </a:p>
        </p:txBody>
      </p:sp>
      <p:sp>
        <p:nvSpPr>
          <p:cNvPr id="11" name="object 15"/>
          <p:cNvSpPr txBox="1"/>
          <p:nvPr/>
        </p:nvSpPr>
        <p:spPr>
          <a:xfrm>
            <a:off x="1112520" y="1989518"/>
            <a:ext cx="7574280" cy="4074833"/>
          </a:xfrm>
          <a:prstGeom prst="rect">
            <a:avLst/>
          </a:prstGeom>
        </p:spPr>
        <p:txBody>
          <a:bodyPr vert="horz" wrap="square" lIns="0" tIns="12065" rIns="0" bIns="0" rtlCol="0">
            <a:spAutoFit/>
          </a:bodyPr>
          <a:lstStyle/>
          <a:p>
            <a:pPr algn="just"/>
            <a:r>
              <a:rPr lang="ru-RU" sz="2200" dirty="0">
                <a:latin typeface="Georgia" panose="02040502050405020303" pitchFamily="18" charset="0"/>
              </a:rPr>
              <a:t>Реестр обработки персональных данных расположен на сервере в папке </a:t>
            </a:r>
            <a:r>
              <a:rPr lang="en-US" sz="2200" dirty="0">
                <a:latin typeface="Georgia" panose="02040502050405020303" pitchFamily="18" charset="0"/>
                <a:hlinkClick r:id="rId3" action="ppaction://hlinkfile"/>
              </a:rPr>
              <a:t>I:\</a:t>
            </a:r>
            <a:r>
              <a:rPr lang="ru-RU" sz="2200" dirty="0">
                <a:latin typeface="Georgia" panose="02040502050405020303" pitchFamily="18" charset="0"/>
                <a:hlinkClick r:id="rId3" action="ppaction://hlinkfile"/>
              </a:rPr>
              <a:t>Обработка персональных данных</a:t>
            </a:r>
            <a:r>
              <a:rPr lang="ru-RU" sz="2200" dirty="0">
                <a:latin typeface="Georgia" panose="02040502050405020303" pitchFamily="18" charset="0"/>
              </a:rPr>
              <a:t>.</a:t>
            </a:r>
          </a:p>
          <a:p>
            <a:pPr algn="just"/>
            <a:r>
              <a:rPr lang="ru-RU" sz="2200" dirty="0">
                <a:latin typeface="Georgia" panose="02040502050405020303" pitchFamily="18" charset="0"/>
              </a:rPr>
              <a:t>В случае планируемого изменения бизнес-процесса, связанного с обработкой персональных данных, руководитель структурного подразделения либо уполномоченное им лицо обязано уведомить Специалиста по внутреннему контролю за обработкой персональных данных не позднее чем за 10 рабочих дней до начала, изменения или завершения соответствующего процесса. Уведомление осуществляется посредством направления заполненного шаблона реестра по корпоративной электронной почте.</a:t>
            </a:r>
          </a:p>
        </p:txBody>
      </p:sp>
    </p:spTree>
    <p:extLst>
      <p:ext uri="{BB962C8B-B14F-4D97-AF65-F5344CB8AC3E}">
        <p14:creationId xmlns:p14="http://schemas.microsoft.com/office/powerpoint/2010/main" val="1015119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Документы, регламентирующие обработку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11138"/>
            <a:ext cx="6812280" cy="3951723"/>
          </a:xfrm>
          <a:prstGeom prst="rect">
            <a:avLst/>
          </a:prstGeom>
        </p:spPr>
        <p:txBody>
          <a:bodyPr vert="horz" wrap="square" lIns="0" tIns="12065" rIns="0" bIns="0" rtlCol="0">
            <a:spAutoFit/>
          </a:bodyPr>
          <a:lstStyle/>
          <a:p>
            <a:pPr marL="514350" indent="-514350" algn="just">
              <a:buFont typeface="+mj-lt"/>
              <a:buAutoNum type="arabicPeriod"/>
            </a:pPr>
            <a:r>
              <a:rPr lang="ru-RU" sz="3200" dirty="0">
                <a:latin typeface="Georgia" panose="02040502050405020303" pitchFamily="18" charset="0"/>
              </a:rPr>
              <a:t>Политика обработки персональных данных. </a:t>
            </a:r>
          </a:p>
          <a:p>
            <a:pPr marL="514350" indent="-514350" algn="just">
              <a:buFont typeface="+mj-lt"/>
              <a:buAutoNum type="arabicPeriod"/>
            </a:pPr>
            <a:r>
              <a:rPr lang="ru-RU" sz="3200" dirty="0">
                <a:latin typeface="Georgia" panose="02040502050405020303" pitchFamily="18" charset="0"/>
              </a:rPr>
              <a:t>Политика обработки персональных данных в рамках трудовой деятельности.</a:t>
            </a:r>
          </a:p>
          <a:p>
            <a:pPr marL="514350" indent="-514350" algn="just">
              <a:buFont typeface="+mj-lt"/>
              <a:buAutoNum type="arabicPeriod"/>
            </a:pPr>
            <a:r>
              <a:rPr lang="be-BY" sz="3200" dirty="0">
                <a:latin typeface="Georgia" panose="02040502050405020303" pitchFamily="18" charset="0"/>
              </a:rPr>
              <a:t>Политика</a:t>
            </a:r>
            <a:r>
              <a:rPr lang="ru-RU" sz="3200" dirty="0">
                <a:latin typeface="Georgia" panose="02040502050405020303" pitchFamily="18" charset="0"/>
              </a:rPr>
              <a:t> в отношении обработки файлов куки.</a:t>
            </a:r>
          </a:p>
          <a:p>
            <a:pPr marL="514350" indent="-514350" algn="just">
              <a:buFont typeface="+mj-lt"/>
              <a:buAutoNum type="arabicPeriod"/>
            </a:pPr>
            <a:r>
              <a:rPr lang="ru-RU" sz="3200" dirty="0">
                <a:latin typeface="Georgia" panose="02040502050405020303" pitchFamily="18" charset="0"/>
              </a:rPr>
              <a:t>Политика видеонаблюдения.</a:t>
            </a:r>
          </a:p>
        </p:txBody>
      </p:sp>
    </p:spTree>
    <p:extLst>
      <p:ext uri="{BB962C8B-B14F-4D97-AF65-F5344CB8AC3E}">
        <p14:creationId xmlns:p14="http://schemas.microsoft.com/office/powerpoint/2010/main" val="724382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524000"/>
            <a:ext cx="7574280" cy="4136389"/>
          </a:xfrm>
          <a:prstGeom prst="rect">
            <a:avLst/>
          </a:prstGeom>
        </p:spPr>
        <p:txBody>
          <a:bodyPr vert="horz" wrap="square" lIns="0" tIns="12065" rIns="0" bIns="0" rtlCol="0">
            <a:spAutoFit/>
          </a:bodyPr>
          <a:lstStyle/>
          <a:p>
            <a:pPr algn="just"/>
            <a:r>
              <a:rPr lang="ru-RU" sz="2000" dirty="0">
                <a:latin typeface="Georgia" panose="02040502050405020303" pitchFamily="18" charset="0"/>
              </a:rPr>
              <a:t>Политики разъясняют субъектам персональных данных, как и для каких целей их персональные данные собираются, используются или иным образом обрабатываются, а также отражают имеющиеся в связи с этим у субъектов персональных данных права и механизм их реализации.</a:t>
            </a:r>
          </a:p>
          <a:p>
            <a:pPr algn="just"/>
            <a:endParaRPr lang="ru-RU" sz="2000" dirty="0">
              <a:latin typeface="Georgia" panose="02040502050405020303" pitchFamily="18" charset="0"/>
            </a:endParaRPr>
          </a:p>
          <a:p>
            <a:pPr algn="just"/>
            <a:r>
              <a:rPr lang="ru-RU" sz="2000" dirty="0">
                <a:latin typeface="Georgia" panose="02040502050405020303" pitchFamily="18" charset="0"/>
              </a:rPr>
              <a:t>Актуальная редакция Политики расположена на сайте Организации (</a:t>
            </a:r>
            <a:r>
              <a:rPr lang="en-US" sz="2000" dirty="0">
                <a:latin typeface="Georgia" panose="02040502050405020303" pitchFamily="18" charset="0"/>
              </a:rPr>
              <a:t>QR-</a:t>
            </a:r>
            <a:r>
              <a:rPr lang="ru-RU" sz="2000" dirty="0">
                <a:latin typeface="Georgia" panose="02040502050405020303" pitchFamily="18" charset="0"/>
              </a:rPr>
              <a:t>код</a:t>
            </a:r>
            <a:r>
              <a:rPr lang="en-US" sz="2000" dirty="0">
                <a:latin typeface="Georgia" panose="02040502050405020303" pitchFamily="18" charset="0"/>
              </a:rPr>
              <a:t>)</a:t>
            </a:r>
            <a:r>
              <a:rPr lang="ru-RU" sz="2000" dirty="0">
                <a:latin typeface="Georgia" panose="02040502050405020303" pitchFamily="18" charset="0"/>
              </a:rPr>
              <a:t>, а также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r>
              <a:rPr lang="ru-RU" sz="2000" dirty="0">
                <a:latin typeface="Georgia" panose="02040502050405020303" pitchFamily="18" charset="0"/>
              </a:rPr>
              <a:t>.</a:t>
            </a:r>
          </a:p>
          <a:p>
            <a:pPr algn="just"/>
            <a:endParaRPr lang="ru-RU" sz="2000" dirty="0">
              <a:latin typeface="Georgia" panose="02040502050405020303" pitchFamily="18" charset="0"/>
            </a:endParaRPr>
          </a:p>
          <a:p>
            <a:pPr algn="just"/>
            <a:r>
              <a:rPr lang="ru-RU" sz="2000" dirty="0">
                <a:latin typeface="Georgia" panose="02040502050405020303" pitchFamily="18" charset="0"/>
              </a:rPr>
              <a:t>Актуальная редакция Политика обработки персональных данных в рамках трудовой деятельности расположена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r>
              <a:rPr lang="ru-RU" sz="2000" dirty="0">
                <a:latin typeface="Georgia" panose="02040502050405020303" pitchFamily="18" charset="0"/>
              </a:rPr>
              <a:t>.</a:t>
            </a:r>
          </a:p>
        </p:txBody>
      </p:sp>
    </p:spTree>
    <p:extLst>
      <p:ext uri="{BB962C8B-B14F-4D97-AF65-F5344CB8AC3E}">
        <p14:creationId xmlns:p14="http://schemas.microsoft.com/office/powerpoint/2010/main" val="569279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524000"/>
            <a:ext cx="7574280" cy="4628831"/>
          </a:xfrm>
          <a:prstGeom prst="rect">
            <a:avLst/>
          </a:prstGeom>
        </p:spPr>
        <p:txBody>
          <a:bodyPr vert="horz" wrap="square" lIns="0" tIns="12065" rIns="0" bIns="0" rtlCol="0">
            <a:spAutoFit/>
          </a:bodyPr>
          <a:lstStyle/>
          <a:p>
            <a:pPr algn="just"/>
            <a:r>
              <a:rPr lang="ru-RU" sz="2000" dirty="0">
                <a:latin typeface="Georgia" panose="02040502050405020303" pitchFamily="18" charset="0"/>
              </a:rPr>
              <a:t>Каждый работник Организации обязан чётко понимать бизнес-процессы, в рамках которых он осуществляет обработку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цели обработки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категории субъектов персональных данных, чьи данные подвергаются обработке;</a:t>
            </a:r>
          </a:p>
          <a:p>
            <a:pPr marL="342900" indent="-342900" algn="just">
              <a:buFont typeface="Arial" panose="020B0604020202020204" pitchFamily="34" charset="0"/>
              <a:buChar char="•"/>
            </a:pPr>
            <a:r>
              <a:rPr lang="ru-RU" sz="2000" dirty="0">
                <a:latin typeface="Georgia" panose="02040502050405020303" pitchFamily="18" charset="0"/>
              </a:rPr>
              <a:t>перечень обрабатываемых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правовые основания обработки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срок хранения персональных данных.</a:t>
            </a:r>
          </a:p>
          <a:p>
            <a:pPr algn="just"/>
            <a:endParaRPr lang="ru-RU" sz="2000" dirty="0">
              <a:latin typeface="Georgia" panose="02040502050405020303" pitchFamily="18" charset="0"/>
            </a:endParaRPr>
          </a:p>
          <a:p>
            <a:pPr algn="just"/>
            <a:r>
              <a:rPr lang="ru-RU" sz="2000" dirty="0">
                <a:latin typeface="Georgia" panose="02040502050405020303" pitchFamily="18" charset="0"/>
              </a:rPr>
              <a:t>Указанная информация содержится в Политике обработки персональных данных и в Политике обработки персональных данных в рамках трудовой деятельности.</a:t>
            </a:r>
          </a:p>
          <a:p>
            <a:pPr algn="just"/>
            <a:r>
              <a:rPr lang="ru-RU" sz="2000" dirty="0">
                <a:latin typeface="Georgia" panose="02040502050405020303" pitchFamily="18" charset="0"/>
              </a:rPr>
              <a:t>Актуальные редакции Политик расположены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endParaRPr lang="ru-RU" sz="2000" dirty="0">
              <a:latin typeface="Georgia" panose="02040502050405020303" pitchFamily="18" charset="0"/>
            </a:endParaRPr>
          </a:p>
        </p:txBody>
      </p:sp>
    </p:spTree>
    <p:extLst>
      <p:ext uri="{BB962C8B-B14F-4D97-AF65-F5344CB8AC3E}">
        <p14:creationId xmlns:p14="http://schemas.microsoft.com/office/powerpoint/2010/main" val="3890991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1002807"/>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11595"/>
            <a:ext cx="7574280" cy="381515"/>
          </a:xfrm>
          <a:prstGeom prst="rect">
            <a:avLst/>
          </a:prstGeom>
        </p:spPr>
        <p:txBody>
          <a:bodyPr vert="horz" wrap="square" lIns="0" tIns="12065" rIns="0" bIns="0" rtlCol="0">
            <a:spAutoFit/>
          </a:bodyPr>
          <a:lstStyle/>
          <a:p>
            <a:pPr algn="just"/>
            <a:r>
              <a:rPr lang="ru-RU" sz="2400" dirty="0">
                <a:latin typeface="Georgia" panose="02040502050405020303" pitchFamily="18" charset="0"/>
              </a:rPr>
              <a:t>Общая структура приложения к Политике</a:t>
            </a:r>
          </a:p>
        </p:txBody>
      </p:sp>
      <p:pic>
        <p:nvPicPr>
          <p:cNvPr id="9" name="Рисунок 8"/>
          <p:cNvPicPr>
            <a:picLocks noChangeAspect="1"/>
          </p:cNvPicPr>
          <p:nvPr/>
        </p:nvPicPr>
        <p:blipFill>
          <a:blip r:embed="rId3"/>
          <a:stretch>
            <a:fillRect/>
          </a:stretch>
        </p:blipFill>
        <p:spPr>
          <a:xfrm>
            <a:off x="104879" y="2286000"/>
            <a:ext cx="8945602" cy="3187678"/>
          </a:xfrm>
          <a:prstGeom prst="rect">
            <a:avLst/>
          </a:prstGeom>
        </p:spPr>
      </p:pic>
    </p:spTree>
    <p:extLst>
      <p:ext uri="{BB962C8B-B14F-4D97-AF65-F5344CB8AC3E}">
        <p14:creationId xmlns:p14="http://schemas.microsoft.com/office/powerpoint/2010/main" val="2885327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86150"/>
            <a:ext cx="7706868" cy="3705502"/>
          </a:xfrm>
          <a:prstGeom prst="rect">
            <a:avLst/>
          </a:prstGeom>
        </p:spPr>
        <p:txBody>
          <a:bodyPr vert="horz" wrap="square" lIns="0" tIns="12065" rIns="0" bIns="0" rtlCol="0">
            <a:spAutoFit/>
          </a:bodyPr>
          <a:lstStyle/>
          <a:p>
            <a:pPr algn="just"/>
            <a:r>
              <a:rPr lang="ru-RU" sz="2000" dirty="0">
                <a:latin typeface="Georgia" panose="02040502050405020303" pitchFamily="18" charset="0"/>
              </a:rPr>
              <a:t>При уничтожении документов, содержащих ПД необходимо руководствоваться:</a:t>
            </a:r>
          </a:p>
          <a:p>
            <a:pPr marL="457200" indent="-457200" algn="just">
              <a:buFont typeface="+mj-lt"/>
              <a:buAutoNum type="arabicPeriod"/>
            </a:pPr>
            <a:r>
              <a:rPr lang="ru-RU" sz="2000" dirty="0">
                <a:latin typeface="Georgia" panose="02040502050405020303" pitchFamily="18" charset="0"/>
              </a:rPr>
              <a:t>Постановлением Министерства юстиции Республики Беларусь от 19.01.2009 г. №4 «Об утверждении инструкции по делопроизводству в государственных органах, и иных организациях».</a:t>
            </a:r>
          </a:p>
          <a:p>
            <a:pPr marL="457200" indent="-457200" algn="just">
              <a:buFont typeface="+mj-lt"/>
              <a:buAutoNum type="arabicPeriod"/>
            </a:pPr>
            <a:r>
              <a:rPr lang="ru-RU" sz="2000" dirty="0">
                <a:latin typeface="Georgia" panose="02040502050405020303" pitchFamily="18" charset="0"/>
              </a:rPr>
              <a:t>Постановлением Министерства юстиции Республики Беларусь от 24.05.2012 г. №140 «О перечне типовых документов».</a:t>
            </a:r>
          </a:p>
          <a:p>
            <a:pPr marL="457200" indent="-457200" algn="just">
              <a:buFont typeface="+mj-lt"/>
              <a:buAutoNum type="arabicPeriod"/>
            </a:pPr>
            <a:r>
              <a:rPr lang="ru-RU" sz="2000" dirty="0">
                <a:latin typeface="Georgia" panose="02040502050405020303" pitchFamily="18" charset="0"/>
              </a:rPr>
              <a:t>Политиками обработки персональных данных.</a:t>
            </a:r>
          </a:p>
          <a:p>
            <a:pPr marL="457200" indent="-457200" algn="just">
              <a:buFont typeface="+mj-lt"/>
              <a:buAutoNum type="arabicPeriod"/>
            </a:pPr>
            <a:r>
              <a:rPr lang="ru-RU" sz="2000" dirty="0">
                <a:latin typeface="Georgia" panose="02040502050405020303" pitchFamily="18" charset="0"/>
              </a:rPr>
              <a:t>Положением о порядке уничтожения персональных данных.</a:t>
            </a:r>
          </a:p>
        </p:txBody>
      </p:sp>
    </p:spTree>
    <p:extLst>
      <p:ext uri="{BB962C8B-B14F-4D97-AF65-F5344CB8AC3E}">
        <p14:creationId xmlns:p14="http://schemas.microsoft.com/office/powerpoint/2010/main" val="245226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15158"/>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endParaRPr lang="en-US" sz="24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24404" y="2514600"/>
            <a:ext cx="7508748" cy="4321055"/>
          </a:xfrm>
          <a:prstGeom prst="rect">
            <a:avLst/>
          </a:prstGeom>
        </p:spPr>
        <p:txBody>
          <a:bodyPr vert="horz" wrap="square" lIns="0" tIns="12065" rIns="0" bIns="0" rtlCol="0">
            <a:spAutoFit/>
          </a:bodyPr>
          <a:lstStyle/>
          <a:p>
            <a:pPr algn="just"/>
            <a:r>
              <a:rPr lang="ru-RU" sz="2800" dirty="0">
                <a:latin typeface="Georgia" panose="02040502050405020303" pitchFamily="18" charset="0"/>
              </a:rPr>
              <a:t>Положение регламентирует порядок удаления персональных данных, вне зависимости от их формы - бумажной, электронной или размещения в информационных ресурсах (системах). Документ устанавливает механизм уничтожения таких носителей в соответствии с требованиями законодательства о защите персональных данных.</a:t>
            </a:r>
          </a:p>
        </p:txBody>
      </p:sp>
    </p:spTree>
    <p:extLst>
      <p:ext uri="{BB962C8B-B14F-4D97-AF65-F5344CB8AC3E}">
        <p14:creationId xmlns:p14="http://schemas.microsoft.com/office/powerpoint/2010/main" val="3531047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397725"/>
          </a:xfrm>
          <a:prstGeom prst="rect">
            <a:avLst/>
          </a:prstGeom>
        </p:spPr>
        <p:txBody>
          <a:bodyPr vert="horz" wrap="square" lIns="0" tIns="12065" rIns="0" bIns="0" rtlCol="0">
            <a:spAutoFit/>
          </a:bodyPr>
          <a:lstStyle/>
          <a:p>
            <a:pPr algn="just"/>
            <a:endParaRPr lang="ru-RU" sz="2000" b="1" dirty="0">
              <a:latin typeface="Georgia" panose="02040502050405020303" pitchFamily="18" charset="0"/>
            </a:endParaRPr>
          </a:p>
          <a:p>
            <a:pPr algn="just"/>
            <a:r>
              <a:rPr lang="ru-RU" sz="2000" b="1" dirty="0">
                <a:latin typeface="Georgia" panose="02040502050405020303" pitchFamily="18" charset="0"/>
              </a:rPr>
              <a:t>Все Работники Организации в той или иной степени участвуют в обработке персональных данных.</a:t>
            </a:r>
          </a:p>
          <a:p>
            <a:pPr algn="just"/>
            <a:endParaRPr lang="en-US" sz="2000" b="1" dirty="0">
              <a:latin typeface="Georgia" panose="02040502050405020303" pitchFamily="18" charset="0"/>
            </a:endParaRPr>
          </a:p>
          <a:p>
            <a:pPr algn="just"/>
            <a:r>
              <a:rPr lang="ru-RU" sz="2000" dirty="0">
                <a:latin typeface="Georgia" panose="02040502050405020303" pitchFamily="18" charset="0"/>
              </a:rPr>
              <a:t>Все документы, содержащие персональные данные имеют свой срок хранения, по истечению которого они должны быть уничтожены, и Вы как лицо, которое занимается обработкой персональных данных должны отслеживать эти документы и вовремя их уничтожать. </a:t>
            </a:r>
          </a:p>
          <a:p>
            <a:pPr algn="just"/>
            <a:r>
              <a:rPr lang="ru-RU" sz="2000" dirty="0">
                <a:latin typeface="Georgia" panose="02040502050405020303" pitchFamily="18" charset="0"/>
              </a:rPr>
              <a:t>Все носители персональных данных, подлежат уничтожению в начале года, следующего за годом завершения срока хранения.</a:t>
            </a:r>
            <a:endParaRPr lang="ru-RU" sz="2000" i="1" dirty="0">
              <a:latin typeface="Georgia" panose="02040502050405020303" pitchFamily="18" charset="0"/>
            </a:endParaRPr>
          </a:p>
        </p:txBody>
      </p:sp>
    </p:spTree>
    <p:extLst>
      <p:ext uri="{BB962C8B-B14F-4D97-AF65-F5344CB8AC3E}">
        <p14:creationId xmlns:p14="http://schemas.microsoft.com/office/powerpoint/2010/main" val="6598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4459554"/>
          </a:xfrm>
          <a:prstGeom prst="rect">
            <a:avLst/>
          </a:prstGeom>
        </p:spPr>
        <p:txBody>
          <a:bodyPr vert="horz" wrap="square" lIns="0" tIns="12065" rIns="0" bIns="0" rtlCol="0">
            <a:spAutoFit/>
          </a:bodyPr>
          <a:lstStyle/>
          <a:p>
            <a:pPr algn="just"/>
            <a:r>
              <a:rPr lang="ru-RU" sz="1500" i="1" dirty="0">
                <a:latin typeface="Georgia" panose="02040502050405020303" pitchFamily="18" charset="0"/>
              </a:rPr>
              <a:t>Например: договоры, контракты по финансово-хозяйственной деятельности и документы к ним согласно Постановления Министерства юстиции Республики Беларусь от 24.05.2012 N 140 «О перечне типовых документов» должны храниться 10 лет. </a:t>
            </a:r>
          </a:p>
          <a:p>
            <a:pPr algn="just"/>
            <a:r>
              <a:rPr lang="ru-RU" sz="1500" i="1" dirty="0">
                <a:latin typeface="Georgia" panose="02040502050405020303" pitchFamily="18" charset="0"/>
              </a:rPr>
              <a:t>Таким образом, если договор прекратил своё действие 14 июня 2010 года, срок его хранения истекает в июне 2020 года, а уничтожение может быть произведено только в начале 2021 года - при условии отсутствия иных оснований для продления срока хранения.</a:t>
            </a:r>
          </a:p>
          <a:p>
            <a:pPr algn="just"/>
            <a:endParaRPr lang="ru-RU" sz="1500" i="1" dirty="0">
              <a:latin typeface="Georgia" panose="02040502050405020303" pitchFamily="18" charset="0"/>
            </a:endParaRPr>
          </a:p>
          <a:p>
            <a:pPr algn="just"/>
            <a:r>
              <a:rPr lang="ru-RU" sz="1500" i="1" dirty="0">
                <a:latin typeface="Georgia" panose="02040502050405020303" pitchFamily="18" charset="0"/>
              </a:rPr>
              <a:t>Например: документы, послужившие основанием для издания приказов, иных распорядительных документов по личному составу и не вошедшие в состав личных дел (заявления, представления, докладные записки, уведомления и др.) согласно Постановления Министерства юстиции Республики Беларусь от 24.05.2012 N 140 «О перечне типовых документов» должны храниться 3 года.</a:t>
            </a:r>
          </a:p>
          <a:p>
            <a:pPr algn="just"/>
            <a:r>
              <a:rPr lang="ru-RU" sz="1500" i="1" dirty="0">
                <a:latin typeface="Georgia" panose="02040502050405020303" pitchFamily="18" charset="0"/>
              </a:rPr>
              <a:t>Таким образом, если указанные документы были составлены, например, 15 мая 2018 года, срок их хранения истекает в мае 2021 года, а уничтожение может быть произведено только в начале 2022 года - при условии отсутствия иных оснований для продления срока хранения.</a:t>
            </a:r>
          </a:p>
          <a:p>
            <a:pPr algn="just"/>
            <a:endParaRPr lang="ru-RU" sz="1500" i="1" dirty="0">
              <a:latin typeface="Georgia" panose="02040502050405020303" pitchFamily="18" charset="0"/>
            </a:endParaRPr>
          </a:p>
        </p:txBody>
      </p:sp>
    </p:spTree>
    <p:extLst>
      <p:ext uri="{BB962C8B-B14F-4D97-AF65-F5344CB8AC3E}">
        <p14:creationId xmlns:p14="http://schemas.microsoft.com/office/powerpoint/2010/main" val="34613226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15158"/>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endParaRPr lang="en-US" sz="24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24404" y="2514600"/>
            <a:ext cx="7508748" cy="2166619"/>
          </a:xfrm>
          <a:prstGeom prst="rect">
            <a:avLst/>
          </a:prstGeom>
        </p:spPr>
        <p:txBody>
          <a:bodyPr vert="horz" wrap="square" lIns="0" tIns="12065" rIns="0" bIns="0" rtlCol="0">
            <a:spAutoFit/>
          </a:bodyPr>
          <a:lstStyle/>
          <a:p>
            <a:pPr algn="just"/>
            <a:r>
              <a:rPr lang="ru-RU" sz="2800" dirty="0">
                <a:latin typeface="Georgia" panose="02040502050405020303" pitchFamily="18" charset="0"/>
              </a:rPr>
              <a:t>Актуальная редакция Положения о порядке уничтожения персональных данных, а также акты о выделении и уничтожении размещены на внутреннем сетевом диске по адресу: </a:t>
            </a:r>
            <a:r>
              <a:rPr lang="en-US" sz="2800" dirty="0">
                <a:latin typeface="Georgia" panose="02040502050405020303" pitchFamily="18" charset="0"/>
                <a:hlinkClick r:id="rId3" action="ppaction://hlinkfile"/>
              </a:rPr>
              <a:t>I:\</a:t>
            </a:r>
            <a:r>
              <a:rPr lang="ru-RU" sz="2800" dirty="0">
                <a:latin typeface="Georgia" panose="02040502050405020303" pitchFamily="18" charset="0"/>
                <a:hlinkClick r:id="rId3" action="ppaction://hlinkfile"/>
              </a:rPr>
              <a:t>Обработка персональных данных</a:t>
            </a:r>
            <a:endParaRPr lang="ru-RU" sz="2800" dirty="0">
              <a:latin typeface="Georgia" panose="02040502050405020303" pitchFamily="18" charset="0"/>
            </a:endParaRPr>
          </a:p>
        </p:txBody>
      </p:sp>
    </p:spTree>
    <p:extLst>
      <p:ext uri="{BB962C8B-B14F-4D97-AF65-F5344CB8AC3E}">
        <p14:creationId xmlns:p14="http://schemas.microsoft.com/office/powerpoint/2010/main" val="329682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dirty="0">
              <a:latin typeface="Georgia"/>
              <a:cs typeface="Georgia"/>
            </a:endParaRPr>
          </a:p>
        </p:txBody>
      </p:sp>
      <p:sp>
        <p:nvSpPr>
          <p:cNvPr id="3" name="object 3"/>
          <p:cNvSpPr txBox="1"/>
          <p:nvPr/>
        </p:nvSpPr>
        <p:spPr>
          <a:xfrm>
            <a:off x="685800" y="2253016"/>
            <a:ext cx="1745614" cy="568960"/>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4" name="object 4"/>
          <p:cNvSpPr/>
          <p:nvPr/>
        </p:nvSpPr>
        <p:spPr>
          <a:xfrm>
            <a:off x="2785872" y="1956037"/>
            <a:ext cx="375285" cy="1091057"/>
          </a:xfrm>
          <a:custGeom>
            <a:avLst/>
            <a:gdLst/>
            <a:ahLst/>
            <a:cxnLst/>
            <a:rect l="l" t="t" r="r" b="b"/>
            <a:pathLst>
              <a:path w="375285" h="1164589">
                <a:moveTo>
                  <a:pt x="374903" y="1164336"/>
                </a:moveTo>
                <a:lnTo>
                  <a:pt x="315663" y="1157641"/>
                </a:lnTo>
                <a:lnTo>
                  <a:pt x="264206" y="1139005"/>
                </a:lnTo>
                <a:lnTo>
                  <a:pt x="223625" y="1110596"/>
                </a:lnTo>
                <a:lnTo>
                  <a:pt x="197010" y="1074586"/>
                </a:lnTo>
                <a:lnTo>
                  <a:pt x="187451" y="1033144"/>
                </a:lnTo>
                <a:lnTo>
                  <a:pt x="187451" y="713359"/>
                </a:lnTo>
                <a:lnTo>
                  <a:pt x="177893" y="671917"/>
                </a:lnTo>
                <a:lnTo>
                  <a:pt x="151278" y="635907"/>
                </a:lnTo>
                <a:lnTo>
                  <a:pt x="110697" y="607498"/>
                </a:lnTo>
                <a:lnTo>
                  <a:pt x="59240" y="588862"/>
                </a:lnTo>
                <a:lnTo>
                  <a:pt x="0" y="582167"/>
                </a:lnTo>
                <a:lnTo>
                  <a:pt x="59240" y="575473"/>
                </a:lnTo>
                <a:lnTo>
                  <a:pt x="110697" y="556837"/>
                </a:lnTo>
                <a:lnTo>
                  <a:pt x="151278" y="528428"/>
                </a:lnTo>
                <a:lnTo>
                  <a:pt x="177893" y="492418"/>
                </a:lnTo>
                <a:lnTo>
                  <a:pt x="187451" y="450976"/>
                </a:lnTo>
                <a:lnTo>
                  <a:pt x="187451" y="131190"/>
                </a:lnTo>
                <a:lnTo>
                  <a:pt x="197010" y="89749"/>
                </a:lnTo>
                <a:lnTo>
                  <a:pt x="223625" y="53739"/>
                </a:lnTo>
                <a:lnTo>
                  <a:pt x="264206" y="25330"/>
                </a:lnTo>
                <a:lnTo>
                  <a:pt x="315663" y="6694"/>
                </a:lnTo>
                <a:lnTo>
                  <a:pt x="374903" y="0"/>
                </a:lnTo>
              </a:path>
            </a:pathLst>
          </a:custGeom>
          <a:ln w="15875">
            <a:solidFill>
              <a:srgbClr val="31426B"/>
            </a:solidFill>
          </a:ln>
        </p:spPr>
        <p:txBody>
          <a:bodyPr wrap="square" lIns="0" tIns="0" rIns="0" bIns="0" rtlCol="0"/>
          <a:lstStyle/>
          <a:p>
            <a:endParaRPr/>
          </a:p>
        </p:txBody>
      </p:sp>
      <p:sp>
        <p:nvSpPr>
          <p:cNvPr id="5" name="object 5"/>
          <p:cNvSpPr txBox="1"/>
          <p:nvPr/>
        </p:nvSpPr>
        <p:spPr>
          <a:xfrm>
            <a:off x="3346703" y="1965960"/>
            <a:ext cx="5292852" cy="1096454"/>
          </a:xfrm>
          <a:prstGeom prst="rect">
            <a:avLst/>
          </a:prstGeom>
          <a:solidFill>
            <a:srgbClr val="FFFFFF"/>
          </a:solidFill>
          <a:ln w="15875">
            <a:solidFill>
              <a:srgbClr val="394B7A"/>
            </a:solidFill>
          </a:ln>
        </p:spPr>
        <p:txBody>
          <a:bodyPr vert="horz" wrap="square" lIns="0" tIns="69850" rIns="0" bIns="0" rtlCol="0">
            <a:spAutoFit/>
          </a:bodyPr>
          <a:lstStyle/>
          <a:p>
            <a:pPr marL="245745" marR="74295" indent="-172720" algn="just">
              <a:lnSpc>
                <a:spcPts val="2010"/>
              </a:lnSpc>
              <a:spcBef>
                <a:spcPts val="550"/>
              </a:spcBef>
              <a:buFont typeface="Georgia"/>
              <a:buChar char="•"/>
              <a:tabLst>
                <a:tab pos="245745" algn="l"/>
              </a:tabLst>
            </a:pPr>
            <a:r>
              <a:rPr sz="1900" b="0" i="1" spc="-25" dirty="0">
                <a:latin typeface="Georgia" panose="02040502050405020303" pitchFamily="18" charset="0"/>
                <a:cs typeface="Roboto Thin"/>
              </a:rPr>
              <a:t>любая</a:t>
            </a:r>
            <a:r>
              <a:rPr sz="1900" b="0" i="1" spc="45" dirty="0">
                <a:latin typeface="Georgia" panose="02040502050405020303" pitchFamily="18" charset="0"/>
                <a:cs typeface="Roboto Thin"/>
              </a:rPr>
              <a:t> </a:t>
            </a:r>
            <a:r>
              <a:rPr sz="1900" b="0" i="1" dirty="0">
                <a:latin typeface="Georgia" panose="02040502050405020303" pitchFamily="18" charset="0"/>
                <a:cs typeface="Roboto Thin"/>
              </a:rPr>
              <a:t>информация,</a:t>
            </a:r>
            <a:r>
              <a:rPr sz="1900" b="0" i="1" spc="45" dirty="0">
                <a:latin typeface="Georgia" panose="02040502050405020303" pitchFamily="18" charset="0"/>
                <a:cs typeface="Roboto Thin"/>
              </a:rPr>
              <a:t> </a:t>
            </a:r>
            <a:r>
              <a:rPr sz="1900" b="0" i="1" dirty="0">
                <a:latin typeface="Georgia" panose="02040502050405020303" pitchFamily="18" charset="0"/>
                <a:cs typeface="Roboto Thin"/>
              </a:rPr>
              <a:t>относящаяся</a:t>
            </a:r>
            <a:r>
              <a:rPr sz="1900" b="0" i="1" spc="65" dirty="0">
                <a:latin typeface="Georgia" panose="02040502050405020303" pitchFamily="18" charset="0"/>
                <a:cs typeface="Roboto Thin"/>
              </a:rPr>
              <a:t> </a:t>
            </a:r>
            <a:r>
              <a:rPr sz="1900" b="0" i="1" spc="-50" dirty="0">
                <a:latin typeface="Georgia" panose="02040502050405020303" pitchFamily="18" charset="0"/>
                <a:cs typeface="Roboto Thin"/>
              </a:rPr>
              <a:t>к </a:t>
            </a:r>
            <a:r>
              <a:rPr sz="1900" b="1" i="1" spc="-195" dirty="0">
                <a:latin typeface="Georgia" panose="02040502050405020303" pitchFamily="18" charset="0"/>
                <a:cs typeface="Georgia"/>
              </a:rPr>
              <a:t>идентифицированному</a:t>
            </a:r>
            <a:r>
              <a:rPr sz="1900" b="1" i="1" dirty="0">
                <a:latin typeface="Georgia" panose="02040502050405020303" pitchFamily="18" charset="0"/>
                <a:cs typeface="Georgia"/>
              </a:rPr>
              <a:t> </a:t>
            </a:r>
            <a:r>
              <a:rPr sz="1900" b="0" i="1" spc="-30" dirty="0">
                <a:latin typeface="Georgia" panose="02040502050405020303" pitchFamily="18" charset="0"/>
                <a:cs typeface="Roboto Thin"/>
              </a:rPr>
              <a:t>физическому</a:t>
            </a:r>
            <a:r>
              <a:rPr sz="1900" b="0" i="1" spc="-50" dirty="0">
                <a:latin typeface="Georgia" panose="02040502050405020303" pitchFamily="18" charset="0"/>
                <a:cs typeface="Roboto Thin"/>
              </a:rPr>
              <a:t> </a:t>
            </a:r>
            <a:r>
              <a:rPr sz="1900" b="0" i="1" spc="-20" dirty="0">
                <a:latin typeface="Georgia" panose="02040502050405020303" pitchFamily="18" charset="0"/>
                <a:cs typeface="Roboto Thin"/>
              </a:rPr>
              <a:t>лицу </a:t>
            </a:r>
            <a:r>
              <a:rPr sz="1900" b="0" i="1" dirty="0">
                <a:latin typeface="Georgia" panose="02040502050405020303" pitchFamily="18" charset="0"/>
                <a:cs typeface="Roboto Thin"/>
              </a:rPr>
              <a:t>или</a:t>
            </a:r>
            <a:r>
              <a:rPr sz="1900" b="0" i="1" spc="-35" dirty="0">
                <a:latin typeface="Georgia" panose="02040502050405020303" pitchFamily="18" charset="0"/>
                <a:cs typeface="Roboto Thin"/>
              </a:rPr>
              <a:t> физическому</a:t>
            </a:r>
            <a:r>
              <a:rPr sz="1900" b="0" i="1" spc="-5" dirty="0">
                <a:latin typeface="Georgia" panose="02040502050405020303" pitchFamily="18" charset="0"/>
                <a:cs typeface="Roboto Thin"/>
              </a:rPr>
              <a:t> </a:t>
            </a:r>
            <a:r>
              <a:rPr sz="1900" b="0" i="1" dirty="0">
                <a:latin typeface="Georgia" panose="02040502050405020303" pitchFamily="18" charset="0"/>
                <a:cs typeface="Roboto Thin"/>
              </a:rPr>
              <a:t>лицу,</a:t>
            </a:r>
            <a:r>
              <a:rPr sz="1900" b="0" i="1" spc="-35" dirty="0">
                <a:latin typeface="Georgia" panose="02040502050405020303" pitchFamily="18" charset="0"/>
                <a:cs typeface="Roboto Thin"/>
              </a:rPr>
              <a:t> </a:t>
            </a:r>
            <a:r>
              <a:rPr sz="1900" b="0" i="1" spc="55" dirty="0" err="1">
                <a:latin typeface="Georgia" panose="02040502050405020303" pitchFamily="18" charset="0"/>
                <a:cs typeface="Roboto Thin"/>
              </a:rPr>
              <a:t>которое</a:t>
            </a:r>
            <a:r>
              <a:rPr sz="1900" b="0" i="1" spc="20" dirty="0">
                <a:latin typeface="Georgia" panose="02040502050405020303" pitchFamily="18" charset="0"/>
                <a:cs typeface="Roboto Thin"/>
              </a:rPr>
              <a:t> </a:t>
            </a:r>
            <a:r>
              <a:rPr sz="1900" b="1" i="1" spc="-10" dirty="0" err="1">
                <a:latin typeface="Georgia" panose="02040502050405020303" pitchFamily="18" charset="0"/>
                <a:cs typeface="Georgia"/>
              </a:rPr>
              <a:t>может</a:t>
            </a:r>
            <a:endParaRPr sz="1900" dirty="0">
              <a:latin typeface="Georgia" panose="02040502050405020303" pitchFamily="18" charset="0"/>
              <a:cs typeface="Georgia"/>
            </a:endParaRPr>
          </a:p>
          <a:p>
            <a:pPr marL="245745" algn="just">
              <a:lnSpc>
                <a:spcPts val="1970"/>
              </a:lnSpc>
            </a:pPr>
            <a:r>
              <a:rPr sz="1900" b="1" i="1" spc="-220" dirty="0">
                <a:latin typeface="Georgia" panose="02040502050405020303" pitchFamily="18" charset="0"/>
                <a:cs typeface="Georgia"/>
              </a:rPr>
              <a:t>быть</a:t>
            </a:r>
            <a:r>
              <a:rPr sz="1900" b="1" i="1" spc="-20" dirty="0">
                <a:latin typeface="Georgia" panose="02040502050405020303" pitchFamily="18" charset="0"/>
                <a:cs typeface="Georgia"/>
              </a:rPr>
              <a:t> </a:t>
            </a:r>
            <a:r>
              <a:rPr sz="1900" b="1" i="1" spc="-130" dirty="0">
                <a:latin typeface="Georgia" panose="02040502050405020303" pitchFamily="18" charset="0"/>
                <a:cs typeface="Georgia"/>
              </a:rPr>
              <a:t>идентифицировано</a:t>
            </a:r>
            <a:endParaRPr sz="1900" dirty="0">
              <a:latin typeface="Georgia" panose="02040502050405020303" pitchFamily="18" charset="0"/>
              <a:cs typeface="Georgia"/>
            </a:endParaRPr>
          </a:p>
        </p:txBody>
      </p:sp>
      <p:grpSp>
        <p:nvGrpSpPr>
          <p:cNvPr id="9" name="object 9"/>
          <p:cNvGrpSpPr/>
          <p:nvPr/>
        </p:nvGrpSpPr>
        <p:grpSpPr>
          <a:xfrm>
            <a:off x="2985579" y="3185795"/>
            <a:ext cx="5688330" cy="800735"/>
            <a:chOff x="3116262" y="3211131"/>
            <a:chExt cx="5688330" cy="800735"/>
          </a:xfrm>
        </p:grpSpPr>
        <p:sp>
          <p:nvSpPr>
            <p:cNvPr id="10" name="object 10"/>
            <p:cNvSpPr/>
            <p:nvPr/>
          </p:nvSpPr>
          <p:spPr>
            <a:xfrm>
              <a:off x="3124200" y="3219069"/>
              <a:ext cx="5672455" cy="784860"/>
            </a:xfrm>
            <a:custGeom>
              <a:avLst/>
              <a:gdLst/>
              <a:ahLst/>
              <a:cxnLst/>
              <a:rect l="l" t="t" r="r" b="b"/>
              <a:pathLst>
                <a:path w="5672455" h="784860">
                  <a:moveTo>
                    <a:pt x="5570220" y="171830"/>
                  </a:moveTo>
                  <a:lnTo>
                    <a:pt x="102107" y="171830"/>
                  </a:lnTo>
                  <a:lnTo>
                    <a:pt x="62364" y="179855"/>
                  </a:lnTo>
                  <a:lnTo>
                    <a:pt x="29908" y="201739"/>
                  </a:lnTo>
                  <a:lnTo>
                    <a:pt x="8024" y="234195"/>
                  </a:lnTo>
                  <a:lnTo>
                    <a:pt x="0" y="273938"/>
                  </a:lnTo>
                  <a:lnTo>
                    <a:pt x="0" y="682370"/>
                  </a:lnTo>
                  <a:lnTo>
                    <a:pt x="8024" y="722114"/>
                  </a:lnTo>
                  <a:lnTo>
                    <a:pt x="29908" y="754570"/>
                  </a:lnTo>
                  <a:lnTo>
                    <a:pt x="62364" y="776454"/>
                  </a:lnTo>
                  <a:lnTo>
                    <a:pt x="102107" y="784478"/>
                  </a:lnTo>
                  <a:lnTo>
                    <a:pt x="5570220" y="784478"/>
                  </a:lnTo>
                  <a:lnTo>
                    <a:pt x="5609963" y="776454"/>
                  </a:lnTo>
                  <a:lnTo>
                    <a:pt x="5642419" y="754570"/>
                  </a:lnTo>
                  <a:lnTo>
                    <a:pt x="5664303" y="722114"/>
                  </a:lnTo>
                  <a:lnTo>
                    <a:pt x="5672328" y="682370"/>
                  </a:lnTo>
                  <a:lnTo>
                    <a:pt x="5672328" y="273938"/>
                  </a:lnTo>
                  <a:lnTo>
                    <a:pt x="5664303" y="234195"/>
                  </a:lnTo>
                  <a:lnTo>
                    <a:pt x="5642419" y="201739"/>
                  </a:lnTo>
                  <a:lnTo>
                    <a:pt x="5609963" y="179855"/>
                  </a:lnTo>
                  <a:lnTo>
                    <a:pt x="5570220" y="171830"/>
                  </a:lnTo>
                  <a:close/>
                </a:path>
                <a:path w="5672455" h="784860">
                  <a:moveTo>
                    <a:pt x="515874" y="0"/>
                  </a:moveTo>
                  <a:lnTo>
                    <a:pt x="945388" y="171830"/>
                  </a:lnTo>
                  <a:lnTo>
                    <a:pt x="2363470" y="171830"/>
                  </a:lnTo>
                  <a:lnTo>
                    <a:pt x="515874" y="0"/>
                  </a:lnTo>
                  <a:close/>
                </a:path>
              </a:pathLst>
            </a:custGeom>
            <a:solidFill>
              <a:srgbClr val="DCDCDF"/>
            </a:solidFill>
          </p:spPr>
          <p:txBody>
            <a:bodyPr wrap="square" lIns="0" tIns="0" rIns="0" bIns="0" rtlCol="0"/>
            <a:lstStyle/>
            <a:p>
              <a:endParaRPr/>
            </a:p>
          </p:txBody>
        </p:sp>
        <p:sp>
          <p:nvSpPr>
            <p:cNvPr id="11" name="object 11"/>
            <p:cNvSpPr/>
            <p:nvPr/>
          </p:nvSpPr>
          <p:spPr>
            <a:xfrm>
              <a:off x="3124200" y="3219069"/>
              <a:ext cx="5672455" cy="784860"/>
            </a:xfrm>
            <a:custGeom>
              <a:avLst/>
              <a:gdLst/>
              <a:ahLst/>
              <a:cxnLst/>
              <a:rect l="l" t="t" r="r" b="b"/>
              <a:pathLst>
                <a:path w="5672455" h="784860">
                  <a:moveTo>
                    <a:pt x="0" y="273938"/>
                  </a:moveTo>
                  <a:lnTo>
                    <a:pt x="8024" y="234195"/>
                  </a:lnTo>
                  <a:lnTo>
                    <a:pt x="29908" y="201739"/>
                  </a:lnTo>
                  <a:lnTo>
                    <a:pt x="62364" y="179855"/>
                  </a:lnTo>
                  <a:lnTo>
                    <a:pt x="102107" y="171830"/>
                  </a:lnTo>
                  <a:lnTo>
                    <a:pt x="945388" y="171830"/>
                  </a:lnTo>
                  <a:lnTo>
                    <a:pt x="515874" y="0"/>
                  </a:lnTo>
                  <a:lnTo>
                    <a:pt x="2363470" y="171830"/>
                  </a:lnTo>
                  <a:lnTo>
                    <a:pt x="5570220" y="171830"/>
                  </a:lnTo>
                  <a:lnTo>
                    <a:pt x="5609963" y="179855"/>
                  </a:lnTo>
                  <a:lnTo>
                    <a:pt x="5642419" y="201739"/>
                  </a:lnTo>
                  <a:lnTo>
                    <a:pt x="5664303" y="234195"/>
                  </a:lnTo>
                  <a:lnTo>
                    <a:pt x="5672328" y="273938"/>
                  </a:lnTo>
                  <a:lnTo>
                    <a:pt x="5672328" y="427100"/>
                  </a:lnTo>
                  <a:lnTo>
                    <a:pt x="5672328" y="682370"/>
                  </a:lnTo>
                  <a:lnTo>
                    <a:pt x="5664303" y="722114"/>
                  </a:lnTo>
                  <a:lnTo>
                    <a:pt x="5642419" y="754570"/>
                  </a:lnTo>
                  <a:lnTo>
                    <a:pt x="5609963" y="776454"/>
                  </a:lnTo>
                  <a:lnTo>
                    <a:pt x="5570220" y="784478"/>
                  </a:lnTo>
                  <a:lnTo>
                    <a:pt x="2363470" y="784478"/>
                  </a:lnTo>
                  <a:lnTo>
                    <a:pt x="945388" y="784478"/>
                  </a:lnTo>
                  <a:lnTo>
                    <a:pt x="102107" y="784478"/>
                  </a:lnTo>
                  <a:lnTo>
                    <a:pt x="62364" y="776454"/>
                  </a:lnTo>
                  <a:lnTo>
                    <a:pt x="29908" y="754570"/>
                  </a:lnTo>
                  <a:lnTo>
                    <a:pt x="8024" y="722114"/>
                  </a:lnTo>
                  <a:lnTo>
                    <a:pt x="0" y="682370"/>
                  </a:lnTo>
                  <a:lnTo>
                    <a:pt x="0" y="427100"/>
                  </a:lnTo>
                  <a:lnTo>
                    <a:pt x="0" y="273938"/>
                  </a:lnTo>
                  <a:close/>
                </a:path>
              </a:pathLst>
            </a:custGeom>
            <a:ln w="15875">
              <a:solidFill>
                <a:srgbClr val="415487"/>
              </a:solidFill>
            </a:ln>
          </p:spPr>
          <p:txBody>
            <a:bodyPr wrap="square" lIns="0" tIns="0" rIns="0" bIns="0" rtlCol="0"/>
            <a:lstStyle/>
            <a:p>
              <a:endParaRPr/>
            </a:p>
          </p:txBody>
        </p:sp>
      </p:grpSp>
      <p:sp>
        <p:nvSpPr>
          <p:cNvPr id="12" name="object 12"/>
          <p:cNvSpPr txBox="1"/>
          <p:nvPr/>
        </p:nvSpPr>
        <p:spPr>
          <a:xfrm>
            <a:off x="3256279" y="3542157"/>
            <a:ext cx="5410200"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eorgia"/>
                <a:cs typeface="Georgia"/>
              </a:rPr>
              <a:t>Определение</a:t>
            </a:r>
            <a:r>
              <a:rPr sz="1800" spc="-15" dirty="0">
                <a:latin typeface="Georgia"/>
                <a:cs typeface="Georgia"/>
              </a:rPr>
              <a:t> </a:t>
            </a:r>
            <a:r>
              <a:rPr sz="1800" spc="-40" dirty="0">
                <a:latin typeface="Georgia"/>
                <a:cs typeface="Georgia"/>
              </a:rPr>
              <a:t>согласно</a:t>
            </a:r>
            <a:r>
              <a:rPr sz="1800" spc="-30" dirty="0">
                <a:latin typeface="Georgia"/>
                <a:cs typeface="Georgia"/>
              </a:rPr>
              <a:t> </a:t>
            </a:r>
            <a:r>
              <a:rPr sz="1800" spc="-50" dirty="0">
                <a:latin typeface="Georgia"/>
                <a:cs typeface="Georgia"/>
              </a:rPr>
              <a:t>Закону</a:t>
            </a:r>
            <a:r>
              <a:rPr sz="1800" spc="-20" dirty="0">
                <a:latin typeface="Georgia"/>
                <a:cs typeface="Georgia"/>
              </a:rPr>
              <a:t> </a:t>
            </a:r>
            <a:r>
              <a:rPr sz="1800" spc="-40" dirty="0">
                <a:latin typeface="Georgia"/>
                <a:cs typeface="Georgia"/>
              </a:rPr>
              <a:t>Республики</a:t>
            </a:r>
            <a:r>
              <a:rPr sz="1800" spc="15" dirty="0">
                <a:latin typeface="Georgia"/>
                <a:cs typeface="Georgia"/>
              </a:rPr>
              <a:t> </a:t>
            </a:r>
            <a:r>
              <a:rPr sz="1800" spc="-10" dirty="0">
                <a:latin typeface="Georgia"/>
                <a:cs typeface="Georgia"/>
              </a:rPr>
              <a:t>Беларусь</a:t>
            </a:r>
            <a:endParaRPr sz="1800" dirty="0">
              <a:latin typeface="Georgia"/>
              <a:cs typeface="Georgia"/>
            </a:endParaRPr>
          </a:p>
        </p:txBody>
      </p:sp>
      <p:sp>
        <p:nvSpPr>
          <p:cNvPr id="13" name="object 13"/>
          <p:cNvSpPr txBox="1"/>
          <p:nvPr/>
        </p:nvSpPr>
        <p:spPr>
          <a:xfrm>
            <a:off x="569963" y="4741984"/>
            <a:ext cx="1977287" cy="568960"/>
          </a:xfrm>
          <a:prstGeom prst="rect">
            <a:avLst/>
          </a:prstGeom>
        </p:spPr>
        <p:txBody>
          <a:bodyPr vert="horz" wrap="square" lIns="0" tIns="12065" rIns="0" bIns="0" rtlCol="0">
            <a:spAutoFit/>
          </a:bodyPr>
          <a:lstStyle/>
          <a:p>
            <a:pPr marR="6985" algn="r">
              <a:lnSpc>
                <a:spcPts val="2140"/>
              </a:lnSpc>
              <a:spcBef>
                <a:spcPts val="95"/>
              </a:spcBef>
            </a:pPr>
            <a:r>
              <a:rPr sz="1900" b="0" i="1" spc="-10" dirty="0">
                <a:solidFill>
                  <a:srgbClr val="283113"/>
                </a:solidFill>
                <a:latin typeface="Georgia" panose="02040502050405020303" pitchFamily="18" charset="0"/>
                <a:cs typeface="Roboto Thin"/>
              </a:rPr>
              <a:t>Идентификация</a:t>
            </a:r>
            <a:endParaRPr sz="1900" dirty="0">
              <a:latin typeface="Georgia" panose="02040502050405020303" pitchFamily="18" charset="0"/>
              <a:cs typeface="Roboto Thin"/>
            </a:endParaRPr>
          </a:p>
          <a:p>
            <a:pPr marR="5080" algn="r">
              <a:lnSpc>
                <a:spcPts val="2140"/>
              </a:lnSpc>
            </a:pPr>
            <a:r>
              <a:rPr sz="1900" b="0" i="1" spc="-20" dirty="0">
                <a:solidFill>
                  <a:srgbClr val="283113"/>
                </a:solidFill>
                <a:latin typeface="Georgia" panose="02040502050405020303" pitchFamily="18" charset="0"/>
                <a:cs typeface="Roboto Thin"/>
              </a:rPr>
              <a:t>лица</a:t>
            </a:r>
            <a:endParaRPr sz="1900" dirty="0">
              <a:latin typeface="Georgia" panose="02040502050405020303" pitchFamily="18" charset="0"/>
              <a:cs typeface="Roboto Thin"/>
            </a:endParaRPr>
          </a:p>
        </p:txBody>
      </p:sp>
      <p:sp>
        <p:nvSpPr>
          <p:cNvPr id="14" name="object 14"/>
          <p:cNvSpPr/>
          <p:nvPr/>
        </p:nvSpPr>
        <p:spPr>
          <a:xfrm>
            <a:off x="2785872" y="4482084"/>
            <a:ext cx="399415" cy="1088760"/>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
        <p:nvSpPr>
          <p:cNvPr id="15" name="object 15"/>
          <p:cNvSpPr txBox="1"/>
          <p:nvPr/>
        </p:nvSpPr>
        <p:spPr>
          <a:xfrm>
            <a:off x="3346703" y="4482084"/>
            <a:ext cx="5447030" cy="1088760"/>
          </a:xfrm>
          <a:prstGeom prst="rect">
            <a:avLst/>
          </a:prstGeom>
          <a:solidFill>
            <a:srgbClr val="FFFFFF"/>
          </a:solidFill>
          <a:ln w="15875">
            <a:solidFill>
              <a:srgbClr val="394B7A"/>
            </a:solidFill>
          </a:ln>
        </p:spPr>
        <p:txBody>
          <a:bodyPr vert="horz" wrap="square" lIns="0" tIns="36830" rIns="0" bIns="0" rtlCol="0">
            <a:spAutoFit/>
          </a:bodyPr>
          <a:lstStyle/>
          <a:p>
            <a:pPr marL="243840" indent="-172085" algn="just">
              <a:lnSpc>
                <a:spcPts val="2140"/>
              </a:lnSpc>
              <a:spcBef>
                <a:spcPts val="290"/>
              </a:spcBef>
              <a:buFont typeface="Georgia"/>
              <a:buChar char="•"/>
              <a:tabLst>
                <a:tab pos="243840" algn="l"/>
              </a:tabLst>
            </a:pPr>
            <a:r>
              <a:rPr sz="1900" b="0" i="1" spc="140" dirty="0">
                <a:latin typeface="Georgia" panose="02040502050405020303" pitchFamily="18" charset="0"/>
                <a:cs typeface="Roboto Thin"/>
              </a:rPr>
              <a:t>Это</a:t>
            </a:r>
            <a:r>
              <a:rPr sz="1900" b="0" i="1" spc="40" dirty="0">
                <a:latin typeface="Georgia" panose="02040502050405020303" pitchFamily="18" charset="0"/>
                <a:cs typeface="Roboto Thin"/>
              </a:rPr>
              <a:t> </a:t>
            </a:r>
            <a:r>
              <a:rPr sz="1900" b="0" i="1" dirty="0">
                <a:latin typeface="Georgia" panose="02040502050405020303" pitchFamily="18" charset="0"/>
                <a:cs typeface="Roboto Thin"/>
              </a:rPr>
              <a:t>возможность</a:t>
            </a:r>
            <a:r>
              <a:rPr sz="1900" b="0" i="1" spc="60" dirty="0">
                <a:latin typeface="Georgia" panose="02040502050405020303" pitchFamily="18" charset="0"/>
                <a:cs typeface="Roboto Thin"/>
              </a:rPr>
              <a:t> </a:t>
            </a:r>
            <a:r>
              <a:rPr sz="1900" b="1" i="1" spc="-175" dirty="0">
                <a:latin typeface="Georgia" panose="02040502050405020303" pitchFamily="18" charset="0"/>
                <a:cs typeface="Georgia"/>
              </a:rPr>
              <a:t>выделить</a:t>
            </a:r>
            <a:r>
              <a:rPr sz="1900" b="1" i="1" spc="20" dirty="0">
                <a:latin typeface="Georgia" panose="02040502050405020303" pitchFamily="18" charset="0"/>
                <a:cs typeface="Georgia"/>
              </a:rPr>
              <a:t> </a:t>
            </a:r>
            <a:r>
              <a:rPr sz="1900" b="0" i="1" spc="-10" dirty="0">
                <a:latin typeface="Georgia" panose="02040502050405020303" pitchFamily="18" charset="0"/>
                <a:cs typeface="Roboto Thin"/>
              </a:rPr>
              <a:t>данное</a:t>
            </a:r>
            <a:r>
              <a:rPr sz="1900" b="0" i="1" spc="45" dirty="0">
                <a:latin typeface="Georgia" panose="02040502050405020303" pitchFamily="18" charset="0"/>
                <a:cs typeface="Roboto Thin"/>
              </a:rPr>
              <a:t> </a:t>
            </a:r>
            <a:r>
              <a:rPr sz="1900" b="0" i="1" spc="-20" dirty="0">
                <a:latin typeface="Georgia" panose="02040502050405020303" pitchFamily="18" charset="0"/>
                <a:cs typeface="Roboto Thin"/>
              </a:rPr>
              <a:t>лицо</a:t>
            </a:r>
            <a:endParaRPr sz="1900" dirty="0">
              <a:latin typeface="Georgia" panose="02040502050405020303" pitchFamily="18" charset="0"/>
              <a:cs typeface="Roboto Thin"/>
            </a:endParaRPr>
          </a:p>
          <a:p>
            <a:pPr marL="244475" algn="just">
              <a:lnSpc>
                <a:spcPts val="2005"/>
              </a:lnSpc>
            </a:pPr>
            <a:r>
              <a:rPr sz="1900" b="1" i="1" spc="-175" dirty="0">
                <a:latin typeface="Georgia" panose="02040502050405020303" pitchFamily="18" charset="0"/>
                <a:cs typeface="Georgia"/>
              </a:rPr>
              <a:t>среди</a:t>
            </a:r>
            <a:r>
              <a:rPr sz="1900" b="1" i="1" spc="-35" dirty="0">
                <a:latin typeface="Georgia" panose="02040502050405020303" pitchFamily="18" charset="0"/>
                <a:cs typeface="Georgia"/>
              </a:rPr>
              <a:t> </a:t>
            </a:r>
            <a:r>
              <a:rPr sz="1900" b="1" i="1" spc="-180" dirty="0">
                <a:latin typeface="Georgia" panose="02040502050405020303" pitchFamily="18" charset="0"/>
                <a:cs typeface="Georgia"/>
              </a:rPr>
              <a:t>остальных</a:t>
            </a:r>
            <a:r>
              <a:rPr sz="1900" b="0" i="1" spc="-180" dirty="0">
                <a:latin typeface="Georgia" panose="02040502050405020303" pitchFamily="18" charset="0"/>
                <a:cs typeface="Roboto Thin"/>
              </a:rPr>
              <a:t>,</a:t>
            </a:r>
            <a:r>
              <a:rPr sz="1900" b="0" i="1" spc="35" dirty="0">
                <a:latin typeface="Georgia" panose="02040502050405020303" pitchFamily="18" charset="0"/>
                <a:cs typeface="Roboto Thin"/>
              </a:rPr>
              <a:t> </a:t>
            </a:r>
            <a:r>
              <a:rPr sz="1900" b="0" i="1" spc="70" dirty="0">
                <a:latin typeface="Georgia" panose="02040502050405020303" pitchFamily="18" charset="0"/>
                <a:cs typeface="Roboto Thin"/>
              </a:rPr>
              <a:t>указать</a:t>
            </a:r>
            <a:r>
              <a:rPr sz="1900" b="0" i="1" dirty="0">
                <a:latin typeface="Georgia" panose="02040502050405020303" pitchFamily="18" charset="0"/>
                <a:cs typeface="Roboto Thin"/>
              </a:rPr>
              <a:t> на</a:t>
            </a:r>
            <a:r>
              <a:rPr sz="1900" b="0" i="1" spc="-10" dirty="0">
                <a:latin typeface="Georgia" panose="02040502050405020303" pitchFamily="18" charset="0"/>
                <a:cs typeface="Roboto Thin"/>
              </a:rPr>
              <a:t> </a:t>
            </a:r>
            <a:r>
              <a:rPr sz="1900" b="0" i="1" dirty="0">
                <a:latin typeface="Georgia" panose="02040502050405020303" pitchFamily="18" charset="0"/>
                <a:cs typeface="Roboto Thin"/>
              </a:rPr>
              <a:t>него </a:t>
            </a:r>
            <a:r>
              <a:rPr sz="1900" b="0" i="1" spc="-50" dirty="0">
                <a:latin typeface="Georgia" panose="02040502050405020303" pitchFamily="18" charset="0"/>
                <a:cs typeface="Roboto Thin"/>
              </a:rPr>
              <a:t>и</a:t>
            </a:r>
            <a:endParaRPr sz="1900" dirty="0">
              <a:latin typeface="Georgia" panose="02040502050405020303" pitchFamily="18" charset="0"/>
              <a:cs typeface="Roboto Thin"/>
            </a:endParaRPr>
          </a:p>
          <a:p>
            <a:pPr marL="244475" algn="just">
              <a:lnSpc>
                <a:spcPts val="2005"/>
              </a:lnSpc>
            </a:pPr>
            <a:r>
              <a:rPr sz="1900" b="0" i="1" dirty="0">
                <a:latin typeface="Georgia" panose="02040502050405020303" pitchFamily="18" charset="0"/>
                <a:cs typeface="Roboto Thin"/>
              </a:rPr>
              <a:t>использовать</a:t>
            </a:r>
            <a:r>
              <a:rPr sz="1900" b="0" i="1" spc="10" dirty="0">
                <a:latin typeface="Georgia" panose="02040502050405020303" pitchFamily="18" charset="0"/>
                <a:cs typeface="Roboto Thin"/>
              </a:rPr>
              <a:t> </a:t>
            </a:r>
            <a:r>
              <a:rPr sz="1900" b="0" i="1" spc="-90" dirty="0">
                <a:latin typeface="Georgia" panose="02040502050405020303" pitchFamily="18" charset="0"/>
                <a:cs typeface="Roboto Thin"/>
              </a:rPr>
              <a:t>в</a:t>
            </a:r>
            <a:r>
              <a:rPr sz="1900" b="0" i="1" spc="-10" dirty="0">
                <a:latin typeface="Georgia" panose="02040502050405020303" pitchFamily="18" charset="0"/>
                <a:cs typeface="Roboto Thin"/>
              </a:rPr>
              <a:t> </a:t>
            </a:r>
            <a:r>
              <a:rPr sz="1900" b="0" i="1" spc="50" dirty="0">
                <a:latin typeface="Georgia" panose="02040502050405020303" pitchFamily="18" charset="0"/>
                <a:cs typeface="Roboto Thin"/>
              </a:rPr>
              <a:t>отношении</a:t>
            </a:r>
            <a:r>
              <a:rPr sz="1900" b="0" i="1" spc="10" dirty="0">
                <a:latin typeface="Georgia" panose="02040502050405020303" pitchFamily="18" charset="0"/>
                <a:cs typeface="Roboto Thin"/>
              </a:rPr>
              <a:t> </a:t>
            </a:r>
            <a:r>
              <a:rPr sz="1900" b="0" i="1" dirty="0">
                <a:latin typeface="Georgia" panose="02040502050405020303" pitchFamily="18" charset="0"/>
                <a:cs typeface="Roboto Thin"/>
              </a:rPr>
              <a:t>него</a:t>
            </a:r>
            <a:r>
              <a:rPr sz="1900" b="0" i="1" spc="15" dirty="0">
                <a:latin typeface="Georgia" panose="02040502050405020303" pitchFamily="18" charset="0"/>
                <a:cs typeface="Roboto Thin"/>
              </a:rPr>
              <a:t> </a:t>
            </a:r>
            <a:r>
              <a:rPr sz="1900" b="1" i="1" spc="-55" dirty="0">
                <a:latin typeface="Georgia" panose="02040502050405020303" pitchFamily="18" charset="0"/>
                <a:cs typeface="Georgia"/>
              </a:rPr>
              <a:t>особую</a:t>
            </a:r>
            <a:endParaRPr sz="1900" dirty="0">
              <a:latin typeface="Georgia" panose="02040502050405020303" pitchFamily="18" charset="0"/>
              <a:cs typeface="Georgia"/>
            </a:endParaRPr>
          </a:p>
          <a:p>
            <a:pPr marL="244475" algn="just">
              <a:lnSpc>
                <a:spcPts val="2145"/>
              </a:lnSpc>
            </a:pPr>
            <a:r>
              <a:rPr sz="1900" b="1" i="1" spc="-150" dirty="0">
                <a:latin typeface="Georgia" panose="02040502050405020303" pitchFamily="18" charset="0"/>
                <a:cs typeface="Georgia"/>
              </a:rPr>
              <a:t>модель</a:t>
            </a:r>
            <a:r>
              <a:rPr sz="1900" b="1" i="1" spc="-55" dirty="0">
                <a:latin typeface="Georgia" panose="02040502050405020303" pitchFamily="18" charset="0"/>
                <a:cs typeface="Georgia"/>
              </a:rPr>
              <a:t> </a:t>
            </a:r>
            <a:r>
              <a:rPr sz="1900" b="1" i="1" spc="-85" dirty="0">
                <a:latin typeface="Georgia" panose="02040502050405020303" pitchFamily="18" charset="0"/>
                <a:cs typeface="Georgia"/>
              </a:rPr>
              <a:t>взаимодействия</a:t>
            </a:r>
            <a:endParaRPr sz="1900" dirty="0">
              <a:latin typeface="Georgia" panose="02040502050405020303" pitchFamily="18" charset="0"/>
              <a:cs typeface="Georg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удаления (уничтожения) персональных данных: блокирование ПД.</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pic>
        <p:nvPicPr>
          <p:cNvPr id="9" name="Рисунок 8"/>
          <p:cNvPicPr>
            <a:picLocks noChangeAspect="1"/>
          </p:cNvPicPr>
          <p:nvPr/>
        </p:nvPicPr>
        <p:blipFill>
          <a:blip r:embed="rId3"/>
          <a:stretch>
            <a:fillRect/>
          </a:stretch>
        </p:blipFill>
        <p:spPr>
          <a:xfrm>
            <a:off x="132589" y="1969517"/>
            <a:ext cx="8919292" cy="4259403"/>
          </a:xfrm>
          <a:prstGeom prst="rect">
            <a:avLst/>
          </a:prstGeom>
        </p:spPr>
      </p:pic>
    </p:spTree>
    <p:extLst>
      <p:ext uri="{BB962C8B-B14F-4D97-AF65-F5344CB8AC3E}">
        <p14:creationId xmlns:p14="http://schemas.microsoft.com/office/powerpoint/2010/main" val="16343796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447800"/>
            <a:ext cx="7650480" cy="5398273"/>
          </a:xfrm>
          <a:prstGeom prst="rect">
            <a:avLst/>
          </a:prstGeom>
        </p:spPr>
        <p:txBody>
          <a:bodyPr vert="horz" wrap="square" lIns="0" tIns="12065" rIns="0" bIns="0" rtlCol="0">
            <a:spAutoFit/>
          </a:bodyPr>
          <a:lstStyle/>
          <a:p>
            <a:pPr lvl="0" algn="just"/>
            <a:r>
              <a:rPr lang="ru-RU" sz="2500" dirty="0">
                <a:latin typeface="Georgia" panose="02040502050405020303" pitchFamily="18" charset="0"/>
              </a:rPr>
              <a:t>Допускается сбор и хранение ксерокопий документов только: </a:t>
            </a:r>
          </a:p>
          <a:p>
            <a:pPr marL="342900" lvl="0" indent="-342900" algn="just">
              <a:buFont typeface="Arial" panose="020B0604020202020204" pitchFamily="34" charset="0"/>
              <a:buChar char="•"/>
            </a:pPr>
            <a:r>
              <a:rPr lang="ru-RU" sz="2500" dirty="0">
                <a:latin typeface="Georgia" panose="02040502050405020303" pitchFamily="18" charset="0"/>
              </a:rPr>
              <a:t>если в законодательном акте или в его отсылочной норме указано «снимаются (берутся) ксерокопии</a:t>
            </a:r>
            <a:r>
              <a:rPr lang="en-US" sz="2500" dirty="0">
                <a:latin typeface="Georgia" panose="02040502050405020303" pitchFamily="18" charset="0"/>
              </a:rPr>
              <a:t> (</a:t>
            </a:r>
            <a:r>
              <a:rPr lang="ru-RU" sz="2500" dirty="0">
                <a:latin typeface="Georgia" panose="02040502050405020303" pitchFamily="18" charset="0"/>
              </a:rPr>
              <a:t>копии) документов». </a:t>
            </a:r>
            <a:r>
              <a:rPr lang="ru-RU" sz="2500" i="1" dirty="0">
                <a:latin typeface="Georgia" panose="02040502050405020303" pitchFamily="18" charset="0"/>
              </a:rPr>
              <a:t>Пример - абзац 8 п. 2 ст.19 Закона Республики Беларусь №433-3 от 28 октября 2008 года «Об основах административных процедур»;</a:t>
            </a:r>
          </a:p>
          <a:p>
            <a:pPr marL="342900" lvl="0" indent="-342900" algn="just">
              <a:buFont typeface="Arial" panose="020B0604020202020204" pitchFamily="34" charset="0"/>
              <a:buChar char="•"/>
            </a:pPr>
            <a:r>
              <a:rPr lang="ru-RU" sz="2500" dirty="0">
                <a:latin typeface="Georgia" panose="02040502050405020303" pitchFamily="18" charset="0"/>
              </a:rPr>
              <a:t>если эти документы являются подтверждением изменения персональных данных. </a:t>
            </a:r>
          </a:p>
          <a:p>
            <a:pPr marL="360363" lvl="0" algn="just"/>
            <a:r>
              <a:rPr lang="ru-RU" sz="2500" i="1" dirty="0">
                <a:latin typeface="Georgia" panose="02040502050405020303" pitchFamily="18" charset="0"/>
              </a:rPr>
              <a:t>Пример – п. 4 статьи 11 Закона Республики Беларусь №99 «О защите персональных данных».</a:t>
            </a:r>
          </a:p>
          <a:p>
            <a:pPr lvl="0" algn="just"/>
            <a:endParaRPr lang="ru-RU" sz="2500"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934464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910138"/>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en-US" i="0" spc="-85" dirty="0">
              <a:solidFill>
                <a:schemeClr val="tx1"/>
              </a:solidFill>
              <a:effectLst/>
              <a:latin typeface="Georgia" panose="02040502050405020303" pitchFamily="18" charset="0"/>
            </a:endParaRPr>
          </a:p>
          <a:p>
            <a:pPr marL="12700">
              <a:lnSpc>
                <a:spcPct val="100000"/>
              </a:lnSpc>
              <a:spcBef>
                <a:spcPts val="105"/>
              </a:spcBef>
            </a:pPr>
            <a:endParaRPr lang="en-US" spc="-85" dirty="0">
              <a:solidFill>
                <a:schemeClr val="tx1"/>
              </a:solidFill>
              <a:latin typeface="Georgia" panose="02040502050405020303" pitchFamily="18" charset="0"/>
            </a:endParaRPr>
          </a:p>
          <a:p>
            <a:pPr marL="12700">
              <a:lnSpc>
                <a:spcPct val="100000"/>
              </a:lnSpc>
              <a:spcBef>
                <a:spcPts val="105"/>
              </a:spcBef>
            </a:pPr>
            <a:r>
              <a:rPr lang="ru-RU" i="0" spc="-85" dirty="0">
                <a:solidFill>
                  <a:schemeClr val="tx1"/>
                </a:solidFill>
                <a:effectLst/>
                <a:latin typeface="Georgia" panose="02040502050405020303" pitchFamily="18" charset="0"/>
              </a:rPr>
              <a:t>Закон Республики Беларусь от </a:t>
            </a:r>
            <a:r>
              <a:rPr lang="ru-RU" i="0" dirty="0">
                <a:solidFill>
                  <a:schemeClr val="tx1"/>
                </a:solidFill>
                <a:effectLst/>
                <a:latin typeface="Georgia" panose="02040502050405020303" pitchFamily="18" charset="0"/>
              </a:rPr>
              <a:t>28 октября 2008 г. № 433-З «Об основах административных процедур».</a:t>
            </a:r>
          </a:p>
          <a:p>
            <a:pPr marL="12700">
              <a:lnSpc>
                <a:spcPct val="100000"/>
              </a:lnSpc>
              <a:spcBef>
                <a:spcPts val="105"/>
              </a:spcBef>
            </a:pPr>
            <a:endParaRPr lang="ru-RU" sz="2400" dirty="0">
              <a:latin typeface="Georgia" panose="02040502050405020303" pitchFamily="18" charset="0"/>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10" name="Рисунок 9"/>
          <p:cNvPicPr>
            <a:picLocks noChangeAspect="1"/>
          </p:cNvPicPr>
          <p:nvPr/>
        </p:nvPicPr>
        <p:blipFill>
          <a:blip r:embed="rId3"/>
          <a:stretch>
            <a:fillRect/>
          </a:stretch>
        </p:blipFill>
        <p:spPr>
          <a:xfrm>
            <a:off x="51716" y="2402656"/>
            <a:ext cx="9098449" cy="4328964"/>
          </a:xfrm>
          <a:prstGeom prst="rect">
            <a:avLst/>
          </a:prstGeom>
        </p:spPr>
      </p:pic>
    </p:spTree>
    <p:extLst>
      <p:ext uri="{BB962C8B-B14F-4D97-AF65-F5344CB8AC3E}">
        <p14:creationId xmlns:p14="http://schemas.microsoft.com/office/powerpoint/2010/main" val="30332179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2798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Работа с персональными данными</a:t>
            </a:r>
          </a:p>
          <a:p>
            <a:pPr marL="12700" algn="just">
              <a:lnSpc>
                <a:spcPct val="100000"/>
              </a:lnSpc>
              <a:spcBef>
                <a:spcPts val="105"/>
              </a:spcBef>
            </a:pPr>
            <a:endParaRPr lang="en-US" i="0" spc="-85" dirty="0">
              <a:solidFill>
                <a:schemeClr val="tx1"/>
              </a:solidFill>
              <a:effectLst/>
              <a:latin typeface="Georgia" panose="02040502050405020303" pitchFamily="18" charset="0"/>
            </a:endParaRPr>
          </a:p>
          <a:p>
            <a:pPr marL="12700" algn="just">
              <a:lnSpc>
                <a:spcPct val="100000"/>
              </a:lnSpc>
              <a:spcBef>
                <a:spcPts val="105"/>
              </a:spcBef>
            </a:pPr>
            <a:endParaRPr lang="en-US" spc="-85" dirty="0">
              <a:solidFill>
                <a:schemeClr val="tx1"/>
              </a:solidFill>
              <a:latin typeface="Georgia" panose="02040502050405020303" pitchFamily="18" charset="0"/>
            </a:endParaRPr>
          </a:p>
          <a:p>
            <a:pPr marL="12700" algn="just">
              <a:lnSpc>
                <a:spcPct val="100000"/>
              </a:lnSpc>
              <a:spcBef>
                <a:spcPts val="105"/>
              </a:spcBef>
            </a:pPr>
            <a:r>
              <a:rPr lang="ru-RU" sz="1800" dirty="0">
                <a:latin typeface="Georgia" panose="02040502050405020303" pitchFamily="18" charset="0"/>
              </a:rPr>
              <a:t>п. 4 статьи 11 Закона Республики Беларусь №99 «О защите персональных данных».</a:t>
            </a:r>
            <a:endParaRPr lang="ru-RU" sz="2400" dirty="0">
              <a:latin typeface="Georgia" panose="02040502050405020303" pitchFamily="18" charset="0"/>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3" name="Рисунок 2">
            <a:extLst>
              <a:ext uri="{FF2B5EF4-FFF2-40B4-BE49-F238E27FC236}">
                <a16:creationId xmlns:a16="http://schemas.microsoft.com/office/drawing/2014/main" id="{2F933BD0-3C4B-45AC-B25A-433E8B694D9F}"/>
              </a:ext>
            </a:extLst>
          </p:cNvPr>
          <p:cNvPicPr>
            <a:picLocks noChangeAspect="1"/>
          </p:cNvPicPr>
          <p:nvPr/>
        </p:nvPicPr>
        <p:blipFill>
          <a:blip r:embed="rId3"/>
          <a:stretch>
            <a:fillRect/>
          </a:stretch>
        </p:blipFill>
        <p:spPr>
          <a:xfrm>
            <a:off x="533400" y="2667001"/>
            <a:ext cx="8458200" cy="1752600"/>
          </a:xfrm>
          <a:prstGeom prst="rect">
            <a:avLst/>
          </a:prstGeom>
        </p:spPr>
      </p:pic>
    </p:spTree>
    <p:extLst>
      <p:ext uri="{BB962C8B-B14F-4D97-AF65-F5344CB8AC3E}">
        <p14:creationId xmlns:p14="http://schemas.microsoft.com/office/powerpoint/2010/main" val="1886723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1166345"/>
          </a:xfrm>
          <a:prstGeom prst="rect">
            <a:avLst/>
          </a:prstGeom>
        </p:spPr>
        <p:txBody>
          <a:bodyPr vert="horz" wrap="square" lIns="0" tIns="12065" rIns="0" bIns="0" rtlCol="0">
            <a:spAutoFit/>
          </a:bodyPr>
          <a:lstStyle/>
          <a:p>
            <a:pPr lvl="0" algn="just"/>
            <a:r>
              <a:rPr lang="ru-RU" sz="2500" dirty="0">
                <a:latin typeface="Georgia" panose="02040502050405020303" pitchFamily="18" charset="0"/>
              </a:rPr>
              <a:t>Не рекомендуется хранить электронные документы в заполненном виде, а именно с реквизитами субъектов персональных данных.</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9" name="Рисунок 8"/>
          <p:cNvPicPr>
            <a:picLocks noChangeAspect="1"/>
          </p:cNvPicPr>
          <p:nvPr/>
        </p:nvPicPr>
        <p:blipFill>
          <a:blip r:embed="rId3"/>
          <a:stretch>
            <a:fillRect/>
          </a:stretch>
        </p:blipFill>
        <p:spPr>
          <a:xfrm>
            <a:off x="979932" y="2895600"/>
            <a:ext cx="7686675" cy="2362681"/>
          </a:xfrm>
          <a:prstGeom prst="rect">
            <a:avLst/>
          </a:prstGeom>
        </p:spPr>
      </p:pic>
    </p:spTree>
    <p:extLst>
      <p:ext uri="{BB962C8B-B14F-4D97-AF65-F5344CB8AC3E}">
        <p14:creationId xmlns:p14="http://schemas.microsoft.com/office/powerpoint/2010/main" val="735880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1304844"/>
          </a:xfrm>
          <a:prstGeom prst="rect">
            <a:avLst/>
          </a:prstGeom>
        </p:spPr>
        <p:txBody>
          <a:bodyPr vert="horz" wrap="square" lIns="0" tIns="12065" rIns="0" bIns="0" rtlCol="0">
            <a:spAutoFit/>
          </a:bodyPr>
          <a:lstStyle/>
          <a:p>
            <a:pPr algn="just"/>
            <a:r>
              <a:rPr lang="ru-RU" sz="2800" dirty="0">
                <a:solidFill>
                  <a:schemeClr val="tx1"/>
                </a:solidFill>
                <a:latin typeface="Times New Roman"/>
                <a:cs typeface="Times New Roman"/>
              </a:rPr>
              <a:t>Право</a:t>
            </a:r>
            <a:r>
              <a:rPr lang="ru-RU" sz="2800" spc="-49" dirty="0">
                <a:solidFill>
                  <a:schemeClr val="tx1"/>
                </a:solidFill>
                <a:latin typeface="Times New Roman"/>
                <a:cs typeface="Times New Roman"/>
              </a:rPr>
              <a:t> </a:t>
            </a:r>
            <a:r>
              <a:rPr lang="ru-RU" sz="2800" dirty="0">
                <a:solidFill>
                  <a:schemeClr val="tx1"/>
                </a:solidFill>
                <a:latin typeface="Times New Roman"/>
                <a:cs typeface="Times New Roman"/>
              </a:rPr>
              <a:t>на</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получение</a:t>
            </a:r>
            <a:r>
              <a:rPr lang="ru-RU" sz="2800" spc="-60" dirty="0">
                <a:solidFill>
                  <a:schemeClr val="tx1"/>
                </a:solidFill>
                <a:latin typeface="Times New Roman"/>
                <a:cs typeface="Times New Roman"/>
              </a:rPr>
              <a:t> </a:t>
            </a:r>
            <a:r>
              <a:rPr lang="ru-RU" sz="2800" dirty="0">
                <a:solidFill>
                  <a:schemeClr val="tx1"/>
                </a:solidFill>
                <a:latin typeface="Times New Roman"/>
                <a:cs typeface="Times New Roman"/>
              </a:rPr>
              <a:t>информации</a:t>
            </a:r>
            <a:r>
              <a:rPr lang="ru-RU" sz="2800" spc="-45" dirty="0">
                <a:solidFill>
                  <a:schemeClr val="tx1"/>
                </a:solidFill>
                <a:latin typeface="Times New Roman"/>
                <a:cs typeface="Times New Roman"/>
              </a:rPr>
              <a:t> </a:t>
            </a:r>
            <a:r>
              <a:rPr lang="ru-RU" sz="2800" dirty="0">
                <a:solidFill>
                  <a:schemeClr val="tx1"/>
                </a:solidFill>
                <a:latin typeface="Times New Roman"/>
                <a:cs typeface="Times New Roman"/>
              </a:rPr>
              <a:t>о</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предоставлении</a:t>
            </a:r>
            <a:r>
              <a:rPr lang="ru-RU" sz="2800" spc="-56" dirty="0">
                <a:solidFill>
                  <a:schemeClr val="tx1"/>
                </a:solidFill>
                <a:latin typeface="Times New Roman"/>
                <a:cs typeface="Times New Roman"/>
              </a:rPr>
              <a:t> </a:t>
            </a:r>
            <a:r>
              <a:rPr lang="ru-RU" sz="2800" dirty="0">
                <a:solidFill>
                  <a:schemeClr val="tx1"/>
                </a:solidFill>
                <a:latin typeface="Times New Roman"/>
                <a:cs typeface="Times New Roman"/>
              </a:rPr>
              <a:t>персональных</a:t>
            </a:r>
            <a:r>
              <a:rPr lang="ru-RU" sz="2800" spc="-34" dirty="0">
                <a:solidFill>
                  <a:schemeClr val="tx1"/>
                </a:solidFill>
                <a:latin typeface="Times New Roman"/>
                <a:cs typeface="Times New Roman"/>
              </a:rPr>
              <a:t> </a:t>
            </a:r>
            <a:r>
              <a:rPr lang="ru-RU" sz="2800" dirty="0">
                <a:solidFill>
                  <a:schemeClr val="tx1"/>
                </a:solidFill>
                <a:latin typeface="Times New Roman"/>
                <a:cs typeface="Times New Roman"/>
              </a:rPr>
              <a:t>данных</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третьим</a:t>
            </a:r>
            <a:r>
              <a:rPr lang="ru-RU" sz="2800" spc="-49" dirty="0">
                <a:solidFill>
                  <a:schemeClr val="tx1"/>
                </a:solidFill>
                <a:latin typeface="Times New Roman"/>
                <a:cs typeface="Times New Roman"/>
              </a:rPr>
              <a:t> </a:t>
            </a:r>
            <a:r>
              <a:rPr lang="ru-RU" sz="2800" spc="-8" dirty="0">
                <a:solidFill>
                  <a:schemeClr val="tx1"/>
                </a:solidFill>
                <a:latin typeface="Times New Roman"/>
                <a:cs typeface="Times New Roman"/>
              </a:rPr>
              <a:t>лицам.</a:t>
            </a:r>
            <a:endParaRPr lang="ru-RU" sz="2500" dirty="0">
              <a:solidFill>
                <a:schemeClr val="tx1"/>
              </a:solidFill>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
        <p:nvSpPr>
          <p:cNvPr id="12" name="object 15">
            <a:extLst>
              <a:ext uri="{FF2B5EF4-FFF2-40B4-BE49-F238E27FC236}">
                <a16:creationId xmlns:a16="http://schemas.microsoft.com/office/drawing/2014/main" id="{63A4340C-3E39-4295-94CC-595A42BD451A}"/>
              </a:ext>
            </a:extLst>
          </p:cNvPr>
          <p:cNvSpPr txBox="1"/>
          <p:nvPr/>
        </p:nvSpPr>
        <p:spPr>
          <a:xfrm>
            <a:off x="1112520" y="2743200"/>
            <a:ext cx="7650480" cy="3613169"/>
          </a:xfrm>
          <a:prstGeom prst="rect">
            <a:avLst/>
          </a:prstGeom>
        </p:spPr>
        <p:txBody>
          <a:bodyPr vert="horz" wrap="square" lIns="0" tIns="12065" rIns="0" bIns="0" rtlCol="0">
            <a:spAutoFit/>
          </a:bodyPr>
          <a:lstStyle/>
          <a:p>
            <a:pPr algn="just"/>
            <a:r>
              <a:rPr lang="ru-RU" dirty="0">
                <a:latin typeface="Georgia" panose="02040502050405020303" pitchFamily="18" charset="0"/>
              </a:rPr>
              <a:t>В целях чёткого и последовательного рассмотрения заявлений субъектов персональных данных в Организации применяется Положение о порядке рассмотрения заявлений субъектов персональных данных. </a:t>
            </a:r>
          </a:p>
          <a:p>
            <a:pPr algn="just"/>
            <a:r>
              <a:rPr lang="ru-RU" dirty="0">
                <a:latin typeface="Georgia" panose="02040502050405020303" pitchFamily="18" charset="0"/>
              </a:rPr>
              <a:t>Для документирования фактов передачи персональных данных третьим лицам (другим организациям, государственным органам и т.п.) в каждом структурном подразделении должен вестись «Журнал учёта передачи персональных данных третьим лицам».</a:t>
            </a:r>
          </a:p>
          <a:p>
            <a:pPr algn="just"/>
            <a:r>
              <a:rPr lang="ru-RU" dirty="0">
                <a:latin typeface="Georgia" panose="02040502050405020303" pitchFamily="18" charset="0"/>
              </a:rPr>
              <a:t>Ознакомиться с Положением о порядке рассмотрения заявлений субъектов персональных данных, а также с образцом Журнала учёта передачи персональных данных третьим лицам можно на внутреннем сетевом диске по адресу: </a:t>
            </a:r>
            <a:r>
              <a:rPr lang="en-US" dirty="0">
                <a:latin typeface="Georgia" panose="02040502050405020303" pitchFamily="18" charset="0"/>
                <a:hlinkClick r:id="rId3" action="ppaction://hlinkfile"/>
              </a:rPr>
              <a:t>I:\</a:t>
            </a:r>
            <a:r>
              <a:rPr lang="ru-RU" dirty="0">
                <a:latin typeface="Georgia" panose="02040502050405020303" pitchFamily="18" charset="0"/>
                <a:hlinkClick r:id="rId3" action="ppaction://hlinkfile"/>
              </a:rPr>
              <a:t>Обработка персональных данных</a:t>
            </a:r>
            <a:endParaRPr lang="ru-RU" dirty="0">
              <a:latin typeface="Georgia" panose="02040502050405020303" pitchFamily="18" charset="0"/>
            </a:endParaRPr>
          </a:p>
          <a:p>
            <a:pPr algn="just"/>
            <a:r>
              <a:rPr lang="ru-RU" dirty="0">
                <a:solidFill>
                  <a:schemeClr val="tx1"/>
                </a:solidFill>
                <a:latin typeface="Georgia" panose="02040502050405020303" pitchFamily="18" charset="0"/>
                <a:cs typeface="Times New Roman"/>
              </a:rPr>
              <a:t> </a:t>
            </a:r>
          </a:p>
        </p:txBody>
      </p:sp>
    </p:spTree>
    <p:extLst>
      <p:ext uri="{BB962C8B-B14F-4D97-AF65-F5344CB8AC3E}">
        <p14:creationId xmlns:p14="http://schemas.microsoft.com/office/powerpoint/2010/main" val="15342088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3705502"/>
          </a:xfrm>
          <a:prstGeom prst="rect">
            <a:avLst/>
          </a:prstGeom>
        </p:spPr>
        <p:txBody>
          <a:bodyPr vert="horz" wrap="square" lIns="0" tIns="12065" rIns="0" bIns="0" rtlCol="0">
            <a:spAutoFit/>
          </a:bodyPr>
          <a:lstStyle/>
          <a:p>
            <a:pPr algn="just"/>
            <a:r>
              <a:rPr lang="ru-RU" sz="2800" dirty="0">
                <a:solidFill>
                  <a:schemeClr val="tx1"/>
                </a:solidFill>
                <a:latin typeface="Times New Roman"/>
                <a:cs typeface="Times New Roman"/>
              </a:rPr>
              <a:t>Заполнение журнала учета передачи персональных данных третьим лицам. </a:t>
            </a:r>
          </a:p>
          <a:p>
            <a:pPr algn="just"/>
            <a:endParaRPr lang="en-US" sz="2800" spc="-8" dirty="0">
              <a:solidFill>
                <a:schemeClr val="tx1"/>
              </a:solidFill>
              <a:latin typeface="Times New Roman"/>
              <a:cs typeface="Times New Roman"/>
            </a:endParaRPr>
          </a:p>
          <a:p>
            <a:pPr algn="just"/>
            <a:endParaRPr lang="en-US" sz="2800" spc="-8" dirty="0">
              <a:latin typeface="Times New Roman"/>
              <a:cs typeface="Times New Roman"/>
            </a:endParaRPr>
          </a:p>
          <a:p>
            <a:pPr algn="just"/>
            <a:endParaRPr lang="en-US" sz="2800" spc="-8" dirty="0">
              <a:solidFill>
                <a:schemeClr val="tx1"/>
              </a:solidFill>
              <a:latin typeface="Times New Roman"/>
              <a:cs typeface="Times New Roman"/>
            </a:endParaRPr>
          </a:p>
          <a:p>
            <a:pPr algn="just"/>
            <a:r>
              <a:rPr lang="ru-RU" sz="2500" dirty="0">
                <a:solidFill>
                  <a:schemeClr val="tx1"/>
                </a:solidFill>
                <a:latin typeface="Georgia" panose="02040502050405020303" pitchFamily="18" charset="0"/>
              </a:rPr>
              <a:t>В колонке «Персональные данные, предоставленные третьему лицу», указываются конкретные персональные данные, которые передавались третьему лицу:</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5946324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3" name="Рисунок 2">
            <a:extLst>
              <a:ext uri="{FF2B5EF4-FFF2-40B4-BE49-F238E27FC236}">
                <a16:creationId xmlns:a16="http://schemas.microsoft.com/office/drawing/2014/main" id="{1FC77F3A-B0F7-4180-8484-BEE0152D6D66}"/>
              </a:ext>
            </a:extLst>
          </p:cNvPr>
          <p:cNvPicPr>
            <a:picLocks noChangeAspect="1"/>
          </p:cNvPicPr>
          <p:nvPr/>
        </p:nvPicPr>
        <p:blipFill>
          <a:blip r:embed="rId3"/>
          <a:stretch>
            <a:fillRect/>
          </a:stretch>
        </p:blipFill>
        <p:spPr>
          <a:xfrm>
            <a:off x="1112520" y="1143000"/>
            <a:ext cx="6395259" cy="5650932"/>
          </a:xfrm>
          <a:prstGeom prst="rect">
            <a:avLst/>
          </a:prstGeom>
        </p:spPr>
      </p:pic>
    </p:spTree>
    <p:extLst>
      <p:ext uri="{BB962C8B-B14F-4D97-AF65-F5344CB8AC3E}">
        <p14:creationId xmlns:p14="http://schemas.microsoft.com/office/powerpoint/2010/main" val="16041515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464165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r>
              <a:rPr lang="ru-RU" b="0" i="0" u="none" strike="noStrike" baseline="0" dirty="0">
                <a:solidFill>
                  <a:schemeClr val="tx1"/>
                </a:solidFill>
                <a:latin typeface="Georgia" panose="02040502050405020303" pitchFamily="18" charset="0"/>
              </a:rPr>
              <a:t>Информация </a:t>
            </a:r>
            <a:r>
              <a:rPr lang="ru-RU" b="1" i="0" u="none" strike="noStrike" baseline="0" dirty="0">
                <a:solidFill>
                  <a:schemeClr val="tx1"/>
                </a:solidFill>
                <a:latin typeface="Georgia" panose="02040502050405020303" pitchFamily="18" charset="0"/>
              </a:rPr>
              <a:t>о предоставлении персональных данных третьим лицам </a:t>
            </a:r>
            <a:r>
              <a:rPr lang="ru-RU" b="0" i="0" u="none" strike="noStrike" baseline="0" dirty="0">
                <a:solidFill>
                  <a:schemeClr val="tx1"/>
                </a:solidFill>
                <a:latin typeface="Georgia" panose="02040502050405020303" pitchFamily="18" charset="0"/>
              </a:rPr>
              <a:t>может не предоставляться </a:t>
            </a:r>
            <a:r>
              <a:rPr lang="ru-RU" dirty="0">
                <a:solidFill>
                  <a:schemeClr val="tx1"/>
                </a:solidFill>
                <a:latin typeface="Georgia" panose="02040502050405020303" pitchFamily="18" charset="0"/>
              </a:rPr>
              <a:t>субъекту </a:t>
            </a:r>
            <a:r>
              <a:rPr lang="ru-RU" b="0" i="0" u="none" strike="noStrike" baseline="0" dirty="0">
                <a:solidFill>
                  <a:schemeClr val="tx1"/>
                </a:solidFill>
                <a:latin typeface="Georgia" panose="02040502050405020303" pitchFamily="18" charset="0"/>
              </a:rPr>
              <a:t>:</a:t>
            </a:r>
          </a:p>
          <a:p>
            <a:pPr marL="342900" indent="-342900" algn="just">
              <a:buFont typeface="Arial" panose="020B0604020202020204" pitchFamily="34" charset="0"/>
              <a:buChar char="•"/>
            </a:pPr>
            <a:r>
              <a:rPr lang="ru-RU" b="0" i="0" u="none" strike="noStrike" baseline="0" dirty="0">
                <a:solidFill>
                  <a:schemeClr val="tx1"/>
                </a:solidFill>
                <a:latin typeface="Georgia" panose="02040502050405020303" pitchFamily="18" charset="0"/>
              </a:rPr>
              <a:t>если персональные данные могут быть получены любым лицом посредством направления запроса в порядке, установленном законодательством, либо доступа к информационному ресурсу(системе) в глобальной компьютерной сети Интернет;</a:t>
            </a:r>
          </a:p>
          <a:p>
            <a:pPr marL="285750" indent="-285750" algn="just">
              <a:buFont typeface="Arial" panose="020B0604020202020204" pitchFamily="34" charset="0"/>
              <a:buChar char="•"/>
            </a:pPr>
            <a:r>
              <a:rPr lang="ru-RU" b="0" i="0" u="none" strike="noStrike" baseline="0" dirty="0">
                <a:solidFill>
                  <a:schemeClr val="tx1"/>
                </a:solidFill>
                <a:latin typeface="Georgia" panose="02040502050405020303" pitchFamily="18" charset="0"/>
              </a:rPr>
              <a:t>в соответствии с законодательством о государственной статистике;</a:t>
            </a:r>
          </a:p>
          <a:p>
            <a:pPr marL="285750" indent="-285750" algn="just">
              <a:buFont typeface="Arial" panose="020B0604020202020204" pitchFamily="34" charset="0"/>
              <a:buChar char="•"/>
            </a:pPr>
            <a:r>
              <a:rPr lang="ru-RU" b="0" i="0" u="none" strike="noStrike" baseline="0" dirty="0">
                <a:solidFill>
                  <a:schemeClr val="tx1"/>
                </a:solidFill>
                <a:latin typeface="Georgia" panose="02040502050405020303" pitchFamily="18" charset="0"/>
              </a:rPr>
              <a:t>в соответствии с законодательством в области национальной безопасности, об обороне, о борьбе с коррупцией, о борьбе с терроризмом и противодействии экстремизму, о предотвращении легализации доходов, полученных преступным путем, финансирования террористической деятельности и финансирования распространения оружия массового поражения, о Государственной границе Республики Беларусь;</a:t>
            </a:r>
            <a:endParaRPr lang="ru-RU" spc="-85" dirty="0">
              <a:solidFill>
                <a:schemeClr val="tx1"/>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40505026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6747360"/>
          </a:xfrm>
          <a:prstGeom prst="rect">
            <a:avLst/>
          </a:prstGeom>
        </p:spPr>
        <p:txBody>
          <a:bodyPr vert="horz" wrap="square" lIns="0" tIns="12065" rIns="0" bIns="0" rtlCol="0">
            <a:spAutoFit/>
          </a:bodyPr>
          <a:lstStyle/>
          <a:p>
            <a:pPr marL="12700">
              <a:lnSpc>
                <a:spcPct val="100000"/>
              </a:lnSpc>
              <a:spcBef>
                <a:spcPts val="105"/>
              </a:spcBef>
            </a:pPr>
            <a:r>
              <a:rPr lang="ru-RU" sz="2300" b="1" spc="-85" dirty="0">
                <a:latin typeface="Georgia" panose="02040502050405020303" pitchFamily="18" charset="0"/>
                <a:cs typeface="Georgia"/>
              </a:rPr>
              <a:t>Работа с персональными данными</a:t>
            </a:r>
          </a:p>
          <a:p>
            <a:pPr marL="12700">
              <a:lnSpc>
                <a:spcPct val="100000"/>
              </a:lnSpc>
              <a:spcBef>
                <a:spcPts val="105"/>
              </a:spcBef>
            </a:pPr>
            <a:r>
              <a:rPr lang="ru-RU" sz="2300" spc="-85" dirty="0">
                <a:latin typeface="Georgia" panose="02040502050405020303" pitchFamily="18" charset="0"/>
              </a:rPr>
              <a:t>Журнал</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учета</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предоставления</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ПД</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третьим</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лицам</a:t>
            </a:r>
            <a:r>
              <a:rPr lang="ru-RU" sz="2300" dirty="0">
                <a:solidFill>
                  <a:srgbClr val="1F3863"/>
                </a:solidFill>
                <a:latin typeface="Georgia" panose="02040502050405020303" pitchFamily="18" charset="0"/>
                <a:cs typeface="Times New Roman"/>
              </a:rPr>
              <a:t>:</a:t>
            </a:r>
          </a:p>
          <a:p>
            <a:pPr marL="12700">
              <a:lnSpc>
                <a:spcPct val="100000"/>
              </a:lnSpc>
              <a:spcBef>
                <a:spcPts val="105"/>
              </a:spcBef>
            </a:pPr>
            <a:endParaRPr lang="ru-RU" sz="2300" dirty="0">
              <a:solidFill>
                <a:srgbClr val="1F3863"/>
              </a:solidFill>
              <a:latin typeface="Georgia" panose="02040502050405020303" pitchFamily="18" charset="0"/>
              <a:cs typeface="Times New Roman"/>
            </a:endParaRPr>
          </a:p>
          <a:p>
            <a:pPr algn="just">
              <a:spcAft>
                <a:spcPts val="0"/>
              </a:spcAft>
            </a:pPr>
            <a:r>
              <a:rPr lang="ru-RU" sz="2300" b="0" i="0" u="none" strike="noStrike" baseline="0" dirty="0">
                <a:solidFill>
                  <a:schemeClr val="tx1"/>
                </a:solidFill>
                <a:latin typeface="Georgia" panose="02040502050405020303" pitchFamily="18" charset="0"/>
              </a:rPr>
              <a:t>Информация </a:t>
            </a:r>
            <a:r>
              <a:rPr lang="ru-RU" sz="2300" b="1" i="0" u="none" strike="noStrike" baseline="0" dirty="0">
                <a:solidFill>
                  <a:schemeClr val="tx1"/>
                </a:solidFill>
                <a:latin typeface="Georgia" panose="02040502050405020303" pitchFamily="18" charset="0"/>
              </a:rPr>
              <a:t>о предоставлении персональных данных третьим лицам </a:t>
            </a:r>
            <a:r>
              <a:rPr lang="ru-RU" sz="2300" b="0" i="0" u="none" strike="noStrike" baseline="0" dirty="0">
                <a:solidFill>
                  <a:schemeClr val="tx1"/>
                </a:solidFill>
                <a:latin typeface="Georgia" panose="02040502050405020303" pitchFamily="18" charset="0"/>
              </a:rPr>
              <a:t>может не предоставляться субъекту:</a:t>
            </a:r>
          </a:p>
          <a:p>
            <a:pPr algn="l"/>
            <a:endParaRPr lang="ru-BY" sz="2300" b="0" i="0" u="none" strike="noStrike" baseline="0" dirty="0">
              <a:solidFill>
                <a:schemeClr val="tx1"/>
              </a:solidFill>
              <a:latin typeface="Georgia" panose="02040502050405020303" pitchFamily="18" charset="0"/>
            </a:endParaRPr>
          </a:p>
          <a:p>
            <a:pPr marL="285750" indent="-285750" algn="just">
              <a:buFont typeface="Arial" panose="020B0604020202020204" pitchFamily="34" charset="0"/>
              <a:buChar char="•"/>
            </a:pPr>
            <a:r>
              <a:rPr lang="ru-RU" sz="2300" b="0" i="0" u="none" strike="noStrike" baseline="0" dirty="0">
                <a:solidFill>
                  <a:schemeClr val="tx1"/>
                </a:solidFill>
                <a:latin typeface="Georgia" panose="02040502050405020303" pitchFamily="18" charset="0"/>
              </a:rPr>
              <a:t>если обработка персональных данных осуществляется в соответствии с законодательством об исполнительном производстве;</a:t>
            </a:r>
          </a:p>
          <a:p>
            <a:pPr marL="285750" indent="-285750" algn="just">
              <a:buFont typeface="Arial" panose="020B0604020202020204" pitchFamily="34" charset="0"/>
              <a:buChar char="•"/>
            </a:pPr>
            <a:r>
              <a:rPr lang="ru-RU" sz="2300" b="0" i="0" u="none" strike="noStrike" baseline="0" dirty="0">
                <a:solidFill>
                  <a:schemeClr val="tx1"/>
                </a:solidFill>
                <a:latin typeface="Georgia" panose="02040502050405020303" pitchFamily="18" charset="0"/>
              </a:rPr>
              <a:t>если обработка персональных данных осуществляется при осуществлении правосудия и организации деятельности судов общей юрисдикции.</a:t>
            </a:r>
          </a:p>
          <a:p>
            <a:endParaRPr lang="ru-BY" sz="1800" b="0" i="0" u="none" strike="noStrike" baseline="0" dirty="0">
              <a:solidFill>
                <a:srgbClr val="1F3863"/>
              </a:solidFill>
              <a:latin typeface="Times New Roman" panose="02020603050405020304" pitchFamily="18" charset="0"/>
            </a:endParaRPr>
          </a:p>
          <a:p>
            <a:endParaRPr lang="ru-BY" sz="1800" b="0" i="0" u="none" strike="noStrike" baseline="0" dirty="0">
              <a:solidFill>
                <a:srgbClr val="1F3863"/>
              </a:solidFill>
              <a:latin typeface="Times New Roman" panose="02020603050405020304" pitchFamily="18" charset="0"/>
            </a:endParaRPr>
          </a:p>
          <a:p>
            <a:endParaRPr lang="ru-BY" sz="1800" b="0" i="0" u="none" strike="noStrike" baseline="0" dirty="0">
              <a:solidFill>
                <a:srgbClr val="1F3863"/>
              </a:solidFill>
              <a:latin typeface="Times New Roman" panose="02020603050405020304" pitchFamily="18" charset="0"/>
            </a:endParaRPr>
          </a:p>
          <a:p>
            <a:endParaRPr lang="ru-RU" sz="1800" b="0" i="0" u="none" strike="noStrike" baseline="0" dirty="0">
              <a:solidFill>
                <a:srgbClr val="1F3863"/>
              </a:solidFill>
              <a:latin typeface="Times New Roman" panose="02020603050405020304" pitchFamily="18" charset="0"/>
            </a:endParaRPr>
          </a:p>
          <a:p>
            <a:endParaRPr lang="ru-BY" sz="1800" b="0" i="0" u="none" strike="noStrike" baseline="0" dirty="0">
              <a:solidFill>
                <a:srgbClr val="1F3863"/>
              </a:solidFill>
              <a:latin typeface="Times New Roman" panose="02020603050405020304" pitchFamily="18" charset="0"/>
            </a:endParaRPr>
          </a:p>
          <a:p>
            <a:pPr marL="342900" indent="-342900" algn="just">
              <a:spcAft>
                <a:spcPts val="0"/>
              </a:spcAft>
              <a:buFont typeface="Arial" panose="020B0604020202020204" pitchFamily="34" charset="0"/>
              <a:buChar char="•"/>
            </a:pPr>
            <a:endParaRPr lang="ru-RU" sz="2400" spc="-85" dirty="0">
              <a:solidFill>
                <a:srgbClr val="1F3863"/>
              </a:solidFill>
              <a:latin typeface="Times New Roman"/>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229629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790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dirty="0">
              <a:latin typeface="Georgia"/>
              <a:cs typeface="Georgia"/>
            </a:endParaRPr>
          </a:p>
        </p:txBody>
      </p:sp>
      <p:sp>
        <p:nvSpPr>
          <p:cNvPr id="6" name="object 6"/>
          <p:cNvSpPr txBox="1"/>
          <p:nvPr/>
        </p:nvSpPr>
        <p:spPr>
          <a:xfrm>
            <a:off x="838200" y="3571136"/>
            <a:ext cx="2260884" cy="783590"/>
          </a:xfrm>
          <a:prstGeom prst="rect">
            <a:avLst/>
          </a:prstGeom>
        </p:spPr>
        <p:txBody>
          <a:bodyPr vert="horz" wrap="square" lIns="0" tIns="45085" rIns="0" bIns="0" rtlCol="0">
            <a:spAutoFit/>
          </a:bodyPr>
          <a:lstStyle/>
          <a:p>
            <a:pPr marL="12700" marR="5080" indent="278765" algn="just">
              <a:lnSpc>
                <a:spcPct val="88100"/>
              </a:lnSpc>
              <a:spcBef>
                <a:spcPts val="355"/>
              </a:spcBef>
            </a:pPr>
            <a:r>
              <a:rPr sz="1800" spc="-25" dirty="0">
                <a:latin typeface="Georgia"/>
                <a:cs typeface="Georgia"/>
              </a:rPr>
              <a:t>Физическое</a:t>
            </a:r>
            <a:r>
              <a:rPr sz="1800" spc="-50" dirty="0">
                <a:latin typeface="Georgia"/>
                <a:cs typeface="Georgia"/>
              </a:rPr>
              <a:t> </a:t>
            </a:r>
            <a:r>
              <a:rPr sz="1800" spc="-55" dirty="0">
                <a:latin typeface="Georgia"/>
                <a:cs typeface="Georgia"/>
              </a:rPr>
              <a:t>лицо, </a:t>
            </a:r>
            <a:r>
              <a:rPr sz="1800" spc="-10" dirty="0">
                <a:latin typeface="Georgia"/>
                <a:cs typeface="Georgia"/>
              </a:rPr>
              <a:t>которое</a:t>
            </a:r>
            <a:r>
              <a:rPr sz="1800" spc="-75" dirty="0">
                <a:latin typeface="Georgia"/>
                <a:cs typeface="Georgia"/>
              </a:rPr>
              <a:t> </a:t>
            </a:r>
            <a:r>
              <a:rPr sz="1800" spc="-40" dirty="0" err="1">
                <a:latin typeface="Georgia"/>
                <a:cs typeface="Georgia"/>
              </a:rPr>
              <a:t>может</a:t>
            </a:r>
            <a:r>
              <a:rPr sz="1800" spc="-70" dirty="0">
                <a:latin typeface="Georgia"/>
                <a:cs typeface="Georgia"/>
              </a:rPr>
              <a:t> </a:t>
            </a:r>
            <a:r>
              <a:rPr sz="1800" spc="-20" dirty="0" err="1">
                <a:latin typeface="Georgia"/>
                <a:cs typeface="Georgia"/>
              </a:rPr>
              <a:t>быт</a:t>
            </a:r>
            <a:r>
              <a:rPr lang="ru-RU" sz="1800" spc="-20" dirty="0">
                <a:latin typeface="Georgia"/>
                <a:cs typeface="Georgia"/>
              </a:rPr>
              <a:t>ь </a:t>
            </a:r>
            <a:r>
              <a:rPr lang="ru-RU" sz="1800" spc="-10" dirty="0">
                <a:latin typeface="Georgia"/>
                <a:cs typeface="Georgia"/>
              </a:rPr>
              <a:t>идентифицировано</a:t>
            </a:r>
            <a:endParaRPr lang="ru-RU" sz="1800" dirty="0">
              <a:latin typeface="Georgia"/>
              <a:cs typeface="Georgia"/>
            </a:endParaRPr>
          </a:p>
        </p:txBody>
      </p:sp>
      <p:sp>
        <p:nvSpPr>
          <p:cNvPr id="7" name="object 7"/>
          <p:cNvSpPr/>
          <p:nvPr/>
        </p:nvSpPr>
        <p:spPr>
          <a:xfrm>
            <a:off x="3192227" y="1903603"/>
            <a:ext cx="364490" cy="4118656"/>
          </a:xfrm>
          <a:custGeom>
            <a:avLst/>
            <a:gdLst/>
            <a:ahLst/>
            <a:cxnLst/>
            <a:rect l="l" t="t" r="r" b="b"/>
            <a:pathLst>
              <a:path w="364489" h="3965575">
                <a:moveTo>
                  <a:pt x="364236" y="3965448"/>
                </a:moveTo>
                <a:lnTo>
                  <a:pt x="306671" y="3958949"/>
                </a:lnTo>
                <a:lnTo>
                  <a:pt x="256678" y="3940851"/>
                </a:lnTo>
                <a:lnTo>
                  <a:pt x="217255" y="3913255"/>
                </a:lnTo>
                <a:lnTo>
                  <a:pt x="191402" y="3878260"/>
                </a:lnTo>
                <a:lnTo>
                  <a:pt x="182117" y="3837965"/>
                </a:lnTo>
                <a:lnTo>
                  <a:pt x="182117" y="2110232"/>
                </a:lnTo>
                <a:lnTo>
                  <a:pt x="172833" y="2069904"/>
                </a:lnTo>
                <a:lnTo>
                  <a:pt x="146980" y="2034899"/>
                </a:lnTo>
                <a:lnTo>
                  <a:pt x="107557" y="2007307"/>
                </a:lnTo>
                <a:lnTo>
                  <a:pt x="57564" y="1989218"/>
                </a:lnTo>
                <a:lnTo>
                  <a:pt x="0" y="1982724"/>
                </a:lnTo>
                <a:lnTo>
                  <a:pt x="57564" y="1976229"/>
                </a:lnTo>
                <a:lnTo>
                  <a:pt x="107557" y="1958140"/>
                </a:lnTo>
                <a:lnTo>
                  <a:pt x="146980" y="1930548"/>
                </a:lnTo>
                <a:lnTo>
                  <a:pt x="172833" y="1895543"/>
                </a:lnTo>
                <a:lnTo>
                  <a:pt x="182117" y="1855216"/>
                </a:lnTo>
                <a:lnTo>
                  <a:pt x="182117" y="127508"/>
                </a:lnTo>
                <a:lnTo>
                  <a:pt x="191402" y="87180"/>
                </a:lnTo>
                <a:lnTo>
                  <a:pt x="217255" y="52175"/>
                </a:lnTo>
                <a:lnTo>
                  <a:pt x="256678" y="24583"/>
                </a:lnTo>
                <a:lnTo>
                  <a:pt x="306671" y="6494"/>
                </a:lnTo>
                <a:lnTo>
                  <a:pt x="364236" y="0"/>
                </a:lnTo>
              </a:path>
            </a:pathLst>
          </a:custGeom>
          <a:ln w="15874">
            <a:solidFill>
              <a:srgbClr val="31426B"/>
            </a:solidFill>
          </a:ln>
        </p:spPr>
        <p:txBody>
          <a:bodyPr wrap="square" lIns="0" tIns="0" rIns="0" bIns="0" rtlCol="0"/>
          <a:lstStyle/>
          <a:p>
            <a:endParaRPr/>
          </a:p>
        </p:txBody>
      </p:sp>
      <p:grpSp>
        <p:nvGrpSpPr>
          <p:cNvPr id="8" name="object 8"/>
          <p:cNvGrpSpPr/>
          <p:nvPr/>
        </p:nvGrpSpPr>
        <p:grpSpPr>
          <a:xfrm>
            <a:off x="3735200" y="1869042"/>
            <a:ext cx="4882452" cy="4161154"/>
            <a:chOff x="3684714" y="1762950"/>
            <a:chExt cx="4966335" cy="4161154"/>
          </a:xfrm>
        </p:grpSpPr>
        <p:sp>
          <p:nvSpPr>
            <p:cNvPr id="9" name="object 9"/>
            <p:cNvSpPr/>
            <p:nvPr/>
          </p:nvSpPr>
          <p:spPr>
            <a:xfrm>
              <a:off x="3692652" y="1770888"/>
              <a:ext cx="4950460" cy="4145279"/>
            </a:xfrm>
            <a:custGeom>
              <a:avLst/>
              <a:gdLst/>
              <a:ahLst/>
              <a:cxnLst/>
              <a:rect l="l" t="t" r="r" b="b"/>
              <a:pathLst>
                <a:path w="4950459" h="4145279">
                  <a:moveTo>
                    <a:pt x="4949952" y="0"/>
                  </a:moveTo>
                  <a:lnTo>
                    <a:pt x="0" y="0"/>
                  </a:lnTo>
                  <a:lnTo>
                    <a:pt x="0" y="4145279"/>
                  </a:lnTo>
                  <a:lnTo>
                    <a:pt x="4949952" y="4145279"/>
                  </a:lnTo>
                  <a:lnTo>
                    <a:pt x="4949952" y="0"/>
                  </a:lnTo>
                  <a:close/>
                </a:path>
              </a:pathLst>
            </a:custGeom>
            <a:solidFill>
              <a:srgbClr val="FFFFFF"/>
            </a:solidFill>
          </p:spPr>
          <p:txBody>
            <a:bodyPr wrap="square" lIns="0" tIns="0" rIns="0" bIns="0" rtlCol="0"/>
            <a:lstStyle/>
            <a:p>
              <a:endParaRPr/>
            </a:p>
          </p:txBody>
        </p:sp>
        <p:sp>
          <p:nvSpPr>
            <p:cNvPr id="10" name="object 10"/>
            <p:cNvSpPr/>
            <p:nvPr/>
          </p:nvSpPr>
          <p:spPr>
            <a:xfrm>
              <a:off x="3692652" y="1770888"/>
              <a:ext cx="4950460" cy="4145279"/>
            </a:xfrm>
            <a:custGeom>
              <a:avLst/>
              <a:gdLst/>
              <a:ahLst/>
              <a:cxnLst/>
              <a:rect l="l" t="t" r="r" b="b"/>
              <a:pathLst>
                <a:path w="4950459" h="4145279">
                  <a:moveTo>
                    <a:pt x="0" y="4145279"/>
                  </a:moveTo>
                  <a:lnTo>
                    <a:pt x="4949952" y="4145279"/>
                  </a:lnTo>
                  <a:lnTo>
                    <a:pt x="4949952" y="0"/>
                  </a:lnTo>
                  <a:lnTo>
                    <a:pt x="0" y="0"/>
                  </a:lnTo>
                  <a:lnTo>
                    <a:pt x="0" y="4145279"/>
                  </a:lnTo>
                  <a:close/>
                </a:path>
              </a:pathLst>
            </a:custGeom>
            <a:ln w="15875">
              <a:solidFill>
                <a:srgbClr val="394B7A"/>
              </a:solidFill>
            </a:ln>
          </p:spPr>
          <p:txBody>
            <a:bodyPr wrap="square" lIns="0" tIns="0" rIns="0" bIns="0" rtlCol="0"/>
            <a:lstStyle/>
            <a:p>
              <a:endParaRPr/>
            </a:p>
          </p:txBody>
        </p:sp>
      </p:grpSp>
      <p:sp>
        <p:nvSpPr>
          <p:cNvPr id="11" name="object 11"/>
          <p:cNvSpPr txBox="1"/>
          <p:nvPr/>
        </p:nvSpPr>
        <p:spPr>
          <a:xfrm>
            <a:off x="3749802" y="1903603"/>
            <a:ext cx="4784598" cy="3598164"/>
          </a:xfrm>
          <a:prstGeom prst="rect">
            <a:avLst/>
          </a:prstGeom>
        </p:spPr>
        <p:txBody>
          <a:bodyPr vert="horz" wrap="square" lIns="0" tIns="45085" rIns="0" bIns="0" rtlCol="0">
            <a:spAutoFit/>
          </a:bodyPr>
          <a:lstStyle/>
          <a:p>
            <a:pPr marL="184785" marR="149225" indent="-172720">
              <a:lnSpc>
                <a:spcPct val="88100"/>
              </a:lnSpc>
              <a:spcBef>
                <a:spcPts val="355"/>
              </a:spcBef>
              <a:buFont typeface="Georgia"/>
              <a:buChar char="•"/>
              <a:tabLst>
                <a:tab pos="184785" algn="l"/>
              </a:tabLst>
            </a:pPr>
            <a:r>
              <a:rPr sz="1800" b="0" i="1" spc="-40" dirty="0">
                <a:latin typeface="Georgia" panose="02040502050405020303" pitchFamily="18" charset="0"/>
                <a:cs typeface="Roboto Thin"/>
              </a:rPr>
              <a:t>физическое</a:t>
            </a:r>
            <a:r>
              <a:rPr sz="1800" b="0" i="1" spc="-5" dirty="0">
                <a:latin typeface="Georgia" panose="02040502050405020303" pitchFamily="18" charset="0"/>
                <a:cs typeface="Roboto Thin"/>
              </a:rPr>
              <a:t> </a:t>
            </a:r>
            <a:r>
              <a:rPr sz="1800" b="0" i="1" dirty="0">
                <a:latin typeface="Georgia" panose="02040502050405020303" pitchFamily="18" charset="0"/>
                <a:cs typeface="Roboto Thin"/>
              </a:rPr>
              <a:t>лицо,</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которое</a:t>
            </a:r>
            <a:r>
              <a:rPr sz="1800" b="0" i="1" spc="-5" dirty="0">
                <a:latin typeface="Georgia" panose="02040502050405020303" pitchFamily="18" charset="0"/>
                <a:cs typeface="Roboto Thin"/>
              </a:rPr>
              <a:t> </a:t>
            </a:r>
            <a:r>
              <a:rPr sz="1800" b="0" i="1" spc="120" dirty="0">
                <a:latin typeface="Georgia" panose="02040502050405020303" pitchFamily="18" charset="0"/>
                <a:cs typeface="Roboto Thin"/>
              </a:rPr>
              <a:t>может</a:t>
            </a:r>
            <a:r>
              <a:rPr sz="1800" b="0" i="1" spc="-10" dirty="0">
                <a:latin typeface="Georgia" panose="02040502050405020303" pitchFamily="18" charset="0"/>
                <a:cs typeface="Roboto Thin"/>
              </a:rPr>
              <a:t> </a:t>
            </a:r>
            <a:r>
              <a:rPr sz="1800" b="0" i="1" spc="105" dirty="0">
                <a:latin typeface="Georgia" panose="02040502050405020303" pitchFamily="18" charset="0"/>
                <a:cs typeface="Roboto Thin"/>
              </a:rPr>
              <a:t>быть </a:t>
            </a:r>
            <a:r>
              <a:rPr sz="1800" b="1" i="1" spc="-165" dirty="0">
                <a:latin typeface="Georgia" panose="02040502050405020303" pitchFamily="18" charset="0"/>
                <a:cs typeface="Georgia"/>
              </a:rPr>
              <a:t>прямо</a:t>
            </a:r>
            <a:r>
              <a:rPr sz="1800" b="1" i="1" spc="-45" dirty="0">
                <a:latin typeface="Georgia" panose="02040502050405020303" pitchFamily="18" charset="0"/>
                <a:cs typeface="Georgia"/>
              </a:rPr>
              <a:t> </a:t>
            </a:r>
            <a:r>
              <a:rPr sz="1800" b="1" i="1" spc="-165" dirty="0">
                <a:latin typeface="Georgia" panose="02040502050405020303" pitchFamily="18" charset="0"/>
                <a:cs typeface="Georgia"/>
              </a:rPr>
              <a:t>или</a:t>
            </a:r>
            <a:r>
              <a:rPr sz="1800" b="1" i="1" spc="-55" dirty="0">
                <a:latin typeface="Georgia" panose="02040502050405020303" pitchFamily="18" charset="0"/>
                <a:cs typeface="Georgia"/>
              </a:rPr>
              <a:t> </a:t>
            </a:r>
            <a:r>
              <a:rPr sz="1800" b="1" i="1" spc="-155" dirty="0">
                <a:latin typeface="Georgia" panose="02040502050405020303" pitchFamily="18" charset="0"/>
                <a:cs typeface="Georgia"/>
              </a:rPr>
              <a:t>косвенно</a:t>
            </a:r>
            <a:r>
              <a:rPr sz="1800" b="1" i="1" spc="-50" dirty="0">
                <a:latin typeface="Georgia" panose="02040502050405020303" pitchFamily="18" charset="0"/>
                <a:cs typeface="Georgia"/>
              </a:rPr>
              <a:t> </a:t>
            </a:r>
            <a:r>
              <a:rPr sz="1800" b="1" i="1" spc="-135" dirty="0">
                <a:latin typeface="Georgia" panose="02040502050405020303" pitchFamily="18" charset="0"/>
                <a:cs typeface="Georgia"/>
              </a:rPr>
              <a:t>определено</a:t>
            </a:r>
            <a:r>
              <a:rPr sz="1800" b="0" i="1" spc="-135" dirty="0">
                <a:latin typeface="Georgia" panose="02040502050405020303" pitchFamily="18" charset="0"/>
                <a:cs typeface="Roboto Thin"/>
              </a:rPr>
              <a:t>,</a:t>
            </a:r>
            <a:r>
              <a:rPr sz="1800" b="0" i="1" spc="-15" dirty="0">
                <a:latin typeface="Georgia" panose="02040502050405020303" pitchFamily="18" charset="0"/>
                <a:cs typeface="Roboto Thin"/>
              </a:rPr>
              <a:t> </a:t>
            </a:r>
            <a:r>
              <a:rPr sz="1800" b="0" i="1" spc="-50" dirty="0">
                <a:latin typeface="Georgia" panose="02040502050405020303" pitchFamily="18" charset="0"/>
                <a:cs typeface="Roboto Thin"/>
              </a:rPr>
              <a:t>в </a:t>
            </a:r>
            <a:r>
              <a:rPr sz="1800" b="0" i="1" spc="100" dirty="0">
                <a:latin typeface="Georgia" panose="02040502050405020303" pitchFamily="18" charset="0"/>
                <a:cs typeface="Roboto Thin"/>
              </a:rPr>
              <a:t>частности</a:t>
            </a:r>
            <a:r>
              <a:rPr sz="1800" b="0" i="1" spc="-5" dirty="0">
                <a:latin typeface="Georgia" panose="02040502050405020303" pitchFamily="18" charset="0"/>
                <a:cs typeface="Roboto Thin"/>
              </a:rPr>
              <a:t> </a:t>
            </a:r>
            <a:r>
              <a:rPr sz="1800" b="0" i="1" spc="-10" dirty="0">
                <a:latin typeface="Georgia" panose="02040502050405020303" pitchFamily="18" charset="0"/>
                <a:cs typeface="Roboto Thin"/>
              </a:rPr>
              <a:t>через</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dirty="0" err="1">
                <a:latin typeface="Georgia" panose="02040502050405020303" pitchFamily="18" charset="0"/>
                <a:cs typeface="Roboto Thin"/>
              </a:rPr>
              <a:t>фамилию</a:t>
            </a:r>
            <a:r>
              <a:rPr sz="1800" b="0" i="1" dirty="0">
                <a:latin typeface="Georgia" panose="02040502050405020303" pitchFamily="18" charset="0"/>
                <a:cs typeface="Roboto Thin"/>
              </a:rPr>
              <a:t>,</a:t>
            </a:r>
            <a:r>
              <a:rPr sz="1800" b="0" i="1" spc="-10" dirty="0">
                <a:latin typeface="Georgia" panose="02040502050405020303" pitchFamily="18" charset="0"/>
                <a:cs typeface="Roboto Thin"/>
              </a:rPr>
              <a:t> </a:t>
            </a:r>
            <a:r>
              <a:rPr sz="1800" b="0" i="1" dirty="0">
                <a:latin typeface="Georgia" panose="02040502050405020303" pitchFamily="18" charset="0"/>
                <a:cs typeface="Roboto Thin"/>
              </a:rPr>
              <a:t>собственное</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имя,</a:t>
            </a:r>
            <a:r>
              <a:rPr sz="1800" b="0" i="1" spc="-20" dirty="0">
                <a:latin typeface="Georgia" panose="02040502050405020303" pitchFamily="18" charset="0"/>
                <a:cs typeface="Roboto Thin"/>
              </a:rPr>
              <a:t> </a:t>
            </a:r>
            <a:r>
              <a:rPr sz="1800" b="0" i="1" spc="90" dirty="0">
                <a:latin typeface="Georgia" panose="02040502050405020303" pitchFamily="18" charset="0"/>
                <a:cs typeface="Roboto Thin"/>
              </a:rPr>
              <a:t>отчество,</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140" dirty="0" err="1">
                <a:latin typeface="Georgia" panose="02040502050405020303" pitchFamily="18" charset="0"/>
                <a:cs typeface="Roboto Thin"/>
              </a:rPr>
              <a:t>дату</a:t>
            </a:r>
            <a:r>
              <a:rPr sz="1800" b="0" i="1" spc="-30" dirty="0">
                <a:latin typeface="Georgia" panose="02040502050405020303" pitchFamily="18" charset="0"/>
                <a:cs typeface="Roboto Thin"/>
              </a:rPr>
              <a:t> </a:t>
            </a:r>
            <a:r>
              <a:rPr sz="1800" b="0" i="1" spc="-10" dirty="0">
                <a:latin typeface="Georgia" panose="02040502050405020303" pitchFamily="18" charset="0"/>
                <a:cs typeface="Roboto Thin"/>
              </a:rPr>
              <a:t>рождения,</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lang="ru-RU" sz="1800" b="0" i="1" dirty="0">
                <a:latin typeface="Georgia" panose="02040502050405020303" pitchFamily="18" charset="0"/>
                <a:cs typeface="Roboto Thin"/>
              </a:rPr>
              <a:t>и</a:t>
            </a:r>
            <a:r>
              <a:rPr sz="1800" b="0" i="1" dirty="0" err="1">
                <a:latin typeface="Georgia" panose="02040502050405020303" pitchFamily="18" charset="0"/>
                <a:cs typeface="Roboto Thin"/>
              </a:rPr>
              <a:t>дентификационный</a:t>
            </a:r>
            <a:r>
              <a:rPr lang="ru-RU" i="1" spc="375" dirty="0">
                <a:latin typeface="Georgia" panose="02040502050405020303" pitchFamily="18" charset="0"/>
                <a:cs typeface="Roboto Thin"/>
              </a:rPr>
              <a:t> </a:t>
            </a:r>
            <a:r>
              <a:rPr sz="1800" b="0" i="1" spc="-10" dirty="0" err="1">
                <a:latin typeface="Georgia" panose="02040502050405020303" pitchFamily="18" charset="0"/>
                <a:cs typeface="Roboto Thin"/>
              </a:rPr>
              <a:t>номер</a:t>
            </a:r>
            <a:endParaRPr lang="ru-RU" sz="1800" b="0" i="1" spc="-1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20" dirty="0" err="1">
                <a:latin typeface="Georgia" panose="02040502050405020303" pitchFamily="18" charset="0"/>
                <a:cs typeface="Roboto Thin"/>
              </a:rPr>
              <a:t>либо</a:t>
            </a:r>
            <a:r>
              <a:rPr sz="1800" b="0" i="1" spc="-50" dirty="0">
                <a:latin typeface="Georgia" panose="02040502050405020303" pitchFamily="18" charset="0"/>
                <a:cs typeface="Roboto Thin"/>
              </a:rPr>
              <a:t> </a:t>
            </a:r>
            <a:r>
              <a:rPr sz="1800" b="0" i="1" spc="-60" dirty="0">
                <a:latin typeface="Georgia" panose="02040502050405020303" pitchFamily="18" charset="0"/>
                <a:cs typeface="Roboto Thin"/>
              </a:rPr>
              <a:t>через</a:t>
            </a:r>
            <a:r>
              <a:rPr sz="1800" b="0" i="1" spc="-45" dirty="0">
                <a:latin typeface="Georgia" panose="02040502050405020303" pitchFamily="18" charset="0"/>
                <a:cs typeface="Roboto Thin"/>
              </a:rPr>
              <a:t> </a:t>
            </a:r>
            <a:r>
              <a:rPr sz="1800" b="0" i="1" dirty="0">
                <a:latin typeface="Georgia" panose="02040502050405020303" pitchFamily="18" charset="0"/>
                <a:cs typeface="Roboto Thin"/>
              </a:rPr>
              <a:t>один</a:t>
            </a:r>
            <a:r>
              <a:rPr sz="1800" b="0" i="1" spc="-45" dirty="0">
                <a:latin typeface="Georgia" panose="02040502050405020303" pitchFamily="18" charset="0"/>
                <a:cs typeface="Roboto Thin"/>
              </a:rPr>
              <a:t> </a:t>
            </a:r>
            <a:r>
              <a:rPr sz="1800" b="0" i="1" dirty="0">
                <a:latin typeface="Georgia" panose="02040502050405020303" pitchFamily="18" charset="0"/>
                <a:cs typeface="Roboto Thin"/>
              </a:rPr>
              <a:t>или</a:t>
            </a:r>
            <a:r>
              <a:rPr sz="1800" b="0" i="1" spc="-50" dirty="0">
                <a:latin typeface="Georgia" panose="02040502050405020303" pitchFamily="18" charset="0"/>
                <a:cs typeface="Roboto Thin"/>
              </a:rPr>
              <a:t> </a:t>
            </a:r>
            <a:r>
              <a:rPr sz="1800" b="0" i="1" spc="-25" dirty="0">
                <a:latin typeface="Georgia" panose="02040502050405020303" pitchFamily="18" charset="0"/>
                <a:cs typeface="Roboto Thin"/>
              </a:rPr>
              <a:t>несколько</a:t>
            </a:r>
            <a:r>
              <a:rPr sz="1800" b="0" i="1" spc="-35" dirty="0">
                <a:latin typeface="Georgia" panose="02040502050405020303" pitchFamily="18" charset="0"/>
                <a:cs typeface="Roboto Thin"/>
              </a:rPr>
              <a:t> </a:t>
            </a:r>
            <a:r>
              <a:rPr sz="1800" b="0" i="1" spc="-10" dirty="0">
                <a:latin typeface="Georgia" panose="02040502050405020303" pitchFamily="18" charset="0"/>
                <a:cs typeface="Roboto Thin"/>
              </a:rPr>
              <a:t>признаков, </a:t>
            </a:r>
            <a:r>
              <a:rPr sz="1800" b="0" i="1" dirty="0">
                <a:latin typeface="Georgia" panose="02040502050405020303" pitchFamily="18" charset="0"/>
                <a:cs typeface="Roboto Thin"/>
              </a:rPr>
              <a:t>характерных</a:t>
            </a:r>
            <a:r>
              <a:rPr sz="1800" b="0" i="1" spc="195" dirty="0">
                <a:latin typeface="Georgia" panose="02040502050405020303" pitchFamily="18" charset="0"/>
                <a:cs typeface="Roboto Thin"/>
              </a:rPr>
              <a:t> </a:t>
            </a:r>
            <a:r>
              <a:rPr sz="1800" b="0" i="1" spc="-20" dirty="0" err="1">
                <a:latin typeface="Georgia" panose="02040502050405020303" pitchFamily="18" charset="0"/>
                <a:cs typeface="Roboto Thin"/>
              </a:rPr>
              <a:t>для</a:t>
            </a:r>
            <a:r>
              <a:rPr sz="1800" b="0" i="1" spc="165" dirty="0">
                <a:latin typeface="Georgia" panose="02040502050405020303" pitchFamily="18" charset="0"/>
                <a:cs typeface="Roboto Thin"/>
              </a:rPr>
              <a:t> </a:t>
            </a:r>
            <a:r>
              <a:rPr sz="1800" b="0" i="1" spc="-25" dirty="0" err="1">
                <a:latin typeface="Georgia" panose="02040502050405020303" pitchFamily="18" charset="0"/>
                <a:cs typeface="Roboto Thin"/>
              </a:rPr>
              <a:t>его</a:t>
            </a:r>
            <a:r>
              <a:rPr lang="ru-RU" sz="1800" b="0" i="1" spc="-25"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физической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b="0" i="1" spc="-10" dirty="0" err="1">
                <a:latin typeface="Georgia" panose="02040502050405020303" pitchFamily="18" charset="0"/>
                <a:cs typeface="Roboto Thin"/>
              </a:rPr>
              <a:t>психологической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умственной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экономической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культурной</a:t>
            </a:r>
            <a:r>
              <a:rPr lang="ru-RU" sz="1800" b="0" i="1" spc="-10" dirty="0">
                <a:latin typeface="Georgia" panose="02040502050405020303" pitchFamily="18" charset="0"/>
                <a:cs typeface="Roboto Thin"/>
              </a:rPr>
              <a:t> </a:t>
            </a:r>
            <a:r>
              <a:rPr sz="1800" spc="-810" dirty="0">
                <a:latin typeface="Georgia" panose="02040502050405020303" pitchFamily="18" charset="0"/>
                <a:cs typeface="Courier New"/>
              </a:rPr>
              <a:t> </a:t>
            </a:r>
            <a:r>
              <a:rPr sz="1800" b="0" i="1" dirty="0" err="1">
                <a:latin typeface="Georgia" panose="02040502050405020303" pitchFamily="18" charset="0"/>
                <a:cs typeface="Roboto Thin"/>
              </a:rPr>
              <a:t>или</a:t>
            </a:r>
            <a:r>
              <a:rPr lang="ru-RU" sz="1800" b="0" i="1" dirty="0">
                <a:latin typeface="Georgia" panose="02040502050405020303" pitchFamily="18" charset="0"/>
                <a:cs typeface="Roboto Thin"/>
              </a:rPr>
              <a:t> </a:t>
            </a:r>
            <a:r>
              <a:rPr sz="1800" b="0" i="1" spc="-25" dirty="0" err="1">
                <a:latin typeface="Georgia" panose="02040502050405020303" pitchFamily="18" charset="0"/>
                <a:cs typeface="Roboto Thin"/>
              </a:rPr>
              <a:t>социальной</a:t>
            </a:r>
            <a:r>
              <a:rPr sz="1800" b="0" i="1" spc="-5" dirty="0">
                <a:latin typeface="Georgia" panose="02040502050405020303" pitchFamily="18" charset="0"/>
                <a:cs typeface="Roboto Thin"/>
              </a:rPr>
              <a:t> </a:t>
            </a:r>
            <a:r>
              <a:rPr sz="1800" b="0" i="1" spc="60" dirty="0">
                <a:latin typeface="Georgia" panose="02040502050405020303" pitchFamily="18" charset="0"/>
                <a:cs typeface="Roboto Thin"/>
              </a:rPr>
              <a:t>идентичности</a:t>
            </a:r>
            <a:r>
              <a:rPr sz="1800" b="0" i="1" spc="60" dirty="0">
                <a:latin typeface="Roboto Thin"/>
                <a:cs typeface="Roboto Thin"/>
              </a:rPr>
              <a:t>.</a:t>
            </a:r>
            <a:endParaRPr sz="1800" dirty="0">
              <a:latin typeface="Roboto Thin"/>
              <a:cs typeface="Roboto Thi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483914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spcAft>
                <a:spcPts val="0"/>
              </a:spcAft>
            </a:pPr>
            <a:r>
              <a:rPr lang="ru-RU" sz="2000" spc="-85" dirty="0">
                <a:latin typeface="Georgia"/>
              </a:rPr>
              <a:t>Персональные данные субъектов предоставляются только в соответствии с </a:t>
            </a:r>
            <a:r>
              <a:rPr lang="ru-RU" sz="2000" spc="-85" dirty="0">
                <a:solidFill>
                  <a:schemeClr val="tx1"/>
                </a:solidFill>
                <a:latin typeface="Georgia"/>
              </a:rPr>
              <a:t>официальным запросом другой организации (государственного органа и др.) </a:t>
            </a:r>
            <a:r>
              <a:rPr lang="ru-RU" sz="2000" b="1" spc="-85" dirty="0">
                <a:solidFill>
                  <a:schemeClr val="tx1"/>
                </a:solidFill>
                <a:latin typeface="Georgia"/>
              </a:rPr>
              <a:t>с  </a:t>
            </a:r>
            <a:r>
              <a:rPr lang="ru-RU" sz="2000" b="1" spc="-85" dirty="0">
                <a:latin typeface="Georgia"/>
              </a:rPr>
              <a:t>указанием правового основания, цели обработки, содержания и объема запрашиваемых персональных данных</a:t>
            </a:r>
            <a:r>
              <a:rPr lang="ru-RU" sz="2000" spc="-85" dirty="0">
                <a:latin typeface="Georgia"/>
              </a:rPr>
              <a:t>. При этом если правовым основанием для обработки является согласие субъекта персональных данных, то запрос направляется с приложением копии согласия.</a:t>
            </a:r>
          </a:p>
          <a:p>
            <a:pPr algn="just">
              <a:spcAft>
                <a:spcPts val="0"/>
              </a:spcAft>
            </a:pPr>
            <a:r>
              <a:rPr lang="ru-RU" sz="2000" spc="-85" dirty="0">
                <a:latin typeface="Georgia"/>
              </a:rPr>
              <a:t>Если правовые основания в запросе не указаны, то персональные данные работника могут быть представлены третьему лицу только при условии получения нанимателем от работника согласия на обработку его персональных данных для этой цели.</a:t>
            </a:r>
          </a:p>
          <a:p>
            <a:pPr marL="12700" algn="just">
              <a:lnSpc>
                <a:spcPct val="100000"/>
              </a:lnSpc>
              <a:spcBef>
                <a:spcPts val="105"/>
              </a:spcBef>
            </a:pPr>
            <a:r>
              <a:rPr lang="ru-RU" sz="2400" spc="-85" dirty="0">
                <a:solidFill>
                  <a:srgbClr val="1F3863"/>
                </a:solidFill>
                <a:latin typeface="Times New Roman"/>
                <a:cs typeface="Times New Roman"/>
              </a:rPr>
              <a:t> </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2765614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195653"/>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spcAft>
                <a:spcPts val="0"/>
              </a:spcAft>
            </a:pPr>
            <a:r>
              <a:rPr lang="ru-RU" sz="3200" spc="-85" dirty="0">
                <a:latin typeface="Georgia" panose="02040502050405020303" pitchFamily="18" charset="0"/>
              </a:rPr>
              <a:t>В случае отсутствия в официальном запросе хотя бы одного из обязательных элементов - </a:t>
            </a:r>
            <a:r>
              <a:rPr lang="ru-RU" sz="3200" b="1" spc="-85" dirty="0">
                <a:latin typeface="Georgia" panose="02040502050405020303" pitchFamily="18" charset="0"/>
              </a:rPr>
              <a:t>правового основания, цели обработки, содержания или объёма запрашиваемых персональных данных</a:t>
            </a:r>
            <a:r>
              <a:rPr lang="ru-RU" sz="3200" dirty="0">
                <a:latin typeface="Georgia" panose="02040502050405020303" pitchFamily="18" charset="0"/>
              </a:rPr>
              <a:t>, следует обратиться к инициатору с требованием направить повторный запрос с полной информацией.</a:t>
            </a:r>
            <a:endParaRPr lang="ru-RU" sz="3200" spc="-85"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9378491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208477"/>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Правила работы с персональными данными:</a:t>
            </a:r>
          </a:p>
          <a:p>
            <a:pPr marL="12700">
              <a:lnSpc>
                <a:spcPct val="100000"/>
              </a:lnSpc>
              <a:spcBef>
                <a:spcPts val="105"/>
              </a:spcBef>
            </a:pPr>
            <a:endParaRPr lang="ru-RU" sz="2400" b="1" spc="-85" dirty="0">
              <a:latin typeface="Georgia"/>
              <a:cs typeface="Georgia"/>
            </a:endParaRPr>
          </a:p>
          <a:p>
            <a:pPr marL="12700" algn="just">
              <a:lnSpc>
                <a:spcPct val="100000"/>
              </a:lnSpc>
              <a:spcBef>
                <a:spcPts val="105"/>
              </a:spcBef>
            </a:pPr>
            <a:r>
              <a:rPr lang="ru-RU" sz="3200" dirty="0">
                <a:latin typeface="Georgia" panose="02040502050405020303" pitchFamily="18" charset="0"/>
              </a:rPr>
              <a:t>Особое внимание следует уделять использованию </a:t>
            </a:r>
            <a:r>
              <a:rPr lang="ru-RU" sz="3200" b="1" dirty="0">
                <a:latin typeface="Georgia" panose="02040502050405020303" pitchFamily="18" charset="0"/>
              </a:rPr>
              <a:t>черновиков</a:t>
            </a:r>
            <a:r>
              <a:rPr lang="ru-RU" sz="3200" dirty="0">
                <a:latin typeface="Georgia" panose="02040502050405020303" pitchFamily="18" charset="0"/>
              </a:rPr>
              <a:t>. Перед повторным применением бумажных носителей необходимо обязательно проверять их оборотную сторону на предмет наличия персональных данных, сведений, составляющих коммерческую тайну, либо иной конфиденциальной информации.</a:t>
            </a: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9659703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903539"/>
          </a:xfrm>
          <a:prstGeom prst="rect">
            <a:avLst/>
          </a:prstGeom>
        </p:spPr>
        <p:txBody>
          <a:bodyPr vert="horz" wrap="square" lIns="0" tIns="12065" rIns="0" bIns="0" rtlCol="0">
            <a:spAutoFit/>
          </a:bodyPr>
          <a:lstStyle/>
          <a:p>
            <a:pPr marL="12700">
              <a:lnSpc>
                <a:spcPct val="100000"/>
              </a:lnSpc>
              <a:spcBef>
                <a:spcPts val="105"/>
              </a:spcBef>
            </a:pPr>
            <a:r>
              <a:rPr lang="ru-RU" sz="2000" b="1" spc="-85" dirty="0">
                <a:latin typeface="Georgia"/>
                <a:cs typeface="Georgia"/>
              </a:rPr>
              <a:t>Правила работы с персональными данными:</a:t>
            </a:r>
          </a:p>
          <a:p>
            <a:pPr marL="12700" algn="just">
              <a:lnSpc>
                <a:spcPct val="100000"/>
              </a:lnSpc>
              <a:spcBef>
                <a:spcPts val="105"/>
              </a:spcBef>
            </a:pPr>
            <a:endParaRPr lang="ru-RU" sz="2000" dirty="0">
              <a:solidFill>
                <a:srgbClr val="1F3863"/>
              </a:solidFill>
              <a:latin typeface="Georgia" panose="02040502050405020303" pitchFamily="18" charset="0"/>
              <a:cs typeface="Times New Roman"/>
            </a:endParaRPr>
          </a:p>
          <a:p>
            <a:pPr algn="just"/>
            <a:r>
              <a:rPr lang="ru-RU" b="1" dirty="0">
                <a:latin typeface="Georgia" panose="02040502050405020303" pitchFamily="18" charset="0"/>
              </a:rPr>
              <a:t>В случае инцидента, связанного с нарушением безопасности персональных данных</a:t>
            </a:r>
            <a:r>
              <a:rPr lang="ru-RU" dirty="0">
                <a:latin typeface="Georgia" panose="02040502050405020303" pitchFamily="18" charset="0"/>
              </a:rPr>
              <a:t> </a:t>
            </a:r>
            <a:r>
              <a:rPr lang="en-US" dirty="0">
                <a:latin typeface="Georgia" panose="02040502050405020303" pitchFamily="18" charset="0"/>
              </a:rPr>
              <a:t>-</a:t>
            </a:r>
            <a:r>
              <a:rPr lang="ru-RU" dirty="0">
                <a:latin typeface="Georgia" panose="02040502050405020303" pitchFamily="18" charset="0"/>
              </a:rPr>
              <a:t> включая отправку электронного сообщения или письма, содержащего персональные данные, по ошибочному адресу; утрату </a:t>
            </a:r>
            <a:r>
              <a:rPr lang="ru-RU" dirty="0" err="1">
                <a:latin typeface="Georgia" panose="02040502050405020303" pitchFamily="18" charset="0"/>
              </a:rPr>
              <a:t>флеш</a:t>
            </a:r>
            <a:r>
              <a:rPr lang="ru-RU" dirty="0">
                <a:latin typeface="Georgia" panose="02040502050405020303" pitchFamily="18" charset="0"/>
              </a:rPr>
              <a:t>-накопителя, ноутбука или иного электронного устройства, содержащего персональные данные </a:t>
            </a:r>
            <a:r>
              <a:rPr lang="en-US" dirty="0">
                <a:latin typeface="Georgia" panose="02040502050405020303" pitchFamily="18" charset="0"/>
              </a:rPr>
              <a:t>-</a:t>
            </a:r>
            <a:r>
              <a:rPr lang="ru-RU" dirty="0">
                <a:latin typeface="Georgia" panose="02040502050405020303" pitchFamily="18" charset="0"/>
              </a:rPr>
              <a:t> сотрудник обязан незамедлительно (в максимально короткие сроки) уведомить посредством корпоративной почты Специалиста по внутреннему контролю за обработкой персональных данных.</a:t>
            </a:r>
          </a:p>
          <a:p>
            <a:pPr algn="just"/>
            <a:r>
              <a:rPr lang="ru-RU" b="1" dirty="0">
                <a:latin typeface="Georgia" panose="02040502050405020303" pitchFamily="18" charset="0"/>
              </a:rPr>
              <a:t>Уведомление должно содержать:</a:t>
            </a:r>
            <a:endParaRPr lang="ru-RU" dirty="0">
              <a:latin typeface="Georgia" panose="02040502050405020303" pitchFamily="18" charset="0"/>
            </a:endParaRPr>
          </a:p>
          <a:p>
            <a:pPr marL="342900" indent="-342900" algn="just">
              <a:buFont typeface="Arial" panose="020B0604020202020204" pitchFamily="34" charset="0"/>
              <a:buChar char="•"/>
            </a:pPr>
            <a:r>
              <a:rPr lang="ru-RU" dirty="0">
                <a:latin typeface="Georgia" panose="02040502050405020303" pitchFamily="18" charset="0"/>
              </a:rPr>
              <a:t>дату и время обнаружения</a:t>
            </a:r>
          </a:p>
          <a:p>
            <a:pPr marL="342900" indent="-342900" algn="just">
              <a:buFont typeface="Arial" panose="020B0604020202020204" pitchFamily="34" charset="0"/>
              <a:buChar char="•"/>
            </a:pPr>
            <a:r>
              <a:rPr lang="ru-RU" dirty="0">
                <a:latin typeface="Georgia" panose="02040502050405020303" pitchFamily="18" charset="0"/>
              </a:rPr>
              <a:t>ФИО работника, допустивший инцидент;</a:t>
            </a:r>
          </a:p>
          <a:p>
            <a:pPr marL="342900" indent="-342900" algn="just">
              <a:buFont typeface="Arial" panose="020B0604020202020204" pitchFamily="34" charset="0"/>
              <a:buChar char="•"/>
            </a:pPr>
            <a:r>
              <a:rPr lang="ru-RU" dirty="0">
                <a:latin typeface="Georgia" panose="02040502050405020303" pitchFamily="18" charset="0"/>
              </a:rPr>
              <a:t>ФИО работника, выявившего инцидент;</a:t>
            </a:r>
          </a:p>
          <a:p>
            <a:pPr marL="342900" indent="-342900" algn="just">
              <a:buFont typeface="Arial" panose="020B0604020202020204" pitchFamily="34" charset="0"/>
              <a:buChar char="•"/>
            </a:pPr>
            <a:r>
              <a:rPr lang="ru-RU" dirty="0">
                <a:latin typeface="Georgia" panose="02040502050405020303" pitchFamily="18" charset="0"/>
              </a:rPr>
              <a:t>тип и идентификацию устройства (если применимо);</a:t>
            </a:r>
          </a:p>
          <a:p>
            <a:pPr marL="342900" indent="-342900" algn="just">
              <a:buFont typeface="Arial" panose="020B0604020202020204" pitchFamily="34" charset="0"/>
              <a:buChar char="•"/>
            </a:pPr>
            <a:r>
              <a:rPr lang="ru-RU" dirty="0">
                <a:latin typeface="Georgia" panose="02040502050405020303" pitchFamily="18" charset="0"/>
              </a:rPr>
              <a:t>описание состава и объёма затронутых персональных данных;</a:t>
            </a:r>
          </a:p>
          <a:p>
            <a:pPr marL="342900" indent="-342900" algn="just">
              <a:buFont typeface="Arial" panose="020B0604020202020204" pitchFamily="34" charset="0"/>
              <a:buChar char="•"/>
            </a:pPr>
            <a:r>
              <a:rPr lang="ru-RU" dirty="0">
                <a:latin typeface="Georgia" panose="02040502050405020303" pitchFamily="18" charset="0"/>
              </a:rPr>
              <a:t>предполагаемые причины инцидента;</a:t>
            </a:r>
          </a:p>
          <a:p>
            <a:pPr marL="342900" indent="-342900" algn="just">
              <a:buFont typeface="Arial" panose="020B0604020202020204" pitchFamily="34" charset="0"/>
              <a:buChar char="•"/>
            </a:pPr>
            <a:r>
              <a:rPr lang="ru-RU" dirty="0">
                <a:latin typeface="Georgia" panose="02040502050405020303" pitchFamily="18" charset="0"/>
              </a:rPr>
              <a:t>возможные негативные последствия для субъектов персональных данных</a:t>
            </a:r>
            <a:r>
              <a:rPr lang="en-US" dirty="0">
                <a:latin typeface="Georgia" panose="02040502050405020303" pitchFamily="18" charset="0"/>
              </a:rPr>
              <a:t> </a:t>
            </a:r>
            <a:r>
              <a:rPr lang="ru-RU" dirty="0">
                <a:latin typeface="Georgia" panose="02040502050405020303" pitchFamily="18" charset="0"/>
              </a:rPr>
              <a:t> и для Организации;</a:t>
            </a:r>
          </a:p>
          <a:p>
            <a:pPr marL="342900" indent="-342900" algn="just">
              <a:buFont typeface="Arial" panose="020B0604020202020204" pitchFamily="34" charset="0"/>
              <a:buChar char="•"/>
            </a:pPr>
            <a:r>
              <a:rPr lang="ru-RU" dirty="0">
                <a:latin typeface="Georgia" panose="02040502050405020303" pitchFamily="18" charset="0"/>
              </a:rPr>
              <a:t>иную информацию, которая может дополнительно осветить обстоятельства инцидента и способствовать его  инцидента;</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8385906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304800"/>
            <a:ext cx="7574280" cy="6980757"/>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Правила работы с персональными данными:</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допускать распространения и (или) предоставления персональных данных без согласия субъекта персональных данных или наличия иного законного основания;</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передавать личные атрибуты доступа (логин, пароль) к информационным системам и базам данных, исключать возможность ознакомления с ними посторонних лиц при хранении и вводе, не использовать чужие атрибуты доступа;</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осуществлять обработку персональных данных исключительно в рамках исполнения должностных обязанностей и в объёме, необходимом для их надлежащего выполнения;</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использовать персональные данные в личных целях или для иных целей, не связанных с исполнением должностных обязанностей;</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изменять конфигурацию рабочего компьютера, не отключать средства антивирусной защиты, не устанавливать сторонние программы или оборудование;</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9155521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6057427"/>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Правила работы с персональными данными:</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хранить на рабочем столе только минимально необходимые документы, чтобы снизить риск несанкционированного доступа, потери или повреждения информации;</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не создавать и не распространять вредоносное программное обеспечение, включая вирусы, «черви», «трояны», «шпионские» программы и аналогичные средства;</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не предпринимать попыток несанкционированного доступа в помещения с дополнительными требованиями по контролю доступа.</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40765417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318764"/>
          </a:xfrm>
          <a:prstGeom prst="rect">
            <a:avLst/>
          </a:prstGeom>
        </p:spPr>
        <p:txBody>
          <a:bodyPr vert="horz" wrap="square" lIns="0" tIns="12065" rIns="0" bIns="0" rtlCol="0">
            <a:spAutoFit/>
          </a:bodyPr>
          <a:lstStyle/>
          <a:p>
            <a:pPr lvl="0" algn="just"/>
            <a:r>
              <a:rPr lang="ru-RU" sz="2400" b="1" dirty="0">
                <a:latin typeface="Georgia" panose="02040502050405020303" pitchFamily="18" charset="0"/>
              </a:rPr>
              <a:t>При отлучении работника со своего рабочего места ему необходимо</a:t>
            </a:r>
            <a:r>
              <a:rPr lang="ru-RU" sz="2400" dirty="0">
                <a:latin typeface="Georgia" panose="02040502050405020303" pitchFamily="18" charset="0"/>
              </a:rPr>
              <a:t>: </a:t>
            </a:r>
          </a:p>
          <a:p>
            <a:pPr marL="285750" lvl="0" indent="-285750" algn="just">
              <a:buFont typeface="Arial" panose="020B0604020202020204" pitchFamily="34" charset="0"/>
              <a:buChar char="•"/>
            </a:pPr>
            <a:r>
              <a:rPr lang="ru-RU" sz="2400" dirty="0">
                <a:latin typeface="Georgia" panose="02040502050405020303" pitchFamily="18" charset="0"/>
              </a:rPr>
              <a:t>Заблокировать компьютер при помощи комбинации клавиш на клавиатуре </a:t>
            </a:r>
            <a:r>
              <a:rPr lang="en-US" sz="2400" dirty="0" err="1">
                <a:latin typeface="Georgia" panose="02040502050405020303" pitchFamily="18" charset="0"/>
              </a:rPr>
              <a:t>Win+L</a:t>
            </a:r>
            <a:r>
              <a:rPr lang="ru-RU" sz="2400" dirty="0">
                <a:latin typeface="Georgia" panose="02040502050405020303" pitchFamily="18" charset="0"/>
              </a:rPr>
              <a:t> или меню «Пуск –</a:t>
            </a:r>
            <a:r>
              <a:rPr lang="en-US" sz="2400" dirty="0">
                <a:latin typeface="Georgia" panose="02040502050405020303" pitchFamily="18" charset="0"/>
              </a:rPr>
              <a:t>&gt;</a:t>
            </a:r>
            <a:r>
              <a:rPr lang="ru-RU" sz="2400" dirty="0">
                <a:latin typeface="Georgia" panose="02040502050405020303" pitchFamily="18" charset="0"/>
              </a:rPr>
              <a:t> Учетная запись –</a:t>
            </a:r>
            <a:r>
              <a:rPr lang="en-US" sz="2400" dirty="0">
                <a:latin typeface="Georgia" panose="02040502050405020303" pitchFamily="18" charset="0"/>
              </a:rPr>
              <a:t>&gt;</a:t>
            </a:r>
            <a:r>
              <a:rPr lang="ru-RU" sz="2400" dirty="0">
                <a:latin typeface="Georgia" panose="02040502050405020303" pitchFamily="18" charset="0"/>
              </a:rPr>
              <a:t> Заблокировать».</a:t>
            </a:r>
          </a:p>
          <a:p>
            <a:pPr marL="285750" lvl="0" indent="-285750" algn="just">
              <a:buFont typeface="Arial" panose="020B0604020202020204" pitchFamily="34" charset="0"/>
              <a:buChar char="•"/>
            </a:pPr>
            <a:r>
              <a:rPr lang="ru-RU" sz="2400" dirty="0">
                <a:latin typeface="Georgia" panose="02040502050405020303" pitchFamily="18" charset="0"/>
              </a:rPr>
              <a:t>Закрыть дверь кабинета на ключ.</a:t>
            </a:r>
          </a:p>
          <a:p>
            <a:pPr marL="285750" lvl="0" indent="-285750" algn="just">
              <a:buFont typeface="Arial" panose="020B0604020202020204" pitchFamily="34" charset="0"/>
              <a:buChar char="•"/>
            </a:pPr>
            <a:r>
              <a:rPr lang="ru-RU" sz="2400" dirty="0">
                <a:latin typeface="Georgia" panose="02040502050405020303" pitchFamily="18" charset="0"/>
              </a:rPr>
              <a:t>Если закрыть кабинет невозможно по определенным объективным причинам, то все документы, которые содержат персональные данные необходимо положить в ящик, полку или сейф оборудованный замком с последующим запиранием.</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9607105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84860" y="609600"/>
            <a:ext cx="7574280" cy="6575518"/>
          </a:xfrm>
          <a:prstGeom prst="rect">
            <a:avLst/>
          </a:prstGeom>
        </p:spPr>
        <p:txBody>
          <a:bodyPr vert="horz" wrap="square" lIns="0" tIns="12065" rIns="0" bIns="0" rtlCol="0">
            <a:spAutoFit/>
          </a:bodyPr>
          <a:lstStyle/>
          <a:p>
            <a:pPr marL="12700" algn="just">
              <a:lnSpc>
                <a:spcPct val="100000"/>
              </a:lnSpc>
              <a:spcBef>
                <a:spcPts val="105"/>
              </a:spcBef>
            </a:pPr>
            <a:r>
              <a:rPr lang="ru-RU" sz="3000" b="1" spc="-85" dirty="0">
                <a:latin typeface="Georgia"/>
              </a:rPr>
              <a:t>Правила пользования корпоративной почтой: </a:t>
            </a:r>
          </a:p>
          <a:p>
            <a:pPr marL="12700" algn="just">
              <a:lnSpc>
                <a:spcPct val="100000"/>
              </a:lnSpc>
              <a:spcBef>
                <a:spcPts val="105"/>
              </a:spcBef>
            </a:pPr>
            <a:endParaRPr lang="ru-RU" sz="3000" b="1" spc="-85" dirty="0">
              <a:latin typeface="Georgia"/>
            </a:endParaRPr>
          </a:p>
          <a:p>
            <a:pPr marL="12700" algn="just">
              <a:lnSpc>
                <a:spcPct val="100000"/>
              </a:lnSpc>
              <a:spcBef>
                <a:spcPts val="105"/>
              </a:spcBef>
            </a:pPr>
            <a:r>
              <a:rPr lang="ru-RU" sz="2500" spc="0" dirty="0">
                <a:effectLst/>
                <a:latin typeface="Times New Roman" panose="02020603050405020304" pitchFamily="18" charset="0"/>
                <a:ea typeface="Times New Roman" panose="02020603050405020304" pitchFamily="18" charset="0"/>
              </a:rPr>
              <a:t>При использовании корпоративной электронной почты работник обязан:</a:t>
            </a:r>
          </a:p>
          <a:p>
            <a:pPr marL="457200" lvl="0" indent="-457200" algn="just">
              <a:buSzPct val="70000"/>
              <a:buFont typeface="Symbol" panose="05050102010706020507" pitchFamily="18" charset="2"/>
              <a:buChar char=""/>
              <a:tabLst>
                <a:tab pos="449263" algn="l"/>
              </a:tabLst>
            </a:pPr>
            <a:r>
              <a:rPr lang="ru-RU" sz="2800" dirty="0">
                <a:latin typeface="Times New Roman" panose="02020603050405020304" pitchFamily="18" charset="0"/>
              </a:rPr>
              <a:t>не передавать сообщения, содержащие информацию, файлы или программное обеспечение, способные нарушить или ограничить работу информационных систем;</a:t>
            </a:r>
          </a:p>
          <a:p>
            <a:pPr marL="457200" lvl="0" indent="-457200" algn="just">
              <a:buSzPct val="70000"/>
              <a:buFont typeface="Symbol" panose="05050102010706020507" pitchFamily="18" charset="2"/>
              <a:buChar char=""/>
              <a:tabLst>
                <a:tab pos="449263" algn="l"/>
              </a:tabLst>
            </a:pPr>
            <a:r>
              <a:rPr lang="ru-RU" sz="2800" dirty="0">
                <a:effectLst/>
                <a:latin typeface="Times New Roman" panose="02020603050405020304" pitchFamily="18" charset="0"/>
                <a:ea typeface="Times New Roman" panose="02020603050405020304" pitchFamily="18" charset="0"/>
              </a:rPr>
              <a:t>не переходить по ссылкам и не открывать вложения из писем, полученных от неизвестных отправителей, особенно файлы в форматах *.</a:t>
            </a:r>
            <a:r>
              <a:rPr lang="ru-RU" sz="2800" dirty="0" err="1">
                <a:effectLst/>
                <a:latin typeface="Times New Roman" panose="02020603050405020304" pitchFamily="18" charset="0"/>
                <a:ea typeface="Times New Roman" panose="02020603050405020304" pitchFamily="18" charset="0"/>
              </a:rPr>
              <a:t>exe</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vbs</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com</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swf</a:t>
            </a:r>
            <a:r>
              <a:rPr lang="ru-RU" sz="2800" dirty="0">
                <a:effectLst/>
                <a:latin typeface="Times New Roman" panose="02020603050405020304" pitchFamily="18" charset="0"/>
                <a:ea typeface="Times New Roman" panose="02020603050405020304" pitchFamily="18" charset="0"/>
              </a:rPr>
              <a:t>, независимо от источника.</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9401592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84860" y="609600"/>
            <a:ext cx="7574280" cy="6657592"/>
          </a:xfrm>
          <a:prstGeom prst="rect">
            <a:avLst/>
          </a:prstGeom>
        </p:spPr>
        <p:txBody>
          <a:bodyPr vert="horz" wrap="square" lIns="0" tIns="12065" rIns="0" bIns="0" rtlCol="0">
            <a:spAutoFit/>
          </a:bodyPr>
          <a:lstStyle/>
          <a:p>
            <a:pPr marL="12700" algn="just">
              <a:lnSpc>
                <a:spcPct val="100000"/>
              </a:lnSpc>
              <a:spcBef>
                <a:spcPts val="105"/>
              </a:spcBef>
            </a:pPr>
            <a:r>
              <a:rPr lang="ru-RU" sz="2100" spc="0" dirty="0">
                <a:effectLst/>
                <a:latin typeface="Times New Roman" panose="02020603050405020304" pitchFamily="18" charset="0"/>
                <a:ea typeface="Times New Roman" panose="02020603050405020304" pitchFamily="18" charset="0"/>
              </a:rPr>
              <a:t>В целях оперативного реагирования и предотвращения инцидентов информационной безопасности, затрагивающих персональные данные работников и (или) иных субъектов, чьи данные обрабатываются Организацией, работник обязан незамедлительно уведомить </a:t>
            </a:r>
            <a:r>
              <a:rPr lang="en-US" sz="2100" spc="0" dirty="0">
                <a:effectLst/>
                <a:latin typeface="Times New Roman" panose="02020603050405020304" pitchFamily="18" charset="0"/>
                <a:ea typeface="Times New Roman" panose="02020603050405020304" pitchFamily="18" charset="0"/>
              </a:rPr>
              <a:t>IT</a:t>
            </a:r>
            <a:r>
              <a:rPr lang="ru-RU" sz="2100" spc="0" dirty="0">
                <a:effectLst/>
                <a:latin typeface="Times New Roman" panose="02020603050405020304" pitchFamily="18" charset="0"/>
                <a:ea typeface="Times New Roman" panose="02020603050405020304" pitchFamily="18" charset="0"/>
              </a:rPr>
              <a:t>-отдел и специалиста внутреннего контроля за обработкой персональных данных Организации:</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 попытках или фактах незаконного распространения персональных данных, а также иных обстоятельствах, способных привести к утечке или нарушению конфиденциальности;</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утрате носителей информации, содержащих персональные данные;</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утрате пропусков, компрометации атрибутов доступа и иных событиях, способных привести к несанкционированному доступу;</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обнаружении попыток несанкционированного доступа к персональным данным;</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иных нарушениях порядка обработки персональных данных.</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7881178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90600" y="191254"/>
            <a:ext cx="7574280" cy="6044603"/>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Памятка:</a:t>
            </a:r>
          </a:p>
          <a:p>
            <a:pPr marL="342900" indent="-342900" algn="just">
              <a:buSzPct val="100000"/>
              <a:buFont typeface="Arial" panose="020B0604020202020204" pitchFamily="34" charset="0"/>
              <a:buChar char="•"/>
              <a:tabLst>
                <a:tab pos="457200" algn="l"/>
              </a:tabLst>
            </a:pPr>
            <a:r>
              <a:rPr lang="ru-RU" sz="1600" dirty="0">
                <a:latin typeface="Georgia" panose="02040502050405020303" pitchFamily="18" charset="0"/>
              </a:rPr>
              <a:t>При отсутствии всех работников, закреплённых за кабинетом, дверь помещения подлежит обязательному закрытию на запорное устройство.;</a:t>
            </a:r>
          </a:p>
          <a:p>
            <a:pPr marL="342900" indent="-342900" algn="just">
              <a:buSzPct val="100000"/>
              <a:buFont typeface="Arial" panose="020B0604020202020204" pitchFamily="34" charset="0"/>
              <a:buChar char="•"/>
              <a:tabLst>
                <a:tab pos="457200" algn="l"/>
              </a:tabLst>
            </a:pPr>
            <a:r>
              <a:rPr lang="ru-RU" sz="1600" dirty="0">
                <a:latin typeface="Georgia" panose="02040502050405020303" pitchFamily="18" charset="0"/>
              </a:rPr>
              <a:t>при временном отсутствии на рабочем месте Работник обязан заблокировать свою учётную запись (сеанс) на рабочем компьютере;</a:t>
            </a:r>
          </a:p>
          <a:p>
            <a:pPr marL="342900" indent="-342900" algn="just">
              <a:buFont typeface="Arial" panose="020B0604020202020204" pitchFamily="34" charset="0"/>
              <a:buChar char="•"/>
            </a:pPr>
            <a:r>
              <a:rPr lang="ru-RU" sz="1600" dirty="0">
                <a:latin typeface="Georgia" panose="02040502050405020303" pitchFamily="18" charset="0"/>
              </a:rPr>
              <a:t>не оставлять документы с персональными данными на открытых поверхностях без присмотра;</a:t>
            </a:r>
          </a:p>
          <a:p>
            <a:pPr marL="342900" indent="-342900" algn="just">
              <a:buFont typeface="Arial" panose="020B0604020202020204" pitchFamily="34" charset="0"/>
              <a:buChar char="•"/>
            </a:pPr>
            <a:r>
              <a:rPr lang="ru-RU" sz="1600" dirty="0">
                <a:latin typeface="Georgia" panose="02040502050405020303" pitchFamily="18" charset="0"/>
              </a:rPr>
              <a:t>не открывать электронные письма и вложения от неизвестных отправителей;</a:t>
            </a:r>
          </a:p>
          <a:p>
            <a:pPr marL="342900" indent="-342900" algn="just">
              <a:buFont typeface="Arial" panose="020B0604020202020204" pitchFamily="34" charset="0"/>
              <a:buChar char="•"/>
            </a:pPr>
            <a:r>
              <a:rPr lang="ru-RU" sz="1600" dirty="0">
                <a:latin typeface="Georgia" panose="02040502050405020303" pitchFamily="18" charset="0"/>
              </a:rPr>
              <a:t>контролировать сроки хранения документов, содержащих персональные данные, и инициировать их уничтожение по истечении срока;</a:t>
            </a:r>
          </a:p>
          <a:p>
            <a:pPr marL="342900" indent="-342900" algn="just">
              <a:buFont typeface="Arial" panose="020B0604020202020204" pitchFamily="34" charset="0"/>
              <a:buChar char="•"/>
            </a:pPr>
            <a:r>
              <a:rPr lang="ru-RU" sz="1600" dirty="0">
                <a:latin typeface="Georgia" panose="02040502050405020303" pitchFamily="18" charset="0"/>
              </a:rPr>
              <a:t>использовать утверждённые формы согласий</a:t>
            </a:r>
            <a:r>
              <a:rPr lang="en-US" sz="1600" dirty="0">
                <a:latin typeface="Georgia" panose="02040502050405020303" pitchFamily="18" charset="0"/>
              </a:rPr>
              <a:t> </a:t>
            </a:r>
            <a:r>
              <a:rPr lang="ru-RU" sz="1600" dirty="0">
                <a:latin typeface="Georgia" panose="02040502050405020303" pitchFamily="18" charset="0"/>
              </a:rPr>
              <a:t>и заявлений - без самовольных изменений;</a:t>
            </a:r>
          </a:p>
          <a:p>
            <a:pPr marL="342900" indent="-342900" algn="just">
              <a:buFont typeface="Arial" panose="020B0604020202020204" pitchFamily="34" charset="0"/>
              <a:buChar char="•"/>
            </a:pPr>
            <a:r>
              <a:rPr lang="ru-RU" sz="1600" dirty="0">
                <a:latin typeface="Georgia" panose="02040502050405020303" pitchFamily="18" charset="0"/>
              </a:rPr>
              <a:t>при передаче данных третьим лицам – проверять наличие правового основания, цели обработки, содержания или объёма запрашиваемых персональных данных;</a:t>
            </a:r>
          </a:p>
          <a:p>
            <a:pPr marL="342900" indent="-342900" algn="just">
              <a:buFont typeface="Arial" panose="020B0604020202020204" pitchFamily="34" charset="0"/>
              <a:buChar char="•"/>
            </a:pPr>
            <a:r>
              <a:rPr lang="ru-RU" sz="1600" dirty="0">
                <a:latin typeface="Georgia" panose="02040502050405020303" pitchFamily="18" charset="0"/>
              </a:rPr>
              <a:t>о любых инцидентах, утечках или нарушениях, связанных с обработкой персональных данных, необходимо незамедлительно сообщать Специалисту по внутреннему контролю за обработкой персональных данных по контактному номеру: 8 (044) 752-48-00 или по электронной почте: </a:t>
            </a:r>
            <a:r>
              <a:rPr lang="ru-RU" sz="1600" dirty="0">
                <a:latin typeface="Georgia" panose="02040502050405020303" pitchFamily="18" charset="0"/>
                <a:hlinkClick r:id="rId3"/>
              </a:rPr>
              <a:t>reveko_k@mile.by</a:t>
            </a:r>
            <a:r>
              <a:rPr lang="ru-RU" sz="1600" dirty="0">
                <a:latin typeface="Georgia" panose="02040502050405020303" pitchFamily="18" charset="0"/>
              </a:rPr>
              <a:t>;</a:t>
            </a:r>
          </a:p>
          <a:p>
            <a:pPr marL="342900" indent="-342900" algn="just">
              <a:buFont typeface="Arial" panose="020B0604020202020204" pitchFamily="34" charset="0"/>
              <a:buChar char="•"/>
            </a:pPr>
            <a:r>
              <a:rPr lang="ru-RU" sz="1600" dirty="0">
                <a:latin typeface="Georgia" panose="02040502050405020303" pitchFamily="18" charset="0"/>
              </a:rPr>
              <a:t>документы, регламентирующие обработку персональных данных в Организации размещены на внутреннем сетевом диске по адресу: </a:t>
            </a:r>
            <a:r>
              <a:rPr lang="en-US" sz="1600" dirty="0">
                <a:latin typeface="Georgia" panose="02040502050405020303" pitchFamily="18" charset="0"/>
                <a:hlinkClick r:id="rId4" action="ppaction://hlinkfile"/>
              </a:rPr>
              <a:t>I:\</a:t>
            </a:r>
            <a:r>
              <a:rPr lang="ru-RU" sz="1600" dirty="0">
                <a:latin typeface="Georgia" panose="02040502050405020303" pitchFamily="18" charset="0"/>
                <a:hlinkClick r:id="rId4" action="ppaction://hlinkfile"/>
              </a:rPr>
              <a:t>Обработка персональных данных</a:t>
            </a:r>
            <a:r>
              <a:rPr lang="ru-RU" sz="1600" dirty="0">
                <a:latin typeface="Georgia" panose="02040502050405020303" pitchFamily="18" charset="0"/>
              </a:rPr>
              <a:t>.</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40614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1976" y="3288337"/>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86355" y="1965960"/>
            <a:ext cx="6053200" cy="3199594"/>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Общедоступные персональные данные</a:t>
            </a:r>
          </a:p>
          <a:p>
            <a:pPr marL="73025" marR="74295">
              <a:lnSpc>
                <a:spcPts val="2010"/>
              </a:lnSpc>
              <a:spcBef>
                <a:spcPts val="550"/>
              </a:spcBef>
              <a:tabLst>
                <a:tab pos="245745" algn="l"/>
              </a:tabLst>
            </a:pPr>
            <a:endParaRPr lang="ru-RU" sz="2500" b="1" i="1" spc="-25" dirty="0">
              <a:latin typeface="Roboto Thin"/>
              <a:cs typeface="Roboto Thin"/>
            </a:endParaRPr>
          </a:p>
          <a:p>
            <a:pPr marL="73025" marR="74295">
              <a:lnSpc>
                <a:spcPts val="2010"/>
              </a:lnSpc>
              <a:spcBef>
                <a:spcPts val="550"/>
              </a:spcBef>
              <a:tabLst>
                <a:tab pos="245745" algn="l"/>
              </a:tabLst>
            </a:pPr>
            <a:endParaRPr lang="ru-RU" sz="2500" b="1" i="1" spc="-25" dirty="0">
              <a:latin typeface="Roboto Thin"/>
              <a:cs typeface="Roboto Thin"/>
            </a:endParaRPr>
          </a:p>
          <a:p>
            <a:pPr marL="73025" marR="74295" algn="just">
              <a:lnSpc>
                <a:spcPts val="2010"/>
              </a:lnSpc>
              <a:spcBef>
                <a:spcPts val="550"/>
              </a:spcBef>
              <a:tabLst>
                <a:tab pos="245745" algn="l"/>
              </a:tabLst>
            </a:pPr>
            <a:r>
              <a:rPr lang="ru-RU" sz="2500" i="1" dirty="0">
                <a:latin typeface="Georgia" panose="02040502050405020303" pitchFamily="18" charset="0"/>
                <a:cs typeface="Georgia"/>
              </a:rPr>
              <a:t>Персональные данные, распространённые самим субъектом персональных данных либо распространённые с его согласия, либо в соответствии с требованием законодательных актов</a:t>
            </a:r>
            <a:endParaRPr sz="2500" dirty="0">
              <a:latin typeface="Georgia" panose="02040502050405020303" pitchFamily="18" charset="0"/>
              <a:cs typeface="Georgia"/>
            </a:endParaRPr>
          </a:p>
        </p:txBody>
      </p:sp>
      <p:sp>
        <p:nvSpPr>
          <p:cNvPr id="14" name="object 14"/>
          <p:cNvSpPr/>
          <p:nvPr/>
        </p:nvSpPr>
        <p:spPr>
          <a:xfrm>
            <a:off x="2043245" y="1975104"/>
            <a:ext cx="399415" cy="3203642"/>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6470215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289182"/>
          </a:xfrm>
          <a:prstGeom prst="rect">
            <a:avLst/>
          </a:prstGeom>
        </p:spPr>
        <p:txBody>
          <a:bodyPr vert="horz" wrap="square" lIns="0" tIns="12065" rIns="0" bIns="0" rtlCol="0">
            <a:spAutoFit/>
          </a:bodyPr>
          <a:lstStyle/>
          <a:p>
            <a:endParaRPr lang="ru-RU" sz="1800" dirty="0"/>
          </a:p>
        </p:txBody>
      </p:sp>
      <p:sp>
        <p:nvSpPr>
          <p:cNvPr id="29" name="object 15"/>
          <p:cNvSpPr txBox="1"/>
          <p:nvPr/>
        </p:nvSpPr>
        <p:spPr>
          <a:xfrm>
            <a:off x="0" y="3145909"/>
            <a:ext cx="9143999" cy="750847"/>
          </a:xfrm>
          <a:prstGeom prst="rect">
            <a:avLst/>
          </a:prstGeom>
        </p:spPr>
        <p:txBody>
          <a:bodyPr vert="horz" wrap="square" lIns="0" tIns="12065" rIns="0" bIns="0" rtlCol="0">
            <a:spAutoFit/>
          </a:bodyPr>
          <a:lstStyle/>
          <a:p>
            <a:pPr lvl="0" algn="ctr"/>
            <a:r>
              <a:rPr lang="ru-RU" sz="3000" b="1" dirty="0">
                <a:latin typeface="Georgia" panose="02040502050405020303" pitchFamily="18" charset="0"/>
              </a:rPr>
              <a:t>Ответственность</a:t>
            </a:r>
            <a:endParaRPr lang="ru-RU" sz="3000" dirty="0">
              <a:latin typeface="Georgia" panose="02040502050405020303" pitchFamily="18" charset="0"/>
            </a:endParaRPr>
          </a:p>
          <a:p>
            <a:pPr lvl="0" algn="ctr"/>
            <a:endParaRPr lang="ru-RU" dirty="0"/>
          </a:p>
        </p:txBody>
      </p:sp>
    </p:spTree>
    <p:extLst>
      <p:ext uri="{BB962C8B-B14F-4D97-AF65-F5344CB8AC3E}">
        <p14:creationId xmlns:p14="http://schemas.microsoft.com/office/powerpoint/2010/main" val="22128720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4366" y="1072641"/>
            <a:ext cx="7487920" cy="793750"/>
          </a:xfrm>
          <a:prstGeom prst="rect">
            <a:avLst/>
          </a:prstGeom>
        </p:spPr>
        <p:txBody>
          <a:bodyPr vert="horz" wrap="square" lIns="0" tIns="12700" rIns="0" bIns="0" rtlCol="0">
            <a:spAutoFit/>
          </a:bodyPr>
          <a:lstStyle/>
          <a:p>
            <a:pPr marL="62865">
              <a:lnSpc>
                <a:spcPts val="2050"/>
              </a:lnSpc>
              <a:spcBef>
                <a:spcPts val="100"/>
              </a:spcBef>
            </a:pPr>
            <a:r>
              <a:rPr sz="1800" b="1" spc="-130" dirty="0">
                <a:latin typeface="Georgia"/>
                <a:cs typeface="Georgia"/>
              </a:rPr>
              <a:t>Статья</a:t>
            </a:r>
            <a:r>
              <a:rPr sz="1800" b="1" spc="-50" dirty="0">
                <a:latin typeface="Georgia"/>
                <a:cs typeface="Georgia"/>
              </a:rPr>
              <a:t> </a:t>
            </a:r>
            <a:r>
              <a:rPr sz="1800" b="1" dirty="0">
                <a:latin typeface="Georgia"/>
                <a:cs typeface="Georgia"/>
              </a:rPr>
              <a:t>47</a:t>
            </a:r>
            <a:r>
              <a:rPr sz="1800" b="1" spc="-60" dirty="0">
                <a:latin typeface="Georgia"/>
                <a:cs typeface="Georgia"/>
              </a:rPr>
              <a:t> </a:t>
            </a:r>
            <a:r>
              <a:rPr sz="1800" b="1" spc="-170" dirty="0">
                <a:latin typeface="Georgia"/>
                <a:cs typeface="Georgia"/>
              </a:rPr>
              <a:t>ТК</a:t>
            </a:r>
            <a:r>
              <a:rPr sz="1800" b="1" spc="-65" dirty="0">
                <a:latin typeface="Georgia"/>
                <a:cs typeface="Georgia"/>
              </a:rPr>
              <a:t> </a:t>
            </a:r>
            <a:r>
              <a:rPr sz="1800" b="1" spc="-100" dirty="0">
                <a:latin typeface="Georgia"/>
                <a:cs typeface="Georgia"/>
              </a:rPr>
              <a:t>(с</a:t>
            </a:r>
            <a:r>
              <a:rPr sz="1800" b="1" spc="-45" dirty="0">
                <a:latin typeface="Georgia"/>
                <a:cs typeface="Georgia"/>
              </a:rPr>
              <a:t> </a:t>
            </a:r>
            <a:r>
              <a:rPr sz="1800" b="1" spc="-10" dirty="0">
                <a:latin typeface="Georgia"/>
                <a:cs typeface="Georgia"/>
              </a:rPr>
              <a:t>29.06.2021)</a:t>
            </a:r>
            <a:endParaRPr sz="1800" dirty="0">
              <a:latin typeface="Georgia"/>
              <a:cs typeface="Georgia"/>
            </a:endParaRPr>
          </a:p>
          <a:p>
            <a:pPr marL="12700">
              <a:lnSpc>
                <a:spcPts val="1945"/>
              </a:lnSpc>
            </a:pPr>
            <a:r>
              <a:rPr sz="1800" b="1" spc="-140" dirty="0">
                <a:latin typeface="Georgia"/>
                <a:cs typeface="Georgia"/>
              </a:rPr>
              <a:t>Дополнительные</a:t>
            </a:r>
            <a:r>
              <a:rPr sz="1800" b="1" spc="-5" dirty="0">
                <a:latin typeface="Georgia"/>
                <a:cs typeface="Georgia"/>
              </a:rPr>
              <a:t> </a:t>
            </a:r>
            <a:r>
              <a:rPr sz="1800" b="1" spc="-150" dirty="0">
                <a:latin typeface="Georgia"/>
                <a:cs typeface="Georgia"/>
              </a:rPr>
              <a:t>основания</a:t>
            </a:r>
            <a:r>
              <a:rPr sz="1800" b="1" spc="-10" dirty="0">
                <a:latin typeface="Georgia"/>
                <a:cs typeface="Georgia"/>
              </a:rPr>
              <a:t> </a:t>
            </a:r>
            <a:r>
              <a:rPr sz="1800" b="1" spc="-135" dirty="0">
                <a:latin typeface="Georgia"/>
                <a:cs typeface="Georgia"/>
              </a:rPr>
              <a:t>прекращения</a:t>
            </a:r>
            <a:r>
              <a:rPr sz="1800" b="1" spc="-40" dirty="0">
                <a:latin typeface="Georgia"/>
                <a:cs typeface="Georgia"/>
              </a:rPr>
              <a:t> </a:t>
            </a:r>
            <a:r>
              <a:rPr sz="1800" b="1" spc="-120" dirty="0">
                <a:latin typeface="Georgia"/>
                <a:cs typeface="Georgia"/>
              </a:rPr>
              <a:t>трудового</a:t>
            </a:r>
            <a:r>
              <a:rPr sz="1800" b="1" spc="-35" dirty="0">
                <a:latin typeface="Georgia"/>
                <a:cs typeface="Georgia"/>
              </a:rPr>
              <a:t> </a:t>
            </a:r>
            <a:r>
              <a:rPr sz="1800" b="1" spc="-114" dirty="0">
                <a:latin typeface="Georgia"/>
                <a:cs typeface="Georgia"/>
              </a:rPr>
              <a:t>договора</a:t>
            </a:r>
            <a:r>
              <a:rPr sz="1800" b="1" spc="-30" dirty="0">
                <a:latin typeface="Georgia"/>
                <a:cs typeface="Georgia"/>
              </a:rPr>
              <a:t> </a:t>
            </a:r>
            <a:r>
              <a:rPr sz="1800" b="1" spc="-50" dirty="0">
                <a:latin typeface="Georgia"/>
                <a:cs typeface="Georgia"/>
              </a:rPr>
              <a:t>с</a:t>
            </a:r>
            <a:endParaRPr sz="1800" dirty="0">
              <a:latin typeface="Georgia"/>
              <a:cs typeface="Georgia"/>
            </a:endParaRPr>
          </a:p>
          <a:p>
            <a:pPr marL="12700">
              <a:lnSpc>
                <a:spcPts val="2050"/>
              </a:lnSpc>
            </a:pPr>
            <a:r>
              <a:rPr sz="1800" b="1" spc="-150" dirty="0">
                <a:latin typeface="Georgia"/>
                <a:cs typeface="Georgia"/>
              </a:rPr>
              <a:t>некоторыми</a:t>
            </a:r>
            <a:r>
              <a:rPr sz="1800" b="1" spc="-25" dirty="0">
                <a:latin typeface="Georgia"/>
                <a:cs typeface="Georgia"/>
              </a:rPr>
              <a:t> </a:t>
            </a:r>
            <a:r>
              <a:rPr sz="1800" b="1" spc="-125" dirty="0">
                <a:latin typeface="Georgia"/>
                <a:cs typeface="Georgia"/>
              </a:rPr>
              <a:t>категориями</a:t>
            </a:r>
            <a:r>
              <a:rPr sz="1800" b="1" spc="-50" dirty="0">
                <a:latin typeface="Georgia"/>
                <a:cs typeface="Georgia"/>
              </a:rPr>
              <a:t> </a:t>
            </a:r>
            <a:r>
              <a:rPr sz="1800" b="1" spc="-130" dirty="0">
                <a:latin typeface="Georgia"/>
                <a:cs typeface="Georgia"/>
              </a:rPr>
              <a:t>работников</a:t>
            </a:r>
            <a:r>
              <a:rPr sz="1800" b="1" spc="-25" dirty="0">
                <a:latin typeface="Georgia"/>
                <a:cs typeface="Georgia"/>
              </a:rPr>
              <a:t> </a:t>
            </a:r>
            <a:r>
              <a:rPr sz="1800" b="1" spc="-160" dirty="0">
                <a:latin typeface="Georgia"/>
                <a:cs typeface="Georgia"/>
              </a:rPr>
              <a:t>при</a:t>
            </a:r>
            <a:r>
              <a:rPr sz="1800" b="1" spc="-10" dirty="0">
                <a:latin typeface="Georgia"/>
                <a:cs typeface="Georgia"/>
              </a:rPr>
              <a:t> </a:t>
            </a:r>
            <a:r>
              <a:rPr sz="1800" b="1" spc="-130" dirty="0">
                <a:latin typeface="Georgia"/>
                <a:cs typeface="Georgia"/>
              </a:rPr>
              <a:t>определенных</a:t>
            </a:r>
            <a:r>
              <a:rPr sz="1800" b="1" spc="-45" dirty="0">
                <a:latin typeface="Georgia"/>
                <a:cs typeface="Georgia"/>
              </a:rPr>
              <a:t> </a:t>
            </a:r>
            <a:r>
              <a:rPr sz="1800" b="1" spc="-70" dirty="0">
                <a:latin typeface="Georgia"/>
                <a:cs typeface="Georgia"/>
              </a:rPr>
              <a:t>условиях</a:t>
            </a:r>
            <a:endParaRPr sz="1800" dirty="0">
              <a:latin typeface="Georgia"/>
              <a:cs typeface="Georgia"/>
            </a:endParaRPr>
          </a:p>
        </p:txBody>
      </p:sp>
      <p:sp>
        <p:nvSpPr>
          <p:cNvPr id="3" name="object 3"/>
          <p:cNvSpPr txBox="1"/>
          <p:nvPr/>
        </p:nvSpPr>
        <p:spPr>
          <a:xfrm>
            <a:off x="459740" y="2272411"/>
            <a:ext cx="8453755" cy="1604010"/>
          </a:xfrm>
          <a:prstGeom prst="rect">
            <a:avLst/>
          </a:prstGeom>
        </p:spPr>
        <p:txBody>
          <a:bodyPr vert="horz" wrap="square" lIns="0" tIns="54610" rIns="0" bIns="0" rtlCol="0">
            <a:spAutoFit/>
          </a:bodyPr>
          <a:lstStyle/>
          <a:p>
            <a:pPr marL="12700" marR="5080" algn="just">
              <a:lnSpc>
                <a:spcPct val="90000"/>
              </a:lnSpc>
              <a:spcBef>
                <a:spcPts val="430"/>
              </a:spcBef>
            </a:pPr>
            <a:r>
              <a:rPr sz="2800" dirty="0">
                <a:latin typeface="Georgia"/>
                <a:cs typeface="Georgia"/>
              </a:rPr>
              <a:t>Помимо</a:t>
            </a:r>
            <a:r>
              <a:rPr sz="2800" spc="120" dirty="0">
                <a:latin typeface="Georgia"/>
                <a:cs typeface="Georgia"/>
              </a:rPr>
              <a:t> </a:t>
            </a:r>
            <a:r>
              <a:rPr sz="2800" dirty="0">
                <a:latin typeface="Georgia"/>
                <a:cs typeface="Georgia"/>
              </a:rPr>
              <a:t>оснований,</a:t>
            </a:r>
            <a:r>
              <a:rPr sz="2800" spc="110" dirty="0">
                <a:latin typeface="Georgia"/>
                <a:cs typeface="Georgia"/>
              </a:rPr>
              <a:t> </a:t>
            </a:r>
            <a:r>
              <a:rPr sz="2800" dirty="0">
                <a:latin typeface="Georgia"/>
                <a:cs typeface="Georgia"/>
              </a:rPr>
              <a:t>предусмотренных</a:t>
            </a:r>
            <a:r>
              <a:rPr sz="2800" spc="114" dirty="0">
                <a:latin typeface="Georgia"/>
                <a:cs typeface="Georgia"/>
              </a:rPr>
              <a:t> </a:t>
            </a:r>
            <a:r>
              <a:rPr sz="2800" spc="-35" dirty="0">
                <a:latin typeface="Georgia"/>
                <a:cs typeface="Georgia"/>
              </a:rPr>
              <a:t>настоящим </a:t>
            </a:r>
            <a:r>
              <a:rPr sz="2800" dirty="0">
                <a:latin typeface="Georgia"/>
                <a:cs typeface="Georgia"/>
              </a:rPr>
              <a:t>Кодексом,</a:t>
            </a:r>
            <a:r>
              <a:rPr sz="2800" spc="400" dirty="0">
                <a:latin typeface="Georgia"/>
                <a:cs typeface="Georgia"/>
              </a:rPr>
              <a:t>   </a:t>
            </a:r>
            <a:r>
              <a:rPr sz="2800" dirty="0">
                <a:latin typeface="Georgia"/>
                <a:cs typeface="Georgia"/>
              </a:rPr>
              <a:t>трудовой</a:t>
            </a:r>
            <a:r>
              <a:rPr sz="2800" spc="400" dirty="0">
                <a:latin typeface="Georgia"/>
                <a:cs typeface="Georgia"/>
              </a:rPr>
              <a:t>   </a:t>
            </a:r>
            <a:r>
              <a:rPr sz="2800" dirty="0">
                <a:latin typeface="Georgia"/>
                <a:cs typeface="Georgia"/>
              </a:rPr>
              <a:t>договор</a:t>
            </a:r>
            <a:r>
              <a:rPr sz="2800" spc="405" dirty="0">
                <a:latin typeface="Georgia"/>
                <a:cs typeface="Georgia"/>
              </a:rPr>
              <a:t>   </a:t>
            </a:r>
            <a:r>
              <a:rPr sz="2800" dirty="0">
                <a:latin typeface="Georgia"/>
                <a:cs typeface="Georgia"/>
              </a:rPr>
              <a:t>с</a:t>
            </a:r>
            <a:r>
              <a:rPr sz="2800" spc="405" dirty="0">
                <a:latin typeface="Georgia"/>
                <a:cs typeface="Georgia"/>
              </a:rPr>
              <a:t>   </a:t>
            </a:r>
            <a:r>
              <a:rPr sz="2800" spc="-20" dirty="0">
                <a:latin typeface="Georgia"/>
                <a:cs typeface="Georgia"/>
              </a:rPr>
              <a:t>некоторыми </a:t>
            </a:r>
            <a:r>
              <a:rPr sz="2800" spc="-10" dirty="0">
                <a:latin typeface="Georgia"/>
                <a:cs typeface="Georgia"/>
              </a:rPr>
              <a:t>категориями</a:t>
            </a:r>
            <a:r>
              <a:rPr sz="2800" spc="-25" dirty="0">
                <a:latin typeface="Georgia"/>
                <a:cs typeface="Georgia"/>
              </a:rPr>
              <a:t> </a:t>
            </a:r>
            <a:r>
              <a:rPr sz="2800" dirty="0">
                <a:latin typeface="Georgia"/>
                <a:cs typeface="Georgia"/>
              </a:rPr>
              <a:t>работников</a:t>
            </a:r>
            <a:r>
              <a:rPr sz="2800" spc="-20" dirty="0">
                <a:latin typeface="Georgia"/>
                <a:cs typeface="Georgia"/>
              </a:rPr>
              <a:t> </a:t>
            </a:r>
            <a:r>
              <a:rPr sz="2800" dirty="0">
                <a:latin typeface="Georgia"/>
                <a:cs typeface="Georgia"/>
              </a:rPr>
              <a:t>может</a:t>
            </a:r>
            <a:r>
              <a:rPr sz="2800" spc="-35" dirty="0">
                <a:latin typeface="Georgia"/>
                <a:cs typeface="Georgia"/>
              </a:rPr>
              <a:t> </a:t>
            </a:r>
            <a:r>
              <a:rPr sz="2800" dirty="0">
                <a:latin typeface="Georgia"/>
                <a:cs typeface="Georgia"/>
              </a:rPr>
              <a:t>быть</a:t>
            </a:r>
            <a:r>
              <a:rPr sz="2800" spc="-20" dirty="0">
                <a:latin typeface="Georgia"/>
                <a:cs typeface="Georgia"/>
              </a:rPr>
              <a:t> </a:t>
            </a:r>
            <a:r>
              <a:rPr sz="2800" spc="-30" dirty="0">
                <a:latin typeface="Georgia"/>
                <a:cs typeface="Georgia"/>
              </a:rPr>
              <a:t>прекращен</a:t>
            </a:r>
            <a:r>
              <a:rPr sz="2800" spc="-20" dirty="0">
                <a:latin typeface="Georgia"/>
                <a:cs typeface="Georgia"/>
              </a:rPr>
              <a:t> </a:t>
            </a:r>
            <a:r>
              <a:rPr sz="2800" spc="-50" dirty="0">
                <a:latin typeface="Georgia"/>
                <a:cs typeface="Georgia"/>
              </a:rPr>
              <a:t>в </a:t>
            </a:r>
            <a:r>
              <a:rPr sz="2800" spc="-10" dirty="0">
                <a:latin typeface="Georgia"/>
                <a:cs typeface="Georgia"/>
              </a:rPr>
              <a:t>случаях:</a:t>
            </a:r>
            <a:endParaRPr sz="2800" dirty="0">
              <a:latin typeface="Georgia"/>
              <a:cs typeface="Georgia"/>
            </a:endParaRPr>
          </a:p>
        </p:txBody>
      </p:sp>
      <p:sp>
        <p:nvSpPr>
          <p:cNvPr id="4" name="object 4"/>
          <p:cNvSpPr txBox="1"/>
          <p:nvPr/>
        </p:nvSpPr>
        <p:spPr>
          <a:xfrm>
            <a:off x="459740" y="3808857"/>
            <a:ext cx="2821305" cy="452120"/>
          </a:xfrm>
          <a:prstGeom prst="rect">
            <a:avLst/>
          </a:prstGeom>
        </p:spPr>
        <p:txBody>
          <a:bodyPr vert="horz" wrap="square" lIns="0" tIns="12065" rIns="0" bIns="0" rtlCol="0">
            <a:spAutoFit/>
          </a:bodyPr>
          <a:lstStyle/>
          <a:p>
            <a:pPr marL="12700">
              <a:lnSpc>
                <a:spcPct val="100000"/>
              </a:lnSpc>
              <a:spcBef>
                <a:spcPts val="95"/>
              </a:spcBef>
              <a:tabLst>
                <a:tab pos="988060" algn="l"/>
              </a:tabLst>
            </a:pPr>
            <a:r>
              <a:rPr sz="2800" spc="35" dirty="0">
                <a:latin typeface="Georgia"/>
                <a:cs typeface="Georgia"/>
              </a:rPr>
              <a:t>10)</a:t>
            </a:r>
            <a:r>
              <a:rPr sz="2800" dirty="0">
                <a:latin typeface="Georgia"/>
                <a:cs typeface="Georgia"/>
              </a:rPr>
              <a:t>	</a:t>
            </a:r>
            <a:r>
              <a:rPr sz="2800" spc="-55" dirty="0">
                <a:latin typeface="Georgia"/>
                <a:cs typeface="Georgia"/>
              </a:rPr>
              <a:t>нарушения</a:t>
            </a:r>
            <a:endParaRPr sz="2800" dirty="0">
              <a:latin typeface="Georgia"/>
              <a:cs typeface="Georgia"/>
            </a:endParaRPr>
          </a:p>
        </p:txBody>
      </p:sp>
      <p:sp>
        <p:nvSpPr>
          <p:cNvPr id="5" name="object 5"/>
          <p:cNvSpPr txBox="1"/>
          <p:nvPr/>
        </p:nvSpPr>
        <p:spPr>
          <a:xfrm>
            <a:off x="459740" y="4192600"/>
            <a:ext cx="2741930" cy="452120"/>
          </a:xfrm>
          <a:prstGeom prst="rect">
            <a:avLst/>
          </a:prstGeom>
        </p:spPr>
        <p:txBody>
          <a:bodyPr vert="horz" wrap="square" lIns="0" tIns="12065" rIns="0" bIns="0" rtlCol="0">
            <a:spAutoFit/>
          </a:bodyPr>
          <a:lstStyle/>
          <a:p>
            <a:pPr marL="12700">
              <a:lnSpc>
                <a:spcPct val="100000"/>
              </a:lnSpc>
              <a:spcBef>
                <a:spcPts val="95"/>
              </a:spcBef>
            </a:pPr>
            <a:r>
              <a:rPr sz="2800" spc="-40" dirty="0">
                <a:latin typeface="Georgia"/>
                <a:cs typeface="Georgia"/>
              </a:rPr>
              <a:t>систематизации,</a:t>
            </a:r>
            <a:endParaRPr sz="2800">
              <a:latin typeface="Georgia"/>
              <a:cs typeface="Georgia"/>
            </a:endParaRPr>
          </a:p>
        </p:txBody>
      </p:sp>
      <p:sp>
        <p:nvSpPr>
          <p:cNvPr id="6" name="object 6"/>
          <p:cNvSpPr txBox="1"/>
          <p:nvPr/>
        </p:nvSpPr>
        <p:spPr>
          <a:xfrm>
            <a:off x="3703446" y="3808857"/>
            <a:ext cx="5209540" cy="835660"/>
          </a:xfrm>
          <a:prstGeom prst="rect">
            <a:avLst/>
          </a:prstGeom>
        </p:spPr>
        <p:txBody>
          <a:bodyPr vert="horz" wrap="square" lIns="0" tIns="60960" rIns="0" bIns="0" rtlCol="0">
            <a:spAutoFit/>
          </a:bodyPr>
          <a:lstStyle/>
          <a:p>
            <a:pPr marL="612775" marR="5080" indent="-600710">
              <a:lnSpc>
                <a:spcPts val="3020"/>
              </a:lnSpc>
              <a:spcBef>
                <a:spcPts val="480"/>
              </a:spcBef>
              <a:tabLst>
                <a:tab pos="2425065" algn="l"/>
                <a:tab pos="3345815" algn="l"/>
                <a:tab pos="4213225" algn="l"/>
              </a:tabLst>
            </a:pPr>
            <a:r>
              <a:rPr sz="2800" spc="-10" dirty="0">
                <a:latin typeface="Georgia"/>
                <a:cs typeface="Georgia"/>
              </a:rPr>
              <a:t>работником</a:t>
            </a:r>
            <a:r>
              <a:rPr sz="2800" dirty="0">
                <a:latin typeface="Georgia"/>
                <a:cs typeface="Georgia"/>
              </a:rPr>
              <a:t>	</a:t>
            </a:r>
            <a:r>
              <a:rPr sz="2800" spc="-10" dirty="0">
                <a:latin typeface="Georgia"/>
                <a:cs typeface="Georgia"/>
              </a:rPr>
              <a:t>порядка</a:t>
            </a:r>
            <a:r>
              <a:rPr sz="2800" dirty="0">
                <a:latin typeface="Georgia"/>
                <a:cs typeface="Georgia"/>
              </a:rPr>
              <a:t>	</a:t>
            </a:r>
            <a:r>
              <a:rPr sz="2800" spc="-65" dirty="0">
                <a:latin typeface="Georgia"/>
                <a:cs typeface="Georgia"/>
              </a:rPr>
              <a:t>сбора, </a:t>
            </a:r>
            <a:r>
              <a:rPr sz="2800" spc="-10" dirty="0">
                <a:latin typeface="Georgia"/>
                <a:cs typeface="Georgia"/>
              </a:rPr>
              <a:t>хранения,</a:t>
            </a:r>
            <a:r>
              <a:rPr sz="2800" dirty="0">
                <a:latin typeface="Georgia"/>
                <a:cs typeface="Georgia"/>
              </a:rPr>
              <a:t>		</a:t>
            </a:r>
            <a:r>
              <a:rPr sz="2800" spc="-70" dirty="0">
                <a:latin typeface="Georgia"/>
                <a:cs typeface="Georgia"/>
              </a:rPr>
              <a:t>изменения,</a:t>
            </a:r>
            <a:endParaRPr sz="2800" dirty="0">
              <a:latin typeface="Georgia"/>
              <a:cs typeface="Georgia"/>
            </a:endParaRPr>
          </a:p>
        </p:txBody>
      </p:sp>
      <p:sp>
        <p:nvSpPr>
          <p:cNvPr id="7" name="object 7"/>
          <p:cNvSpPr txBox="1"/>
          <p:nvPr/>
        </p:nvSpPr>
        <p:spPr>
          <a:xfrm>
            <a:off x="459740" y="4577334"/>
            <a:ext cx="8453120" cy="1219835"/>
          </a:xfrm>
          <a:prstGeom prst="rect">
            <a:avLst/>
          </a:prstGeom>
        </p:spPr>
        <p:txBody>
          <a:bodyPr vert="horz" wrap="square" lIns="0" tIns="60960" rIns="0" bIns="0" rtlCol="0">
            <a:spAutoFit/>
          </a:bodyPr>
          <a:lstStyle/>
          <a:p>
            <a:pPr marL="12700" marR="5080" algn="just">
              <a:lnSpc>
                <a:spcPts val="3020"/>
              </a:lnSpc>
              <a:spcBef>
                <a:spcPts val="480"/>
              </a:spcBef>
            </a:pPr>
            <a:r>
              <a:rPr sz="2800" dirty="0">
                <a:latin typeface="Georgia"/>
                <a:cs typeface="Georgia"/>
              </a:rPr>
              <a:t>использования,</a:t>
            </a:r>
            <a:r>
              <a:rPr sz="2800" spc="265" dirty="0">
                <a:latin typeface="Georgia"/>
                <a:cs typeface="Georgia"/>
              </a:rPr>
              <a:t>   </a:t>
            </a:r>
            <a:r>
              <a:rPr sz="2800" dirty="0">
                <a:latin typeface="Georgia"/>
                <a:cs typeface="Georgia"/>
              </a:rPr>
              <a:t>обезличивания,</a:t>
            </a:r>
            <a:r>
              <a:rPr sz="2800" spc="265" dirty="0">
                <a:latin typeface="Georgia"/>
                <a:cs typeface="Georgia"/>
              </a:rPr>
              <a:t>   </a:t>
            </a:r>
            <a:r>
              <a:rPr sz="2800" spc="-40" dirty="0">
                <a:latin typeface="Georgia"/>
                <a:cs typeface="Georgia"/>
              </a:rPr>
              <a:t>блокирования, </a:t>
            </a:r>
            <a:r>
              <a:rPr sz="2800" dirty="0">
                <a:latin typeface="Georgia"/>
                <a:cs typeface="Georgia"/>
              </a:rPr>
              <a:t>распространения,</a:t>
            </a:r>
            <a:r>
              <a:rPr sz="2800" spc="430" dirty="0">
                <a:latin typeface="Georgia"/>
                <a:cs typeface="Georgia"/>
              </a:rPr>
              <a:t>    </a:t>
            </a:r>
            <a:r>
              <a:rPr sz="2800" dirty="0">
                <a:latin typeface="Georgia"/>
                <a:cs typeface="Georgia"/>
              </a:rPr>
              <a:t>предоставления,</a:t>
            </a:r>
            <a:r>
              <a:rPr sz="2800" spc="430" dirty="0">
                <a:latin typeface="Georgia"/>
                <a:cs typeface="Georgia"/>
              </a:rPr>
              <a:t>    </a:t>
            </a:r>
            <a:r>
              <a:rPr sz="2800" spc="-20" dirty="0">
                <a:latin typeface="Georgia"/>
                <a:cs typeface="Georgia"/>
              </a:rPr>
              <a:t>удаления </a:t>
            </a:r>
            <a:r>
              <a:rPr sz="2800" spc="-50" dirty="0">
                <a:latin typeface="Georgia"/>
                <a:cs typeface="Georgia"/>
              </a:rPr>
              <a:t>персональных</a:t>
            </a:r>
            <a:r>
              <a:rPr sz="2800" spc="-60" dirty="0">
                <a:latin typeface="Georgia"/>
                <a:cs typeface="Georgia"/>
              </a:rPr>
              <a:t> </a:t>
            </a:r>
            <a:r>
              <a:rPr sz="2800" spc="-10" dirty="0">
                <a:latin typeface="Georgia"/>
                <a:cs typeface="Georgia"/>
              </a:rPr>
              <a:t>данных.</a:t>
            </a:r>
            <a:endParaRPr sz="2800" dirty="0">
              <a:latin typeface="Georgia"/>
              <a:cs typeface="Georgia"/>
            </a:endParaRPr>
          </a:p>
        </p:txBody>
      </p:sp>
    </p:spTree>
    <p:extLst>
      <p:ext uri="{BB962C8B-B14F-4D97-AF65-F5344CB8AC3E}">
        <p14:creationId xmlns:p14="http://schemas.microsoft.com/office/powerpoint/2010/main" val="8360517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1202181"/>
            <a:ext cx="8150225" cy="2751455"/>
          </a:xfrm>
          <a:prstGeom prst="rect">
            <a:avLst/>
          </a:prstGeom>
        </p:spPr>
        <p:txBody>
          <a:bodyPr vert="horz" wrap="square" lIns="0" tIns="12065" rIns="0" bIns="0" rtlCol="0">
            <a:spAutoFit/>
          </a:bodyPr>
          <a:lstStyle/>
          <a:p>
            <a:pPr marL="604520">
              <a:lnSpc>
                <a:spcPts val="2510"/>
              </a:lnSpc>
              <a:spcBef>
                <a:spcPts val="95"/>
              </a:spcBef>
            </a:pPr>
            <a:r>
              <a:rPr sz="2200" b="1" spc="-160" dirty="0">
                <a:latin typeface="Georgia"/>
                <a:cs typeface="Georgia"/>
              </a:rPr>
              <a:t>Статья</a:t>
            </a:r>
            <a:r>
              <a:rPr sz="2200" b="1" spc="-15" dirty="0">
                <a:latin typeface="Georgia"/>
                <a:cs typeface="Georgia"/>
              </a:rPr>
              <a:t> </a:t>
            </a:r>
            <a:r>
              <a:rPr sz="2200" b="1" spc="-25" dirty="0">
                <a:latin typeface="Georgia"/>
                <a:cs typeface="Georgia"/>
              </a:rPr>
              <a:t>19.</a:t>
            </a:r>
            <a:r>
              <a:rPr sz="2200" b="1" spc="-10" dirty="0">
                <a:latin typeface="Georgia"/>
                <a:cs typeface="Georgia"/>
              </a:rPr>
              <a:t> </a:t>
            </a:r>
            <a:r>
              <a:rPr sz="2200" b="1" spc="-150" dirty="0">
                <a:latin typeface="Georgia"/>
                <a:cs typeface="Georgia"/>
              </a:rPr>
              <a:t>Ответственность</a:t>
            </a:r>
            <a:r>
              <a:rPr sz="2200" b="1" spc="40" dirty="0">
                <a:latin typeface="Georgia"/>
                <a:cs typeface="Georgia"/>
              </a:rPr>
              <a:t> </a:t>
            </a:r>
            <a:r>
              <a:rPr sz="2200" b="1" spc="-145" dirty="0">
                <a:latin typeface="Georgia"/>
                <a:cs typeface="Georgia"/>
              </a:rPr>
              <a:t>за</a:t>
            </a:r>
            <a:r>
              <a:rPr sz="2200" b="1" spc="-40" dirty="0">
                <a:latin typeface="Georgia"/>
                <a:cs typeface="Georgia"/>
              </a:rPr>
              <a:t> </a:t>
            </a:r>
            <a:r>
              <a:rPr sz="2200" b="1" spc="-185" dirty="0">
                <a:latin typeface="Georgia"/>
                <a:cs typeface="Georgia"/>
              </a:rPr>
              <a:t>нарушение</a:t>
            </a:r>
            <a:r>
              <a:rPr sz="2200" b="1" spc="-25" dirty="0">
                <a:latin typeface="Georgia"/>
                <a:cs typeface="Georgia"/>
              </a:rPr>
              <a:t> </a:t>
            </a:r>
            <a:r>
              <a:rPr sz="2200" b="1" spc="-35" dirty="0">
                <a:latin typeface="Georgia"/>
                <a:cs typeface="Georgia"/>
              </a:rPr>
              <a:t>настоящего</a:t>
            </a:r>
            <a:endParaRPr sz="2200">
              <a:latin typeface="Georgia"/>
              <a:cs typeface="Georgia"/>
            </a:endParaRPr>
          </a:p>
          <a:p>
            <a:pPr marL="604520">
              <a:lnSpc>
                <a:spcPts val="2510"/>
              </a:lnSpc>
            </a:pPr>
            <a:r>
              <a:rPr sz="2200" b="1" spc="-35" dirty="0">
                <a:latin typeface="Georgia"/>
                <a:cs typeface="Georgia"/>
              </a:rPr>
              <a:t>Закона</a:t>
            </a:r>
            <a:endParaRPr sz="2200">
              <a:latin typeface="Georgia"/>
              <a:cs typeface="Georgia"/>
            </a:endParaRPr>
          </a:p>
          <a:p>
            <a:pPr>
              <a:lnSpc>
                <a:spcPct val="100000"/>
              </a:lnSpc>
              <a:spcBef>
                <a:spcPts val="1025"/>
              </a:spcBef>
            </a:pPr>
            <a:endParaRPr sz="2200">
              <a:latin typeface="Georgia"/>
              <a:cs typeface="Georgia"/>
            </a:endParaRPr>
          </a:p>
          <a:p>
            <a:pPr marL="12700" marR="5080" indent="308610" algn="just">
              <a:lnSpc>
                <a:spcPts val="2590"/>
              </a:lnSpc>
              <a:buAutoNum type="arabicPeriod"/>
              <a:tabLst>
                <a:tab pos="321310" algn="l"/>
              </a:tabLst>
            </a:pPr>
            <a:r>
              <a:rPr sz="2400" spc="-110" dirty="0">
                <a:latin typeface="Georgia"/>
                <a:cs typeface="Georgia"/>
              </a:rPr>
              <a:t>Лица,</a:t>
            </a:r>
            <a:r>
              <a:rPr sz="2400" spc="-35" dirty="0">
                <a:latin typeface="Georgia"/>
                <a:cs typeface="Georgia"/>
              </a:rPr>
              <a:t> </a:t>
            </a:r>
            <a:r>
              <a:rPr sz="2400" spc="-10" dirty="0">
                <a:latin typeface="Georgia"/>
                <a:cs typeface="Georgia"/>
              </a:rPr>
              <a:t>виновные</a:t>
            </a:r>
            <a:r>
              <a:rPr sz="2400" spc="-55" dirty="0">
                <a:latin typeface="Georgia"/>
                <a:cs typeface="Georgia"/>
              </a:rPr>
              <a:t> </a:t>
            </a:r>
            <a:r>
              <a:rPr sz="2400" dirty="0">
                <a:latin typeface="Georgia"/>
                <a:cs typeface="Georgia"/>
              </a:rPr>
              <a:t>в</a:t>
            </a:r>
            <a:r>
              <a:rPr sz="2400" spc="-40" dirty="0">
                <a:latin typeface="Georgia"/>
                <a:cs typeface="Georgia"/>
              </a:rPr>
              <a:t> </a:t>
            </a:r>
            <a:r>
              <a:rPr sz="2400" spc="-45" dirty="0">
                <a:latin typeface="Georgia"/>
                <a:cs typeface="Georgia"/>
              </a:rPr>
              <a:t>нарушении</a:t>
            </a:r>
            <a:r>
              <a:rPr sz="2400" spc="-40" dirty="0">
                <a:latin typeface="Georgia"/>
                <a:cs typeface="Georgia"/>
              </a:rPr>
              <a:t> </a:t>
            </a:r>
            <a:r>
              <a:rPr sz="2400" spc="-20" dirty="0">
                <a:latin typeface="Georgia"/>
                <a:cs typeface="Georgia"/>
              </a:rPr>
              <a:t>настоящего</a:t>
            </a:r>
            <a:r>
              <a:rPr sz="2400" spc="-25" dirty="0">
                <a:latin typeface="Georgia"/>
                <a:cs typeface="Georgia"/>
              </a:rPr>
              <a:t> </a:t>
            </a:r>
            <a:r>
              <a:rPr sz="2400" spc="-75" dirty="0">
                <a:latin typeface="Georgia"/>
                <a:cs typeface="Georgia"/>
              </a:rPr>
              <a:t>Закона,</a:t>
            </a:r>
            <a:r>
              <a:rPr sz="2400" spc="-45" dirty="0">
                <a:latin typeface="Georgia"/>
                <a:cs typeface="Georgia"/>
              </a:rPr>
              <a:t> </a:t>
            </a:r>
            <a:r>
              <a:rPr sz="2400" spc="-10" dirty="0">
                <a:latin typeface="Georgia"/>
                <a:cs typeface="Georgia"/>
              </a:rPr>
              <a:t>несут </a:t>
            </a:r>
            <a:r>
              <a:rPr sz="2400" dirty="0">
                <a:latin typeface="Georgia"/>
                <a:cs typeface="Georgia"/>
              </a:rPr>
              <a:t>ответственность,</a:t>
            </a:r>
            <a:r>
              <a:rPr sz="2400" spc="254" dirty="0">
                <a:latin typeface="Georgia"/>
                <a:cs typeface="Georgia"/>
              </a:rPr>
              <a:t>  </a:t>
            </a:r>
            <a:r>
              <a:rPr sz="2400" dirty="0">
                <a:latin typeface="Georgia"/>
                <a:cs typeface="Georgia"/>
              </a:rPr>
              <a:t>предусмотренную</a:t>
            </a:r>
            <a:r>
              <a:rPr sz="2400" spc="260" dirty="0">
                <a:latin typeface="Georgia"/>
                <a:cs typeface="Georgia"/>
              </a:rPr>
              <a:t>  </a:t>
            </a:r>
            <a:r>
              <a:rPr sz="2400" spc="-20" dirty="0">
                <a:latin typeface="Georgia"/>
                <a:cs typeface="Georgia"/>
              </a:rPr>
              <a:t>законодательными </a:t>
            </a:r>
            <a:r>
              <a:rPr sz="2400" spc="-10" dirty="0">
                <a:latin typeface="Georgia"/>
                <a:cs typeface="Georgia"/>
              </a:rPr>
              <a:t>актами.</a:t>
            </a:r>
            <a:endParaRPr sz="2400">
              <a:latin typeface="Georgia"/>
              <a:cs typeface="Georgia"/>
            </a:endParaRPr>
          </a:p>
          <a:p>
            <a:pPr marL="12700" marR="5080" indent="804545" algn="just">
              <a:lnSpc>
                <a:spcPts val="2590"/>
              </a:lnSpc>
              <a:spcBef>
                <a:spcPts val="10"/>
              </a:spcBef>
              <a:buAutoNum type="arabicPeriod"/>
              <a:tabLst>
                <a:tab pos="817244" algn="l"/>
              </a:tabLst>
            </a:pPr>
            <a:r>
              <a:rPr sz="2400" dirty="0">
                <a:latin typeface="Georgia"/>
                <a:cs typeface="Georgia"/>
              </a:rPr>
              <a:t>Моральный</a:t>
            </a:r>
            <a:r>
              <a:rPr sz="2400" spc="425" dirty="0">
                <a:latin typeface="Georgia"/>
                <a:cs typeface="Georgia"/>
              </a:rPr>
              <a:t>    </a:t>
            </a:r>
            <a:r>
              <a:rPr sz="2400" dirty="0">
                <a:latin typeface="Georgia"/>
                <a:cs typeface="Georgia"/>
              </a:rPr>
              <a:t>вред,</a:t>
            </a:r>
            <a:r>
              <a:rPr sz="2400" spc="425" dirty="0">
                <a:latin typeface="Georgia"/>
                <a:cs typeface="Georgia"/>
              </a:rPr>
              <a:t>    </a:t>
            </a:r>
            <a:r>
              <a:rPr sz="2400" dirty="0">
                <a:latin typeface="Georgia"/>
                <a:cs typeface="Georgia"/>
              </a:rPr>
              <a:t>причиненный</a:t>
            </a:r>
            <a:r>
              <a:rPr sz="2400" spc="425" dirty="0">
                <a:latin typeface="Georgia"/>
                <a:cs typeface="Georgia"/>
              </a:rPr>
              <a:t>    </a:t>
            </a:r>
            <a:r>
              <a:rPr sz="2400" spc="-10" dirty="0">
                <a:latin typeface="Georgia"/>
                <a:cs typeface="Georgia"/>
              </a:rPr>
              <a:t>субъекту персональных</a:t>
            </a:r>
            <a:r>
              <a:rPr sz="2400" spc="430" dirty="0">
                <a:latin typeface="Georgia"/>
                <a:cs typeface="Georgia"/>
              </a:rPr>
              <a:t> </a:t>
            </a:r>
            <a:r>
              <a:rPr sz="2400" dirty="0">
                <a:latin typeface="Georgia"/>
                <a:cs typeface="Georgia"/>
              </a:rPr>
              <a:t>данных</a:t>
            </a:r>
            <a:r>
              <a:rPr sz="2400" spc="430" dirty="0">
                <a:latin typeface="Georgia"/>
                <a:cs typeface="Georgia"/>
              </a:rPr>
              <a:t> </a:t>
            </a:r>
            <a:r>
              <a:rPr sz="2400" dirty="0">
                <a:latin typeface="Georgia"/>
                <a:cs typeface="Georgia"/>
              </a:rPr>
              <a:t>вследствие</a:t>
            </a:r>
            <a:r>
              <a:rPr sz="2400" spc="425" dirty="0">
                <a:latin typeface="Georgia"/>
                <a:cs typeface="Georgia"/>
              </a:rPr>
              <a:t> </a:t>
            </a:r>
            <a:r>
              <a:rPr sz="2400" spc="-10" dirty="0">
                <a:latin typeface="Georgia"/>
                <a:cs typeface="Georgia"/>
              </a:rPr>
              <a:t>нарушения</a:t>
            </a:r>
            <a:r>
              <a:rPr sz="2400" spc="434" dirty="0">
                <a:latin typeface="Georgia"/>
                <a:cs typeface="Georgia"/>
              </a:rPr>
              <a:t> </a:t>
            </a:r>
            <a:r>
              <a:rPr sz="2400" dirty="0">
                <a:latin typeface="Georgia"/>
                <a:cs typeface="Georgia"/>
              </a:rPr>
              <a:t>его</a:t>
            </a:r>
            <a:r>
              <a:rPr sz="2400" spc="434" dirty="0">
                <a:latin typeface="Georgia"/>
                <a:cs typeface="Georgia"/>
              </a:rPr>
              <a:t> </a:t>
            </a:r>
            <a:r>
              <a:rPr sz="2400" spc="-10" dirty="0">
                <a:latin typeface="Georgia"/>
                <a:cs typeface="Georgia"/>
              </a:rPr>
              <a:t>прав,</a:t>
            </a:r>
            <a:endParaRPr sz="2400">
              <a:latin typeface="Georgia"/>
              <a:cs typeface="Georgia"/>
            </a:endParaRPr>
          </a:p>
        </p:txBody>
      </p:sp>
      <p:sp>
        <p:nvSpPr>
          <p:cNvPr id="3" name="object 3"/>
          <p:cNvSpPr txBox="1"/>
          <p:nvPr/>
        </p:nvSpPr>
        <p:spPr>
          <a:xfrm>
            <a:off x="5518784" y="3890848"/>
            <a:ext cx="3244215" cy="721360"/>
          </a:xfrm>
          <a:prstGeom prst="rect">
            <a:avLst/>
          </a:prstGeom>
        </p:spPr>
        <p:txBody>
          <a:bodyPr vert="horz" wrap="square" lIns="0" tIns="12700" rIns="0" bIns="0" rtlCol="0">
            <a:spAutoFit/>
          </a:bodyPr>
          <a:lstStyle/>
          <a:p>
            <a:pPr marL="12700">
              <a:lnSpc>
                <a:spcPts val="2735"/>
              </a:lnSpc>
              <a:spcBef>
                <a:spcPts val="100"/>
              </a:spcBef>
              <a:tabLst>
                <a:tab pos="1855470" algn="l"/>
              </a:tabLst>
            </a:pPr>
            <a:r>
              <a:rPr sz="2400" spc="-10" dirty="0">
                <a:latin typeface="Georgia"/>
                <a:cs typeface="Georgia"/>
              </a:rPr>
              <a:t>Законом,</a:t>
            </a:r>
            <a:r>
              <a:rPr sz="2400" dirty="0">
                <a:latin typeface="Georgia"/>
                <a:cs typeface="Georgia"/>
              </a:rPr>
              <a:t>	</a:t>
            </a:r>
            <a:r>
              <a:rPr sz="2400" spc="-40" dirty="0">
                <a:latin typeface="Georgia"/>
                <a:cs typeface="Georgia"/>
              </a:rPr>
              <a:t>подлежит</a:t>
            </a:r>
            <a:endParaRPr sz="2400">
              <a:latin typeface="Georgia"/>
              <a:cs typeface="Georgia"/>
            </a:endParaRPr>
          </a:p>
          <a:p>
            <a:pPr marL="90170">
              <a:lnSpc>
                <a:spcPts val="2735"/>
              </a:lnSpc>
              <a:tabLst>
                <a:tab pos="2432685" algn="l"/>
              </a:tabLst>
            </a:pPr>
            <a:r>
              <a:rPr sz="2400" spc="-10" dirty="0">
                <a:latin typeface="Georgia"/>
                <a:cs typeface="Georgia"/>
              </a:rPr>
              <a:t>морального</a:t>
            </a:r>
            <a:r>
              <a:rPr sz="2400" dirty="0">
                <a:latin typeface="Georgia"/>
                <a:cs typeface="Georgia"/>
              </a:rPr>
              <a:t>	</a:t>
            </a:r>
            <a:r>
              <a:rPr sz="2400" spc="-20" dirty="0">
                <a:latin typeface="Georgia"/>
                <a:cs typeface="Georgia"/>
              </a:rPr>
              <a:t>вреда</a:t>
            </a:r>
            <a:endParaRPr sz="2400">
              <a:latin typeface="Georgia"/>
              <a:cs typeface="Georgia"/>
            </a:endParaRPr>
          </a:p>
        </p:txBody>
      </p:sp>
      <p:sp>
        <p:nvSpPr>
          <p:cNvPr id="4" name="object 4"/>
          <p:cNvSpPr txBox="1"/>
          <p:nvPr/>
        </p:nvSpPr>
        <p:spPr>
          <a:xfrm>
            <a:off x="612140" y="3890848"/>
            <a:ext cx="2251710" cy="1050290"/>
          </a:xfrm>
          <a:prstGeom prst="rect">
            <a:avLst/>
          </a:prstGeom>
        </p:spPr>
        <p:txBody>
          <a:bodyPr vert="horz" wrap="square" lIns="0" tIns="12700" rIns="0" bIns="0" rtlCol="0">
            <a:spAutoFit/>
          </a:bodyPr>
          <a:lstStyle/>
          <a:p>
            <a:pPr marL="12700">
              <a:lnSpc>
                <a:spcPts val="2735"/>
              </a:lnSpc>
              <a:spcBef>
                <a:spcPts val="100"/>
              </a:spcBef>
            </a:pPr>
            <a:r>
              <a:rPr sz="2400" spc="-10" dirty="0">
                <a:latin typeface="Georgia"/>
                <a:cs typeface="Georgia"/>
              </a:rPr>
              <a:t>установленных</a:t>
            </a:r>
            <a:endParaRPr sz="2400">
              <a:latin typeface="Georgia"/>
              <a:cs typeface="Georgia"/>
            </a:endParaRPr>
          </a:p>
          <a:p>
            <a:pPr marL="12700">
              <a:lnSpc>
                <a:spcPts val="2595"/>
              </a:lnSpc>
            </a:pPr>
            <a:r>
              <a:rPr sz="2400" spc="-10" dirty="0">
                <a:latin typeface="Georgia"/>
                <a:cs typeface="Georgia"/>
              </a:rPr>
              <a:t>возмещению.</a:t>
            </a:r>
            <a:endParaRPr sz="2400">
              <a:latin typeface="Georgia"/>
              <a:cs typeface="Georgia"/>
            </a:endParaRPr>
          </a:p>
          <a:p>
            <a:pPr marL="12700">
              <a:lnSpc>
                <a:spcPts val="2735"/>
              </a:lnSpc>
            </a:pPr>
            <a:r>
              <a:rPr sz="2400" spc="-10" dirty="0">
                <a:latin typeface="Georgia"/>
                <a:cs typeface="Georgia"/>
              </a:rPr>
              <a:t>осуществляется</a:t>
            </a:r>
            <a:endParaRPr sz="2400">
              <a:latin typeface="Georgia"/>
              <a:cs typeface="Georgia"/>
            </a:endParaRPr>
          </a:p>
        </p:txBody>
      </p:sp>
      <p:sp>
        <p:nvSpPr>
          <p:cNvPr id="5" name="object 5"/>
          <p:cNvSpPr txBox="1"/>
          <p:nvPr/>
        </p:nvSpPr>
        <p:spPr>
          <a:xfrm>
            <a:off x="3163951" y="3890848"/>
            <a:ext cx="2078355" cy="1050290"/>
          </a:xfrm>
          <a:prstGeom prst="rect">
            <a:avLst/>
          </a:prstGeom>
        </p:spPr>
        <p:txBody>
          <a:bodyPr vert="horz" wrap="square" lIns="0" tIns="12700" rIns="0" bIns="0" rtlCol="0">
            <a:spAutoFit/>
          </a:bodyPr>
          <a:lstStyle/>
          <a:p>
            <a:pPr marR="298450" algn="r">
              <a:lnSpc>
                <a:spcPts val="2735"/>
              </a:lnSpc>
              <a:spcBef>
                <a:spcPts val="100"/>
              </a:spcBef>
            </a:pPr>
            <a:r>
              <a:rPr sz="2400" spc="-10" dirty="0">
                <a:latin typeface="Georgia"/>
                <a:cs typeface="Georgia"/>
              </a:rPr>
              <a:t>настоящим</a:t>
            </a:r>
            <a:endParaRPr sz="2400">
              <a:latin typeface="Georgia"/>
              <a:cs typeface="Georgia"/>
            </a:endParaRPr>
          </a:p>
          <a:p>
            <a:pPr marR="313690" algn="r">
              <a:lnSpc>
                <a:spcPts val="2595"/>
              </a:lnSpc>
            </a:pPr>
            <a:r>
              <a:rPr sz="2400" spc="-50" dirty="0">
                <a:latin typeface="Georgia"/>
                <a:cs typeface="Georgia"/>
              </a:rPr>
              <a:t>Возмещение</a:t>
            </a:r>
            <a:endParaRPr sz="2400">
              <a:latin typeface="Georgia"/>
              <a:cs typeface="Georgia"/>
            </a:endParaRPr>
          </a:p>
          <a:p>
            <a:pPr marL="426720">
              <a:lnSpc>
                <a:spcPts val="2735"/>
              </a:lnSpc>
            </a:pPr>
            <a:r>
              <a:rPr sz="2400" spc="-40" dirty="0">
                <a:latin typeface="Georgia"/>
                <a:cs typeface="Georgia"/>
              </a:rPr>
              <a:t>независимо</a:t>
            </a:r>
            <a:endParaRPr sz="2400">
              <a:latin typeface="Georgia"/>
              <a:cs typeface="Georgia"/>
            </a:endParaRPr>
          </a:p>
        </p:txBody>
      </p:sp>
      <p:sp>
        <p:nvSpPr>
          <p:cNvPr id="6" name="object 6"/>
          <p:cNvSpPr txBox="1"/>
          <p:nvPr/>
        </p:nvSpPr>
        <p:spPr>
          <a:xfrm>
            <a:off x="5954648" y="4549902"/>
            <a:ext cx="333375"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Georgia"/>
                <a:cs typeface="Georgia"/>
              </a:rPr>
              <a:t>от</a:t>
            </a:r>
            <a:endParaRPr sz="2400">
              <a:latin typeface="Georgia"/>
              <a:cs typeface="Georgia"/>
            </a:endParaRPr>
          </a:p>
        </p:txBody>
      </p:sp>
      <p:sp>
        <p:nvSpPr>
          <p:cNvPr id="7" name="object 7"/>
          <p:cNvSpPr txBox="1"/>
          <p:nvPr/>
        </p:nvSpPr>
        <p:spPr>
          <a:xfrm>
            <a:off x="612140" y="4879085"/>
            <a:ext cx="4171950" cy="391160"/>
          </a:xfrm>
          <a:prstGeom prst="rect">
            <a:avLst/>
          </a:prstGeom>
        </p:spPr>
        <p:txBody>
          <a:bodyPr vert="horz" wrap="square" lIns="0" tIns="12700" rIns="0" bIns="0" rtlCol="0">
            <a:spAutoFit/>
          </a:bodyPr>
          <a:lstStyle/>
          <a:p>
            <a:pPr marL="12700">
              <a:lnSpc>
                <a:spcPct val="100000"/>
              </a:lnSpc>
              <a:spcBef>
                <a:spcPts val="100"/>
              </a:spcBef>
              <a:tabLst>
                <a:tab pos="2769870" algn="l"/>
                <a:tab pos="3978910" algn="l"/>
              </a:tabLst>
            </a:pPr>
            <a:r>
              <a:rPr sz="2400" spc="-10" dirty="0">
                <a:latin typeface="Georgia"/>
                <a:cs typeface="Georgia"/>
              </a:rPr>
              <a:t>имущественного</a:t>
            </a:r>
            <a:r>
              <a:rPr sz="2400" dirty="0">
                <a:latin typeface="Georgia"/>
                <a:cs typeface="Georgia"/>
              </a:rPr>
              <a:t>	</a:t>
            </a:r>
            <a:r>
              <a:rPr sz="2400" spc="-10" dirty="0">
                <a:latin typeface="Georgia"/>
                <a:cs typeface="Georgia"/>
              </a:rPr>
              <a:t>вреда</a:t>
            </a:r>
            <a:r>
              <a:rPr sz="2400" dirty="0">
                <a:latin typeface="Georgia"/>
                <a:cs typeface="Georgia"/>
              </a:rPr>
              <a:t>	</a:t>
            </a:r>
            <a:r>
              <a:rPr sz="2400" spc="-50" dirty="0">
                <a:latin typeface="Georgia"/>
                <a:cs typeface="Georgia"/>
              </a:rPr>
              <a:t>и</a:t>
            </a:r>
            <a:endParaRPr sz="2400">
              <a:latin typeface="Georgia"/>
              <a:cs typeface="Georgia"/>
            </a:endParaRPr>
          </a:p>
        </p:txBody>
      </p:sp>
      <p:sp>
        <p:nvSpPr>
          <p:cNvPr id="8" name="object 8"/>
          <p:cNvSpPr txBox="1"/>
          <p:nvPr/>
        </p:nvSpPr>
        <p:spPr>
          <a:xfrm>
            <a:off x="5165216" y="4879085"/>
            <a:ext cx="1706245" cy="391160"/>
          </a:xfrm>
          <a:prstGeom prst="rect">
            <a:avLst/>
          </a:prstGeom>
        </p:spPr>
        <p:txBody>
          <a:bodyPr vert="horz" wrap="square" lIns="0" tIns="12700" rIns="0" bIns="0" rtlCol="0">
            <a:spAutoFit/>
          </a:bodyPr>
          <a:lstStyle/>
          <a:p>
            <a:pPr marL="12700">
              <a:lnSpc>
                <a:spcPct val="100000"/>
              </a:lnSpc>
              <a:spcBef>
                <a:spcPts val="100"/>
              </a:spcBef>
            </a:pPr>
            <a:r>
              <a:rPr sz="2400" spc="-40" dirty="0">
                <a:latin typeface="Georgia"/>
                <a:cs typeface="Georgia"/>
              </a:rPr>
              <a:t>понесенных</a:t>
            </a:r>
            <a:endParaRPr sz="2400">
              <a:latin typeface="Georgia"/>
              <a:cs typeface="Georgia"/>
            </a:endParaRPr>
          </a:p>
        </p:txBody>
      </p:sp>
      <p:sp>
        <p:nvSpPr>
          <p:cNvPr id="9" name="object 9"/>
          <p:cNvSpPr txBox="1"/>
          <p:nvPr/>
        </p:nvSpPr>
        <p:spPr>
          <a:xfrm>
            <a:off x="7006590" y="4549902"/>
            <a:ext cx="1753870" cy="720725"/>
          </a:xfrm>
          <a:prstGeom prst="rect">
            <a:avLst/>
          </a:prstGeom>
        </p:spPr>
        <p:txBody>
          <a:bodyPr vert="horz" wrap="square" lIns="0" tIns="53975" rIns="0" bIns="0" rtlCol="0">
            <a:spAutoFit/>
          </a:bodyPr>
          <a:lstStyle/>
          <a:p>
            <a:pPr marL="262255" marR="5080" indent="-250190">
              <a:lnSpc>
                <a:spcPts val="2590"/>
              </a:lnSpc>
              <a:spcBef>
                <a:spcPts val="425"/>
              </a:spcBef>
            </a:pPr>
            <a:r>
              <a:rPr sz="2400" spc="-55" dirty="0">
                <a:latin typeface="Georgia"/>
                <a:cs typeface="Georgia"/>
              </a:rPr>
              <a:t>возмещения </a:t>
            </a:r>
            <a:r>
              <a:rPr sz="2400" spc="-10" dirty="0">
                <a:latin typeface="Georgia"/>
                <a:cs typeface="Georgia"/>
              </a:rPr>
              <a:t>субъектом</a:t>
            </a:r>
            <a:endParaRPr sz="2400">
              <a:latin typeface="Georgia"/>
              <a:cs typeface="Georgia"/>
            </a:endParaRPr>
          </a:p>
        </p:txBody>
      </p:sp>
      <p:sp>
        <p:nvSpPr>
          <p:cNvPr id="10" name="object 10"/>
          <p:cNvSpPr txBox="1"/>
          <p:nvPr/>
        </p:nvSpPr>
        <p:spPr>
          <a:xfrm>
            <a:off x="612140" y="5207965"/>
            <a:ext cx="4462780" cy="391795"/>
          </a:xfrm>
          <a:prstGeom prst="rect">
            <a:avLst/>
          </a:prstGeom>
        </p:spPr>
        <p:txBody>
          <a:bodyPr vert="horz" wrap="square" lIns="0" tIns="12700" rIns="0" bIns="0" rtlCol="0">
            <a:spAutoFit/>
          </a:bodyPr>
          <a:lstStyle/>
          <a:p>
            <a:pPr marL="12700">
              <a:lnSpc>
                <a:spcPct val="100000"/>
              </a:lnSpc>
              <a:spcBef>
                <a:spcPts val="100"/>
              </a:spcBef>
            </a:pPr>
            <a:r>
              <a:rPr sz="2400" spc="-40" dirty="0">
                <a:latin typeface="Georgia"/>
                <a:cs typeface="Georgia"/>
              </a:rPr>
              <a:t>персональных</a:t>
            </a:r>
            <a:r>
              <a:rPr sz="2400" spc="-90" dirty="0">
                <a:latin typeface="Georgia"/>
                <a:cs typeface="Georgia"/>
              </a:rPr>
              <a:t> </a:t>
            </a:r>
            <a:r>
              <a:rPr sz="2400" spc="-35" dirty="0">
                <a:latin typeface="Georgia"/>
                <a:cs typeface="Georgia"/>
              </a:rPr>
              <a:t>данных</a:t>
            </a:r>
            <a:r>
              <a:rPr sz="2400" spc="-80" dirty="0">
                <a:latin typeface="Georgia"/>
                <a:cs typeface="Georgia"/>
              </a:rPr>
              <a:t> </a:t>
            </a:r>
            <a:r>
              <a:rPr sz="2400" spc="-10" dirty="0">
                <a:latin typeface="Georgia"/>
                <a:cs typeface="Georgia"/>
              </a:rPr>
              <a:t>убытков.</a:t>
            </a:r>
            <a:endParaRPr sz="2400">
              <a:latin typeface="Georgia"/>
              <a:cs typeface="Georgia"/>
            </a:endParaRPr>
          </a:p>
        </p:txBody>
      </p:sp>
    </p:spTree>
    <p:extLst>
      <p:ext uri="{BB962C8B-B14F-4D97-AF65-F5344CB8AC3E}">
        <p14:creationId xmlns:p14="http://schemas.microsoft.com/office/powerpoint/2010/main" val="29061969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985774"/>
            <a:ext cx="8609330" cy="4463401"/>
          </a:xfrm>
          <a:prstGeom prst="rect">
            <a:avLst/>
          </a:prstGeom>
        </p:spPr>
        <p:txBody>
          <a:bodyPr vert="horz" wrap="square" lIns="0" tIns="13335" rIns="0" bIns="0" rtlCol="0">
            <a:spAutoFit/>
          </a:bodyPr>
          <a:lstStyle/>
          <a:p>
            <a:pPr marL="756920">
              <a:lnSpc>
                <a:spcPts val="2280"/>
              </a:lnSpc>
              <a:spcBef>
                <a:spcPts val="105"/>
              </a:spcBef>
            </a:pPr>
            <a:r>
              <a:rPr sz="2000" b="1" spc="-130" dirty="0">
                <a:latin typeface="Georgia"/>
                <a:cs typeface="Georgia"/>
              </a:rPr>
              <a:t>Статья</a:t>
            </a:r>
            <a:r>
              <a:rPr sz="2000" b="1" spc="-70" dirty="0">
                <a:latin typeface="Georgia"/>
                <a:cs typeface="Georgia"/>
              </a:rPr>
              <a:t> </a:t>
            </a:r>
            <a:r>
              <a:rPr sz="2000" b="1" spc="-80" dirty="0">
                <a:latin typeface="Georgia"/>
                <a:cs typeface="Georgia"/>
              </a:rPr>
              <a:t>23.7</a:t>
            </a:r>
            <a:r>
              <a:rPr sz="2000" b="1" spc="-55" dirty="0">
                <a:latin typeface="Georgia"/>
                <a:cs typeface="Georgia"/>
              </a:rPr>
              <a:t> </a:t>
            </a:r>
            <a:r>
              <a:rPr sz="2000" b="1" spc="-265" dirty="0">
                <a:latin typeface="Georgia"/>
                <a:cs typeface="Georgia"/>
              </a:rPr>
              <a:t>КоАП</a:t>
            </a:r>
            <a:r>
              <a:rPr sz="2000" b="1" spc="-75" dirty="0">
                <a:latin typeface="Georgia"/>
                <a:cs typeface="Georgia"/>
              </a:rPr>
              <a:t> </a:t>
            </a:r>
            <a:r>
              <a:rPr sz="2000" b="1" spc="-105" dirty="0">
                <a:latin typeface="Georgia"/>
                <a:cs typeface="Georgia"/>
              </a:rPr>
              <a:t>(с</a:t>
            </a:r>
            <a:r>
              <a:rPr sz="2000" b="1" spc="-65" dirty="0">
                <a:latin typeface="Georgia"/>
                <a:cs typeface="Georgia"/>
              </a:rPr>
              <a:t> </a:t>
            </a:r>
            <a:r>
              <a:rPr sz="2000" b="1" spc="-10" dirty="0">
                <a:latin typeface="Georgia"/>
                <a:cs typeface="Georgia"/>
              </a:rPr>
              <a:t>01.03.2021)</a:t>
            </a:r>
            <a:endParaRPr lang="ru-RU" sz="2000" dirty="0">
              <a:latin typeface="Georgia"/>
              <a:cs typeface="Georgia"/>
            </a:endParaRPr>
          </a:p>
          <a:p>
            <a:pPr marL="756920">
              <a:lnSpc>
                <a:spcPts val="2280"/>
              </a:lnSpc>
              <a:spcBef>
                <a:spcPts val="105"/>
              </a:spcBef>
            </a:pPr>
            <a:r>
              <a:rPr sz="2000" b="1" spc="-175" dirty="0" err="1">
                <a:latin typeface="Georgia"/>
                <a:cs typeface="Georgia"/>
              </a:rPr>
              <a:t>Нарушение</a:t>
            </a:r>
            <a:r>
              <a:rPr sz="2000" b="1" spc="-25" dirty="0">
                <a:latin typeface="Georgia"/>
                <a:cs typeface="Georgia"/>
              </a:rPr>
              <a:t> </a:t>
            </a:r>
            <a:r>
              <a:rPr sz="2000" b="1" spc="-130" dirty="0">
                <a:latin typeface="Georgia"/>
                <a:cs typeface="Georgia"/>
              </a:rPr>
              <a:t>законодательства</a:t>
            </a:r>
            <a:r>
              <a:rPr sz="2000" b="1" spc="-55" dirty="0">
                <a:latin typeface="Georgia"/>
                <a:cs typeface="Georgia"/>
              </a:rPr>
              <a:t> </a:t>
            </a:r>
            <a:r>
              <a:rPr sz="2000" b="1" spc="-150" dirty="0">
                <a:latin typeface="Georgia"/>
                <a:cs typeface="Georgia"/>
              </a:rPr>
              <a:t>о</a:t>
            </a:r>
            <a:r>
              <a:rPr sz="2000" b="1" spc="-5" dirty="0">
                <a:latin typeface="Georgia"/>
                <a:cs typeface="Georgia"/>
              </a:rPr>
              <a:t> </a:t>
            </a:r>
            <a:r>
              <a:rPr sz="2000" b="1" spc="-145" dirty="0">
                <a:latin typeface="Georgia"/>
                <a:cs typeface="Georgia"/>
              </a:rPr>
              <a:t>защите</a:t>
            </a:r>
            <a:r>
              <a:rPr sz="2000" b="1" spc="-20" dirty="0">
                <a:latin typeface="Georgia"/>
                <a:cs typeface="Georgia"/>
              </a:rPr>
              <a:t> </a:t>
            </a:r>
            <a:r>
              <a:rPr sz="2000" b="1" spc="-55" dirty="0">
                <a:latin typeface="Georgia"/>
                <a:cs typeface="Georgia"/>
              </a:rPr>
              <a:t>персональных</a:t>
            </a:r>
            <a:endParaRPr sz="2000" dirty="0">
              <a:latin typeface="Georgia"/>
              <a:cs typeface="Georgia"/>
            </a:endParaRPr>
          </a:p>
          <a:p>
            <a:pPr marL="756920">
              <a:lnSpc>
                <a:spcPts val="2280"/>
              </a:lnSpc>
            </a:pPr>
            <a:r>
              <a:rPr sz="2000" b="1" spc="-10" dirty="0">
                <a:latin typeface="Georgia"/>
                <a:cs typeface="Georgia"/>
              </a:rPr>
              <a:t>данных</a:t>
            </a:r>
            <a:endParaRPr sz="2000" dirty="0">
              <a:latin typeface="Georgia"/>
              <a:cs typeface="Georgia"/>
            </a:endParaRPr>
          </a:p>
          <a:p>
            <a:pPr marL="12700" marR="6985" indent="297180" algn="just">
              <a:lnSpc>
                <a:spcPts val="1939"/>
              </a:lnSpc>
              <a:spcBef>
                <a:spcPts val="1120"/>
              </a:spcBef>
              <a:buAutoNum type="arabicPeriod"/>
              <a:tabLst>
                <a:tab pos="309880" algn="l"/>
              </a:tabLst>
            </a:pPr>
            <a:r>
              <a:rPr sz="1600" dirty="0">
                <a:latin typeface="Georgia"/>
                <a:cs typeface="Georgia"/>
              </a:rPr>
              <a:t>Умышленные</a:t>
            </a:r>
            <a:r>
              <a:rPr sz="1600" spc="225" dirty="0">
                <a:latin typeface="Georgia"/>
                <a:cs typeface="Georgia"/>
              </a:rPr>
              <a:t> </a:t>
            </a:r>
            <a:r>
              <a:rPr sz="1600" dirty="0">
                <a:latin typeface="Georgia"/>
                <a:cs typeface="Georgia"/>
              </a:rPr>
              <a:t>незаконные</a:t>
            </a:r>
            <a:r>
              <a:rPr sz="1600" spc="245" dirty="0">
                <a:latin typeface="Georgia"/>
                <a:cs typeface="Georgia"/>
              </a:rPr>
              <a:t> </a:t>
            </a:r>
            <a:r>
              <a:rPr sz="1600" dirty="0">
                <a:latin typeface="Georgia"/>
                <a:cs typeface="Georgia"/>
              </a:rPr>
              <a:t>сбор,</a:t>
            </a:r>
            <a:r>
              <a:rPr sz="1600" spc="240" dirty="0">
                <a:latin typeface="Georgia"/>
                <a:cs typeface="Georgia"/>
              </a:rPr>
              <a:t> </a:t>
            </a:r>
            <a:r>
              <a:rPr sz="1600" dirty="0">
                <a:latin typeface="Georgia"/>
                <a:cs typeface="Georgia"/>
              </a:rPr>
              <a:t>обработка,</a:t>
            </a:r>
            <a:r>
              <a:rPr sz="1600" spc="245" dirty="0">
                <a:latin typeface="Georgia"/>
                <a:cs typeface="Georgia"/>
              </a:rPr>
              <a:t> </a:t>
            </a:r>
            <a:r>
              <a:rPr sz="1600" dirty="0">
                <a:latin typeface="Georgia"/>
                <a:cs typeface="Georgia"/>
              </a:rPr>
              <a:t>хранение</a:t>
            </a:r>
            <a:r>
              <a:rPr sz="1600" spc="245" dirty="0">
                <a:latin typeface="Georgia"/>
                <a:cs typeface="Georgia"/>
              </a:rPr>
              <a:t> </a:t>
            </a:r>
            <a:r>
              <a:rPr sz="1600" dirty="0">
                <a:latin typeface="Georgia"/>
                <a:cs typeface="Georgia"/>
              </a:rPr>
              <a:t>или</a:t>
            </a:r>
            <a:r>
              <a:rPr sz="1600" spc="250" dirty="0">
                <a:latin typeface="Georgia"/>
                <a:cs typeface="Georgia"/>
              </a:rPr>
              <a:t> </a:t>
            </a:r>
            <a:r>
              <a:rPr sz="1600" spc="-10" dirty="0">
                <a:latin typeface="Georgia"/>
                <a:cs typeface="Georgia"/>
              </a:rPr>
              <a:t>предоставление </a:t>
            </a:r>
            <a:r>
              <a:rPr sz="1600" spc="-25" dirty="0">
                <a:latin typeface="Georgia"/>
                <a:cs typeface="Georgia"/>
              </a:rPr>
              <a:t>персональных</a:t>
            </a:r>
            <a:r>
              <a:rPr sz="1600" spc="-45" dirty="0">
                <a:latin typeface="Georgia"/>
                <a:cs typeface="Georgia"/>
              </a:rPr>
              <a:t> </a:t>
            </a:r>
            <a:r>
              <a:rPr sz="1600" spc="-10" dirty="0">
                <a:latin typeface="Georgia"/>
                <a:cs typeface="Georgia"/>
              </a:rPr>
              <a:t>данных</a:t>
            </a:r>
            <a:r>
              <a:rPr sz="1600" spc="-40" dirty="0">
                <a:latin typeface="Georgia"/>
                <a:cs typeface="Georgia"/>
              </a:rPr>
              <a:t> </a:t>
            </a:r>
            <a:r>
              <a:rPr sz="1600" spc="-35" dirty="0">
                <a:latin typeface="Georgia"/>
                <a:cs typeface="Georgia"/>
              </a:rPr>
              <a:t>физического</a:t>
            </a:r>
            <a:r>
              <a:rPr sz="1600" spc="-50" dirty="0">
                <a:latin typeface="Georgia"/>
                <a:cs typeface="Georgia"/>
              </a:rPr>
              <a:t> </a:t>
            </a:r>
            <a:r>
              <a:rPr sz="1600" spc="-20" dirty="0">
                <a:latin typeface="Georgia"/>
                <a:cs typeface="Georgia"/>
              </a:rPr>
              <a:t>лица</a:t>
            </a:r>
            <a:r>
              <a:rPr sz="1600" spc="-45" dirty="0">
                <a:latin typeface="Georgia"/>
                <a:cs typeface="Georgia"/>
              </a:rPr>
              <a:t> </a:t>
            </a:r>
            <a:r>
              <a:rPr sz="1600" dirty="0">
                <a:latin typeface="Georgia"/>
                <a:cs typeface="Georgia"/>
              </a:rPr>
              <a:t>либо</a:t>
            </a:r>
            <a:r>
              <a:rPr sz="1600" spc="-55" dirty="0">
                <a:latin typeface="Georgia"/>
                <a:cs typeface="Georgia"/>
              </a:rPr>
              <a:t> </a:t>
            </a:r>
            <a:r>
              <a:rPr sz="1600" spc="-25" dirty="0">
                <a:latin typeface="Georgia"/>
                <a:cs typeface="Georgia"/>
              </a:rPr>
              <a:t>нарушение</a:t>
            </a:r>
            <a:r>
              <a:rPr sz="1600" spc="-50" dirty="0">
                <a:latin typeface="Georgia"/>
                <a:cs typeface="Georgia"/>
              </a:rPr>
              <a:t> </a:t>
            </a:r>
            <a:r>
              <a:rPr sz="1600" dirty="0">
                <a:latin typeface="Georgia"/>
                <a:cs typeface="Georgia"/>
              </a:rPr>
              <a:t>его</a:t>
            </a:r>
            <a:r>
              <a:rPr sz="1600" spc="-55" dirty="0">
                <a:latin typeface="Georgia"/>
                <a:cs typeface="Georgia"/>
              </a:rPr>
              <a:t> </a:t>
            </a:r>
            <a:r>
              <a:rPr sz="1600" spc="-35" dirty="0">
                <a:latin typeface="Georgia"/>
                <a:cs typeface="Georgia"/>
              </a:rPr>
              <a:t>прав,</a:t>
            </a:r>
            <a:r>
              <a:rPr sz="1600" spc="-50" dirty="0">
                <a:latin typeface="Georgia"/>
                <a:cs typeface="Georgia"/>
              </a:rPr>
              <a:t> </a:t>
            </a:r>
            <a:r>
              <a:rPr sz="1600" spc="-25" dirty="0">
                <a:latin typeface="Georgia"/>
                <a:cs typeface="Georgia"/>
              </a:rPr>
              <a:t>связанных</a:t>
            </a:r>
            <a:r>
              <a:rPr sz="1600" spc="-40" dirty="0">
                <a:latin typeface="Georgia"/>
                <a:cs typeface="Georgia"/>
              </a:rPr>
              <a:t> </a:t>
            </a:r>
            <a:r>
              <a:rPr sz="1600" spc="-50" dirty="0">
                <a:latin typeface="Georgia"/>
                <a:cs typeface="Georgia"/>
              </a:rPr>
              <a:t>с </a:t>
            </a:r>
            <a:r>
              <a:rPr sz="1600" spc="-20" dirty="0">
                <a:latin typeface="Georgia"/>
                <a:cs typeface="Georgia"/>
              </a:rPr>
              <a:t>обработкой</a:t>
            </a:r>
            <a:r>
              <a:rPr sz="1600" spc="-60" dirty="0">
                <a:latin typeface="Georgia"/>
                <a:cs typeface="Georgia"/>
              </a:rPr>
              <a:t> </a:t>
            </a:r>
            <a:r>
              <a:rPr sz="1600" spc="-30" dirty="0">
                <a:latin typeface="Georgia"/>
                <a:cs typeface="Georgia"/>
              </a:rPr>
              <a:t>персональных</a:t>
            </a:r>
            <a:r>
              <a:rPr sz="1600" spc="-15" dirty="0">
                <a:latin typeface="Georgia"/>
                <a:cs typeface="Georgia"/>
              </a:rPr>
              <a:t> </a:t>
            </a:r>
            <a:r>
              <a:rPr sz="1600" spc="-50" dirty="0">
                <a:latin typeface="Georgia"/>
                <a:cs typeface="Georgia"/>
              </a:rPr>
              <a:t>данных,</a:t>
            </a:r>
            <a:r>
              <a:rPr sz="1600" spc="-30" dirty="0">
                <a:latin typeface="Georgia"/>
                <a:cs typeface="Georgia"/>
              </a:rPr>
              <a:t> </a:t>
            </a:r>
            <a:r>
              <a:rPr sz="1600" spc="-50" dirty="0">
                <a:latin typeface="Georgia"/>
                <a:cs typeface="Georgia"/>
              </a:rPr>
              <a:t>-</a:t>
            </a:r>
            <a:r>
              <a:rPr lang="en-US" sz="1600" spc="-50" dirty="0">
                <a:latin typeface="Georgia"/>
                <a:cs typeface="Georgia"/>
              </a:rPr>
              <a:t> </a:t>
            </a:r>
            <a:r>
              <a:rPr sz="1600" b="1" i="1" dirty="0" err="1">
                <a:latin typeface="Georgia"/>
                <a:cs typeface="Georgia"/>
              </a:rPr>
              <a:t>влекут</a:t>
            </a:r>
            <a:r>
              <a:rPr sz="1600" b="1" i="1" spc="-25" dirty="0">
                <a:latin typeface="Georgia"/>
                <a:cs typeface="Georgia"/>
              </a:rPr>
              <a:t> </a:t>
            </a:r>
            <a:r>
              <a:rPr sz="1600" b="1" i="1" spc="-45" dirty="0">
                <a:latin typeface="Georgia"/>
                <a:cs typeface="Georgia"/>
              </a:rPr>
              <a:t>наложение</a:t>
            </a:r>
            <a:r>
              <a:rPr sz="1600" b="1" i="1" spc="-40" dirty="0">
                <a:latin typeface="Georgia"/>
                <a:cs typeface="Georgia"/>
              </a:rPr>
              <a:t> </a:t>
            </a:r>
            <a:r>
              <a:rPr sz="1600" b="1" i="1" spc="-55" dirty="0">
                <a:latin typeface="Georgia"/>
                <a:cs typeface="Georgia"/>
              </a:rPr>
              <a:t>штрафа</a:t>
            </a:r>
            <a:r>
              <a:rPr sz="1600" b="1" i="1" spc="-35" dirty="0">
                <a:latin typeface="Georgia"/>
                <a:cs typeface="Georgia"/>
              </a:rPr>
              <a:t> </a:t>
            </a:r>
            <a:r>
              <a:rPr sz="1600" b="1" i="1" dirty="0">
                <a:latin typeface="Georgia"/>
                <a:cs typeface="Georgia"/>
              </a:rPr>
              <a:t>в</a:t>
            </a:r>
            <a:r>
              <a:rPr sz="1600" b="1" i="1" spc="-50" dirty="0">
                <a:latin typeface="Georgia"/>
                <a:cs typeface="Georgia"/>
              </a:rPr>
              <a:t> </a:t>
            </a:r>
            <a:r>
              <a:rPr sz="1600" b="1" i="1" spc="-30" dirty="0">
                <a:latin typeface="Georgia"/>
                <a:cs typeface="Georgia"/>
              </a:rPr>
              <a:t>размере</a:t>
            </a:r>
            <a:r>
              <a:rPr sz="1600" b="1" i="1" spc="-35" dirty="0">
                <a:latin typeface="Georgia"/>
                <a:cs typeface="Georgia"/>
              </a:rPr>
              <a:t> </a:t>
            </a:r>
            <a:r>
              <a:rPr sz="1600" b="1" i="1" dirty="0">
                <a:latin typeface="Georgia"/>
                <a:cs typeface="Georgia"/>
              </a:rPr>
              <a:t>до</a:t>
            </a:r>
            <a:r>
              <a:rPr sz="1600" b="1" i="1" spc="-55" dirty="0">
                <a:latin typeface="Georgia"/>
                <a:cs typeface="Georgia"/>
              </a:rPr>
              <a:t> </a:t>
            </a:r>
            <a:r>
              <a:rPr sz="1600" b="1" i="1" spc="-20" dirty="0">
                <a:latin typeface="Georgia"/>
                <a:cs typeface="Georgia"/>
              </a:rPr>
              <a:t>пятидесяти</a:t>
            </a:r>
            <a:r>
              <a:rPr sz="1600" b="1" i="1" spc="-60" dirty="0">
                <a:latin typeface="Georgia"/>
                <a:cs typeface="Georgia"/>
              </a:rPr>
              <a:t> </a:t>
            </a:r>
            <a:r>
              <a:rPr sz="1600" b="1" i="1" spc="-25" dirty="0">
                <a:latin typeface="Georgia"/>
                <a:cs typeface="Georgia"/>
              </a:rPr>
              <a:t>базовых</a:t>
            </a:r>
            <a:r>
              <a:rPr sz="1600" b="1" i="1" spc="-40" dirty="0">
                <a:latin typeface="Georgia"/>
                <a:cs typeface="Georgia"/>
              </a:rPr>
              <a:t> </a:t>
            </a:r>
            <a:r>
              <a:rPr sz="1600" b="1" i="1" spc="-10" dirty="0">
                <a:latin typeface="Georgia"/>
                <a:cs typeface="Georgia"/>
              </a:rPr>
              <a:t>величин.</a:t>
            </a:r>
            <a:endParaRPr sz="1600" b="1" i="1" dirty="0">
              <a:latin typeface="Georgia"/>
              <a:cs typeface="Georgia"/>
            </a:endParaRPr>
          </a:p>
          <a:p>
            <a:pPr marL="12700" marR="5080" indent="255270" algn="just">
              <a:lnSpc>
                <a:spcPts val="1939"/>
              </a:lnSpc>
              <a:spcBef>
                <a:spcPts val="140"/>
              </a:spcBef>
              <a:buAutoNum type="arabicPeriod" startAt="2"/>
              <a:tabLst>
                <a:tab pos="267970" algn="l"/>
              </a:tabLst>
            </a:pPr>
            <a:r>
              <a:rPr sz="1600" spc="-20" dirty="0">
                <a:latin typeface="Georgia"/>
                <a:cs typeface="Georgia"/>
              </a:rPr>
              <a:t>Деяния,</a:t>
            </a:r>
            <a:r>
              <a:rPr sz="1600" spc="20" dirty="0">
                <a:latin typeface="Georgia"/>
                <a:cs typeface="Georgia"/>
              </a:rPr>
              <a:t> </a:t>
            </a:r>
            <a:r>
              <a:rPr sz="1600" spc="-10" dirty="0">
                <a:latin typeface="Georgia"/>
                <a:cs typeface="Georgia"/>
              </a:rPr>
              <a:t>предусмотренные</a:t>
            </a:r>
            <a:r>
              <a:rPr sz="1600" spc="25" dirty="0">
                <a:latin typeface="Georgia"/>
                <a:cs typeface="Georgia"/>
              </a:rPr>
              <a:t> </a:t>
            </a:r>
            <a:r>
              <a:rPr sz="1600" dirty="0">
                <a:latin typeface="Georgia"/>
                <a:cs typeface="Georgia"/>
              </a:rPr>
              <a:t>частью</a:t>
            </a:r>
            <a:r>
              <a:rPr sz="1600" spc="25" dirty="0">
                <a:latin typeface="Georgia"/>
                <a:cs typeface="Georgia"/>
              </a:rPr>
              <a:t> </a:t>
            </a:r>
            <a:r>
              <a:rPr sz="1600" spc="215" dirty="0">
                <a:latin typeface="Georgia"/>
                <a:cs typeface="Georgia"/>
              </a:rPr>
              <a:t>1</a:t>
            </a:r>
            <a:r>
              <a:rPr sz="1600" spc="15" dirty="0">
                <a:latin typeface="Georgia"/>
                <a:cs typeface="Georgia"/>
              </a:rPr>
              <a:t> </a:t>
            </a:r>
            <a:r>
              <a:rPr sz="1600" dirty="0">
                <a:latin typeface="Georgia"/>
                <a:cs typeface="Georgia"/>
              </a:rPr>
              <a:t>настоящей</a:t>
            </a:r>
            <a:r>
              <a:rPr sz="1600" spc="10" dirty="0">
                <a:latin typeface="Georgia"/>
                <a:cs typeface="Georgia"/>
              </a:rPr>
              <a:t> </a:t>
            </a:r>
            <a:r>
              <a:rPr sz="1600" dirty="0">
                <a:latin typeface="Georgia"/>
                <a:cs typeface="Georgia"/>
              </a:rPr>
              <a:t>статьи,</a:t>
            </a:r>
            <a:r>
              <a:rPr sz="1600" spc="25" dirty="0">
                <a:latin typeface="Georgia"/>
                <a:cs typeface="Georgia"/>
              </a:rPr>
              <a:t> </a:t>
            </a:r>
            <a:r>
              <a:rPr sz="1600" dirty="0">
                <a:latin typeface="Georgia"/>
                <a:cs typeface="Georgia"/>
              </a:rPr>
              <a:t>совершенные</a:t>
            </a:r>
            <a:r>
              <a:rPr sz="1600" spc="15" dirty="0">
                <a:latin typeface="Georgia"/>
                <a:cs typeface="Georgia"/>
              </a:rPr>
              <a:t> </a:t>
            </a:r>
            <a:r>
              <a:rPr sz="1600" spc="-10" dirty="0">
                <a:latin typeface="Georgia"/>
                <a:cs typeface="Georgia"/>
              </a:rPr>
              <a:t>лицом, </a:t>
            </a:r>
            <a:r>
              <a:rPr sz="1600" dirty="0">
                <a:latin typeface="Georgia"/>
                <a:cs typeface="Georgia"/>
              </a:rPr>
              <a:t>которому</a:t>
            </a:r>
            <a:r>
              <a:rPr sz="1600" spc="20" dirty="0">
                <a:latin typeface="Georgia"/>
                <a:cs typeface="Georgia"/>
              </a:rPr>
              <a:t> </a:t>
            </a:r>
            <a:r>
              <a:rPr sz="1600" spc="-20" dirty="0">
                <a:latin typeface="Georgia"/>
                <a:cs typeface="Georgia"/>
              </a:rPr>
              <a:t>персональные</a:t>
            </a:r>
            <a:r>
              <a:rPr sz="1600" spc="10" dirty="0">
                <a:latin typeface="Georgia"/>
                <a:cs typeface="Georgia"/>
              </a:rPr>
              <a:t> </a:t>
            </a:r>
            <a:r>
              <a:rPr sz="1600" dirty="0">
                <a:latin typeface="Georgia"/>
                <a:cs typeface="Georgia"/>
              </a:rPr>
              <a:t>данные</a:t>
            </a:r>
            <a:r>
              <a:rPr sz="1600" spc="20" dirty="0">
                <a:latin typeface="Georgia"/>
                <a:cs typeface="Georgia"/>
              </a:rPr>
              <a:t> </a:t>
            </a:r>
            <a:r>
              <a:rPr sz="1600" dirty="0">
                <a:latin typeface="Georgia"/>
                <a:cs typeface="Georgia"/>
              </a:rPr>
              <a:t>известны</a:t>
            </a:r>
            <a:r>
              <a:rPr sz="1600" spc="20" dirty="0">
                <a:latin typeface="Georgia"/>
                <a:cs typeface="Georgia"/>
              </a:rPr>
              <a:t> </a:t>
            </a:r>
            <a:r>
              <a:rPr sz="1600" dirty="0">
                <a:latin typeface="Georgia"/>
                <a:cs typeface="Georgia"/>
              </a:rPr>
              <a:t>в</a:t>
            </a:r>
            <a:r>
              <a:rPr sz="1600" spc="5" dirty="0">
                <a:latin typeface="Georgia"/>
                <a:cs typeface="Georgia"/>
              </a:rPr>
              <a:t> </a:t>
            </a:r>
            <a:r>
              <a:rPr sz="1600" dirty="0">
                <a:latin typeface="Georgia"/>
                <a:cs typeface="Georgia"/>
              </a:rPr>
              <a:t>связи</a:t>
            </a:r>
            <a:r>
              <a:rPr sz="1600" spc="15" dirty="0">
                <a:latin typeface="Georgia"/>
                <a:cs typeface="Georgia"/>
              </a:rPr>
              <a:t> </a:t>
            </a:r>
            <a:r>
              <a:rPr sz="1600" dirty="0">
                <a:latin typeface="Georgia"/>
                <a:cs typeface="Georgia"/>
              </a:rPr>
              <a:t>с</a:t>
            </a:r>
            <a:r>
              <a:rPr sz="1600" spc="10" dirty="0">
                <a:latin typeface="Georgia"/>
                <a:cs typeface="Georgia"/>
              </a:rPr>
              <a:t> </a:t>
            </a:r>
            <a:r>
              <a:rPr sz="1600" dirty="0">
                <a:latin typeface="Georgia"/>
                <a:cs typeface="Georgia"/>
              </a:rPr>
              <a:t>его</a:t>
            </a:r>
            <a:r>
              <a:rPr sz="1600" spc="15" dirty="0">
                <a:latin typeface="Georgia"/>
                <a:cs typeface="Georgia"/>
              </a:rPr>
              <a:t> </a:t>
            </a:r>
            <a:r>
              <a:rPr sz="1600" spc="-30" dirty="0">
                <a:latin typeface="Georgia"/>
                <a:cs typeface="Georgia"/>
              </a:rPr>
              <a:t>профессиональной</a:t>
            </a:r>
            <a:r>
              <a:rPr sz="1600" spc="10" dirty="0">
                <a:latin typeface="Georgia"/>
                <a:cs typeface="Georgia"/>
              </a:rPr>
              <a:t> </a:t>
            </a:r>
            <a:r>
              <a:rPr sz="1600" spc="-25" dirty="0">
                <a:latin typeface="Georgia"/>
                <a:cs typeface="Georgia"/>
              </a:rPr>
              <a:t>или </a:t>
            </a:r>
            <a:r>
              <a:rPr sz="1600" spc="-35" dirty="0">
                <a:latin typeface="Georgia"/>
                <a:cs typeface="Georgia"/>
              </a:rPr>
              <a:t>служебной</a:t>
            </a:r>
            <a:r>
              <a:rPr sz="1600" spc="-15" dirty="0">
                <a:latin typeface="Georgia"/>
                <a:cs typeface="Georgia"/>
              </a:rPr>
              <a:t> </a:t>
            </a:r>
            <a:r>
              <a:rPr sz="1600" spc="-20" dirty="0">
                <a:latin typeface="Georgia"/>
                <a:cs typeface="Georgia"/>
              </a:rPr>
              <a:t>деятельностью,</a:t>
            </a:r>
            <a:r>
              <a:rPr sz="1600" spc="-50" dirty="0">
                <a:latin typeface="Georgia"/>
                <a:cs typeface="Georgia"/>
              </a:rPr>
              <a:t> -</a:t>
            </a:r>
            <a:r>
              <a:rPr lang="en-US" sz="1600" spc="-50" dirty="0">
                <a:latin typeface="Georgia"/>
                <a:cs typeface="Georgia"/>
              </a:rPr>
              <a:t> </a:t>
            </a:r>
            <a:r>
              <a:rPr sz="1600" b="1" i="1" dirty="0" err="1">
                <a:latin typeface="Georgia"/>
                <a:cs typeface="Georgia"/>
              </a:rPr>
              <a:t>влекут</a:t>
            </a:r>
            <a:r>
              <a:rPr sz="1600" b="1" i="1" dirty="0">
                <a:latin typeface="Georgia"/>
                <a:cs typeface="Georgia"/>
              </a:rPr>
              <a:t> наложение штрафа в размере от четырех до ста базовых величин.</a:t>
            </a:r>
          </a:p>
          <a:p>
            <a:pPr marL="243840" indent="-231140" algn="just">
              <a:lnSpc>
                <a:spcPts val="1945"/>
              </a:lnSpc>
              <a:buAutoNum type="arabicPeriod" startAt="3"/>
              <a:tabLst>
                <a:tab pos="243840" algn="l"/>
              </a:tabLst>
            </a:pPr>
            <a:r>
              <a:rPr sz="1600" spc="-55" dirty="0">
                <a:latin typeface="Georgia"/>
                <a:cs typeface="Georgia"/>
              </a:rPr>
              <a:t>Умышленное</a:t>
            </a:r>
            <a:r>
              <a:rPr sz="1600" spc="-30" dirty="0">
                <a:latin typeface="Georgia"/>
                <a:cs typeface="Georgia"/>
              </a:rPr>
              <a:t> </a:t>
            </a:r>
            <a:r>
              <a:rPr sz="1600" spc="-25" dirty="0">
                <a:latin typeface="Georgia"/>
                <a:cs typeface="Georgia"/>
              </a:rPr>
              <a:t>незаконное</a:t>
            </a:r>
            <a:r>
              <a:rPr sz="1600" spc="-15" dirty="0">
                <a:latin typeface="Georgia"/>
                <a:cs typeface="Georgia"/>
              </a:rPr>
              <a:t> </a:t>
            </a:r>
            <a:r>
              <a:rPr sz="1600" spc="-30" dirty="0">
                <a:latin typeface="Georgia"/>
                <a:cs typeface="Georgia"/>
              </a:rPr>
              <a:t>распространение</a:t>
            </a:r>
            <a:r>
              <a:rPr sz="1600" spc="-25" dirty="0">
                <a:latin typeface="Georgia"/>
                <a:cs typeface="Georgia"/>
              </a:rPr>
              <a:t> </a:t>
            </a:r>
            <a:r>
              <a:rPr sz="1600" spc="-30" dirty="0">
                <a:latin typeface="Georgia"/>
                <a:cs typeface="Georgia"/>
              </a:rPr>
              <a:t>персональных</a:t>
            </a:r>
            <a:r>
              <a:rPr sz="1600" spc="-20" dirty="0">
                <a:latin typeface="Georgia"/>
                <a:cs typeface="Georgia"/>
              </a:rPr>
              <a:t> данных </a:t>
            </a:r>
            <a:r>
              <a:rPr sz="1600" spc="-10" dirty="0">
                <a:latin typeface="Georgia"/>
                <a:cs typeface="Georgia"/>
              </a:rPr>
              <a:t>физических</a:t>
            </a:r>
            <a:endParaRPr sz="1600" dirty="0">
              <a:latin typeface="Georgia"/>
              <a:cs typeface="Georgia"/>
            </a:endParaRPr>
          </a:p>
          <a:p>
            <a:pPr marL="12700" algn="just">
              <a:lnSpc>
                <a:spcPts val="1814"/>
              </a:lnSpc>
            </a:pPr>
            <a:r>
              <a:rPr sz="1600" spc="-45" dirty="0">
                <a:latin typeface="Georgia"/>
                <a:cs typeface="Georgia"/>
              </a:rPr>
              <a:t>лиц</a:t>
            </a:r>
            <a:r>
              <a:rPr sz="1600" spc="-50" dirty="0">
                <a:latin typeface="Georgia"/>
                <a:cs typeface="Georgia"/>
              </a:rPr>
              <a:t> </a:t>
            </a:r>
            <a:r>
              <a:rPr sz="1600" spc="-90" dirty="0">
                <a:latin typeface="Georgia"/>
                <a:cs typeface="Georgia"/>
              </a:rPr>
              <a:t>-</a:t>
            </a:r>
            <a:r>
              <a:rPr sz="1600" spc="-40" dirty="0">
                <a:latin typeface="Georgia"/>
                <a:cs typeface="Georgia"/>
              </a:rPr>
              <a:t> </a:t>
            </a:r>
            <a:r>
              <a:rPr sz="1600" b="1" i="1" dirty="0">
                <a:latin typeface="Georgia"/>
                <a:cs typeface="Georgia"/>
              </a:rPr>
              <a:t>влечет наложение штрафа в размере до двухсот базовых величин.</a:t>
            </a:r>
          </a:p>
          <a:p>
            <a:pPr marL="12700" marR="6985" indent="267970" algn="just">
              <a:lnSpc>
                <a:spcPts val="1939"/>
              </a:lnSpc>
              <a:spcBef>
                <a:spcPts val="140"/>
              </a:spcBef>
              <a:buAutoNum type="arabicPeriod" startAt="4"/>
              <a:tabLst>
                <a:tab pos="280670" algn="l"/>
              </a:tabLst>
            </a:pPr>
            <a:r>
              <a:rPr sz="1600" spc="-20" dirty="0">
                <a:latin typeface="Georgia"/>
                <a:cs typeface="Georgia"/>
              </a:rPr>
              <a:t>Несоблюдение</a:t>
            </a:r>
            <a:r>
              <a:rPr sz="1600" spc="15" dirty="0">
                <a:latin typeface="Georgia"/>
                <a:cs typeface="Georgia"/>
              </a:rPr>
              <a:t> </a:t>
            </a:r>
            <a:r>
              <a:rPr sz="1600" dirty="0">
                <a:latin typeface="Georgia"/>
                <a:cs typeface="Georgia"/>
              </a:rPr>
              <a:t>мер</a:t>
            </a:r>
            <a:r>
              <a:rPr sz="1600" spc="35" dirty="0">
                <a:latin typeface="Georgia"/>
                <a:cs typeface="Georgia"/>
              </a:rPr>
              <a:t> </a:t>
            </a:r>
            <a:r>
              <a:rPr sz="1600" dirty="0">
                <a:latin typeface="Georgia"/>
                <a:cs typeface="Georgia"/>
              </a:rPr>
              <a:t>обеспечения</a:t>
            </a:r>
            <a:r>
              <a:rPr sz="1600" spc="40" dirty="0">
                <a:latin typeface="Georgia"/>
                <a:cs typeface="Georgia"/>
              </a:rPr>
              <a:t> </a:t>
            </a:r>
            <a:r>
              <a:rPr sz="1600" dirty="0">
                <a:latin typeface="Georgia"/>
                <a:cs typeface="Georgia"/>
              </a:rPr>
              <a:t>защиты</a:t>
            </a:r>
            <a:r>
              <a:rPr sz="1600" spc="25" dirty="0">
                <a:latin typeface="Georgia"/>
                <a:cs typeface="Georgia"/>
              </a:rPr>
              <a:t> </a:t>
            </a:r>
            <a:r>
              <a:rPr sz="1600" dirty="0">
                <a:latin typeface="Georgia"/>
                <a:cs typeface="Georgia"/>
              </a:rPr>
              <a:t>персональных</a:t>
            </a:r>
            <a:r>
              <a:rPr sz="1600" spc="40" dirty="0">
                <a:latin typeface="Georgia"/>
                <a:cs typeface="Georgia"/>
              </a:rPr>
              <a:t> </a:t>
            </a:r>
            <a:r>
              <a:rPr sz="1600" dirty="0">
                <a:latin typeface="Georgia"/>
                <a:cs typeface="Georgia"/>
              </a:rPr>
              <a:t>данных</a:t>
            </a:r>
            <a:r>
              <a:rPr sz="1600" spc="40" dirty="0">
                <a:latin typeface="Georgia"/>
                <a:cs typeface="Georgia"/>
              </a:rPr>
              <a:t> </a:t>
            </a:r>
            <a:r>
              <a:rPr sz="1600" spc="-10" dirty="0">
                <a:latin typeface="Georgia"/>
                <a:cs typeface="Georgia"/>
              </a:rPr>
              <a:t>физических </a:t>
            </a:r>
            <a:r>
              <a:rPr sz="1600" spc="-45" dirty="0" err="1">
                <a:latin typeface="Georgia"/>
                <a:cs typeface="Georgia"/>
              </a:rPr>
              <a:t>лиц</a:t>
            </a:r>
            <a:r>
              <a:rPr sz="1600" spc="-55" dirty="0">
                <a:latin typeface="Georgia"/>
                <a:cs typeface="Georgia"/>
              </a:rPr>
              <a:t> </a:t>
            </a:r>
            <a:r>
              <a:rPr sz="1600" spc="-50" dirty="0">
                <a:latin typeface="Georgia"/>
                <a:cs typeface="Georgia"/>
              </a:rPr>
              <a:t>-</a:t>
            </a:r>
            <a:r>
              <a:rPr lang="ru-RU" sz="1600" spc="-50" dirty="0">
                <a:latin typeface="Georgia"/>
                <a:cs typeface="Georgia"/>
              </a:rPr>
              <a:t> </a:t>
            </a:r>
            <a:r>
              <a:rPr sz="1600" dirty="0" err="1">
                <a:latin typeface="Georgia"/>
                <a:cs typeface="Georgia"/>
              </a:rPr>
              <a:t>влечет</a:t>
            </a:r>
            <a:r>
              <a:rPr sz="1600" spc="229" dirty="0">
                <a:latin typeface="Georgia"/>
                <a:cs typeface="Georgia"/>
              </a:rPr>
              <a:t> </a:t>
            </a:r>
            <a:r>
              <a:rPr sz="1600" spc="-25" dirty="0">
                <a:latin typeface="Georgia"/>
                <a:cs typeface="Georgia"/>
              </a:rPr>
              <a:t>наложение</a:t>
            </a:r>
            <a:r>
              <a:rPr sz="1600" spc="220" dirty="0">
                <a:latin typeface="Georgia"/>
                <a:cs typeface="Georgia"/>
              </a:rPr>
              <a:t> </a:t>
            </a:r>
            <a:r>
              <a:rPr sz="1600" dirty="0">
                <a:latin typeface="Georgia"/>
                <a:cs typeface="Georgia"/>
              </a:rPr>
              <a:t>штрафа</a:t>
            </a:r>
            <a:r>
              <a:rPr sz="1600" spc="225" dirty="0">
                <a:latin typeface="Georgia"/>
                <a:cs typeface="Georgia"/>
              </a:rPr>
              <a:t> </a:t>
            </a:r>
            <a:r>
              <a:rPr sz="1600" dirty="0">
                <a:latin typeface="Georgia"/>
                <a:cs typeface="Georgia"/>
              </a:rPr>
              <a:t>в</a:t>
            </a:r>
            <a:r>
              <a:rPr sz="1600" spc="220" dirty="0">
                <a:latin typeface="Georgia"/>
                <a:cs typeface="Georgia"/>
              </a:rPr>
              <a:t> </a:t>
            </a:r>
            <a:r>
              <a:rPr sz="1600" dirty="0">
                <a:latin typeface="Georgia"/>
                <a:cs typeface="Georgia"/>
              </a:rPr>
              <a:t>размере</a:t>
            </a:r>
            <a:r>
              <a:rPr sz="1600" spc="220" dirty="0">
                <a:latin typeface="Georgia"/>
                <a:cs typeface="Georgia"/>
              </a:rPr>
              <a:t> </a:t>
            </a:r>
            <a:r>
              <a:rPr sz="1600" dirty="0">
                <a:latin typeface="Georgia"/>
                <a:cs typeface="Georgia"/>
              </a:rPr>
              <a:t>от</a:t>
            </a:r>
            <a:r>
              <a:rPr sz="1600" spc="225" dirty="0">
                <a:latin typeface="Georgia"/>
                <a:cs typeface="Georgia"/>
              </a:rPr>
              <a:t> </a:t>
            </a:r>
            <a:r>
              <a:rPr sz="1600" dirty="0">
                <a:latin typeface="Georgia"/>
                <a:cs typeface="Georgia"/>
              </a:rPr>
              <a:t>двух</a:t>
            </a:r>
            <a:r>
              <a:rPr sz="1600" spc="235" dirty="0">
                <a:latin typeface="Georgia"/>
                <a:cs typeface="Georgia"/>
              </a:rPr>
              <a:t> </a:t>
            </a:r>
            <a:r>
              <a:rPr sz="1600" dirty="0">
                <a:latin typeface="Georgia"/>
                <a:cs typeface="Georgia"/>
              </a:rPr>
              <a:t>до</a:t>
            </a:r>
            <a:r>
              <a:rPr sz="1600" spc="225" dirty="0">
                <a:latin typeface="Georgia"/>
                <a:cs typeface="Georgia"/>
              </a:rPr>
              <a:t> </a:t>
            </a:r>
            <a:r>
              <a:rPr sz="1600" dirty="0">
                <a:latin typeface="Georgia"/>
                <a:cs typeface="Georgia"/>
              </a:rPr>
              <a:t>десяти</a:t>
            </a:r>
            <a:r>
              <a:rPr sz="1600" spc="210" dirty="0">
                <a:latin typeface="Georgia"/>
                <a:cs typeface="Georgia"/>
              </a:rPr>
              <a:t> </a:t>
            </a:r>
            <a:r>
              <a:rPr sz="1600" dirty="0">
                <a:latin typeface="Georgia"/>
                <a:cs typeface="Georgia"/>
              </a:rPr>
              <a:t>базовых</a:t>
            </a:r>
            <a:r>
              <a:rPr sz="1600" spc="229" dirty="0">
                <a:latin typeface="Georgia"/>
                <a:cs typeface="Georgia"/>
              </a:rPr>
              <a:t> </a:t>
            </a:r>
            <a:r>
              <a:rPr sz="1600" spc="-25" dirty="0">
                <a:latin typeface="Georgia"/>
                <a:cs typeface="Georgia"/>
              </a:rPr>
              <a:t>величин,</a:t>
            </a:r>
            <a:r>
              <a:rPr sz="1600" spc="235" dirty="0">
                <a:latin typeface="Georgia"/>
                <a:cs typeface="Georgia"/>
              </a:rPr>
              <a:t> </a:t>
            </a:r>
            <a:r>
              <a:rPr sz="1600" spc="-25" dirty="0" err="1">
                <a:latin typeface="Georgia"/>
                <a:cs typeface="Georgia"/>
              </a:rPr>
              <a:t>на</a:t>
            </a:r>
            <a:r>
              <a:rPr lang="ru-RU" sz="1600" spc="-25" dirty="0">
                <a:latin typeface="Georgia"/>
                <a:cs typeface="Georgia"/>
              </a:rPr>
              <a:t> </a:t>
            </a:r>
            <a:r>
              <a:rPr sz="1600" spc="-10" dirty="0" err="1">
                <a:latin typeface="Georgia"/>
                <a:cs typeface="Georgia"/>
              </a:rPr>
              <a:t>индивидуального</a:t>
            </a:r>
            <a:r>
              <a:rPr sz="1600" dirty="0">
                <a:latin typeface="Georgia"/>
                <a:cs typeface="Georgia"/>
              </a:rPr>
              <a:t>	</a:t>
            </a:r>
            <a:r>
              <a:rPr sz="1600" spc="-10" dirty="0">
                <a:latin typeface="Georgia"/>
                <a:cs typeface="Georgia"/>
              </a:rPr>
              <a:t>предпринимателя</a:t>
            </a:r>
            <a:r>
              <a:rPr sz="1600" dirty="0">
                <a:latin typeface="Georgia"/>
                <a:cs typeface="Georgia"/>
              </a:rPr>
              <a:t>	</a:t>
            </a:r>
            <a:r>
              <a:rPr sz="1600" spc="-50" dirty="0">
                <a:latin typeface="Georgia"/>
                <a:cs typeface="Georgia"/>
              </a:rPr>
              <a:t>-</a:t>
            </a:r>
            <a:r>
              <a:rPr lang="ru-RU" sz="1600" dirty="0">
                <a:latin typeface="Georgia"/>
                <a:cs typeface="Georgia"/>
              </a:rPr>
              <a:t> </a:t>
            </a:r>
            <a:r>
              <a:rPr sz="1600" b="1" spc="-25" dirty="0" err="1">
                <a:latin typeface="Georgia"/>
                <a:cs typeface="Georgia"/>
              </a:rPr>
              <a:t>от</a:t>
            </a:r>
            <a:r>
              <a:rPr lang="ru-RU" sz="1600" b="1" dirty="0">
                <a:latin typeface="Georgia"/>
                <a:cs typeface="Georgia"/>
              </a:rPr>
              <a:t> </a:t>
            </a:r>
            <a:r>
              <a:rPr sz="1600" b="1" spc="-10" dirty="0" err="1">
                <a:latin typeface="Georgia"/>
                <a:cs typeface="Georgia"/>
              </a:rPr>
              <a:t>десяти</a:t>
            </a:r>
            <a:r>
              <a:rPr lang="ru-RU" sz="1600" b="1" dirty="0">
                <a:latin typeface="Georgia"/>
                <a:cs typeface="Georgia"/>
              </a:rPr>
              <a:t> </a:t>
            </a:r>
            <a:r>
              <a:rPr sz="1600" b="1" spc="-25" dirty="0" err="1">
                <a:latin typeface="Georgia"/>
                <a:cs typeface="Georgia"/>
              </a:rPr>
              <a:t>до</a:t>
            </a:r>
            <a:r>
              <a:rPr lang="ru-RU" sz="1600" b="1" dirty="0">
                <a:latin typeface="Georgia"/>
                <a:cs typeface="Georgia"/>
              </a:rPr>
              <a:t> </a:t>
            </a:r>
            <a:r>
              <a:rPr sz="1600" b="1" spc="-10" dirty="0" err="1">
                <a:latin typeface="Georgia"/>
                <a:cs typeface="Georgia"/>
              </a:rPr>
              <a:t>двадцати</a:t>
            </a:r>
            <a:r>
              <a:rPr lang="ru-RU" sz="1600" b="1" dirty="0">
                <a:latin typeface="Georgia"/>
                <a:cs typeface="Georgia"/>
              </a:rPr>
              <a:t> </a:t>
            </a:r>
            <a:r>
              <a:rPr sz="1600" b="1" spc="-20" dirty="0" err="1">
                <a:latin typeface="Georgia"/>
                <a:cs typeface="Georgia"/>
              </a:rPr>
              <a:t>пяти</a:t>
            </a:r>
            <a:r>
              <a:rPr lang="ru-RU" sz="1600" b="1" dirty="0">
                <a:latin typeface="Georgia"/>
                <a:cs typeface="Georgia"/>
              </a:rPr>
              <a:t> </a:t>
            </a:r>
            <a:r>
              <a:rPr sz="1600" b="1" spc="-10" dirty="0" err="1">
                <a:latin typeface="Georgia"/>
                <a:cs typeface="Georgia"/>
              </a:rPr>
              <a:t>базовых</a:t>
            </a:r>
            <a:r>
              <a:rPr lang="ru-RU" sz="1600" b="1" spc="-10" dirty="0">
                <a:latin typeface="Georgia"/>
                <a:cs typeface="Georgia"/>
              </a:rPr>
              <a:t> </a:t>
            </a:r>
            <a:r>
              <a:rPr sz="1600" b="1" spc="-45" dirty="0" err="1">
                <a:latin typeface="Georgia"/>
                <a:cs typeface="Georgia"/>
              </a:rPr>
              <a:t>величин</a:t>
            </a:r>
            <a:r>
              <a:rPr sz="1600" b="1" spc="-45" dirty="0">
                <a:latin typeface="Georgia"/>
                <a:cs typeface="Georgia"/>
              </a:rPr>
              <a:t>,</a:t>
            </a:r>
            <a:r>
              <a:rPr sz="1600" b="1" spc="-65" dirty="0">
                <a:latin typeface="Georgia"/>
                <a:cs typeface="Georgia"/>
              </a:rPr>
              <a:t> </a:t>
            </a:r>
            <a:r>
              <a:rPr sz="1600" b="1" dirty="0">
                <a:latin typeface="Georgia"/>
                <a:cs typeface="Georgia"/>
              </a:rPr>
              <a:t>а</a:t>
            </a:r>
            <a:r>
              <a:rPr sz="1600" b="1" spc="-65" dirty="0">
                <a:latin typeface="Georgia"/>
                <a:cs typeface="Georgia"/>
              </a:rPr>
              <a:t> </a:t>
            </a:r>
            <a:r>
              <a:rPr sz="1600" b="1" spc="-10" dirty="0">
                <a:latin typeface="Georgia"/>
                <a:cs typeface="Georgia"/>
              </a:rPr>
              <a:t>на</a:t>
            </a:r>
            <a:r>
              <a:rPr sz="1600" b="1" spc="-50" dirty="0">
                <a:latin typeface="Georgia"/>
                <a:cs typeface="Georgia"/>
              </a:rPr>
              <a:t> </a:t>
            </a:r>
            <a:r>
              <a:rPr sz="1600" b="1" spc="-35" dirty="0">
                <a:latin typeface="Georgia"/>
                <a:cs typeface="Georgia"/>
              </a:rPr>
              <a:t>юридическое</a:t>
            </a:r>
            <a:r>
              <a:rPr sz="1600" b="1" spc="-75" dirty="0">
                <a:latin typeface="Georgia"/>
                <a:cs typeface="Georgia"/>
              </a:rPr>
              <a:t> </a:t>
            </a:r>
            <a:r>
              <a:rPr sz="1600" b="1" spc="-50" dirty="0">
                <a:latin typeface="Georgia"/>
                <a:cs typeface="Georgia"/>
              </a:rPr>
              <a:t>лицо</a:t>
            </a:r>
            <a:r>
              <a:rPr sz="1600" b="1" spc="-45" dirty="0">
                <a:latin typeface="Georgia"/>
                <a:cs typeface="Georgia"/>
              </a:rPr>
              <a:t> </a:t>
            </a:r>
            <a:r>
              <a:rPr sz="1600" b="1" spc="-90" dirty="0">
                <a:latin typeface="Georgia"/>
                <a:cs typeface="Georgia"/>
              </a:rPr>
              <a:t>-</a:t>
            </a:r>
            <a:r>
              <a:rPr sz="1600" b="1" spc="-40" dirty="0">
                <a:latin typeface="Georgia"/>
                <a:cs typeface="Georgia"/>
              </a:rPr>
              <a:t> </a:t>
            </a:r>
            <a:r>
              <a:rPr sz="1600" b="1" dirty="0">
                <a:latin typeface="Georgia"/>
                <a:cs typeface="Georgia"/>
              </a:rPr>
              <a:t>от</a:t>
            </a:r>
            <a:r>
              <a:rPr sz="1600" b="1" spc="-55" dirty="0">
                <a:latin typeface="Georgia"/>
                <a:cs typeface="Georgia"/>
              </a:rPr>
              <a:t> </a:t>
            </a:r>
            <a:r>
              <a:rPr sz="1600" b="1" spc="-25" dirty="0">
                <a:latin typeface="Georgia"/>
                <a:cs typeface="Georgia"/>
              </a:rPr>
              <a:t>двадцати</a:t>
            </a:r>
            <a:r>
              <a:rPr sz="1600" b="1" spc="-75" dirty="0">
                <a:latin typeface="Georgia"/>
                <a:cs typeface="Georgia"/>
              </a:rPr>
              <a:t> </a:t>
            </a:r>
            <a:r>
              <a:rPr sz="1600" b="1" dirty="0">
                <a:latin typeface="Georgia"/>
                <a:cs typeface="Georgia"/>
              </a:rPr>
              <a:t>до</a:t>
            </a:r>
            <a:r>
              <a:rPr sz="1600" b="1" spc="-70" dirty="0">
                <a:latin typeface="Georgia"/>
                <a:cs typeface="Georgia"/>
              </a:rPr>
              <a:t> </a:t>
            </a:r>
            <a:r>
              <a:rPr sz="1600" b="1" spc="-10" dirty="0">
                <a:latin typeface="Georgia"/>
                <a:cs typeface="Georgia"/>
              </a:rPr>
              <a:t>пятидесяти</a:t>
            </a:r>
            <a:r>
              <a:rPr sz="1600" b="1" spc="-65" dirty="0">
                <a:latin typeface="Georgia"/>
                <a:cs typeface="Georgia"/>
              </a:rPr>
              <a:t> </a:t>
            </a:r>
            <a:r>
              <a:rPr sz="1600" b="1" spc="-20" dirty="0">
                <a:latin typeface="Georgia"/>
                <a:cs typeface="Georgia"/>
              </a:rPr>
              <a:t>базовых</a:t>
            </a:r>
            <a:r>
              <a:rPr sz="1600" b="1" spc="-60" dirty="0">
                <a:latin typeface="Georgia"/>
                <a:cs typeface="Georgia"/>
              </a:rPr>
              <a:t> </a:t>
            </a:r>
            <a:r>
              <a:rPr sz="1600" b="1" spc="-10" dirty="0">
                <a:latin typeface="Georgia"/>
                <a:cs typeface="Georgia"/>
              </a:rPr>
              <a:t>величин.</a:t>
            </a:r>
            <a:endParaRPr sz="1600" b="1" dirty="0">
              <a:latin typeface="Georgia"/>
              <a:cs typeface="Georgia"/>
            </a:endParaRPr>
          </a:p>
        </p:txBody>
      </p:sp>
    </p:spTree>
    <p:extLst>
      <p:ext uri="{BB962C8B-B14F-4D97-AF65-F5344CB8AC3E}">
        <p14:creationId xmlns:p14="http://schemas.microsoft.com/office/powerpoint/2010/main" val="31789644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838200"/>
            <a:ext cx="8609330" cy="4989186"/>
          </a:xfrm>
          <a:prstGeom prst="rect">
            <a:avLst/>
          </a:prstGeom>
        </p:spPr>
        <p:txBody>
          <a:bodyPr vert="horz" wrap="square" lIns="0" tIns="13335" rIns="0" bIns="0" rtlCol="0">
            <a:spAutoFit/>
          </a:bodyPr>
          <a:lstStyle/>
          <a:p>
            <a:pPr marL="756920">
              <a:lnSpc>
                <a:spcPts val="2280"/>
              </a:lnSpc>
            </a:pPr>
            <a:r>
              <a:rPr lang="ru-RU" sz="1500" b="1" dirty="0">
                <a:latin typeface="Georgia" panose="02040502050405020303" pitchFamily="18" charset="0"/>
                <a:cs typeface="Georgia"/>
              </a:rPr>
              <a:t>		Судебная практика:</a:t>
            </a:r>
            <a:endParaRPr lang="en-US" sz="1500" b="1" dirty="0">
              <a:latin typeface="Georgia" panose="02040502050405020303" pitchFamily="18" charset="0"/>
              <a:cs typeface="Georgia"/>
            </a:endParaRPr>
          </a:p>
          <a:p>
            <a:pPr marL="756920">
              <a:lnSpc>
                <a:spcPts val="2280"/>
              </a:lnSpc>
            </a:pPr>
            <a:endParaRPr lang="ru-RU" sz="1500" b="1" dirty="0">
              <a:latin typeface="Georgia" panose="02040502050405020303" pitchFamily="18" charset="0"/>
              <a:cs typeface="Georgia"/>
            </a:endParaRPr>
          </a:p>
          <a:p>
            <a:pPr marL="755650" indent="406400" algn="just"/>
            <a:r>
              <a:rPr lang="ru-RU" sz="1500" dirty="0">
                <a:latin typeface="Georgia" panose="02040502050405020303" pitchFamily="18" charset="0"/>
              </a:rPr>
              <a:t>Л., работающая начальником отдела урегулирования страховых случаев по личному страхованию управления урегулирования страховых случаев ЗАСО П., 06.05.2022 умышленно незаконно разгласила персональные данные К., которые стали известны ей в связи с ее служебной деятельностью, без его согласия.</a:t>
            </a:r>
          </a:p>
          <a:p>
            <a:pPr marL="755650" indent="406400" algn="just"/>
            <a:r>
              <a:rPr lang="ru-RU" sz="1500" dirty="0">
                <a:latin typeface="Georgia" panose="02040502050405020303" pitchFamily="18" charset="0"/>
                <a:cs typeface="Georgia"/>
              </a:rPr>
              <a:t>Минский городской суд привлек Л. к а</a:t>
            </a:r>
            <a:r>
              <a:rPr lang="ru-RU" sz="1500" dirty="0">
                <a:latin typeface="Georgia" panose="02040502050405020303" pitchFamily="18" charset="0"/>
              </a:rPr>
              <a:t>дминистративной ответственности, как должностное лицо по ч. 2 ст. 23.7.</a:t>
            </a:r>
          </a:p>
          <a:p>
            <a:pPr marL="755650" indent="406400" algn="just"/>
            <a:r>
              <a:rPr lang="ru-RU" sz="1500" b="1" dirty="0">
                <a:latin typeface="Georgia" panose="02040502050405020303" pitchFamily="18" charset="0"/>
                <a:cs typeface="Georgia"/>
              </a:rPr>
              <a:t>Срок привлечения должностного лица составляет: </a:t>
            </a:r>
            <a:r>
              <a:rPr lang="ru-RU" sz="1500" dirty="0">
                <a:latin typeface="Georgia" panose="02040502050405020303" pitchFamily="18" charset="0"/>
                <a:cs typeface="Georgia"/>
              </a:rPr>
              <a:t>н</a:t>
            </a:r>
            <a:r>
              <a:rPr lang="ru-RU" sz="1500" dirty="0">
                <a:latin typeface="Georgia" panose="02040502050405020303" pitchFamily="18" charset="0"/>
              </a:rPr>
              <a:t>е позднее 3 лет со дня совершения административного правонарушения и 6 месяцев со дня его обнаружения.</a:t>
            </a:r>
          </a:p>
          <a:p>
            <a:pPr marL="755650" indent="406400" algn="just"/>
            <a:endParaRPr lang="ru-RU" sz="1500" b="1" dirty="0">
              <a:latin typeface="Georgia" panose="02040502050405020303" pitchFamily="18" charset="0"/>
              <a:cs typeface="Georgia"/>
            </a:endParaRPr>
          </a:p>
          <a:p>
            <a:pPr marL="755650" indent="406400" algn="just"/>
            <a:r>
              <a:rPr lang="ru-RU" sz="1500" dirty="0">
                <a:latin typeface="Georgia" panose="02040502050405020303" pitchFamily="18" charset="0"/>
              </a:rPr>
              <a:t>В. в глобальной сети Интернет в группе М. в социальной сети О под именем Т. умышленно для всеобщего обозрения распространила персональные данные: фамилию, имя отчество, дату и место рождения, фотографию, адрес места жительства, место работы, личный телефонный номер физического лица Ч., в результате чего незаконно без согласия Ч. распространила ее личные данные, чем нарушила ст. 34 Закона N 455-З.</a:t>
            </a:r>
          </a:p>
          <a:p>
            <a:pPr marL="755650" indent="406400" algn="just"/>
            <a:r>
              <a:rPr lang="ru-RU" sz="1500" dirty="0">
                <a:latin typeface="Georgia" panose="02040502050405020303" pitchFamily="18" charset="0"/>
              </a:rPr>
              <a:t>Суд подтвердил виновность В., но указал на пропуск срока привлечения к административной ответственности.</a:t>
            </a:r>
            <a:endParaRPr lang="en-US" sz="1500" dirty="0">
              <a:latin typeface="Georgia" panose="02040502050405020303" pitchFamily="18" charset="0"/>
            </a:endParaRPr>
          </a:p>
          <a:p>
            <a:pPr marL="755650" indent="406400" algn="just"/>
            <a:r>
              <a:rPr lang="ru-RU" sz="1500" b="1" dirty="0">
                <a:latin typeface="Georgia" panose="02040502050405020303" pitchFamily="18" charset="0"/>
                <a:cs typeface="Georgia"/>
              </a:rPr>
              <a:t>Срок привлечения физического лица составляет: </a:t>
            </a:r>
            <a:r>
              <a:rPr lang="ru-RU" sz="1500" dirty="0">
                <a:latin typeface="Georgia" panose="02040502050405020303" pitchFamily="18" charset="0"/>
              </a:rPr>
              <a:t>не позднее двух месяцев со дня совершения.</a:t>
            </a:r>
          </a:p>
        </p:txBody>
      </p:sp>
    </p:spTree>
    <p:extLst>
      <p:ext uri="{BB962C8B-B14F-4D97-AF65-F5344CB8AC3E}">
        <p14:creationId xmlns:p14="http://schemas.microsoft.com/office/powerpoint/2010/main" val="3953445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85774"/>
            <a:ext cx="8452485" cy="4937890"/>
          </a:xfrm>
          <a:prstGeom prst="rect">
            <a:avLst/>
          </a:prstGeom>
        </p:spPr>
        <p:txBody>
          <a:bodyPr vert="horz" wrap="square" lIns="0" tIns="13335" rIns="0" bIns="0" rtlCol="0">
            <a:spAutoFit/>
          </a:bodyPr>
          <a:lstStyle/>
          <a:p>
            <a:pPr marL="779780">
              <a:lnSpc>
                <a:spcPts val="2280"/>
              </a:lnSpc>
              <a:spcBef>
                <a:spcPts val="105"/>
              </a:spcBef>
            </a:pPr>
            <a:r>
              <a:rPr sz="2000" b="1" spc="-130" dirty="0">
                <a:latin typeface="Georgia"/>
                <a:cs typeface="Georgia"/>
              </a:rPr>
              <a:t>Статья</a:t>
            </a:r>
            <a:r>
              <a:rPr sz="2000" b="1" spc="-75" dirty="0">
                <a:latin typeface="Georgia"/>
                <a:cs typeface="Georgia"/>
              </a:rPr>
              <a:t> </a:t>
            </a:r>
            <a:r>
              <a:rPr sz="2000" b="1" spc="-120" dirty="0">
                <a:latin typeface="Georgia"/>
                <a:cs typeface="Georgia"/>
              </a:rPr>
              <a:t>203-</a:t>
            </a:r>
            <a:r>
              <a:rPr sz="2000" b="1" spc="200" dirty="0">
                <a:latin typeface="Georgia"/>
                <a:cs typeface="Georgia"/>
              </a:rPr>
              <a:t>1</a:t>
            </a:r>
            <a:r>
              <a:rPr sz="2000" b="1" spc="-55" dirty="0">
                <a:latin typeface="Georgia"/>
                <a:cs typeface="Georgia"/>
              </a:rPr>
              <a:t> </a:t>
            </a:r>
            <a:r>
              <a:rPr sz="2000" b="1" spc="-250" dirty="0">
                <a:latin typeface="Georgia"/>
                <a:cs typeface="Georgia"/>
              </a:rPr>
              <a:t>УК</a:t>
            </a:r>
            <a:r>
              <a:rPr sz="2000" b="1" spc="-55" dirty="0">
                <a:latin typeface="Georgia"/>
                <a:cs typeface="Georgia"/>
              </a:rPr>
              <a:t> </a:t>
            </a:r>
            <a:r>
              <a:rPr sz="2000" b="1" spc="-105" dirty="0">
                <a:latin typeface="Georgia"/>
                <a:cs typeface="Georgia"/>
              </a:rPr>
              <a:t>(с</a:t>
            </a:r>
            <a:r>
              <a:rPr sz="2000" b="1" spc="-70" dirty="0">
                <a:latin typeface="Georgia"/>
                <a:cs typeface="Georgia"/>
              </a:rPr>
              <a:t> </a:t>
            </a:r>
            <a:r>
              <a:rPr sz="2000" b="1" spc="-10" dirty="0">
                <a:latin typeface="Georgia"/>
                <a:cs typeface="Georgia"/>
              </a:rPr>
              <a:t>19.06.2021)</a:t>
            </a:r>
            <a:endParaRPr sz="2000" dirty="0">
              <a:latin typeface="Georgia"/>
              <a:cs typeface="Georgia"/>
            </a:endParaRPr>
          </a:p>
          <a:p>
            <a:pPr marL="835025">
              <a:lnSpc>
                <a:spcPts val="2160"/>
              </a:lnSpc>
            </a:pPr>
            <a:r>
              <a:rPr sz="2000" b="1" spc="-175" dirty="0">
                <a:latin typeface="Georgia"/>
                <a:cs typeface="Georgia"/>
              </a:rPr>
              <a:t>Незаконные</a:t>
            </a:r>
            <a:r>
              <a:rPr sz="2000" b="1" spc="-50" dirty="0">
                <a:latin typeface="Georgia"/>
                <a:cs typeface="Georgia"/>
              </a:rPr>
              <a:t> </a:t>
            </a:r>
            <a:r>
              <a:rPr sz="2000" b="1" spc="-114" dirty="0">
                <a:latin typeface="Georgia"/>
                <a:cs typeface="Georgia"/>
              </a:rPr>
              <a:t>действия</a:t>
            </a:r>
            <a:r>
              <a:rPr sz="2000" b="1" spc="-60" dirty="0">
                <a:latin typeface="Georgia"/>
                <a:cs typeface="Georgia"/>
              </a:rPr>
              <a:t> </a:t>
            </a:r>
            <a:r>
              <a:rPr sz="2000" b="1" spc="-130" dirty="0">
                <a:latin typeface="Georgia"/>
                <a:cs typeface="Georgia"/>
              </a:rPr>
              <a:t>в</a:t>
            </a:r>
            <a:r>
              <a:rPr sz="2000" b="1" spc="-55" dirty="0">
                <a:latin typeface="Georgia"/>
                <a:cs typeface="Georgia"/>
              </a:rPr>
              <a:t> </a:t>
            </a:r>
            <a:r>
              <a:rPr sz="2000" b="1" spc="-170" dirty="0">
                <a:latin typeface="Georgia"/>
                <a:cs typeface="Georgia"/>
              </a:rPr>
              <a:t>отношении</a:t>
            </a:r>
            <a:r>
              <a:rPr sz="2000" b="1" spc="-75" dirty="0">
                <a:latin typeface="Georgia"/>
                <a:cs typeface="Georgia"/>
              </a:rPr>
              <a:t> </a:t>
            </a:r>
            <a:r>
              <a:rPr sz="2000" b="1" spc="-180" dirty="0">
                <a:latin typeface="Georgia"/>
                <a:cs typeface="Georgia"/>
              </a:rPr>
              <a:t>информации</a:t>
            </a:r>
            <a:r>
              <a:rPr sz="2000" b="1" spc="-55" dirty="0">
                <a:latin typeface="Georgia"/>
                <a:cs typeface="Georgia"/>
              </a:rPr>
              <a:t> </a:t>
            </a:r>
            <a:r>
              <a:rPr sz="2000" b="1" spc="-150" dirty="0">
                <a:latin typeface="Georgia"/>
                <a:cs typeface="Georgia"/>
              </a:rPr>
              <a:t>о</a:t>
            </a:r>
            <a:r>
              <a:rPr sz="2000" b="1" spc="-45" dirty="0">
                <a:latin typeface="Georgia"/>
                <a:cs typeface="Georgia"/>
              </a:rPr>
              <a:t> </a:t>
            </a:r>
            <a:r>
              <a:rPr sz="2000" b="1" spc="-10" dirty="0">
                <a:latin typeface="Georgia"/>
                <a:cs typeface="Georgia"/>
              </a:rPr>
              <a:t>частной</a:t>
            </a:r>
            <a:endParaRPr sz="2000" dirty="0">
              <a:latin typeface="Georgia"/>
              <a:cs typeface="Georgia"/>
            </a:endParaRPr>
          </a:p>
          <a:p>
            <a:pPr marL="779780">
              <a:lnSpc>
                <a:spcPts val="2280"/>
              </a:lnSpc>
            </a:pPr>
            <a:r>
              <a:rPr sz="2000" b="1" spc="-190" dirty="0">
                <a:latin typeface="Georgia"/>
                <a:cs typeface="Georgia"/>
              </a:rPr>
              <a:t>жизни</a:t>
            </a:r>
            <a:r>
              <a:rPr sz="2000" b="1" spc="-35" dirty="0">
                <a:latin typeface="Georgia"/>
                <a:cs typeface="Georgia"/>
              </a:rPr>
              <a:t> </a:t>
            </a:r>
            <a:r>
              <a:rPr sz="2000" b="1" spc="-195" dirty="0">
                <a:latin typeface="Georgia"/>
                <a:cs typeface="Georgia"/>
              </a:rPr>
              <a:t>и</a:t>
            </a:r>
            <a:r>
              <a:rPr sz="2000" b="1" spc="-35" dirty="0">
                <a:latin typeface="Georgia"/>
                <a:cs typeface="Georgia"/>
              </a:rPr>
              <a:t> </a:t>
            </a:r>
            <a:r>
              <a:rPr sz="2000" b="1" spc="-155" dirty="0">
                <a:latin typeface="Georgia"/>
                <a:cs typeface="Georgia"/>
              </a:rPr>
              <a:t>персональных</a:t>
            </a:r>
            <a:r>
              <a:rPr sz="2000" b="1" spc="-55" dirty="0">
                <a:latin typeface="Georgia"/>
                <a:cs typeface="Georgia"/>
              </a:rPr>
              <a:t> </a:t>
            </a:r>
            <a:r>
              <a:rPr sz="2000" b="1" spc="-10" dirty="0">
                <a:latin typeface="Georgia"/>
                <a:cs typeface="Georgia"/>
              </a:rPr>
              <a:t>данных</a:t>
            </a:r>
            <a:endParaRPr sz="2000" dirty="0">
              <a:latin typeface="Georgia"/>
              <a:cs typeface="Georgia"/>
            </a:endParaRPr>
          </a:p>
          <a:p>
            <a:pPr marL="12700" marR="5080" indent="218440" algn="just">
              <a:lnSpc>
                <a:spcPts val="1730"/>
              </a:lnSpc>
              <a:buAutoNum type="arabicPeriod"/>
              <a:tabLst>
                <a:tab pos="231140" algn="l"/>
              </a:tabLst>
            </a:pPr>
            <a:endParaRPr lang="ru-RU" sz="1600" spc="-40" dirty="0">
              <a:latin typeface="Georgia"/>
              <a:cs typeface="Georgia"/>
            </a:endParaRPr>
          </a:p>
          <a:p>
            <a:pPr marL="12700" marR="5080" indent="218440" algn="just">
              <a:lnSpc>
                <a:spcPts val="1730"/>
              </a:lnSpc>
              <a:buAutoNum type="arabicPeriod"/>
              <a:tabLst>
                <a:tab pos="231140" algn="l"/>
              </a:tabLst>
            </a:pPr>
            <a:r>
              <a:rPr sz="1600" spc="-40" dirty="0" err="1">
                <a:latin typeface="Georgia"/>
                <a:cs typeface="Georgia"/>
              </a:rPr>
              <a:t>Умышленные</a:t>
            </a:r>
            <a:r>
              <a:rPr sz="1600" spc="-15" dirty="0">
                <a:latin typeface="Georgia"/>
                <a:cs typeface="Georgia"/>
              </a:rPr>
              <a:t> </a:t>
            </a:r>
            <a:r>
              <a:rPr sz="1600" spc="-10" dirty="0">
                <a:latin typeface="Georgia"/>
                <a:cs typeface="Georgia"/>
              </a:rPr>
              <a:t>незаконные</a:t>
            </a:r>
            <a:r>
              <a:rPr sz="1600" spc="-20" dirty="0">
                <a:latin typeface="Georgia"/>
                <a:cs typeface="Georgia"/>
              </a:rPr>
              <a:t> </a:t>
            </a:r>
            <a:r>
              <a:rPr sz="1600" dirty="0">
                <a:latin typeface="Georgia"/>
                <a:cs typeface="Georgia"/>
              </a:rPr>
              <a:t>сбор,</a:t>
            </a:r>
            <a:r>
              <a:rPr sz="1600" spc="-25" dirty="0">
                <a:latin typeface="Georgia"/>
                <a:cs typeface="Georgia"/>
              </a:rPr>
              <a:t> </a:t>
            </a:r>
            <a:r>
              <a:rPr sz="1600" dirty="0">
                <a:latin typeface="Georgia"/>
                <a:cs typeface="Georgia"/>
              </a:rPr>
              <a:t>предоставление</a:t>
            </a:r>
            <a:r>
              <a:rPr sz="1600" spc="-10" dirty="0">
                <a:latin typeface="Georgia"/>
                <a:cs typeface="Georgia"/>
              </a:rPr>
              <a:t> </a:t>
            </a:r>
            <a:r>
              <a:rPr sz="1600" spc="-30" dirty="0">
                <a:latin typeface="Georgia"/>
                <a:cs typeface="Georgia"/>
              </a:rPr>
              <a:t>информации</a:t>
            </a:r>
            <a:r>
              <a:rPr sz="1600" spc="-15" dirty="0">
                <a:latin typeface="Georgia"/>
                <a:cs typeface="Georgia"/>
              </a:rPr>
              <a:t> </a:t>
            </a:r>
            <a:r>
              <a:rPr sz="1600" dirty="0">
                <a:latin typeface="Georgia"/>
                <a:cs typeface="Georgia"/>
              </a:rPr>
              <a:t>о</a:t>
            </a:r>
            <a:r>
              <a:rPr sz="1600" spc="-20" dirty="0">
                <a:latin typeface="Georgia"/>
                <a:cs typeface="Georgia"/>
              </a:rPr>
              <a:t> </a:t>
            </a:r>
            <a:r>
              <a:rPr sz="1600" dirty="0">
                <a:latin typeface="Georgia"/>
                <a:cs typeface="Georgia"/>
              </a:rPr>
              <a:t>частной</a:t>
            </a:r>
            <a:r>
              <a:rPr sz="1600" spc="-30" dirty="0">
                <a:latin typeface="Georgia"/>
                <a:cs typeface="Georgia"/>
              </a:rPr>
              <a:t> </a:t>
            </a:r>
            <a:r>
              <a:rPr sz="1600" spc="-20" dirty="0">
                <a:latin typeface="Georgia"/>
                <a:cs typeface="Georgia"/>
              </a:rPr>
              <a:t>жизни</a:t>
            </a:r>
            <a:r>
              <a:rPr sz="1600" spc="-15" dirty="0">
                <a:latin typeface="Georgia"/>
                <a:cs typeface="Georgia"/>
              </a:rPr>
              <a:t> </a:t>
            </a:r>
            <a:r>
              <a:rPr sz="1600" dirty="0">
                <a:latin typeface="Georgia"/>
                <a:cs typeface="Georgia"/>
              </a:rPr>
              <a:t>и</a:t>
            </a:r>
            <a:r>
              <a:rPr sz="1600" spc="-35" dirty="0">
                <a:latin typeface="Georgia"/>
                <a:cs typeface="Georgia"/>
              </a:rPr>
              <a:t> </a:t>
            </a:r>
            <a:r>
              <a:rPr sz="1600" spc="-10" dirty="0">
                <a:latin typeface="Georgia"/>
                <a:cs typeface="Georgia"/>
              </a:rPr>
              <a:t>(или) </a:t>
            </a:r>
            <a:r>
              <a:rPr sz="1600" dirty="0">
                <a:latin typeface="Georgia"/>
                <a:cs typeface="Georgia"/>
              </a:rPr>
              <a:t>персональных</a:t>
            </a:r>
            <a:r>
              <a:rPr sz="1600" spc="305" dirty="0">
                <a:latin typeface="Georgia"/>
                <a:cs typeface="Georgia"/>
              </a:rPr>
              <a:t>  </a:t>
            </a:r>
            <a:r>
              <a:rPr sz="1600" dirty="0">
                <a:latin typeface="Georgia"/>
                <a:cs typeface="Georgia"/>
              </a:rPr>
              <a:t>данных</a:t>
            </a:r>
            <a:r>
              <a:rPr sz="1600" spc="310" dirty="0">
                <a:latin typeface="Georgia"/>
                <a:cs typeface="Georgia"/>
              </a:rPr>
              <a:t>  </a:t>
            </a:r>
            <a:r>
              <a:rPr sz="1600" dirty="0">
                <a:latin typeface="Georgia"/>
                <a:cs typeface="Georgia"/>
              </a:rPr>
              <a:t>другого</a:t>
            </a:r>
            <a:r>
              <a:rPr sz="1600" spc="305" dirty="0">
                <a:latin typeface="Georgia"/>
                <a:cs typeface="Georgia"/>
              </a:rPr>
              <a:t>  </a:t>
            </a:r>
            <a:r>
              <a:rPr sz="1600" dirty="0">
                <a:latin typeface="Georgia"/>
                <a:cs typeface="Georgia"/>
              </a:rPr>
              <a:t>лица</a:t>
            </a:r>
            <a:r>
              <a:rPr sz="1600" spc="300" dirty="0">
                <a:latin typeface="Georgia"/>
                <a:cs typeface="Georgia"/>
              </a:rPr>
              <a:t>  </a:t>
            </a:r>
            <a:r>
              <a:rPr sz="1600" dirty="0">
                <a:latin typeface="Georgia"/>
                <a:cs typeface="Georgia"/>
              </a:rPr>
              <a:t>без</a:t>
            </a:r>
            <a:r>
              <a:rPr sz="1600" spc="310" dirty="0">
                <a:latin typeface="Georgia"/>
                <a:cs typeface="Georgia"/>
              </a:rPr>
              <a:t>  </a:t>
            </a:r>
            <a:r>
              <a:rPr sz="1600" dirty="0">
                <a:latin typeface="Georgia"/>
                <a:cs typeface="Georgia"/>
              </a:rPr>
              <a:t>его</a:t>
            </a:r>
            <a:r>
              <a:rPr sz="1600" spc="300" dirty="0">
                <a:latin typeface="Georgia"/>
                <a:cs typeface="Georgia"/>
              </a:rPr>
              <a:t>  </a:t>
            </a:r>
            <a:r>
              <a:rPr sz="1600" dirty="0">
                <a:latin typeface="Georgia"/>
                <a:cs typeface="Georgia"/>
              </a:rPr>
              <a:t>согласия,</a:t>
            </a:r>
            <a:r>
              <a:rPr sz="1600" spc="310" dirty="0">
                <a:latin typeface="Georgia"/>
                <a:cs typeface="Georgia"/>
              </a:rPr>
              <a:t>  </a:t>
            </a:r>
            <a:r>
              <a:rPr sz="1600" dirty="0">
                <a:latin typeface="Georgia"/>
                <a:cs typeface="Georgia"/>
              </a:rPr>
              <a:t>повлекшие</a:t>
            </a:r>
            <a:r>
              <a:rPr sz="1600" spc="310" dirty="0">
                <a:latin typeface="Georgia"/>
                <a:cs typeface="Georgia"/>
              </a:rPr>
              <a:t>  </a:t>
            </a:r>
            <a:r>
              <a:rPr sz="1600" spc="-10" dirty="0">
                <a:latin typeface="Georgia"/>
                <a:cs typeface="Georgia"/>
              </a:rPr>
              <a:t>причинение </a:t>
            </a:r>
            <a:r>
              <a:rPr sz="1600" spc="-20" dirty="0">
                <a:latin typeface="Georgia"/>
                <a:cs typeface="Georgia"/>
              </a:rPr>
              <a:t>существенного</a:t>
            </a:r>
            <a:r>
              <a:rPr sz="1600" spc="-55" dirty="0">
                <a:latin typeface="Georgia"/>
                <a:cs typeface="Georgia"/>
              </a:rPr>
              <a:t> </a:t>
            </a:r>
            <a:r>
              <a:rPr sz="1600" spc="-10" dirty="0">
                <a:latin typeface="Georgia"/>
                <a:cs typeface="Georgia"/>
              </a:rPr>
              <a:t>вреда</a:t>
            </a:r>
            <a:r>
              <a:rPr sz="1600" spc="-40" dirty="0">
                <a:latin typeface="Georgia"/>
                <a:cs typeface="Georgia"/>
              </a:rPr>
              <a:t> </a:t>
            </a:r>
            <a:r>
              <a:rPr sz="1600" spc="-45" dirty="0">
                <a:latin typeface="Georgia"/>
                <a:cs typeface="Georgia"/>
              </a:rPr>
              <a:t>правам,</a:t>
            </a:r>
            <a:r>
              <a:rPr sz="1600" spc="-10" dirty="0">
                <a:latin typeface="Georgia"/>
                <a:cs typeface="Georgia"/>
              </a:rPr>
              <a:t> </a:t>
            </a:r>
            <a:r>
              <a:rPr sz="1600" spc="-30" dirty="0">
                <a:latin typeface="Georgia"/>
                <a:cs typeface="Georgia"/>
              </a:rPr>
              <a:t>свободам</a:t>
            </a:r>
            <a:r>
              <a:rPr sz="1600" spc="-55" dirty="0">
                <a:latin typeface="Georgia"/>
                <a:cs typeface="Georgia"/>
              </a:rPr>
              <a:t> </a:t>
            </a:r>
            <a:r>
              <a:rPr sz="1600" dirty="0">
                <a:latin typeface="Georgia"/>
                <a:cs typeface="Georgia"/>
              </a:rPr>
              <a:t>и</a:t>
            </a:r>
            <a:r>
              <a:rPr sz="1600" spc="-40" dirty="0">
                <a:latin typeface="Georgia"/>
                <a:cs typeface="Georgia"/>
              </a:rPr>
              <a:t> законным</a:t>
            </a:r>
            <a:r>
              <a:rPr sz="1600" spc="-25" dirty="0">
                <a:latin typeface="Georgia"/>
                <a:cs typeface="Georgia"/>
              </a:rPr>
              <a:t> </a:t>
            </a:r>
            <a:r>
              <a:rPr sz="1600" spc="-20" dirty="0">
                <a:latin typeface="Georgia"/>
                <a:cs typeface="Georgia"/>
              </a:rPr>
              <a:t>интересам</a:t>
            </a:r>
            <a:r>
              <a:rPr sz="1600" spc="-40" dirty="0">
                <a:latin typeface="Georgia"/>
                <a:cs typeface="Georgia"/>
              </a:rPr>
              <a:t> </a:t>
            </a:r>
            <a:r>
              <a:rPr sz="1600" spc="-45" dirty="0">
                <a:latin typeface="Georgia"/>
                <a:cs typeface="Georgia"/>
              </a:rPr>
              <a:t>гражданина,</a:t>
            </a:r>
            <a:r>
              <a:rPr sz="1600" dirty="0">
                <a:latin typeface="Georgia"/>
                <a:cs typeface="Georgia"/>
              </a:rPr>
              <a:t> </a:t>
            </a:r>
            <a:r>
              <a:rPr sz="1600" spc="-50" dirty="0">
                <a:latin typeface="Georgia"/>
                <a:cs typeface="Georgia"/>
              </a:rPr>
              <a:t>–</a:t>
            </a:r>
            <a:endParaRPr sz="1600" dirty="0">
              <a:latin typeface="Georgia"/>
              <a:cs typeface="Georgia"/>
            </a:endParaRPr>
          </a:p>
          <a:p>
            <a:pPr marL="12700" algn="just">
              <a:lnSpc>
                <a:spcPts val="1600"/>
              </a:lnSpc>
            </a:pPr>
            <a:r>
              <a:rPr sz="1600" b="1" spc="-10" dirty="0">
                <a:latin typeface="Georgia"/>
                <a:cs typeface="Georgia"/>
              </a:rPr>
              <a:t>наказываются</a:t>
            </a:r>
            <a:r>
              <a:rPr sz="1600" b="1" spc="5" dirty="0">
                <a:latin typeface="Georgia"/>
                <a:cs typeface="Georgia"/>
              </a:rPr>
              <a:t> </a:t>
            </a:r>
            <a:r>
              <a:rPr sz="1600" b="1" spc="-10" dirty="0">
                <a:latin typeface="Georgia"/>
                <a:cs typeface="Georgia"/>
              </a:rPr>
              <a:t>общественными</a:t>
            </a:r>
            <a:r>
              <a:rPr sz="1600" b="1" spc="5" dirty="0">
                <a:latin typeface="Georgia"/>
                <a:cs typeface="Georgia"/>
              </a:rPr>
              <a:t> </a:t>
            </a:r>
            <a:r>
              <a:rPr sz="1600" b="1" spc="-10" dirty="0">
                <a:latin typeface="Georgia"/>
                <a:cs typeface="Georgia"/>
              </a:rPr>
              <a:t>работами,</a:t>
            </a:r>
            <a:r>
              <a:rPr sz="1600" b="1" spc="5" dirty="0">
                <a:latin typeface="Georgia"/>
                <a:cs typeface="Georgia"/>
              </a:rPr>
              <a:t> </a:t>
            </a:r>
            <a:r>
              <a:rPr sz="1600" b="1" dirty="0">
                <a:latin typeface="Georgia"/>
                <a:cs typeface="Georgia"/>
              </a:rPr>
              <a:t>или</a:t>
            </a:r>
            <a:r>
              <a:rPr sz="1600" b="1" spc="5" dirty="0">
                <a:latin typeface="Georgia"/>
                <a:cs typeface="Georgia"/>
              </a:rPr>
              <a:t> </a:t>
            </a:r>
            <a:r>
              <a:rPr sz="1600" b="1" spc="-30" dirty="0">
                <a:latin typeface="Georgia"/>
                <a:cs typeface="Georgia"/>
              </a:rPr>
              <a:t>штрафом,</a:t>
            </a:r>
            <a:r>
              <a:rPr sz="1600" b="1" dirty="0">
                <a:latin typeface="Georgia"/>
                <a:cs typeface="Georgia"/>
              </a:rPr>
              <a:t> или </a:t>
            </a:r>
            <a:r>
              <a:rPr sz="1600" b="1" spc="-10" dirty="0">
                <a:latin typeface="Georgia"/>
                <a:cs typeface="Georgia"/>
              </a:rPr>
              <a:t>арестом,</a:t>
            </a:r>
            <a:r>
              <a:rPr sz="1600" b="1" spc="-5" dirty="0">
                <a:latin typeface="Georgia"/>
                <a:cs typeface="Georgia"/>
              </a:rPr>
              <a:t> </a:t>
            </a:r>
            <a:r>
              <a:rPr sz="1600" b="1" dirty="0" err="1">
                <a:latin typeface="Georgia"/>
                <a:cs typeface="Georgia"/>
              </a:rPr>
              <a:t>или</a:t>
            </a:r>
            <a:r>
              <a:rPr sz="1600" b="1" spc="-10" dirty="0">
                <a:latin typeface="Georgia"/>
                <a:cs typeface="Georgia"/>
              </a:rPr>
              <a:t> </a:t>
            </a:r>
            <a:r>
              <a:rPr sz="1600" b="1" spc="-10" dirty="0" err="1">
                <a:latin typeface="Georgia"/>
                <a:cs typeface="Georgia"/>
              </a:rPr>
              <a:t>ограничением</a:t>
            </a:r>
            <a:r>
              <a:rPr lang="ru-RU" sz="1600" b="1" spc="-10" dirty="0">
                <a:latin typeface="Georgia"/>
                <a:cs typeface="Georgia"/>
              </a:rPr>
              <a:t> </a:t>
            </a:r>
            <a:r>
              <a:rPr sz="1600" b="1" spc="-20" dirty="0" err="1">
                <a:latin typeface="Georgia"/>
                <a:cs typeface="Georgia"/>
              </a:rPr>
              <a:t>свободы</a:t>
            </a:r>
            <a:r>
              <a:rPr sz="1600" b="1" spc="-80" dirty="0">
                <a:latin typeface="Georgia"/>
                <a:cs typeface="Georgia"/>
              </a:rPr>
              <a:t> </a:t>
            </a:r>
            <a:r>
              <a:rPr sz="1600" b="1" spc="-30" dirty="0">
                <a:latin typeface="Georgia"/>
                <a:cs typeface="Georgia"/>
              </a:rPr>
              <a:t>на</a:t>
            </a:r>
            <a:r>
              <a:rPr sz="1600" b="1" spc="-55" dirty="0">
                <a:latin typeface="Georgia"/>
                <a:cs typeface="Georgia"/>
              </a:rPr>
              <a:t> </a:t>
            </a:r>
            <a:r>
              <a:rPr sz="1600" b="1" spc="-20" dirty="0">
                <a:latin typeface="Georgia"/>
                <a:cs typeface="Georgia"/>
              </a:rPr>
              <a:t>срок</a:t>
            </a:r>
            <a:r>
              <a:rPr sz="1600" b="1" spc="-55" dirty="0">
                <a:latin typeface="Georgia"/>
                <a:cs typeface="Georgia"/>
              </a:rPr>
              <a:t> </a:t>
            </a:r>
            <a:r>
              <a:rPr sz="1600" b="1" dirty="0">
                <a:latin typeface="Georgia"/>
                <a:cs typeface="Georgia"/>
              </a:rPr>
              <a:t>до</a:t>
            </a:r>
            <a:r>
              <a:rPr sz="1600" b="1" spc="-45" dirty="0">
                <a:latin typeface="Georgia"/>
                <a:cs typeface="Georgia"/>
              </a:rPr>
              <a:t> </a:t>
            </a:r>
            <a:r>
              <a:rPr sz="1600" b="1" dirty="0">
                <a:latin typeface="Georgia"/>
                <a:cs typeface="Georgia"/>
              </a:rPr>
              <a:t>двух</a:t>
            </a:r>
            <a:r>
              <a:rPr sz="1600" b="1" spc="-45" dirty="0">
                <a:latin typeface="Georgia"/>
                <a:cs typeface="Georgia"/>
              </a:rPr>
              <a:t> </a:t>
            </a:r>
            <a:r>
              <a:rPr sz="1600" b="1" spc="-60" dirty="0">
                <a:latin typeface="Georgia"/>
                <a:cs typeface="Georgia"/>
              </a:rPr>
              <a:t>лет,</a:t>
            </a:r>
            <a:r>
              <a:rPr sz="1600" b="1" spc="-35" dirty="0">
                <a:latin typeface="Georgia"/>
                <a:cs typeface="Georgia"/>
              </a:rPr>
              <a:t> </a:t>
            </a:r>
            <a:r>
              <a:rPr sz="1600" b="1" spc="-25" dirty="0">
                <a:latin typeface="Georgia"/>
                <a:cs typeface="Georgia"/>
              </a:rPr>
              <a:t>или</a:t>
            </a:r>
            <a:r>
              <a:rPr sz="1600" b="1" spc="-30" dirty="0">
                <a:latin typeface="Georgia"/>
                <a:cs typeface="Georgia"/>
              </a:rPr>
              <a:t> </a:t>
            </a:r>
            <a:r>
              <a:rPr sz="1600" b="1" spc="-45" dirty="0">
                <a:latin typeface="Georgia"/>
                <a:cs typeface="Georgia"/>
              </a:rPr>
              <a:t>лишением</a:t>
            </a:r>
            <a:r>
              <a:rPr sz="1600" b="1" spc="-15" dirty="0">
                <a:latin typeface="Georgia"/>
                <a:cs typeface="Georgia"/>
              </a:rPr>
              <a:t> </a:t>
            </a:r>
            <a:r>
              <a:rPr sz="1600" b="1" spc="-20" dirty="0">
                <a:latin typeface="Georgia"/>
                <a:cs typeface="Georgia"/>
              </a:rPr>
              <a:t>свободы</a:t>
            </a:r>
            <a:r>
              <a:rPr sz="1600" b="1" spc="-65" dirty="0">
                <a:latin typeface="Georgia"/>
                <a:cs typeface="Georgia"/>
              </a:rPr>
              <a:t> </a:t>
            </a:r>
            <a:r>
              <a:rPr sz="1600" b="1" spc="-20" dirty="0">
                <a:latin typeface="Georgia"/>
                <a:cs typeface="Georgia"/>
              </a:rPr>
              <a:t>на</a:t>
            </a:r>
            <a:r>
              <a:rPr sz="1600" b="1" spc="-40" dirty="0">
                <a:latin typeface="Georgia"/>
                <a:cs typeface="Georgia"/>
              </a:rPr>
              <a:t> </a:t>
            </a:r>
            <a:r>
              <a:rPr sz="1600" b="1" dirty="0">
                <a:latin typeface="Georgia"/>
                <a:cs typeface="Georgia"/>
              </a:rPr>
              <a:t>тот</a:t>
            </a:r>
            <a:r>
              <a:rPr sz="1600" b="1" spc="-70" dirty="0">
                <a:latin typeface="Georgia"/>
                <a:cs typeface="Georgia"/>
              </a:rPr>
              <a:t> </a:t>
            </a:r>
            <a:r>
              <a:rPr sz="1600" b="1" spc="-75" dirty="0">
                <a:latin typeface="Georgia"/>
                <a:cs typeface="Georgia"/>
              </a:rPr>
              <a:t>же</a:t>
            </a:r>
            <a:r>
              <a:rPr sz="1600" b="1" spc="-35" dirty="0">
                <a:latin typeface="Georgia"/>
                <a:cs typeface="Georgia"/>
              </a:rPr>
              <a:t> </a:t>
            </a:r>
            <a:r>
              <a:rPr sz="1600" b="1" spc="-10" dirty="0">
                <a:latin typeface="Georgia"/>
                <a:cs typeface="Georgia"/>
              </a:rPr>
              <a:t>срок.</a:t>
            </a:r>
            <a:endParaRPr sz="1600" b="1" dirty="0">
              <a:latin typeface="Georgia"/>
              <a:cs typeface="Georgia"/>
            </a:endParaRPr>
          </a:p>
          <a:p>
            <a:pPr marL="12700" marR="5715" indent="274955" algn="just">
              <a:lnSpc>
                <a:spcPts val="1730"/>
              </a:lnSpc>
              <a:spcBef>
                <a:spcPts val="120"/>
              </a:spcBef>
              <a:buAutoNum type="arabicPeriod" startAt="2"/>
              <a:tabLst>
                <a:tab pos="287655" algn="l"/>
              </a:tabLst>
            </a:pPr>
            <a:r>
              <a:rPr sz="1600" dirty="0" err="1">
                <a:latin typeface="Georgia"/>
                <a:cs typeface="Georgia"/>
              </a:rPr>
              <a:t>Умышленное</a:t>
            </a:r>
            <a:r>
              <a:rPr sz="1600" spc="295" dirty="0">
                <a:latin typeface="Georgia"/>
                <a:cs typeface="Georgia"/>
              </a:rPr>
              <a:t> </a:t>
            </a:r>
            <a:r>
              <a:rPr sz="1600" dirty="0" err="1">
                <a:latin typeface="Georgia"/>
                <a:cs typeface="Georgia"/>
              </a:rPr>
              <a:t>незаконное</a:t>
            </a:r>
            <a:r>
              <a:rPr sz="1600" spc="310" dirty="0">
                <a:latin typeface="Georgia"/>
                <a:cs typeface="Georgia"/>
              </a:rPr>
              <a:t> </a:t>
            </a:r>
            <a:r>
              <a:rPr sz="1600" dirty="0" err="1">
                <a:latin typeface="Georgia"/>
                <a:cs typeface="Georgia"/>
              </a:rPr>
              <a:t>распространение</a:t>
            </a:r>
            <a:r>
              <a:rPr sz="1600" spc="320" dirty="0">
                <a:latin typeface="Georgia"/>
                <a:cs typeface="Georgia"/>
              </a:rPr>
              <a:t> </a:t>
            </a:r>
            <a:r>
              <a:rPr sz="1600" dirty="0" err="1">
                <a:latin typeface="Georgia"/>
                <a:cs typeface="Georgia"/>
              </a:rPr>
              <a:t>информации</a:t>
            </a:r>
            <a:r>
              <a:rPr sz="1600" spc="320" dirty="0">
                <a:latin typeface="Georgia"/>
                <a:cs typeface="Georgia"/>
              </a:rPr>
              <a:t> </a:t>
            </a:r>
            <a:r>
              <a:rPr sz="1600" dirty="0">
                <a:latin typeface="Georgia"/>
                <a:cs typeface="Georgia"/>
              </a:rPr>
              <a:t>о</a:t>
            </a:r>
            <a:r>
              <a:rPr sz="1600" spc="315" dirty="0">
                <a:latin typeface="Georgia"/>
                <a:cs typeface="Georgia"/>
              </a:rPr>
              <a:t> </a:t>
            </a:r>
            <a:r>
              <a:rPr sz="1600" dirty="0" err="1">
                <a:latin typeface="Georgia"/>
                <a:cs typeface="Georgia"/>
              </a:rPr>
              <a:t>частной</a:t>
            </a:r>
            <a:r>
              <a:rPr sz="1600" spc="305" dirty="0">
                <a:latin typeface="Georgia"/>
                <a:cs typeface="Georgia"/>
              </a:rPr>
              <a:t> </a:t>
            </a:r>
            <a:r>
              <a:rPr sz="1600" dirty="0" err="1">
                <a:latin typeface="Georgia"/>
                <a:cs typeface="Georgia"/>
              </a:rPr>
              <a:t>жизни</a:t>
            </a:r>
            <a:r>
              <a:rPr sz="1600" spc="325" dirty="0">
                <a:latin typeface="Georgia"/>
                <a:cs typeface="Georgia"/>
              </a:rPr>
              <a:t> </a:t>
            </a:r>
            <a:r>
              <a:rPr sz="1600" dirty="0">
                <a:latin typeface="Georgia"/>
                <a:cs typeface="Georgia"/>
              </a:rPr>
              <a:t>и</a:t>
            </a:r>
            <a:r>
              <a:rPr sz="1600" spc="300" dirty="0">
                <a:latin typeface="Georgia"/>
                <a:cs typeface="Georgia"/>
              </a:rPr>
              <a:t> </a:t>
            </a:r>
            <a:r>
              <a:rPr sz="1600" spc="-10" dirty="0">
                <a:latin typeface="Georgia"/>
                <a:cs typeface="Georgia"/>
              </a:rPr>
              <a:t>(</a:t>
            </a:r>
            <a:r>
              <a:rPr sz="1600" spc="-10" dirty="0" err="1">
                <a:latin typeface="Georgia"/>
                <a:cs typeface="Georgia"/>
              </a:rPr>
              <a:t>или</a:t>
            </a:r>
            <a:r>
              <a:rPr sz="1600" spc="-10" dirty="0">
                <a:latin typeface="Georgia"/>
                <a:cs typeface="Georgia"/>
              </a:rPr>
              <a:t>) </a:t>
            </a:r>
            <a:r>
              <a:rPr sz="1600" dirty="0" err="1">
                <a:latin typeface="Georgia"/>
                <a:cs typeface="Georgia"/>
              </a:rPr>
              <a:t>персональных</a:t>
            </a:r>
            <a:r>
              <a:rPr sz="1600" spc="305" dirty="0">
                <a:latin typeface="Georgia"/>
                <a:cs typeface="Georgia"/>
              </a:rPr>
              <a:t>  </a:t>
            </a:r>
            <a:r>
              <a:rPr sz="1600" dirty="0" err="1">
                <a:latin typeface="Georgia"/>
                <a:cs typeface="Georgia"/>
              </a:rPr>
              <a:t>данных</a:t>
            </a:r>
            <a:r>
              <a:rPr sz="1600" spc="310" dirty="0">
                <a:latin typeface="Georgia"/>
                <a:cs typeface="Georgia"/>
              </a:rPr>
              <a:t>  </a:t>
            </a:r>
            <a:r>
              <a:rPr sz="1600" dirty="0" err="1">
                <a:latin typeface="Georgia"/>
                <a:cs typeface="Georgia"/>
              </a:rPr>
              <a:t>другого</a:t>
            </a:r>
            <a:r>
              <a:rPr sz="1600" spc="305" dirty="0">
                <a:latin typeface="Georgia"/>
                <a:cs typeface="Georgia"/>
              </a:rPr>
              <a:t>  </a:t>
            </a:r>
            <a:r>
              <a:rPr sz="1600" dirty="0" err="1">
                <a:latin typeface="Georgia"/>
                <a:cs typeface="Georgia"/>
              </a:rPr>
              <a:t>лица</a:t>
            </a:r>
            <a:r>
              <a:rPr sz="1600" spc="305" dirty="0">
                <a:latin typeface="Georgia"/>
                <a:cs typeface="Georgia"/>
              </a:rPr>
              <a:t>  </a:t>
            </a:r>
            <a:r>
              <a:rPr sz="1600" dirty="0" err="1">
                <a:latin typeface="Georgia"/>
                <a:cs typeface="Georgia"/>
              </a:rPr>
              <a:t>без</a:t>
            </a:r>
            <a:r>
              <a:rPr sz="1600" spc="310" dirty="0">
                <a:latin typeface="Georgia"/>
                <a:cs typeface="Georgia"/>
              </a:rPr>
              <a:t>  </a:t>
            </a:r>
            <a:r>
              <a:rPr sz="1600" dirty="0" err="1">
                <a:latin typeface="Georgia"/>
                <a:cs typeface="Georgia"/>
              </a:rPr>
              <a:t>его</a:t>
            </a:r>
            <a:r>
              <a:rPr sz="1600" spc="300" dirty="0">
                <a:latin typeface="Georgia"/>
                <a:cs typeface="Georgia"/>
              </a:rPr>
              <a:t>  </a:t>
            </a:r>
            <a:r>
              <a:rPr sz="1600" dirty="0" err="1">
                <a:latin typeface="Georgia"/>
                <a:cs typeface="Georgia"/>
              </a:rPr>
              <a:t>согласия</a:t>
            </a:r>
            <a:r>
              <a:rPr sz="1600" dirty="0">
                <a:latin typeface="Georgia"/>
                <a:cs typeface="Georgia"/>
              </a:rPr>
              <a:t>,</a:t>
            </a:r>
            <a:r>
              <a:rPr sz="1600" spc="305" dirty="0">
                <a:latin typeface="Georgia"/>
                <a:cs typeface="Georgia"/>
              </a:rPr>
              <a:t>  </a:t>
            </a:r>
            <a:r>
              <a:rPr sz="1600" dirty="0" err="1">
                <a:latin typeface="Georgia"/>
                <a:cs typeface="Georgia"/>
              </a:rPr>
              <a:t>повлекшие</a:t>
            </a:r>
            <a:r>
              <a:rPr sz="1600" spc="310" dirty="0">
                <a:latin typeface="Georgia"/>
                <a:cs typeface="Georgia"/>
              </a:rPr>
              <a:t>  </a:t>
            </a:r>
            <a:r>
              <a:rPr sz="1600" spc="-10" dirty="0" err="1">
                <a:latin typeface="Georgia"/>
                <a:cs typeface="Georgia"/>
              </a:rPr>
              <a:t>причинение</a:t>
            </a:r>
            <a:r>
              <a:rPr sz="1600" spc="-10" dirty="0">
                <a:latin typeface="Georgia"/>
                <a:cs typeface="Georgia"/>
              </a:rPr>
              <a:t> </a:t>
            </a:r>
            <a:r>
              <a:rPr sz="1600" spc="-20" dirty="0" err="1">
                <a:latin typeface="Georgia"/>
                <a:cs typeface="Georgia"/>
              </a:rPr>
              <a:t>существенного</a:t>
            </a:r>
            <a:r>
              <a:rPr sz="1600" spc="-55" dirty="0">
                <a:latin typeface="Georgia"/>
                <a:cs typeface="Georgia"/>
              </a:rPr>
              <a:t> </a:t>
            </a:r>
            <a:r>
              <a:rPr sz="1600" spc="-10" dirty="0" err="1">
                <a:latin typeface="Georgia"/>
                <a:cs typeface="Georgia"/>
              </a:rPr>
              <a:t>вреда</a:t>
            </a:r>
            <a:r>
              <a:rPr sz="1600" spc="-40" dirty="0">
                <a:latin typeface="Georgia"/>
                <a:cs typeface="Georgia"/>
              </a:rPr>
              <a:t> </a:t>
            </a:r>
            <a:r>
              <a:rPr sz="1600" spc="-45" dirty="0" err="1">
                <a:latin typeface="Georgia"/>
                <a:cs typeface="Georgia"/>
              </a:rPr>
              <a:t>правам</a:t>
            </a:r>
            <a:r>
              <a:rPr sz="1600" spc="-45" dirty="0">
                <a:latin typeface="Georgia"/>
                <a:cs typeface="Georgia"/>
              </a:rPr>
              <a:t>,</a:t>
            </a:r>
            <a:r>
              <a:rPr sz="1600" spc="-15" dirty="0">
                <a:latin typeface="Georgia"/>
                <a:cs typeface="Georgia"/>
              </a:rPr>
              <a:t> </a:t>
            </a:r>
            <a:r>
              <a:rPr sz="1600" spc="-30" dirty="0" err="1">
                <a:latin typeface="Georgia"/>
                <a:cs typeface="Georgia"/>
              </a:rPr>
              <a:t>свободам</a:t>
            </a:r>
            <a:r>
              <a:rPr sz="1600" spc="-55" dirty="0">
                <a:latin typeface="Georgia"/>
                <a:cs typeface="Georgia"/>
              </a:rPr>
              <a:t> </a:t>
            </a:r>
            <a:r>
              <a:rPr sz="1600" dirty="0">
                <a:latin typeface="Georgia"/>
                <a:cs typeface="Georgia"/>
              </a:rPr>
              <a:t>и</a:t>
            </a:r>
            <a:r>
              <a:rPr sz="1600" spc="-40" dirty="0">
                <a:latin typeface="Georgia"/>
                <a:cs typeface="Georgia"/>
              </a:rPr>
              <a:t> </a:t>
            </a:r>
            <a:r>
              <a:rPr sz="1600" spc="-40" dirty="0" err="1">
                <a:latin typeface="Georgia"/>
                <a:cs typeface="Georgia"/>
              </a:rPr>
              <a:t>законным</a:t>
            </a:r>
            <a:r>
              <a:rPr sz="1600" spc="-25" dirty="0">
                <a:latin typeface="Georgia"/>
                <a:cs typeface="Georgia"/>
              </a:rPr>
              <a:t> </a:t>
            </a:r>
            <a:r>
              <a:rPr sz="1600" spc="-20" dirty="0" err="1">
                <a:latin typeface="Georgia"/>
                <a:cs typeface="Georgia"/>
              </a:rPr>
              <a:t>интересам</a:t>
            </a:r>
            <a:r>
              <a:rPr sz="1600" spc="-40" dirty="0">
                <a:latin typeface="Georgia"/>
                <a:cs typeface="Georgia"/>
              </a:rPr>
              <a:t> </a:t>
            </a:r>
            <a:r>
              <a:rPr sz="1600" spc="-45" dirty="0" err="1">
                <a:latin typeface="Georgia"/>
                <a:cs typeface="Georgia"/>
              </a:rPr>
              <a:t>гражданина</a:t>
            </a:r>
            <a:r>
              <a:rPr sz="1600" spc="-45" dirty="0">
                <a:latin typeface="Georgia"/>
                <a:cs typeface="Georgia"/>
              </a:rPr>
              <a:t>,</a:t>
            </a:r>
            <a:r>
              <a:rPr sz="1600" dirty="0">
                <a:latin typeface="Georgia"/>
                <a:cs typeface="Georgia"/>
              </a:rPr>
              <a:t> </a:t>
            </a:r>
            <a:r>
              <a:rPr sz="1600" spc="-50" dirty="0">
                <a:latin typeface="Georgia"/>
                <a:cs typeface="Georgia"/>
              </a:rPr>
              <a:t>–</a:t>
            </a:r>
            <a:endParaRPr sz="1600" dirty="0">
              <a:latin typeface="Georgia"/>
              <a:cs typeface="Georgia"/>
            </a:endParaRPr>
          </a:p>
          <a:p>
            <a:pPr marL="12700" algn="just">
              <a:lnSpc>
                <a:spcPts val="1600"/>
              </a:lnSpc>
              <a:tabLst>
                <a:tab pos="1477010" algn="l"/>
                <a:tab pos="2579370" algn="l"/>
                <a:tab pos="3242310" algn="l"/>
                <a:tab pos="4250055" algn="l"/>
                <a:tab pos="5728335" algn="l"/>
                <a:tab pos="6878955" algn="l"/>
                <a:tab pos="7364095" algn="l"/>
              </a:tabLst>
            </a:pPr>
            <a:r>
              <a:rPr lang="ru-RU" sz="1600" b="1" spc="-10" dirty="0">
                <a:latin typeface="Georgia"/>
                <a:cs typeface="Georgia"/>
              </a:rPr>
              <a:t>н</a:t>
            </a:r>
            <a:r>
              <a:rPr sz="1600" b="1" spc="-10" dirty="0" err="1">
                <a:latin typeface="Georgia"/>
                <a:cs typeface="Georgia"/>
              </a:rPr>
              <a:t>аказываются</a:t>
            </a:r>
            <a:r>
              <a:rPr lang="ru-RU" sz="1600" b="1" dirty="0">
                <a:latin typeface="Georgia"/>
                <a:cs typeface="Georgia"/>
              </a:rPr>
              <a:t> </a:t>
            </a:r>
            <a:r>
              <a:rPr sz="1600" b="1" spc="-10" dirty="0" err="1">
                <a:latin typeface="Georgia"/>
                <a:cs typeface="Georgia"/>
              </a:rPr>
              <a:t>лишением</a:t>
            </a:r>
            <a:r>
              <a:rPr sz="1600" b="1" dirty="0">
                <a:latin typeface="Georgia"/>
                <a:cs typeface="Georgia"/>
              </a:rPr>
              <a:t>	</a:t>
            </a:r>
            <a:r>
              <a:rPr sz="1600" b="1" spc="-20" dirty="0" err="1">
                <a:latin typeface="Georgia"/>
                <a:cs typeface="Georgia"/>
              </a:rPr>
              <a:t>права</a:t>
            </a:r>
            <a:r>
              <a:rPr sz="1600" b="1" dirty="0">
                <a:latin typeface="Georgia"/>
                <a:cs typeface="Georgia"/>
              </a:rPr>
              <a:t>	</a:t>
            </a:r>
            <a:r>
              <a:rPr sz="1600" b="1" spc="-10" dirty="0" err="1">
                <a:latin typeface="Georgia"/>
                <a:cs typeface="Georgia"/>
              </a:rPr>
              <a:t>занимать</a:t>
            </a:r>
            <a:r>
              <a:rPr lang="ru-RU" sz="1600" b="1" dirty="0">
                <a:latin typeface="Georgia"/>
                <a:cs typeface="Georgia"/>
              </a:rPr>
              <a:t> </a:t>
            </a:r>
            <a:r>
              <a:rPr sz="1600" b="1" spc="-10" dirty="0" err="1">
                <a:latin typeface="Georgia"/>
                <a:cs typeface="Georgia"/>
              </a:rPr>
              <a:t>определенные</a:t>
            </a:r>
            <a:r>
              <a:rPr lang="ru-RU" sz="1600" b="1" dirty="0">
                <a:latin typeface="Georgia"/>
                <a:cs typeface="Georgia"/>
              </a:rPr>
              <a:t> </a:t>
            </a:r>
            <a:r>
              <a:rPr sz="1600" b="1" spc="-10" dirty="0" err="1">
                <a:latin typeface="Georgia"/>
                <a:cs typeface="Georgia"/>
              </a:rPr>
              <a:t>должности</a:t>
            </a:r>
            <a:r>
              <a:rPr lang="ru-RU" sz="1600" b="1" dirty="0">
                <a:latin typeface="Georgia"/>
                <a:cs typeface="Georgia"/>
              </a:rPr>
              <a:t> </a:t>
            </a:r>
            <a:r>
              <a:rPr sz="1600" b="1" spc="-25" dirty="0" err="1">
                <a:latin typeface="Georgia"/>
                <a:cs typeface="Georgia"/>
              </a:rPr>
              <a:t>или</a:t>
            </a:r>
            <a:r>
              <a:rPr lang="ru-RU" sz="1600" b="1" dirty="0">
                <a:latin typeface="Georgia"/>
                <a:cs typeface="Georgia"/>
              </a:rPr>
              <a:t> </a:t>
            </a:r>
            <a:r>
              <a:rPr sz="1600" b="1" spc="-20" dirty="0" err="1">
                <a:latin typeface="Georgia"/>
                <a:cs typeface="Georgia"/>
              </a:rPr>
              <a:t>заниматься</a:t>
            </a:r>
            <a:r>
              <a:rPr lang="ru-RU" sz="1600" b="1" spc="-20" dirty="0">
                <a:latin typeface="Georgia"/>
                <a:cs typeface="Georgia"/>
              </a:rPr>
              <a:t> </a:t>
            </a:r>
            <a:r>
              <a:rPr sz="1600" b="1" spc="-25" dirty="0" err="1">
                <a:latin typeface="Georgia"/>
                <a:cs typeface="Georgia"/>
              </a:rPr>
              <a:t>определенной</a:t>
            </a:r>
            <a:r>
              <a:rPr sz="1600" b="1" spc="-50" dirty="0">
                <a:latin typeface="Georgia"/>
                <a:cs typeface="Georgia"/>
              </a:rPr>
              <a:t> </a:t>
            </a:r>
            <a:r>
              <a:rPr sz="1600" b="1" dirty="0" err="1">
                <a:latin typeface="Georgia"/>
                <a:cs typeface="Georgia"/>
              </a:rPr>
              <a:t>деятельностью</a:t>
            </a:r>
            <a:r>
              <a:rPr sz="1600" b="1" spc="-40" dirty="0">
                <a:latin typeface="Georgia"/>
                <a:cs typeface="Georgia"/>
              </a:rPr>
              <a:t> </a:t>
            </a:r>
            <a:r>
              <a:rPr sz="1600" b="1" dirty="0" err="1">
                <a:latin typeface="Georgia"/>
                <a:cs typeface="Georgia"/>
              </a:rPr>
              <a:t>со</a:t>
            </a:r>
            <a:r>
              <a:rPr sz="1600" b="1" spc="-50" dirty="0">
                <a:latin typeface="Georgia"/>
                <a:cs typeface="Georgia"/>
              </a:rPr>
              <a:t> </a:t>
            </a:r>
            <a:r>
              <a:rPr lang="ru-RU" sz="1600" b="1" spc="-50" dirty="0">
                <a:latin typeface="Georgia"/>
                <a:cs typeface="Georgia"/>
              </a:rPr>
              <a:t> </a:t>
            </a:r>
            <a:r>
              <a:rPr sz="1600" b="1" spc="-35" dirty="0" err="1">
                <a:latin typeface="Georgia"/>
                <a:cs typeface="Georgia"/>
              </a:rPr>
              <a:t>трафом</a:t>
            </a:r>
            <a:r>
              <a:rPr sz="1600" b="1" spc="-40" dirty="0">
                <a:latin typeface="Georgia"/>
                <a:cs typeface="Georgia"/>
              </a:rPr>
              <a:t> </a:t>
            </a:r>
            <a:r>
              <a:rPr sz="1600" b="1" spc="-10" dirty="0" err="1">
                <a:latin typeface="Georgia"/>
                <a:cs typeface="Georgia"/>
              </a:rPr>
              <a:t>или</a:t>
            </a:r>
            <a:r>
              <a:rPr sz="1600" b="1" spc="-50" dirty="0">
                <a:latin typeface="Georgia"/>
                <a:cs typeface="Georgia"/>
              </a:rPr>
              <a:t> </a:t>
            </a:r>
            <a:r>
              <a:rPr sz="1600" b="1" spc="-30" dirty="0" err="1">
                <a:latin typeface="Georgia"/>
                <a:cs typeface="Georgia"/>
              </a:rPr>
              <a:t>ограничением</a:t>
            </a:r>
            <a:r>
              <a:rPr sz="1600" b="1" spc="-45" dirty="0">
                <a:latin typeface="Georgia"/>
                <a:cs typeface="Georgia"/>
              </a:rPr>
              <a:t> </a:t>
            </a:r>
            <a:r>
              <a:rPr sz="1600" b="1" spc="-10" dirty="0" err="1">
                <a:latin typeface="Georgia"/>
                <a:cs typeface="Georgia"/>
              </a:rPr>
              <a:t>свободы</a:t>
            </a:r>
            <a:r>
              <a:rPr sz="1600" b="1" spc="-55" dirty="0">
                <a:latin typeface="Georgia"/>
                <a:cs typeface="Georgia"/>
              </a:rPr>
              <a:t> </a:t>
            </a:r>
            <a:r>
              <a:rPr sz="1600" b="1" dirty="0" err="1">
                <a:latin typeface="Georgia"/>
                <a:cs typeface="Georgia"/>
              </a:rPr>
              <a:t>на</a:t>
            </a:r>
            <a:r>
              <a:rPr sz="1600" b="1" spc="-40" dirty="0">
                <a:latin typeface="Georgia"/>
                <a:cs typeface="Georgia"/>
              </a:rPr>
              <a:t> </a:t>
            </a:r>
            <a:r>
              <a:rPr sz="1600" b="1" dirty="0" err="1">
                <a:latin typeface="Georgia"/>
                <a:cs typeface="Georgia"/>
              </a:rPr>
              <a:t>срок</a:t>
            </a:r>
            <a:r>
              <a:rPr sz="1600" b="1" spc="-45" dirty="0">
                <a:latin typeface="Georgia"/>
                <a:cs typeface="Georgia"/>
              </a:rPr>
              <a:t> </a:t>
            </a:r>
            <a:r>
              <a:rPr sz="1600" b="1" dirty="0" err="1">
                <a:latin typeface="Georgia"/>
                <a:cs typeface="Georgia"/>
              </a:rPr>
              <a:t>до</a:t>
            </a:r>
            <a:r>
              <a:rPr sz="1600" b="1" spc="-40" dirty="0">
                <a:latin typeface="Georgia"/>
                <a:cs typeface="Georgia"/>
              </a:rPr>
              <a:t> </a:t>
            </a:r>
            <a:r>
              <a:rPr sz="1600" b="1" dirty="0" err="1">
                <a:latin typeface="Georgia"/>
                <a:cs typeface="Georgia"/>
              </a:rPr>
              <a:t>трех</a:t>
            </a:r>
            <a:r>
              <a:rPr sz="1600" b="1" spc="-45" dirty="0">
                <a:latin typeface="Georgia"/>
                <a:cs typeface="Georgia"/>
              </a:rPr>
              <a:t> </a:t>
            </a:r>
            <a:r>
              <a:rPr sz="1600" b="1" spc="-25" dirty="0" err="1">
                <a:latin typeface="Georgia"/>
                <a:cs typeface="Georgia"/>
              </a:rPr>
              <a:t>лет</a:t>
            </a:r>
            <a:r>
              <a:rPr lang="ru-RU" sz="1600" b="1" spc="-25" dirty="0">
                <a:latin typeface="Georgia"/>
                <a:cs typeface="Georgia"/>
              </a:rPr>
              <a:t> </a:t>
            </a:r>
            <a:r>
              <a:rPr sz="1600" b="1" spc="-10" dirty="0" err="1">
                <a:latin typeface="Georgia"/>
                <a:cs typeface="Georgia"/>
              </a:rPr>
              <a:t>со</a:t>
            </a:r>
            <a:r>
              <a:rPr sz="1600" b="1" spc="-80" dirty="0">
                <a:latin typeface="Georgia"/>
                <a:cs typeface="Georgia"/>
              </a:rPr>
              <a:t> </a:t>
            </a:r>
            <a:r>
              <a:rPr sz="1600" b="1" spc="-55" dirty="0" err="1">
                <a:latin typeface="Georgia"/>
                <a:cs typeface="Georgia"/>
              </a:rPr>
              <a:t>штрафом</a:t>
            </a:r>
            <a:r>
              <a:rPr sz="1600" b="1" spc="-55" dirty="0">
                <a:latin typeface="Georgia"/>
                <a:cs typeface="Georgia"/>
              </a:rPr>
              <a:t>,</a:t>
            </a:r>
            <a:r>
              <a:rPr sz="1600" b="1" spc="-40" dirty="0">
                <a:latin typeface="Georgia"/>
                <a:cs typeface="Georgia"/>
              </a:rPr>
              <a:t> </a:t>
            </a:r>
            <a:r>
              <a:rPr sz="1600" b="1" spc="-20" dirty="0" err="1">
                <a:latin typeface="Georgia"/>
                <a:cs typeface="Georgia"/>
              </a:rPr>
              <a:t>или</a:t>
            </a:r>
            <a:r>
              <a:rPr sz="1600" b="1" spc="-15" dirty="0">
                <a:latin typeface="Georgia"/>
                <a:cs typeface="Georgia"/>
              </a:rPr>
              <a:t> </a:t>
            </a:r>
            <a:r>
              <a:rPr sz="1600" b="1" spc="-40" dirty="0" err="1">
                <a:latin typeface="Georgia"/>
                <a:cs typeface="Georgia"/>
              </a:rPr>
              <a:t>лишением</a:t>
            </a:r>
            <a:r>
              <a:rPr sz="1600" b="1" spc="-15" dirty="0">
                <a:latin typeface="Georgia"/>
                <a:cs typeface="Georgia"/>
              </a:rPr>
              <a:t> </a:t>
            </a:r>
            <a:r>
              <a:rPr sz="1600" b="1" spc="-20" dirty="0" err="1">
                <a:latin typeface="Georgia"/>
                <a:cs typeface="Georgia"/>
              </a:rPr>
              <a:t>свободы</a:t>
            </a:r>
            <a:r>
              <a:rPr sz="1600" b="1" spc="-65" dirty="0">
                <a:latin typeface="Georgia"/>
                <a:cs typeface="Georgia"/>
              </a:rPr>
              <a:t> </a:t>
            </a:r>
            <a:r>
              <a:rPr sz="1600" b="1" spc="-10" dirty="0" err="1">
                <a:latin typeface="Georgia"/>
                <a:cs typeface="Georgia"/>
              </a:rPr>
              <a:t>на</a:t>
            </a:r>
            <a:r>
              <a:rPr sz="1600" b="1" spc="-45" dirty="0">
                <a:latin typeface="Georgia"/>
                <a:cs typeface="Georgia"/>
              </a:rPr>
              <a:t> </a:t>
            </a:r>
            <a:r>
              <a:rPr sz="1600" b="1" dirty="0" err="1">
                <a:latin typeface="Georgia"/>
                <a:cs typeface="Georgia"/>
              </a:rPr>
              <a:t>тот</a:t>
            </a:r>
            <a:r>
              <a:rPr sz="1600" b="1" spc="-55" dirty="0">
                <a:latin typeface="Georgia"/>
                <a:cs typeface="Georgia"/>
              </a:rPr>
              <a:t> </a:t>
            </a:r>
            <a:r>
              <a:rPr sz="1600" b="1" spc="-75" dirty="0" err="1">
                <a:latin typeface="Georgia"/>
                <a:cs typeface="Georgia"/>
              </a:rPr>
              <a:t>же</a:t>
            </a:r>
            <a:r>
              <a:rPr sz="1600" b="1" spc="-50" dirty="0">
                <a:latin typeface="Georgia"/>
                <a:cs typeface="Georgia"/>
              </a:rPr>
              <a:t> </a:t>
            </a:r>
            <a:r>
              <a:rPr sz="1600" b="1" spc="-20" dirty="0" err="1">
                <a:latin typeface="Georgia"/>
                <a:cs typeface="Georgia"/>
              </a:rPr>
              <a:t>срок</a:t>
            </a:r>
            <a:r>
              <a:rPr sz="1600" b="1" spc="-60" dirty="0">
                <a:latin typeface="Georgia"/>
                <a:cs typeface="Georgia"/>
              </a:rPr>
              <a:t> </a:t>
            </a:r>
            <a:r>
              <a:rPr sz="1600" b="1" dirty="0" err="1">
                <a:latin typeface="Georgia"/>
                <a:cs typeface="Georgia"/>
              </a:rPr>
              <a:t>со</a:t>
            </a:r>
            <a:r>
              <a:rPr sz="1600" b="1" spc="-50" dirty="0">
                <a:latin typeface="Georgia"/>
                <a:cs typeface="Georgia"/>
              </a:rPr>
              <a:t> </a:t>
            </a:r>
            <a:r>
              <a:rPr sz="1600" b="1" spc="-10" dirty="0" err="1">
                <a:latin typeface="Georgia"/>
                <a:cs typeface="Georgia"/>
              </a:rPr>
              <a:t>штрафом</a:t>
            </a:r>
            <a:r>
              <a:rPr sz="1600" b="1" spc="-10" dirty="0">
                <a:latin typeface="Georgia"/>
                <a:cs typeface="Georgia"/>
              </a:rPr>
              <a:t>.</a:t>
            </a:r>
            <a:endParaRPr sz="1600" b="1" dirty="0">
              <a:latin typeface="Georgia"/>
              <a:cs typeface="Georgia"/>
            </a:endParaRPr>
          </a:p>
          <a:p>
            <a:pPr marL="12700" marR="5080" indent="282575" algn="just">
              <a:lnSpc>
                <a:spcPts val="1730"/>
              </a:lnSpc>
              <a:spcBef>
                <a:spcPts val="120"/>
              </a:spcBef>
              <a:buAutoNum type="arabicPeriod" startAt="3"/>
              <a:tabLst>
                <a:tab pos="295275" algn="l"/>
              </a:tabLst>
            </a:pPr>
            <a:r>
              <a:rPr sz="1600" dirty="0" err="1">
                <a:latin typeface="Georgia"/>
                <a:cs typeface="Georgia"/>
              </a:rPr>
              <a:t>Действия</a:t>
            </a:r>
            <a:r>
              <a:rPr sz="1600" dirty="0">
                <a:latin typeface="Georgia"/>
                <a:cs typeface="Georgia"/>
              </a:rPr>
              <a:t>,</a:t>
            </a:r>
            <a:r>
              <a:rPr sz="1600" spc="455" dirty="0">
                <a:latin typeface="Georgia"/>
                <a:cs typeface="Georgia"/>
              </a:rPr>
              <a:t> </a:t>
            </a:r>
            <a:r>
              <a:rPr sz="1600" dirty="0">
                <a:latin typeface="Georgia"/>
                <a:cs typeface="Georgia"/>
              </a:rPr>
              <a:t>предусмотренные</a:t>
            </a:r>
            <a:r>
              <a:rPr sz="1600" spc="450" dirty="0">
                <a:latin typeface="Georgia"/>
                <a:cs typeface="Georgia"/>
              </a:rPr>
              <a:t> </a:t>
            </a:r>
            <a:r>
              <a:rPr sz="1600" dirty="0">
                <a:latin typeface="Georgia"/>
                <a:cs typeface="Georgia"/>
              </a:rPr>
              <a:t>частями</a:t>
            </a:r>
            <a:r>
              <a:rPr sz="1600" spc="450" dirty="0">
                <a:latin typeface="Georgia"/>
                <a:cs typeface="Georgia"/>
              </a:rPr>
              <a:t> </a:t>
            </a:r>
            <a:r>
              <a:rPr sz="1600" spc="190" dirty="0">
                <a:latin typeface="Georgia"/>
                <a:cs typeface="Georgia"/>
              </a:rPr>
              <a:t>1</a:t>
            </a:r>
            <a:r>
              <a:rPr sz="1600" spc="459" dirty="0">
                <a:latin typeface="Georgia"/>
                <a:cs typeface="Georgia"/>
              </a:rPr>
              <a:t> </a:t>
            </a:r>
            <a:r>
              <a:rPr sz="1600" dirty="0">
                <a:latin typeface="Georgia"/>
                <a:cs typeface="Georgia"/>
              </a:rPr>
              <a:t>или</a:t>
            </a:r>
            <a:r>
              <a:rPr sz="1600" spc="445" dirty="0">
                <a:latin typeface="Georgia"/>
                <a:cs typeface="Georgia"/>
              </a:rPr>
              <a:t> </a:t>
            </a:r>
            <a:r>
              <a:rPr sz="1600" dirty="0">
                <a:latin typeface="Georgia"/>
                <a:cs typeface="Georgia"/>
              </a:rPr>
              <a:t>2</a:t>
            </a:r>
            <a:r>
              <a:rPr sz="1600" spc="450" dirty="0">
                <a:latin typeface="Georgia"/>
                <a:cs typeface="Georgia"/>
              </a:rPr>
              <a:t> </a:t>
            </a:r>
            <a:r>
              <a:rPr sz="1600" dirty="0">
                <a:latin typeface="Georgia"/>
                <a:cs typeface="Georgia"/>
              </a:rPr>
              <a:t>настоящей</a:t>
            </a:r>
            <a:r>
              <a:rPr sz="1600" spc="450" dirty="0">
                <a:latin typeface="Georgia"/>
                <a:cs typeface="Georgia"/>
              </a:rPr>
              <a:t> </a:t>
            </a:r>
            <a:r>
              <a:rPr sz="1600" dirty="0">
                <a:latin typeface="Georgia"/>
                <a:cs typeface="Georgia"/>
              </a:rPr>
              <a:t>статьи,</a:t>
            </a:r>
            <a:r>
              <a:rPr sz="1600" spc="445" dirty="0">
                <a:latin typeface="Georgia"/>
                <a:cs typeface="Georgia"/>
              </a:rPr>
              <a:t> </a:t>
            </a:r>
            <a:r>
              <a:rPr sz="1600" dirty="0">
                <a:latin typeface="Georgia"/>
                <a:cs typeface="Georgia"/>
              </a:rPr>
              <a:t>совершенные</a:t>
            </a:r>
            <a:r>
              <a:rPr sz="1600" spc="455" dirty="0">
                <a:latin typeface="Georgia"/>
                <a:cs typeface="Georgia"/>
              </a:rPr>
              <a:t> </a:t>
            </a:r>
            <a:r>
              <a:rPr sz="1600" spc="-50" dirty="0">
                <a:latin typeface="Georgia"/>
                <a:cs typeface="Georgia"/>
              </a:rPr>
              <a:t>в </a:t>
            </a:r>
            <a:r>
              <a:rPr sz="1600" spc="-10" dirty="0">
                <a:latin typeface="Georgia"/>
                <a:cs typeface="Georgia"/>
              </a:rPr>
              <a:t>отношении</a:t>
            </a:r>
            <a:r>
              <a:rPr sz="1600" spc="-5" dirty="0">
                <a:latin typeface="Georgia"/>
                <a:cs typeface="Georgia"/>
              </a:rPr>
              <a:t> </a:t>
            </a:r>
            <a:r>
              <a:rPr sz="1600" dirty="0">
                <a:latin typeface="Georgia"/>
                <a:cs typeface="Georgia"/>
              </a:rPr>
              <a:t>лица</a:t>
            </a:r>
            <a:r>
              <a:rPr sz="1600" spc="5" dirty="0">
                <a:latin typeface="Georgia"/>
                <a:cs typeface="Georgia"/>
              </a:rPr>
              <a:t> </a:t>
            </a:r>
            <a:r>
              <a:rPr sz="1600" dirty="0">
                <a:latin typeface="Georgia"/>
                <a:cs typeface="Georgia"/>
              </a:rPr>
              <a:t>или</a:t>
            </a:r>
            <a:r>
              <a:rPr sz="1600" spc="-5" dirty="0">
                <a:latin typeface="Georgia"/>
                <a:cs typeface="Georgia"/>
              </a:rPr>
              <a:t> </a:t>
            </a:r>
            <a:r>
              <a:rPr sz="1600" dirty="0">
                <a:latin typeface="Georgia"/>
                <a:cs typeface="Georgia"/>
              </a:rPr>
              <a:t>его</a:t>
            </a:r>
            <a:r>
              <a:rPr sz="1600" spc="-5" dirty="0">
                <a:latin typeface="Georgia"/>
                <a:cs typeface="Georgia"/>
              </a:rPr>
              <a:t> </a:t>
            </a:r>
            <a:r>
              <a:rPr sz="1600" dirty="0">
                <a:latin typeface="Georgia"/>
                <a:cs typeface="Georgia"/>
              </a:rPr>
              <a:t>близких</a:t>
            </a:r>
            <a:r>
              <a:rPr sz="1600" spc="-10" dirty="0">
                <a:latin typeface="Georgia"/>
                <a:cs typeface="Georgia"/>
              </a:rPr>
              <a:t> </a:t>
            </a:r>
            <a:r>
              <a:rPr sz="1600" dirty="0">
                <a:latin typeface="Georgia"/>
                <a:cs typeface="Georgia"/>
              </a:rPr>
              <a:t>в связи с</a:t>
            </a:r>
            <a:r>
              <a:rPr sz="1600" spc="-5" dirty="0">
                <a:latin typeface="Georgia"/>
                <a:cs typeface="Georgia"/>
              </a:rPr>
              <a:t> </a:t>
            </a:r>
            <a:r>
              <a:rPr sz="1600" spc="-10" dirty="0">
                <a:latin typeface="Georgia"/>
                <a:cs typeface="Georgia"/>
              </a:rPr>
              <a:t>осуществлением</a:t>
            </a:r>
            <a:r>
              <a:rPr sz="1600" dirty="0">
                <a:latin typeface="Georgia"/>
                <a:cs typeface="Georgia"/>
              </a:rPr>
              <a:t> им</a:t>
            </a:r>
            <a:r>
              <a:rPr sz="1600" spc="-10" dirty="0">
                <a:latin typeface="Georgia"/>
                <a:cs typeface="Georgia"/>
              </a:rPr>
              <a:t> служебной</a:t>
            </a:r>
            <a:r>
              <a:rPr sz="1600" spc="-5" dirty="0">
                <a:latin typeface="Georgia"/>
                <a:cs typeface="Georgia"/>
              </a:rPr>
              <a:t> </a:t>
            </a:r>
            <a:r>
              <a:rPr sz="1600" spc="-10" dirty="0">
                <a:latin typeface="Georgia"/>
                <a:cs typeface="Georgia"/>
              </a:rPr>
              <a:t>деятельности </a:t>
            </a:r>
            <a:r>
              <a:rPr sz="1600" spc="-20" dirty="0">
                <a:latin typeface="Georgia"/>
                <a:cs typeface="Georgia"/>
              </a:rPr>
              <a:t>или</a:t>
            </a:r>
            <a:r>
              <a:rPr sz="1600" spc="-30" dirty="0">
                <a:latin typeface="Georgia"/>
                <a:cs typeface="Georgia"/>
              </a:rPr>
              <a:t> выполнением</a:t>
            </a:r>
            <a:r>
              <a:rPr sz="1600" spc="5" dirty="0">
                <a:latin typeface="Georgia"/>
                <a:cs typeface="Georgia"/>
              </a:rPr>
              <a:t> </a:t>
            </a:r>
            <a:r>
              <a:rPr sz="1600" spc="-20" dirty="0">
                <a:latin typeface="Georgia"/>
                <a:cs typeface="Georgia"/>
              </a:rPr>
              <a:t>общественного</a:t>
            </a:r>
            <a:r>
              <a:rPr sz="1600" spc="-65" dirty="0">
                <a:latin typeface="Georgia"/>
                <a:cs typeface="Georgia"/>
              </a:rPr>
              <a:t> </a:t>
            </a:r>
            <a:r>
              <a:rPr sz="1600" spc="-35" dirty="0">
                <a:latin typeface="Georgia"/>
                <a:cs typeface="Georgia"/>
              </a:rPr>
              <a:t>долга, </a:t>
            </a:r>
            <a:r>
              <a:rPr sz="1600" spc="-50" dirty="0">
                <a:latin typeface="Georgia"/>
                <a:cs typeface="Georgia"/>
              </a:rPr>
              <a:t>–</a:t>
            </a:r>
            <a:endParaRPr sz="1600" dirty="0">
              <a:latin typeface="Georgia"/>
              <a:cs typeface="Georgia"/>
            </a:endParaRPr>
          </a:p>
          <a:p>
            <a:pPr marL="12700" algn="just">
              <a:lnSpc>
                <a:spcPts val="1600"/>
              </a:lnSpc>
            </a:pPr>
            <a:r>
              <a:rPr sz="1600" b="1" spc="-10" dirty="0">
                <a:latin typeface="Georgia"/>
                <a:cs typeface="Georgia"/>
              </a:rPr>
              <a:t>наказываются</a:t>
            </a:r>
            <a:r>
              <a:rPr sz="1600" b="1" spc="185" dirty="0">
                <a:latin typeface="Georgia"/>
                <a:cs typeface="Georgia"/>
              </a:rPr>
              <a:t> </a:t>
            </a:r>
            <a:r>
              <a:rPr sz="1600" b="1" spc="-20" dirty="0">
                <a:latin typeface="Georgia"/>
                <a:cs typeface="Georgia"/>
              </a:rPr>
              <a:t>ограничением</a:t>
            </a:r>
            <a:r>
              <a:rPr sz="1600" b="1" spc="185" dirty="0">
                <a:latin typeface="Georgia"/>
                <a:cs typeface="Georgia"/>
              </a:rPr>
              <a:t> </a:t>
            </a:r>
            <a:r>
              <a:rPr sz="1600" b="1" dirty="0">
                <a:latin typeface="Georgia"/>
                <a:cs typeface="Georgia"/>
              </a:rPr>
              <a:t>свободы</a:t>
            </a:r>
            <a:r>
              <a:rPr sz="1600" b="1" spc="165" dirty="0">
                <a:latin typeface="Georgia"/>
                <a:cs typeface="Georgia"/>
              </a:rPr>
              <a:t> </a:t>
            </a:r>
            <a:r>
              <a:rPr sz="1600" b="1" dirty="0">
                <a:latin typeface="Georgia"/>
                <a:cs typeface="Georgia"/>
              </a:rPr>
              <a:t>на</a:t>
            </a:r>
            <a:r>
              <a:rPr sz="1600" b="1" spc="185" dirty="0">
                <a:latin typeface="Georgia"/>
                <a:cs typeface="Georgia"/>
              </a:rPr>
              <a:t> </a:t>
            </a:r>
            <a:r>
              <a:rPr sz="1600" b="1" dirty="0">
                <a:latin typeface="Georgia"/>
                <a:cs typeface="Georgia"/>
              </a:rPr>
              <a:t>срок</a:t>
            </a:r>
            <a:r>
              <a:rPr sz="1600" b="1" spc="180" dirty="0">
                <a:latin typeface="Georgia"/>
                <a:cs typeface="Georgia"/>
              </a:rPr>
              <a:t> </a:t>
            </a:r>
            <a:r>
              <a:rPr sz="1600" b="1" dirty="0">
                <a:latin typeface="Georgia"/>
                <a:cs typeface="Georgia"/>
              </a:rPr>
              <a:t>до</a:t>
            </a:r>
            <a:r>
              <a:rPr sz="1600" b="1" spc="180" dirty="0">
                <a:latin typeface="Georgia"/>
                <a:cs typeface="Georgia"/>
              </a:rPr>
              <a:t> </a:t>
            </a:r>
            <a:r>
              <a:rPr sz="1600" b="1" dirty="0">
                <a:latin typeface="Georgia"/>
                <a:cs typeface="Georgia"/>
              </a:rPr>
              <a:t>пяти</a:t>
            </a:r>
            <a:r>
              <a:rPr sz="1600" b="1" spc="180" dirty="0">
                <a:latin typeface="Georgia"/>
                <a:cs typeface="Georgia"/>
              </a:rPr>
              <a:t> </a:t>
            </a:r>
            <a:r>
              <a:rPr sz="1600" b="1" dirty="0">
                <a:latin typeface="Georgia"/>
                <a:cs typeface="Georgia"/>
              </a:rPr>
              <a:t>лет</a:t>
            </a:r>
            <a:r>
              <a:rPr sz="1600" b="1" spc="170" dirty="0">
                <a:latin typeface="Georgia"/>
                <a:cs typeface="Georgia"/>
              </a:rPr>
              <a:t> </a:t>
            </a:r>
            <a:r>
              <a:rPr sz="1600" b="1" dirty="0">
                <a:latin typeface="Georgia"/>
                <a:cs typeface="Georgia"/>
              </a:rPr>
              <a:t>со</a:t>
            </a:r>
            <a:r>
              <a:rPr sz="1600" b="1" spc="175" dirty="0">
                <a:latin typeface="Georgia"/>
                <a:cs typeface="Georgia"/>
              </a:rPr>
              <a:t> </a:t>
            </a:r>
            <a:r>
              <a:rPr sz="1600" b="1" spc="-30" dirty="0">
                <a:latin typeface="Georgia"/>
                <a:cs typeface="Georgia"/>
              </a:rPr>
              <a:t>штрафом,</a:t>
            </a:r>
            <a:r>
              <a:rPr sz="1600" b="1" spc="185" dirty="0">
                <a:latin typeface="Georgia"/>
                <a:cs typeface="Georgia"/>
              </a:rPr>
              <a:t> </a:t>
            </a:r>
            <a:r>
              <a:rPr sz="1600" b="1" dirty="0" err="1">
                <a:latin typeface="Georgia"/>
                <a:cs typeface="Georgia"/>
              </a:rPr>
              <a:t>или</a:t>
            </a:r>
            <a:r>
              <a:rPr sz="1600" b="1" spc="185" dirty="0">
                <a:latin typeface="Georgia"/>
                <a:cs typeface="Georgia"/>
              </a:rPr>
              <a:t> </a:t>
            </a:r>
            <a:r>
              <a:rPr sz="1600" b="1" spc="-10" dirty="0" err="1">
                <a:latin typeface="Georgia"/>
                <a:cs typeface="Georgia"/>
              </a:rPr>
              <a:t>лишением</a:t>
            </a:r>
            <a:r>
              <a:rPr lang="ru-RU" sz="1600" b="1" spc="-10" dirty="0">
                <a:latin typeface="Georgia"/>
                <a:cs typeface="Georgia"/>
              </a:rPr>
              <a:t> </a:t>
            </a:r>
            <a:r>
              <a:rPr sz="1600" b="1" spc="-20" dirty="0" err="1">
                <a:latin typeface="Georgia"/>
                <a:cs typeface="Georgia"/>
              </a:rPr>
              <a:t>свободы</a:t>
            </a:r>
            <a:r>
              <a:rPr sz="1600" b="1" spc="-50" dirty="0">
                <a:latin typeface="Georgia"/>
                <a:cs typeface="Georgia"/>
              </a:rPr>
              <a:t> </a:t>
            </a:r>
            <a:r>
              <a:rPr sz="1600" b="1" spc="-30" dirty="0">
                <a:latin typeface="Georgia"/>
                <a:cs typeface="Georgia"/>
              </a:rPr>
              <a:t>на</a:t>
            </a:r>
            <a:r>
              <a:rPr sz="1600" b="1" spc="-35" dirty="0">
                <a:latin typeface="Georgia"/>
                <a:cs typeface="Georgia"/>
              </a:rPr>
              <a:t> </a:t>
            </a:r>
            <a:r>
              <a:rPr sz="1600" b="1" dirty="0">
                <a:latin typeface="Georgia"/>
                <a:cs typeface="Georgia"/>
              </a:rPr>
              <a:t>тот</a:t>
            </a:r>
            <a:r>
              <a:rPr sz="1600" b="1" spc="-45" dirty="0">
                <a:latin typeface="Georgia"/>
                <a:cs typeface="Georgia"/>
              </a:rPr>
              <a:t> </a:t>
            </a:r>
            <a:r>
              <a:rPr sz="1600" b="1" spc="-70" dirty="0">
                <a:latin typeface="Georgia"/>
                <a:cs typeface="Georgia"/>
              </a:rPr>
              <a:t>же</a:t>
            </a:r>
            <a:r>
              <a:rPr sz="1600" b="1" spc="-35" dirty="0">
                <a:latin typeface="Georgia"/>
                <a:cs typeface="Georgia"/>
              </a:rPr>
              <a:t> </a:t>
            </a:r>
            <a:r>
              <a:rPr sz="1600" b="1" spc="-20" dirty="0">
                <a:latin typeface="Georgia"/>
                <a:cs typeface="Georgia"/>
              </a:rPr>
              <a:t>срок</a:t>
            </a:r>
            <a:r>
              <a:rPr sz="1600" b="1" spc="-50" dirty="0">
                <a:latin typeface="Georgia"/>
                <a:cs typeface="Georgia"/>
              </a:rPr>
              <a:t> </a:t>
            </a:r>
            <a:r>
              <a:rPr sz="1600" b="1" spc="-10" dirty="0">
                <a:latin typeface="Georgia"/>
                <a:cs typeface="Georgia"/>
              </a:rPr>
              <a:t>со</a:t>
            </a:r>
            <a:r>
              <a:rPr sz="1600" b="1" spc="-45" dirty="0">
                <a:latin typeface="Georgia"/>
                <a:cs typeface="Georgia"/>
              </a:rPr>
              <a:t> </a:t>
            </a:r>
            <a:r>
              <a:rPr sz="1600" b="1" spc="-10" dirty="0">
                <a:latin typeface="Georgia"/>
                <a:cs typeface="Georgia"/>
              </a:rPr>
              <a:t>штрафом.</a:t>
            </a:r>
            <a:endParaRPr sz="1600" b="1" dirty="0">
              <a:latin typeface="Georgia"/>
              <a:cs typeface="Georgia"/>
            </a:endParaRPr>
          </a:p>
        </p:txBody>
      </p:sp>
    </p:spTree>
    <p:extLst>
      <p:ext uri="{BB962C8B-B14F-4D97-AF65-F5344CB8AC3E}">
        <p14:creationId xmlns:p14="http://schemas.microsoft.com/office/powerpoint/2010/main" val="16344475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85774"/>
            <a:ext cx="8455660" cy="5042021"/>
          </a:xfrm>
          <a:prstGeom prst="rect">
            <a:avLst/>
          </a:prstGeom>
        </p:spPr>
        <p:txBody>
          <a:bodyPr vert="horz" wrap="square" lIns="0" tIns="13335" rIns="0" bIns="0" rtlCol="0">
            <a:spAutoFit/>
          </a:bodyPr>
          <a:lstStyle/>
          <a:p>
            <a:pPr marL="756920">
              <a:lnSpc>
                <a:spcPts val="2280"/>
              </a:lnSpc>
              <a:spcBef>
                <a:spcPts val="105"/>
              </a:spcBef>
            </a:pPr>
            <a:r>
              <a:rPr sz="2000" b="1" spc="-130" dirty="0">
                <a:latin typeface="Georgia"/>
                <a:cs typeface="Georgia"/>
              </a:rPr>
              <a:t>Статья</a:t>
            </a:r>
            <a:r>
              <a:rPr sz="2000" b="1" spc="-75" dirty="0">
                <a:latin typeface="Georgia"/>
                <a:cs typeface="Georgia"/>
              </a:rPr>
              <a:t> </a:t>
            </a:r>
            <a:r>
              <a:rPr sz="2000" b="1" spc="-120" dirty="0">
                <a:latin typeface="Georgia"/>
                <a:cs typeface="Georgia"/>
              </a:rPr>
              <a:t>203-</a:t>
            </a:r>
            <a:r>
              <a:rPr sz="2000" b="1" spc="-75" dirty="0">
                <a:latin typeface="Georgia"/>
                <a:cs typeface="Georgia"/>
              </a:rPr>
              <a:t>2</a:t>
            </a:r>
            <a:r>
              <a:rPr sz="2000" b="1" spc="-55" dirty="0">
                <a:latin typeface="Georgia"/>
                <a:cs typeface="Georgia"/>
              </a:rPr>
              <a:t> </a:t>
            </a:r>
            <a:r>
              <a:rPr sz="2000" b="1" spc="-250" dirty="0">
                <a:latin typeface="Georgia"/>
                <a:cs typeface="Georgia"/>
              </a:rPr>
              <a:t>УК</a:t>
            </a:r>
            <a:r>
              <a:rPr sz="2000" b="1" spc="-55" dirty="0">
                <a:latin typeface="Georgia"/>
                <a:cs typeface="Georgia"/>
              </a:rPr>
              <a:t> </a:t>
            </a:r>
            <a:r>
              <a:rPr sz="2000" b="1" spc="-105" dirty="0">
                <a:latin typeface="Georgia"/>
                <a:cs typeface="Georgia"/>
              </a:rPr>
              <a:t>(с</a:t>
            </a:r>
            <a:r>
              <a:rPr sz="2000" b="1" spc="-75" dirty="0">
                <a:latin typeface="Georgia"/>
                <a:cs typeface="Georgia"/>
              </a:rPr>
              <a:t> </a:t>
            </a:r>
            <a:r>
              <a:rPr sz="2000" b="1" spc="-10" dirty="0">
                <a:latin typeface="Georgia"/>
                <a:cs typeface="Georgia"/>
              </a:rPr>
              <a:t>19.06.2021)</a:t>
            </a:r>
            <a:endParaRPr sz="2000" dirty="0">
              <a:latin typeface="Georgia"/>
              <a:cs typeface="Georgia"/>
            </a:endParaRPr>
          </a:p>
          <a:p>
            <a:pPr marL="812165">
              <a:lnSpc>
                <a:spcPts val="2160"/>
              </a:lnSpc>
            </a:pPr>
            <a:r>
              <a:rPr sz="2000" b="1" spc="-165" dirty="0">
                <a:latin typeface="Georgia"/>
                <a:cs typeface="Georgia"/>
              </a:rPr>
              <a:t>Несоблюдение</a:t>
            </a:r>
            <a:r>
              <a:rPr sz="2000" b="1" spc="-55" dirty="0">
                <a:latin typeface="Georgia"/>
                <a:cs typeface="Georgia"/>
              </a:rPr>
              <a:t> </a:t>
            </a:r>
            <a:r>
              <a:rPr sz="2000" b="1" spc="-145" dirty="0">
                <a:latin typeface="Georgia"/>
                <a:cs typeface="Georgia"/>
              </a:rPr>
              <a:t>мер</a:t>
            </a:r>
            <a:r>
              <a:rPr sz="2000" b="1" spc="-30" dirty="0">
                <a:latin typeface="Georgia"/>
                <a:cs typeface="Georgia"/>
              </a:rPr>
              <a:t> </a:t>
            </a:r>
            <a:r>
              <a:rPr sz="2000" b="1" spc="-140" dirty="0">
                <a:latin typeface="Georgia"/>
                <a:cs typeface="Georgia"/>
              </a:rPr>
              <a:t>обеспечения</a:t>
            </a:r>
            <a:r>
              <a:rPr sz="2000" b="1" spc="-55" dirty="0">
                <a:latin typeface="Georgia"/>
                <a:cs typeface="Georgia"/>
              </a:rPr>
              <a:t> </a:t>
            </a:r>
            <a:r>
              <a:rPr sz="2000" b="1" spc="-165" dirty="0">
                <a:latin typeface="Georgia"/>
                <a:cs typeface="Georgia"/>
              </a:rPr>
              <a:t>защиты</a:t>
            </a:r>
            <a:r>
              <a:rPr sz="2000" b="1" spc="-40" dirty="0">
                <a:latin typeface="Georgia"/>
                <a:cs typeface="Georgia"/>
              </a:rPr>
              <a:t> </a:t>
            </a:r>
            <a:r>
              <a:rPr sz="2000" b="1" spc="-55" dirty="0">
                <a:latin typeface="Georgia"/>
                <a:cs typeface="Georgia"/>
              </a:rPr>
              <a:t>персональных</a:t>
            </a:r>
            <a:endParaRPr sz="2000" dirty="0">
              <a:latin typeface="Georgia"/>
              <a:cs typeface="Georgia"/>
            </a:endParaRPr>
          </a:p>
          <a:p>
            <a:pPr marL="756920">
              <a:lnSpc>
                <a:spcPts val="2280"/>
              </a:lnSpc>
            </a:pPr>
            <a:r>
              <a:rPr sz="2000" b="1" spc="-10" dirty="0">
                <a:latin typeface="Georgia"/>
                <a:cs typeface="Georgia"/>
              </a:rPr>
              <a:t>данных</a:t>
            </a:r>
            <a:endParaRPr sz="2000" dirty="0">
              <a:latin typeface="Georgia"/>
              <a:cs typeface="Georgia"/>
            </a:endParaRPr>
          </a:p>
          <a:p>
            <a:pPr>
              <a:lnSpc>
                <a:spcPct val="100000"/>
              </a:lnSpc>
              <a:spcBef>
                <a:spcPts val="1480"/>
              </a:spcBef>
            </a:pPr>
            <a:endParaRPr sz="2000" dirty="0">
              <a:latin typeface="Georgia"/>
              <a:cs typeface="Georgia"/>
            </a:endParaRPr>
          </a:p>
          <a:p>
            <a:pPr marL="12700" marR="6985" algn="just">
              <a:lnSpc>
                <a:spcPct val="90000"/>
              </a:lnSpc>
            </a:pPr>
            <a:r>
              <a:rPr sz="2400" dirty="0">
                <a:latin typeface="Georgia"/>
                <a:cs typeface="Georgia"/>
              </a:rPr>
              <a:t>Несоблюдение</a:t>
            </a:r>
            <a:r>
              <a:rPr sz="2400" spc="195" dirty="0">
                <a:latin typeface="Georgia"/>
                <a:cs typeface="Georgia"/>
              </a:rPr>
              <a:t>  </a:t>
            </a:r>
            <a:r>
              <a:rPr sz="2400" dirty="0">
                <a:latin typeface="Georgia"/>
                <a:cs typeface="Georgia"/>
              </a:rPr>
              <a:t>мер</a:t>
            </a:r>
            <a:r>
              <a:rPr sz="2400" spc="190" dirty="0">
                <a:latin typeface="Georgia"/>
                <a:cs typeface="Georgia"/>
              </a:rPr>
              <a:t>  </a:t>
            </a:r>
            <a:r>
              <a:rPr sz="2400" dirty="0">
                <a:latin typeface="Georgia"/>
                <a:cs typeface="Georgia"/>
              </a:rPr>
              <a:t>обеспечения</a:t>
            </a:r>
            <a:r>
              <a:rPr sz="2400" spc="200" dirty="0">
                <a:latin typeface="Georgia"/>
                <a:cs typeface="Georgia"/>
              </a:rPr>
              <a:t>  </a:t>
            </a:r>
            <a:r>
              <a:rPr sz="2400" dirty="0">
                <a:latin typeface="Georgia"/>
                <a:cs typeface="Georgia"/>
              </a:rPr>
              <a:t>защиты</a:t>
            </a:r>
            <a:r>
              <a:rPr sz="2400" spc="200" dirty="0">
                <a:latin typeface="Georgia"/>
                <a:cs typeface="Georgia"/>
              </a:rPr>
              <a:t>  </a:t>
            </a:r>
            <a:r>
              <a:rPr sz="2400" spc="-10" dirty="0">
                <a:latin typeface="Georgia"/>
                <a:cs typeface="Georgia"/>
              </a:rPr>
              <a:t>персональных </a:t>
            </a:r>
            <a:r>
              <a:rPr sz="2400" dirty="0">
                <a:latin typeface="Georgia"/>
                <a:cs typeface="Georgia"/>
              </a:rPr>
              <a:t>данных</a:t>
            </a:r>
            <a:r>
              <a:rPr sz="2400" spc="60" dirty="0">
                <a:latin typeface="Georgia"/>
                <a:cs typeface="Georgia"/>
              </a:rPr>
              <a:t> </a:t>
            </a:r>
            <a:r>
              <a:rPr sz="2400" spc="-10" dirty="0">
                <a:latin typeface="Georgia"/>
                <a:cs typeface="Georgia"/>
              </a:rPr>
              <a:t>лицом,</a:t>
            </a:r>
            <a:r>
              <a:rPr sz="2400" spc="65" dirty="0">
                <a:latin typeface="Georgia"/>
                <a:cs typeface="Georgia"/>
              </a:rPr>
              <a:t> </a:t>
            </a:r>
            <a:r>
              <a:rPr sz="2400" spc="-20" dirty="0">
                <a:latin typeface="Georgia"/>
                <a:cs typeface="Georgia"/>
              </a:rPr>
              <a:t>осуществляющим</a:t>
            </a:r>
            <a:r>
              <a:rPr sz="2400" spc="60" dirty="0">
                <a:latin typeface="Georgia"/>
                <a:cs typeface="Georgia"/>
              </a:rPr>
              <a:t> </a:t>
            </a:r>
            <a:r>
              <a:rPr sz="2400" dirty="0">
                <a:latin typeface="Georgia"/>
                <a:cs typeface="Georgia"/>
              </a:rPr>
              <a:t>обработку</a:t>
            </a:r>
            <a:r>
              <a:rPr sz="2400" spc="75" dirty="0">
                <a:latin typeface="Georgia"/>
                <a:cs typeface="Georgia"/>
              </a:rPr>
              <a:t> </a:t>
            </a:r>
            <a:r>
              <a:rPr sz="2400" spc="-10" dirty="0">
                <a:latin typeface="Georgia"/>
                <a:cs typeface="Georgia"/>
              </a:rPr>
              <a:t>персональных </a:t>
            </a:r>
            <a:r>
              <a:rPr sz="2400" spc="-35" dirty="0">
                <a:latin typeface="Georgia"/>
                <a:cs typeface="Georgia"/>
              </a:rPr>
              <a:t>данных,</a:t>
            </a:r>
            <a:r>
              <a:rPr sz="2400" spc="-75" dirty="0">
                <a:latin typeface="Georgia"/>
                <a:cs typeface="Georgia"/>
              </a:rPr>
              <a:t> </a:t>
            </a:r>
            <a:r>
              <a:rPr sz="2400" spc="-20" dirty="0">
                <a:latin typeface="Georgia"/>
                <a:cs typeface="Georgia"/>
              </a:rPr>
              <a:t>повлекшее</a:t>
            </a:r>
            <a:r>
              <a:rPr sz="2400" spc="-70" dirty="0">
                <a:latin typeface="Georgia"/>
                <a:cs typeface="Georgia"/>
              </a:rPr>
              <a:t> </a:t>
            </a:r>
            <a:r>
              <a:rPr sz="2400" dirty="0">
                <a:latin typeface="Georgia"/>
                <a:cs typeface="Georgia"/>
              </a:rPr>
              <a:t>по</a:t>
            </a:r>
            <a:r>
              <a:rPr sz="2400" spc="-80" dirty="0">
                <a:latin typeface="Georgia"/>
                <a:cs typeface="Georgia"/>
              </a:rPr>
              <a:t> </a:t>
            </a:r>
            <a:r>
              <a:rPr sz="2400" spc="-20" dirty="0">
                <a:latin typeface="Georgia"/>
                <a:cs typeface="Georgia"/>
              </a:rPr>
              <a:t>неосторожности</a:t>
            </a:r>
            <a:r>
              <a:rPr sz="2400" spc="-75" dirty="0">
                <a:latin typeface="Georgia"/>
                <a:cs typeface="Georgia"/>
              </a:rPr>
              <a:t> </a:t>
            </a:r>
            <a:r>
              <a:rPr sz="2400" dirty="0">
                <a:latin typeface="Georgia"/>
                <a:cs typeface="Georgia"/>
              </a:rPr>
              <a:t>их</a:t>
            </a:r>
            <a:r>
              <a:rPr sz="2400" spc="-70" dirty="0">
                <a:latin typeface="Georgia"/>
                <a:cs typeface="Georgia"/>
              </a:rPr>
              <a:t> </a:t>
            </a:r>
            <a:r>
              <a:rPr sz="2400" spc="-10" dirty="0">
                <a:latin typeface="Georgia"/>
                <a:cs typeface="Georgia"/>
              </a:rPr>
              <a:t>распространение </a:t>
            </a:r>
            <a:r>
              <a:rPr sz="2400" dirty="0">
                <a:latin typeface="Georgia"/>
                <a:cs typeface="Georgia"/>
              </a:rPr>
              <a:t>и</a:t>
            </a:r>
            <a:r>
              <a:rPr sz="2400" spc="-145" dirty="0">
                <a:latin typeface="Georgia"/>
                <a:cs typeface="Georgia"/>
              </a:rPr>
              <a:t> </a:t>
            </a:r>
            <a:r>
              <a:rPr sz="2400" spc="-50" dirty="0">
                <a:latin typeface="Georgia"/>
                <a:cs typeface="Georgia"/>
              </a:rPr>
              <a:t>причинение</a:t>
            </a:r>
            <a:r>
              <a:rPr sz="2400" spc="-95" dirty="0">
                <a:latin typeface="Georgia"/>
                <a:cs typeface="Georgia"/>
              </a:rPr>
              <a:t> </a:t>
            </a:r>
            <a:r>
              <a:rPr sz="2400" dirty="0">
                <a:latin typeface="Georgia"/>
                <a:cs typeface="Georgia"/>
              </a:rPr>
              <a:t>тяжких</a:t>
            </a:r>
            <a:r>
              <a:rPr sz="2400" spc="265" dirty="0">
                <a:latin typeface="Georgia"/>
                <a:cs typeface="Georgia"/>
              </a:rPr>
              <a:t> </a:t>
            </a:r>
            <a:r>
              <a:rPr sz="2400" spc="-45" dirty="0">
                <a:latin typeface="Georgia"/>
                <a:cs typeface="Georgia"/>
              </a:rPr>
              <a:t>последствий,</a:t>
            </a:r>
            <a:r>
              <a:rPr sz="2400" spc="-100" dirty="0">
                <a:latin typeface="Georgia"/>
                <a:cs typeface="Georgia"/>
              </a:rPr>
              <a:t> </a:t>
            </a:r>
            <a:r>
              <a:rPr sz="2400" spc="280" dirty="0">
                <a:latin typeface="Georgia"/>
                <a:cs typeface="Georgia"/>
              </a:rPr>
              <a:t>—</a:t>
            </a:r>
            <a:endParaRPr sz="2400" dirty="0">
              <a:latin typeface="Georgia"/>
              <a:cs typeface="Georgia"/>
            </a:endParaRPr>
          </a:p>
          <a:p>
            <a:pPr marL="12700" marR="5080" algn="just">
              <a:lnSpc>
                <a:spcPct val="90000"/>
              </a:lnSpc>
            </a:pPr>
            <a:r>
              <a:rPr sz="2400" b="1" dirty="0">
                <a:latin typeface="Georgia"/>
                <a:cs typeface="Georgia"/>
              </a:rPr>
              <a:t>наказывается</a:t>
            </a:r>
            <a:r>
              <a:rPr sz="2400" b="1" spc="55" dirty="0">
                <a:latin typeface="Georgia"/>
                <a:cs typeface="Georgia"/>
              </a:rPr>
              <a:t>  </a:t>
            </a:r>
            <a:r>
              <a:rPr sz="2400" b="1" dirty="0">
                <a:latin typeface="Georgia"/>
                <a:cs typeface="Georgia"/>
              </a:rPr>
              <a:t>штрафом,</a:t>
            </a:r>
            <a:r>
              <a:rPr sz="2400" b="1" spc="50" dirty="0">
                <a:latin typeface="Georgia"/>
                <a:cs typeface="Georgia"/>
              </a:rPr>
              <a:t>  </a:t>
            </a:r>
            <a:r>
              <a:rPr sz="2400" b="1" dirty="0">
                <a:latin typeface="Georgia"/>
                <a:cs typeface="Georgia"/>
              </a:rPr>
              <a:t>или</a:t>
            </a:r>
            <a:r>
              <a:rPr sz="2400" b="1" spc="55" dirty="0">
                <a:latin typeface="Georgia"/>
                <a:cs typeface="Georgia"/>
              </a:rPr>
              <a:t>  </a:t>
            </a:r>
            <a:r>
              <a:rPr sz="2400" b="1" dirty="0">
                <a:latin typeface="Georgia"/>
                <a:cs typeface="Georgia"/>
              </a:rPr>
              <a:t>лишением</a:t>
            </a:r>
            <a:r>
              <a:rPr sz="2400" b="1" spc="55" dirty="0">
                <a:latin typeface="Georgia"/>
                <a:cs typeface="Georgia"/>
              </a:rPr>
              <a:t>  </a:t>
            </a:r>
            <a:r>
              <a:rPr sz="2400" b="1" dirty="0">
                <a:latin typeface="Georgia"/>
                <a:cs typeface="Georgia"/>
              </a:rPr>
              <a:t>права</a:t>
            </a:r>
            <a:r>
              <a:rPr sz="2400" b="1" spc="55" dirty="0">
                <a:latin typeface="Georgia"/>
                <a:cs typeface="Georgia"/>
              </a:rPr>
              <a:t>  </a:t>
            </a:r>
            <a:r>
              <a:rPr sz="2400" b="1" spc="-10" dirty="0">
                <a:latin typeface="Georgia"/>
                <a:cs typeface="Georgia"/>
              </a:rPr>
              <a:t>занимать </a:t>
            </a:r>
            <a:r>
              <a:rPr sz="2400" b="1" dirty="0">
                <a:latin typeface="Georgia"/>
                <a:cs typeface="Georgia"/>
              </a:rPr>
              <a:t>определенные</a:t>
            </a:r>
            <a:r>
              <a:rPr sz="2400" b="1" spc="540" dirty="0">
                <a:latin typeface="Georgia"/>
                <a:cs typeface="Georgia"/>
              </a:rPr>
              <a:t> </a:t>
            </a:r>
            <a:r>
              <a:rPr sz="2400" b="1" dirty="0">
                <a:latin typeface="Georgia"/>
                <a:cs typeface="Georgia"/>
              </a:rPr>
              <a:t>должности</a:t>
            </a:r>
            <a:r>
              <a:rPr sz="2400" b="1" spc="525" dirty="0">
                <a:latin typeface="Georgia"/>
                <a:cs typeface="Georgia"/>
              </a:rPr>
              <a:t> </a:t>
            </a:r>
            <a:r>
              <a:rPr sz="2400" b="1" dirty="0">
                <a:latin typeface="Georgia"/>
                <a:cs typeface="Georgia"/>
              </a:rPr>
              <a:t>или</a:t>
            </a:r>
            <a:r>
              <a:rPr sz="2400" b="1" spc="520" dirty="0">
                <a:latin typeface="Georgia"/>
                <a:cs typeface="Georgia"/>
              </a:rPr>
              <a:t> </a:t>
            </a:r>
            <a:r>
              <a:rPr sz="2400" b="1" dirty="0">
                <a:latin typeface="Georgia"/>
                <a:cs typeface="Georgia"/>
              </a:rPr>
              <a:t>заниматься</a:t>
            </a:r>
            <a:r>
              <a:rPr sz="2400" b="1" spc="530" dirty="0">
                <a:latin typeface="Georgia"/>
                <a:cs typeface="Georgia"/>
              </a:rPr>
              <a:t> </a:t>
            </a:r>
            <a:r>
              <a:rPr sz="2400" b="1" spc="-10" dirty="0">
                <a:latin typeface="Georgia"/>
                <a:cs typeface="Georgia"/>
              </a:rPr>
              <a:t>определенной </a:t>
            </a:r>
            <a:r>
              <a:rPr sz="2400" b="1" dirty="0">
                <a:latin typeface="Georgia"/>
                <a:cs typeface="Georgia"/>
              </a:rPr>
              <a:t>деятельностью,</a:t>
            </a:r>
            <a:r>
              <a:rPr sz="2400" b="1" spc="-50" dirty="0">
                <a:latin typeface="Georgia"/>
                <a:cs typeface="Georgia"/>
              </a:rPr>
              <a:t> </a:t>
            </a:r>
            <a:r>
              <a:rPr sz="2400" b="1" dirty="0">
                <a:latin typeface="Georgia"/>
                <a:cs typeface="Georgia"/>
              </a:rPr>
              <a:t>или</a:t>
            </a:r>
            <a:r>
              <a:rPr sz="2400" b="1" spc="-75" dirty="0">
                <a:latin typeface="Georgia"/>
                <a:cs typeface="Georgia"/>
              </a:rPr>
              <a:t> </a:t>
            </a:r>
            <a:r>
              <a:rPr sz="2400" b="1" spc="-30" dirty="0">
                <a:latin typeface="Georgia"/>
                <a:cs typeface="Georgia"/>
              </a:rPr>
              <a:t>исправительными</a:t>
            </a:r>
            <a:r>
              <a:rPr sz="2400" b="1" spc="-50" dirty="0">
                <a:latin typeface="Georgia"/>
                <a:cs typeface="Georgia"/>
              </a:rPr>
              <a:t> </a:t>
            </a:r>
            <a:r>
              <a:rPr sz="2400" b="1" spc="-20" dirty="0">
                <a:latin typeface="Georgia"/>
                <a:cs typeface="Georgia"/>
              </a:rPr>
              <a:t>работами</a:t>
            </a:r>
            <a:r>
              <a:rPr sz="2400" b="1" spc="-55" dirty="0">
                <a:latin typeface="Georgia"/>
                <a:cs typeface="Georgia"/>
              </a:rPr>
              <a:t> </a:t>
            </a:r>
            <a:r>
              <a:rPr sz="2400" b="1" dirty="0">
                <a:latin typeface="Georgia"/>
                <a:cs typeface="Georgia"/>
              </a:rPr>
              <a:t>на</a:t>
            </a:r>
            <a:r>
              <a:rPr sz="2400" b="1" spc="-60" dirty="0">
                <a:latin typeface="Georgia"/>
                <a:cs typeface="Georgia"/>
              </a:rPr>
              <a:t> </a:t>
            </a:r>
            <a:r>
              <a:rPr sz="2400" b="1" dirty="0">
                <a:latin typeface="Georgia"/>
                <a:cs typeface="Georgia"/>
              </a:rPr>
              <a:t>срок</a:t>
            </a:r>
            <a:r>
              <a:rPr sz="2400" b="1" spc="-50" dirty="0">
                <a:latin typeface="Georgia"/>
                <a:cs typeface="Georgia"/>
              </a:rPr>
              <a:t> </a:t>
            </a:r>
            <a:r>
              <a:rPr sz="2400" b="1" spc="-25" dirty="0">
                <a:latin typeface="Georgia"/>
                <a:cs typeface="Georgia"/>
              </a:rPr>
              <a:t>до </a:t>
            </a:r>
            <a:r>
              <a:rPr sz="2400" b="1" dirty="0">
                <a:latin typeface="Georgia"/>
                <a:cs typeface="Georgia"/>
              </a:rPr>
              <a:t>одного</a:t>
            </a:r>
            <a:r>
              <a:rPr sz="2400" b="1" spc="295" dirty="0">
                <a:latin typeface="Georgia"/>
                <a:cs typeface="Georgia"/>
              </a:rPr>
              <a:t> </a:t>
            </a:r>
            <a:r>
              <a:rPr sz="2400" b="1" dirty="0">
                <a:latin typeface="Georgia"/>
                <a:cs typeface="Georgia"/>
              </a:rPr>
              <a:t>года,</a:t>
            </a:r>
            <a:r>
              <a:rPr sz="2400" b="1" spc="285" dirty="0">
                <a:latin typeface="Georgia"/>
                <a:cs typeface="Georgia"/>
              </a:rPr>
              <a:t> </a:t>
            </a:r>
            <a:r>
              <a:rPr sz="2400" b="1" dirty="0">
                <a:latin typeface="Georgia"/>
                <a:cs typeface="Georgia"/>
              </a:rPr>
              <a:t>или</a:t>
            </a:r>
            <a:r>
              <a:rPr sz="2400" b="1" spc="285" dirty="0">
                <a:latin typeface="Georgia"/>
                <a:cs typeface="Georgia"/>
              </a:rPr>
              <a:t> </a:t>
            </a:r>
            <a:r>
              <a:rPr sz="2400" b="1" dirty="0">
                <a:latin typeface="Georgia"/>
                <a:cs typeface="Georgia"/>
              </a:rPr>
              <a:t>арестом,</a:t>
            </a:r>
            <a:r>
              <a:rPr sz="2400" b="1" spc="300" dirty="0">
                <a:latin typeface="Georgia"/>
                <a:cs typeface="Georgia"/>
              </a:rPr>
              <a:t> </a:t>
            </a:r>
            <a:r>
              <a:rPr sz="2400" b="1" dirty="0">
                <a:latin typeface="Georgia"/>
                <a:cs typeface="Georgia"/>
              </a:rPr>
              <a:t>или</a:t>
            </a:r>
            <a:r>
              <a:rPr sz="2400" b="1" spc="285" dirty="0">
                <a:latin typeface="Georgia"/>
                <a:cs typeface="Georgia"/>
              </a:rPr>
              <a:t> </a:t>
            </a:r>
            <a:r>
              <a:rPr sz="2400" b="1" dirty="0">
                <a:latin typeface="Georgia"/>
                <a:cs typeface="Georgia"/>
              </a:rPr>
              <a:t>ограничением</a:t>
            </a:r>
            <a:r>
              <a:rPr sz="2400" b="1" spc="290" dirty="0">
                <a:latin typeface="Georgia"/>
                <a:cs typeface="Georgia"/>
              </a:rPr>
              <a:t> </a:t>
            </a:r>
            <a:r>
              <a:rPr sz="2400" b="1" dirty="0">
                <a:latin typeface="Georgia"/>
                <a:cs typeface="Georgia"/>
              </a:rPr>
              <a:t>свободы</a:t>
            </a:r>
            <a:r>
              <a:rPr sz="2400" b="1" spc="300" dirty="0">
                <a:latin typeface="Georgia"/>
                <a:cs typeface="Georgia"/>
              </a:rPr>
              <a:t> </a:t>
            </a:r>
            <a:r>
              <a:rPr sz="2400" b="1" spc="-25" dirty="0">
                <a:latin typeface="Georgia"/>
                <a:cs typeface="Georgia"/>
              </a:rPr>
              <a:t>на </a:t>
            </a:r>
            <a:r>
              <a:rPr sz="2400" b="1" dirty="0">
                <a:latin typeface="Georgia"/>
                <a:cs typeface="Georgia"/>
              </a:rPr>
              <a:t>срок</a:t>
            </a:r>
            <a:r>
              <a:rPr sz="2400" b="1" spc="-10" dirty="0">
                <a:latin typeface="Georgia"/>
                <a:cs typeface="Georgia"/>
              </a:rPr>
              <a:t> </a:t>
            </a:r>
            <a:r>
              <a:rPr sz="2400" b="1" dirty="0">
                <a:latin typeface="Georgia"/>
                <a:cs typeface="Georgia"/>
              </a:rPr>
              <a:t>до</a:t>
            </a:r>
            <a:r>
              <a:rPr sz="2400" b="1" spc="-20" dirty="0">
                <a:latin typeface="Georgia"/>
                <a:cs typeface="Georgia"/>
              </a:rPr>
              <a:t> </a:t>
            </a:r>
            <a:r>
              <a:rPr sz="2400" b="1" dirty="0">
                <a:latin typeface="Georgia"/>
                <a:cs typeface="Georgia"/>
              </a:rPr>
              <a:t>двух</a:t>
            </a:r>
            <a:r>
              <a:rPr sz="2400" b="1" spc="-5" dirty="0">
                <a:latin typeface="Georgia"/>
                <a:cs typeface="Georgia"/>
              </a:rPr>
              <a:t> </a:t>
            </a:r>
            <a:r>
              <a:rPr sz="2400" b="1" spc="-20" dirty="0">
                <a:latin typeface="Georgia"/>
                <a:cs typeface="Georgia"/>
              </a:rPr>
              <a:t>лет, </a:t>
            </a:r>
            <a:r>
              <a:rPr sz="2400" b="1" dirty="0">
                <a:latin typeface="Georgia"/>
                <a:cs typeface="Georgia"/>
              </a:rPr>
              <a:t>или</a:t>
            </a:r>
            <a:r>
              <a:rPr sz="2400" b="1" spc="-20" dirty="0">
                <a:latin typeface="Georgia"/>
                <a:cs typeface="Georgia"/>
              </a:rPr>
              <a:t> </a:t>
            </a:r>
            <a:r>
              <a:rPr sz="2400" b="1" spc="-30" dirty="0">
                <a:latin typeface="Georgia"/>
                <a:cs typeface="Georgia"/>
              </a:rPr>
              <a:t>лишением</a:t>
            </a:r>
            <a:r>
              <a:rPr sz="2400" b="1" spc="-10" dirty="0">
                <a:latin typeface="Georgia"/>
                <a:cs typeface="Georgia"/>
              </a:rPr>
              <a:t> </a:t>
            </a:r>
            <a:r>
              <a:rPr sz="2400" b="1" dirty="0">
                <a:latin typeface="Georgia"/>
                <a:cs typeface="Georgia"/>
              </a:rPr>
              <a:t>свободы на</a:t>
            </a:r>
            <a:r>
              <a:rPr sz="2400" b="1" spc="-10" dirty="0">
                <a:latin typeface="Georgia"/>
                <a:cs typeface="Georgia"/>
              </a:rPr>
              <a:t> </a:t>
            </a:r>
            <a:r>
              <a:rPr sz="2400" b="1" dirty="0">
                <a:latin typeface="Georgia"/>
                <a:cs typeface="Georgia"/>
              </a:rPr>
              <a:t>срок</a:t>
            </a:r>
            <a:r>
              <a:rPr sz="2400" b="1" spc="-5" dirty="0">
                <a:latin typeface="Georgia"/>
                <a:cs typeface="Georgia"/>
              </a:rPr>
              <a:t> </a:t>
            </a:r>
            <a:r>
              <a:rPr sz="2400" b="1" dirty="0">
                <a:latin typeface="Georgia"/>
                <a:cs typeface="Georgia"/>
              </a:rPr>
              <a:t>до</a:t>
            </a:r>
            <a:r>
              <a:rPr sz="2400" b="1" spc="-15" dirty="0">
                <a:latin typeface="Georgia"/>
                <a:cs typeface="Georgia"/>
              </a:rPr>
              <a:t> </a:t>
            </a:r>
            <a:r>
              <a:rPr sz="2400" b="1" spc="-10" dirty="0">
                <a:latin typeface="Georgia"/>
                <a:cs typeface="Georgia"/>
              </a:rPr>
              <a:t>одного года.</a:t>
            </a:r>
            <a:endParaRPr sz="2400" b="1" dirty="0">
              <a:latin typeface="Georgia"/>
              <a:cs typeface="Georgia"/>
            </a:endParaRPr>
          </a:p>
        </p:txBody>
      </p:sp>
    </p:spTree>
    <p:extLst>
      <p:ext uri="{BB962C8B-B14F-4D97-AF65-F5344CB8AC3E}">
        <p14:creationId xmlns:p14="http://schemas.microsoft.com/office/powerpoint/2010/main" val="15222041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875162"/>
            <a:ext cx="8453755" cy="5064760"/>
          </a:xfrm>
          <a:prstGeom prst="rect">
            <a:avLst/>
          </a:prstGeom>
        </p:spPr>
        <p:txBody>
          <a:bodyPr vert="horz" wrap="square" lIns="0" tIns="169545" rIns="0" bIns="0" rtlCol="0">
            <a:spAutoFit/>
          </a:bodyPr>
          <a:lstStyle/>
          <a:p>
            <a:pPr marL="812165">
              <a:lnSpc>
                <a:spcPct val="100000"/>
              </a:lnSpc>
              <a:spcBef>
                <a:spcPts val="1335"/>
              </a:spcBef>
            </a:pPr>
            <a:r>
              <a:rPr sz="2000" b="1" spc="-170" dirty="0">
                <a:latin typeface="Georgia"/>
                <a:cs typeface="Georgia"/>
              </a:rPr>
              <a:t>Риски,</a:t>
            </a:r>
            <a:r>
              <a:rPr sz="2000" b="1" spc="-40" dirty="0">
                <a:latin typeface="Georgia"/>
                <a:cs typeface="Georgia"/>
              </a:rPr>
              <a:t> </a:t>
            </a:r>
            <a:r>
              <a:rPr sz="2000" b="1" spc="-150" dirty="0">
                <a:latin typeface="Georgia"/>
                <a:cs typeface="Georgia"/>
              </a:rPr>
              <a:t>связанные</a:t>
            </a:r>
            <a:r>
              <a:rPr sz="2000" b="1" spc="-35" dirty="0">
                <a:latin typeface="Georgia"/>
                <a:cs typeface="Georgia"/>
              </a:rPr>
              <a:t> </a:t>
            </a:r>
            <a:r>
              <a:rPr sz="2000" b="1" spc="-135" dirty="0">
                <a:latin typeface="Georgia"/>
                <a:cs typeface="Georgia"/>
              </a:rPr>
              <a:t>с</a:t>
            </a:r>
            <a:r>
              <a:rPr sz="2000" b="1" spc="-40" dirty="0">
                <a:latin typeface="Georgia"/>
                <a:cs typeface="Georgia"/>
              </a:rPr>
              <a:t> </a:t>
            </a:r>
            <a:r>
              <a:rPr sz="2000" b="1" spc="-135" dirty="0">
                <a:latin typeface="Georgia"/>
                <a:cs typeface="Georgia"/>
              </a:rPr>
              <a:t>обработкой</a:t>
            </a:r>
            <a:r>
              <a:rPr sz="2000" b="1" spc="-70" dirty="0">
                <a:latin typeface="Georgia"/>
                <a:cs typeface="Georgia"/>
              </a:rPr>
              <a:t> </a:t>
            </a:r>
            <a:r>
              <a:rPr sz="2000" b="1" spc="-155" dirty="0">
                <a:latin typeface="Georgia"/>
                <a:cs typeface="Georgia"/>
              </a:rPr>
              <a:t>персональных</a:t>
            </a:r>
            <a:r>
              <a:rPr sz="2000" b="1" spc="-55" dirty="0">
                <a:latin typeface="Georgia"/>
                <a:cs typeface="Georgia"/>
              </a:rPr>
              <a:t> </a:t>
            </a:r>
            <a:r>
              <a:rPr sz="2000" b="1" spc="-10" dirty="0">
                <a:latin typeface="Georgia"/>
                <a:cs typeface="Georgia"/>
              </a:rPr>
              <a:t>данных:</a:t>
            </a:r>
            <a:endParaRPr sz="2000">
              <a:latin typeface="Georgia"/>
              <a:cs typeface="Georgia"/>
            </a:endParaRPr>
          </a:p>
          <a:p>
            <a:pPr marL="179070" indent="-166370">
              <a:lnSpc>
                <a:spcPct val="100000"/>
              </a:lnSpc>
              <a:spcBef>
                <a:spcPts val="1475"/>
              </a:spcBef>
              <a:buChar char="-"/>
              <a:tabLst>
                <a:tab pos="179070" algn="l"/>
              </a:tabLst>
            </a:pPr>
            <a:r>
              <a:rPr sz="2400" spc="-95" dirty="0">
                <a:latin typeface="Georgia"/>
                <a:cs typeface="Georgia"/>
              </a:rPr>
              <a:t>имидж</a:t>
            </a:r>
            <a:r>
              <a:rPr sz="2400" spc="-75" dirty="0">
                <a:latin typeface="Georgia"/>
                <a:cs typeface="Georgia"/>
              </a:rPr>
              <a:t> </a:t>
            </a:r>
            <a:r>
              <a:rPr sz="2400" dirty="0">
                <a:latin typeface="Georgia"/>
                <a:cs typeface="Georgia"/>
              </a:rPr>
              <a:t>и</a:t>
            </a:r>
            <a:r>
              <a:rPr sz="2400" spc="-85" dirty="0">
                <a:latin typeface="Georgia"/>
                <a:cs typeface="Georgia"/>
              </a:rPr>
              <a:t> </a:t>
            </a:r>
            <a:r>
              <a:rPr sz="2400" spc="-10" dirty="0">
                <a:latin typeface="Georgia"/>
                <a:cs typeface="Georgia"/>
              </a:rPr>
              <a:t>репутация;</a:t>
            </a:r>
            <a:endParaRPr sz="2400">
              <a:latin typeface="Georgia"/>
              <a:cs typeface="Georgia"/>
            </a:endParaRPr>
          </a:p>
          <a:p>
            <a:pPr marL="179070" indent="-166370">
              <a:lnSpc>
                <a:spcPct val="100000"/>
              </a:lnSpc>
              <a:spcBef>
                <a:spcPts val="285"/>
              </a:spcBef>
              <a:buChar char="-"/>
              <a:tabLst>
                <a:tab pos="179070" algn="l"/>
              </a:tabLst>
            </a:pPr>
            <a:r>
              <a:rPr sz="2400" dirty="0">
                <a:latin typeface="Georgia"/>
                <a:cs typeface="Georgia"/>
              </a:rPr>
              <a:t>утечка</a:t>
            </a:r>
            <a:r>
              <a:rPr sz="2400" spc="-65" dirty="0">
                <a:latin typeface="Georgia"/>
                <a:cs typeface="Georgia"/>
              </a:rPr>
              <a:t> </a:t>
            </a:r>
            <a:r>
              <a:rPr sz="2400" spc="-40" dirty="0">
                <a:latin typeface="Georgia"/>
                <a:cs typeface="Georgia"/>
              </a:rPr>
              <a:t>персональных</a:t>
            </a:r>
            <a:r>
              <a:rPr sz="2400" spc="-75" dirty="0">
                <a:latin typeface="Georgia"/>
                <a:cs typeface="Georgia"/>
              </a:rPr>
              <a:t> </a:t>
            </a:r>
            <a:r>
              <a:rPr sz="2400" spc="-10" dirty="0">
                <a:latin typeface="Georgia"/>
                <a:cs typeface="Georgia"/>
              </a:rPr>
              <a:t>данных;</a:t>
            </a:r>
            <a:endParaRPr sz="2400">
              <a:latin typeface="Georgia"/>
              <a:cs typeface="Georgia"/>
            </a:endParaRPr>
          </a:p>
          <a:p>
            <a:pPr marL="179070" indent="-166370">
              <a:lnSpc>
                <a:spcPct val="100000"/>
              </a:lnSpc>
              <a:spcBef>
                <a:spcPts val="290"/>
              </a:spcBef>
              <a:buChar char="-"/>
              <a:tabLst>
                <a:tab pos="179070" algn="l"/>
              </a:tabLst>
            </a:pPr>
            <a:r>
              <a:rPr sz="2400" spc="-10" dirty="0">
                <a:latin typeface="Georgia"/>
                <a:cs typeface="Georgia"/>
              </a:rPr>
              <a:t>иски;</a:t>
            </a:r>
            <a:endParaRPr sz="2400">
              <a:latin typeface="Georgia"/>
              <a:cs typeface="Georgia"/>
            </a:endParaRPr>
          </a:p>
          <a:p>
            <a:pPr marL="180975" indent="-168275">
              <a:lnSpc>
                <a:spcPct val="100000"/>
              </a:lnSpc>
              <a:spcBef>
                <a:spcPts val="285"/>
              </a:spcBef>
              <a:buChar char="-"/>
              <a:tabLst>
                <a:tab pos="180975" algn="l"/>
              </a:tabLst>
            </a:pPr>
            <a:r>
              <a:rPr sz="2400" spc="-50" dirty="0">
                <a:latin typeface="Georgia"/>
                <a:cs typeface="Georgia"/>
              </a:rPr>
              <a:t>жалобы</a:t>
            </a:r>
            <a:r>
              <a:rPr sz="2400" spc="-75" dirty="0">
                <a:latin typeface="Georgia"/>
                <a:cs typeface="Georgia"/>
              </a:rPr>
              <a:t> </a:t>
            </a:r>
            <a:r>
              <a:rPr sz="2400" dirty="0">
                <a:latin typeface="Georgia"/>
                <a:cs typeface="Georgia"/>
              </a:rPr>
              <a:t>в</a:t>
            </a:r>
            <a:r>
              <a:rPr sz="2400" spc="-85" dirty="0">
                <a:latin typeface="Georgia"/>
                <a:cs typeface="Georgia"/>
              </a:rPr>
              <a:t> </a:t>
            </a:r>
            <a:r>
              <a:rPr sz="2400" spc="-55" dirty="0">
                <a:latin typeface="Georgia"/>
                <a:cs typeface="Georgia"/>
              </a:rPr>
              <a:t>уполномоченный</a:t>
            </a:r>
            <a:r>
              <a:rPr sz="2400" spc="-70" dirty="0">
                <a:latin typeface="Georgia"/>
                <a:cs typeface="Georgia"/>
              </a:rPr>
              <a:t> </a:t>
            </a:r>
            <a:r>
              <a:rPr sz="2400" spc="-20" dirty="0">
                <a:latin typeface="Georgia"/>
                <a:cs typeface="Georgia"/>
              </a:rPr>
              <a:t>орган</a:t>
            </a:r>
            <a:r>
              <a:rPr sz="2400" spc="-70" dirty="0">
                <a:latin typeface="Georgia"/>
                <a:cs typeface="Georgia"/>
              </a:rPr>
              <a:t> </a:t>
            </a:r>
            <a:r>
              <a:rPr sz="2400" spc="-50" dirty="0">
                <a:latin typeface="Georgia"/>
                <a:cs typeface="Georgia"/>
              </a:rPr>
              <a:t>по</a:t>
            </a:r>
            <a:r>
              <a:rPr sz="2400" spc="-80" dirty="0">
                <a:latin typeface="Georgia"/>
                <a:cs typeface="Georgia"/>
              </a:rPr>
              <a:t> </a:t>
            </a:r>
            <a:r>
              <a:rPr sz="2400" spc="-35" dirty="0">
                <a:latin typeface="Georgia"/>
                <a:cs typeface="Georgia"/>
              </a:rPr>
              <a:t>защите</a:t>
            </a:r>
            <a:r>
              <a:rPr sz="2400" spc="-65" dirty="0">
                <a:latin typeface="Georgia"/>
                <a:cs typeface="Georgia"/>
              </a:rPr>
              <a:t> </a:t>
            </a:r>
            <a:r>
              <a:rPr sz="2400" spc="-10" dirty="0">
                <a:latin typeface="Georgia"/>
                <a:cs typeface="Georgia"/>
              </a:rPr>
              <a:t>персональных</a:t>
            </a:r>
            <a:endParaRPr sz="2400">
              <a:latin typeface="Georgia"/>
              <a:cs typeface="Georgia"/>
            </a:endParaRPr>
          </a:p>
          <a:p>
            <a:pPr marL="12700">
              <a:lnSpc>
                <a:spcPct val="100000"/>
              </a:lnSpc>
              <a:spcBef>
                <a:spcPts val="290"/>
              </a:spcBef>
            </a:pPr>
            <a:r>
              <a:rPr sz="2400" spc="-10" dirty="0">
                <a:latin typeface="Georgia"/>
                <a:cs typeface="Georgia"/>
              </a:rPr>
              <a:t>данных;</a:t>
            </a:r>
            <a:endParaRPr sz="2400">
              <a:latin typeface="Georgia"/>
              <a:cs typeface="Georgia"/>
            </a:endParaRPr>
          </a:p>
          <a:p>
            <a:pPr marL="12700" marR="5080" indent="284480">
              <a:lnSpc>
                <a:spcPct val="110000"/>
              </a:lnSpc>
              <a:buChar char="-"/>
              <a:tabLst>
                <a:tab pos="297180" algn="l"/>
                <a:tab pos="2658745" algn="l"/>
                <a:tab pos="4448175" algn="l"/>
                <a:tab pos="5943600" algn="l"/>
              </a:tabLst>
            </a:pPr>
            <a:r>
              <a:rPr sz="2400" spc="-10" dirty="0">
                <a:latin typeface="Georgia"/>
                <a:cs typeface="Georgia"/>
              </a:rPr>
              <a:t>отрицательные</a:t>
            </a:r>
            <a:r>
              <a:rPr sz="2400" dirty="0">
                <a:latin typeface="Georgia"/>
                <a:cs typeface="Georgia"/>
              </a:rPr>
              <a:t>	</a:t>
            </a:r>
            <a:r>
              <a:rPr sz="2400" spc="-10" dirty="0">
                <a:latin typeface="Georgia"/>
                <a:cs typeface="Georgia"/>
              </a:rPr>
              <a:t>результаты</a:t>
            </a:r>
            <a:r>
              <a:rPr sz="2400" dirty="0">
                <a:latin typeface="Georgia"/>
                <a:cs typeface="Georgia"/>
              </a:rPr>
              <a:t>	</a:t>
            </a:r>
            <a:r>
              <a:rPr sz="2400" spc="-10" dirty="0">
                <a:latin typeface="Georgia"/>
                <a:cs typeface="Georgia"/>
              </a:rPr>
              <a:t>проверок</a:t>
            </a:r>
            <a:r>
              <a:rPr sz="2400" dirty="0">
                <a:latin typeface="Georgia"/>
                <a:cs typeface="Georgia"/>
              </a:rPr>
              <a:t>	</a:t>
            </a:r>
            <a:r>
              <a:rPr sz="2400" spc="-40" dirty="0">
                <a:latin typeface="Georgia"/>
                <a:cs typeface="Georgia"/>
              </a:rPr>
              <a:t>уполномоченного </a:t>
            </a:r>
            <a:r>
              <a:rPr sz="2400" spc="-10" dirty="0">
                <a:latin typeface="Georgia"/>
                <a:cs typeface="Georgia"/>
              </a:rPr>
              <a:t>органа;</a:t>
            </a:r>
            <a:endParaRPr sz="2400">
              <a:latin typeface="Georgia"/>
              <a:cs typeface="Georgia"/>
            </a:endParaRPr>
          </a:p>
          <a:p>
            <a:pPr marL="12700" marR="5715" indent="172720">
              <a:lnSpc>
                <a:spcPct val="110000"/>
              </a:lnSpc>
              <a:spcBef>
                <a:spcPts val="5"/>
              </a:spcBef>
              <a:buChar char="-"/>
              <a:tabLst>
                <a:tab pos="185420" algn="l"/>
              </a:tabLst>
            </a:pPr>
            <a:r>
              <a:rPr sz="2400" spc="-30" dirty="0">
                <a:latin typeface="Georgia"/>
                <a:cs typeface="Georgia"/>
              </a:rPr>
              <a:t>приостановление</a:t>
            </a:r>
            <a:r>
              <a:rPr sz="2400" spc="-70" dirty="0">
                <a:latin typeface="Georgia"/>
                <a:cs typeface="Georgia"/>
              </a:rPr>
              <a:t> </a:t>
            </a:r>
            <a:r>
              <a:rPr sz="2400" spc="-40" dirty="0">
                <a:latin typeface="Georgia"/>
                <a:cs typeface="Georgia"/>
              </a:rPr>
              <a:t>(прекращение)</a:t>
            </a:r>
            <a:r>
              <a:rPr sz="2400" spc="-60" dirty="0">
                <a:latin typeface="Georgia"/>
                <a:cs typeface="Georgia"/>
              </a:rPr>
              <a:t> </a:t>
            </a:r>
            <a:r>
              <a:rPr sz="2400" spc="-20" dirty="0">
                <a:latin typeface="Georgia"/>
                <a:cs typeface="Georgia"/>
              </a:rPr>
              <a:t>обработки</a:t>
            </a:r>
            <a:r>
              <a:rPr sz="2400" spc="-50" dirty="0">
                <a:latin typeface="Georgia"/>
                <a:cs typeface="Georgia"/>
              </a:rPr>
              <a:t> </a:t>
            </a:r>
            <a:r>
              <a:rPr sz="2400" spc="-10" dirty="0">
                <a:latin typeface="Georgia"/>
                <a:cs typeface="Georgia"/>
              </a:rPr>
              <a:t>персональных </a:t>
            </a:r>
            <a:r>
              <a:rPr sz="2400" spc="-40" dirty="0">
                <a:latin typeface="Georgia"/>
                <a:cs typeface="Georgia"/>
              </a:rPr>
              <a:t>данных</a:t>
            </a:r>
            <a:r>
              <a:rPr sz="2400" spc="-75" dirty="0">
                <a:latin typeface="Georgia"/>
                <a:cs typeface="Georgia"/>
              </a:rPr>
              <a:t> </a:t>
            </a:r>
            <a:r>
              <a:rPr sz="2400" dirty="0">
                <a:latin typeface="Georgia"/>
                <a:cs typeface="Georgia"/>
              </a:rPr>
              <a:t>в</a:t>
            </a:r>
            <a:r>
              <a:rPr sz="2400" spc="-65" dirty="0">
                <a:latin typeface="Georgia"/>
                <a:cs typeface="Georgia"/>
              </a:rPr>
              <a:t> </a:t>
            </a:r>
            <a:r>
              <a:rPr sz="2400" spc="-70" dirty="0">
                <a:latin typeface="Georgia"/>
                <a:cs typeface="Georgia"/>
              </a:rPr>
              <a:t>информационном</a:t>
            </a:r>
            <a:r>
              <a:rPr sz="2400" spc="-60" dirty="0">
                <a:latin typeface="Georgia"/>
                <a:cs typeface="Georgia"/>
              </a:rPr>
              <a:t> </a:t>
            </a:r>
            <a:r>
              <a:rPr sz="2400" spc="-20" dirty="0">
                <a:latin typeface="Georgia"/>
                <a:cs typeface="Georgia"/>
              </a:rPr>
              <a:t>ресурсе</a:t>
            </a:r>
            <a:r>
              <a:rPr sz="2400" spc="-55" dirty="0">
                <a:latin typeface="Georgia"/>
                <a:cs typeface="Georgia"/>
              </a:rPr>
              <a:t> </a:t>
            </a:r>
            <a:r>
              <a:rPr sz="2400" spc="-10" dirty="0">
                <a:latin typeface="Georgia"/>
                <a:cs typeface="Georgia"/>
              </a:rPr>
              <a:t>(системе);</a:t>
            </a:r>
            <a:endParaRPr sz="2400">
              <a:latin typeface="Georgia"/>
              <a:cs typeface="Georgia"/>
            </a:endParaRPr>
          </a:p>
          <a:p>
            <a:pPr marL="277495" indent="-264795">
              <a:lnSpc>
                <a:spcPct val="100000"/>
              </a:lnSpc>
              <a:spcBef>
                <a:spcPts val="290"/>
              </a:spcBef>
              <a:buChar char="-"/>
              <a:tabLst>
                <a:tab pos="277495" algn="l"/>
                <a:tab pos="2263775" algn="l"/>
                <a:tab pos="2593340" algn="l"/>
                <a:tab pos="5120005" algn="l"/>
                <a:tab pos="5574030" algn="l"/>
                <a:tab pos="7287895" algn="l"/>
              </a:tabLst>
            </a:pPr>
            <a:r>
              <a:rPr sz="2400" spc="-10" dirty="0">
                <a:latin typeface="Georgia"/>
                <a:cs typeface="Georgia"/>
              </a:rPr>
              <a:t>привлечение</a:t>
            </a:r>
            <a:r>
              <a:rPr sz="2400" dirty="0">
                <a:latin typeface="Georgia"/>
                <a:cs typeface="Georgia"/>
              </a:rPr>
              <a:t>	</a:t>
            </a:r>
            <a:r>
              <a:rPr sz="2400" spc="-50" dirty="0">
                <a:latin typeface="Georgia"/>
                <a:cs typeface="Georgia"/>
              </a:rPr>
              <a:t>к</a:t>
            </a:r>
            <a:r>
              <a:rPr sz="2400" dirty="0">
                <a:latin typeface="Georgia"/>
                <a:cs typeface="Georgia"/>
              </a:rPr>
              <a:t>	</a:t>
            </a:r>
            <a:r>
              <a:rPr sz="2400" spc="-10" dirty="0">
                <a:latin typeface="Georgia"/>
                <a:cs typeface="Georgia"/>
              </a:rPr>
              <a:t>ответственности</a:t>
            </a:r>
            <a:r>
              <a:rPr sz="2400" dirty="0">
                <a:latin typeface="Georgia"/>
                <a:cs typeface="Georgia"/>
              </a:rPr>
              <a:t>	</a:t>
            </a:r>
            <a:r>
              <a:rPr sz="2400" spc="-25" dirty="0">
                <a:latin typeface="Georgia"/>
                <a:cs typeface="Georgia"/>
              </a:rPr>
              <a:t>за</a:t>
            </a:r>
            <a:r>
              <a:rPr sz="2400" dirty="0">
                <a:latin typeface="Georgia"/>
                <a:cs typeface="Georgia"/>
              </a:rPr>
              <a:t>	</a:t>
            </a:r>
            <a:r>
              <a:rPr sz="2400" spc="-10" dirty="0">
                <a:latin typeface="Georgia"/>
                <a:cs typeface="Georgia"/>
              </a:rPr>
              <a:t>нарушение</a:t>
            </a:r>
            <a:r>
              <a:rPr sz="2400" dirty="0">
                <a:latin typeface="Georgia"/>
                <a:cs typeface="Georgia"/>
              </a:rPr>
              <a:t>	</a:t>
            </a:r>
            <a:r>
              <a:rPr sz="2400" spc="-35" dirty="0">
                <a:latin typeface="Georgia"/>
                <a:cs typeface="Georgia"/>
              </a:rPr>
              <a:t>порядка</a:t>
            </a:r>
            <a:endParaRPr sz="2400">
              <a:latin typeface="Georgia"/>
              <a:cs typeface="Georgia"/>
            </a:endParaRPr>
          </a:p>
          <a:p>
            <a:pPr marL="12700">
              <a:lnSpc>
                <a:spcPct val="100000"/>
              </a:lnSpc>
              <a:spcBef>
                <a:spcPts val="290"/>
              </a:spcBef>
            </a:pPr>
            <a:r>
              <a:rPr sz="2400" spc="-20" dirty="0">
                <a:latin typeface="Georgia"/>
                <a:cs typeface="Georgia"/>
              </a:rPr>
              <a:t>обработки</a:t>
            </a:r>
            <a:r>
              <a:rPr sz="2400" spc="-70" dirty="0">
                <a:latin typeface="Georgia"/>
                <a:cs typeface="Georgia"/>
              </a:rPr>
              <a:t> </a:t>
            </a:r>
            <a:r>
              <a:rPr sz="2400" spc="-25" dirty="0">
                <a:latin typeface="Georgia"/>
                <a:cs typeface="Georgia"/>
              </a:rPr>
              <a:t>ПД.</a:t>
            </a:r>
            <a:endParaRPr sz="2400">
              <a:latin typeface="Georgia"/>
              <a:cs typeface="Georgia"/>
            </a:endParaRPr>
          </a:p>
        </p:txBody>
      </p:sp>
    </p:spTree>
    <p:extLst>
      <p:ext uri="{BB962C8B-B14F-4D97-AF65-F5344CB8AC3E}">
        <p14:creationId xmlns:p14="http://schemas.microsoft.com/office/powerpoint/2010/main" val="36667460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838200"/>
            <a:ext cx="7160260" cy="3718326"/>
          </a:xfrm>
          <a:prstGeom prst="rect">
            <a:avLst/>
          </a:prstGeom>
        </p:spPr>
        <p:txBody>
          <a:bodyPr vert="horz" wrap="square" lIns="0" tIns="169545" rIns="0" bIns="0" rtlCol="0">
            <a:spAutoFit/>
          </a:bodyPr>
          <a:lstStyle/>
          <a:p>
            <a:pPr marL="179070" indent="-166370">
              <a:lnSpc>
                <a:spcPct val="100000"/>
              </a:lnSpc>
              <a:spcBef>
                <a:spcPts val="1475"/>
              </a:spcBef>
              <a:buChar char="-"/>
              <a:tabLst>
                <a:tab pos="179070" algn="l"/>
              </a:tabLst>
            </a:pPr>
            <a:endParaRPr lang="ru-RU" sz="2400" spc="-95" dirty="0">
              <a:latin typeface="Georgia"/>
              <a:cs typeface="Georgia"/>
            </a:endParaRPr>
          </a:p>
          <a:p>
            <a:pPr marL="179070" indent="-166370">
              <a:lnSpc>
                <a:spcPct val="100000"/>
              </a:lnSpc>
              <a:spcBef>
                <a:spcPts val="1475"/>
              </a:spcBef>
              <a:buChar char="-"/>
              <a:tabLst>
                <a:tab pos="179070" algn="l"/>
              </a:tabLst>
            </a:pPr>
            <a:endParaRPr lang="ru-RU" sz="2400" spc="-95" dirty="0">
              <a:latin typeface="Georgia"/>
              <a:cs typeface="Georgia"/>
            </a:endParaRPr>
          </a:p>
          <a:p>
            <a:pPr marL="179070" indent="-166370">
              <a:lnSpc>
                <a:spcPct val="100000"/>
              </a:lnSpc>
              <a:spcBef>
                <a:spcPts val="1475"/>
              </a:spcBef>
              <a:buChar char="-"/>
              <a:tabLst>
                <a:tab pos="179070" algn="l"/>
              </a:tabLst>
            </a:pPr>
            <a:r>
              <a:rPr lang="ru-RU" sz="2400" spc="-95" dirty="0">
                <a:latin typeface="Georgia"/>
                <a:cs typeface="Georgia"/>
              </a:rPr>
              <a:t>Если у Вас в ходе работы возникают вопросы:</a:t>
            </a:r>
          </a:p>
          <a:p>
            <a:pPr marL="355600" indent="-342900">
              <a:lnSpc>
                <a:spcPct val="100000"/>
              </a:lnSpc>
              <a:spcBef>
                <a:spcPts val="1475"/>
              </a:spcBef>
              <a:buFont typeface="Arial" panose="020B0604020202020204" pitchFamily="34" charset="0"/>
              <a:buChar char="•"/>
              <a:tabLst>
                <a:tab pos="179070" algn="l"/>
              </a:tabLst>
            </a:pPr>
            <a:r>
              <a:rPr lang="ru-RU" sz="2400" spc="-95" dirty="0">
                <a:latin typeface="Georgia"/>
                <a:cs typeface="Georgia"/>
              </a:rPr>
              <a:t>являются ли обрабатываемые Вами данные персональными?</a:t>
            </a:r>
          </a:p>
          <a:p>
            <a:pPr marL="355600" indent="-342900">
              <a:lnSpc>
                <a:spcPct val="100000"/>
              </a:lnSpc>
              <a:spcBef>
                <a:spcPts val="1475"/>
              </a:spcBef>
              <a:buFont typeface="Arial" panose="020B0604020202020204" pitchFamily="34" charset="0"/>
              <a:buChar char="•"/>
              <a:tabLst>
                <a:tab pos="179070" algn="l"/>
              </a:tabLst>
            </a:pPr>
            <a:r>
              <a:rPr lang="ru-RU" sz="2400" dirty="0">
                <a:latin typeface="Georgia"/>
                <a:cs typeface="Georgia"/>
              </a:rPr>
              <a:t>правильно ли я обрабатываю ПД?</a:t>
            </a:r>
          </a:p>
          <a:p>
            <a:pPr marL="12700">
              <a:lnSpc>
                <a:spcPct val="100000"/>
              </a:lnSpc>
              <a:spcBef>
                <a:spcPts val="1475"/>
              </a:spcBef>
              <a:tabLst>
                <a:tab pos="179070" algn="l"/>
              </a:tabLst>
            </a:pPr>
            <a:r>
              <a:rPr lang="ru-RU" sz="2400" dirty="0">
                <a:latin typeface="Georgia"/>
                <a:cs typeface="Georgia"/>
              </a:rPr>
              <a:t>Обязательно обращайтесь.</a:t>
            </a:r>
            <a:endParaRPr sz="2400" dirty="0">
              <a:latin typeface="Georgia"/>
              <a:cs typeface="Georgia"/>
            </a:endParaRPr>
          </a:p>
        </p:txBody>
      </p:sp>
    </p:spTree>
    <p:extLst>
      <p:ext uri="{BB962C8B-B14F-4D97-AF65-F5344CB8AC3E}">
        <p14:creationId xmlns:p14="http://schemas.microsoft.com/office/powerpoint/2010/main" val="16595517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79932" y="693888"/>
            <a:ext cx="7574280" cy="527003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Осуществление фото- видеосъемки</a:t>
            </a:r>
          </a:p>
          <a:p>
            <a:pPr marL="12700" algn="just">
              <a:lnSpc>
                <a:spcPct val="100000"/>
              </a:lnSpc>
              <a:spcBef>
                <a:spcPts val="105"/>
              </a:spcBef>
            </a:pPr>
            <a:endParaRPr lang="ru-RU" sz="28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В соответствии со статьёй 6 Закона Республики Беларусь от 10.11.2008 № 455-З «Об информации, информатизации и защите информации», </a:t>
            </a:r>
            <a:r>
              <a:rPr lang="ru-RU" sz="2400" b="1" dirty="0">
                <a:latin typeface="Georgia" panose="02040502050405020303" pitchFamily="18" charset="0"/>
              </a:rPr>
              <a:t>посетители</a:t>
            </a:r>
            <a:r>
              <a:rPr lang="ru-RU" sz="2400" dirty="0">
                <a:latin typeface="Georgia" panose="02040502050405020303" pitchFamily="18" charset="0"/>
              </a:rPr>
              <a:t> вправе осуществлять фото- и видеосъёмку в торговом зале, прилегающей территории к торговому объекту, за исключением служебных помещений. При этом работник, попавший в кадр, вправе потребовать прекращения съёмки и удаления материалов, ссылаясь на статью 18 указанного закона или </a:t>
            </a:r>
            <a:r>
              <a:rPr lang="ru-RU" sz="2400">
                <a:latin typeface="Georgia" panose="02040502050405020303" pitchFamily="18" charset="0"/>
              </a:rPr>
              <a:t>статью 4 </a:t>
            </a:r>
            <a:r>
              <a:rPr lang="ru-RU" sz="2400" dirty="0">
                <a:latin typeface="Georgia" panose="02040502050405020303" pitchFamily="18" charset="0"/>
              </a:rPr>
              <a:t>Закона Республики Беларусь от 07.05.2021 № 99-З «О защите персональных данных»</a:t>
            </a:r>
            <a:endParaRPr lang="ru-RU" sz="2400" dirty="0">
              <a:latin typeface="Georgia" panose="02040502050405020303" pitchFamily="18" charset="0"/>
              <a:cs typeface="Times New Roman" panose="02020603050405020304"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79378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141411" y="3418601"/>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438400" y="1965960"/>
            <a:ext cx="6201155" cy="3456074"/>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Специальные персональные </a:t>
            </a: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данные</a:t>
            </a:r>
          </a:p>
          <a:p>
            <a:pPr marL="73025" marR="74295">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sz="2500" i="1" dirty="0">
                <a:latin typeface="Georgia" panose="02040502050405020303" pitchFamily="18" charset="0"/>
                <a:cs typeface="Georgia"/>
              </a:rPr>
              <a:t>Персональные данные, касающиеся расовой либо национальной принадлежности, политических взглядов, религиозных или других убеждений, здоровья или половой жизни, судимости, а также биометрические или генетические персональные данные</a:t>
            </a:r>
            <a:endParaRPr sz="2500" i="1" dirty="0">
              <a:latin typeface="Georgia" panose="02040502050405020303" pitchFamily="18" charset="0"/>
              <a:cs typeface="Georgia"/>
            </a:endParaRPr>
          </a:p>
        </p:txBody>
      </p:sp>
      <p:sp>
        <p:nvSpPr>
          <p:cNvPr id="14" name="object 14"/>
          <p:cNvSpPr/>
          <p:nvPr/>
        </p:nvSpPr>
        <p:spPr>
          <a:xfrm>
            <a:off x="1899550" y="1983889"/>
            <a:ext cx="399415" cy="3438145"/>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26070428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54217" y="572210"/>
            <a:ext cx="7574280" cy="566501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Осуществление фото- видеосъемки</a:t>
            </a:r>
          </a:p>
          <a:p>
            <a:pPr marL="12700" algn="just">
              <a:lnSpc>
                <a:spcPct val="100000"/>
              </a:lnSpc>
              <a:spcBef>
                <a:spcPts val="105"/>
              </a:spcBef>
            </a:pPr>
            <a:endParaRPr lang="ru-RU" sz="2800" dirty="0">
              <a:latin typeface="Georgia" panose="02040502050405020303" pitchFamily="18" charset="0"/>
            </a:endParaRPr>
          </a:p>
          <a:p>
            <a:pPr marL="12700" algn="just">
              <a:lnSpc>
                <a:spcPct val="100000"/>
              </a:lnSpc>
              <a:spcBef>
                <a:spcPts val="105"/>
              </a:spcBef>
            </a:pPr>
            <a:r>
              <a:rPr lang="ru-RU" sz="2300" dirty="0">
                <a:latin typeface="Georgia" panose="02040502050405020303" pitchFamily="18" charset="0"/>
                <a:cs typeface="Times New Roman" panose="02020603050405020304" pitchFamily="18" charset="0"/>
              </a:rPr>
              <a:t>Согласно статье 34 Закона Республики Беларусь от 17.07.2008 № 427-З «О средствах массовой информации», журналист имеет право: </a:t>
            </a:r>
            <a:endParaRPr lang="en-US" sz="2300" dirty="0">
              <a:latin typeface="Georgia" panose="02040502050405020303" pitchFamily="18" charset="0"/>
              <a:cs typeface="Times New Roman" panose="02020603050405020304" pitchFamily="18" charset="0"/>
            </a:endParaRPr>
          </a:p>
          <a:p>
            <a:pPr marL="355600" indent="-342900" algn="just">
              <a:lnSpc>
                <a:spcPct val="100000"/>
              </a:lnSpc>
              <a:spcBef>
                <a:spcPts val="105"/>
              </a:spcBef>
              <a:buFont typeface="Arial" panose="020B0604020202020204" pitchFamily="34" charset="0"/>
              <a:buChar char="•"/>
            </a:pPr>
            <a:r>
              <a:rPr lang="ru-RU" sz="2300" dirty="0">
                <a:latin typeface="Georgia" panose="02040502050405020303" pitchFamily="18" charset="0"/>
                <a:cs typeface="Times New Roman" panose="02020603050405020304" pitchFamily="18" charset="0"/>
              </a:rPr>
              <a:t>осуществлять записи (включая кино-, фото- и видеосъёмку) с использованием средств аудиовизуальной техники при наличии аккредитации либо по согласованию с физическими или юридическими лицами — в отношении указанных лиц, если иное не предусмотрено законодательством; </a:t>
            </a:r>
            <a:endParaRPr lang="en-US" sz="2300" dirty="0">
              <a:latin typeface="Georgia" panose="02040502050405020303" pitchFamily="18" charset="0"/>
              <a:cs typeface="Times New Roman" panose="02020603050405020304" pitchFamily="18" charset="0"/>
            </a:endParaRPr>
          </a:p>
          <a:p>
            <a:pPr marL="355600" indent="-342900" algn="just">
              <a:lnSpc>
                <a:spcPct val="100000"/>
              </a:lnSpc>
              <a:spcBef>
                <a:spcPts val="105"/>
              </a:spcBef>
              <a:buFont typeface="Arial" panose="020B0604020202020204" pitchFamily="34" charset="0"/>
              <a:buChar char="•"/>
            </a:pPr>
            <a:r>
              <a:rPr lang="ru-RU" sz="2300" dirty="0">
                <a:latin typeface="Georgia" panose="02040502050405020303" pitchFamily="18" charset="0"/>
                <a:cs typeface="Times New Roman" panose="02020603050405020304" pitchFamily="18" charset="0"/>
              </a:rPr>
              <a:t>проводить фото- и видеосъёмку в местах, открытых для массового посещения, а также во время проведения массовых мероприятий.</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5324137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54217" y="572210"/>
            <a:ext cx="7574280" cy="514692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Осуществление фото- видеосъемки</a:t>
            </a:r>
          </a:p>
          <a:p>
            <a:pPr marL="12700" algn="just">
              <a:lnSpc>
                <a:spcPct val="100000"/>
              </a:lnSpc>
              <a:spcBef>
                <a:spcPts val="105"/>
              </a:spcBef>
            </a:pPr>
            <a:endParaRPr lang="ru-RU" sz="2800" dirty="0">
              <a:latin typeface="Georgia" panose="02040502050405020303" pitchFamily="18" charset="0"/>
            </a:endParaRPr>
          </a:p>
          <a:p>
            <a:pPr marL="12700" algn="just">
              <a:lnSpc>
                <a:spcPct val="100000"/>
              </a:lnSpc>
              <a:spcBef>
                <a:spcPts val="105"/>
              </a:spcBef>
            </a:pPr>
            <a:r>
              <a:rPr lang="ru-RU" sz="4000" dirty="0">
                <a:latin typeface="Georgia" panose="02040502050405020303" pitchFamily="18" charset="0"/>
              </a:rPr>
              <a:t>Блогеры не являются журналистами и не пользуются предусмотренными для журналистов правами, если не аккредитованы или не действуют в рамках зарегистрированного СМИ</a:t>
            </a:r>
            <a:r>
              <a:rPr lang="ru-RU" sz="2300" dirty="0">
                <a:latin typeface="Georgia" panose="02040502050405020303" pitchFamily="18" charset="0"/>
                <a:cs typeface="Times New Roman" panose="02020603050405020304" pitchFamily="18" charset="0"/>
              </a:rPr>
              <a:t>.</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464571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6800" y="2362200"/>
            <a:ext cx="7330034" cy="629018"/>
          </a:xfrm>
          <a:prstGeom prst="rect">
            <a:avLst/>
          </a:prstGeom>
        </p:spPr>
        <p:txBody>
          <a:bodyPr vert="horz" wrap="square" lIns="0" tIns="13335" rIns="0" bIns="0" rtlCol="0">
            <a:spAutoFit/>
          </a:bodyPr>
          <a:lstStyle/>
          <a:p>
            <a:pPr marL="12700" algn="ctr">
              <a:lnSpc>
                <a:spcPct val="100000"/>
              </a:lnSpc>
              <a:spcBef>
                <a:spcPts val="105"/>
              </a:spcBef>
            </a:pPr>
            <a:r>
              <a:rPr sz="4000" spc="-90" dirty="0">
                <a:latin typeface="Georgia"/>
                <a:cs typeface="Georgia"/>
              </a:rPr>
              <a:t>Спасибо</a:t>
            </a:r>
            <a:r>
              <a:rPr sz="4000" spc="-105" dirty="0">
                <a:latin typeface="Georgia"/>
                <a:cs typeface="Georgia"/>
              </a:rPr>
              <a:t> </a:t>
            </a:r>
            <a:r>
              <a:rPr sz="4000" dirty="0">
                <a:latin typeface="Georgia"/>
                <a:cs typeface="Georgia"/>
              </a:rPr>
              <a:t>за</a:t>
            </a:r>
            <a:r>
              <a:rPr sz="4000" spc="-140" dirty="0">
                <a:latin typeface="Georgia"/>
                <a:cs typeface="Georgia"/>
              </a:rPr>
              <a:t> </a:t>
            </a:r>
            <a:r>
              <a:rPr sz="4000" spc="-60" dirty="0" err="1">
                <a:latin typeface="Georgia"/>
                <a:cs typeface="Georgia"/>
              </a:rPr>
              <a:t>внимание</a:t>
            </a:r>
            <a:r>
              <a:rPr sz="4000" spc="-60" dirty="0">
                <a:latin typeface="Georgia"/>
                <a:cs typeface="Georgia"/>
              </a:rPr>
              <a:t>!</a:t>
            </a:r>
            <a:endParaRPr sz="4000" dirty="0">
              <a:latin typeface="Georgia"/>
              <a:cs typeface="Georgia"/>
            </a:endParaRPr>
          </a:p>
        </p:txBody>
      </p:sp>
    </p:spTree>
    <p:extLst>
      <p:ext uri="{BB962C8B-B14F-4D97-AF65-F5344CB8AC3E}">
        <p14:creationId xmlns:p14="http://schemas.microsoft.com/office/powerpoint/2010/main" val="2463840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22654" y="3529426"/>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22837" y="1535611"/>
            <a:ext cx="6053200" cy="4538422"/>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Биометрические персональные данные</a:t>
            </a:r>
          </a:p>
          <a:p>
            <a:pPr marL="73025" marR="74295">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i="1" dirty="0">
                <a:latin typeface="Georgia" panose="02040502050405020303" pitchFamily="18" charset="0"/>
                <a:cs typeface="Georgia"/>
              </a:rPr>
              <a:t>это сведения, которые характеризуют физиологические и биологические особенности человека, на основании которых можно установить его личность и которые используются оператором для установления личности субъекта персональных данных. Сравнение должно производиться специальной программой.</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Изображение лица</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Голос</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Отпечатки пальцев</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Радужка глаза</a:t>
            </a:r>
            <a:endParaRPr b="1" i="1" spc="-25" dirty="0">
              <a:latin typeface="Georgia" panose="02040502050405020303" pitchFamily="18" charset="0"/>
              <a:cs typeface="Roboto Thin"/>
            </a:endParaRPr>
          </a:p>
        </p:txBody>
      </p:sp>
      <p:sp>
        <p:nvSpPr>
          <p:cNvPr id="14" name="object 14"/>
          <p:cNvSpPr/>
          <p:nvPr/>
        </p:nvSpPr>
        <p:spPr>
          <a:xfrm>
            <a:off x="2001147" y="1546497"/>
            <a:ext cx="399415" cy="4527536"/>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1921283807"/>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1953</TotalTime>
  <Words>5645</Words>
  <Application>Microsoft Office PowerPoint</Application>
  <PresentationFormat>Экран (4:3)</PresentationFormat>
  <Paragraphs>589</Paragraphs>
  <Slides>82</Slides>
  <Notes>42</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82</vt:i4>
      </vt:variant>
    </vt:vector>
  </HeadingPairs>
  <TitlesOfParts>
    <vt:vector size="94" baseType="lpstr">
      <vt:lpstr>Arial</vt:lpstr>
      <vt:lpstr>Calibri</vt:lpstr>
      <vt:lpstr>Courier New</vt:lpstr>
      <vt:lpstr>Georgia</vt:lpstr>
      <vt:lpstr>Liberation Sans Narrow</vt:lpstr>
      <vt:lpstr>Roboto Thin</vt:lpstr>
      <vt:lpstr>Symbol</vt:lpstr>
      <vt:lpstr>Times New Roman</vt:lpstr>
      <vt:lpstr>Trebuchet MS</vt:lpstr>
      <vt:lpstr>Wingdings</vt:lpstr>
      <vt:lpstr>Wingdings 3</vt:lpstr>
      <vt:lpstr>Аспект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Права субъекта персональных данных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Ginger</dc:creator>
  <cp:lastModifiedBy>Ревеко Кирилл Сергеевич</cp:lastModifiedBy>
  <cp:revision>66</cp:revision>
  <dcterms:created xsi:type="dcterms:W3CDTF">2024-04-15T06:44:40Z</dcterms:created>
  <dcterms:modified xsi:type="dcterms:W3CDTF">2025-09-14T10:09:53Z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2022-09-05T00:00:00Z</vt:filetime>
  </property>
  <property fmtid="{D5CDD505-2E9C-101B-9397-08002B2CF9AE}" pid="3" name="Creator">
    <vt:lpwstr>Microsoft® PowerPoint® 2021</vt:lpwstr>
  </property>
  <property fmtid="{D5CDD505-2E9C-101B-9397-08002B2CF9AE}" pid="4" name="LastSaved">
    <vt:filetime>2024-04-15T00:00:00Z</vt:filetime>
  </property>
  <property fmtid="{D5CDD505-2E9C-101B-9397-08002B2CF9AE}" pid="5" name="Producer">
    <vt:lpwstr>3-Heights(TM) PDF Security Shell 4.8.25.2 (http://www.pdf-tools.com)</vt:lpwstr>
  </property>
</Properties>
</file>