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60"/>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64" r:id="rId22"/>
    <p:sldId id="365" r:id="rId23"/>
    <p:sldId id="362" r:id="rId24"/>
    <p:sldId id="361" r:id="rId25"/>
    <p:sldId id="392" r:id="rId26"/>
    <p:sldId id="367" r:id="rId27"/>
    <p:sldId id="368" r:id="rId28"/>
    <p:sldId id="418" r:id="rId29"/>
    <p:sldId id="369" r:id="rId30"/>
    <p:sldId id="371" r:id="rId31"/>
    <p:sldId id="370" r:id="rId32"/>
    <p:sldId id="372" r:id="rId33"/>
    <p:sldId id="414" r:id="rId34"/>
    <p:sldId id="413" r:id="rId35"/>
    <p:sldId id="377" r:id="rId36"/>
    <p:sldId id="375" r:id="rId37"/>
    <p:sldId id="394" r:id="rId38"/>
    <p:sldId id="415" r:id="rId39"/>
    <p:sldId id="416" r:id="rId40"/>
    <p:sldId id="402" r:id="rId41"/>
    <p:sldId id="401" r:id="rId42"/>
    <p:sldId id="404" r:id="rId43"/>
    <p:sldId id="405" r:id="rId44"/>
    <p:sldId id="408" r:id="rId45"/>
    <p:sldId id="406" r:id="rId46"/>
    <p:sldId id="407" r:id="rId47"/>
    <p:sldId id="417" r:id="rId48"/>
    <p:sldId id="419" r:id="rId49"/>
    <p:sldId id="378" r:id="rId50"/>
    <p:sldId id="325" r:id="rId51"/>
    <p:sldId id="321" r:id="rId52"/>
    <p:sldId id="326" r:id="rId53"/>
    <p:sldId id="388" r:id="rId54"/>
    <p:sldId id="323" r:id="rId55"/>
    <p:sldId id="324" r:id="rId56"/>
    <p:sldId id="328" r:id="rId57"/>
    <p:sldId id="383" r:id="rId58"/>
    <p:sldId id="409" r:id="rId59"/>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6" autoAdjust="0"/>
    <p:restoredTop sz="90653" autoAdjust="0"/>
  </p:normalViewPr>
  <p:slideViewPr>
    <p:cSldViewPr>
      <p:cViewPr varScale="1">
        <p:scale>
          <a:sx n="143" d="100"/>
          <a:sy n="143" d="100"/>
        </p:scale>
        <p:origin x="360" y="126"/>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21</a:t>
            </a:fld>
            <a:endParaRPr lang="ru-RU"/>
          </a:p>
        </p:txBody>
      </p:sp>
    </p:spTree>
    <p:extLst>
      <p:ext uri="{BB962C8B-B14F-4D97-AF65-F5344CB8AC3E}">
        <p14:creationId xmlns:p14="http://schemas.microsoft.com/office/powerpoint/2010/main" val="504451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30</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2254389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3686653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22</a:t>
            </a:fld>
            <a:endParaRPr lang="ru-RU"/>
          </a:p>
        </p:txBody>
      </p:sp>
    </p:spTree>
    <p:extLst>
      <p:ext uri="{BB962C8B-B14F-4D97-AF65-F5344CB8AC3E}">
        <p14:creationId xmlns:p14="http://schemas.microsoft.com/office/powerpoint/2010/main" val="2321258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303986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23</a:t>
            </a:fld>
            <a:endParaRPr lang="ru-RU"/>
          </a:p>
        </p:txBody>
      </p:sp>
    </p:spTree>
    <p:extLst>
      <p:ext uri="{BB962C8B-B14F-4D97-AF65-F5344CB8AC3E}">
        <p14:creationId xmlns:p14="http://schemas.microsoft.com/office/powerpoint/2010/main" val="410318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24</a:t>
            </a:fld>
            <a:endParaRPr lang="ru-RU"/>
          </a:p>
        </p:txBody>
      </p:sp>
    </p:spTree>
    <p:extLst>
      <p:ext uri="{BB962C8B-B14F-4D97-AF65-F5344CB8AC3E}">
        <p14:creationId xmlns:p14="http://schemas.microsoft.com/office/powerpoint/2010/main" val="3983535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25</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26</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27</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28</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29</a:t>
            </a:fld>
            <a:endParaRPr lang="ru-RU"/>
          </a:p>
        </p:txBody>
      </p:sp>
    </p:spTree>
    <p:extLst>
      <p:ext uri="{BB962C8B-B14F-4D97-AF65-F5344CB8AC3E}">
        <p14:creationId xmlns:p14="http://schemas.microsoft.com/office/powerpoint/2010/main" val="252677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2958"/>
            <a:ext cx="7574280" cy="3059171"/>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dirty="0">
                <a:latin typeface="Georgia" panose="02040502050405020303" pitchFamily="18" charset="0"/>
              </a:rPr>
              <a:t>Это персональные данные, распространенные самим лицом либо с его согласия;</a:t>
            </a:r>
          </a:p>
          <a:p>
            <a:pPr marL="285750" indent="-285750" algn="just">
              <a:buFont typeface="Arial" panose="020B0604020202020204" pitchFamily="34" charset="0"/>
              <a:buChar char="•"/>
            </a:pPr>
            <a:r>
              <a:rPr lang="ru-RU" dirty="0">
                <a:latin typeface="Georgia" panose="02040502050405020303" pitchFamily="18" charset="0"/>
              </a:rPr>
              <a:t>распространенные в соответствии с требованиями законодательных актов.</a:t>
            </a:r>
          </a:p>
          <a:p>
            <a:pPr marL="285750" indent="-285750" algn="just">
              <a:buFont typeface="Arial" panose="020B0604020202020204" pitchFamily="34" charset="0"/>
              <a:buChar char="•"/>
            </a:pPr>
            <a:endParaRPr lang="ru-RU" dirty="0">
              <a:latin typeface="Georgia" panose="02040502050405020303" pitchFamily="18" charset="0"/>
            </a:endParaRPr>
          </a:p>
          <a:p>
            <a:r>
              <a:rPr lang="ru-RU" i="1" dirty="0">
                <a:latin typeface="Georgia" panose="02040502050405020303" pitchFamily="18" charset="0"/>
              </a:rPr>
              <a:t>Пример: </a:t>
            </a:r>
          </a:p>
          <a:p>
            <a:pPr marL="285750" indent="-285750" algn="just">
              <a:buFont typeface="Arial" panose="020B0604020202020204" pitchFamily="34" charset="0"/>
              <a:buChar char="•"/>
            </a:pPr>
            <a:r>
              <a:rPr lang="ru-RU" i="1" dirty="0">
                <a:latin typeface="Georgia" panose="02040502050405020303" pitchFamily="18" charset="0"/>
              </a:rPr>
              <a:t>оператор использует информацию о человеке из статьи, опубликованной в СМИ;</a:t>
            </a:r>
          </a:p>
          <a:p>
            <a:pPr marL="285750" indent="-285750" algn="just">
              <a:buFont typeface="Arial" panose="020B0604020202020204" pitchFamily="34" charset="0"/>
              <a:buChar char="•"/>
            </a:pPr>
            <a:r>
              <a:rPr lang="ru-RU" i="1" dirty="0">
                <a:latin typeface="Georgia" panose="02040502050405020303" pitchFamily="18" charset="0"/>
              </a:rPr>
              <a:t>организация направляет приглашения для участия в мероприятии, используя при этом информацию о работниках, размещенную на официальном сайте.</a:t>
            </a:r>
          </a:p>
        </p:txBody>
      </p:sp>
    </p:spTree>
    <p:extLst>
      <p:ext uri="{BB962C8B-B14F-4D97-AF65-F5344CB8AC3E}">
        <p14:creationId xmlns:p14="http://schemas.microsoft.com/office/powerpoint/2010/main" val="391405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499579"/>
            <a:ext cx="7574280" cy="2597506"/>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2400" b="1" dirty="0">
                <a:latin typeface="Georgia" panose="02040502050405020303" pitchFamily="18" charset="0"/>
              </a:rPr>
              <a:t>НО:</a:t>
            </a:r>
            <a:r>
              <a:rPr lang="ru-RU" sz="2400" dirty="0">
                <a:latin typeface="Georgia" panose="02040502050405020303" pitchFamily="18" charset="0"/>
              </a:rPr>
              <a:t> лицо имеет право заявить требование о прекращении обработки ранее распространённых персональных данных, а также об их удалении — при отсутствии иных законных оснований для их обработки. В таком случае обработка указанных персональных данных подлежит прекращению.</a:t>
            </a:r>
          </a:p>
          <a:p>
            <a:pPr marL="285750" indent="-285750" algn="just">
              <a:buFont typeface="Arial" panose="020B0604020202020204" pitchFamily="34" charset="0"/>
              <a:buChar char="•"/>
            </a:pPr>
            <a:endParaRPr lang="ru-RU" sz="2400" dirty="0">
              <a:latin typeface="Georgia" panose="02040502050405020303" pitchFamily="18" charset="0"/>
            </a:endParaRPr>
          </a:p>
        </p:txBody>
      </p:sp>
    </p:spTree>
    <p:extLst>
      <p:ext uri="{BB962C8B-B14F-4D97-AF65-F5344CB8AC3E}">
        <p14:creationId xmlns:p14="http://schemas.microsoft.com/office/powerpoint/2010/main" val="192065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3813223"/>
          </a:xfrm>
          <a:prstGeom prst="rect">
            <a:avLst/>
          </a:prstGeom>
        </p:spPr>
        <p:txBody>
          <a:bodyPr vert="horz" wrap="square" lIns="0" tIns="12065" rIns="0" bIns="0" rtlCol="0">
            <a:spAutoFit/>
          </a:bodyPr>
          <a:lstStyle/>
          <a:p>
            <a:pPr algn="just"/>
            <a:r>
              <a:rPr lang="ru-RU" sz="1900" i="1" dirty="0">
                <a:latin typeface="Georgia" panose="02040502050405020303" pitchFamily="18" charset="0"/>
              </a:rPr>
              <a:t>Пример: обработка персональных данных для ведения воинского учета (</a:t>
            </a:r>
            <a:r>
              <a:rPr lang="ru-RU" sz="1900" i="1" dirty="0" err="1">
                <a:latin typeface="Georgia" panose="02040502050405020303" pitchFamily="18" charset="0"/>
              </a:rPr>
              <a:t>осн</a:t>
            </a:r>
            <a:r>
              <a:rPr lang="ru-RU" sz="1900" i="1"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18 июля 2011 г. № 300-З «Об обращениях граждан и юридических лиц»).</a:t>
            </a:r>
            <a:endParaRPr lang="en-US" sz="1900" i="1" dirty="0">
              <a:latin typeface="Georgia" panose="02040502050405020303" pitchFamily="18" charset="0"/>
            </a:endParaRP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ведение бухгалтерского учета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12 июля 2013 г. №57-З "О бухгалтерском учете и отчетности«).</a:t>
            </a:r>
          </a:p>
        </p:txBody>
      </p:sp>
    </p:spTree>
    <p:extLst>
      <p:ext uri="{BB962C8B-B14F-4D97-AF65-F5344CB8AC3E}">
        <p14:creationId xmlns:p14="http://schemas.microsoft.com/office/powerpoint/2010/main" val="2233570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 блокирование ПД.</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pic>
        <p:nvPicPr>
          <p:cNvPr id="9" name="Рисунок 8"/>
          <p:cNvPicPr>
            <a:picLocks noChangeAspect="1"/>
          </p:cNvPicPr>
          <p:nvPr/>
        </p:nvPicPr>
        <p:blipFill>
          <a:blip r:embed="rId3"/>
          <a:stretch>
            <a:fillRect/>
          </a:stretch>
        </p:blipFill>
        <p:spPr>
          <a:xfrm>
            <a:off x="132589" y="1969517"/>
            <a:ext cx="8919292" cy="4259403"/>
          </a:xfrm>
          <a:prstGeom prst="rect">
            <a:avLst/>
          </a:prstGeom>
        </p:spPr>
      </p:pic>
    </p:spTree>
    <p:extLst>
      <p:ext uri="{BB962C8B-B14F-4D97-AF65-F5344CB8AC3E}">
        <p14:creationId xmlns:p14="http://schemas.microsoft.com/office/powerpoint/2010/main" val="1634379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52165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ВНИМАНИЕ!</a:t>
            </a:r>
          </a:p>
          <a:p>
            <a:pPr algn="just"/>
            <a:r>
              <a:rPr lang="ru-RU" sz="2100" dirty="0">
                <a:latin typeface="Georgia" panose="02040502050405020303" pitchFamily="18" charset="0"/>
              </a:rPr>
              <a:t>При предоставлении доступа к папкам на внутреннем сетевом диске или к разделам информационного ресурса (системы), содержащим персональные данные, необходимо предварительно получить заявку от непосредственного руководителя работника (например, работника управления персоналом). Заявка направляется посредством электронной почты и оформляется в форме, установленной Положением о порядке доступа к персональным данным, в том числе обрабатываемым в информационном ресурсе (системе).</a:t>
            </a:r>
          </a:p>
          <a:p>
            <a:pPr algn="just"/>
            <a:r>
              <a:rPr lang="ru-RU" sz="2100" dirty="0">
                <a:latin typeface="Georgia" panose="02040502050405020303" pitchFamily="18" charset="0"/>
              </a:rPr>
              <a:t>Актуальная редакция Положения расположена на внутреннем сетевом диске </a:t>
            </a:r>
            <a:r>
              <a:rPr lang="en-US" sz="2100" dirty="0">
                <a:latin typeface="Georgia" panose="02040502050405020303" pitchFamily="18" charset="0"/>
                <a:hlinkClick r:id="rId3" action="ppaction://hlinkfile"/>
              </a:rPr>
              <a:t>I:\</a:t>
            </a:r>
            <a:r>
              <a:rPr lang="ru-RU" sz="2100" dirty="0">
                <a:latin typeface="Georgia" panose="02040502050405020303" pitchFamily="18" charset="0"/>
                <a:hlinkClick r:id="rId3" action="ppaction://hlinkfile"/>
              </a:rPr>
              <a:t>Обработка персональных данных</a:t>
            </a:r>
            <a:r>
              <a:rPr lang="ru-RU" sz="2100" dirty="0">
                <a:latin typeface="Georgia" panose="02040502050405020303" pitchFamily="18" charset="0"/>
              </a:rPr>
              <a:t>.</a:t>
            </a:r>
          </a:p>
          <a:p>
            <a:pPr algn="just"/>
            <a:r>
              <a:rPr lang="ru-RU" sz="2100" dirty="0">
                <a:latin typeface="Georgia" panose="02040502050405020303" pitchFamily="18" charset="0"/>
              </a:rPr>
              <a:t>Заявка подлежит обязательному сохранению в форме, обеспечивающей возможность её идентификации и подтверждения при внутреннем или внешнем контроле.</a:t>
            </a:r>
          </a:p>
          <a:p>
            <a:pPr algn="just"/>
            <a:r>
              <a:rPr lang="ru-RU" sz="2100" dirty="0">
                <a:latin typeface="Georgia" panose="02040502050405020303" pitchFamily="18" charset="0"/>
              </a:rPr>
              <a:t>Вы, как работник отдела IT, несёте ответственность (вплоть до дисциплинарной) за предоставление доступа к указанным ресурсам без надлежащей заявки.</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141259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1969</TotalTime>
  <Words>4016</Words>
  <Application>Microsoft Office PowerPoint</Application>
  <PresentationFormat>Экран (4:3)</PresentationFormat>
  <Paragraphs>440</Paragraphs>
  <Slides>58</Slides>
  <Notes>28</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58</vt:i4>
      </vt:variant>
    </vt:vector>
  </HeadingPairs>
  <TitlesOfParts>
    <vt:vector size="69" baseType="lpstr">
      <vt:lpstr>Arial</vt:lpstr>
      <vt:lpstr>Calibri</vt:lpstr>
      <vt:lpstr>Courier New</vt:lpstr>
      <vt:lpstr>Georgia</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67</cp:revision>
  <dcterms:created xsi:type="dcterms:W3CDTF">2024-04-15T06:44:40Z</dcterms:created>
  <dcterms:modified xsi:type="dcterms:W3CDTF">2025-09-14T11:29:07Z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