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82" r:id="rId2"/>
    <p:sldId id="283" r:id="rId3"/>
    <p:sldId id="284" r:id="rId4"/>
    <p:sldId id="285" r:id="rId5"/>
    <p:sldId id="260" r:id="rId6"/>
    <p:sldId id="261" r:id="rId7"/>
    <p:sldId id="330" r:id="rId8"/>
    <p:sldId id="329" r:id="rId9"/>
    <p:sldId id="331" r:id="rId10"/>
    <p:sldId id="332" r:id="rId11"/>
    <p:sldId id="262" r:id="rId12"/>
    <p:sldId id="263" r:id="rId13"/>
    <p:sldId id="265" r:id="rId14"/>
    <p:sldId id="266" r:id="rId15"/>
    <p:sldId id="387" r:id="rId16"/>
    <p:sldId id="384" r:id="rId17"/>
    <p:sldId id="385" r:id="rId18"/>
    <p:sldId id="386" r:id="rId19"/>
    <p:sldId id="320" r:id="rId20"/>
    <p:sldId id="319" r:id="rId21"/>
    <p:sldId id="318" r:id="rId22"/>
    <p:sldId id="343" r:id="rId23"/>
    <p:sldId id="344" r:id="rId24"/>
    <p:sldId id="366" r:id="rId25"/>
    <p:sldId id="352" r:id="rId26"/>
    <p:sldId id="353" r:id="rId27"/>
    <p:sldId id="359" r:id="rId28"/>
    <p:sldId id="360" r:id="rId29"/>
    <p:sldId id="364" r:id="rId30"/>
    <p:sldId id="365" r:id="rId31"/>
    <p:sldId id="362" r:id="rId32"/>
    <p:sldId id="361" r:id="rId33"/>
    <p:sldId id="392" r:id="rId34"/>
    <p:sldId id="393" r:id="rId35"/>
    <p:sldId id="394" r:id="rId36"/>
    <p:sldId id="396" r:id="rId37"/>
    <p:sldId id="397" r:id="rId38"/>
    <p:sldId id="367" r:id="rId39"/>
    <p:sldId id="368" r:id="rId40"/>
    <p:sldId id="369" r:id="rId41"/>
    <p:sldId id="370" r:id="rId42"/>
    <p:sldId id="371" r:id="rId43"/>
    <p:sldId id="372" r:id="rId44"/>
    <p:sldId id="377" r:id="rId45"/>
    <p:sldId id="373" r:id="rId46"/>
    <p:sldId id="374" r:id="rId47"/>
    <p:sldId id="375" r:id="rId48"/>
    <p:sldId id="376" r:id="rId49"/>
    <p:sldId id="379" r:id="rId50"/>
    <p:sldId id="389" r:id="rId51"/>
    <p:sldId id="390" r:id="rId52"/>
    <p:sldId id="380" r:id="rId53"/>
    <p:sldId id="395" r:id="rId54"/>
    <p:sldId id="341" r:id="rId55"/>
    <p:sldId id="378" r:id="rId56"/>
    <p:sldId id="325" r:id="rId57"/>
    <p:sldId id="321" r:id="rId58"/>
    <p:sldId id="326" r:id="rId59"/>
    <p:sldId id="388" r:id="rId60"/>
    <p:sldId id="323" r:id="rId61"/>
    <p:sldId id="324" r:id="rId62"/>
    <p:sldId id="328" r:id="rId63"/>
    <p:sldId id="383" r:id="rId64"/>
    <p:sldId id="315" r:id="rId6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38" autoAdjust="0"/>
    <p:restoredTop sz="91452" autoAdjust="0"/>
  </p:normalViewPr>
  <p:slideViewPr>
    <p:cSldViewPr>
      <p:cViewPr varScale="1">
        <p:scale>
          <a:sx n="145" d="100"/>
          <a:sy n="145" d="100"/>
        </p:scale>
        <p:origin x="541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B8E18-5CCB-4E2A-9C62-603B98D224E5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C8013-8F73-437E-91A9-A964574ED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7048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960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69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568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4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7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1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60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616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653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3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549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42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358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3747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89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325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207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818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03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45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58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89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53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5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950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C8013-8F73-437E-91A9-A964574EDFD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73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69391"/>
            <a:ext cx="9144000" cy="56464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14034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12445"/>
                </a:moveTo>
                <a:lnTo>
                  <a:pt x="9144000" y="12445"/>
                </a:lnTo>
                <a:lnTo>
                  <a:pt x="9144000" y="0"/>
                </a:lnTo>
                <a:lnTo>
                  <a:pt x="0" y="0"/>
                </a:lnTo>
                <a:lnTo>
                  <a:pt x="0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5875">
            <a:solidFill>
              <a:srgbClr val="2C3B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9850" y="643127"/>
            <a:ext cx="7510373" cy="1950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9391"/>
            <a:ext cx="9144000" cy="564642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114034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12445"/>
                </a:moveTo>
                <a:lnTo>
                  <a:pt x="9144000" y="12445"/>
                </a:lnTo>
                <a:lnTo>
                  <a:pt x="9144000" y="0"/>
                </a:lnTo>
                <a:lnTo>
                  <a:pt x="0" y="0"/>
                </a:lnTo>
                <a:lnTo>
                  <a:pt x="0" y="124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9144000" y="0"/>
                </a:moveTo>
                <a:lnTo>
                  <a:pt x="0" y="0"/>
                </a:lnTo>
                <a:lnTo>
                  <a:pt x="0" y="731520"/>
                </a:lnTo>
                <a:lnTo>
                  <a:pt x="9144000" y="731520"/>
                </a:lnTo>
                <a:lnTo>
                  <a:pt x="9144000" y="0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6126479"/>
            <a:ext cx="9144000" cy="731520"/>
          </a:xfrm>
          <a:custGeom>
            <a:avLst/>
            <a:gdLst/>
            <a:ahLst/>
            <a:cxnLst/>
            <a:rect l="l" t="t" r="r" b="b"/>
            <a:pathLst>
              <a:path w="9144000" h="731520">
                <a:moveTo>
                  <a:pt x="0" y="731520"/>
                </a:moveTo>
                <a:lnTo>
                  <a:pt x="9144000" y="731520"/>
                </a:lnTo>
                <a:lnTo>
                  <a:pt x="9144000" y="0"/>
                </a:lnTo>
                <a:lnTo>
                  <a:pt x="0" y="0"/>
                </a:lnTo>
                <a:lnTo>
                  <a:pt x="0" y="731520"/>
                </a:lnTo>
                <a:close/>
              </a:path>
            </a:pathLst>
          </a:custGeom>
          <a:ln w="15875">
            <a:solidFill>
              <a:srgbClr val="2C3B6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9850" y="643127"/>
            <a:ext cx="7510373" cy="19507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2587" y="169163"/>
            <a:ext cx="847344" cy="8473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838" y="3068523"/>
            <a:ext cx="5596255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mailto:Reveko_k@mile.by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2738426"/>
            <a:ext cx="7620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4400" spc="-165" dirty="0">
                <a:latin typeface="Georgia"/>
                <a:cs typeface="Georgia"/>
              </a:rPr>
              <a:t>Защита персональных </a:t>
            </a:r>
            <a:r>
              <a:rPr lang="ru-RU" sz="4400" spc="-165" dirty="0" smtClean="0">
                <a:latin typeface="Georgia"/>
                <a:cs typeface="Georgia"/>
              </a:rPr>
              <a:t>данных </a:t>
            </a:r>
            <a:endParaRPr sz="4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8832" y="3326808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355" y="1965960"/>
            <a:ext cx="6053200" cy="3533018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Генетические персональные данные</a:t>
            </a: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i="1" dirty="0">
                <a:latin typeface="Georgia" panose="02040502050405020303" pitchFamily="18" charset="0"/>
                <a:cs typeface="Georgia"/>
              </a:rPr>
              <a:t>информация, относящаяся к наследуемым либо приобретенным генетическим характеристикам человека, которая содержит уникальные данные о его физиологии либо здоровье и может быть выявлена, в частности, при исследовании его биологического образца.</a:t>
            </a: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i="1" dirty="0">
              <a:latin typeface="Georgia" panose="02040502050405020303" pitchFamily="18" charset="0"/>
              <a:cs typeface="Georgia"/>
            </a:endParaRPr>
          </a:p>
          <a:p>
            <a:pPr marL="415925" marR="74295" indent="-342900" algn="just">
              <a:lnSpc>
                <a:spcPts val="2010"/>
              </a:lnSpc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Дезоксирибонуклеиновая кислота </a:t>
            </a:r>
            <a:r>
              <a:rPr lang="ru-RU" b="1" dirty="0">
                <a:latin typeface="Georgia" panose="02040502050405020303" pitchFamily="18" charset="0"/>
              </a:rPr>
              <a:t>(</a:t>
            </a: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ДНК)</a:t>
            </a:r>
          </a:p>
        </p:txBody>
      </p:sp>
      <p:sp>
        <p:nvSpPr>
          <p:cNvPr id="14" name="object 14"/>
          <p:cNvSpPr/>
          <p:nvPr/>
        </p:nvSpPr>
        <p:spPr>
          <a:xfrm>
            <a:off x="2043245" y="1961911"/>
            <a:ext cx="399415" cy="3533018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417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4859" y="1684731"/>
            <a:ext cx="1342390" cy="150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Физическое</a:t>
            </a:r>
            <a:endParaRPr sz="1800" dirty="0">
              <a:latin typeface="Georgia"/>
              <a:cs typeface="Georgia"/>
            </a:endParaRPr>
          </a:p>
          <a:p>
            <a:pPr marL="12700" marR="431165">
              <a:lnSpc>
                <a:spcPts val="1910"/>
              </a:lnSpc>
              <a:spcBef>
                <a:spcPts val="140"/>
              </a:spcBef>
            </a:pPr>
            <a:r>
              <a:rPr sz="1800" b="1" spc="-10" dirty="0">
                <a:latin typeface="Georgia"/>
                <a:cs typeface="Georgia"/>
              </a:rPr>
              <a:t>лицо, </a:t>
            </a:r>
            <a:r>
              <a:rPr sz="1800" b="1" spc="-125" dirty="0">
                <a:latin typeface="Georgia"/>
                <a:cs typeface="Georgia"/>
              </a:rPr>
              <a:t>которое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739"/>
              </a:lnSpc>
            </a:pPr>
            <a:r>
              <a:rPr sz="1800" b="1" spc="-150" dirty="0">
                <a:latin typeface="Georgia"/>
                <a:cs typeface="Georgia"/>
              </a:rPr>
              <a:t>может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85" dirty="0">
                <a:latin typeface="Georgia"/>
                <a:cs typeface="Georgia"/>
              </a:rPr>
              <a:t>быть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895"/>
              </a:lnSpc>
            </a:pPr>
            <a:r>
              <a:rPr sz="1800" b="1" spc="-10" dirty="0">
                <a:latin typeface="Georgia"/>
                <a:cs typeface="Georgia"/>
              </a:rPr>
              <a:t>прямо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b="1" spc="-105" dirty="0">
                <a:latin typeface="Georgia"/>
                <a:cs typeface="Georgia"/>
              </a:rPr>
              <a:t>определено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722" y="1747773"/>
            <a:ext cx="5899785" cy="1039900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68580" marR="405130" algn="just">
              <a:lnSpc>
                <a:spcPct val="88000"/>
              </a:lnSpc>
              <a:spcBef>
                <a:spcPts val="505"/>
              </a:spcBef>
            </a:pP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личность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которого</a:t>
            </a:r>
            <a:r>
              <a:rPr sz="1800" b="0" i="1" spc="10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можно</a:t>
            </a:r>
            <a:r>
              <a:rPr sz="1800" b="0" i="1" spc="8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5" dirty="0">
                <a:latin typeface="Georgia" panose="02040502050405020303" pitchFamily="18" charset="0"/>
                <a:cs typeface="Roboto Thin"/>
              </a:rPr>
              <a:t>установить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на основании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85" dirty="0">
                <a:latin typeface="Georgia" panose="02040502050405020303" pitchFamily="18" charset="0"/>
                <a:cs typeface="Roboto Thin"/>
              </a:rPr>
              <a:t>той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информации,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которую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мы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рассматриваем,</a:t>
            </a:r>
            <a:r>
              <a:rPr sz="1800" b="0" i="1" spc="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90" dirty="0">
                <a:latin typeface="Georgia" panose="02040502050405020303" pitchFamily="18" charset="0"/>
                <a:cs typeface="Roboto Thin"/>
              </a:rPr>
              <a:t>без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использования</a:t>
            </a:r>
            <a:r>
              <a:rPr sz="1800" b="0" i="1" spc="5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дополнительных сведений.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4859" y="3747896"/>
            <a:ext cx="1342390" cy="1505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Физическое</a:t>
            </a:r>
            <a:endParaRPr sz="1800" dirty="0">
              <a:latin typeface="Georgia"/>
              <a:cs typeface="Georgia"/>
            </a:endParaRPr>
          </a:p>
          <a:p>
            <a:pPr marL="12700" marR="431165">
              <a:lnSpc>
                <a:spcPts val="1910"/>
              </a:lnSpc>
              <a:spcBef>
                <a:spcPts val="140"/>
              </a:spcBef>
            </a:pPr>
            <a:r>
              <a:rPr sz="1800" b="1" spc="-10" dirty="0">
                <a:latin typeface="Georgia"/>
                <a:cs typeface="Georgia"/>
              </a:rPr>
              <a:t>лицо, </a:t>
            </a:r>
            <a:r>
              <a:rPr sz="1800" b="1" spc="-125" dirty="0">
                <a:latin typeface="Georgia"/>
                <a:cs typeface="Georgia"/>
              </a:rPr>
              <a:t>которое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739"/>
              </a:lnSpc>
            </a:pPr>
            <a:r>
              <a:rPr sz="1800" b="1" spc="-150" dirty="0">
                <a:latin typeface="Georgia"/>
                <a:cs typeface="Georgia"/>
              </a:rPr>
              <a:t>может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85" dirty="0">
                <a:latin typeface="Georgia"/>
                <a:cs typeface="Georgia"/>
              </a:rPr>
              <a:t>быть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895"/>
              </a:lnSpc>
            </a:pPr>
            <a:r>
              <a:rPr sz="1800" b="1" spc="-20" dirty="0">
                <a:latin typeface="Georgia"/>
                <a:cs typeface="Georgia"/>
              </a:rPr>
              <a:t>косвенно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30"/>
              </a:lnSpc>
            </a:pPr>
            <a:r>
              <a:rPr sz="1800" b="1" spc="-105" dirty="0">
                <a:latin typeface="Georgia"/>
                <a:cs typeface="Georgia"/>
              </a:rPr>
              <a:t>определено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4723" y="3822191"/>
            <a:ext cx="5899785" cy="2015166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68580" marR="859790" algn="just">
              <a:lnSpc>
                <a:spcPct val="88100"/>
              </a:lnSpc>
              <a:spcBef>
                <a:spcPts val="509"/>
              </a:spcBef>
            </a:pP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личность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которого</a:t>
            </a:r>
            <a:r>
              <a:rPr sz="1800" b="0" i="1" spc="8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нельзя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5" dirty="0">
                <a:latin typeface="Georgia" panose="02040502050405020303" pitchFamily="18" charset="0"/>
                <a:cs typeface="Roboto Thin"/>
              </a:rPr>
              <a:t>установить</a:t>
            </a:r>
            <a:r>
              <a:rPr sz="18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на основании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85" dirty="0">
                <a:latin typeface="Georgia" panose="02040502050405020303" pitchFamily="18" charset="0"/>
                <a:cs typeface="Roboto Thin"/>
              </a:rPr>
              <a:t>той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информации,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которую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мы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рассматриваем,</a:t>
            </a:r>
            <a:r>
              <a:rPr sz="18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но</a:t>
            </a:r>
            <a:r>
              <a:rPr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35" dirty="0">
                <a:latin typeface="Georgia" panose="02040502050405020303" pitchFamily="18" charset="0"/>
                <a:cs typeface="Roboto Thin"/>
              </a:rPr>
              <a:t>это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можно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 err="1">
                <a:latin typeface="Georgia" panose="02040502050405020303" pitchFamily="18" charset="0"/>
                <a:cs typeface="Roboto Thin"/>
              </a:rPr>
              <a:t>сделать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75" dirty="0" err="1">
                <a:latin typeface="Georgia" panose="02040502050405020303" pitchFamily="18" charset="0"/>
                <a:cs typeface="Roboto Thin"/>
              </a:rPr>
              <a:t>путем</a:t>
            </a:r>
            <a:r>
              <a:rPr lang="ru-RU" sz="1800" b="0" i="1" spc="7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45" dirty="0" err="1">
                <a:latin typeface="Georgia" panose="02040502050405020303" pitchFamily="18" charset="0"/>
                <a:cs typeface="Roboto Thin"/>
              </a:rPr>
              <a:t>объединения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10" dirty="0">
                <a:latin typeface="Georgia" panose="02040502050405020303" pitchFamily="18" charset="0"/>
                <a:cs typeface="Roboto Thin"/>
              </a:rPr>
              <a:t>такой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информации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20" dirty="0">
                <a:latin typeface="Georgia" panose="02040502050405020303" pitchFamily="18" charset="0"/>
                <a:cs typeface="Roboto Thin"/>
              </a:rPr>
              <a:t>с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иными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сведениями,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которыми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м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ы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располагаем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которые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10" dirty="0">
                <a:latin typeface="Georgia" panose="02040502050405020303" pitchFamily="18" charset="0"/>
                <a:cs typeface="Roboto Thin"/>
              </a:rPr>
              <a:t>могут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25" dirty="0">
                <a:latin typeface="Georgia" panose="02040502050405020303" pitchFamily="18" charset="0"/>
                <a:cs typeface="Roboto Thin"/>
              </a:rPr>
              <a:t>быть</a:t>
            </a:r>
            <a:r>
              <a:rPr sz="1800" b="0" i="1" spc="5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получены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65" dirty="0">
                <a:latin typeface="Georgia" panose="02040502050405020303" pitchFamily="18" charset="0"/>
                <a:cs typeface="Roboto Thin"/>
              </a:rPr>
              <a:t>из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других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25" dirty="0">
                <a:latin typeface="Georgia" panose="02040502050405020303" pitchFamily="18" charset="0"/>
                <a:cs typeface="Roboto Thin"/>
              </a:rPr>
              <a:t>источников.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5292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latin typeface="Georgia"/>
                <a:cs typeface="Georgia"/>
              </a:rPr>
              <a:t>Виды</a:t>
            </a:r>
            <a:r>
              <a:rPr sz="3200" spc="-130" dirty="0">
                <a:latin typeface="Georgia"/>
                <a:cs typeface="Georgia"/>
              </a:rPr>
              <a:t> </a:t>
            </a:r>
            <a:r>
              <a:rPr sz="3200" spc="-55" dirty="0">
                <a:latin typeface="Georgia"/>
                <a:cs typeface="Georgia"/>
              </a:rPr>
              <a:t>персональных</a:t>
            </a:r>
            <a:r>
              <a:rPr sz="3200" spc="-125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735" y="2038350"/>
            <a:ext cx="1831339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1689"/>
              </a:lnSpc>
              <a:spcBef>
                <a:spcPts val="100"/>
              </a:spcBef>
            </a:pPr>
            <a:r>
              <a:rPr sz="1500" spc="-10" dirty="0">
                <a:latin typeface="Georgia"/>
                <a:cs typeface="Georgia"/>
              </a:rPr>
              <a:t>Номинативные</a:t>
            </a:r>
            <a:endParaRPr sz="1500" dirty="0">
              <a:latin typeface="Georgia"/>
              <a:cs typeface="Georgia"/>
            </a:endParaRPr>
          </a:p>
          <a:p>
            <a:pPr marR="5080" algn="r">
              <a:lnSpc>
                <a:spcPts val="1585"/>
              </a:lnSpc>
            </a:pPr>
            <a:r>
              <a:rPr sz="1500" spc="-10" dirty="0">
                <a:latin typeface="Georgia"/>
                <a:cs typeface="Georgia"/>
              </a:rPr>
              <a:t>(сведения,</a:t>
            </a:r>
            <a:endParaRPr sz="1500" dirty="0">
              <a:latin typeface="Georgia"/>
              <a:cs typeface="Georgia"/>
            </a:endParaRPr>
          </a:p>
          <a:p>
            <a:pPr marR="6985" algn="r">
              <a:lnSpc>
                <a:spcPts val="1585"/>
              </a:lnSpc>
            </a:pPr>
            <a:r>
              <a:rPr sz="1500" spc="-25" dirty="0">
                <a:latin typeface="Georgia"/>
                <a:cs typeface="Georgia"/>
              </a:rPr>
              <a:t>идентифицирующие</a:t>
            </a:r>
            <a:endParaRPr sz="1500" dirty="0">
              <a:latin typeface="Georgia"/>
              <a:cs typeface="Georgia"/>
            </a:endParaRPr>
          </a:p>
          <a:p>
            <a:pPr marR="6350" algn="r">
              <a:lnSpc>
                <a:spcPts val="1689"/>
              </a:lnSpc>
            </a:pPr>
            <a:r>
              <a:rPr sz="1500" spc="-10" dirty="0">
                <a:latin typeface="Georgia"/>
                <a:cs typeface="Georgia"/>
              </a:rPr>
              <a:t>лицо)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97835" y="1844039"/>
            <a:ext cx="422275" cy="4008120"/>
          </a:xfrm>
          <a:custGeom>
            <a:avLst/>
            <a:gdLst/>
            <a:ahLst/>
            <a:cxnLst/>
            <a:rect l="l" t="t" r="r" b="b"/>
            <a:pathLst>
              <a:path w="422275" h="4008120">
                <a:moveTo>
                  <a:pt x="422147" y="1281684"/>
                </a:moveTo>
                <a:lnTo>
                  <a:pt x="366031" y="1276405"/>
                </a:lnTo>
                <a:lnTo>
                  <a:pt x="315609" y="1261509"/>
                </a:lnTo>
                <a:lnTo>
                  <a:pt x="272891" y="1238408"/>
                </a:lnTo>
                <a:lnTo>
                  <a:pt x="239888" y="1208513"/>
                </a:lnTo>
                <a:lnTo>
                  <a:pt x="218612" y="1173234"/>
                </a:lnTo>
                <a:lnTo>
                  <a:pt x="211074" y="1133983"/>
                </a:lnTo>
                <a:lnTo>
                  <a:pt x="211074" y="788543"/>
                </a:lnTo>
                <a:lnTo>
                  <a:pt x="203535" y="749291"/>
                </a:lnTo>
                <a:lnTo>
                  <a:pt x="182259" y="714012"/>
                </a:lnTo>
                <a:lnTo>
                  <a:pt x="149256" y="684117"/>
                </a:lnTo>
                <a:lnTo>
                  <a:pt x="106538" y="661016"/>
                </a:lnTo>
                <a:lnTo>
                  <a:pt x="56116" y="646120"/>
                </a:lnTo>
                <a:lnTo>
                  <a:pt x="0" y="640842"/>
                </a:lnTo>
                <a:lnTo>
                  <a:pt x="56116" y="635563"/>
                </a:lnTo>
                <a:lnTo>
                  <a:pt x="106538" y="620667"/>
                </a:lnTo>
                <a:lnTo>
                  <a:pt x="149256" y="597566"/>
                </a:lnTo>
                <a:lnTo>
                  <a:pt x="182259" y="567671"/>
                </a:lnTo>
                <a:lnTo>
                  <a:pt x="203535" y="532392"/>
                </a:lnTo>
                <a:lnTo>
                  <a:pt x="211074" y="493140"/>
                </a:lnTo>
                <a:lnTo>
                  <a:pt x="211074" y="147700"/>
                </a:lnTo>
                <a:lnTo>
                  <a:pt x="218612" y="108449"/>
                </a:lnTo>
                <a:lnTo>
                  <a:pt x="239888" y="73170"/>
                </a:lnTo>
                <a:lnTo>
                  <a:pt x="272891" y="43275"/>
                </a:lnTo>
                <a:lnTo>
                  <a:pt x="315609" y="20174"/>
                </a:lnTo>
                <a:lnTo>
                  <a:pt x="366031" y="5278"/>
                </a:lnTo>
                <a:lnTo>
                  <a:pt x="422147" y="0"/>
                </a:lnTo>
              </a:path>
              <a:path w="422275" h="4008120">
                <a:moveTo>
                  <a:pt x="422147" y="4008120"/>
                </a:moveTo>
                <a:lnTo>
                  <a:pt x="366031" y="4002841"/>
                </a:lnTo>
                <a:lnTo>
                  <a:pt x="315609" y="3987946"/>
                </a:lnTo>
                <a:lnTo>
                  <a:pt x="272891" y="3964843"/>
                </a:lnTo>
                <a:lnTo>
                  <a:pt x="239888" y="3934939"/>
                </a:lnTo>
                <a:lnTo>
                  <a:pt x="218612" y="3899645"/>
                </a:lnTo>
                <a:lnTo>
                  <a:pt x="211074" y="3860368"/>
                </a:lnTo>
                <a:lnTo>
                  <a:pt x="211074" y="2819273"/>
                </a:lnTo>
                <a:lnTo>
                  <a:pt x="203535" y="2780021"/>
                </a:lnTo>
                <a:lnTo>
                  <a:pt x="182259" y="2744742"/>
                </a:lnTo>
                <a:lnTo>
                  <a:pt x="149256" y="2714847"/>
                </a:lnTo>
                <a:lnTo>
                  <a:pt x="106538" y="2691746"/>
                </a:lnTo>
                <a:lnTo>
                  <a:pt x="56116" y="2676850"/>
                </a:lnTo>
                <a:lnTo>
                  <a:pt x="0" y="2671572"/>
                </a:lnTo>
                <a:lnTo>
                  <a:pt x="56116" y="2666293"/>
                </a:lnTo>
                <a:lnTo>
                  <a:pt x="106538" y="2651397"/>
                </a:lnTo>
                <a:lnTo>
                  <a:pt x="149256" y="2628296"/>
                </a:lnTo>
                <a:lnTo>
                  <a:pt x="182259" y="2598401"/>
                </a:lnTo>
                <a:lnTo>
                  <a:pt x="203535" y="2563122"/>
                </a:lnTo>
                <a:lnTo>
                  <a:pt x="211074" y="2523871"/>
                </a:lnTo>
                <a:lnTo>
                  <a:pt x="211074" y="1482725"/>
                </a:lnTo>
                <a:lnTo>
                  <a:pt x="218612" y="1443473"/>
                </a:lnTo>
                <a:lnTo>
                  <a:pt x="239888" y="1408194"/>
                </a:lnTo>
                <a:lnTo>
                  <a:pt x="272891" y="1378299"/>
                </a:lnTo>
                <a:lnTo>
                  <a:pt x="315609" y="1355198"/>
                </a:lnTo>
                <a:lnTo>
                  <a:pt x="366031" y="1340302"/>
                </a:lnTo>
                <a:lnTo>
                  <a:pt x="422147" y="1335024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89148" y="1844039"/>
            <a:ext cx="5745480" cy="121956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70815" indent="-113664" algn="just">
              <a:lnSpc>
                <a:spcPct val="100000"/>
              </a:lnSpc>
              <a:spcBef>
                <a:spcPts val="309"/>
              </a:spcBef>
              <a:buChar char="•"/>
              <a:tabLst>
                <a:tab pos="170815" algn="l"/>
              </a:tabLst>
            </a:pPr>
            <a:r>
              <a:rPr sz="1500" spc="-25" dirty="0">
                <a:latin typeface="Georgia"/>
                <a:cs typeface="Georgia"/>
              </a:rPr>
              <a:t>ФИО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dirty="0">
                <a:latin typeface="Georgia"/>
                <a:cs typeface="Georgia"/>
              </a:rPr>
              <a:t>место</a:t>
            </a:r>
            <a:r>
              <a:rPr sz="1500" spc="-7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жительства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dirty="0">
                <a:latin typeface="Georgia"/>
                <a:cs typeface="Georgia"/>
              </a:rPr>
              <a:t>дата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и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место</a:t>
            </a:r>
            <a:r>
              <a:rPr sz="1500" spc="-5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рождения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20" dirty="0">
                <a:latin typeface="Georgia"/>
                <a:cs typeface="Georgia"/>
              </a:rPr>
              <a:t>серия</a:t>
            </a:r>
            <a:r>
              <a:rPr sz="1500" spc="-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и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номер</a:t>
            </a:r>
            <a:r>
              <a:rPr sz="1500" spc="-5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паспорта</a:t>
            </a:r>
            <a:endParaRPr sz="1500" dirty="0">
              <a:latin typeface="Georgia"/>
              <a:cs typeface="Georgia"/>
            </a:endParaRPr>
          </a:p>
          <a:p>
            <a:pPr marL="57150" algn="just">
              <a:lnSpc>
                <a:spcPct val="100000"/>
              </a:lnSpc>
              <a:spcBef>
                <a:spcPts val="45"/>
              </a:spcBef>
            </a:pPr>
            <a:r>
              <a:rPr sz="1500" spc="-80" dirty="0">
                <a:latin typeface="Georgia"/>
                <a:cs typeface="Georgia"/>
              </a:rPr>
              <a:t>Иными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словами,</a:t>
            </a:r>
            <a:r>
              <a:rPr sz="1500" dirty="0">
                <a:latin typeface="Georgia"/>
                <a:cs typeface="Georgia"/>
              </a:rPr>
              <a:t> </a:t>
            </a:r>
            <a:r>
              <a:rPr sz="1500" spc="-229" dirty="0">
                <a:latin typeface="Georgia"/>
                <a:cs typeface="Georgia"/>
              </a:rPr>
              <a:t>–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lang="en-US" sz="1500" spc="-20" dirty="0">
                <a:latin typeface="Georgia"/>
                <a:cs typeface="Georgia"/>
              </a:rPr>
              <a:t> </a:t>
            </a:r>
            <a:r>
              <a:rPr sz="1500" spc="-30" dirty="0" err="1">
                <a:latin typeface="Georgia"/>
                <a:cs typeface="Georgia"/>
              </a:rPr>
              <a:t>данные</a:t>
            </a:r>
            <a:r>
              <a:rPr sz="1500" spc="-30" dirty="0">
                <a:latin typeface="Georgia"/>
                <a:cs typeface="Georgia"/>
              </a:rPr>
              <a:t>,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называющие</a:t>
            </a:r>
            <a:r>
              <a:rPr sz="1500" spc="-20" dirty="0">
                <a:latin typeface="Georgia"/>
                <a:cs typeface="Georgia"/>
              </a:rPr>
              <a:t> конкретное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лицо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435" y="4069842"/>
            <a:ext cx="1564005" cy="8578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92405" marR="5080" indent="-180340" algn="r">
              <a:lnSpc>
                <a:spcPts val="1580"/>
              </a:lnSpc>
              <a:spcBef>
                <a:spcPts val="335"/>
              </a:spcBef>
            </a:pPr>
            <a:r>
              <a:rPr sz="1500" spc="-75" dirty="0">
                <a:latin typeface="Georgia"/>
                <a:cs typeface="Georgia"/>
              </a:rPr>
              <a:t>Иные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(сведения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о </a:t>
            </a:r>
            <a:r>
              <a:rPr sz="1500" spc="-20" dirty="0">
                <a:latin typeface="Georgia"/>
                <a:cs typeface="Georgia"/>
              </a:rPr>
              <a:t>таком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лице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или относящиеся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50" dirty="0">
                <a:latin typeface="Georgia"/>
                <a:cs typeface="Georgia"/>
              </a:rPr>
              <a:t>к </a:t>
            </a:r>
            <a:r>
              <a:rPr sz="1500" spc="-10" dirty="0">
                <a:latin typeface="Georgia"/>
                <a:cs typeface="Georgia"/>
              </a:rPr>
              <a:t>такому</a:t>
            </a:r>
            <a:r>
              <a:rPr sz="1500" spc="-6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лицу)</a:t>
            </a:r>
            <a:endParaRPr sz="15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9148" y="3179064"/>
            <a:ext cx="5745480" cy="267335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70815" indent="-113664" algn="just">
              <a:lnSpc>
                <a:spcPct val="100000"/>
              </a:lnSpc>
              <a:spcBef>
                <a:spcPts val="384"/>
              </a:spcBef>
              <a:buChar char="•"/>
              <a:tabLst>
                <a:tab pos="170815" algn="l"/>
              </a:tabLst>
            </a:pPr>
            <a:r>
              <a:rPr sz="1500" spc="-50" dirty="0">
                <a:latin typeface="Georgia"/>
                <a:cs typeface="Georgia"/>
              </a:rPr>
              <a:t>личный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45" dirty="0">
                <a:latin typeface="Georgia"/>
                <a:cs typeface="Georgia"/>
              </a:rPr>
              <a:t>номер,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указанный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10" dirty="0">
                <a:latin typeface="Georgia"/>
                <a:cs typeface="Georgia"/>
              </a:rPr>
              <a:t> договоре</a:t>
            </a:r>
            <a:endParaRPr sz="1500" dirty="0">
              <a:latin typeface="Georgia"/>
              <a:cs typeface="Georgia"/>
            </a:endParaRPr>
          </a:p>
          <a:p>
            <a:pPr marL="171450" marR="533400" indent="-114300" algn="just">
              <a:lnSpc>
                <a:spcPts val="1580"/>
              </a:lnSpc>
              <a:spcBef>
                <a:spcPts val="280"/>
              </a:spcBef>
              <a:buChar char="•"/>
              <a:tabLst>
                <a:tab pos="171450" algn="l"/>
              </a:tabLst>
            </a:pPr>
            <a:r>
              <a:rPr sz="1500" spc="-30" dirty="0">
                <a:latin typeface="Georgia"/>
                <a:cs typeface="Georgia"/>
              </a:rPr>
              <a:t>размер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заработной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платы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сотрудника,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номер </a:t>
            </a:r>
            <a:r>
              <a:rPr sz="1500" spc="-10" dirty="0">
                <a:latin typeface="Georgia"/>
                <a:cs typeface="Georgia"/>
              </a:rPr>
              <a:t>банковского </a:t>
            </a:r>
            <a:r>
              <a:rPr sz="1500" spc="-25" dirty="0">
                <a:latin typeface="Georgia"/>
                <a:cs typeface="Georgia"/>
              </a:rPr>
              <a:t>счета,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служебная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характеристика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0"/>
              </a:spcBef>
              <a:buChar char="•"/>
              <a:tabLst>
                <a:tab pos="170815" algn="l"/>
              </a:tabLst>
            </a:pPr>
            <a:r>
              <a:rPr sz="1500" spc="-10" dirty="0">
                <a:latin typeface="Georgia"/>
                <a:cs typeface="Georgia"/>
              </a:rPr>
              <a:t>адрес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электронной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почты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клиента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45" dirty="0">
                <a:latin typeface="Georgia"/>
                <a:cs typeface="Georgia"/>
              </a:rPr>
              <a:t>информация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об</a:t>
            </a:r>
            <a:r>
              <a:rPr sz="1500" spc="-20" dirty="0">
                <a:latin typeface="Georgia"/>
                <a:cs typeface="Georgia"/>
              </a:rPr>
              <a:t> успеваемости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40" dirty="0">
                <a:latin typeface="Georgia"/>
                <a:cs typeface="Georgia"/>
              </a:rPr>
              <a:t>школе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или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институте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85" dirty="0">
                <a:latin typeface="Georgia"/>
                <a:cs typeface="Georgia"/>
              </a:rPr>
              <a:t>IP-</a:t>
            </a:r>
            <a:r>
              <a:rPr sz="1500" spc="-10" dirty="0">
                <a:latin typeface="Georgia"/>
                <a:cs typeface="Georgia"/>
              </a:rPr>
              <a:t>адрес</a:t>
            </a:r>
            <a:r>
              <a:rPr sz="1500" spc="-5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компьютера,</a:t>
            </a:r>
            <a:r>
              <a:rPr sz="1500" spc="-3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история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поиска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браузере,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покупок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30" dirty="0">
                <a:latin typeface="Georgia"/>
                <a:cs typeface="Georgia"/>
              </a:rPr>
              <a:t>отношения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с</a:t>
            </a:r>
            <a:r>
              <a:rPr sz="1500" spc="-20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коллегами,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35" dirty="0">
                <a:latin typeface="Georgia"/>
                <a:cs typeface="Georgia"/>
              </a:rPr>
              <a:t>взаимоотношениях</a:t>
            </a:r>
            <a:r>
              <a:rPr sz="1500" spc="-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в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семье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50" dirty="0">
                <a:latin typeface="Georgia"/>
                <a:cs typeface="Georgia"/>
              </a:rPr>
              <a:t>информация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о</a:t>
            </a:r>
            <a:r>
              <a:rPr sz="1500" spc="-40" dirty="0">
                <a:latin typeface="Georgia"/>
                <a:cs typeface="Georgia"/>
              </a:rPr>
              <a:t> болезнях, </a:t>
            </a:r>
            <a:r>
              <a:rPr sz="1500" spc="-10" dirty="0">
                <a:latin typeface="Georgia"/>
                <a:cs typeface="Georgia"/>
              </a:rPr>
              <a:t>визитах</a:t>
            </a:r>
            <a:r>
              <a:rPr sz="1500" spc="-3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к</a:t>
            </a:r>
            <a:r>
              <a:rPr sz="1500" spc="-4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врачу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0"/>
              </a:spcBef>
              <a:buChar char="•"/>
              <a:tabLst>
                <a:tab pos="170815" algn="l"/>
              </a:tabLst>
            </a:pPr>
            <a:r>
              <a:rPr sz="1500" spc="-30" dirty="0">
                <a:latin typeface="Georgia"/>
                <a:cs typeface="Georgia"/>
              </a:rPr>
              <a:t>принадлежности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имущества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45"/>
              </a:spcBef>
              <a:buChar char="•"/>
              <a:tabLst>
                <a:tab pos="170815" algn="l"/>
              </a:tabLst>
            </a:pPr>
            <a:r>
              <a:rPr sz="1500" spc="-25" dirty="0">
                <a:latin typeface="Georgia"/>
                <a:cs typeface="Georgia"/>
              </a:rPr>
              <a:t>политические</a:t>
            </a:r>
            <a:r>
              <a:rPr sz="1500" spc="-15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взгляды</a:t>
            </a:r>
            <a:r>
              <a:rPr sz="1500" spc="-10" dirty="0">
                <a:latin typeface="Georgia"/>
                <a:cs typeface="Georgia"/>
              </a:rPr>
              <a:t> человека</a:t>
            </a:r>
            <a:endParaRPr sz="1500" dirty="0">
              <a:latin typeface="Georgia"/>
              <a:cs typeface="Georgia"/>
            </a:endParaRPr>
          </a:p>
          <a:p>
            <a:pPr marL="170815" indent="-113664" algn="just">
              <a:lnSpc>
                <a:spcPct val="100000"/>
              </a:lnSpc>
              <a:spcBef>
                <a:spcPts val="50"/>
              </a:spcBef>
              <a:buChar char="•"/>
              <a:tabLst>
                <a:tab pos="170815" algn="l"/>
              </a:tabLst>
            </a:pPr>
            <a:r>
              <a:rPr sz="1500" spc="-45" dirty="0">
                <a:latin typeface="Georgia"/>
                <a:cs typeface="Georgia"/>
              </a:rPr>
              <a:t>фотографии,</a:t>
            </a:r>
            <a:r>
              <a:rPr sz="1500" spc="-10" dirty="0">
                <a:latin typeface="Georgia"/>
                <a:cs typeface="Georgia"/>
              </a:rPr>
              <a:t> </a:t>
            </a:r>
            <a:r>
              <a:rPr sz="1500" spc="-25" dirty="0">
                <a:latin typeface="Georgia"/>
                <a:cs typeface="Georgia"/>
              </a:rPr>
              <a:t>видеозаписи</a:t>
            </a:r>
            <a:r>
              <a:rPr sz="1500" spc="15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лица</a:t>
            </a:r>
            <a:endParaRPr sz="15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38138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65" dirty="0">
                <a:latin typeface="Georgia"/>
                <a:cs typeface="Georgia"/>
              </a:rPr>
              <a:t> </a:t>
            </a:r>
            <a:r>
              <a:rPr sz="3200" spc="-60" dirty="0">
                <a:latin typeface="Georgia"/>
                <a:cs typeface="Georgia"/>
              </a:rPr>
              <a:t>«обработка»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5400" y="3393440"/>
            <a:ext cx="1598929" cy="78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ts val="2030"/>
              </a:lnSpc>
              <a:spcBef>
                <a:spcPts val="100"/>
              </a:spcBef>
            </a:pPr>
            <a:r>
              <a:rPr sz="1800" b="0" i="1" spc="-10" dirty="0">
                <a:latin typeface="Roboto Thin"/>
                <a:cs typeface="Roboto Thin"/>
              </a:rPr>
              <a:t>Обработка</a:t>
            </a:r>
            <a:endParaRPr sz="1800" dirty="0">
              <a:latin typeface="Roboto Thin"/>
              <a:cs typeface="Roboto Thin"/>
            </a:endParaRPr>
          </a:p>
          <a:p>
            <a:pPr marR="5080" algn="r">
              <a:lnSpc>
                <a:spcPts val="1905"/>
              </a:lnSpc>
            </a:pPr>
            <a:r>
              <a:rPr sz="1800" b="0" i="1" spc="-10" dirty="0">
                <a:latin typeface="Roboto Thin"/>
                <a:cs typeface="Roboto Thin"/>
              </a:rPr>
              <a:t>персональных</a:t>
            </a:r>
            <a:endParaRPr sz="1800" dirty="0">
              <a:latin typeface="Roboto Thin"/>
              <a:cs typeface="Roboto Thin"/>
            </a:endParaRPr>
          </a:p>
          <a:p>
            <a:pPr marR="5715" algn="r">
              <a:lnSpc>
                <a:spcPts val="2035"/>
              </a:lnSpc>
            </a:pPr>
            <a:r>
              <a:rPr sz="1800" b="0" i="1" spc="-10" dirty="0">
                <a:latin typeface="Roboto Thin"/>
                <a:cs typeface="Roboto Thin"/>
              </a:rPr>
              <a:t>данных</a:t>
            </a:r>
            <a:endParaRPr sz="1800" dirty="0">
              <a:latin typeface="Roboto Thin"/>
              <a:cs typeface="Roboto Th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6851" y="1955292"/>
            <a:ext cx="376555" cy="3700779"/>
          </a:xfrm>
          <a:custGeom>
            <a:avLst/>
            <a:gdLst/>
            <a:ahLst/>
            <a:cxnLst/>
            <a:rect l="l" t="t" r="r" b="b"/>
            <a:pathLst>
              <a:path w="376554" h="3700779">
                <a:moveTo>
                  <a:pt x="376427" y="3700272"/>
                </a:moveTo>
                <a:lnTo>
                  <a:pt x="326414" y="3695565"/>
                </a:lnTo>
                <a:lnTo>
                  <a:pt x="281460" y="3682285"/>
                </a:lnTo>
                <a:lnTo>
                  <a:pt x="243363" y="3661687"/>
                </a:lnTo>
                <a:lnTo>
                  <a:pt x="213924" y="3635031"/>
                </a:lnTo>
                <a:lnTo>
                  <a:pt x="188214" y="3568573"/>
                </a:lnTo>
                <a:lnTo>
                  <a:pt x="188214" y="1981835"/>
                </a:lnTo>
                <a:lnTo>
                  <a:pt x="181486" y="1946811"/>
                </a:lnTo>
                <a:lnTo>
                  <a:pt x="133064" y="1888696"/>
                </a:lnTo>
                <a:lnTo>
                  <a:pt x="94967" y="1868108"/>
                </a:lnTo>
                <a:lnTo>
                  <a:pt x="50013" y="1854837"/>
                </a:lnTo>
                <a:lnTo>
                  <a:pt x="0" y="1850136"/>
                </a:lnTo>
                <a:lnTo>
                  <a:pt x="50013" y="1845434"/>
                </a:lnTo>
                <a:lnTo>
                  <a:pt x="94967" y="1832163"/>
                </a:lnTo>
                <a:lnTo>
                  <a:pt x="133064" y="1811575"/>
                </a:lnTo>
                <a:lnTo>
                  <a:pt x="162503" y="1784923"/>
                </a:lnTo>
                <a:lnTo>
                  <a:pt x="188214" y="1718437"/>
                </a:lnTo>
                <a:lnTo>
                  <a:pt x="188214" y="131699"/>
                </a:lnTo>
                <a:lnTo>
                  <a:pt x="194941" y="96675"/>
                </a:lnTo>
                <a:lnTo>
                  <a:pt x="213924" y="65212"/>
                </a:lnTo>
                <a:lnTo>
                  <a:pt x="243363" y="38560"/>
                </a:lnTo>
                <a:lnTo>
                  <a:pt x="281460" y="17972"/>
                </a:lnTo>
                <a:lnTo>
                  <a:pt x="326414" y="4701"/>
                </a:lnTo>
                <a:lnTo>
                  <a:pt x="376427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526218" y="1947354"/>
            <a:ext cx="5126355" cy="3716654"/>
            <a:chOff x="3526218" y="1947354"/>
            <a:chExt cx="5126355" cy="3716654"/>
          </a:xfrm>
        </p:grpSpPr>
        <p:sp>
          <p:nvSpPr>
            <p:cNvPr id="9" name="object 9"/>
            <p:cNvSpPr/>
            <p:nvPr/>
          </p:nvSpPr>
          <p:spPr>
            <a:xfrm>
              <a:off x="3534155" y="1955292"/>
              <a:ext cx="5110480" cy="3700779"/>
            </a:xfrm>
            <a:custGeom>
              <a:avLst/>
              <a:gdLst/>
              <a:ahLst/>
              <a:cxnLst/>
              <a:rect l="l" t="t" r="r" b="b"/>
              <a:pathLst>
                <a:path w="5110480" h="3700779">
                  <a:moveTo>
                    <a:pt x="5109972" y="0"/>
                  </a:moveTo>
                  <a:lnTo>
                    <a:pt x="0" y="0"/>
                  </a:lnTo>
                  <a:lnTo>
                    <a:pt x="0" y="3700272"/>
                  </a:lnTo>
                  <a:lnTo>
                    <a:pt x="5109972" y="3700272"/>
                  </a:lnTo>
                  <a:lnTo>
                    <a:pt x="5109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34155" y="1955292"/>
              <a:ext cx="5110480" cy="3700779"/>
            </a:xfrm>
            <a:custGeom>
              <a:avLst/>
              <a:gdLst/>
              <a:ahLst/>
              <a:cxnLst/>
              <a:rect l="l" t="t" r="r" b="b"/>
              <a:pathLst>
                <a:path w="5110480" h="3700779">
                  <a:moveTo>
                    <a:pt x="0" y="3700272"/>
                  </a:moveTo>
                  <a:lnTo>
                    <a:pt x="5109972" y="3700272"/>
                  </a:lnTo>
                  <a:lnTo>
                    <a:pt x="5109972" y="0"/>
                  </a:lnTo>
                  <a:lnTo>
                    <a:pt x="0" y="0"/>
                  </a:lnTo>
                  <a:lnTo>
                    <a:pt x="0" y="3700272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0035" y="1985594"/>
            <a:ext cx="4940935" cy="366292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84785" marR="5080" indent="-172720" algn="just">
              <a:lnSpc>
                <a:spcPct val="88100"/>
              </a:lnSpc>
              <a:spcBef>
                <a:spcPts val="359"/>
              </a:spcBef>
              <a:buFont typeface="Georgia"/>
              <a:buChar char="•"/>
              <a:tabLst>
                <a:tab pos="184785" algn="l"/>
              </a:tabLst>
            </a:pPr>
            <a:r>
              <a:rPr sz="1800" b="1" i="1" spc="-165" dirty="0">
                <a:latin typeface="Georgia" panose="02040502050405020303" pitchFamily="18" charset="0"/>
                <a:cs typeface="Georgia"/>
              </a:rPr>
              <a:t>любое</a:t>
            </a:r>
            <a:r>
              <a:rPr sz="1800" b="1" i="1" spc="-1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60" dirty="0">
                <a:latin typeface="Georgia" panose="02040502050405020303" pitchFamily="18" charset="0"/>
                <a:cs typeface="Georgia"/>
              </a:rPr>
              <a:t>действие</a:t>
            </a:r>
            <a:r>
              <a:rPr sz="1800" b="1" i="1" spc="-3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совокупность</a:t>
            </a:r>
            <a:r>
              <a:rPr sz="1800" b="0" i="1" spc="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действий, </a:t>
            </a:r>
            <a:r>
              <a:rPr sz="1800" b="0" i="1" spc="-40" dirty="0">
                <a:latin typeface="Georgia" panose="02040502050405020303" pitchFamily="18" charset="0"/>
                <a:cs typeface="Roboto Thin"/>
              </a:rPr>
              <a:t>совершаемые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1" i="1" spc="-160" dirty="0">
                <a:latin typeface="Georgia" panose="02040502050405020303" pitchFamily="18" charset="0"/>
                <a:cs typeface="Georgia"/>
              </a:rPr>
              <a:t>с</a:t>
            </a:r>
            <a:r>
              <a:rPr sz="18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70" dirty="0">
                <a:latin typeface="Georgia" panose="02040502050405020303" pitchFamily="18" charset="0"/>
                <a:cs typeface="Georgia"/>
              </a:rPr>
              <a:t>персональными</a:t>
            </a:r>
            <a:r>
              <a:rPr sz="1800" b="1" i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20" dirty="0">
                <a:latin typeface="Georgia" panose="02040502050405020303" pitchFamily="18" charset="0"/>
                <a:cs typeface="Georgia"/>
              </a:rPr>
              <a:t>данными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,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включая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сбор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40" dirty="0">
                <a:latin typeface="Georgia" panose="02040502050405020303" pitchFamily="18" charset="0"/>
                <a:cs typeface="Roboto Thin"/>
              </a:rPr>
              <a:t>систематизацию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хранение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изменение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использование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обезличивание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блокирование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распространение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предоставление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удаление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3814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 err="1" smtClean="0">
                <a:latin typeface="Georgia"/>
                <a:cs typeface="Georgia"/>
              </a:rPr>
              <a:t>Термин</a:t>
            </a:r>
            <a:r>
              <a:rPr sz="3200" spc="-35" dirty="0" smtClean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«оператор»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6400" y="3634867"/>
            <a:ext cx="121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i="1" spc="40" dirty="0">
                <a:latin typeface="Georgia" panose="02040502050405020303" pitchFamily="18" charset="0"/>
                <a:cs typeface="Roboto Thin"/>
              </a:rPr>
              <a:t>Оператор</a:t>
            </a:r>
            <a:endParaRPr sz="18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6851" y="2397251"/>
            <a:ext cx="376555" cy="2816860"/>
          </a:xfrm>
          <a:custGeom>
            <a:avLst/>
            <a:gdLst/>
            <a:ahLst/>
            <a:cxnLst/>
            <a:rect l="l" t="t" r="r" b="b"/>
            <a:pathLst>
              <a:path w="376554" h="2816860">
                <a:moveTo>
                  <a:pt x="376427" y="2816352"/>
                </a:moveTo>
                <a:lnTo>
                  <a:pt x="326414" y="2811650"/>
                </a:lnTo>
                <a:lnTo>
                  <a:pt x="281460" y="2798379"/>
                </a:lnTo>
                <a:lnTo>
                  <a:pt x="243363" y="2777791"/>
                </a:lnTo>
                <a:lnTo>
                  <a:pt x="213924" y="2751139"/>
                </a:lnTo>
                <a:lnTo>
                  <a:pt x="188214" y="2684653"/>
                </a:lnTo>
                <a:lnTo>
                  <a:pt x="188214" y="1539875"/>
                </a:lnTo>
                <a:lnTo>
                  <a:pt x="181486" y="1504851"/>
                </a:lnTo>
                <a:lnTo>
                  <a:pt x="133064" y="1446736"/>
                </a:lnTo>
                <a:lnTo>
                  <a:pt x="94967" y="1426148"/>
                </a:lnTo>
                <a:lnTo>
                  <a:pt x="50013" y="1412877"/>
                </a:lnTo>
                <a:lnTo>
                  <a:pt x="0" y="1408176"/>
                </a:lnTo>
                <a:lnTo>
                  <a:pt x="50013" y="1403474"/>
                </a:lnTo>
                <a:lnTo>
                  <a:pt x="94967" y="1390203"/>
                </a:lnTo>
                <a:lnTo>
                  <a:pt x="133064" y="1369615"/>
                </a:lnTo>
                <a:lnTo>
                  <a:pt x="162503" y="1342963"/>
                </a:lnTo>
                <a:lnTo>
                  <a:pt x="188214" y="1276477"/>
                </a:lnTo>
                <a:lnTo>
                  <a:pt x="188214" y="131699"/>
                </a:lnTo>
                <a:lnTo>
                  <a:pt x="194941" y="96675"/>
                </a:lnTo>
                <a:lnTo>
                  <a:pt x="213924" y="65212"/>
                </a:lnTo>
                <a:lnTo>
                  <a:pt x="243363" y="38560"/>
                </a:lnTo>
                <a:lnTo>
                  <a:pt x="281460" y="17972"/>
                </a:lnTo>
                <a:lnTo>
                  <a:pt x="326414" y="4701"/>
                </a:lnTo>
                <a:lnTo>
                  <a:pt x="376427" y="0"/>
                </a:lnTo>
              </a:path>
            </a:pathLst>
          </a:custGeom>
          <a:ln w="15874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4155" y="2397251"/>
            <a:ext cx="5110480" cy="281686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40665" indent="-172085" algn="just">
              <a:lnSpc>
                <a:spcPct val="100000"/>
              </a:lnSpc>
              <a:spcBef>
                <a:spcPts val="34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государственный</a:t>
            </a:r>
            <a:r>
              <a:rPr lang="ru-RU" sz="1800" b="0" i="1" spc="204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орган,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60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spc="-40" dirty="0">
                <a:latin typeface="Georgia" panose="02040502050405020303" pitchFamily="18" charset="0"/>
                <a:cs typeface="Roboto Thin"/>
              </a:rPr>
              <a:t>юридическое</a:t>
            </a:r>
            <a:r>
              <a:rPr lang="ru-RU"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лицо</a:t>
            </a:r>
            <a:r>
              <a:rPr lang="ru-RU" sz="1800" b="0" i="1" spc="-4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35" dirty="0">
                <a:latin typeface="Georgia" panose="02040502050405020303" pitchFamily="18" charset="0"/>
                <a:cs typeface="Roboto Thin"/>
              </a:rPr>
              <a:t>Республики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Беларусь,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4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иная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1" i="1" spc="-65" dirty="0">
                <a:latin typeface="Georgia" panose="02040502050405020303" pitchFamily="18" charset="0"/>
                <a:cs typeface="Georgia"/>
              </a:rPr>
              <a:t>организация</a:t>
            </a:r>
            <a:r>
              <a:rPr lang="ru-RU" sz="1800" b="0" i="1" spc="-65" dirty="0">
                <a:latin typeface="Georgia" panose="02040502050405020303" pitchFamily="18" charset="0"/>
                <a:cs typeface="Roboto Thin"/>
              </a:rPr>
              <a:t>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ts val="2030"/>
              </a:lnSpc>
              <a:spcBef>
                <a:spcPts val="6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50" dirty="0">
                <a:latin typeface="Georgia" panose="02040502050405020303" pitchFamily="18" charset="0"/>
                <a:cs typeface="Georgia"/>
              </a:rPr>
              <a:t>физическое</a:t>
            </a:r>
            <a:r>
              <a:rPr lang="ru-RU" sz="1800" b="1" i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30" dirty="0">
                <a:latin typeface="Georgia" panose="02040502050405020303" pitchFamily="18" charset="0"/>
                <a:cs typeface="Georgia"/>
              </a:rPr>
              <a:t>лицо</a:t>
            </a:r>
            <a:r>
              <a:rPr lang="ru-RU" sz="1800" b="0" i="1" spc="-13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в</a:t>
            </a: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175" dirty="0">
                <a:latin typeface="Georgia" panose="02040502050405020303" pitchFamily="18" charset="0"/>
                <a:cs typeface="Roboto Thin"/>
              </a:rPr>
              <a:t>том</a:t>
            </a:r>
            <a:r>
              <a:rPr lang="ru-RU"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20" dirty="0">
                <a:latin typeface="Georgia" panose="02040502050405020303" pitchFamily="18" charset="0"/>
                <a:cs typeface="Roboto Thin"/>
              </a:rPr>
              <a:t>числе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algn="just">
              <a:lnSpc>
                <a:spcPts val="2030"/>
              </a:lnSpc>
            </a:pP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индивидуальный предприниматель,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marR="785495" indent="-172720" algn="just">
              <a:lnSpc>
                <a:spcPts val="1900"/>
              </a:lnSpc>
              <a:spcBef>
                <a:spcPts val="340"/>
              </a:spcBef>
            </a:pPr>
            <a:r>
              <a:rPr lang="ru-RU" sz="1800" b="0" i="1" spc="50" dirty="0">
                <a:latin typeface="Georgia" panose="02040502050405020303" pitchFamily="18" charset="0"/>
                <a:cs typeface="Roboto Thin"/>
              </a:rPr>
              <a:t>самостоятельно</a:t>
            </a:r>
            <a:r>
              <a:rPr lang="ru-RU"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lang="ru-RU" sz="18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совместно</a:t>
            </a:r>
            <a:r>
              <a:rPr lang="ru-RU" sz="1800" b="0" i="1" spc="3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25" dirty="0">
                <a:latin typeface="Georgia" panose="02040502050405020303" pitchFamily="18" charset="0"/>
                <a:cs typeface="Roboto Thin"/>
              </a:rPr>
              <a:t>с</a:t>
            </a:r>
            <a:r>
              <a:rPr lang="ru-RU" sz="18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иными 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указанными</a:t>
            </a:r>
            <a:r>
              <a:rPr lang="ru-RU" sz="1800" b="0" i="1" spc="-95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лицами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  <a:p>
            <a:pPr marL="240665" indent="-172085" algn="just">
              <a:lnSpc>
                <a:spcPct val="100000"/>
              </a:lnSpc>
              <a:spcBef>
                <a:spcPts val="35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05" dirty="0">
                <a:latin typeface="Georgia" panose="02040502050405020303" pitchFamily="18" charset="0"/>
                <a:cs typeface="Georgia"/>
              </a:rPr>
              <a:t>организующие</a:t>
            </a:r>
            <a:endParaRPr lang="ru-RU" sz="1800" dirty="0">
              <a:latin typeface="Georgia" panose="02040502050405020303" pitchFamily="18" charset="0"/>
              <a:cs typeface="Georgia"/>
            </a:endParaRPr>
          </a:p>
          <a:p>
            <a:pPr marL="240665" indent="-172085" algn="just">
              <a:lnSpc>
                <a:spcPts val="2030"/>
              </a:lnSpc>
              <a:spcBef>
                <a:spcPts val="60"/>
              </a:spcBef>
              <a:buFont typeface="Georgia"/>
              <a:buChar char="•"/>
              <a:tabLst>
                <a:tab pos="240665" algn="l"/>
              </a:tabLst>
            </a:pPr>
            <a:r>
              <a:rPr lang="ru-RU" sz="1800" b="1" i="1" spc="-195" dirty="0">
                <a:latin typeface="Georgia" panose="02040502050405020303" pitchFamily="18" charset="0"/>
                <a:cs typeface="Georgia"/>
              </a:rPr>
              <a:t>и</a:t>
            </a:r>
            <a:r>
              <a:rPr lang="ru-RU" sz="1800" b="1" i="1" spc="-2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45" dirty="0">
                <a:latin typeface="Georgia" panose="02040502050405020303" pitchFamily="18" charset="0"/>
                <a:cs typeface="Georgia"/>
              </a:rPr>
              <a:t>(или)</a:t>
            </a:r>
            <a:r>
              <a:rPr lang="ru-RU" sz="1800" b="1" i="1" spc="-2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185" dirty="0">
                <a:latin typeface="Georgia" panose="02040502050405020303" pitchFamily="18" charset="0"/>
                <a:cs typeface="Georgia"/>
              </a:rPr>
              <a:t>осуществляющие</a:t>
            </a:r>
            <a:r>
              <a:rPr lang="ru-RU" sz="1800" b="1" i="1" spc="-2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1800" b="1" i="1" spc="-65" dirty="0">
                <a:latin typeface="Georgia" panose="02040502050405020303" pitchFamily="18" charset="0"/>
                <a:cs typeface="Georgia"/>
              </a:rPr>
              <a:t>обработку</a:t>
            </a:r>
            <a:endParaRPr lang="ru-RU" sz="1800" dirty="0">
              <a:latin typeface="Georgia" panose="02040502050405020303" pitchFamily="18" charset="0"/>
              <a:cs typeface="Georgia"/>
            </a:endParaRPr>
          </a:p>
          <a:p>
            <a:pPr marL="240665" algn="just">
              <a:lnSpc>
                <a:spcPts val="2030"/>
              </a:lnSpc>
            </a:pP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персональных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данных</a:t>
            </a:r>
            <a:endParaRPr lang="ru-RU" sz="1800" dirty="0">
              <a:latin typeface="Georgia" panose="02040502050405020303" pitchFamily="18" charset="0"/>
              <a:cs typeface="Roboto Th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0" y="990600"/>
            <a:ext cx="5920105" cy="575310"/>
            <a:chOff x="1650174" y="1822386"/>
            <a:chExt cx="5920105" cy="575310"/>
          </a:xfrm>
        </p:grpSpPr>
        <p:sp>
          <p:nvSpPr>
            <p:cNvPr id="3" name="object 3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8"/>
                  </a:lnTo>
                  <a:lnTo>
                    <a:pt x="5625084" y="559308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8"/>
                  </a:moveTo>
                  <a:lnTo>
                    <a:pt x="279653" y="559308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8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51527"/>
                  </a:move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  <a:lnTo>
                    <a:pt x="14242" y="404158"/>
                  </a:lnTo>
                  <a:lnTo>
                    <a:pt x="26781" y="414915"/>
                  </a:lnTo>
                  <a:lnTo>
                    <a:pt x="397180" y="414915"/>
                  </a:lnTo>
                  <a:lnTo>
                    <a:pt x="409720" y="404158"/>
                  </a:lnTo>
                  <a:lnTo>
                    <a:pt x="424559" y="386859"/>
                  </a:lnTo>
                  <a:lnTo>
                    <a:pt x="391249" y="363052"/>
                  </a:lnTo>
                  <a:lnTo>
                    <a:pt x="391249" y="351527"/>
                  </a:lnTo>
                  <a:close/>
                </a:path>
                <a:path w="424814" h="415289">
                  <a:moveTo>
                    <a:pt x="91852" y="155599"/>
                  </a:moveTo>
                  <a:lnTo>
                    <a:pt x="57306" y="155599"/>
                  </a:lnTo>
                  <a:lnTo>
                    <a:pt x="57306" y="351526"/>
                  </a:lnTo>
                  <a:lnTo>
                    <a:pt x="91852" y="351527"/>
                  </a:lnTo>
                  <a:lnTo>
                    <a:pt x="91852" y="155599"/>
                  </a:lnTo>
                  <a:close/>
                </a:path>
                <a:path w="424814" h="415289">
                  <a:moveTo>
                    <a:pt x="160943" y="155599"/>
                  </a:moveTo>
                  <a:lnTo>
                    <a:pt x="126398" y="155599"/>
                  </a:lnTo>
                  <a:lnTo>
                    <a:pt x="126398" y="351527"/>
                  </a:lnTo>
                  <a:lnTo>
                    <a:pt x="160943" y="351527"/>
                  </a:lnTo>
                  <a:lnTo>
                    <a:pt x="160943" y="155599"/>
                  </a:lnTo>
                  <a:close/>
                </a:path>
                <a:path w="424814" h="415289">
                  <a:moveTo>
                    <a:pt x="230035" y="155599"/>
                  </a:moveTo>
                  <a:lnTo>
                    <a:pt x="195489" y="155599"/>
                  </a:lnTo>
                  <a:lnTo>
                    <a:pt x="195489" y="351527"/>
                  </a:lnTo>
                  <a:lnTo>
                    <a:pt x="230035" y="351527"/>
                  </a:lnTo>
                  <a:lnTo>
                    <a:pt x="230035" y="155599"/>
                  </a:lnTo>
                  <a:close/>
                </a:path>
                <a:path w="424814" h="415289">
                  <a:moveTo>
                    <a:pt x="299127" y="155599"/>
                  </a:moveTo>
                  <a:lnTo>
                    <a:pt x="264581" y="155599"/>
                  </a:lnTo>
                  <a:lnTo>
                    <a:pt x="264581" y="351527"/>
                  </a:lnTo>
                  <a:lnTo>
                    <a:pt x="299127" y="351527"/>
                  </a:lnTo>
                  <a:lnTo>
                    <a:pt x="299127" y="155599"/>
                  </a:lnTo>
                  <a:close/>
                </a:path>
                <a:path w="424814" h="415289">
                  <a:moveTo>
                    <a:pt x="368218" y="155599"/>
                  </a:moveTo>
                  <a:lnTo>
                    <a:pt x="333673" y="155599"/>
                  </a:lnTo>
                  <a:lnTo>
                    <a:pt x="333673" y="351527"/>
                  </a:lnTo>
                  <a:lnTo>
                    <a:pt x="368218" y="351527"/>
                  </a:lnTo>
                  <a:lnTo>
                    <a:pt x="368218" y="155599"/>
                  </a:lnTo>
                  <a:close/>
                </a:path>
                <a:path w="424814" h="415289">
                  <a:moveTo>
                    <a:pt x="391249" y="144074"/>
                  </a:moveTo>
                  <a:lnTo>
                    <a:pt x="34275" y="144074"/>
                  </a:lnTo>
                  <a:lnTo>
                    <a:pt x="34275" y="155599"/>
                  </a:lnTo>
                  <a:lnTo>
                    <a:pt x="391249" y="155599"/>
                  </a:lnTo>
                  <a:lnTo>
                    <a:pt x="391249" y="144074"/>
                  </a:lnTo>
                  <a:close/>
                </a:path>
                <a:path w="424814" h="415289">
                  <a:moveTo>
                    <a:pt x="408522" y="109498"/>
                  </a:moveTo>
                  <a:lnTo>
                    <a:pt x="17002" y="109498"/>
                  </a:lnTo>
                  <a:lnTo>
                    <a:pt x="17002" y="144074"/>
                  </a:lnTo>
                  <a:lnTo>
                    <a:pt x="408522" y="144074"/>
                  </a:lnTo>
                  <a:lnTo>
                    <a:pt x="408522" y="109498"/>
                  </a:lnTo>
                  <a:close/>
                </a:path>
                <a:path w="424814" h="415289">
                  <a:moveTo>
                    <a:pt x="212762" y="0"/>
                  </a:moveTo>
                  <a:lnTo>
                    <a:pt x="34275" y="109498"/>
                  </a:lnTo>
                  <a:lnTo>
                    <a:pt x="391249" y="109498"/>
                  </a:lnTo>
                  <a:lnTo>
                    <a:pt x="372463" y="97973"/>
                  </a:lnTo>
                  <a:lnTo>
                    <a:pt x="207004" y="97973"/>
                  </a:ln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97317" y="51872"/>
                  </a:lnTo>
                  <a:lnTo>
                    <a:pt x="212762" y="0"/>
                  </a:lnTo>
                  <a:close/>
                </a:path>
                <a:path w="424814" h="415289">
                  <a:moveTo>
                    <a:pt x="297317" y="51872"/>
                  </a:move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  <a:lnTo>
                    <a:pt x="372463" y="97973"/>
                  </a:lnTo>
                  <a:lnTo>
                    <a:pt x="297317" y="51872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63052"/>
                  </a:moveTo>
                  <a:lnTo>
                    <a:pt x="391249" y="351527"/>
                  </a:lnTo>
                  <a:lnTo>
                    <a:pt x="368218" y="351527"/>
                  </a:lnTo>
                  <a:lnTo>
                    <a:pt x="368218" y="155599"/>
                  </a:lnTo>
                  <a:lnTo>
                    <a:pt x="391249" y="155599"/>
                  </a:lnTo>
                  <a:lnTo>
                    <a:pt x="391249" y="144074"/>
                  </a:lnTo>
                  <a:lnTo>
                    <a:pt x="408522" y="144074"/>
                  </a:lnTo>
                  <a:lnTo>
                    <a:pt x="408522" y="109498"/>
                  </a:lnTo>
                  <a:lnTo>
                    <a:pt x="391249" y="109498"/>
                  </a:lnTo>
                  <a:lnTo>
                    <a:pt x="212762" y="0"/>
                  </a:lnTo>
                  <a:lnTo>
                    <a:pt x="34275" y="109498"/>
                  </a:lnTo>
                  <a:lnTo>
                    <a:pt x="17002" y="109498"/>
                  </a:lnTo>
                  <a:lnTo>
                    <a:pt x="17002" y="144074"/>
                  </a:lnTo>
                  <a:lnTo>
                    <a:pt x="34275" y="144074"/>
                  </a:lnTo>
                  <a:lnTo>
                    <a:pt x="34275" y="155599"/>
                  </a:lnTo>
                  <a:lnTo>
                    <a:pt x="57306" y="155599"/>
                  </a:lnTo>
                  <a:lnTo>
                    <a:pt x="57306" y="351526"/>
                  </a:ln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</a:path>
                <a:path w="424814" h="415289">
                  <a:moveTo>
                    <a:pt x="26781" y="414915"/>
                  </a:moveTo>
                  <a:lnTo>
                    <a:pt x="212762" y="414915"/>
                  </a:lnTo>
                  <a:lnTo>
                    <a:pt x="397180" y="414915"/>
                  </a:lnTo>
                </a:path>
                <a:path w="424814" h="415289">
                  <a:moveTo>
                    <a:pt x="424559" y="386859"/>
                  </a:moveTo>
                  <a:lnTo>
                    <a:pt x="391249" y="363052"/>
                  </a:lnTo>
                </a:path>
                <a:path w="424814" h="415289">
                  <a:moveTo>
                    <a:pt x="126398" y="351527"/>
                  </a:moveTo>
                  <a:lnTo>
                    <a:pt x="91852" y="351527"/>
                  </a:lnTo>
                  <a:lnTo>
                    <a:pt x="91852" y="155599"/>
                  </a:lnTo>
                  <a:lnTo>
                    <a:pt x="126398" y="155599"/>
                  </a:lnTo>
                  <a:lnTo>
                    <a:pt x="126398" y="351527"/>
                  </a:lnTo>
                </a:path>
                <a:path w="424814" h="415289">
                  <a:moveTo>
                    <a:pt x="195489" y="351527"/>
                  </a:moveTo>
                  <a:lnTo>
                    <a:pt x="160943" y="351527"/>
                  </a:lnTo>
                  <a:lnTo>
                    <a:pt x="160943" y="155599"/>
                  </a:lnTo>
                  <a:lnTo>
                    <a:pt x="195489" y="155599"/>
                  </a:lnTo>
                  <a:lnTo>
                    <a:pt x="195489" y="351527"/>
                  </a:lnTo>
                </a:path>
                <a:path w="424814" h="415289">
                  <a:moveTo>
                    <a:pt x="207004" y="97973"/>
                  </a:move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</a:path>
                <a:path w="424814" h="415289">
                  <a:moveTo>
                    <a:pt x="264581" y="351527"/>
                  </a:moveTo>
                  <a:lnTo>
                    <a:pt x="230035" y="351527"/>
                  </a:lnTo>
                  <a:lnTo>
                    <a:pt x="230035" y="155599"/>
                  </a:lnTo>
                  <a:lnTo>
                    <a:pt x="264581" y="155599"/>
                  </a:lnTo>
                  <a:lnTo>
                    <a:pt x="264581" y="351527"/>
                  </a:lnTo>
                </a:path>
                <a:path w="424814" h="415289">
                  <a:moveTo>
                    <a:pt x="333673" y="351527"/>
                  </a:moveTo>
                  <a:lnTo>
                    <a:pt x="299127" y="351527"/>
                  </a:lnTo>
                  <a:lnTo>
                    <a:pt x="299127" y="155599"/>
                  </a:lnTo>
                  <a:lnTo>
                    <a:pt x="333673" y="155599"/>
                  </a:lnTo>
                  <a:lnTo>
                    <a:pt x="333673" y="351527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58111" y="183032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8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059251" y="1751228"/>
            <a:ext cx="5920105" cy="575310"/>
            <a:chOff x="1650174" y="2547810"/>
            <a:chExt cx="5920105" cy="575310"/>
          </a:xfrm>
        </p:grpSpPr>
        <p:sp>
          <p:nvSpPr>
            <p:cNvPr id="9" name="object 9"/>
            <p:cNvSpPr/>
            <p:nvPr/>
          </p:nvSpPr>
          <p:spPr>
            <a:xfrm>
              <a:off x="1937003" y="2555748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37003" y="2555748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23787" y="2605931"/>
              <a:ext cx="427990" cy="461009"/>
            </a:xfrm>
            <a:custGeom>
              <a:avLst/>
              <a:gdLst/>
              <a:ahLst/>
              <a:cxnLst/>
              <a:rect l="l" t="t" r="r" b="b"/>
              <a:pathLst>
                <a:path w="427989" h="461010">
                  <a:moveTo>
                    <a:pt x="352943" y="426440"/>
                  </a:moveTo>
                  <a:lnTo>
                    <a:pt x="76576" y="426440"/>
                  </a:lnTo>
                  <a:lnTo>
                    <a:pt x="76576" y="461016"/>
                  </a:lnTo>
                  <a:lnTo>
                    <a:pt x="352943" y="461016"/>
                  </a:lnTo>
                  <a:lnTo>
                    <a:pt x="352943" y="426440"/>
                  </a:lnTo>
                  <a:close/>
                </a:path>
                <a:path w="427989" h="461010">
                  <a:moveTo>
                    <a:pt x="278669" y="403390"/>
                  </a:moveTo>
                  <a:lnTo>
                    <a:pt x="150274" y="403390"/>
                  </a:lnTo>
                  <a:lnTo>
                    <a:pt x="145092" y="408576"/>
                  </a:lnTo>
                  <a:lnTo>
                    <a:pt x="145092" y="426440"/>
                  </a:lnTo>
                  <a:lnTo>
                    <a:pt x="283851" y="426440"/>
                  </a:lnTo>
                  <a:lnTo>
                    <a:pt x="283851" y="408576"/>
                  </a:lnTo>
                  <a:lnTo>
                    <a:pt x="278669" y="403390"/>
                  </a:lnTo>
                  <a:close/>
                </a:path>
                <a:path w="427989" h="461010">
                  <a:moveTo>
                    <a:pt x="244699" y="97973"/>
                  </a:moveTo>
                  <a:lnTo>
                    <a:pt x="184244" y="97973"/>
                  </a:lnTo>
                  <a:lnTo>
                    <a:pt x="187123" y="103159"/>
                  </a:lnTo>
                  <a:lnTo>
                    <a:pt x="191729" y="107769"/>
                  </a:lnTo>
                  <a:lnTo>
                    <a:pt x="196911" y="110651"/>
                  </a:lnTo>
                  <a:lnTo>
                    <a:pt x="196911" y="403390"/>
                  </a:lnTo>
                  <a:lnTo>
                    <a:pt x="232032" y="403390"/>
                  </a:lnTo>
                  <a:lnTo>
                    <a:pt x="232032" y="110651"/>
                  </a:lnTo>
                  <a:lnTo>
                    <a:pt x="237214" y="107769"/>
                  </a:lnTo>
                  <a:lnTo>
                    <a:pt x="241820" y="103159"/>
                  </a:lnTo>
                  <a:lnTo>
                    <a:pt x="244699" y="97973"/>
                  </a:lnTo>
                  <a:close/>
                </a:path>
                <a:path w="427989" h="461010">
                  <a:moveTo>
                    <a:pt x="403034" y="63398"/>
                  </a:moveTo>
                  <a:lnTo>
                    <a:pt x="26485" y="63397"/>
                  </a:lnTo>
                  <a:lnTo>
                    <a:pt x="19000" y="70889"/>
                  </a:lnTo>
                  <a:lnTo>
                    <a:pt x="19000" y="88753"/>
                  </a:lnTo>
                  <a:lnTo>
                    <a:pt x="24757" y="96244"/>
                  </a:lnTo>
                  <a:lnTo>
                    <a:pt x="32818" y="97397"/>
                  </a:lnTo>
                  <a:lnTo>
                    <a:pt x="0" y="265088"/>
                  </a:lnTo>
                  <a:lnTo>
                    <a:pt x="23606" y="265088"/>
                  </a:lnTo>
                  <a:lnTo>
                    <a:pt x="48939" y="133701"/>
                  </a:lnTo>
                  <a:lnTo>
                    <a:pt x="72319" y="133701"/>
                  </a:lnTo>
                  <a:lnTo>
                    <a:pt x="63333" y="97973"/>
                  </a:lnTo>
                  <a:lnTo>
                    <a:pt x="403034" y="97973"/>
                  </a:lnTo>
                  <a:lnTo>
                    <a:pt x="408792" y="92211"/>
                  </a:lnTo>
                  <a:lnTo>
                    <a:pt x="208426" y="92210"/>
                  </a:lnTo>
                  <a:lnTo>
                    <a:pt x="203244" y="87024"/>
                  </a:lnTo>
                  <a:lnTo>
                    <a:pt x="203244" y="74346"/>
                  </a:lnTo>
                  <a:lnTo>
                    <a:pt x="208426" y="69160"/>
                  </a:lnTo>
                  <a:lnTo>
                    <a:pt x="408792" y="69160"/>
                  </a:lnTo>
                  <a:lnTo>
                    <a:pt x="403034" y="63398"/>
                  </a:lnTo>
                  <a:close/>
                </a:path>
                <a:path w="427989" h="461010">
                  <a:moveTo>
                    <a:pt x="72319" y="133701"/>
                  </a:moveTo>
                  <a:lnTo>
                    <a:pt x="48939" y="133701"/>
                  </a:lnTo>
                  <a:lnTo>
                    <a:pt x="81758" y="265088"/>
                  </a:lnTo>
                  <a:lnTo>
                    <a:pt x="105364" y="265088"/>
                  </a:lnTo>
                  <a:lnTo>
                    <a:pt x="72319" y="133701"/>
                  </a:lnTo>
                  <a:close/>
                </a:path>
                <a:path w="427989" h="461010">
                  <a:moveTo>
                    <a:pt x="385761" y="97973"/>
                  </a:moveTo>
                  <a:lnTo>
                    <a:pt x="355246" y="97973"/>
                  </a:lnTo>
                  <a:lnTo>
                    <a:pt x="323003" y="265088"/>
                  </a:lnTo>
                  <a:lnTo>
                    <a:pt x="346609" y="265088"/>
                  </a:lnTo>
                  <a:lnTo>
                    <a:pt x="371943" y="133701"/>
                  </a:lnTo>
                  <a:lnTo>
                    <a:pt x="394749" y="133701"/>
                  </a:lnTo>
                  <a:lnTo>
                    <a:pt x="385761" y="97973"/>
                  </a:lnTo>
                  <a:close/>
                </a:path>
                <a:path w="427989" h="461010">
                  <a:moveTo>
                    <a:pt x="394749" y="133701"/>
                  </a:moveTo>
                  <a:lnTo>
                    <a:pt x="371943" y="133701"/>
                  </a:lnTo>
                  <a:lnTo>
                    <a:pt x="404186" y="265088"/>
                  </a:lnTo>
                  <a:lnTo>
                    <a:pt x="427802" y="265088"/>
                  </a:lnTo>
                  <a:lnTo>
                    <a:pt x="394749" y="133701"/>
                  </a:lnTo>
                  <a:close/>
                </a:path>
                <a:path w="427989" h="461010">
                  <a:moveTo>
                    <a:pt x="408792" y="69160"/>
                  </a:moveTo>
                  <a:lnTo>
                    <a:pt x="221093" y="69160"/>
                  </a:lnTo>
                  <a:lnTo>
                    <a:pt x="226275" y="74346"/>
                  </a:lnTo>
                  <a:lnTo>
                    <a:pt x="226275" y="87024"/>
                  </a:lnTo>
                  <a:lnTo>
                    <a:pt x="221093" y="92210"/>
                  </a:lnTo>
                  <a:lnTo>
                    <a:pt x="408792" y="92211"/>
                  </a:lnTo>
                  <a:lnTo>
                    <a:pt x="410519" y="90482"/>
                  </a:lnTo>
                  <a:lnTo>
                    <a:pt x="410519" y="70889"/>
                  </a:lnTo>
                  <a:lnTo>
                    <a:pt x="408792" y="69160"/>
                  </a:lnTo>
                  <a:close/>
                </a:path>
                <a:path w="427989" h="461010">
                  <a:moveTo>
                    <a:pt x="224547" y="0"/>
                  </a:moveTo>
                  <a:lnTo>
                    <a:pt x="204971" y="0"/>
                  </a:lnTo>
                  <a:lnTo>
                    <a:pt x="197487" y="7491"/>
                  </a:lnTo>
                  <a:lnTo>
                    <a:pt x="197487" y="50720"/>
                  </a:lnTo>
                  <a:lnTo>
                    <a:pt x="192305" y="53601"/>
                  </a:lnTo>
                  <a:lnTo>
                    <a:pt x="187699" y="58211"/>
                  </a:lnTo>
                  <a:lnTo>
                    <a:pt x="184820" y="63397"/>
                  </a:lnTo>
                  <a:lnTo>
                    <a:pt x="244699" y="63398"/>
                  </a:lnTo>
                  <a:lnTo>
                    <a:pt x="241820" y="58211"/>
                  </a:lnTo>
                  <a:lnTo>
                    <a:pt x="237214" y="53601"/>
                  </a:lnTo>
                  <a:lnTo>
                    <a:pt x="232032" y="50720"/>
                  </a:lnTo>
                  <a:lnTo>
                    <a:pt x="232032" y="7491"/>
                  </a:lnTo>
                  <a:lnTo>
                    <a:pt x="22454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3787" y="2605931"/>
              <a:ext cx="427990" cy="461009"/>
            </a:xfrm>
            <a:custGeom>
              <a:avLst/>
              <a:gdLst/>
              <a:ahLst/>
              <a:cxnLst/>
              <a:rect l="l" t="t" r="r" b="b"/>
              <a:pathLst>
                <a:path w="427989" h="461010">
                  <a:moveTo>
                    <a:pt x="214759" y="69160"/>
                  </a:moveTo>
                  <a:lnTo>
                    <a:pt x="221093" y="69160"/>
                  </a:lnTo>
                  <a:lnTo>
                    <a:pt x="226275" y="74346"/>
                  </a:lnTo>
                  <a:lnTo>
                    <a:pt x="226275" y="80685"/>
                  </a:lnTo>
                  <a:lnTo>
                    <a:pt x="226275" y="87024"/>
                  </a:lnTo>
                  <a:lnTo>
                    <a:pt x="221093" y="92210"/>
                  </a:lnTo>
                  <a:lnTo>
                    <a:pt x="214759" y="92210"/>
                  </a:lnTo>
                  <a:lnTo>
                    <a:pt x="208426" y="92210"/>
                  </a:lnTo>
                  <a:lnTo>
                    <a:pt x="203244" y="87024"/>
                  </a:lnTo>
                  <a:lnTo>
                    <a:pt x="203244" y="80685"/>
                  </a:lnTo>
                  <a:lnTo>
                    <a:pt x="203244" y="74346"/>
                  </a:lnTo>
                  <a:lnTo>
                    <a:pt x="208426" y="69160"/>
                  </a:lnTo>
                  <a:lnTo>
                    <a:pt x="214759" y="69160"/>
                  </a:lnTo>
                </a:path>
                <a:path w="427989" h="461010">
                  <a:moveTo>
                    <a:pt x="283851" y="414915"/>
                  </a:moveTo>
                  <a:lnTo>
                    <a:pt x="283851" y="408576"/>
                  </a:lnTo>
                  <a:lnTo>
                    <a:pt x="278669" y="403390"/>
                  </a:lnTo>
                  <a:lnTo>
                    <a:pt x="272336" y="403390"/>
                  </a:lnTo>
                  <a:lnTo>
                    <a:pt x="232032" y="403390"/>
                  </a:lnTo>
                  <a:lnTo>
                    <a:pt x="232032" y="110651"/>
                  </a:lnTo>
                  <a:lnTo>
                    <a:pt x="237214" y="107769"/>
                  </a:lnTo>
                  <a:lnTo>
                    <a:pt x="241820" y="103159"/>
                  </a:lnTo>
                  <a:lnTo>
                    <a:pt x="244699" y="97973"/>
                  </a:lnTo>
                  <a:lnTo>
                    <a:pt x="355246" y="97973"/>
                  </a:lnTo>
                  <a:lnTo>
                    <a:pt x="323003" y="265088"/>
                  </a:lnTo>
                  <a:lnTo>
                    <a:pt x="346609" y="265088"/>
                  </a:lnTo>
                  <a:lnTo>
                    <a:pt x="371943" y="133701"/>
                  </a:lnTo>
                  <a:lnTo>
                    <a:pt x="404186" y="265088"/>
                  </a:lnTo>
                  <a:lnTo>
                    <a:pt x="427802" y="265088"/>
                  </a:lnTo>
                  <a:lnTo>
                    <a:pt x="385761" y="97973"/>
                  </a:lnTo>
                  <a:lnTo>
                    <a:pt x="393246" y="97973"/>
                  </a:lnTo>
                  <a:lnTo>
                    <a:pt x="403034" y="97973"/>
                  </a:lnTo>
                  <a:lnTo>
                    <a:pt x="410519" y="90482"/>
                  </a:lnTo>
                  <a:lnTo>
                    <a:pt x="410519" y="80685"/>
                  </a:lnTo>
                  <a:lnTo>
                    <a:pt x="410519" y="70889"/>
                  </a:lnTo>
                  <a:lnTo>
                    <a:pt x="403034" y="63398"/>
                  </a:lnTo>
                  <a:lnTo>
                    <a:pt x="393246" y="63398"/>
                  </a:lnTo>
                  <a:lnTo>
                    <a:pt x="244699" y="63398"/>
                  </a:lnTo>
                  <a:lnTo>
                    <a:pt x="241820" y="58211"/>
                  </a:lnTo>
                  <a:lnTo>
                    <a:pt x="237214" y="53601"/>
                  </a:lnTo>
                  <a:lnTo>
                    <a:pt x="232032" y="50720"/>
                  </a:lnTo>
                  <a:lnTo>
                    <a:pt x="232032" y="17287"/>
                  </a:lnTo>
                  <a:lnTo>
                    <a:pt x="232032" y="7491"/>
                  </a:lnTo>
                  <a:lnTo>
                    <a:pt x="224547" y="0"/>
                  </a:lnTo>
                  <a:lnTo>
                    <a:pt x="214759" y="0"/>
                  </a:lnTo>
                  <a:lnTo>
                    <a:pt x="204971" y="0"/>
                  </a:lnTo>
                  <a:lnTo>
                    <a:pt x="197487" y="7491"/>
                  </a:lnTo>
                  <a:lnTo>
                    <a:pt x="197487" y="17287"/>
                  </a:lnTo>
                  <a:lnTo>
                    <a:pt x="197487" y="50720"/>
                  </a:lnTo>
                  <a:lnTo>
                    <a:pt x="192305" y="53601"/>
                  </a:lnTo>
                  <a:lnTo>
                    <a:pt x="187699" y="58211"/>
                  </a:lnTo>
                  <a:lnTo>
                    <a:pt x="184820" y="63397"/>
                  </a:lnTo>
                  <a:lnTo>
                    <a:pt x="36273" y="63397"/>
                  </a:lnTo>
                  <a:lnTo>
                    <a:pt x="26485" y="63397"/>
                  </a:lnTo>
                  <a:lnTo>
                    <a:pt x="19000" y="70889"/>
                  </a:lnTo>
                  <a:lnTo>
                    <a:pt x="19000" y="80685"/>
                  </a:lnTo>
                  <a:lnTo>
                    <a:pt x="19000" y="88753"/>
                  </a:lnTo>
                  <a:lnTo>
                    <a:pt x="24757" y="96244"/>
                  </a:lnTo>
                  <a:lnTo>
                    <a:pt x="32818" y="97397"/>
                  </a:lnTo>
                  <a:lnTo>
                    <a:pt x="0" y="265088"/>
                  </a:lnTo>
                  <a:lnTo>
                    <a:pt x="23606" y="265088"/>
                  </a:lnTo>
                  <a:lnTo>
                    <a:pt x="48939" y="133701"/>
                  </a:lnTo>
                  <a:lnTo>
                    <a:pt x="81758" y="265088"/>
                  </a:lnTo>
                  <a:lnTo>
                    <a:pt x="105364" y="265088"/>
                  </a:lnTo>
                  <a:lnTo>
                    <a:pt x="63333" y="97973"/>
                  </a:lnTo>
                  <a:lnTo>
                    <a:pt x="184244" y="97973"/>
                  </a:lnTo>
                  <a:lnTo>
                    <a:pt x="187123" y="103159"/>
                  </a:lnTo>
                  <a:lnTo>
                    <a:pt x="191729" y="107769"/>
                  </a:lnTo>
                  <a:lnTo>
                    <a:pt x="196911" y="110651"/>
                  </a:lnTo>
                  <a:lnTo>
                    <a:pt x="196911" y="403390"/>
                  </a:lnTo>
                  <a:lnTo>
                    <a:pt x="156607" y="403390"/>
                  </a:lnTo>
                  <a:lnTo>
                    <a:pt x="150274" y="403390"/>
                  </a:lnTo>
                  <a:lnTo>
                    <a:pt x="145092" y="408576"/>
                  </a:lnTo>
                  <a:lnTo>
                    <a:pt x="145092" y="414915"/>
                  </a:lnTo>
                  <a:lnTo>
                    <a:pt x="145092" y="426440"/>
                  </a:lnTo>
                  <a:lnTo>
                    <a:pt x="76576" y="426440"/>
                  </a:lnTo>
                  <a:lnTo>
                    <a:pt x="76576" y="461016"/>
                  </a:lnTo>
                  <a:lnTo>
                    <a:pt x="352943" y="461016"/>
                  </a:lnTo>
                  <a:lnTo>
                    <a:pt x="352943" y="426440"/>
                  </a:lnTo>
                  <a:lnTo>
                    <a:pt x="283851" y="426440"/>
                  </a:lnTo>
                  <a:lnTo>
                    <a:pt x="283851" y="414915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08241" y="2888307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83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18" y="31847"/>
                  </a:lnTo>
                  <a:lnTo>
                    <a:pt x="117887" y="24419"/>
                  </a:lnTo>
                  <a:lnTo>
                    <a:pt x="132731" y="13425"/>
                  </a:lnTo>
                  <a:lnTo>
                    <a:pt x="13818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08241" y="2888307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83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18" y="31847"/>
                  </a:lnTo>
                  <a:lnTo>
                    <a:pt x="117887" y="24419"/>
                  </a:lnTo>
                  <a:lnTo>
                    <a:pt x="132731" y="13425"/>
                  </a:lnTo>
                  <a:lnTo>
                    <a:pt x="138183" y="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0669" y="2888308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138192" y="0"/>
                  </a:moveTo>
                  <a:lnTo>
                    <a:pt x="0" y="0"/>
                  </a:ln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20" y="31847"/>
                  </a:lnTo>
                  <a:lnTo>
                    <a:pt x="117892" y="24419"/>
                  </a:lnTo>
                  <a:lnTo>
                    <a:pt x="132739" y="13425"/>
                  </a:lnTo>
                  <a:lnTo>
                    <a:pt x="138192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0669" y="2888308"/>
              <a:ext cx="138430" cy="34925"/>
            </a:xfrm>
            <a:custGeom>
              <a:avLst/>
              <a:gdLst/>
              <a:ahLst/>
              <a:cxnLst/>
              <a:rect l="l" t="t" r="r" b="b"/>
              <a:pathLst>
                <a:path w="138430" h="34925">
                  <a:moveTo>
                    <a:pt x="0" y="0"/>
                  </a:moveTo>
                  <a:lnTo>
                    <a:pt x="5451" y="13425"/>
                  </a:lnTo>
                  <a:lnTo>
                    <a:pt x="20295" y="24418"/>
                  </a:lnTo>
                  <a:lnTo>
                    <a:pt x="42264" y="31847"/>
                  </a:lnTo>
                  <a:lnTo>
                    <a:pt x="69091" y="34575"/>
                  </a:lnTo>
                  <a:lnTo>
                    <a:pt x="95920" y="31847"/>
                  </a:lnTo>
                  <a:lnTo>
                    <a:pt x="117892" y="24419"/>
                  </a:lnTo>
                  <a:lnTo>
                    <a:pt x="132739" y="13425"/>
                  </a:lnTo>
                  <a:lnTo>
                    <a:pt x="138192" y="0"/>
                  </a:lnTo>
                  <a:lnTo>
                    <a:pt x="0" y="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8111" y="2555748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046290" y="2467758"/>
            <a:ext cx="5920105" cy="574040"/>
            <a:chOff x="1650174" y="3274758"/>
            <a:chExt cx="5920105" cy="574040"/>
          </a:xfrm>
        </p:grpSpPr>
        <p:sp>
          <p:nvSpPr>
            <p:cNvPr id="19" name="object 19"/>
            <p:cNvSpPr/>
            <p:nvPr/>
          </p:nvSpPr>
          <p:spPr>
            <a:xfrm>
              <a:off x="1937003" y="3282696"/>
              <a:ext cx="5625465" cy="558165"/>
            </a:xfrm>
            <a:custGeom>
              <a:avLst/>
              <a:gdLst/>
              <a:ahLst/>
              <a:cxnLst/>
              <a:rect l="l" t="t" r="r" b="b"/>
              <a:pathLst>
                <a:path w="5625465" h="558164">
                  <a:moveTo>
                    <a:pt x="5625084" y="0"/>
                  </a:moveTo>
                  <a:lnTo>
                    <a:pt x="278891" y="0"/>
                  </a:lnTo>
                  <a:lnTo>
                    <a:pt x="0" y="278891"/>
                  </a:lnTo>
                  <a:lnTo>
                    <a:pt x="278891" y="557783"/>
                  </a:lnTo>
                  <a:lnTo>
                    <a:pt x="5625084" y="557783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37003" y="3282696"/>
              <a:ext cx="5625465" cy="558165"/>
            </a:xfrm>
            <a:custGeom>
              <a:avLst/>
              <a:gdLst/>
              <a:ahLst/>
              <a:cxnLst/>
              <a:rect l="l" t="t" r="r" b="b"/>
              <a:pathLst>
                <a:path w="5625465" h="558164">
                  <a:moveTo>
                    <a:pt x="5625084" y="557783"/>
                  </a:moveTo>
                  <a:lnTo>
                    <a:pt x="278891" y="557783"/>
                  </a:lnTo>
                  <a:lnTo>
                    <a:pt x="0" y="278891"/>
                  </a:lnTo>
                  <a:lnTo>
                    <a:pt x="278891" y="0"/>
                  </a:lnTo>
                  <a:lnTo>
                    <a:pt x="5625084" y="0"/>
                  </a:lnTo>
                  <a:lnTo>
                    <a:pt x="5625084" y="55778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71758" y="3338617"/>
              <a:ext cx="291465" cy="290195"/>
            </a:xfrm>
            <a:custGeom>
              <a:avLst/>
              <a:gdLst/>
              <a:ahLst/>
              <a:cxnLst/>
              <a:rect l="l" t="t" r="r" b="b"/>
              <a:pathLst>
                <a:path w="291464" h="290195">
                  <a:moveTo>
                    <a:pt x="57576" y="175164"/>
                  </a:moveTo>
                  <a:lnTo>
                    <a:pt x="35220" y="179698"/>
                  </a:lnTo>
                  <a:lnTo>
                    <a:pt x="16913" y="192045"/>
                  </a:lnTo>
                  <a:lnTo>
                    <a:pt x="4543" y="210318"/>
                  </a:lnTo>
                  <a:lnTo>
                    <a:pt x="0" y="232632"/>
                  </a:lnTo>
                  <a:lnTo>
                    <a:pt x="4543" y="254946"/>
                  </a:lnTo>
                  <a:lnTo>
                    <a:pt x="16913" y="273219"/>
                  </a:lnTo>
                  <a:lnTo>
                    <a:pt x="35220" y="285566"/>
                  </a:lnTo>
                  <a:lnTo>
                    <a:pt x="57576" y="290101"/>
                  </a:lnTo>
                  <a:lnTo>
                    <a:pt x="79932" y="285566"/>
                  </a:lnTo>
                  <a:lnTo>
                    <a:pt x="98239" y="273219"/>
                  </a:lnTo>
                  <a:lnTo>
                    <a:pt x="110609" y="254946"/>
                  </a:lnTo>
                  <a:lnTo>
                    <a:pt x="115152" y="232632"/>
                  </a:lnTo>
                  <a:lnTo>
                    <a:pt x="114729" y="225511"/>
                  </a:lnTo>
                  <a:lnTo>
                    <a:pt x="113497" y="218768"/>
                  </a:lnTo>
                  <a:lnTo>
                    <a:pt x="111509" y="212348"/>
                  </a:lnTo>
                  <a:lnTo>
                    <a:pt x="108819" y="206197"/>
                  </a:lnTo>
                  <a:lnTo>
                    <a:pt x="133001" y="182060"/>
                  </a:lnTo>
                  <a:lnTo>
                    <a:pt x="84637" y="182060"/>
                  </a:lnTo>
                  <a:lnTo>
                    <a:pt x="78384" y="179285"/>
                  </a:lnTo>
                  <a:lnTo>
                    <a:pt x="71754" y="177103"/>
                  </a:lnTo>
                  <a:lnTo>
                    <a:pt x="64800" y="175675"/>
                  </a:lnTo>
                  <a:lnTo>
                    <a:pt x="57576" y="175164"/>
                  </a:lnTo>
                  <a:close/>
                </a:path>
                <a:path w="291464" h="290195">
                  <a:moveTo>
                    <a:pt x="233636" y="0"/>
                  </a:moveTo>
                  <a:lnTo>
                    <a:pt x="173304" y="60227"/>
                  </a:lnTo>
                  <a:lnTo>
                    <a:pt x="176759" y="90110"/>
                  </a:lnTo>
                  <a:lnTo>
                    <a:pt x="84637" y="182060"/>
                  </a:lnTo>
                  <a:lnTo>
                    <a:pt x="133001" y="182060"/>
                  </a:lnTo>
                  <a:lnTo>
                    <a:pt x="200941" y="114247"/>
                  </a:lnTo>
                  <a:lnTo>
                    <a:pt x="234336" y="114247"/>
                  </a:lnTo>
                  <a:lnTo>
                    <a:pt x="291120" y="57578"/>
                  </a:lnTo>
                  <a:lnTo>
                    <a:pt x="287847" y="53773"/>
                  </a:lnTo>
                  <a:lnTo>
                    <a:pt x="242396" y="48733"/>
                  </a:lnTo>
                  <a:lnTo>
                    <a:pt x="237323" y="3154"/>
                  </a:lnTo>
                  <a:lnTo>
                    <a:pt x="233636" y="0"/>
                  </a:lnTo>
                  <a:close/>
                </a:path>
                <a:path w="291464" h="290195">
                  <a:moveTo>
                    <a:pt x="234336" y="114247"/>
                  </a:moveTo>
                  <a:lnTo>
                    <a:pt x="200941" y="114247"/>
                  </a:lnTo>
                  <a:lnTo>
                    <a:pt x="230881" y="117695"/>
                  </a:lnTo>
                  <a:lnTo>
                    <a:pt x="234336" y="114247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71758" y="3338617"/>
              <a:ext cx="291465" cy="290195"/>
            </a:xfrm>
            <a:custGeom>
              <a:avLst/>
              <a:gdLst/>
              <a:ahLst/>
              <a:cxnLst/>
              <a:rect l="l" t="t" r="r" b="b"/>
              <a:pathLst>
                <a:path w="291464" h="290195">
                  <a:moveTo>
                    <a:pt x="242396" y="48733"/>
                  </a:moveTo>
                  <a:lnTo>
                    <a:pt x="237323" y="3154"/>
                  </a:lnTo>
                </a:path>
                <a:path w="291464" h="290195">
                  <a:moveTo>
                    <a:pt x="233636" y="0"/>
                  </a:moveTo>
                  <a:lnTo>
                    <a:pt x="173304" y="60227"/>
                  </a:lnTo>
                  <a:lnTo>
                    <a:pt x="176759" y="90110"/>
                  </a:lnTo>
                  <a:lnTo>
                    <a:pt x="84637" y="182060"/>
                  </a:lnTo>
                  <a:lnTo>
                    <a:pt x="78384" y="179285"/>
                  </a:lnTo>
                  <a:lnTo>
                    <a:pt x="71754" y="177103"/>
                  </a:lnTo>
                  <a:lnTo>
                    <a:pt x="64800" y="175675"/>
                  </a:lnTo>
                  <a:lnTo>
                    <a:pt x="57576" y="175164"/>
                  </a:lnTo>
                  <a:lnTo>
                    <a:pt x="35220" y="179698"/>
                  </a:lnTo>
                  <a:lnTo>
                    <a:pt x="16913" y="192045"/>
                  </a:lnTo>
                  <a:lnTo>
                    <a:pt x="4543" y="210318"/>
                  </a:lnTo>
                  <a:lnTo>
                    <a:pt x="0" y="232632"/>
                  </a:lnTo>
                  <a:lnTo>
                    <a:pt x="4543" y="254946"/>
                  </a:lnTo>
                  <a:lnTo>
                    <a:pt x="16913" y="273219"/>
                  </a:lnTo>
                  <a:lnTo>
                    <a:pt x="35220" y="285566"/>
                  </a:lnTo>
                  <a:lnTo>
                    <a:pt x="57576" y="290101"/>
                  </a:lnTo>
                  <a:lnTo>
                    <a:pt x="79932" y="285566"/>
                  </a:lnTo>
                  <a:lnTo>
                    <a:pt x="98239" y="273219"/>
                  </a:lnTo>
                  <a:lnTo>
                    <a:pt x="110609" y="254946"/>
                  </a:lnTo>
                  <a:lnTo>
                    <a:pt x="115152" y="232632"/>
                  </a:lnTo>
                  <a:lnTo>
                    <a:pt x="114729" y="225511"/>
                  </a:lnTo>
                  <a:lnTo>
                    <a:pt x="113497" y="218768"/>
                  </a:lnTo>
                  <a:lnTo>
                    <a:pt x="111509" y="212348"/>
                  </a:lnTo>
                  <a:lnTo>
                    <a:pt x="108819" y="206197"/>
                  </a:lnTo>
                  <a:lnTo>
                    <a:pt x="200941" y="114247"/>
                  </a:lnTo>
                  <a:lnTo>
                    <a:pt x="230881" y="117695"/>
                  </a:lnTo>
                  <a:lnTo>
                    <a:pt x="291120" y="57578"/>
                  </a:lnTo>
                </a:path>
                <a:path w="291464" h="290195">
                  <a:moveTo>
                    <a:pt x="287847" y="53773"/>
                  </a:moveTo>
                  <a:lnTo>
                    <a:pt x="242396" y="48733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11120" y="3352860"/>
              <a:ext cx="438150" cy="436880"/>
            </a:xfrm>
            <a:custGeom>
              <a:avLst/>
              <a:gdLst/>
              <a:ahLst/>
              <a:cxnLst/>
              <a:rect l="l" t="t" r="r" b="b"/>
              <a:pathLst>
                <a:path w="438150" h="436879">
                  <a:moveTo>
                    <a:pt x="218790" y="0"/>
                  </a:moveTo>
                  <a:lnTo>
                    <a:pt x="168599" y="5764"/>
                  </a:lnTo>
                  <a:lnTo>
                    <a:pt x="122538" y="22185"/>
                  </a:lnTo>
                  <a:lnTo>
                    <a:pt x="81916" y="47955"/>
                  </a:lnTo>
                  <a:lnTo>
                    <a:pt x="48041" y="81768"/>
                  </a:lnTo>
                  <a:lnTo>
                    <a:pt x="22224" y="122316"/>
                  </a:lnTo>
                  <a:lnTo>
                    <a:pt x="5774" y="168292"/>
                  </a:lnTo>
                  <a:lnTo>
                    <a:pt x="0" y="218389"/>
                  </a:lnTo>
                  <a:lnTo>
                    <a:pt x="5774" y="268486"/>
                  </a:lnTo>
                  <a:lnTo>
                    <a:pt x="22224" y="314460"/>
                  </a:lnTo>
                  <a:lnTo>
                    <a:pt x="48041" y="355007"/>
                  </a:lnTo>
                  <a:lnTo>
                    <a:pt x="81916" y="388818"/>
                  </a:lnTo>
                  <a:lnTo>
                    <a:pt x="122538" y="414586"/>
                  </a:lnTo>
                  <a:lnTo>
                    <a:pt x="168599" y="431006"/>
                  </a:lnTo>
                  <a:lnTo>
                    <a:pt x="218790" y="436770"/>
                  </a:lnTo>
                  <a:lnTo>
                    <a:pt x="268981" y="431006"/>
                  </a:lnTo>
                  <a:lnTo>
                    <a:pt x="315043" y="414586"/>
                  </a:lnTo>
                  <a:lnTo>
                    <a:pt x="355668" y="388818"/>
                  </a:lnTo>
                  <a:lnTo>
                    <a:pt x="389544" y="355007"/>
                  </a:lnTo>
                  <a:lnTo>
                    <a:pt x="415363" y="314461"/>
                  </a:lnTo>
                  <a:lnTo>
                    <a:pt x="431815" y="268486"/>
                  </a:lnTo>
                  <a:lnTo>
                    <a:pt x="437590" y="218389"/>
                  </a:lnTo>
                  <a:lnTo>
                    <a:pt x="435889" y="190930"/>
                  </a:lnTo>
                  <a:lnTo>
                    <a:pt x="422769" y="139676"/>
                  </a:lnTo>
                  <a:lnTo>
                    <a:pt x="400156" y="127589"/>
                  </a:lnTo>
                  <a:lnTo>
                    <a:pt x="377125" y="124716"/>
                  </a:lnTo>
                  <a:lnTo>
                    <a:pt x="387975" y="146141"/>
                  </a:lnTo>
                  <a:lnTo>
                    <a:pt x="396125" y="168967"/>
                  </a:lnTo>
                  <a:lnTo>
                    <a:pt x="401253" y="193085"/>
                  </a:lnTo>
                  <a:lnTo>
                    <a:pt x="403034" y="218389"/>
                  </a:lnTo>
                  <a:lnTo>
                    <a:pt x="396424" y="267131"/>
                  </a:lnTo>
                  <a:lnTo>
                    <a:pt x="377786" y="311020"/>
                  </a:lnTo>
                  <a:lnTo>
                    <a:pt x="348913" y="348268"/>
                  </a:lnTo>
                  <a:lnTo>
                    <a:pt x="311595" y="377088"/>
                  </a:lnTo>
                  <a:lnTo>
                    <a:pt x="267623" y="395690"/>
                  </a:lnTo>
                  <a:lnTo>
                    <a:pt x="218790" y="402288"/>
                  </a:lnTo>
                  <a:lnTo>
                    <a:pt x="169957" y="395690"/>
                  </a:lnTo>
                  <a:lnTo>
                    <a:pt x="125985" y="377087"/>
                  </a:lnTo>
                  <a:lnTo>
                    <a:pt x="88667" y="348268"/>
                  </a:lnTo>
                  <a:lnTo>
                    <a:pt x="59794" y="311020"/>
                  </a:lnTo>
                  <a:lnTo>
                    <a:pt x="41156" y="267131"/>
                  </a:lnTo>
                  <a:lnTo>
                    <a:pt x="34545" y="218389"/>
                  </a:lnTo>
                  <a:lnTo>
                    <a:pt x="41156" y="169647"/>
                  </a:lnTo>
                  <a:lnTo>
                    <a:pt x="59794" y="125759"/>
                  </a:lnTo>
                  <a:lnTo>
                    <a:pt x="88667" y="88510"/>
                  </a:lnTo>
                  <a:lnTo>
                    <a:pt x="125985" y="59691"/>
                  </a:lnTo>
                  <a:lnTo>
                    <a:pt x="169956" y="41088"/>
                  </a:lnTo>
                  <a:lnTo>
                    <a:pt x="218790" y="34490"/>
                  </a:lnTo>
                  <a:lnTo>
                    <a:pt x="243899" y="36187"/>
                  </a:lnTo>
                  <a:lnTo>
                    <a:pt x="268090" y="41171"/>
                  </a:lnTo>
                  <a:lnTo>
                    <a:pt x="291093" y="49279"/>
                  </a:lnTo>
                  <a:lnTo>
                    <a:pt x="312639" y="60351"/>
                  </a:lnTo>
                  <a:lnTo>
                    <a:pt x="309761" y="37364"/>
                  </a:lnTo>
                  <a:lnTo>
                    <a:pt x="321852" y="25295"/>
                  </a:lnTo>
                  <a:lnTo>
                    <a:pt x="297894" y="14554"/>
                  </a:lnTo>
                  <a:lnTo>
                    <a:pt x="272696" y="6613"/>
                  </a:lnTo>
                  <a:lnTo>
                    <a:pt x="246310" y="1689"/>
                  </a:lnTo>
                  <a:lnTo>
                    <a:pt x="218790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1120" y="3352860"/>
              <a:ext cx="438150" cy="436880"/>
            </a:xfrm>
            <a:custGeom>
              <a:avLst/>
              <a:gdLst/>
              <a:ahLst/>
              <a:cxnLst/>
              <a:rect l="l" t="t" r="r" b="b"/>
              <a:pathLst>
                <a:path w="438150" h="436879">
                  <a:moveTo>
                    <a:pt x="407640" y="119544"/>
                  </a:moveTo>
                  <a:lnTo>
                    <a:pt x="400156" y="127589"/>
                  </a:lnTo>
                  <a:lnTo>
                    <a:pt x="389216" y="126440"/>
                  </a:lnTo>
                  <a:lnTo>
                    <a:pt x="377125" y="124716"/>
                  </a:lnTo>
                  <a:lnTo>
                    <a:pt x="387975" y="146141"/>
                  </a:lnTo>
                  <a:lnTo>
                    <a:pt x="396125" y="168967"/>
                  </a:lnTo>
                  <a:lnTo>
                    <a:pt x="401253" y="193085"/>
                  </a:lnTo>
                  <a:lnTo>
                    <a:pt x="403034" y="218389"/>
                  </a:lnTo>
                  <a:lnTo>
                    <a:pt x="396424" y="267131"/>
                  </a:lnTo>
                  <a:lnTo>
                    <a:pt x="377786" y="311020"/>
                  </a:lnTo>
                  <a:lnTo>
                    <a:pt x="348913" y="348268"/>
                  </a:lnTo>
                  <a:lnTo>
                    <a:pt x="311595" y="377088"/>
                  </a:lnTo>
                  <a:lnTo>
                    <a:pt x="267623" y="395690"/>
                  </a:lnTo>
                  <a:lnTo>
                    <a:pt x="218790" y="402288"/>
                  </a:lnTo>
                  <a:lnTo>
                    <a:pt x="169957" y="395690"/>
                  </a:lnTo>
                  <a:lnTo>
                    <a:pt x="125985" y="377087"/>
                  </a:lnTo>
                  <a:lnTo>
                    <a:pt x="88667" y="348268"/>
                  </a:lnTo>
                  <a:lnTo>
                    <a:pt x="59794" y="311020"/>
                  </a:lnTo>
                  <a:lnTo>
                    <a:pt x="41156" y="267131"/>
                  </a:lnTo>
                  <a:lnTo>
                    <a:pt x="34545" y="218389"/>
                  </a:lnTo>
                  <a:lnTo>
                    <a:pt x="41156" y="169647"/>
                  </a:lnTo>
                  <a:lnTo>
                    <a:pt x="59794" y="125759"/>
                  </a:lnTo>
                  <a:lnTo>
                    <a:pt x="88667" y="88510"/>
                  </a:lnTo>
                  <a:lnTo>
                    <a:pt x="125985" y="59691"/>
                  </a:lnTo>
                  <a:lnTo>
                    <a:pt x="169956" y="41088"/>
                  </a:lnTo>
                  <a:lnTo>
                    <a:pt x="218790" y="34490"/>
                  </a:lnTo>
                  <a:lnTo>
                    <a:pt x="243899" y="36187"/>
                  </a:lnTo>
                  <a:lnTo>
                    <a:pt x="268090" y="41171"/>
                  </a:lnTo>
                  <a:lnTo>
                    <a:pt x="291093" y="49279"/>
                  </a:lnTo>
                  <a:lnTo>
                    <a:pt x="312639" y="60351"/>
                  </a:lnTo>
                  <a:lnTo>
                    <a:pt x="311488" y="48857"/>
                  </a:lnTo>
                  <a:lnTo>
                    <a:pt x="309761" y="37364"/>
                  </a:lnTo>
                  <a:lnTo>
                    <a:pt x="317821" y="29318"/>
                  </a:lnTo>
                  <a:lnTo>
                    <a:pt x="321852" y="25295"/>
                  </a:lnTo>
                  <a:lnTo>
                    <a:pt x="297894" y="14554"/>
                  </a:lnTo>
                  <a:lnTo>
                    <a:pt x="272696" y="6613"/>
                  </a:lnTo>
                  <a:lnTo>
                    <a:pt x="246310" y="1689"/>
                  </a:lnTo>
                  <a:lnTo>
                    <a:pt x="218790" y="0"/>
                  </a:lnTo>
                  <a:lnTo>
                    <a:pt x="168599" y="5764"/>
                  </a:lnTo>
                  <a:lnTo>
                    <a:pt x="122538" y="22185"/>
                  </a:lnTo>
                  <a:lnTo>
                    <a:pt x="81916" y="47955"/>
                  </a:lnTo>
                  <a:lnTo>
                    <a:pt x="48041" y="81768"/>
                  </a:lnTo>
                  <a:lnTo>
                    <a:pt x="22224" y="122316"/>
                  </a:lnTo>
                  <a:lnTo>
                    <a:pt x="5774" y="168292"/>
                  </a:lnTo>
                  <a:lnTo>
                    <a:pt x="0" y="218389"/>
                  </a:lnTo>
                  <a:lnTo>
                    <a:pt x="5774" y="268486"/>
                  </a:lnTo>
                  <a:lnTo>
                    <a:pt x="22224" y="314460"/>
                  </a:lnTo>
                  <a:lnTo>
                    <a:pt x="48041" y="355007"/>
                  </a:lnTo>
                  <a:lnTo>
                    <a:pt x="81916" y="388818"/>
                  </a:lnTo>
                  <a:lnTo>
                    <a:pt x="122538" y="414586"/>
                  </a:lnTo>
                  <a:lnTo>
                    <a:pt x="168599" y="431006"/>
                  </a:lnTo>
                  <a:lnTo>
                    <a:pt x="218790" y="436770"/>
                  </a:lnTo>
                  <a:lnTo>
                    <a:pt x="268981" y="431006"/>
                  </a:lnTo>
                  <a:lnTo>
                    <a:pt x="315043" y="414586"/>
                  </a:lnTo>
                  <a:lnTo>
                    <a:pt x="355668" y="388818"/>
                  </a:lnTo>
                  <a:lnTo>
                    <a:pt x="389544" y="355007"/>
                  </a:lnTo>
                  <a:lnTo>
                    <a:pt x="415363" y="314461"/>
                  </a:lnTo>
                  <a:lnTo>
                    <a:pt x="431815" y="268486"/>
                  </a:lnTo>
                  <a:lnTo>
                    <a:pt x="437590" y="218389"/>
                  </a:lnTo>
                  <a:lnTo>
                    <a:pt x="435889" y="190930"/>
                  </a:lnTo>
                  <a:lnTo>
                    <a:pt x="430895" y="164656"/>
                  </a:lnTo>
                  <a:lnTo>
                    <a:pt x="422769" y="139676"/>
                  </a:lnTo>
                  <a:lnTo>
                    <a:pt x="411671" y="116096"/>
                  </a:lnTo>
                  <a:lnTo>
                    <a:pt x="407640" y="119544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91727" y="3433325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60" h="276225">
                  <a:moveTo>
                    <a:pt x="138183" y="0"/>
                  </a:moveTo>
                  <a:lnTo>
                    <a:pt x="94627" y="7061"/>
                  </a:lnTo>
                  <a:lnTo>
                    <a:pt x="56710" y="26702"/>
                  </a:lnTo>
                  <a:lnTo>
                    <a:pt x="26752" y="56604"/>
                  </a:lnTo>
                  <a:lnTo>
                    <a:pt x="7074" y="94450"/>
                  </a:lnTo>
                  <a:lnTo>
                    <a:pt x="0" y="137924"/>
                  </a:lnTo>
                  <a:lnTo>
                    <a:pt x="7075" y="181398"/>
                  </a:lnTo>
                  <a:lnTo>
                    <a:pt x="26752" y="219244"/>
                  </a:lnTo>
                  <a:lnTo>
                    <a:pt x="56710" y="249146"/>
                  </a:lnTo>
                  <a:lnTo>
                    <a:pt x="94628" y="268786"/>
                  </a:lnTo>
                  <a:lnTo>
                    <a:pt x="138183" y="275848"/>
                  </a:lnTo>
                  <a:lnTo>
                    <a:pt x="181738" y="268787"/>
                  </a:lnTo>
                  <a:lnTo>
                    <a:pt x="219656" y="249146"/>
                  </a:lnTo>
                  <a:lnTo>
                    <a:pt x="249614" y="219244"/>
                  </a:lnTo>
                  <a:lnTo>
                    <a:pt x="269291" y="181398"/>
                  </a:lnTo>
                  <a:lnTo>
                    <a:pt x="276366" y="137924"/>
                  </a:lnTo>
                  <a:lnTo>
                    <a:pt x="275305" y="120585"/>
                  </a:lnTo>
                  <a:lnTo>
                    <a:pt x="260245" y="72985"/>
                  </a:lnTo>
                  <a:lnTo>
                    <a:pt x="237691" y="108103"/>
                  </a:lnTo>
                  <a:lnTo>
                    <a:pt x="240021" y="117738"/>
                  </a:lnTo>
                  <a:lnTo>
                    <a:pt x="241380" y="127696"/>
                  </a:lnTo>
                  <a:lnTo>
                    <a:pt x="241820" y="137924"/>
                  </a:lnTo>
                  <a:lnTo>
                    <a:pt x="233643" y="178089"/>
                  </a:lnTo>
                  <a:lnTo>
                    <a:pt x="211377" y="210981"/>
                  </a:lnTo>
                  <a:lnTo>
                    <a:pt x="178423" y="233205"/>
                  </a:lnTo>
                  <a:lnTo>
                    <a:pt x="138183" y="241367"/>
                  </a:lnTo>
                  <a:lnTo>
                    <a:pt x="97942" y="233205"/>
                  </a:lnTo>
                  <a:lnTo>
                    <a:pt x="64989" y="210981"/>
                  </a:lnTo>
                  <a:lnTo>
                    <a:pt x="42723" y="178089"/>
                  </a:lnTo>
                  <a:lnTo>
                    <a:pt x="34545" y="137924"/>
                  </a:lnTo>
                  <a:lnTo>
                    <a:pt x="42723" y="97759"/>
                  </a:lnTo>
                  <a:lnTo>
                    <a:pt x="64989" y="64867"/>
                  </a:lnTo>
                  <a:lnTo>
                    <a:pt x="97942" y="42643"/>
                  </a:lnTo>
                  <a:lnTo>
                    <a:pt x="138183" y="34481"/>
                  </a:lnTo>
                  <a:lnTo>
                    <a:pt x="148430" y="35001"/>
                  </a:lnTo>
                  <a:lnTo>
                    <a:pt x="158407" y="36492"/>
                  </a:lnTo>
                  <a:lnTo>
                    <a:pt x="168060" y="38845"/>
                  </a:lnTo>
                  <a:lnTo>
                    <a:pt x="177335" y="41952"/>
                  </a:lnTo>
                  <a:lnTo>
                    <a:pt x="203244" y="16091"/>
                  </a:lnTo>
                  <a:lnTo>
                    <a:pt x="188139" y="9212"/>
                  </a:lnTo>
                  <a:lnTo>
                    <a:pt x="172225" y="4166"/>
                  </a:lnTo>
                  <a:lnTo>
                    <a:pt x="155555" y="1059"/>
                  </a:lnTo>
                  <a:lnTo>
                    <a:pt x="13818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91727" y="3433325"/>
              <a:ext cx="276860" cy="276225"/>
            </a:xfrm>
            <a:custGeom>
              <a:avLst/>
              <a:gdLst/>
              <a:ahLst/>
              <a:cxnLst/>
              <a:rect l="l" t="t" r="r" b="b"/>
              <a:pathLst>
                <a:path w="276860" h="276225">
                  <a:moveTo>
                    <a:pt x="234335" y="98845"/>
                  </a:moveTo>
                  <a:lnTo>
                    <a:pt x="237691" y="108103"/>
                  </a:lnTo>
                  <a:lnTo>
                    <a:pt x="240021" y="117738"/>
                  </a:lnTo>
                  <a:lnTo>
                    <a:pt x="241380" y="127696"/>
                  </a:lnTo>
                  <a:lnTo>
                    <a:pt x="241820" y="137924"/>
                  </a:lnTo>
                  <a:lnTo>
                    <a:pt x="233643" y="178089"/>
                  </a:lnTo>
                  <a:lnTo>
                    <a:pt x="211377" y="210981"/>
                  </a:lnTo>
                  <a:lnTo>
                    <a:pt x="178423" y="233205"/>
                  </a:lnTo>
                  <a:lnTo>
                    <a:pt x="138183" y="241367"/>
                  </a:lnTo>
                  <a:lnTo>
                    <a:pt x="97942" y="233205"/>
                  </a:lnTo>
                  <a:lnTo>
                    <a:pt x="64989" y="210981"/>
                  </a:lnTo>
                  <a:lnTo>
                    <a:pt x="42723" y="178089"/>
                  </a:lnTo>
                  <a:lnTo>
                    <a:pt x="34545" y="137924"/>
                  </a:lnTo>
                  <a:lnTo>
                    <a:pt x="42723" y="97759"/>
                  </a:lnTo>
                  <a:lnTo>
                    <a:pt x="64989" y="64867"/>
                  </a:lnTo>
                  <a:lnTo>
                    <a:pt x="97942" y="42643"/>
                  </a:lnTo>
                  <a:lnTo>
                    <a:pt x="138183" y="34481"/>
                  </a:lnTo>
                  <a:lnTo>
                    <a:pt x="148430" y="35001"/>
                  </a:lnTo>
                  <a:lnTo>
                    <a:pt x="158407" y="36492"/>
                  </a:lnTo>
                  <a:lnTo>
                    <a:pt x="168060" y="38845"/>
                  </a:lnTo>
                  <a:lnTo>
                    <a:pt x="177335" y="41952"/>
                  </a:lnTo>
                  <a:lnTo>
                    <a:pt x="203244" y="16091"/>
                  </a:lnTo>
                  <a:lnTo>
                    <a:pt x="188139" y="9212"/>
                  </a:lnTo>
                  <a:lnTo>
                    <a:pt x="172225" y="4166"/>
                  </a:lnTo>
                  <a:lnTo>
                    <a:pt x="155555" y="1059"/>
                  </a:lnTo>
                  <a:lnTo>
                    <a:pt x="138183" y="0"/>
                  </a:lnTo>
                  <a:lnTo>
                    <a:pt x="94627" y="7061"/>
                  </a:lnTo>
                  <a:lnTo>
                    <a:pt x="56710" y="26702"/>
                  </a:lnTo>
                  <a:lnTo>
                    <a:pt x="26752" y="56604"/>
                  </a:lnTo>
                  <a:lnTo>
                    <a:pt x="7074" y="94450"/>
                  </a:lnTo>
                  <a:lnTo>
                    <a:pt x="0" y="137924"/>
                  </a:lnTo>
                  <a:lnTo>
                    <a:pt x="7075" y="181398"/>
                  </a:lnTo>
                  <a:lnTo>
                    <a:pt x="26752" y="219244"/>
                  </a:lnTo>
                  <a:lnTo>
                    <a:pt x="56710" y="249146"/>
                  </a:lnTo>
                  <a:lnTo>
                    <a:pt x="94628" y="268786"/>
                  </a:lnTo>
                  <a:lnTo>
                    <a:pt x="138183" y="275848"/>
                  </a:lnTo>
                  <a:lnTo>
                    <a:pt x="181738" y="268787"/>
                  </a:lnTo>
                  <a:lnTo>
                    <a:pt x="219656" y="249146"/>
                  </a:lnTo>
                  <a:lnTo>
                    <a:pt x="249614" y="219244"/>
                  </a:lnTo>
                  <a:lnTo>
                    <a:pt x="269291" y="181398"/>
                  </a:lnTo>
                  <a:lnTo>
                    <a:pt x="276366" y="137924"/>
                  </a:lnTo>
                  <a:lnTo>
                    <a:pt x="275305" y="120585"/>
                  </a:lnTo>
                  <a:lnTo>
                    <a:pt x="272192" y="103946"/>
                  </a:lnTo>
                  <a:lnTo>
                    <a:pt x="267136" y="88061"/>
                  </a:lnTo>
                  <a:lnTo>
                    <a:pt x="260245" y="72985"/>
                  </a:lnTo>
                  <a:lnTo>
                    <a:pt x="234335" y="98845"/>
                  </a:lnTo>
                </a:path>
              </a:pathLst>
            </a:custGeom>
            <a:ln w="671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58111" y="3282696"/>
              <a:ext cx="559435" cy="558165"/>
            </a:xfrm>
            <a:custGeom>
              <a:avLst/>
              <a:gdLst/>
              <a:ahLst/>
              <a:cxnLst/>
              <a:rect l="l" t="t" r="r" b="b"/>
              <a:pathLst>
                <a:path w="559435" h="558164">
                  <a:moveTo>
                    <a:pt x="0" y="278891"/>
                  </a:moveTo>
                  <a:lnTo>
                    <a:pt x="3660" y="233648"/>
                  </a:lnTo>
                  <a:lnTo>
                    <a:pt x="14258" y="190731"/>
                  </a:lnTo>
                  <a:lnTo>
                    <a:pt x="31217" y="150714"/>
                  </a:lnTo>
                  <a:lnTo>
                    <a:pt x="53961" y="114171"/>
                  </a:lnTo>
                  <a:lnTo>
                    <a:pt x="81915" y="81676"/>
                  </a:lnTo>
                  <a:lnTo>
                    <a:pt x="114501" y="53803"/>
                  </a:lnTo>
                  <a:lnTo>
                    <a:pt x="151144" y="31125"/>
                  </a:lnTo>
                  <a:lnTo>
                    <a:pt x="191268" y="14215"/>
                  </a:lnTo>
                  <a:lnTo>
                    <a:pt x="234296" y="3649"/>
                  </a:lnTo>
                  <a:lnTo>
                    <a:pt x="279654" y="0"/>
                  </a:lnTo>
                  <a:lnTo>
                    <a:pt x="325011" y="3649"/>
                  </a:lnTo>
                  <a:lnTo>
                    <a:pt x="368039" y="14215"/>
                  </a:lnTo>
                  <a:lnTo>
                    <a:pt x="408163" y="31125"/>
                  </a:lnTo>
                  <a:lnTo>
                    <a:pt x="444806" y="53803"/>
                  </a:lnTo>
                  <a:lnTo>
                    <a:pt x="477393" y="81676"/>
                  </a:lnTo>
                  <a:lnTo>
                    <a:pt x="505346" y="114171"/>
                  </a:lnTo>
                  <a:lnTo>
                    <a:pt x="528090" y="150714"/>
                  </a:lnTo>
                  <a:lnTo>
                    <a:pt x="545049" y="190731"/>
                  </a:lnTo>
                  <a:lnTo>
                    <a:pt x="555647" y="233648"/>
                  </a:lnTo>
                  <a:lnTo>
                    <a:pt x="559307" y="278891"/>
                  </a:lnTo>
                  <a:lnTo>
                    <a:pt x="555647" y="324135"/>
                  </a:lnTo>
                  <a:lnTo>
                    <a:pt x="545049" y="367052"/>
                  </a:lnTo>
                  <a:lnTo>
                    <a:pt x="528090" y="407069"/>
                  </a:lnTo>
                  <a:lnTo>
                    <a:pt x="505346" y="443612"/>
                  </a:lnTo>
                  <a:lnTo>
                    <a:pt x="477393" y="476107"/>
                  </a:lnTo>
                  <a:lnTo>
                    <a:pt x="444806" y="503980"/>
                  </a:lnTo>
                  <a:lnTo>
                    <a:pt x="408163" y="526658"/>
                  </a:lnTo>
                  <a:lnTo>
                    <a:pt x="368039" y="543568"/>
                  </a:lnTo>
                  <a:lnTo>
                    <a:pt x="325011" y="554134"/>
                  </a:lnTo>
                  <a:lnTo>
                    <a:pt x="279654" y="557783"/>
                  </a:lnTo>
                  <a:lnTo>
                    <a:pt x="234296" y="554134"/>
                  </a:lnTo>
                  <a:lnTo>
                    <a:pt x="191268" y="543568"/>
                  </a:lnTo>
                  <a:lnTo>
                    <a:pt x="151144" y="526658"/>
                  </a:lnTo>
                  <a:lnTo>
                    <a:pt x="114501" y="503980"/>
                  </a:lnTo>
                  <a:lnTo>
                    <a:pt x="81915" y="476107"/>
                  </a:lnTo>
                  <a:lnTo>
                    <a:pt x="53961" y="443612"/>
                  </a:lnTo>
                  <a:lnTo>
                    <a:pt x="31217" y="407069"/>
                  </a:lnTo>
                  <a:lnTo>
                    <a:pt x="14258" y="367052"/>
                  </a:lnTo>
                  <a:lnTo>
                    <a:pt x="3660" y="324135"/>
                  </a:lnTo>
                  <a:lnTo>
                    <a:pt x="0" y="278891"/>
                  </a:lnTo>
                  <a:close/>
                </a:path>
              </a:pathLst>
            </a:custGeom>
            <a:ln w="15874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051440" y="3249180"/>
            <a:ext cx="5920105" cy="575310"/>
            <a:chOff x="1650174" y="4000182"/>
            <a:chExt cx="5920105" cy="575310"/>
          </a:xfrm>
        </p:grpSpPr>
        <p:sp>
          <p:nvSpPr>
            <p:cNvPr id="29" name="object 29"/>
            <p:cNvSpPr/>
            <p:nvPr/>
          </p:nvSpPr>
          <p:spPr>
            <a:xfrm>
              <a:off x="1937003" y="4008120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37003" y="4008120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6385" y="4446807"/>
              <a:ext cx="215522" cy="758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973" y="4234746"/>
              <a:ext cx="149509" cy="1496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3611" y="4054943"/>
              <a:ext cx="149509" cy="1496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834909" y="4115939"/>
              <a:ext cx="335915" cy="324485"/>
            </a:xfrm>
            <a:custGeom>
              <a:avLst/>
              <a:gdLst/>
              <a:ahLst/>
              <a:cxnLst/>
              <a:rect l="l" t="t" r="r" b="b"/>
              <a:pathLst>
                <a:path w="335914" h="324485">
                  <a:moveTo>
                    <a:pt x="115152" y="0"/>
                  </a:moveTo>
                  <a:lnTo>
                    <a:pt x="0" y="115251"/>
                  </a:lnTo>
                  <a:lnTo>
                    <a:pt x="92122" y="207452"/>
                  </a:lnTo>
                  <a:lnTo>
                    <a:pt x="138183" y="161352"/>
                  </a:lnTo>
                  <a:lnTo>
                    <a:pt x="293639" y="316942"/>
                  </a:lnTo>
                  <a:lnTo>
                    <a:pt x="301795" y="322452"/>
                  </a:lnTo>
                  <a:lnTo>
                    <a:pt x="310921" y="324289"/>
                  </a:lnTo>
                  <a:lnTo>
                    <a:pt x="320044" y="322452"/>
                  </a:lnTo>
                  <a:lnTo>
                    <a:pt x="328195" y="316942"/>
                  </a:lnTo>
                  <a:lnTo>
                    <a:pt x="333700" y="308784"/>
                  </a:lnTo>
                  <a:lnTo>
                    <a:pt x="335536" y="299654"/>
                  </a:lnTo>
                  <a:lnTo>
                    <a:pt x="333700" y="290524"/>
                  </a:lnTo>
                  <a:lnTo>
                    <a:pt x="328195" y="282366"/>
                  </a:lnTo>
                  <a:lnTo>
                    <a:pt x="172729" y="126776"/>
                  </a:lnTo>
                  <a:lnTo>
                    <a:pt x="207275" y="92201"/>
                  </a:lnTo>
                  <a:lnTo>
                    <a:pt x="115152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4909" y="4115939"/>
              <a:ext cx="335915" cy="324485"/>
            </a:xfrm>
            <a:custGeom>
              <a:avLst/>
              <a:gdLst/>
              <a:ahLst/>
              <a:cxnLst/>
              <a:rect l="l" t="t" r="r" b="b"/>
              <a:pathLst>
                <a:path w="335914" h="324485">
                  <a:moveTo>
                    <a:pt x="328195" y="282366"/>
                  </a:moveTo>
                  <a:lnTo>
                    <a:pt x="172729" y="126776"/>
                  </a:lnTo>
                  <a:lnTo>
                    <a:pt x="207275" y="92201"/>
                  </a:lnTo>
                  <a:lnTo>
                    <a:pt x="115152" y="0"/>
                  </a:lnTo>
                  <a:lnTo>
                    <a:pt x="0" y="115251"/>
                  </a:lnTo>
                  <a:lnTo>
                    <a:pt x="92122" y="207452"/>
                  </a:lnTo>
                  <a:lnTo>
                    <a:pt x="138183" y="161352"/>
                  </a:lnTo>
                  <a:lnTo>
                    <a:pt x="293639" y="316942"/>
                  </a:lnTo>
                  <a:lnTo>
                    <a:pt x="301795" y="322452"/>
                  </a:lnTo>
                  <a:lnTo>
                    <a:pt x="310921" y="324289"/>
                  </a:lnTo>
                  <a:lnTo>
                    <a:pt x="320044" y="322452"/>
                  </a:lnTo>
                  <a:lnTo>
                    <a:pt x="328195" y="316942"/>
                  </a:lnTo>
                  <a:lnTo>
                    <a:pt x="333700" y="308784"/>
                  </a:lnTo>
                  <a:lnTo>
                    <a:pt x="335536" y="299654"/>
                  </a:lnTo>
                  <a:lnTo>
                    <a:pt x="333700" y="290524"/>
                  </a:lnTo>
                  <a:lnTo>
                    <a:pt x="328195" y="282366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58111" y="4008120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5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2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038479" y="4002641"/>
            <a:ext cx="5920105" cy="575310"/>
            <a:chOff x="1650174" y="4725606"/>
            <a:chExt cx="5920105" cy="575310"/>
          </a:xfrm>
        </p:grpSpPr>
        <p:sp>
          <p:nvSpPr>
            <p:cNvPr id="38" name="object 38"/>
            <p:cNvSpPr/>
            <p:nvPr/>
          </p:nvSpPr>
          <p:spPr>
            <a:xfrm>
              <a:off x="1937003" y="4733544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37003" y="4733544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77333" y="4795253"/>
              <a:ext cx="322580" cy="92710"/>
            </a:xfrm>
            <a:custGeom>
              <a:avLst/>
              <a:gdLst/>
              <a:ahLst/>
              <a:cxnLst/>
              <a:rect l="l" t="t" r="r" b="b"/>
              <a:pathLst>
                <a:path w="322580" h="92710">
                  <a:moveTo>
                    <a:pt x="161213" y="0"/>
                  </a:moveTo>
                  <a:lnTo>
                    <a:pt x="98463" y="3624"/>
                  </a:lnTo>
                  <a:lnTo>
                    <a:pt x="47219" y="13507"/>
                  </a:lnTo>
                  <a:lnTo>
                    <a:pt x="12669" y="28164"/>
                  </a:lnTo>
                  <a:lnTo>
                    <a:pt x="0" y="46110"/>
                  </a:lnTo>
                  <a:lnTo>
                    <a:pt x="12669" y="64054"/>
                  </a:lnTo>
                  <a:lnTo>
                    <a:pt x="47219" y="78708"/>
                  </a:lnTo>
                  <a:lnTo>
                    <a:pt x="98463" y="88588"/>
                  </a:lnTo>
                  <a:lnTo>
                    <a:pt x="161213" y="92210"/>
                  </a:lnTo>
                  <a:lnTo>
                    <a:pt x="223966" y="88588"/>
                  </a:lnTo>
                  <a:lnTo>
                    <a:pt x="275209" y="78708"/>
                  </a:lnTo>
                  <a:lnTo>
                    <a:pt x="309759" y="64054"/>
                  </a:lnTo>
                  <a:lnTo>
                    <a:pt x="322427" y="46110"/>
                  </a:lnTo>
                  <a:lnTo>
                    <a:pt x="309759" y="28164"/>
                  </a:lnTo>
                  <a:lnTo>
                    <a:pt x="275209" y="13507"/>
                  </a:lnTo>
                  <a:lnTo>
                    <a:pt x="223966" y="3624"/>
                  </a:lnTo>
                  <a:lnTo>
                    <a:pt x="161213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77333" y="4795253"/>
              <a:ext cx="322580" cy="92710"/>
            </a:xfrm>
            <a:custGeom>
              <a:avLst/>
              <a:gdLst/>
              <a:ahLst/>
              <a:cxnLst/>
              <a:rect l="l" t="t" r="r" b="b"/>
              <a:pathLst>
                <a:path w="322580" h="92710">
                  <a:moveTo>
                    <a:pt x="322427" y="46110"/>
                  </a:moveTo>
                  <a:lnTo>
                    <a:pt x="309759" y="64054"/>
                  </a:lnTo>
                  <a:lnTo>
                    <a:pt x="275209" y="78708"/>
                  </a:lnTo>
                  <a:lnTo>
                    <a:pt x="223966" y="88588"/>
                  </a:lnTo>
                  <a:lnTo>
                    <a:pt x="161213" y="92210"/>
                  </a:lnTo>
                  <a:lnTo>
                    <a:pt x="98463" y="88588"/>
                  </a:lnTo>
                  <a:lnTo>
                    <a:pt x="47219" y="78708"/>
                  </a:lnTo>
                  <a:lnTo>
                    <a:pt x="12669" y="64054"/>
                  </a:lnTo>
                  <a:lnTo>
                    <a:pt x="0" y="46110"/>
                  </a:lnTo>
                  <a:lnTo>
                    <a:pt x="12669" y="28164"/>
                  </a:lnTo>
                  <a:lnTo>
                    <a:pt x="47219" y="13507"/>
                  </a:lnTo>
                  <a:lnTo>
                    <a:pt x="98463" y="3624"/>
                  </a:lnTo>
                  <a:lnTo>
                    <a:pt x="161213" y="0"/>
                  </a:lnTo>
                  <a:lnTo>
                    <a:pt x="223966" y="3624"/>
                  </a:lnTo>
                  <a:lnTo>
                    <a:pt x="275209" y="13507"/>
                  </a:lnTo>
                  <a:lnTo>
                    <a:pt x="309759" y="28164"/>
                  </a:lnTo>
                  <a:lnTo>
                    <a:pt x="322427" y="4611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77333" y="4864413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77333" y="4864413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77333" y="4979665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77333" y="4979665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77333" y="5094916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0" y="0"/>
                  </a:moveTo>
                  <a:lnTo>
                    <a:pt x="0" y="922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269457" y="92201"/>
                  </a:lnTo>
                  <a:lnTo>
                    <a:pt x="264851" y="87591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322427" y="69151"/>
                  </a:lnTo>
                  <a:lnTo>
                    <a:pt x="322427" y="46100"/>
                  </a:lnTo>
                  <a:lnTo>
                    <a:pt x="161213" y="46100"/>
                  </a:ln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close/>
                </a:path>
                <a:path w="322580" h="138429">
                  <a:moveTo>
                    <a:pt x="322427" y="69151"/>
                  </a:move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322427" y="92201"/>
                  </a:lnTo>
                  <a:lnTo>
                    <a:pt x="322427" y="69151"/>
                  </a:lnTo>
                  <a:close/>
                </a:path>
                <a:path w="322580" h="138429">
                  <a:moveTo>
                    <a:pt x="322427" y="0"/>
                  </a:move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  <a:lnTo>
                    <a:pt x="322427" y="46100"/>
                  </a:lnTo>
                  <a:lnTo>
                    <a:pt x="322427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77333" y="5094916"/>
              <a:ext cx="322580" cy="138430"/>
            </a:xfrm>
            <a:custGeom>
              <a:avLst/>
              <a:gdLst/>
              <a:ahLst/>
              <a:cxnLst/>
              <a:rect l="l" t="t" r="r" b="b"/>
              <a:pathLst>
                <a:path w="322580" h="138429">
                  <a:moveTo>
                    <a:pt x="276366" y="92201"/>
                  </a:moveTo>
                  <a:lnTo>
                    <a:pt x="269457" y="92201"/>
                  </a:lnTo>
                  <a:lnTo>
                    <a:pt x="264851" y="87591"/>
                  </a:lnTo>
                  <a:lnTo>
                    <a:pt x="264851" y="80676"/>
                  </a:lnTo>
                  <a:lnTo>
                    <a:pt x="264851" y="73761"/>
                  </a:lnTo>
                  <a:lnTo>
                    <a:pt x="269457" y="69151"/>
                  </a:lnTo>
                  <a:lnTo>
                    <a:pt x="276366" y="69151"/>
                  </a:lnTo>
                  <a:lnTo>
                    <a:pt x="283275" y="69151"/>
                  </a:lnTo>
                  <a:lnTo>
                    <a:pt x="287882" y="73761"/>
                  </a:lnTo>
                  <a:lnTo>
                    <a:pt x="287882" y="80676"/>
                  </a:lnTo>
                  <a:lnTo>
                    <a:pt x="287882" y="87591"/>
                  </a:lnTo>
                  <a:lnTo>
                    <a:pt x="283275" y="92201"/>
                  </a:lnTo>
                  <a:lnTo>
                    <a:pt x="276366" y="92201"/>
                  </a:lnTo>
                </a:path>
                <a:path w="322580" h="138429">
                  <a:moveTo>
                    <a:pt x="161213" y="46100"/>
                  </a:moveTo>
                  <a:lnTo>
                    <a:pt x="98617" y="42463"/>
                  </a:lnTo>
                  <a:lnTo>
                    <a:pt x="47356" y="32558"/>
                  </a:lnTo>
                  <a:lnTo>
                    <a:pt x="12720" y="17900"/>
                  </a:lnTo>
                  <a:lnTo>
                    <a:pt x="0" y="0"/>
                  </a:lnTo>
                  <a:lnTo>
                    <a:pt x="0" y="92201"/>
                  </a:lnTo>
                  <a:lnTo>
                    <a:pt x="12720" y="110101"/>
                  </a:lnTo>
                  <a:lnTo>
                    <a:pt x="47356" y="124759"/>
                  </a:lnTo>
                  <a:lnTo>
                    <a:pt x="98617" y="134664"/>
                  </a:lnTo>
                  <a:lnTo>
                    <a:pt x="161213" y="138302"/>
                  </a:lnTo>
                  <a:lnTo>
                    <a:pt x="223810" y="134664"/>
                  </a:lnTo>
                  <a:lnTo>
                    <a:pt x="275071" y="124759"/>
                  </a:lnTo>
                  <a:lnTo>
                    <a:pt x="309707" y="110101"/>
                  </a:lnTo>
                  <a:lnTo>
                    <a:pt x="322427" y="92201"/>
                  </a:lnTo>
                  <a:lnTo>
                    <a:pt x="322427" y="0"/>
                  </a:lnTo>
                  <a:lnTo>
                    <a:pt x="309707" y="17900"/>
                  </a:lnTo>
                  <a:lnTo>
                    <a:pt x="275071" y="32558"/>
                  </a:lnTo>
                  <a:lnTo>
                    <a:pt x="223810" y="42463"/>
                  </a:lnTo>
                  <a:lnTo>
                    <a:pt x="161213" y="46100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58111" y="4733544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5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2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296668" y="4791554"/>
            <a:ext cx="5641340" cy="575310"/>
            <a:chOff x="1929066" y="5451030"/>
            <a:chExt cx="5641340" cy="575310"/>
          </a:xfrm>
        </p:grpSpPr>
        <p:sp>
          <p:nvSpPr>
            <p:cNvPr id="50" name="object 50"/>
            <p:cNvSpPr/>
            <p:nvPr/>
          </p:nvSpPr>
          <p:spPr>
            <a:xfrm>
              <a:off x="1937004" y="5458967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7"/>
                  </a:lnTo>
                  <a:lnTo>
                    <a:pt x="5625084" y="559307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7004" y="5458967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7"/>
                  </a:moveTo>
                  <a:lnTo>
                    <a:pt x="279653" y="559307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7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2996780" y="4799492"/>
            <a:ext cx="575310" cy="575310"/>
            <a:chOff x="1650174" y="5451030"/>
            <a:chExt cx="575310" cy="575310"/>
          </a:xfrm>
        </p:grpSpPr>
        <p:sp>
          <p:nvSpPr>
            <p:cNvPr id="54" name="object 54"/>
            <p:cNvSpPr/>
            <p:nvPr/>
          </p:nvSpPr>
          <p:spPr>
            <a:xfrm>
              <a:off x="1760060" y="5509151"/>
              <a:ext cx="357505" cy="461009"/>
            </a:xfrm>
            <a:custGeom>
              <a:avLst/>
              <a:gdLst/>
              <a:ahLst/>
              <a:cxnLst/>
              <a:rect l="l" t="t" r="r" b="b"/>
              <a:pathLst>
                <a:path w="357505" h="461010">
                  <a:moveTo>
                    <a:pt x="336771" y="0"/>
                  </a:moveTo>
                  <a:lnTo>
                    <a:pt x="18639" y="0"/>
                  </a:lnTo>
                  <a:lnTo>
                    <a:pt x="12552" y="3777"/>
                  </a:lnTo>
                  <a:lnTo>
                    <a:pt x="0" y="14545"/>
                  </a:lnTo>
                  <a:lnTo>
                    <a:pt x="0" y="444398"/>
                  </a:lnTo>
                  <a:lnTo>
                    <a:pt x="12552" y="455165"/>
                  </a:lnTo>
                  <a:lnTo>
                    <a:pt x="21978" y="461016"/>
                  </a:lnTo>
                  <a:lnTo>
                    <a:pt x="333432" y="461016"/>
                  </a:lnTo>
                  <a:lnTo>
                    <a:pt x="342858" y="455165"/>
                  </a:lnTo>
                  <a:lnTo>
                    <a:pt x="356973" y="443057"/>
                  </a:lnTo>
                  <a:lnTo>
                    <a:pt x="356973" y="426440"/>
                  </a:lnTo>
                  <a:lnTo>
                    <a:pt x="34545" y="426440"/>
                  </a:lnTo>
                  <a:lnTo>
                    <a:pt x="34545" y="34585"/>
                  </a:lnTo>
                  <a:lnTo>
                    <a:pt x="356973" y="34585"/>
                  </a:lnTo>
                  <a:lnTo>
                    <a:pt x="356973" y="15886"/>
                  </a:lnTo>
                  <a:lnTo>
                    <a:pt x="342858" y="3777"/>
                  </a:lnTo>
                  <a:lnTo>
                    <a:pt x="336771" y="0"/>
                  </a:lnTo>
                  <a:close/>
                </a:path>
                <a:path w="357505" h="461010">
                  <a:moveTo>
                    <a:pt x="356973" y="34585"/>
                  </a:moveTo>
                  <a:lnTo>
                    <a:pt x="322427" y="34585"/>
                  </a:lnTo>
                  <a:lnTo>
                    <a:pt x="322428" y="426440"/>
                  </a:lnTo>
                  <a:lnTo>
                    <a:pt x="356973" y="426440"/>
                  </a:lnTo>
                  <a:lnTo>
                    <a:pt x="356973" y="34585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760060" y="5509151"/>
              <a:ext cx="357505" cy="461009"/>
            </a:xfrm>
            <a:custGeom>
              <a:avLst/>
              <a:gdLst/>
              <a:ahLst/>
              <a:cxnLst/>
              <a:rect l="l" t="t" r="r" b="b"/>
              <a:pathLst>
                <a:path w="357505" h="461010">
                  <a:moveTo>
                    <a:pt x="34545" y="34585"/>
                  </a:moveTo>
                  <a:lnTo>
                    <a:pt x="322427" y="34585"/>
                  </a:lnTo>
                  <a:lnTo>
                    <a:pt x="322428" y="426440"/>
                  </a:lnTo>
                  <a:lnTo>
                    <a:pt x="34545" y="426440"/>
                  </a:lnTo>
                  <a:lnTo>
                    <a:pt x="34545" y="34585"/>
                  </a:lnTo>
                </a:path>
                <a:path w="357505" h="461010">
                  <a:moveTo>
                    <a:pt x="21978" y="461016"/>
                  </a:moveTo>
                  <a:lnTo>
                    <a:pt x="333432" y="461016"/>
                  </a:lnTo>
                </a:path>
                <a:path w="357505" h="461010">
                  <a:moveTo>
                    <a:pt x="356973" y="443057"/>
                  </a:moveTo>
                  <a:lnTo>
                    <a:pt x="356973" y="15886"/>
                  </a:lnTo>
                </a:path>
                <a:path w="357505" h="461010">
                  <a:moveTo>
                    <a:pt x="336771" y="0"/>
                  </a:moveTo>
                  <a:lnTo>
                    <a:pt x="18639" y="0"/>
                  </a:lnTo>
                </a:path>
                <a:path w="357505" h="461010">
                  <a:moveTo>
                    <a:pt x="0" y="14545"/>
                  </a:moveTo>
                  <a:lnTo>
                    <a:pt x="0" y="444398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50062" y="5595600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50062" y="5595600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50062" y="5687801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50062" y="5687801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0062" y="5872204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50062" y="5872204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50062" y="5780002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97879" y="0"/>
                  </a:moveTo>
                  <a:lnTo>
                    <a:pt x="0" y="0"/>
                  </a:lnTo>
                  <a:lnTo>
                    <a:pt x="0" y="23050"/>
                  </a:lnTo>
                  <a:lnTo>
                    <a:pt x="97879" y="23050"/>
                  </a:lnTo>
                  <a:lnTo>
                    <a:pt x="97879" y="0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50062" y="5780002"/>
              <a:ext cx="98425" cy="23495"/>
            </a:xfrm>
            <a:custGeom>
              <a:avLst/>
              <a:gdLst/>
              <a:ahLst/>
              <a:cxnLst/>
              <a:rect l="l" t="t" r="r" b="b"/>
              <a:pathLst>
                <a:path w="98425" h="23495">
                  <a:moveTo>
                    <a:pt x="0" y="23050"/>
                  </a:moveTo>
                  <a:lnTo>
                    <a:pt x="97879" y="23050"/>
                  </a:lnTo>
                  <a:lnTo>
                    <a:pt x="97879" y="0"/>
                  </a:lnTo>
                  <a:lnTo>
                    <a:pt x="0" y="0"/>
                  </a:lnTo>
                  <a:lnTo>
                    <a:pt x="0" y="23050"/>
                  </a:lnTo>
                </a:path>
              </a:pathLst>
            </a:custGeom>
            <a:ln w="6722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5791" y="5563426"/>
              <a:ext cx="91933" cy="3524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658111" y="5458967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4"/>
                  </a:lnTo>
                  <a:lnTo>
                    <a:pt x="545049" y="368044"/>
                  </a:lnTo>
                  <a:lnTo>
                    <a:pt x="528090" y="408169"/>
                  </a:lnTo>
                  <a:lnTo>
                    <a:pt x="505346" y="444812"/>
                  </a:lnTo>
                  <a:lnTo>
                    <a:pt x="477393" y="477397"/>
                  </a:lnTo>
                  <a:lnTo>
                    <a:pt x="444806" y="505349"/>
                  </a:lnTo>
                  <a:lnTo>
                    <a:pt x="408163" y="528092"/>
                  </a:lnTo>
                  <a:lnTo>
                    <a:pt x="368039" y="545050"/>
                  </a:lnTo>
                  <a:lnTo>
                    <a:pt x="325011" y="555647"/>
                  </a:lnTo>
                  <a:lnTo>
                    <a:pt x="279654" y="559307"/>
                  </a:lnTo>
                  <a:lnTo>
                    <a:pt x="234296" y="555647"/>
                  </a:lnTo>
                  <a:lnTo>
                    <a:pt x="191268" y="545050"/>
                  </a:lnTo>
                  <a:lnTo>
                    <a:pt x="151144" y="528092"/>
                  </a:lnTo>
                  <a:lnTo>
                    <a:pt x="114501" y="505349"/>
                  </a:lnTo>
                  <a:lnTo>
                    <a:pt x="81915" y="477397"/>
                  </a:lnTo>
                  <a:lnTo>
                    <a:pt x="53961" y="444812"/>
                  </a:lnTo>
                  <a:lnTo>
                    <a:pt x="31217" y="408169"/>
                  </a:lnTo>
                  <a:lnTo>
                    <a:pt x="14258" y="368044"/>
                  </a:lnTo>
                  <a:lnTo>
                    <a:pt x="3660" y="325014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2"/>
          <p:cNvGrpSpPr/>
          <p:nvPr/>
        </p:nvGrpSpPr>
        <p:grpSpPr>
          <a:xfrm>
            <a:off x="3004717" y="5498403"/>
            <a:ext cx="5920105" cy="575310"/>
            <a:chOff x="1650174" y="1822386"/>
            <a:chExt cx="5920105" cy="575310"/>
          </a:xfrm>
        </p:grpSpPr>
        <p:sp>
          <p:nvSpPr>
            <p:cNvPr id="71" name="object 3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0"/>
                  </a:moveTo>
                  <a:lnTo>
                    <a:pt x="279653" y="0"/>
                  </a:lnTo>
                  <a:lnTo>
                    <a:pt x="0" y="279653"/>
                  </a:lnTo>
                  <a:lnTo>
                    <a:pt x="279653" y="559308"/>
                  </a:lnTo>
                  <a:lnTo>
                    <a:pt x="5625084" y="559308"/>
                  </a:lnTo>
                  <a:lnTo>
                    <a:pt x="5625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4"/>
            <p:cNvSpPr/>
            <p:nvPr/>
          </p:nvSpPr>
          <p:spPr>
            <a:xfrm>
              <a:off x="1937003" y="1830323"/>
              <a:ext cx="5625465" cy="559435"/>
            </a:xfrm>
            <a:custGeom>
              <a:avLst/>
              <a:gdLst/>
              <a:ahLst/>
              <a:cxnLst/>
              <a:rect l="l" t="t" r="r" b="b"/>
              <a:pathLst>
                <a:path w="5625465" h="559435">
                  <a:moveTo>
                    <a:pt x="5625084" y="559308"/>
                  </a:moveTo>
                  <a:lnTo>
                    <a:pt x="279653" y="559308"/>
                  </a:lnTo>
                  <a:lnTo>
                    <a:pt x="0" y="279653"/>
                  </a:lnTo>
                  <a:lnTo>
                    <a:pt x="279653" y="0"/>
                  </a:lnTo>
                  <a:lnTo>
                    <a:pt x="5625084" y="0"/>
                  </a:lnTo>
                  <a:lnTo>
                    <a:pt x="5625084" y="559308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5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51527"/>
                  </a:move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  <a:lnTo>
                    <a:pt x="14242" y="404158"/>
                  </a:lnTo>
                  <a:lnTo>
                    <a:pt x="26781" y="414915"/>
                  </a:lnTo>
                  <a:lnTo>
                    <a:pt x="397180" y="414915"/>
                  </a:lnTo>
                  <a:lnTo>
                    <a:pt x="409720" y="404158"/>
                  </a:lnTo>
                  <a:lnTo>
                    <a:pt x="424559" y="386859"/>
                  </a:lnTo>
                  <a:lnTo>
                    <a:pt x="391249" y="363052"/>
                  </a:lnTo>
                  <a:lnTo>
                    <a:pt x="391249" y="351527"/>
                  </a:lnTo>
                  <a:close/>
                </a:path>
                <a:path w="424814" h="415289">
                  <a:moveTo>
                    <a:pt x="91852" y="155599"/>
                  </a:moveTo>
                  <a:lnTo>
                    <a:pt x="57306" y="155599"/>
                  </a:lnTo>
                  <a:lnTo>
                    <a:pt x="57306" y="351526"/>
                  </a:lnTo>
                  <a:lnTo>
                    <a:pt x="91852" y="351527"/>
                  </a:lnTo>
                  <a:lnTo>
                    <a:pt x="91852" y="155599"/>
                  </a:lnTo>
                  <a:close/>
                </a:path>
                <a:path w="424814" h="415289">
                  <a:moveTo>
                    <a:pt x="160943" y="155599"/>
                  </a:moveTo>
                  <a:lnTo>
                    <a:pt x="126398" y="155599"/>
                  </a:lnTo>
                  <a:lnTo>
                    <a:pt x="126398" y="351527"/>
                  </a:lnTo>
                  <a:lnTo>
                    <a:pt x="160943" y="351527"/>
                  </a:lnTo>
                  <a:lnTo>
                    <a:pt x="160943" y="155599"/>
                  </a:lnTo>
                  <a:close/>
                </a:path>
                <a:path w="424814" h="415289">
                  <a:moveTo>
                    <a:pt x="230035" y="155599"/>
                  </a:moveTo>
                  <a:lnTo>
                    <a:pt x="195489" y="155599"/>
                  </a:lnTo>
                  <a:lnTo>
                    <a:pt x="195489" y="351527"/>
                  </a:lnTo>
                  <a:lnTo>
                    <a:pt x="230035" y="351527"/>
                  </a:lnTo>
                  <a:lnTo>
                    <a:pt x="230035" y="155599"/>
                  </a:lnTo>
                  <a:close/>
                </a:path>
                <a:path w="424814" h="415289">
                  <a:moveTo>
                    <a:pt x="299127" y="155599"/>
                  </a:moveTo>
                  <a:lnTo>
                    <a:pt x="264581" y="155599"/>
                  </a:lnTo>
                  <a:lnTo>
                    <a:pt x="264581" y="351527"/>
                  </a:lnTo>
                  <a:lnTo>
                    <a:pt x="299127" y="351527"/>
                  </a:lnTo>
                  <a:lnTo>
                    <a:pt x="299127" y="155599"/>
                  </a:lnTo>
                  <a:close/>
                </a:path>
                <a:path w="424814" h="415289">
                  <a:moveTo>
                    <a:pt x="368218" y="155599"/>
                  </a:moveTo>
                  <a:lnTo>
                    <a:pt x="333673" y="155599"/>
                  </a:lnTo>
                  <a:lnTo>
                    <a:pt x="333673" y="351527"/>
                  </a:lnTo>
                  <a:lnTo>
                    <a:pt x="368218" y="351527"/>
                  </a:lnTo>
                  <a:lnTo>
                    <a:pt x="368218" y="155599"/>
                  </a:lnTo>
                  <a:close/>
                </a:path>
                <a:path w="424814" h="415289">
                  <a:moveTo>
                    <a:pt x="391249" y="144074"/>
                  </a:moveTo>
                  <a:lnTo>
                    <a:pt x="34275" y="144074"/>
                  </a:lnTo>
                  <a:lnTo>
                    <a:pt x="34275" y="155599"/>
                  </a:lnTo>
                  <a:lnTo>
                    <a:pt x="391249" y="155599"/>
                  </a:lnTo>
                  <a:lnTo>
                    <a:pt x="391249" y="144074"/>
                  </a:lnTo>
                  <a:close/>
                </a:path>
                <a:path w="424814" h="415289">
                  <a:moveTo>
                    <a:pt x="408522" y="109498"/>
                  </a:moveTo>
                  <a:lnTo>
                    <a:pt x="17002" y="109498"/>
                  </a:lnTo>
                  <a:lnTo>
                    <a:pt x="17002" y="144074"/>
                  </a:lnTo>
                  <a:lnTo>
                    <a:pt x="408522" y="144074"/>
                  </a:lnTo>
                  <a:lnTo>
                    <a:pt x="408522" y="109498"/>
                  </a:lnTo>
                  <a:close/>
                </a:path>
                <a:path w="424814" h="415289">
                  <a:moveTo>
                    <a:pt x="212762" y="0"/>
                  </a:moveTo>
                  <a:lnTo>
                    <a:pt x="34275" y="109498"/>
                  </a:lnTo>
                  <a:lnTo>
                    <a:pt x="391249" y="109498"/>
                  </a:lnTo>
                  <a:lnTo>
                    <a:pt x="372463" y="97973"/>
                  </a:lnTo>
                  <a:lnTo>
                    <a:pt x="207004" y="97973"/>
                  </a:ln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97317" y="51872"/>
                  </a:lnTo>
                  <a:lnTo>
                    <a:pt x="212762" y="0"/>
                  </a:lnTo>
                  <a:close/>
                </a:path>
                <a:path w="424814" h="415289">
                  <a:moveTo>
                    <a:pt x="297317" y="51872"/>
                  </a:move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  <a:lnTo>
                    <a:pt x="372463" y="97973"/>
                  </a:lnTo>
                  <a:lnTo>
                    <a:pt x="297317" y="51872"/>
                  </a:lnTo>
                  <a:close/>
                </a:path>
              </a:pathLst>
            </a:custGeom>
            <a:solidFill>
              <a:srgbClr val="CFD1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"/>
            <p:cNvSpPr/>
            <p:nvPr/>
          </p:nvSpPr>
          <p:spPr>
            <a:xfrm>
              <a:off x="1725784" y="1903558"/>
              <a:ext cx="424815" cy="415290"/>
            </a:xfrm>
            <a:custGeom>
              <a:avLst/>
              <a:gdLst/>
              <a:ahLst/>
              <a:cxnLst/>
              <a:rect l="l" t="t" r="r" b="b"/>
              <a:pathLst>
                <a:path w="424814" h="415289">
                  <a:moveTo>
                    <a:pt x="391249" y="363052"/>
                  </a:moveTo>
                  <a:lnTo>
                    <a:pt x="391249" y="351527"/>
                  </a:lnTo>
                  <a:lnTo>
                    <a:pt x="368218" y="351527"/>
                  </a:lnTo>
                  <a:lnTo>
                    <a:pt x="368218" y="155599"/>
                  </a:lnTo>
                  <a:lnTo>
                    <a:pt x="391249" y="155599"/>
                  </a:lnTo>
                  <a:lnTo>
                    <a:pt x="391249" y="144074"/>
                  </a:lnTo>
                  <a:lnTo>
                    <a:pt x="408522" y="144074"/>
                  </a:lnTo>
                  <a:lnTo>
                    <a:pt x="408522" y="109498"/>
                  </a:lnTo>
                  <a:lnTo>
                    <a:pt x="391249" y="109498"/>
                  </a:lnTo>
                  <a:lnTo>
                    <a:pt x="212762" y="0"/>
                  </a:lnTo>
                  <a:lnTo>
                    <a:pt x="34275" y="109498"/>
                  </a:lnTo>
                  <a:lnTo>
                    <a:pt x="17002" y="109498"/>
                  </a:lnTo>
                  <a:lnTo>
                    <a:pt x="17002" y="144074"/>
                  </a:lnTo>
                  <a:lnTo>
                    <a:pt x="34275" y="144074"/>
                  </a:lnTo>
                  <a:lnTo>
                    <a:pt x="34275" y="155599"/>
                  </a:lnTo>
                  <a:lnTo>
                    <a:pt x="57306" y="155599"/>
                  </a:lnTo>
                  <a:lnTo>
                    <a:pt x="57306" y="351526"/>
                  </a:lnTo>
                  <a:lnTo>
                    <a:pt x="34275" y="351526"/>
                  </a:lnTo>
                  <a:lnTo>
                    <a:pt x="34275" y="363052"/>
                  </a:lnTo>
                  <a:lnTo>
                    <a:pt x="0" y="387555"/>
                  </a:lnTo>
                </a:path>
                <a:path w="424814" h="415289">
                  <a:moveTo>
                    <a:pt x="26781" y="414915"/>
                  </a:moveTo>
                  <a:lnTo>
                    <a:pt x="212762" y="414915"/>
                  </a:lnTo>
                  <a:lnTo>
                    <a:pt x="397180" y="414915"/>
                  </a:lnTo>
                </a:path>
                <a:path w="424814" h="415289">
                  <a:moveTo>
                    <a:pt x="424559" y="386859"/>
                  </a:moveTo>
                  <a:lnTo>
                    <a:pt x="391249" y="363052"/>
                  </a:lnTo>
                </a:path>
                <a:path w="424814" h="415289">
                  <a:moveTo>
                    <a:pt x="126398" y="351527"/>
                  </a:moveTo>
                  <a:lnTo>
                    <a:pt x="91852" y="351527"/>
                  </a:lnTo>
                  <a:lnTo>
                    <a:pt x="91852" y="155599"/>
                  </a:lnTo>
                  <a:lnTo>
                    <a:pt x="126398" y="155599"/>
                  </a:lnTo>
                  <a:lnTo>
                    <a:pt x="126398" y="351527"/>
                  </a:lnTo>
                </a:path>
                <a:path w="424814" h="415289">
                  <a:moveTo>
                    <a:pt x="195489" y="351527"/>
                  </a:moveTo>
                  <a:lnTo>
                    <a:pt x="160943" y="351527"/>
                  </a:lnTo>
                  <a:lnTo>
                    <a:pt x="160943" y="155599"/>
                  </a:lnTo>
                  <a:lnTo>
                    <a:pt x="195489" y="155599"/>
                  </a:lnTo>
                  <a:lnTo>
                    <a:pt x="195489" y="351527"/>
                  </a:lnTo>
                </a:path>
                <a:path w="424814" h="415289">
                  <a:moveTo>
                    <a:pt x="207004" y="97973"/>
                  </a:moveTo>
                  <a:lnTo>
                    <a:pt x="198062" y="96154"/>
                  </a:lnTo>
                  <a:lnTo>
                    <a:pt x="190739" y="91202"/>
                  </a:lnTo>
                  <a:lnTo>
                    <a:pt x="185791" y="83873"/>
                  </a:lnTo>
                  <a:lnTo>
                    <a:pt x="183974" y="74923"/>
                  </a:lnTo>
                  <a:lnTo>
                    <a:pt x="185791" y="65973"/>
                  </a:lnTo>
                  <a:lnTo>
                    <a:pt x="190739" y="58643"/>
                  </a:lnTo>
                  <a:lnTo>
                    <a:pt x="198062" y="53691"/>
                  </a:lnTo>
                  <a:lnTo>
                    <a:pt x="207004" y="51872"/>
                  </a:lnTo>
                  <a:lnTo>
                    <a:pt x="215947" y="53691"/>
                  </a:lnTo>
                  <a:lnTo>
                    <a:pt x="223270" y="58643"/>
                  </a:lnTo>
                  <a:lnTo>
                    <a:pt x="228218" y="65973"/>
                  </a:lnTo>
                  <a:lnTo>
                    <a:pt x="230035" y="74923"/>
                  </a:lnTo>
                  <a:lnTo>
                    <a:pt x="228218" y="83873"/>
                  </a:lnTo>
                  <a:lnTo>
                    <a:pt x="223270" y="91202"/>
                  </a:lnTo>
                  <a:lnTo>
                    <a:pt x="215947" y="96154"/>
                  </a:lnTo>
                  <a:lnTo>
                    <a:pt x="207004" y="97973"/>
                  </a:lnTo>
                </a:path>
                <a:path w="424814" h="415289">
                  <a:moveTo>
                    <a:pt x="264581" y="351527"/>
                  </a:moveTo>
                  <a:lnTo>
                    <a:pt x="230035" y="351527"/>
                  </a:lnTo>
                  <a:lnTo>
                    <a:pt x="230035" y="155599"/>
                  </a:lnTo>
                  <a:lnTo>
                    <a:pt x="264581" y="155599"/>
                  </a:lnTo>
                  <a:lnTo>
                    <a:pt x="264581" y="351527"/>
                  </a:lnTo>
                </a:path>
                <a:path w="424814" h="415289">
                  <a:moveTo>
                    <a:pt x="333673" y="351527"/>
                  </a:moveTo>
                  <a:lnTo>
                    <a:pt x="299127" y="351527"/>
                  </a:lnTo>
                  <a:lnTo>
                    <a:pt x="299127" y="155599"/>
                  </a:lnTo>
                  <a:lnTo>
                    <a:pt x="333673" y="155599"/>
                  </a:lnTo>
                  <a:lnTo>
                    <a:pt x="333673" y="351527"/>
                  </a:lnTo>
                </a:path>
              </a:pathLst>
            </a:custGeom>
            <a:ln w="6720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"/>
            <p:cNvSpPr/>
            <p:nvPr/>
          </p:nvSpPr>
          <p:spPr>
            <a:xfrm>
              <a:off x="1658111" y="1830323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5" h="559435">
                  <a:moveTo>
                    <a:pt x="0" y="279653"/>
                  </a:moveTo>
                  <a:lnTo>
                    <a:pt x="3660" y="234296"/>
                  </a:lnTo>
                  <a:lnTo>
                    <a:pt x="14258" y="191268"/>
                  </a:lnTo>
                  <a:lnTo>
                    <a:pt x="31217" y="151144"/>
                  </a:lnTo>
                  <a:lnTo>
                    <a:pt x="53961" y="114501"/>
                  </a:lnTo>
                  <a:lnTo>
                    <a:pt x="81915" y="81914"/>
                  </a:lnTo>
                  <a:lnTo>
                    <a:pt x="114501" y="53961"/>
                  </a:lnTo>
                  <a:lnTo>
                    <a:pt x="151144" y="31217"/>
                  </a:lnTo>
                  <a:lnTo>
                    <a:pt x="191268" y="14258"/>
                  </a:lnTo>
                  <a:lnTo>
                    <a:pt x="234296" y="3660"/>
                  </a:lnTo>
                  <a:lnTo>
                    <a:pt x="279654" y="0"/>
                  </a:lnTo>
                  <a:lnTo>
                    <a:pt x="325011" y="3660"/>
                  </a:lnTo>
                  <a:lnTo>
                    <a:pt x="368039" y="14258"/>
                  </a:lnTo>
                  <a:lnTo>
                    <a:pt x="408163" y="31217"/>
                  </a:lnTo>
                  <a:lnTo>
                    <a:pt x="444806" y="53961"/>
                  </a:lnTo>
                  <a:lnTo>
                    <a:pt x="477393" y="81914"/>
                  </a:lnTo>
                  <a:lnTo>
                    <a:pt x="505346" y="114501"/>
                  </a:lnTo>
                  <a:lnTo>
                    <a:pt x="528090" y="151144"/>
                  </a:lnTo>
                  <a:lnTo>
                    <a:pt x="545049" y="191268"/>
                  </a:lnTo>
                  <a:lnTo>
                    <a:pt x="555647" y="234296"/>
                  </a:lnTo>
                  <a:lnTo>
                    <a:pt x="559307" y="279653"/>
                  </a:lnTo>
                  <a:lnTo>
                    <a:pt x="555647" y="325011"/>
                  </a:lnTo>
                  <a:lnTo>
                    <a:pt x="545049" y="368039"/>
                  </a:lnTo>
                  <a:lnTo>
                    <a:pt x="528090" y="408163"/>
                  </a:lnTo>
                  <a:lnTo>
                    <a:pt x="505346" y="444806"/>
                  </a:lnTo>
                  <a:lnTo>
                    <a:pt x="477393" y="477392"/>
                  </a:lnTo>
                  <a:lnTo>
                    <a:pt x="444806" y="505346"/>
                  </a:lnTo>
                  <a:lnTo>
                    <a:pt x="408163" y="528090"/>
                  </a:lnTo>
                  <a:lnTo>
                    <a:pt x="368039" y="545049"/>
                  </a:lnTo>
                  <a:lnTo>
                    <a:pt x="325011" y="555647"/>
                  </a:lnTo>
                  <a:lnTo>
                    <a:pt x="279654" y="559308"/>
                  </a:lnTo>
                  <a:lnTo>
                    <a:pt x="234296" y="555647"/>
                  </a:lnTo>
                  <a:lnTo>
                    <a:pt x="191268" y="545049"/>
                  </a:lnTo>
                  <a:lnTo>
                    <a:pt x="151144" y="528090"/>
                  </a:lnTo>
                  <a:lnTo>
                    <a:pt x="114501" y="505346"/>
                  </a:lnTo>
                  <a:lnTo>
                    <a:pt x="81915" y="477393"/>
                  </a:lnTo>
                  <a:lnTo>
                    <a:pt x="53961" y="444806"/>
                  </a:lnTo>
                  <a:lnTo>
                    <a:pt x="31217" y="408163"/>
                  </a:lnTo>
                  <a:lnTo>
                    <a:pt x="14258" y="368039"/>
                  </a:lnTo>
                  <a:lnTo>
                    <a:pt x="3660" y="325011"/>
                  </a:lnTo>
                  <a:lnTo>
                    <a:pt x="0" y="279653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Прямоугольник 67"/>
          <p:cNvSpPr/>
          <p:nvPr/>
        </p:nvSpPr>
        <p:spPr>
          <a:xfrm>
            <a:off x="3545386" y="1063761"/>
            <a:ext cx="3276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80870" algn="ctr">
              <a:lnSpc>
                <a:spcPct val="100000"/>
              </a:lnSpc>
              <a:spcBef>
                <a:spcPts val="680"/>
              </a:spcBef>
            </a:pPr>
            <a:r>
              <a:rPr lang="ru-RU" sz="1800" b="1" spc="-10" dirty="0">
                <a:latin typeface="Times New Roman"/>
                <a:cs typeface="Times New Roman"/>
              </a:rPr>
              <a:t>Законность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5156101" y="1839131"/>
            <a:ext cx="189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spc="-10" dirty="0">
                <a:latin typeface="Times New Roman"/>
                <a:cs typeface="Times New Roman"/>
              </a:rPr>
              <a:t>Справедливость</a:t>
            </a:r>
            <a:endParaRPr lang="ru-RU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4970048" y="2533218"/>
            <a:ext cx="2351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Правовое</a:t>
            </a:r>
            <a:r>
              <a:rPr lang="ru-RU" sz="1800" b="1" spc="-140" dirty="0">
                <a:latin typeface="Times New Roman"/>
                <a:cs typeface="Times New Roman"/>
              </a:rPr>
              <a:t> </a:t>
            </a:r>
            <a:r>
              <a:rPr lang="ru-RU" sz="1800" b="1" spc="-10" dirty="0">
                <a:latin typeface="Times New Roman"/>
                <a:cs typeface="Times New Roman"/>
              </a:rPr>
              <a:t>основание </a:t>
            </a:r>
            <a:endParaRPr lang="ru-RU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673783" y="3299078"/>
            <a:ext cx="266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Ограничение</a:t>
            </a:r>
            <a:r>
              <a:rPr lang="ru-RU" sz="1800" b="1" spc="-30" dirty="0">
                <a:latin typeface="Times New Roman"/>
                <a:cs typeface="Times New Roman"/>
              </a:rPr>
              <a:t> </a:t>
            </a:r>
            <a:r>
              <a:rPr lang="ru-RU" sz="1800" b="1" spc="-10" dirty="0">
                <a:latin typeface="Times New Roman"/>
                <a:cs typeface="Times New Roman"/>
              </a:rPr>
              <a:t>хранения </a:t>
            </a:r>
            <a:endParaRPr lang="ru-RU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4946293" y="4072288"/>
            <a:ext cx="2120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800" b="1" dirty="0">
                <a:latin typeface="Times New Roman"/>
                <a:cs typeface="Times New Roman"/>
              </a:rPr>
              <a:t>Ограничение</a:t>
            </a:r>
            <a:r>
              <a:rPr lang="ru-RU" sz="1800" b="1" spc="-40" dirty="0">
                <a:latin typeface="Times New Roman"/>
                <a:cs typeface="Times New Roman"/>
              </a:rPr>
              <a:t> </a:t>
            </a:r>
            <a:r>
              <a:rPr lang="ru-RU" sz="1800" b="1" spc="-20" dirty="0">
                <a:latin typeface="Times New Roman"/>
                <a:cs typeface="Times New Roman"/>
              </a:rPr>
              <a:t>цели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195960" y="4698560"/>
            <a:ext cx="3634328" cy="599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6110" marR="5080" indent="-1905" algn="ctr">
              <a:lnSpc>
                <a:spcPct val="183200"/>
              </a:lnSpc>
            </a:pPr>
            <a:r>
              <a:rPr lang="ru-RU" sz="1800" b="1" spc="-10" dirty="0">
                <a:latin typeface="Times New Roman"/>
                <a:cs typeface="Times New Roman"/>
              </a:rPr>
              <a:t>Достоверность</a:t>
            </a:r>
          </a:p>
        </p:txBody>
      </p:sp>
      <p:sp>
        <p:nvSpPr>
          <p:cNvPr id="81" name="Прямоугольник 80"/>
          <p:cNvSpPr/>
          <p:nvPr/>
        </p:nvSpPr>
        <p:spPr>
          <a:xfrm>
            <a:off x="3188969" y="5421139"/>
            <a:ext cx="3595216" cy="526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96110" marR="5080" indent="-1905" algn="ctr">
              <a:lnSpc>
                <a:spcPct val="183200"/>
              </a:lnSpc>
            </a:pPr>
            <a:r>
              <a:rPr lang="ru-RU" sz="1800" b="1" spc="-10" dirty="0">
                <a:latin typeface="Times New Roman"/>
                <a:cs typeface="Times New Roman"/>
              </a:rPr>
              <a:t>Минимизация</a:t>
            </a:r>
            <a:endParaRPr lang="ru-RU" sz="1800" dirty="0">
              <a:latin typeface="Times New Roman"/>
              <a:cs typeface="Times New Roman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20874" y="2171971"/>
            <a:ext cx="2750229" cy="2208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spc="-114" dirty="0">
                <a:latin typeface="Georgia"/>
                <a:cs typeface="Georgia"/>
              </a:rPr>
              <a:t>Общие</a:t>
            </a:r>
            <a:r>
              <a:rPr lang="ru-RU" sz="2500" b="1" spc="-60" dirty="0">
                <a:latin typeface="Georgia"/>
                <a:cs typeface="Georgia"/>
              </a:rPr>
              <a:t> </a:t>
            </a:r>
            <a:r>
              <a:rPr lang="ru-RU" sz="2500" b="1" spc="-20" dirty="0">
                <a:latin typeface="Georgia"/>
                <a:cs typeface="Georgia"/>
              </a:rPr>
              <a:t>требования</a:t>
            </a:r>
            <a:r>
              <a:rPr lang="ru-RU" sz="2500" b="1" spc="-100" dirty="0">
                <a:latin typeface="Georgia"/>
                <a:cs typeface="Georgia"/>
              </a:rPr>
              <a:t> </a:t>
            </a:r>
          </a:p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dirty="0">
                <a:latin typeface="Georgia"/>
                <a:cs typeface="Georgia"/>
              </a:rPr>
              <a:t>к</a:t>
            </a:r>
            <a:r>
              <a:rPr lang="ru-RU" sz="2500" b="1" spc="-80" dirty="0">
                <a:latin typeface="Georgia"/>
                <a:cs typeface="Georgia"/>
              </a:rPr>
              <a:t> </a:t>
            </a:r>
            <a:r>
              <a:rPr lang="ru-RU" sz="2500" b="1" spc="-10" dirty="0">
                <a:latin typeface="Georgia"/>
                <a:cs typeface="Georgia"/>
              </a:rPr>
              <a:t>обработке </a:t>
            </a:r>
            <a:r>
              <a:rPr lang="ru-RU" sz="2500" b="1" spc="-50" dirty="0">
                <a:latin typeface="Georgia"/>
                <a:cs typeface="Georgia"/>
              </a:rPr>
              <a:t>персональных</a:t>
            </a:r>
            <a:r>
              <a:rPr lang="ru-RU" sz="2500" b="1" spc="-65" dirty="0">
                <a:latin typeface="Georgia"/>
                <a:cs typeface="Georgia"/>
              </a:rPr>
              <a:t> </a:t>
            </a:r>
          </a:p>
          <a:p>
            <a:pPr marL="12700" marR="102235">
              <a:lnSpc>
                <a:spcPts val="3130"/>
              </a:lnSpc>
              <a:spcBef>
                <a:spcPts val="500"/>
              </a:spcBef>
            </a:pPr>
            <a:r>
              <a:rPr lang="ru-RU" sz="2500" b="1" spc="-10" dirty="0">
                <a:latin typeface="Georgia"/>
                <a:cs typeface="Georgia"/>
              </a:rPr>
              <a:t>данных</a:t>
            </a:r>
            <a:endParaRPr lang="ru-RU" sz="25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6318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5975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 algn="just">
              <a:lnSpc>
                <a:spcPts val="3130"/>
              </a:lnSpc>
            </a:pPr>
            <a:r>
              <a:rPr lang="ru-RU" sz="3600" b="1" spc="-114" dirty="0">
                <a:latin typeface="Georgia"/>
                <a:cs typeface="Georgia"/>
              </a:rPr>
              <a:t>Общие требования к обработке персональных данных:</a:t>
            </a:r>
          </a:p>
          <a:p>
            <a:pPr marL="12700" marR="102235" algn="just">
              <a:lnSpc>
                <a:spcPts val="3130"/>
              </a:lnSpc>
            </a:pPr>
            <a:endParaRPr lang="ru-RU" b="1" spc="-114" dirty="0">
              <a:latin typeface="Georgia"/>
              <a:cs typeface="Georgia"/>
            </a:endParaRPr>
          </a:p>
          <a:p>
            <a:pPr marL="12700" marR="102235" algn="just">
              <a:lnSpc>
                <a:spcPts val="3130"/>
              </a:lnSpc>
            </a:pPr>
            <a:r>
              <a:rPr lang="ru-RU" sz="2800" b="1" spc="-114" dirty="0">
                <a:latin typeface="Georgia"/>
                <a:cs typeface="Georgia"/>
              </a:rPr>
              <a:t>Законность </a:t>
            </a:r>
            <a:r>
              <a:rPr lang="ru-RU" sz="2800" spc="-114" dirty="0">
                <a:latin typeface="Georgia"/>
                <a:cs typeface="Georgia"/>
              </a:rPr>
              <a:t>– обработка персональных данных осуществляется в соответствии с Законом и иными актами законодательства.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14" dirty="0">
                <a:latin typeface="Georgia"/>
                <a:cs typeface="Georgia"/>
              </a:rPr>
              <a:t>Справедливость</a:t>
            </a:r>
            <a:r>
              <a:rPr lang="ru-RU" sz="2800" spc="-114" dirty="0">
                <a:latin typeface="Georgia"/>
                <a:cs typeface="Georgia"/>
              </a:rPr>
              <a:t> - обработка должна быть соразмерна заявленным целям (иными словами, без такой обработки цель не достигнешь) и обеспечивать на всех этапах обработки справедливое соотношение интересов всех заинтересованных лиц.</a:t>
            </a:r>
          </a:p>
          <a:p>
            <a:pPr marL="12700" marR="102235" algn="ctr">
              <a:lnSpc>
                <a:spcPts val="3130"/>
              </a:lnSpc>
            </a:pPr>
            <a:endParaRPr lang="ru-RU" spc="-114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spc="-10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505183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7167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ts val="3130"/>
              </a:lnSpc>
            </a:pPr>
            <a:r>
              <a:rPr lang="ru-RU" sz="3600" b="1" spc="-114" dirty="0">
                <a:latin typeface="Georgia" panose="02040502050405020303" pitchFamily="18" charset="0"/>
                <a:cs typeface="Georgia"/>
              </a:rPr>
              <a:t>Общие</a:t>
            </a:r>
            <a:r>
              <a:rPr lang="ru-RU" sz="3600" b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20" dirty="0">
                <a:latin typeface="Georgia" panose="02040502050405020303" pitchFamily="18" charset="0"/>
                <a:cs typeface="Georgia"/>
              </a:rPr>
              <a:t>требования</a:t>
            </a:r>
            <a:r>
              <a:rPr lang="ru-RU" sz="3600" b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dirty="0">
                <a:latin typeface="Georgia" panose="02040502050405020303" pitchFamily="18" charset="0"/>
                <a:cs typeface="Georgia"/>
              </a:rPr>
              <a:t>к</a:t>
            </a:r>
            <a:r>
              <a:rPr lang="ru-RU" sz="3600" b="1" spc="-8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обработке </a:t>
            </a:r>
            <a:r>
              <a:rPr lang="ru-RU" sz="3600" b="1" spc="-50" dirty="0">
                <a:latin typeface="Georgia" panose="02040502050405020303" pitchFamily="18" charset="0"/>
                <a:cs typeface="Georgia"/>
              </a:rPr>
              <a:t>персональных</a:t>
            </a:r>
            <a:r>
              <a:rPr lang="ru-RU" sz="3600" b="1" spc="-6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данных</a:t>
            </a:r>
            <a:endParaRPr lang="en-US" sz="3600" b="1" spc="-10" dirty="0">
              <a:latin typeface="Georgia" panose="02040502050405020303" pitchFamily="18" charset="0"/>
              <a:cs typeface="Georgia"/>
            </a:endParaRPr>
          </a:p>
          <a:p>
            <a:pPr marL="12700" marR="102235" algn="just">
              <a:lnSpc>
                <a:spcPts val="3130"/>
              </a:lnSpc>
            </a:pPr>
            <a:endParaRPr lang="ru-RU" sz="2800" b="1" dirty="0" smtClean="0">
              <a:latin typeface="Georgia" panose="02040502050405020303" pitchFamily="18" charset="0"/>
              <a:cs typeface="Times New Roman"/>
            </a:endParaRP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 smtClean="0">
                <a:latin typeface="Georgia" panose="02040502050405020303" pitchFamily="18" charset="0"/>
                <a:cs typeface="Times New Roman"/>
              </a:rPr>
              <a:t>Правовое </a:t>
            </a: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основание </a:t>
            </a: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– </a:t>
            </a:r>
            <a:r>
              <a:rPr lang="ru-RU" sz="2800" dirty="0">
                <a:latin typeface="Georgia" panose="02040502050405020303" pitchFamily="18" charset="0"/>
              </a:rPr>
              <a:t>обработка осуществляется с согласия субъекта персональных данных, за исключением случаев, предусмотренных законодательными актами.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Ограничение</a:t>
            </a:r>
            <a:r>
              <a:rPr lang="ru-RU" sz="2800" b="1" spc="-30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хранения  - </a:t>
            </a:r>
            <a:r>
              <a:rPr lang="ru-RU" sz="2800" dirty="0">
                <a:latin typeface="Georgia" panose="02040502050405020303" pitchFamily="18" charset="0"/>
              </a:rPr>
              <a:t>хранение персональных данных должно осуществляться в форме, позволяющей идентифицировать субъекта, не дольше, чем этого требуют заявленные цели обработки.</a:t>
            </a:r>
          </a:p>
          <a:p>
            <a:pPr marL="12700" marR="102235" algn="ctr">
              <a:lnSpc>
                <a:spcPts val="3130"/>
              </a:lnSpc>
            </a:pPr>
            <a:endParaRPr lang="ru-RU" dirty="0"/>
          </a:p>
          <a:p>
            <a:pPr marL="12700" marR="102235" algn="ctr">
              <a:lnSpc>
                <a:spcPts val="3130"/>
              </a:lnSpc>
            </a:pPr>
            <a:endParaRPr lang="ru-RU" dirty="0">
              <a:latin typeface="Times New Roman"/>
              <a:cs typeface="Times New Roman"/>
            </a:endParaRPr>
          </a:p>
          <a:p>
            <a:pPr marL="12700" marR="102235" algn="ctr">
              <a:lnSpc>
                <a:spcPts val="3130"/>
              </a:lnSpc>
            </a:pPr>
            <a:endParaRPr lang="ru-RU" b="1" spc="-10" dirty="0">
              <a:latin typeface="Georgia"/>
              <a:cs typeface="Georgia"/>
            </a:endParaRPr>
          </a:p>
          <a:p>
            <a:pPr marL="12700" marR="102235" algn="ctr">
              <a:lnSpc>
                <a:spcPts val="3130"/>
              </a:lnSpc>
            </a:pPr>
            <a:endParaRPr lang="ru-RU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0005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55778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ts val="3130"/>
              </a:lnSpc>
            </a:pPr>
            <a:r>
              <a:rPr lang="ru-RU" sz="3600" b="1" spc="-114" dirty="0">
                <a:latin typeface="Georgia" panose="02040502050405020303" pitchFamily="18" charset="0"/>
                <a:cs typeface="Georgia"/>
              </a:rPr>
              <a:t>Общие</a:t>
            </a:r>
            <a:r>
              <a:rPr lang="ru-RU" sz="3600" b="1" spc="-6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20" dirty="0">
                <a:latin typeface="Georgia" panose="02040502050405020303" pitchFamily="18" charset="0"/>
                <a:cs typeface="Georgia"/>
              </a:rPr>
              <a:t>требования</a:t>
            </a:r>
            <a:r>
              <a:rPr lang="ru-RU" sz="3600" b="1" spc="-10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dirty="0">
                <a:latin typeface="Georgia" panose="02040502050405020303" pitchFamily="18" charset="0"/>
                <a:cs typeface="Georgia"/>
              </a:rPr>
              <a:t>к</a:t>
            </a:r>
            <a:r>
              <a:rPr lang="ru-RU" sz="3600" b="1" spc="-80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обработке </a:t>
            </a:r>
            <a:r>
              <a:rPr lang="ru-RU" sz="3600" b="1" spc="-50" dirty="0">
                <a:latin typeface="Georgia" panose="02040502050405020303" pitchFamily="18" charset="0"/>
                <a:cs typeface="Georgia"/>
              </a:rPr>
              <a:t>персональных</a:t>
            </a:r>
            <a:r>
              <a:rPr lang="ru-RU" sz="3600" b="1" spc="-65" dirty="0">
                <a:latin typeface="Georgia" panose="02040502050405020303" pitchFamily="18" charset="0"/>
                <a:cs typeface="Georgia"/>
              </a:rPr>
              <a:t> </a:t>
            </a:r>
            <a:r>
              <a:rPr lang="ru-RU" sz="3600" b="1" spc="-10" dirty="0">
                <a:latin typeface="Georgia" panose="02040502050405020303" pitchFamily="18" charset="0"/>
                <a:cs typeface="Georgia"/>
              </a:rPr>
              <a:t>данных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dirty="0">
                <a:latin typeface="Georgia" panose="02040502050405020303" pitchFamily="18" charset="0"/>
                <a:cs typeface="Times New Roman"/>
              </a:rPr>
              <a:t>Ограничение</a:t>
            </a:r>
            <a:r>
              <a:rPr lang="ru-RU" sz="2800" b="1" spc="-40" dirty="0"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800" b="1" spc="-20" dirty="0">
                <a:latin typeface="Georgia" panose="02040502050405020303" pitchFamily="18" charset="0"/>
                <a:cs typeface="Times New Roman"/>
              </a:rPr>
              <a:t>цели – </a:t>
            </a:r>
            <a:r>
              <a:rPr lang="ru-RU" sz="2800" dirty="0">
                <a:latin typeface="Georgia" panose="02040502050405020303" pitchFamily="18" charset="0"/>
              </a:rPr>
              <a:t>обработка должна ограничиваться достижением конкретных, заранее заявленных законных целей. Не допускается обработка персональных данных, не совместимая с первоначально заявленными целями их обработки.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Достоверность – </a:t>
            </a:r>
            <a:r>
              <a:rPr lang="ru-RU" sz="2800" spc="-10" dirty="0">
                <a:latin typeface="Georgia" panose="02040502050405020303" pitchFamily="18" charset="0"/>
                <a:cs typeface="Times New Roman"/>
              </a:rPr>
              <a:t>обработка только актуальных персональных данных.</a:t>
            </a:r>
          </a:p>
          <a:p>
            <a:pPr marL="12700" marR="102235" algn="just">
              <a:lnSpc>
                <a:spcPts val="3130"/>
              </a:lnSpc>
            </a:pPr>
            <a:r>
              <a:rPr lang="ru-RU" sz="2800" b="1" spc="-10" dirty="0">
                <a:latin typeface="Georgia" panose="02040502050405020303" pitchFamily="18" charset="0"/>
                <a:cs typeface="Times New Roman"/>
              </a:rPr>
              <a:t>Минимизации - </a:t>
            </a:r>
            <a:r>
              <a:rPr lang="ru-RU" sz="2800" dirty="0">
                <a:latin typeface="Georgia" panose="02040502050405020303" pitchFamily="18" charset="0"/>
              </a:rPr>
              <a:t>сбор, хранение и обработка только той информации, которая необходима для конкретной цели.</a:t>
            </a:r>
            <a:endParaRPr lang="ru-RU" b="1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4331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6350" y="169163"/>
            <a:ext cx="9156700" cy="6700266"/>
            <a:chOff x="-6350" y="169163"/>
            <a:chExt cx="9156700" cy="670026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0"/>
              <a:ext cx="9144000" cy="742189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algn="ctr"/>
              <a:endParaRPr lang="ru-RU"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endParaRPr>
            </a:p>
            <a:p>
              <a:pPr algn="ctr"/>
              <a:r>
                <a:rPr lang="ru-RU" dirty="0">
                  <a:solidFill>
                    <a:srgbClr val="FFFFFF"/>
                  </a:solidFill>
                  <a:latin typeface="Georgia" panose="02040502050405020303" pitchFamily="18" charset="0"/>
                  <a:cs typeface="Times New Roman"/>
                </a:rPr>
                <a:t>С 16 лет лицо имеет право давать согласие на обработку персональных данных</a:t>
              </a:r>
              <a:endParaRPr dirty="0">
                <a:solidFill>
                  <a:srgbClr val="FFFFFF"/>
                </a:solidFill>
                <a:latin typeface="Georgia" panose="02040502050405020303" pitchFamily="18" charset="0"/>
                <a:cs typeface="Times New Roman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853182" y="1461769"/>
            <a:ext cx="3616325" cy="729615"/>
            <a:chOff x="2853182" y="1461769"/>
            <a:chExt cx="3616325" cy="729615"/>
          </a:xfrm>
        </p:grpSpPr>
        <p:sp>
          <p:nvSpPr>
            <p:cNvPr id="13" name="object 13"/>
            <p:cNvSpPr/>
            <p:nvPr/>
          </p:nvSpPr>
          <p:spPr>
            <a:xfrm>
              <a:off x="2865882" y="1474469"/>
              <a:ext cx="3590925" cy="704215"/>
            </a:xfrm>
            <a:custGeom>
              <a:avLst/>
              <a:gdLst/>
              <a:ahLst/>
              <a:cxnLst/>
              <a:rect l="l" t="t" r="r" b="b"/>
              <a:pathLst>
                <a:path w="3590925" h="704214">
                  <a:moveTo>
                    <a:pt x="1795271" y="0"/>
                  </a:moveTo>
                  <a:lnTo>
                    <a:pt x="1719384" y="308"/>
                  </a:lnTo>
                  <a:lnTo>
                    <a:pt x="1644299" y="1227"/>
                  </a:lnTo>
                  <a:lnTo>
                    <a:pt x="1570079" y="2742"/>
                  </a:lnTo>
                  <a:lnTo>
                    <a:pt x="1496786" y="4843"/>
                  </a:lnTo>
                  <a:lnTo>
                    <a:pt x="1424484" y="7517"/>
                  </a:lnTo>
                  <a:lnTo>
                    <a:pt x="1353233" y="10751"/>
                  </a:lnTo>
                  <a:lnTo>
                    <a:pt x="1283096" y="14533"/>
                  </a:lnTo>
                  <a:lnTo>
                    <a:pt x="1214137" y="18852"/>
                  </a:lnTo>
                  <a:lnTo>
                    <a:pt x="1146416" y="23695"/>
                  </a:lnTo>
                  <a:lnTo>
                    <a:pt x="1079996" y="29050"/>
                  </a:lnTo>
                  <a:lnTo>
                    <a:pt x="1014940" y="34904"/>
                  </a:lnTo>
                  <a:lnTo>
                    <a:pt x="951311" y="41245"/>
                  </a:lnTo>
                  <a:lnTo>
                    <a:pt x="889169" y="48062"/>
                  </a:lnTo>
                  <a:lnTo>
                    <a:pt x="828578" y="55341"/>
                  </a:lnTo>
                  <a:lnTo>
                    <a:pt x="769599" y="63072"/>
                  </a:lnTo>
                  <a:lnTo>
                    <a:pt x="712296" y="71240"/>
                  </a:lnTo>
                  <a:lnTo>
                    <a:pt x="656731" y="79835"/>
                  </a:lnTo>
                  <a:lnTo>
                    <a:pt x="602965" y="88844"/>
                  </a:lnTo>
                  <a:lnTo>
                    <a:pt x="551061" y="98255"/>
                  </a:lnTo>
                  <a:lnTo>
                    <a:pt x="501082" y="108056"/>
                  </a:lnTo>
                  <a:lnTo>
                    <a:pt x="453089" y="118234"/>
                  </a:lnTo>
                  <a:lnTo>
                    <a:pt x="407146" y="128777"/>
                  </a:lnTo>
                  <a:lnTo>
                    <a:pt x="363314" y="139673"/>
                  </a:lnTo>
                  <a:lnTo>
                    <a:pt x="321656" y="150909"/>
                  </a:lnTo>
                  <a:lnTo>
                    <a:pt x="282233" y="162475"/>
                  </a:lnTo>
                  <a:lnTo>
                    <a:pt x="245109" y="174356"/>
                  </a:lnTo>
                  <a:lnTo>
                    <a:pt x="178006" y="199020"/>
                  </a:lnTo>
                  <a:lnTo>
                    <a:pt x="120843" y="224802"/>
                  </a:lnTo>
                  <a:lnTo>
                    <a:pt x="74120" y="251605"/>
                  </a:lnTo>
                  <a:lnTo>
                    <a:pt x="38336" y="279331"/>
                  </a:lnTo>
                  <a:lnTo>
                    <a:pt x="6258" y="322437"/>
                  </a:lnTo>
                  <a:lnTo>
                    <a:pt x="0" y="352043"/>
                  </a:lnTo>
                  <a:lnTo>
                    <a:pt x="1574" y="366926"/>
                  </a:lnTo>
                  <a:lnTo>
                    <a:pt x="24701" y="410578"/>
                  </a:lnTo>
                  <a:lnTo>
                    <a:pt x="54830" y="438729"/>
                  </a:lnTo>
                  <a:lnTo>
                    <a:pt x="96146" y="466005"/>
                  </a:lnTo>
                  <a:lnTo>
                    <a:pt x="148151" y="492310"/>
                  </a:lnTo>
                  <a:lnTo>
                    <a:pt x="210346" y="517545"/>
                  </a:lnTo>
                  <a:lnTo>
                    <a:pt x="282233" y="541612"/>
                  </a:lnTo>
                  <a:lnTo>
                    <a:pt x="321656" y="553178"/>
                  </a:lnTo>
                  <a:lnTo>
                    <a:pt x="363314" y="564414"/>
                  </a:lnTo>
                  <a:lnTo>
                    <a:pt x="407146" y="575310"/>
                  </a:lnTo>
                  <a:lnTo>
                    <a:pt x="453089" y="585853"/>
                  </a:lnTo>
                  <a:lnTo>
                    <a:pt x="501082" y="596031"/>
                  </a:lnTo>
                  <a:lnTo>
                    <a:pt x="551061" y="605832"/>
                  </a:lnTo>
                  <a:lnTo>
                    <a:pt x="602965" y="615243"/>
                  </a:lnTo>
                  <a:lnTo>
                    <a:pt x="656731" y="624252"/>
                  </a:lnTo>
                  <a:lnTo>
                    <a:pt x="712296" y="632847"/>
                  </a:lnTo>
                  <a:lnTo>
                    <a:pt x="769599" y="641015"/>
                  </a:lnTo>
                  <a:lnTo>
                    <a:pt x="828578" y="648746"/>
                  </a:lnTo>
                  <a:lnTo>
                    <a:pt x="889169" y="656025"/>
                  </a:lnTo>
                  <a:lnTo>
                    <a:pt x="951311" y="662842"/>
                  </a:lnTo>
                  <a:lnTo>
                    <a:pt x="1014940" y="669183"/>
                  </a:lnTo>
                  <a:lnTo>
                    <a:pt x="1079996" y="675037"/>
                  </a:lnTo>
                  <a:lnTo>
                    <a:pt x="1146416" y="680392"/>
                  </a:lnTo>
                  <a:lnTo>
                    <a:pt x="1214137" y="685235"/>
                  </a:lnTo>
                  <a:lnTo>
                    <a:pt x="1283096" y="689554"/>
                  </a:lnTo>
                  <a:lnTo>
                    <a:pt x="1353233" y="693336"/>
                  </a:lnTo>
                  <a:lnTo>
                    <a:pt x="1424484" y="696570"/>
                  </a:lnTo>
                  <a:lnTo>
                    <a:pt x="1496786" y="699244"/>
                  </a:lnTo>
                  <a:lnTo>
                    <a:pt x="1570079" y="701345"/>
                  </a:lnTo>
                  <a:lnTo>
                    <a:pt x="1644299" y="702860"/>
                  </a:lnTo>
                  <a:lnTo>
                    <a:pt x="1719384" y="703779"/>
                  </a:lnTo>
                  <a:lnTo>
                    <a:pt x="1795271" y="704088"/>
                  </a:lnTo>
                  <a:lnTo>
                    <a:pt x="1871159" y="703779"/>
                  </a:lnTo>
                  <a:lnTo>
                    <a:pt x="1946244" y="702860"/>
                  </a:lnTo>
                  <a:lnTo>
                    <a:pt x="2020464" y="701345"/>
                  </a:lnTo>
                  <a:lnTo>
                    <a:pt x="2093757" y="699244"/>
                  </a:lnTo>
                  <a:lnTo>
                    <a:pt x="2166059" y="696570"/>
                  </a:lnTo>
                  <a:lnTo>
                    <a:pt x="2237310" y="693336"/>
                  </a:lnTo>
                  <a:lnTo>
                    <a:pt x="2307447" y="689554"/>
                  </a:lnTo>
                  <a:lnTo>
                    <a:pt x="2376406" y="685235"/>
                  </a:lnTo>
                  <a:lnTo>
                    <a:pt x="2444127" y="680392"/>
                  </a:lnTo>
                  <a:lnTo>
                    <a:pt x="2510547" y="675037"/>
                  </a:lnTo>
                  <a:lnTo>
                    <a:pt x="2575603" y="669183"/>
                  </a:lnTo>
                  <a:lnTo>
                    <a:pt x="2639232" y="662842"/>
                  </a:lnTo>
                  <a:lnTo>
                    <a:pt x="2701374" y="656025"/>
                  </a:lnTo>
                  <a:lnTo>
                    <a:pt x="2761965" y="648746"/>
                  </a:lnTo>
                  <a:lnTo>
                    <a:pt x="2820944" y="641015"/>
                  </a:lnTo>
                  <a:lnTo>
                    <a:pt x="2878247" y="632847"/>
                  </a:lnTo>
                  <a:lnTo>
                    <a:pt x="2933812" y="624252"/>
                  </a:lnTo>
                  <a:lnTo>
                    <a:pt x="2987578" y="615243"/>
                  </a:lnTo>
                  <a:lnTo>
                    <a:pt x="3039482" y="605832"/>
                  </a:lnTo>
                  <a:lnTo>
                    <a:pt x="3089461" y="596031"/>
                  </a:lnTo>
                  <a:lnTo>
                    <a:pt x="3137454" y="585853"/>
                  </a:lnTo>
                  <a:lnTo>
                    <a:pt x="3183397" y="575310"/>
                  </a:lnTo>
                  <a:lnTo>
                    <a:pt x="3227229" y="564414"/>
                  </a:lnTo>
                  <a:lnTo>
                    <a:pt x="3268887" y="553178"/>
                  </a:lnTo>
                  <a:lnTo>
                    <a:pt x="3308310" y="541612"/>
                  </a:lnTo>
                  <a:lnTo>
                    <a:pt x="3345434" y="529731"/>
                  </a:lnTo>
                  <a:lnTo>
                    <a:pt x="3412537" y="505067"/>
                  </a:lnTo>
                  <a:lnTo>
                    <a:pt x="3469700" y="479285"/>
                  </a:lnTo>
                  <a:lnTo>
                    <a:pt x="3516423" y="452482"/>
                  </a:lnTo>
                  <a:lnTo>
                    <a:pt x="3552207" y="424756"/>
                  </a:lnTo>
                  <a:lnTo>
                    <a:pt x="3584285" y="381650"/>
                  </a:lnTo>
                  <a:lnTo>
                    <a:pt x="3590544" y="352043"/>
                  </a:lnTo>
                  <a:lnTo>
                    <a:pt x="3588969" y="337161"/>
                  </a:lnTo>
                  <a:lnTo>
                    <a:pt x="3565842" y="293509"/>
                  </a:lnTo>
                  <a:lnTo>
                    <a:pt x="3535713" y="265358"/>
                  </a:lnTo>
                  <a:lnTo>
                    <a:pt x="3494397" y="238082"/>
                  </a:lnTo>
                  <a:lnTo>
                    <a:pt x="3442392" y="211777"/>
                  </a:lnTo>
                  <a:lnTo>
                    <a:pt x="3380197" y="186542"/>
                  </a:lnTo>
                  <a:lnTo>
                    <a:pt x="3308310" y="162475"/>
                  </a:lnTo>
                  <a:lnTo>
                    <a:pt x="3268887" y="150909"/>
                  </a:lnTo>
                  <a:lnTo>
                    <a:pt x="3227229" y="139673"/>
                  </a:lnTo>
                  <a:lnTo>
                    <a:pt x="3183397" y="128777"/>
                  </a:lnTo>
                  <a:lnTo>
                    <a:pt x="3137454" y="118234"/>
                  </a:lnTo>
                  <a:lnTo>
                    <a:pt x="3089461" y="108056"/>
                  </a:lnTo>
                  <a:lnTo>
                    <a:pt x="3039482" y="98255"/>
                  </a:lnTo>
                  <a:lnTo>
                    <a:pt x="2987578" y="88844"/>
                  </a:lnTo>
                  <a:lnTo>
                    <a:pt x="2933812" y="79835"/>
                  </a:lnTo>
                  <a:lnTo>
                    <a:pt x="2878247" y="71240"/>
                  </a:lnTo>
                  <a:lnTo>
                    <a:pt x="2820944" y="63072"/>
                  </a:lnTo>
                  <a:lnTo>
                    <a:pt x="2761965" y="55341"/>
                  </a:lnTo>
                  <a:lnTo>
                    <a:pt x="2701374" y="48062"/>
                  </a:lnTo>
                  <a:lnTo>
                    <a:pt x="2639232" y="41245"/>
                  </a:lnTo>
                  <a:lnTo>
                    <a:pt x="2575603" y="34904"/>
                  </a:lnTo>
                  <a:lnTo>
                    <a:pt x="2510547" y="29050"/>
                  </a:lnTo>
                  <a:lnTo>
                    <a:pt x="2444127" y="23695"/>
                  </a:lnTo>
                  <a:lnTo>
                    <a:pt x="2376406" y="18852"/>
                  </a:lnTo>
                  <a:lnTo>
                    <a:pt x="2307447" y="14533"/>
                  </a:lnTo>
                  <a:lnTo>
                    <a:pt x="2237310" y="10751"/>
                  </a:lnTo>
                  <a:lnTo>
                    <a:pt x="2166059" y="7517"/>
                  </a:lnTo>
                  <a:lnTo>
                    <a:pt x="2093757" y="4843"/>
                  </a:lnTo>
                  <a:lnTo>
                    <a:pt x="2020464" y="2742"/>
                  </a:lnTo>
                  <a:lnTo>
                    <a:pt x="1946244" y="1227"/>
                  </a:lnTo>
                  <a:lnTo>
                    <a:pt x="1871159" y="308"/>
                  </a:lnTo>
                  <a:lnTo>
                    <a:pt x="1795271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5882" y="1474469"/>
              <a:ext cx="3590925" cy="704215"/>
            </a:xfrm>
            <a:custGeom>
              <a:avLst/>
              <a:gdLst/>
              <a:ahLst/>
              <a:cxnLst/>
              <a:rect l="l" t="t" r="r" b="b"/>
              <a:pathLst>
                <a:path w="3590925" h="704214">
                  <a:moveTo>
                    <a:pt x="0" y="352043"/>
                  </a:moveTo>
                  <a:lnTo>
                    <a:pt x="13987" y="307882"/>
                  </a:lnTo>
                  <a:lnTo>
                    <a:pt x="54830" y="265358"/>
                  </a:lnTo>
                  <a:lnTo>
                    <a:pt x="96146" y="238082"/>
                  </a:lnTo>
                  <a:lnTo>
                    <a:pt x="148151" y="211777"/>
                  </a:lnTo>
                  <a:lnTo>
                    <a:pt x="210346" y="186542"/>
                  </a:lnTo>
                  <a:lnTo>
                    <a:pt x="282233" y="162475"/>
                  </a:lnTo>
                  <a:lnTo>
                    <a:pt x="321656" y="150909"/>
                  </a:lnTo>
                  <a:lnTo>
                    <a:pt x="363314" y="139673"/>
                  </a:lnTo>
                  <a:lnTo>
                    <a:pt x="407146" y="128777"/>
                  </a:lnTo>
                  <a:lnTo>
                    <a:pt x="453089" y="118234"/>
                  </a:lnTo>
                  <a:lnTo>
                    <a:pt x="501082" y="108056"/>
                  </a:lnTo>
                  <a:lnTo>
                    <a:pt x="551061" y="98255"/>
                  </a:lnTo>
                  <a:lnTo>
                    <a:pt x="602965" y="88844"/>
                  </a:lnTo>
                  <a:lnTo>
                    <a:pt x="656731" y="79835"/>
                  </a:lnTo>
                  <a:lnTo>
                    <a:pt x="712296" y="71240"/>
                  </a:lnTo>
                  <a:lnTo>
                    <a:pt x="769599" y="63072"/>
                  </a:lnTo>
                  <a:lnTo>
                    <a:pt x="828578" y="55341"/>
                  </a:lnTo>
                  <a:lnTo>
                    <a:pt x="889169" y="48062"/>
                  </a:lnTo>
                  <a:lnTo>
                    <a:pt x="951311" y="41245"/>
                  </a:lnTo>
                  <a:lnTo>
                    <a:pt x="1014940" y="34904"/>
                  </a:lnTo>
                  <a:lnTo>
                    <a:pt x="1079996" y="29050"/>
                  </a:lnTo>
                  <a:lnTo>
                    <a:pt x="1146416" y="23695"/>
                  </a:lnTo>
                  <a:lnTo>
                    <a:pt x="1214137" y="18852"/>
                  </a:lnTo>
                  <a:lnTo>
                    <a:pt x="1283096" y="14533"/>
                  </a:lnTo>
                  <a:lnTo>
                    <a:pt x="1353233" y="10751"/>
                  </a:lnTo>
                  <a:lnTo>
                    <a:pt x="1424484" y="7517"/>
                  </a:lnTo>
                  <a:lnTo>
                    <a:pt x="1496786" y="4843"/>
                  </a:lnTo>
                  <a:lnTo>
                    <a:pt x="1570079" y="2742"/>
                  </a:lnTo>
                  <a:lnTo>
                    <a:pt x="1644299" y="1227"/>
                  </a:lnTo>
                  <a:lnTo>
                    <a:pt x="1719384" y="308"/>
                  </a:lnTo>
                  <a:lnTo>
                    <a:pt x="1795271" y="0"/>
                  </a:lnTo>
                  <a:lnTo>
                    <a:pt x="1871159" y="308"/>
                  </a:lnTo>
                  <a:lnTo>
                    <a:pt x="1946244" y="1227"/>
                  </a:lnTo>
                  <a:lnTo>
                    <a:pt x="2020464" y="2742"/>
                  </a:lnTo>
                  <a:lnTo>
                    <a:pt x="2093757" y="4843"/>
                  </a:lnTo>
                  <a:lnTo>
                    <a:pt x="2166059" y="7517"/>
                  </a:lnTo>
                  <a:lnTo>
                    <a:pt x="2237310" y="10751"/>
                  </a:lnTo>
                  <a:lnTo>
                    <a:pt x="2307447" y="14533"/>
                  </a:lnTo>
                  <a:lnTo>
                    <a:pt x="2376406" y="18852"/>
                  </a:lnTo>
                  <a:lnTo>
                    <a:pt x="2444127" y="23695"/>
                  </a:lnTo>
                  <a:lnTo>
                    <a:pt x="2510547" y="29050"/>
                  </a:lnTo>
                  <a:lnTo>
                    <a:pt x="2575603" y="34904"/>
                  </a:lnTo>
                  <a:lnTo>
                    <a:pt x="2639232" y="41245"/>
                  </a:lnTo>
                  <a:lnTo>
                    <a:pt x="2701374" y="48062"/>
                  </a:lnTo>
                  <a:lnTo>
                    <a:pt x="2761965" y="55341"/>
                  </a:lnTo>
                  <a:lnTo>
                    <a:pt x="2820944" y="63072"/>
                  </a:lnTo>
                  <a:lnTo>
                    <a:pt x="2878247" y="71240"/>
                  </a:lnTo>
                  <a:lnTo>
                    <a:pt x="2933812" y="79835"/>
                  </a:lnTo>
                  <a:lnTo>
                    <a:pt x="2987578" y="88844"/>
                  </a:lnTo>
                  <a:lnTo>
                    <a:pt x="3039482" y="98255"/>
                  </a:lnTo>
                  <a:lnTo>
                    <a:pt x="3089461" y="108056"/>
                  </a:lnTo>
                  <a:lnTo>
                    <a:pt x="3137454" y="118234"/>
                  </a:lnTo>
                  <a:lnTo>
                    <a:pt x="3183397" y="128777"/>
                  </a:lnTo>
                  <a:lnTo>
                    <a:pt x="3227229" y="139673"/>
                  </a:lnTo>
                  <a:lnTo>
                    <a:pt x="3268887" y="150909"/>
                  </a:lnTo>
                  <a:lnTo>
                    <a:pt x="3308310" y="162475"/>
                  </a:lnTo>
                  <a:lnTo>
                    <a:pt x="3345434" y="174356"/>
                  </a:lnTo>
                  <a:lnTo>
                    <a:pt x="3412537" y="199020"/>
                  </a:lnTo>
                  <a:lnTo>
                    <a:pt x="3469700" y="224802"/>
                  </a:lnTo>
                  <a:lnTo>
                    <a:pt x="3516423" y="251605"/>
                  </a:lnTo>
                  <a:lnTo>
                    <a:pt x="3552207" y="279331"/>
                  </a:lnTo>
                  <a:lnTo>
                    <a:pt x="3584285" y="322437"/>
                  </a:lnTo>
                  <a:lnTo>
                    <a:pt x="3590544" y="352043"/>
                  </a:lnTo>
                  <a:lnTo>
                    <a:pt x="3588969" y="366926"/>
                  </a:lnTo>
                  <a:lnTo>
                    <a:pt x="3565842" y="410578"/>
                  </a:lnTo>
                  <a:lnTo>
                    <a:pt x="3535713" y="438729"/>
                  </a:lnTo>
                  <a:lnTo>
                    <a:pt x="3494397" y="466005"/>
                  </a:lnTo>
                  <a:lnTo>
                    <a:pt x="3442392" y="492310"/>
                  </a:lnTo>
                  <a:lnTo>
                    <a:pt x="3380197" y="517545"/>
                  </a:lnTo>
                  <a:lnTo>
                    <a:pt x="3308310" y="541612"/>
                  </a:lnTo>
                  <a:lnTo>
                    <a:pt x="3268887" y="553178"/>
                  </a:lnTo>
                  <a:lnTo>
                    <a:pt x="3227229" y="564414"/>
                  </a:lnTo>
                  <a:lnTo>
                    <a:pt x="3183397" y="575310"/>
                  </a:lnTo>
                  <a:lnTo>
                    <a:pt x="3137454" y="585853"/>
                  </a:lnTo>
                  <a:lnTo>
                    <a:pt x="3089461" y="596031"/>
                  </a:lnTo>
                  <a:lnTo>
                    <a:pt x="3039482" y="605832"/>
                  </a:lnTo>
                  <a:lnTo>
                    <a:pt x="2987578" y="615243"/>
                  </a:lnTo>
                  <a:lnTo>
                    <a:pt x="2933812" y="624252"/>
                  </a:lnTo>
                  <a:lnTo>
                    <a:pt x="2878247" y="632847"/>
                  </a:lnTo>
                  <a:lnTo>
                    <a:pt x="2820944" y="641015"/>
                  </a:lnTo>
                  <a:lnTo>
                    <a:pt x="2761965" y="648746"/>
                  </a:lnTo>
                  <a:lnTo>
                    <a:pt x="2701374" y="656025"/>
                  </a:lnTo>
                  <a:lnTo>
                    <a:pt x="2639232" y="662842"/>
                  </a:lnTo>
                  <a:lnTo>
                    <a:pt x="2575603" y="669183"/>
                  </a:lnTo>
                  <a:lnTo>
                    <a:pt x="2510547" y="675037"/>
                  </a:lnTo>
                  <a:lnTo>
                    <a:pt x="2444127" y="680392"/>
                  </a:lnTo>
                  <a:lnTo>
                    <a:pt x="2376406" y="685235"/>
                  </a:lnTo>
                  <a:lnTo>
                    <a:pt x="2307447" y="689554"/>
                  </a:lnTo>
                  <a:lnTo>
                    <a:pt x="2237310" y="693336"/>
                  </a:lnTo>
                  <a:lnTo>
                    <a:pt x="2166059" y="696570"/>
                  </a:lnTo>
                  <a:lnTo>
                    <a:pt x="2093757" y="699244"/>
                  </a:lnTo>
                  <a:lnTo>
                    <a:pt x="2020464" y="701345"/>
                  </a:lnTo>
                  <a:lnTo>
                    <a:pt x="1946244" y="702860"/>
                  </a:lnTo>
                  <a:lnTo>
                    <a:pt x="1871159" y="703779"/>
                  </a:lnTo>
                  <a:lnTo>
                    <a:pt x="1795271" y="704088"/>
                  </a:lnTo>
                  <a:lnTo>
                    <a:pt x="1719384" y="703779"/>
                  </a:lnTo>
                  <a:lnTo>
                    <a:pt x="1644299" y="702860"/>
                  </a:lnTo>
                  <a:lnTo>
                    <a:pt x="1570079" y="701345"/>
                  </a:lnTo>
                  <a:lnTo>
                    <a:pt x="1496786" y="699244"/>
                  </a:lnTo>
                  <a:lnTo>
                    <a:pt x="1424484" y="696570"/>
                  </a:lnTo>
                  <a:lnTo>
                    <a:pt x="1353233" y="693336"/>
                  </a:lnTo>
                  <a:lnTo>
                    <a:pt x="1283096" y="689554"/>
                  </a:lnTo>
                  <a:lnTo>
                    <a:pt x="1214137" y="685235"/>
                  </a:lnTo>
                  <a:lnTo>
                    <a:pt x="1146416" y="680392"/>
                  </a:lnTo>
                  <a:lnTo>
                    <a:pt x="1079996" y="675037"/>
                  </a:lnTo>
                  <a:lnTo>
                    <a:pt x="1014940" y="669183"/>
                  </a:lnTo>
                  <a:lnTo>
                    <a:pt x="951311" y="662842"/>
                  </a:lnTo>
                  <a:lnTo>
                    <a:pt x="889169" y="656025"/>
                  </a:lnTo>
                  <a:lnTo>
                    <a:pt x="828578" y="648746"/>
                  </a:lnTo>
                  <a:lnTo>
                    <a:pt x="769599" y="641015"/>
                  </a:lnTo>
                  <a:lnTo>
                    <a:pt x="712296" y="632847"/>
                  </a:lnTo>
                  <a:lnTo>
                    <a:pt x="656731" y="624252"/>
                  </a:lnTo>
                  <a:lnTo>
                    <a:pt x="602965" y="615243"/>
                  </a:lnTo>
                  <a:lnTo>
                    <a:pt x="551061" y="605832"/>
                  </a:lnTo>
                  <a:lnTo>
                    <a:pt x="501082" y="596031"/>
                  </a:lnTo>
                  <a:lnTo>
                    <a:pt x="453089" y="585853"/>
                  </a:lnTo>
                  <a:lnTo>
                    <a:pt x="407146" y="575310"/>
                  </a:lnTo>
                  <a:lnTo>
                    <a:pt x="363314" y="564414"/>
                  </a:lnTo>
                  <a:lnTo>
                    <a:pt x="321656" y="553178"/>
                  </a:lnTo>
                  <a:lnTo>
                    <a:pt x="282233" y="541612"/>
                  </a:lnTo>
                  <a:lnTo>
                    <a:pt x="245109" y="529731"/>
                  </a:lnTo>
                  <a:lnTo>
                    <a:pt x="178006" y="505067"/>
                  </a:lnTo>
                  <a:lnTo>
                    <a:pt x="120843" y="479285"/>
                  </a:lnTo>
                  <a:lnTo>
                    <a:pt x="74120" y="452482"/>
                  </a:lnTo>
                  <a:lnTo>
                    <a:pt x="38336" y="424756"/>
                  </a:lnTo>
                  <a:lnTo>
                    <a:pt x="6258" y="381650"/>
                  </a:lnTo>
                  <a:lnTo>
                    <a:pt x="0" y="352043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7267" y="629080"/>
            <a:ext cx="6087544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114" dirty="0">
                <a:solidFill>
                  <a:srgbClr val="304066"/>
                </a:solidFill>
                <a:latin typeface="Liberation Sans Narrow"/>
                <a:cs typeface="Liberation Sans Narrow"/>
              </a:rPr>
              <a:t>Согласие</a:t>
            </a:r>
            <a:r>
              <a:rPr sz="2200" b="1" spc="-1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21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на</a:t>
            </a:r>
            <a:r>
              <a:rPr sz="2200" b="1" dirty="0">
                <a:solidFill>
                  <a:srgbClr val="304066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18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обработку</a:t>
            </a:r>
            <a:r>
              <a:rPr sz="2200" b="1" spc="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16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персональных</a:t>
            </a:r>
            <a:r>
              <a:rPr sz="2200" b="1" spc="15" dirty="0">
                <a:solidFill>
                  <a:srgbClr val="304066"/>
                </a:solidFill>
                <a:latin typeface="Liberation Sans Narrow"/>
                <a:cs typeface="Liberation Sans Narrow"/>
              </a:rPr>
              <a:t> </a:t>
            </a:r>
            <a:r>
              <a:rPr sz="2200" b="1" spc="170" dirty="0">
                <a:solidFill>
                  <a:srgbClr val="304066"/>
                </a:solidFill>
                <a:latin typeface="Liberation Sans Narrow"/>
                <a:cs typeface="Liberation Sans Narrow"/>
              </a:rPr>
              <a:t>данных</a:t>
            </a:r>
            <a:endParaRPr sz="2200" dirty="0">
              <a:latin typeface="Liberation Sans Narrow"/>
              <a:cs typeface="Liberation Sans Narrow"/>
            </a:endParaRPr>
          </a:p>
          <a:p>
            <a:pPr marL="722630" algn="ctr">
              <a:lnSpc>
                <a:spcPct val="100000"/>
              </a:lnSpc>
            </a:pPr>
            <a:endParaRPr lang="ru-RU" sz="2200" dirty="0">
              <a:latin typeface="Liberation Sans Narrow"/>
              <a:cs typeface="Times New Roman"/>
            </a:endParaRPr>
          </a:p>
          <a:p>
            <a:pPr marL="722630" algn="ctr">
              <a:lnSpc>
                <a:spcPct val="100000"/>
              </a:lnSpc>
            </a:pPr>
            <a:r>
              <a:rPr sz="220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Согласие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841" y="4237482"/>
            <a:ext cx="2289175" cy="1382395"/>
          </a:xfrm>
          <a:prstGeom prst="rect">
            <a:avLst/>
          </a:prstGeom>
          <a:solidFill>
            <a:srgbClr val="415487"/>
          </a:solidFill>
          <a:ln w="25400">
            <a:solidFill>
              <a:srgbClr val="2F3D63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00355" marR="211454" indent="-8572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Дано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добровольно,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без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принуждения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7229" y="2552954"/>
            <a:ext cx="2697480" cy="817880"/>
            <a:chOff x="3237229" y="2552954"/>
            <a:chExt cx="2697480" cy="817880"/>
          </a:xfrm>
        </p:grpSpPr>
        <p:sp>
          <p:nvSpPr>
            <p:cNvPr id="19" name="object 19"/>
            <p:cNvSpPr/>
            <p:nvPr/>
          </p:nvSpPr>
          <p:spPr>
            <a:xfrm>
              <a:off x="3249929" y="2565654"/>
              <a:ext cx="2672080" cy="792480"/>
            </a:xfrm>
            <a:custGeom>
              <a:avLst/>
              <a:gdLst/>
              <a:ahLst/>
              <a:cxnLst/>
              <a:rect l="l" t="t" r="r" b="b"/>
              <a:pathLst>
                <a:path w="2672079" h="792479">
                  <a:moveTo>
                    <a:pt x="2539492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80"/>
                  </a:lnTo>
                  <a:lnTo>
                    <a:pt x="2539492" y="792480"/>
                  </a:lnTo>
                  <a:lnTo>
                    <a:pt x="2581221" y="785741"/>
                  </a:lnTo>
                  <a:lnTo>
                    <a:pt x="2617476" y="766982"/>
                  </a:lnTo>
                  <a:lnTo>
                    <a:pt x="2646074" y="738384"/>
                  </a:lnTo>
                  <a:lnTo>
                    <a:pt x="2664833" y="702129"/>
                  </a:lnTo>
                  <a:lnTo>
                    <a:pt x="2671572" y="660400"/>
                  </a:lnTo>
                  <a:lnTo>
                    <a:pt x="2671572" y="132080"/>
                  </a:lnTo>
                  <a:lnTo>
                    <a:pt x="2664833" y="90350"/>
                  </a:lnTo>
                  <a:lnTo>
                    <a:pt x="2646074" y="54095"/>
                  </a:lnTo>
                  <a:lnTo>
                    <a:pt x="2617476" y="25497"/>
                  </a:lnTo>
                  <a:lnTo>
                    <a:pt x="2581221" y="6738"/>
                  </a:lnTo>
                  <a:lnTo>
                    <a:pt x="2539492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9929" y="2565654"/>
              <a:ext cx="2672080" cy="792480"/>
            </a:xfrm>
            <a:custGeom>
              <a:avLst/>
              <a:gdLst/>
              <a:ahLst/>
              <a:cxnLst/>
              <a:rect l="l" t="t" r="r" b="b"/>
              <a:pathLst>
                <a:path w="2672079" h="792479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2539492" y="0"/>
                  </a:lnTo>
                  <a:lnTo>
                    <a:pt x="2581221" y="6738"/>
                  </a:lnTo>
                  <a:lnTo>
                    <a:pt x="2617476" y="25497"/>
                  </a:lnTo>
                  <a:lnTo>
                    <a:pt x="2646074" y="54095"/>
                  </a:lnTo>
                  <a:lnTo>
                    <a:pt x="2664833" y="90350"/>
                  </a:lnTo>
                  <a:lnTo>
                    <a:pt x="2671572" y="132080"/>
                  </a:lnTo>
                  <a:lnTo>
                    <a:pt x="2671572" y="660400"/>
                  </a:lnTo>
                  <a:lnTo>
                    <a:pt x="2664833" y="702129"/>
                  </a:lnTo>
                  <a:lnTo>
                    <a:pt x="2646074" y="738384"/>
                  </a:lnTo>
                  <a:lnTo>
                    <a:pt x="2617476" y="766982"/>
                  </a:lnTo>
                  <a:lnTo>
                    <a:pt x="2581221" y="785741"/>
                  </a:lnTo>
                  <a:lnTo>
                    <a:pt x="2539492" y="792480"/>
                  </a:lnTo>
                  <a:lnTo>
                    <a:pt x="132080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753992" y="2772536"/>
            <a:ext cx="1663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Однозначное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061202" y="2575814"/>
            <a:ext cx="2989580" cy="795020"/>
            <a:chOff x="6061202" y="2575814"/>
            <a:chExt cx="2989580" cy="795020"/>
          </a:xfrm>
        </p:grpSpPr>
        <p:sp>
          <p:nvSpPr>
            <p:cNvPr id="23" name="object 23"/>
            <p:cNvSpPr/>
            <p:nvPr/>
          </p:nvSpPr>
          <p:spPr>
            <a:xfrm>
              <a:off x="6073902" y="2588514"/>
              <a:ext cx="2964180" cy="769620"/>
            </a:xfrm>
            <a:custGeom>
              <a:avLst/>
              <a:gdLst/>
              <a:ahLst/>
              <a:cxnLst/>
              <a:rect l="l" t="t" r="r" b="b"/>
              <a:pathLst>
                <a:path w="2964179" h="769620">
                  <a:moveTo>
                    <a:pt x="2835909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70"/>
                  </a:lnTo>
                  <a:lnTo>
                    <a:pt x="0" y="641350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20"/>
                  </a:lnTo>
                  <a:lnTo>
                    <a:pt x="2835909" y="769620"/>
                  </a:lnTo>
                  <a:lnTo>
                    <a:pt x="2885848" y="759543"/>
                  </a:lnTo>
                  <a:lnTo>
                    <a:pt x="2926619" y="732059"/>
                  </a:lnTo>
                  <a:lnTo>
                    <a:pt x="2954103" y="691288"/>
                  </a:lnTo>
                  <a:lnTo>
                    <a:pt x="2964179" y="641350"/>
                  </a:lnTo>
                  <a:lnTo>
                    <a:pt x="2964179" y="128270"/>
                  </a:lnTo>
                  <a:lnTo>
                    <a:pt x="2954103" y="78331"/>
                  </a:lnTo>
                  <a:lnTo>
                    <a:pt x="2926619" y="37560"/>
                  </a:lnTo>
                  <a:lnTo>
                    <a:pt x="2885848" y="10076"/>
                  </a:lnTo>
                  <a:lnTo>
                    <a:pt x="2835909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73902" y="2588514"/>
              <a:ext cx="2964180" cy="769620"/>
            </a:xfrm>
            <a:custGeom>
              <a:avLst/>
              <a:gdLst/>
              <a:ahLst/>
              <a:cxnLst/>
              <a:rect l="l" t="t" r="r" b="b"/>
              <a:pathLst>
                <a:path w="2964179" h="769620">
                  <a:moveTo>
                    <a:pt x="0" y="128270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2835909" y="0"/>
                  </a:lnTo>
                  <a:lnTo>
                    <a:pt x="2885848" y="10076"/>
                  </a:lnTo>
                  <a:lnTo>
                    <a:pt x="2926619" y="37560"/>
                  </a:lnTo>
                  <a:lnTo>
                    <a:pt x="2954103" y="78331"/>
                  </a:lnTo>
                  <a:lnTo>
                    <a:pt x="2964179" y="128270"/>
                  </a:lnTo>
                  <a:lnTo>
                    <a:pt x="2964179" y="641350"/>
                  </a:lnTo>
                  <a:lnTo>
                    <a:pt x="2954103" y="691288"/>
                  </a:lnTo>
                  <a:lnTo>
                    <a:pt x="2926619" y="732059"/>
                  </a:lnTo>
                  <a:lnTo>
                    <a:pt x="2885848" y="759543"/>
                  </a:lnTo>
                  <a:lnTo>
                    <a:pt x="2835909" y="769620"/>
                  </a:lnTo>
                  <a:lnTo>
                    <a:pt x="128270" y="769620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50"/>
                  </a:lnTo>
                  <a:lnTo>
                    <a:pt x="0" y="12827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356730" y="2784093"/>
            <a:ext cx="2402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Информированное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9929" y="4237482"/>
            <a:ext cx="2734310" cy="1382395"/>
          </a:xfrm>
          <a:prstGeom prst="rect">
            <a:avLst/>
          </a:prstGeom>
          <a:solidFill>
            <a:srgbClr val="415487"/>
          </a:solidFill>
          <a:ln w="25400">
            <a:solidFill>
              <a:srgbClr val="2F3D63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5"/>
              </a:spcBef>
            </a:pPr>
            <a:endParaRPr sz="1800">
              <a:latin typeface="Times New Roman"/>
              <a:cs typeface="Times New Roman"/>
            </a:endParaRPr>
          </a:p>
          <a:p>
            <a:pPr marL="808355" marR="400685" indent="-40132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Дано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без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сомнений, бесспорное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9726" y="4237482"/>
            <a:ext cx="2635250" cy="1382395"/>
          </a:xfrm>
          <a:prstGeom prst="rect">
            <a:avLst/>
          </a:prstGeom>
          <a:solidFill>
            <a:srgbClr val="415487"/>
          </a:solidFill>
          <a:ln w="25400">
            <a:solidFill>
              <a:srgbClr val="2F3D63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Times New Roman"/>
              <a:cs typeface="Times New Roman"/>
            </a:endParaRPr>
          </a:p>
          <a:p>
            <a:pPr marL="260985" marR="254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Вы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понимаете,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на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что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именно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вы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даете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согласие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750314" y="2171572"/>
            <a:ext cx="5908040" cy="2065655"/>
          </a:xfrm>
          <a:custGeom>
            <a:avLst/>
            <a:gdLst/>
            <a:ahLst/>
            <a:cxnLst/>
            <a:rect l="l" t="t" r="r" b="b"/>
            <a:pathLst>
              <a:path w="5908040" h="2065654">
                <a:moveTo>
                  <a:pt x="84836" y="1186180"/>
                </a:moveTo>
                <a:lnTo>
                  <a:pt x="72136" y="1185418"/>
                </a:lnTo>
                <a:lnTo>
                  <a:pt x="31750" y="1988769"/>
                </a:lnTo>
                <a:lnTo>
                  <a:pt x="0" y="1987169"/>
                </a:lnTo>
                <a:lnTo>
                  <a:pt x="34290" y="2065147"/>
                </a:lnTo>
                <a:lnTo>
                  <a:pt x="69951" y="2002028"/>
                </a:lnTo>
                <a:lnTo>
                  <a:pt x="76200" y="1990979"/>
                </a:lnTo>
                <a:lnTo>
                  <a:pt x="44450" y="1989404"/>
                </a:lnTo>
                <a:lnTo>
                  <a:pt x="84836" y="1186180"/>
                </a:lnTo>
                <a:close/>
              </a:path>
              <a:path w="5908040" h="2065654">
                <a:moveTo>
                  <a:pt x="2901315" y="1987677"/>
                </a:moveTo>
                <a:lnTo>
                  <a:pt x="2869628" y="1988794"/>
                </a:lnTo>
                <a:lnTo>
                  <a:pt x="2841752" y="1185545"/>
                </a:lnTo>
                <a:lnTo>
                  <a:pt x="2829052" y="1186053"/>
                </a:lnTo>
                <a:lnTo>
                  <a:pt x="2856928" y="1989239"/>
                </a:lnTo>
                <a:lnTo>
                  <a:pt x="2825115" y="1990344"/>
                </a:lnTo>
                <a:lnTo>
                  <a:pt x="2865882" y="2065147"/>
                </a:lnTo>
                <a:lnTo>
                  <a:pt x="2894800" y="2001901"/>
                </a:lnTo>
                <a:lnTo>
                  <a:pt x="2901315" y="1987677"/>
                </a:lnTo>
                <a:close/>
              </a:path>
              <a:path w="5908040" h="2065654">
                <a:moveTo>
                  <a:pt x="5506974" y="390271"/>
                </a:moveTo>
                <a:lnTo>
                  <a:pt x="5502618" y="387223"/>
                </a:lnTo>
                <a:lnTo>
                  <a:pt x="5437124" y="341376"/>
                </a:lnTo>
                <a:lnTo>
                  <a:pt x="5432514" y="372795"/>
                </a:lnTo>
                <a:lnTo>
                  <a:pt x="2910967" y="0"/>
                </a:lnTo>
                <a:lnTo>
                  <a:pt x="2910027" y="6502"/>
                </a:lnTo>
                <a:lnTo>
                  <a:pt x="2908554" y="6223"/>
                </a:lnTo>
                <a:lnTo>
                  <a:pt x="2907538" y="0"/>
                </a:lnTo>
                <a:lnTo>
                  <a:pt x="649427" y="371576"/>
                </a:lnTo>
                <a:lnTo>
                  <a:pt x="644271" y="340360"/>
                </a:lnTo>
                <a:lnTo>
                  <a:pt x="575310" y="390271"/>
                </a:lnTo>
                <a:lnTo>
                  <a:pt x="656717" y="415544"/>
                </a:lnTo>
                <a:lnTo>
                  <a:pt x="651852" y="386207"/>
                </a:lnTo>
                <a:lnTo>
                  <a:pt x="651510" y="384136"/>
                </a:lnTo>
                <a:lnTo>
                  <a:pt x="2900616" y="13919"/>
                </a:lnTo>
                <a:lnTo>
                  <a:pt x="2842120" y="317334"/>
                </a:lnTo>
                <a:lnTo>
                  <a:pt x="2810891" y="311277"/>
                </a:lnTo>
                <a:lnTo>
                  <a:pt x="2833878" y="393319"/>
                </a:lnTo>
                <a:lnTo>
                  <a:pt x="2880715" y="332232"/>
                </a:lnTo>
                <a:lnTo>
                  <a:pt x="2885694" y="325755"/>
                </a:lnTo>
                <a:lnTo>
                  <a:pt x="2854566" y="319735"/>
                </a:lnTo>
                <a:lnTo>
                  <a:pt x="2913659" y="13119"/>
                </a:lnTo>
                <a:lnTo>
                  <a:pt x="5430672" y="385368"/>
                </a:lnTo>
                <a:lnTo>
                  <a:pt x="5426075" y="416814"/>
                </a:lnTo>
                <a:lnTo>
                  <a:pt x="5506974" y="390271"/>
                </a:lnTo>
                <a:close/>
              </a:path>
              <a:path w="5908040" h="2065654">
                <a:moveTo>
                  <a:pt x="5907532" y="1986153"/>
                </a:moveTo>
                <a:lnTo>
                  <a:pt x="5875883" y="1988693"/>
                </a:lnTo>
                <a:lnTo>
                  <a:pt x="5810504" y="1185291"/>
                </a:lnTo>
                <a:lnTo>
                  <a:pt x="5797804" y="1186307"/>
                </a:lnTo>
                <a:lnTo>
                  <a:pt x="5863310" y="1989709"/>
                </a:lnTo>
                <a:lnTo>
                  <a:pt x="5831586" y="1992249"/>
                </a:lnTo>
                <a:lnTo>
                  <a:pt x="5875782" y="2065147"/>
                </a:lnTo>
                <a:lnTo>
                  <a:pt x="5900991" y="2002409"/>
                </a:lnTo>
                <a:lnTo>
                  <a:pt x="5907532" y="1986153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18">
            <a:extLst>
              <a:ext uri="{FF2B5EF4-FFF2-40B4-BE49-F238E27FC236}">
                <a16:creationId xmlns:a16="http://schemas.microsoft.com/office/drawing/2014/main" id="{E20A501C-6825-4942-A4DF-97E22A3EE66C}"/>
              </a:ext>
            </a:extLst>
          </p:cNvPr>
          <p:cNvGrpSpPr/>
          <p:nvPr/>
        </p:nvGrpSpPr>
        <p:grpSpPr>
          <a:xfrm>
            <a:off x="398019" y="2577084"/>
            <a:ext cx="2672080" cy="792480"/>
            <a:chOff x="3249929" y="2565654"/>
            <a:chExt cx="2672080" cy="792480"/>
          </a:xfrm>
        </p:grpSpPr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35090F53-7201-40CA-9A32-443D0D557A22}"/>
                </a:ext>
              </a:extLst>
            </p:cNvPr>
            <p:cNvSpPr/>
            <p:nvPr/>
          </p:nvSpPr>
          <p:spPr>
            <a:xfrm>
              <a:off x="3249929" y="2565654"/>
              <a:ext cx="2672080" cy="792480"/>
            </a:xfrm>
            <a:custGeom>
              <a:avLst/>
              <a:gdLst/>
              <a:ahLst/>
              <a:cxnLst/>
              <a:rect l="l" t="t" r="r" b="b"/>
              <a:pathLst>
                <a:path w="2672079" h="792479">
                  <a:moveTo>
                    <a:pt x="2539492" y="0"/>
                  </a:moveTo>
                  <a:lnTo>
                    <a:pt x="132080" y="0"/>
                  </a:lnTo>
                  <a:lnTo>
                    <a:pt x="90350" y="6738"/>
                  </a:lnTo>
                  <a:lnTo>
                    <a:pt x="54095" y="25497"/>
                  </a:lnTo>
                  <a:lnTo>
                    <a:pt x="25497" y="54095"/>
                  </a:lnTo>
                  <a:lnTo>
                    <a:pt x="6738" y="90350"/>
                  </a:lnTo>
                  <a:lnTo>
                    <a:pt x="0" y="132080"/>
                  </a:lnTo>
                  <a:lnTo>
                    <a:pt x="0" y="660400"/>
                  </a:lnTo>
                  <a:lnTo>
                    <a:pt x="6738" y="702129"/>
                  </a:lnTo>
                  <a:lnTo>
                    <a:pt x="25497" y="738384"/>
                  </a:lnTo>
                  <a:lnTo>
                    <a:pt x="54095" y="766982"/>
                  </a:lnTo>
                  <a:lnTo>
                    <a:pt x="90350" y="785741"/>
                  </a:lnTo>
                  <a:lnTo>
                    <a:pt x="132080" y="792480"/>
                  </a:lnTo>
                  <a:lnTo>
                    <a:pt x="2539492" y="792480"/>
                  </a:lnTo>
                  <a:lnTo>
                    <a:pt x="2581221" y="785741"/>
                  </a:lnTo>
                  <a:lnTo>
                    <a:pt x="2617476" y="766982"/>
                  </a:lnTo>
                  <a:lnTo>
                    <a:pt x="2646074" y="738384"/>
                  </a:lnTo>
                  <a:lnTo>
                    <a:pt x="2664833" y="702129"/>
                  </a:lnTo>
                  <a:lnTo>
                    <a:pt x="2671572" y="660400"/>
                  </a:lnTo>
                  <a:lnTo>
                    <a:pt x="2671572" y="132080"/>
                  </a:lnTo>
                  <a:lnTo>
                    <a:pt x="2664833" y="90350"/>
                  </a:lnTo>
                  <a:lnTo>
                    <a:pt x="2646074" y="54095"/>
                  </a:lnTo>
                  <a:lnTo>
                    <a:pt x="2617476" y="25497"/>
                  </a:lnTo>
                  <a:lnTo>
                    <a:pt x="2581221" y="6738"/>
                  </a:lnTo>
                  <a:lnTo>
                    <a:pt x="2539492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216000" rIns="0" bIns="0" rtlCol="0" anchor="ctr"/>
            <a:lstStyle/>
            <a:p>
              <a:pPr algn="ctr">
                <a:spcBef>
                  <a:spcPts val="600"/>
                </a:spcBef>
              </a:pPr>
              <a:r>
                <a:rPr lang="ru-RU" sz="2200" b="1" spc="-10" dirty="0">
                  <a:solidFill>
                    <a:srgbClr val="FFFFFF"/>
                  </a:solidFill>
                  <a:latin typeface="Times New Roman"/>
                  <a:cs typeface="Times New Roman"/>
                </a:rPr>
                <a:t>Свободное</a:t>
              </a:r>
            </a:p>
            <a:p>
              <a:endParaRPr dirty="0"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7980162B-BE78-48AA-AC0F-4785DE2E2737}"/>
                </a:ext>
              </a:extLst>
            </p:cNvPr>
            <p:cNvSpPr/>
            <p:nvPr/>
          </p:nvSpPr>
          <p:spPr>
            <a:xfrm>
              <a:off x="3249929" y="2565654"/>
              <a:ext cx="2672080" cy="792480"/>
            </a:xfrm>
            <a:custGeom>
              <a:avLst/>
              <a:gdLst/>
              <a:ahLst/>
              <a:cxnLst/>
              <a:rect l="l" t="t" r="r" b="b"/>
              <a:pathLst>
                <a:path w="2672079" h="792479">
                  <a:moveTo>
                    <a:pt x="0" y="132080"/>
                  </a:moveTo>
                  <a:lnTo>
                    <a:pt x="6738" y="90350"/>
                  </a:lnTo>
                  <a:lnTo>
                    <a:pt x="25497" y="54095"/>
                  </a:lnTo>
                  <a:lnTo>
                    <a:pt x="54095" y="25497"/>
                  </a:lnTo>
                  <a:lnTo>
                    <a:pt x="90350" y="6738"/>
                  </a:lnTo>
                  <a:lnTo>
                    <a:pt x="132080" y="0"/>
                  </a:lnTo>
                  <a:lnTo>
                    <a:pt x="2539492" y="0"/>
                  </a:lnTo>
                  <a:lnTo>
                    <a:pt x="2581221" y="6738"/>
                  </a:lnTo>
                  <a:lnTo>
                    <a:pt x="2617476" y="25497"/>
                  </a:lnTo>
                  <a:lnTo>
                    <a:pt x="2646074" y="54095"/>
                  </a:lnTo>
                  <a:lnTo>
                    <a:pt x="2664833" y="90350"/>
                  </a:lnTo>
                  <a:lnTo>
                    <a:pt x="2671572" y="132080"/>
                  </a:lnTo>
                  <a:lnTo>
                    <a:pt x="2671572" y="660400"/>
                  </a:lnTo>
                  <a:lnTo>
                    <a:pt x="2664833" y="702129"/>
                  </a:lnTo>
                  <a:lnTo>
                    <a:pt x="2646074" y="738384"/>
                  </a:lnTo>
                  <a:lnTo>
                    <a:pt x="2617476" y="766982"/>
                  </a:lnTo>
                  <a:lnTo>
                    <a:pt x="2581221" y="785741"/>
                  </a:lnTo>
                  <a:lnTo>
                    <a:pt x="2539492" y="792480"/>
                  </a:lnTo>
                  <a:lnTo>
                    <a:pt x="132080" y="792480"/>
                  </a:lnTo>
                  <a:lnTo>
                    <a:pt x="90350" y="785741"/>
                  </a:lnTo>
                  <a:lnTo>
                    <a:pt x="54095" y="766982"/>
                  </a:lnTo>
                  <a:lnTo>
                    <a:pt x="25497" y="738384"/>
                  </a:lnTo>
                  <a:lnTo>
                    <a:pt x="6738" y="702129"/>
                  </a:lnTo>
                  <a:lnTo>
                    <a:pt x="0" y="660400"/>
                  </a:lnTo>
                  <a:lnTo>
                    <a:pt x="0" y="13208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1281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34593"/>
            <a:ext cx="8367395" cy="45046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60095" marR="913130">
              <a:lnSpc>
                <a:spcPts val="3130"/>
              </a:lnSpc>
              <a:spcBef>
                <a:spcPts val="500"/>
              </a:spcBef>
            </a:pPr>
            <a:r>
              <a:rPr sz="2900" spc="-65" dirty="0">
                <a:latin typeface="Georgia"/>
                <a:cs typeface="Georgia"/>
              </a:rPr>
              <a:t>Правовое</a:t>
            </a:r>
            <a:r>
              <a:rPr sz="2900" spc="-105" dirty="0">
                <a:latin typeface="Georgia"/>
                <a:cs typeface="Georgia"/>
              </a:rPr>
              <a:t> </a:t>
            </a:r>
            <a:r>
              <a:rPr sz="2900" spc="-40" dirty="0">
                <a:latin typeface="Georgia"/>
                <a:cs typeface="Georgia"/>
              </a:rPr>
              <a:t>регулирование</a:t>
            </a:r>
            <a:r>
              <a:rPr sz="2900" spc="-114" dirty="0">
                <a:latin typeface="Georgia"/>
                <a:cs typeface="Georgia"/>
              </a:rPr>
              <a:t> </a:t>
            </a:r>
            <a:r>
              <a:rPr sz="2900" spc="-45" dirty="0">
                <a:latin typeface="Georgia"/>
                <a:cs typeface="Georgia"/>
              </a:rPr>
              <a:t>отношений</a:t>
            </a:r>
            <a:r>
              <a:rPr sz="2900" spc="-75" dirty="0">
                <a:latin typeface="Georgia"/>
                <a:cs typeface="Georgia"/>
              </a:rPr>
              <a:t> </a:t>
            </a:r>
            <a:r>
              <a:rPr sz="2900" spc="-60" dirty="0">
                <a:latin typeface="Georgia"/>
                <a:cs typeface="Georgia"/>
              </a:rPr>
              <a:t>в </a:t>
            </a:r>
            <a:r>
              <a:rPr sz="2900" spc="-45" dirty="0">
                <a:latin typeface="Georgia"/>
                <a:cs typeface="Georgia"/>
              </a:rPr>
              <a:t>сфере</a:t>
            </a:r>
            <a:r>
              <a:rPr sz="2900" spc="-90" dirty="0">
                <a:latin typeface="Georgia"/>
                <a:cs typeface="Georgia"/>
              </a:rPr>
              <a:t> </a:t>
            </a:r>
            <a:r>
              <a:rPr sz="2900" spc="-25" dirty="0">
                <a:latin typeface="Georgia"/>
                <a:cs typeface="Georgia"/>
              </a:rPr>
              <a:t>обработки</a:t>
            </a:r>
            <a:r>
              <a:rPr sz="2900" spc="-80" dirty="0">
                <a:latin typeface="Georgia"/>
                <a:cs typeface="Georgia"/>
              </a:rPr>
              <a:t> </a:t>
            </a:r>
            <a:r>
              <a:rPr sz="2900" spc="-50" dirty="0">
                <a:latin typeface="Georgia"/>
                <a:cs typeface="Georgia"/>
              </a:rPr>
              <a:t>персональных</a:t>
            </a:r>
            <a:r>
              <a:rPr sz="2900" spc="-85" dirty="0">
                <a:latin typeface="Georgia"/>
                <a:cs typeface="Georgia"/>
              </a:rPr>
              <a:t> </a:t>
            </a:r>
            <a:r>
              <a:rPr sz="2900" spc="-10" dirty="0">
                <a:latin typeface="Georgia"/>
                <a:cs typeface="Georgia"/>
              </a:rPr>
              <a:t>данных</a:t>
            </a:r>
            <a:endParaRPr sz="2900" dirty="0">
              <a:latin typeface="Georgia"/>
              <a:cs typeface="Georgia"/>
            </a:endParaRPr>
          </a:p>
          <a:p>
            <a:pPr marL="240665" indent="-227965" algn="just">
              <a:lnSpc>
                <a:spcPct val="100000"/>
              </a:lnSpc>
              <a:spcBef>
                <a:spcPts val="8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30" dirty="0">
                <a:latin typeface="Georgia"/>
                <a:cs typeface="Georgia"/>
              </a:rPr>
              <a:t>Конституция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70" dirty="0">
                <a:latin typeface="Georgia"/>
                <a:cs typeface="Georgia"/>
              </a:rPr>
              <a:t>(ч.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2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90" dirty="0">
                <a:latin typeface="Georgia"/>
                <a:cs typeface="Georgia"/>
              </a:rPr>
              <a:t>ст.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28)</a:t>
            </a:r>
            <a:r>
              <a:rPr lang="ru-RU" sz="2000" spc="-25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12700" marR="14604" indent="228600" algn="just">
              <a:lnSpc>
                <a:spcPct val="120000"/>
              </a:lnSpc>
              <a:spcBef>
                <a:spcPts val="570"/>
              </a:spcBef>
              <a:buClr>
                <a:srgbClr val="415487"/>
              </a:buClr>
              <a:buFont typeface="Courier New"/>
              <a:buChar char="o"/>
              <a:tabLst>
                <a:tab pos="241300" algn="l"/>
              </a:tabLst>
            </a:pP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«Государство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создает</a:t>
            </a:r>
            <a:r>
              <a:rPr sz="1600" spc="-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условия</a:t>
            </a:r>
            <a:r>
              <a:rPr sz="1600" spc="-4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для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защиты</a:t>
            </a:r>
            <a:r>
              <a:rPr sz="16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персональных</a:t>
            </a:r>
            <a:r>
              <a:rPr sz="1600" b="1" spc="-5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232323"/>
                </a:solidFill>
                <a:latin typeface="Times New Roman"/>
                <a:cs typeface="Times New Roman"/>
              </a:rPr>
              <a:t>данных</a:t>
            </a:r>
            <a:r>
              <a:rPr sz="1600" b="1" spc="-4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</a:t>
            </a:r>
            <a:r>
              <a:rPr sz="1600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безопасности</a:t>
            </a: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личности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</a:t>
            </a:r>
            <a:r>
              <a:rPr sz="1600" spc="-3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общества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при</a:t>
            </a:r>
            <a:r>
              <a:rPr sz="1600" spc="-2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32323"/>
                </a:solidFill>
                <a:latin typeface="Times New Roman"/>
                <a:cs typeface="Times New Roman"/>
              </a:rPr>
              <a:t>их</a:t>
            </a:r>
            <a:r>
              <a:rPr sz="1600" spc="-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32323"/>
                </a:solidFill>
                <a:latin typeface="Times New Roman"/>
                <a:cs typeface="Times New Roman"/>
              </a:rPr>
              <a:t>использовании».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4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spc="-185" dirty="0">
                <a:latin typeface="Georgia"/>
                <a:cs typeface="Georgia"/>
              </a:rPr>
              <a:t>Закон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Республики</a:t>
            </a:r>
            <a:r>
              <a:rPr sz="2000" b="1" spc="-80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Беларусь</a:t>
            </a:r>
            <a:r>
              <a:rPr sz="2000" b="1" spc="-8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от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100" dirty="0">
                <a:latin typeface="Georgia"/>
                <a:cs typeface="Georgia"/>
              </a:rPr>
              <a:t>07.05.2021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260" dirty="0">
                <a:latin typeface="Georgia"/>
                <a:cs typeface="Georgia"/>
              </a:rPr>
              <a:t>г.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465" dirty="0">
                <a:latin typeface="Georgia"/>
                <a:cs typeface="Georgia"/>
              </a:rPr>
              <a:t>№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99</a:t>
            </a:r>
            <a:r>
              <a:rPr sz="2000" b="1" spc="-105" dirty="0">
                <a:latin typeface="Trebuchet MS"/>
                <a:cs typeface="Trebuchet MS"/>
              </a:rPr>
              <a:t>-</a:t>
            </a:r>
            <a:r>
              <a:rPr sz="2000" b="1" spc="-270" dirty="0">
                <a:latin typeface="Georgia"/>
                <a:cs typeface="Georgia"/>
              </a:rPr>
              <a:t>З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225" dirty="0">
                <a:latin typeface="Georgia"/>
                <a:cs typeface="Georgia"/>
              </a:rPr>
              <a:t>«О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защите</a:t>
            </a:r>
            <a:endParaRPr sz="2000" dirty="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данных»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b="1" spc="-90" dirty="0">
                <a:latin typeface="Georgia"/>
                <a:cs typeface="Georgia"/>
              </a:rPr>
              <a:t>(далее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-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10" dirty="0" err="1">
                <a:latin typeface="Georgia"/>
                <a:cs typeface="Georgia"/>
              </a:rPr>
              <a:t>Закон</a:t>
            </a:r>
            <a:r>
              <a:rPr sz="2000" b="1" spc="-10" dirty="0">
                <a:latin typeface="Georgia"/>
                <a:cs typeface="Georgia"/>
              </a:rPr>
              <a:t>)</a:t>
            </a:r>
            <a:r>
              <a:rPr lang="ru-RU" sz="2000" b="1" spc="-10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240665" indent="-227965" algn="just">
              <a:lnSpc>
                <a:spcPct val="100000"/>
              </a:lnSpc>
              <a:spcBef>
                <a:spcPts val="148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60" dirty="0">
                <a:latin typeface="Georgia"/>
                <a:cs typeface="Georgia"/>
              </a:rPr>
              <a:t>Закон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от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10.11.2008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г.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370" dirty="0">
                <a:latin typeface="Georgia"/>
                <a:cs typeface="Georgia"/>
              </a:rPr>
              <a:t>№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455-</a:t>
            </a:r>
            <a:r>
              <a:rPr sz="2000" spc="-155" dirty="0">
                <a:latin typeface="Georgia"/>
                <a:cs typeface="Georgia"/>
              </a:rPr>
              <a:t>З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35" dirty="0">
                <a:latin typeface="Georgia"/>
                <a:cs typeface="Georgia"/>
              </a:rPr>
              <a:t>«Об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информации,</a:t>
            </a:r>
            <a:endParaRPr sz="2000" dirty="0">
              <a:latin typeface="Georgia"/>
              <a:cs typeface="Georgia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50" dirty="0">
                <a:latin typeface="Georgia"/>
                <a:cs typeface="Georgia"/>
              </a:rPr>
              <a:t>информатизации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и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защите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" dirty="0" err="1">
                <a:latin typeface="Georgia"/>
                <a:cs typeface="Georgia"/>
              </a:rPr>
              <a:t>информации</a:t>
            </a:r>
            <a:r>
              <a:rPr sz="2000" spc="-10" dirty="0">
                <a:latin typeface="Georgia"/>
                <a:cs typeface="Georgia"/>
              </a:rPr>
              <a:t>»</a:t>
            </a:r>
            <a:r>
              <a:rPr lang="ru-RU" sz="2000" spc="-10" dirty="0">
                <a:latin typeface="Georgia"/>
                <a:cs typeface="Georgia"/>
              </a:rPr>
              <a:t>;</a:t>
            </a:r>
            <a:endParaRPr sz="2000" dirty="0">
              <a:latin typeface="Georgia"/>
              <a:cs typeface="Georgia"/>
            </a:endParaRPr>
          </a:p>
          <a:p>
            <a:pPr marL="12700" marR="706120" indent="227965" algn="just">
              <a:lnSpc>
                <a:spcPct val="120000"/>
              </a:lnSpc>
              <a:spcBef>
                <a:spcPts val="1010"/>
              </a:spcBef>
              <a:buClr>
                <a:srgbClr val="415487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90" dirty="0">
                <a:latin typeface="Georgia"/>
                <a:cs typeface="Georgia"/>
              </a:rPr>
              <a:t>Указ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Президента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Республики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35" dirty="0">
                <a:latin typeface="Georgia"/>
                <a:cs typeface="Georgia"/>
              </a:rPr>
              <a:t>Беларусь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от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28.10.2021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spc="-140" dirty="0">
                <a:latin typeface="Georgia"/>
                <a:cs typeface="Georgia"/>
              </a:rPr>
              <a:t>г.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70" dirty="0">
                <a:latin typeface="Georgia"/>
                <a:cs typeface="Georgia"/>
              </a:rPr>
              <a:t>№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422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«О </a:t>
            </a:r>
            <a:r>
              <a:rPr sz="2000" spc="-30" dirty="0">
                <a:latin typeface="Georgia"/>
                <a:cs typeface="Georgia"/>
              </a:rPr>
              <a:t>мерах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по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совершенствованию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30" dirty="0">
                <a:latin typeface="Georgia"/>
                <a:cs typeface="Georgia"/>
              </a:rPr>
              <a:t>защиты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40" dirty="0">
                <a:latin typeface="Georgia"/>
                <a:cs typeface="Georgia"/>
              </a:rPr>
              <a:t>персональных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spc="-10" dirty="0" err="1">
                <a:latin typeface="Georgia"/>
                <a:cs typeface="Georgia"/>
              </a:rPr>
              <a:t>данных</a:t>
            </a:r>
            <a:r>
              <a:rPr sz="2000" spc="-10" dirty="0">
                <a:latin typeface="Georgia"/>
                <a:cs typeface="Georgia"/>
              </a:rPr>
              <a:t>»</a:t>
            </a:r>
            <a:r>
              <a:rPr lang="ru-RU"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820"/>
              <a:ext cx="9141714" cy="56517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9850" y="643127"/>
              <a:ext cx="7510373" cy="1950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37489" y="899851"/>
            <a:ext cx="8212734" cy="4968027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648460" algn="just">
              <a:lnSpc>
                <a:spcPct val="100000"/>
              </a:lnSpc>
              <a:spcBef>
                <a:spcPts val="1680"/>
              </a:spcBef>
            </a:pPr>
            <a:r>
              <a:rPr sz="3200" spc="85" dirty="0">
                <a:latin typeface="Georgia" panose="02040502050405020303" pitchFamily="18" charset="0"/>
                <a:cs typeface="Georgia"/>
              </a:rPr>
              <a:t>1.</a:t>
            </a:r>
            <a:r>
              <a:rPr sz="3200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3200" spc="-130" dirty="0" err="1">
                <a:latin typeface="Georgia" panose="02040502050405020303" pitchFamily="18" charset="0"/>
                <a:cs typeface="Georgia"/>
              </a:rPr>
              <a:t>Общая</a:t>
            </a:r>
            <a:r>
              <a:rPr sz="3200" spc="-65" dirty="0">
                <a:latin typeface="Georgia" panose="02040502050405020303" pitchFamily="18" charset="0"/>
                <a:cs typeface="Georgia"/>
              </a:rPr>
              <a:t> </a:t>
            </a:r>
            <a:r>
              <a:rPr sz="3200" spc="-10" dirty="0" err="1">
                <a:latin typeface="Georgia" panose="02040502050405020303" pitchFamily="18" charset="0"/>
                <a:cs typeface="Georgia"/>
              </a:rPr>
              <a:t>характеристика</a:t>
            </a:r>
            <a:endParaRPr sz="3200" dirty="0">
              <a:latin typeface="Georgia" panose="02040502050405020303" pitchFamily="18" charset="0"/>
              <a:cs typeface="Georgia"/>
            </a:endParaRPr>
          </a:p>
          <a:p>
            <a:pPr marL="12700" marR="280670" algn="just">
              <a:lnSpc>
                <a:spcPct val="100000"/>
              </a:lnSpc>
              <a:spcBef>
                <a:spcPts val="995"/>
              </a:spcBef>
            </a:pP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По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общему</a:t>
            </a:r>
            <a:r>
              <a:rPr sz="1900" spc="-9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2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правилу,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обработка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осуществляется</a:t>
            </a:r>
            <a:r>
              <a:rPr sz="1900" spc="-7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согласия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субъекта</a:t>
            </a:r>
            <a:r>
              <a:rPr sz="1900" spc="-8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900" spc="-7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данных.</a:t>
            </a: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5"/>
              </a:spcBef>
            </a:pP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marL="12700" marR="344170" algn="just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Согласие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является</a:t>
            </a:r>
            <a:r>
              <a:rPr sz="1900" spc="-9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одним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из</a:t>
            </a:r>
            <a:r>
              <a:rPr sz="1900" spc="-9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ключевых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правовых</a:t>
            </a:r>
            <a:r>
              <a:rPr sz="1900" spc="-9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оснований</a:t>
            </a:r>
            <a:r>
              <a:rPr sz="1900" spc="-8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обработки,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отражающим</a:t>
            </a:r>
            <a:r>
              <a:rPr sz="1900" spc="-9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принадлежность</a:t>
            </a:r>
            <a:r>
              <a:rPr sz="1900" spc="-7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900" spc="-6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гражданину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и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возможность</a:t>
            </a:r>
            <a:r>
              <a:rPr sz="1900" spc="-7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распоряжаться</a:t>
            </a:r>
            <a:r>
              <a:rPr sz="1900" spc="-4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ими</a:t>
            </a:r>
            <a:r>
              <a:rPr sz="1900" spc="-3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по</a:t>
            </a:r>
            <a:r>
              <a:rPr sz="1900" spc="-2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своему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усмотрению.</a:t>
            </a: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0"/>
              </a:spcBef>
            </a:pP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marL="12700" marR="588010" algn="just">
              <a:lnSpc>
                <a:spcPct val="100000"/>
              </a:lnSpc>
            </a:pP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Однако</a:t>
            </a:r>
            <a:r>
              <a:rPr sz="1900" spc="-8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согласие</a:t>
            </a:r>
            <a:r>
              <a:rPr sz="1900" spc="-8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не</a:t>
            </a:r>
            <a:r>
              <a:rPr sz="1900" spc="-6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является</a:t>
            </a:r>
            <a:r>
              <a:rPr sz="1900" spc="-7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единственным</a:t>
            </a:r>
            <a:r>
              <a:rPr sz="1900" spc="-6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легитимным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основанием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обработки</a:t>
            </a:r>
            <a:r>
              <a:rPr sz="1900" spc="-1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900" spc="-6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данных.</a:t>
            </a: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5"/>
              </a:spcBef>
            </a:pPr>
            <a:endParaRPr sz="1900" dirty="0">
              <a:latin typeface="Georgia" panose="02040502050405020303" pitchFamily="18" charset="0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1900" spc="-2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Законодательство</a:t>
            </a:r>
            <a:r>
              <a:rPr sz="1900" spc="-8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устанавливает</a:t>
            </a:r>
            <a:r>
              <a:rPr sz="1900" spc="-4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случаи,</a:t>
            </a:r>
            <a:r>
              <a:rPr sz="1900" spc="-6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3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когда</a:t>
            </a:r>
            <a:r>
              <a:rPr sz="1900" spc="-6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такое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согласие</a:t>
            </a:r>
            <a:r>
              <a:rPr sz="1900" spc="-5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не</a:t>
            </a:r>
            <a:r>
              <a:rPr sz="1900" spc="-4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требуется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(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ч.</a:t>
            </a:r>
            <a:r>
              <a:rPr sz="1900" spc="-5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1</a:t>
            </a:r>
            <a:r>
              <a:rPr sz="1900" spc="-4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п.</a:t>
            </a:r>
            <a:r>
              <a:rPr sz="1900" spc="-3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3</a:t>
            </a:r>
            <a:r>
              <a:rPr sz="1900" spc="-4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20" dirty="0">
                <a:latin typeface="Georgia" panose="02040502050405020303" pitchFamily="18" charset="0"/>
                <a:cs typeface="Times New Roman"/>
              </a:rPr>
              <a:t>ст.</a:t>
            </a:r>
            <a:r>
              <a:rPr sz="1900" spc="-3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4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,</a:t>
            </a:r>
            <a:r>
              <a:rPr sz="1900" spc="-4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20" dirty="0">
                <a:latin typeface="Georgia" panose="02040502050405020303" pitchFamily="18" charset="0"/>
                <a:cs typeface="Times New Roman"/>
              </a:rPr>
              <a:t>ст.</a:t>
            </a:r>
            <a:r>
              <a:rPr sz="1900" spc="-3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6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,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п.</a:t>
            </a:r>
            <a:r>
              <a:rPr sz="1900" spc="-3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2</a:t>
            </a:r>
            <a:r>
              <a:rPr sz="1900" spc="-4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20" dirty="0">
                <a:latin typeface="Georgia" panose="02040502050405020303" pitchFamily="18" charset="0"/>
                <a:cs typeface="Times New Roman"/>
              </a:rPr>
              <a:t>ст.</a:t>
            </a:r>
            <a:r>
              <a:rPr sz="1900" spc="-30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latin typeface="Georgia" panose="02040502050405020303" pitchFamily="18" charset="0"/>
                <a:cs typeface="Times New Roman"/>
              </a:rPr>
              <a:t>8</a:t>
            </a:r>
            <a:r>
              <a:rPr sz="1900" spc="-45" dirty="0"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Закона</a:t>
            </a:r>
            <a:r>
              <a:rPr sz="1900" spc="-5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Республики</a:t>
            </a:r>
            <a:r>
              <a:rPr sz="1900" spc="-4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Беларусь</a:t>
            </a:r>
            <a:r>
              <a:rPr sz="1900" spc="-4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«О</a:t>
            </a:r>
            <a:r>
              <a:rPr sz="1900" spc="-45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 err="1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защите</a:t>
            </a:r>
            <a:r>
              <a:rPr lang="en-US"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 err="1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900" spc="-3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900" spc="-3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(далее</a:t>
            </a:r>
            <a:r>
              <a:rPr sz="1900" spc="-4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–</a:t>
            </a:r>
            <a:r>
              <a:rPr sz="1900" spc="-3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900" spc="-10" dirty="0">
                <a:solidFill>
                  <a:srgbClr val="232323"/>
                </a:solidFill>
                <a:latin typeface="Georgia" panose="02040502050405020303" pitchFamily="18" charset="0"/>
                <a:cs typeface="Times New Roman"/>
              </a:rPr>
              <a:t>Закон).</a:t>
            </a:r>
            <a:endParaRPr sz="1900" dirty="0">
              <a:latin typeface="Georgia" panose="020405020504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1" y="928496"/>
            <a:ext cx="813677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</a:t>
            </a:r>
            <a:r>
              <a:rPr sz="3200" spc="-85" dirty="0" err="1" smtClean="0">
                <a:latin typeface="Georgia"/>
                <a:cs typeface="Georgia"/>
              </a:rPr>
              <a:t>равовые</a:t>
            </a:r>
            <a:r>
              <a:rPr sz="3200" spc="-95" dirty="0" smtClean="0">
                <a:latin typeface="Georgia"/>
                <a:cs typeface="Georgia"/>
              </a:rPr>
              <a:t> </a:t>
            </a:r>
            <a:r>
              <a:rPr sz="3200" spc="-45" dirty="0" err="1">
                <a:latin typeface="Georgia"/>
                <a:cs typeface="Georgia"/>
              </a:rPr>
              <a:t>основания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10" dirty="0" err="1" smtClean="0">
                <a:latin typeface="Georgia"/>
                <a:cs typeface="Georgia"/>
              </a:rPr>
              <a:t>обработки</a:t>
            </a:r>
            <a:endParaRPr sz="32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650" y="1670050"/>
            <a:ext cx="8547100" cy="4365625"/>
            <a:chOff x="374650" y="1670050"/>
            <a:chExt cx="8547100" cy="4365625"/>
          </a:xfrm>
        </p:grpSpPr>
        <p:sp>
          <p:nvSpPr>
            <p:cNvPr id="7" name="object 7"/>
            <p:cNvSpPr/>
            <p:nvPr/>
          </p:nvSpPr>
          <p:spPr>
            <a:xfrm>
              <a:off x="381000" y="16764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00" y="16764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7795" y="1775472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67665" y="28143"/>
                  </a:moveTo>
                  <a:lnTo>
                    <a:pt x="332079" y="28143"/>
                  </a:lnTo>
                  <a:lnTo>
                    <a:pt x="332079" y="348462"/>
                  </a:lnTo>
                  <a:lnTo>
                    <a:pt x="367665" y="348462"/>
                  </a:lnTo>
                  <a:lnTo>
                    <a:pt x="367665" y="28143"/>
                  </a:lnTo>
                  <a:close/>
                </a:path>
                <a:path w="367665" h="377189">
                  <a:moveTo>
                    <a:pt x="367665" y="12"/>
                  </a:moveTo>
                  <a:lnTo>
                    <a:pt x="0" y="0"/>
                  </a:lnTo>
                  <a:lnTo>
                    <a:pt x="0" y="28117"/>
                  </a:lnTo>
                  <a:lnTo>
                    <a:pt x="0" y="348576"/>
                  </a:lnTo>
                  <a:lnTo>
                    <a:pt x="0" y="376694"/>
                  </a:lnTo>
                  <a:lnTo>
                    <a:pt x="367665" y="376694"/>
                  </a:lnTo>
                  <a:lnTo>
                    <a:pt x="367665" y="348576"/>
                  </a:lnTo>
                  <a:lnTo>
                    <a:pt x="35572" y="348576"/>
                  </a:lnTo>
                  <a:lnTo>
                    <a:pt x="35572" y="28117"/>
                  </a:lnTo>
                  <a:lnTo>
                    <a:pt x="367665" y="28117"/>
                  </a:lnTo>
                  <a:lnTo>
                    <a:pt x="367665" y="1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7795" y="1775337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5581" y="28271"/>
                  </a:moveTo>
                  <a:lnTo>
                    <a:pt x="332090" y="28271"/>
                  </a:lnTo>
                  <a:lnTo>
                    <a:pt x="332090" y="348587"/>
                  </a:lnTo>
                  <a:lnTo>
                    <a:pt x="35581" y="348587"/>
                  </a:lnTo>
                  <a:lnTo>
                    <a:pt x="35581" y="28271"/>
                  </a:lnTo>
                </a:path>
                <a:path w="367665" h="377189">
                  <a:moveTo>
                    <a:pt x="0" y="376850"/>
                  </a:moveTo>
                  <a:lnTo>
                    <a:pt x="367671" y="376850"/>
                  </a:lnTo>
                  <a:lnTo>
                    <a:pt x="367671" y="0"/>
                  </a:lnTo>
                  <a:lnTo>
                    <a:pt x="0" y="0"/>
                  </a:lnTo>
                  <a:lnTo>
                    <a:pt x="0" y="376850"/>
                  </a:lnTo>
                </a:path>
              </a:pathLst>
            </a:custGeom>
            <a:ln w="6207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3491" y="1846003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3491" y="1846003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3491" y="1921371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03491" y="1921371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03491" y="2072108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3491" y="2072108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03491" y="1996740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100813" y="0"/>
                  </a:moveTo>
                  <a:lnTo>
                    <a:pt x="0" y="0"/>
                  </a:lnTo>
                  <a:lnTo>
                    <a:pt x="0" y="18842"/>
                  </a:lnTo>
                  <a:lnTo>
                    <a:pt x="100813" y="18842"/>
                  </a:lnTo>
                  <a:lnTo>
                    <a:pt x="100813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03491" y="1996740"/>
              <a:ext cx="100965" cy="19050"/>
            </a:xfrm>
            <a:custGeom>
              <a:avLst/>
              <a:gdLst/>
              <a:ahLst/>
              <a:cxnLst/>
              <a:rect l="l" t="t" r="r" b="b"/>
              <a:pathLst>
                <a:path w="100965" h="19050">
                  <a:moveTo>
                    <a:pt x="0" y="18842"/>
                  </a:moveTo>
                  <a:lnTo>
                    <a:pt x="100813" y="18842"/>
                  </a:lnTo>
                  <a:lnTo>
                    <a:pt x="100813" y="0"/>
                  </a:lnTo>
                  <a:lnTo>
                    <a:pt x="0" y="0"/>
                  </a:lnTo>
                  <a:lnTo>
                    <a:pt x="0" y="18842"/>
                  </a:lnTo>
                </a:path>
              </a:pathLst>
            </a:custGeom>
            <a:ln w="55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922" y="1819414"/>
              <a:ext cx="93838" cy="28870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02791" y="17343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2305812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000" y="2305812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07795" y="2403224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219416" y="0"/>
                  </a:moveTo>
                  <a:lnTo>
                    <a:pt x="0" y="0"/>
                  </a:lnTo>
                  <a:lnTo>
                    <a:pt x="0" y="376850"/>
                  </a:lnTo>
                  <a:lnTo>
                    <a:pt x="367671" y="376850"/>
                  </a:lnTo>
                  <a:lnTo>
                    <a:pt x="367671" y="348587"/>
                  </a:lnTo>
                  <a:lnTo>
                    <a:pt x="35581" y="348587"/>
                  </a:lnTo>
                  <a:lnTo>
                    <a:pt x="35581" y="28271"/>
                  </a:lnTo>
                  <a:lnTo>
                    <a:pt x="259857" y="28271"/>
                  </a:lnTo>
                  <a:lnTo>
                    <a:pt x="219416" y="0"/>
                  </a:lnTo>
                  <a:close/>
                </a:path>
                <a:path w="367665" h="377189">
                  <a:moveTo>
                    <a:pt x="259857" y="28271"/>
                  </a:moveTo>
                  <a:lnTo>
                    <a:pt x="183835" y="28271"/>
                  </a:lnTo>
                  <a:lnTo>
                    <a:pt x="183835" y="127192"/>
                  </a:lnTo>
                  <a:lnTo>
                    <a:pt x="332090" y="127192"/>
                  </a:lnTo>
                  <a:lnTo>
                    <a:pt x="332090" y="348587"/>
                  </a:lnTo>
                  <a:lnTo>
                    <a:pt x="367671" y="348587"/>
                  </a:lnTo>
                  <a:lnTo>
                    <a:pt x="367671" y="103639"/>
                  </a:lnTo>
                  <a:lnTo>
                    <a:pt x="360932" y="98929"/>
                  </a:lnTo>
                  <a:lnTo>
                    <a:pt x="219416" y="98929"/>
                  </a:lnTo>
                  <a:lnTo>
                    <a:pt x="219416" y="40047"/>
                  </a:lnTo>
                  <a:lnTo>
                    <a:pt x="276703" y="40047"/>
                  </a:lnTo>
                  <a:lnTo>
                    <a:pt x="259857" y="28271"/>
                  </a:lnTo>
                  <a:close/>
                </a:path>
                <a:path w="367665" h="377189">
                  <a:moveTo>
                    <a:pt x="276703" y="40047"/>
                  </a:moveTo>
                  <a:lnTo>
                    <a:pt x="219416" y="40047"/>
                  </a:lnTo>
                  <a:lnTo>
                    <a:pt x="293543" y="98929"/>
                  </a:lnTo>
                  <a:lnTo>
                    <a:pt x="360932" y="98929"/>
                  </a:lnTo>
                  <a:lnTo>
                    <a:pt x="276703" y="40047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07795" y="2403224"/>
              <a:ext cx="367665" cy="377190"/>
            </a:xfrm>
            <a:custGeom>
              <a:avLst/>
              <a:gdLst/>
              <a:ahLst/>
              <a:cxnLst/>
              <a:rect l="l" t="t" r="r" b="b"/>
              <a:pathLst>
                <a:path w="367665" h="377189">
                  <a:moveTo>
                    <a:pt x="35581" y="348587"/>
                  </a:moveTo>
                  <a:lnTo>
                    <a:pt x="35581" y="28271"/>
                  </a:lnTo>
                  <a:lnTo>
                    <a:pt x="183835" y="28271"/>
                  </a:lnTo>
                  <a:lnTo>
                    <a:pt x="183835" y="127192"/>
                  </a:lnTo>
                  <a:lnTo>
                    <a:pt x="332090" y="127192"/>
                  </a:lnTo>
                  <a:lnTo>
                    <a:pt x="332090" y="348587"/>
                  </a:lnTo>
                  <a:lnTo>
                    <a:pt x="35581" y="348587"/>
                  </a:lnTo>
                </a:path>
                <a:path w="367665" h="377189">
                  <a:moveTo>
                    <a:pt x="219416" y="40047"/>
                  </a:moveTo>
                  <a:lnTo>
                    <a:pt x="293543" y="98929"/>
                  </a:lnTo>
                  <a:lnTo>
                    <a:pt x="219416" y="98929"/>
                  </a:lnTo>
                  <a:lnTo>
                    <a:pt x="219416" y="40047"/>
                  </a:lnTo>
                </a:path>
                <a:path w="367665" h="377189">
                  <a:moveTo>
                    <a:pt x="219416" y="0"/>
                  </a:moveTo>
                  <a:lnTo>
                    <a:pt x="0" y="0"/>
                  </a:lnTo>
                  <a:lnTo>
                    <a:pt x="0" y="376850"/>
                  </a:lnTo>
                  <a:lnTo>
                    <a:pt x="367671" y="376850"/>
                  </a:lnTo>
                  <a:lnTo>
                    <a:pt x="367671" y="103639"/>
                  </a:lnTo>
                  <a:lnTo>
                    <a:pt x="219416" y="0"/>
                  </a:lnTo>
                </a:path>
              </a:pathLst>
            </a:custGeom>
            <a:ln w="6207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148" y="2537028"/>
              <a:ext cx="230911" cy="17514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02791" y="2362200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000" y="29337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000" y="2933700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4424" y="3052479"/>
              <a:ext cx="474980" cy="337820"/>
            </a:xfrm>
            <a:custGeom>
              <a:avLst/>
              <a:gdLst/>
              <a:ahLst/>
              <a:cxnLst/>
              <a:rect l="l" t="t" r="r" b="b"/>
              <a:pathLst>
                <a:path w="474980" h="337820">
                  <a:moveTo>
                    <a:pt x="474424" y="0"/>
                  </a:moveTo>
                  <a:lnTo>
                    <a:pt x="0" y="0"/>
                  </a:lnTo>
                  <a:lnTo>
                    <a:pt x="0" y="337650"/>
                  </a:lnTo>
                  <a:lnTo>
                    <a:pt x="474424" y="337651"/>
                  </a:lnTo>
                  <a:lnTo>
                    <a:pt x="474424" y="301474"/>
                  </a:lnTo>
                  <a:lnTo>
                    <a:pt x="52778" y="301474"/>
                  </a:lnTo>
                  <a:lnTo>
                    <a:pt x="68790" y="285194"/>
                  </a:lnTo>
                  <a:lnTo>
                    <a:pt x="35581" y="285194"/>
                  </a:lnTo>
                  <a:lnTo>
                    <a:pt x="35581" y="51853"/>
                  </a:lnTo>
                  <a:lnTo>
                    <a:pt x="69163" y="51853"/>
                  </a:lnTo>
                  <a:lnTo>
                    <a:pt x="53371" y="36176"/>
                  </a:lnTo>
                  <a:lnTo>
                    <a:pt x="474424" y="36177"/>
                  </a:lnTo>
                  <a:lnTo>
                    <a:pt x="474424" y="0"/>
                  </a:lnTo>
                  <a:close/>
                </a:path>
                <a:path w="474980" h="337820">
                  <a:moveTo>
                    <a:pt x="339799" y="183899"/>
                  </a:moveTo>
                  <a:lnTo>
                    <a:pt x="307183" y="183899"/>
                  </a:lnTo>
                  <a:lnTo>
                    <a:pt x="422228" y="301474"/>
                  </a:lnTo>
                  <a:lnTo>
                    <a:pt x="474424" y="301474"/>
                  </a:lnTo>
                  <a:lnTo>
                    <a:pt x="474424" y="284591"/>
                  </a:lnTo>
                  <a:lnTo>
                    <a:pt x="438833" y="284591"/>
                  </a:lnTo>
                  <a:lnTo>
                    <a:pt x="339799" y="183899"/>
                  </a:lnTo>
                  <a:close/>
                </a:path>
                <a:path w="474980" h="337820">
                  <a:moveTo>
                    <a:pt x="69163" y="51853"/>
                  </a:moveTo>
                  <a:lnTo>
                    <a:pt x="35581" y="51853"/>
                  </a:lnTo>
                  <a:lnTo>
                    <a:pt x="151219" y="167016"/>
                  </a:lnTo>
                  <a:lnTo>
                    <a:pt x="35581" y="285194"/>
                  </a:lnTo>
                  <a:lnTo>
                    <a:pt x="68790" y="285194"/>
                  </a:lnTo>
                  <a:lnTo>
                    <a:pt x="168417" y="183899"/>
                  </a:lnTo>
                  <a:lnTo>
                    <a:pt x="202180" y="183899"/>
                  </a:lnTo>
                  <a:lnTo>
                    <a:pt x="69163" y="51853"/>
                  </a:lnTo>
                  <a:close/>
                </a:path>
                <a:path w="474980" h="337820">
                  <a:moveTo>
                    <a:pt x="474424" y="52456"/>
                  </a:moveTo>
                  <a:lnTo>
                    <a:pt x="438833" y="52456"/>
                  </a:lnTo>
                  <a:lnTo>
                    <a:pt x="438833" y="284591"/>
                  </a:lnTo>
                  <a:lnTo>
                    <a:pt x="474424" y="284591"/>
                  </a:lnTo>
                  <a:lnTo>
                    <a:pt x="474424" y="52456"/>
                  </a:lnTo>
                  <a:close/>
                </a:path>
                <a:path w="474980" h="337820">
                  <a:moveTo>
                    <a:pt x="202180" y="183899"/>
                  </a:moveTo>
                  <a:lnTo>
                    <a:pt x="212893" y="227914"/>
                  </a:lnTo>
                  <a:lnTo>
                    <a:pt x="237800" y="238164"/>
                  </a:lnTo>
                  <a:lnTo>
                    <a:pt x="244443" y="237495"/>
                  </a:lnTo>
                  <a:lnTo>
                    <a:pt x="250920" y="235526"/>
                  </a:lnTo>
                  <a:lnTo>
                    <a:pt x="257064" y="232314"/>
                  </a:lnTo>
                  <a:lnTo>
                    <a:pt x="262707" y="227914"/>
                  </a:lnTo>
                  <a:lnTo>
                    <a:pt x="275501" y="215252"/>
                  </a:lnTo>
                  <a:lnTo>
                    <a:pt x="233649" y="215252"/>
                  </a:lnTo>
                  <a:lnTo>
                    <a:pt x="228904" y="210428"/>
                  </a:lnTo>
                  <a:lnTo>
                    <a:pt x="202180" y="183899"/>
                  </a:lnTo>
                  <a:close/>
                </a:path>
                <a:path w="474980" h="337820">
                  <a:moveTo>
                    <a:pt x="474424" y="36177"/>
                  </a:moveTo>
                  <a:lnTo>
                    <a:pt x="421635" y="36177"/>
                  </a:lnTo>
                  <a:lnTo>
                    <a:pt x="245509" y="210428"/>
                  </a:lnTo>
                  <a:lnTo>
                    <a:pt x="240765" y="215252"/>
                  </a:lnTo>
                  <a:lnTo>
                    <a:pt x="275501" y="215252"/>
                  </a:lnTo>
                  <a:lnTo>
                    <a:pt x="307183" y="183899"/>
                  </a:lnTo>
                  <a:lnTo>
                    <a:pt x="339799" y="183899"/>
                  </a:lnTo>
                  <a:lnTo>
                    <a:pt x="323194" y="167016"/>
                  </a:lnTo>
                  <a:lnTo>
                    <a:pt x="438833" y="52456"/>
                  </a:lnTo>
                  <a:lnTo>
                    <a:pt x="474424" y="52456"/>
                  </a:lnTo>
                  <a:lnTo>
                    <a:pt x="474424" y="36177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4424" y="3052479"/>
              <a:ext cx="474980" cy="337820"/>
            </a:xfrm>
            <a:custGeom>
              <a:avLst/>
              <a:gdLst/>
              <a:ahLst/>
              <a:cxnLst/>
              <a:rect l="l" t="t" r="r" b="b"/>
              <a:pathLst>
                <a:path w="474980" h="337820">
                  <a:moveTo>
                    <a:pt x="0" y="0"/>
                  </a:moveTo>
                  <a:lnTo>
                    <a:pt x="0" y="337650"/>
                  </a:lnTo>
                  <a:lnTo>
                    <a:pt x="474424" y="337651"/>
                  </a:lnTo>
                  <a:lnTo>
                    <a:pt x="474424" y="0"/>
                  </a:lnTo>
                  <a:lnTo>
                    <a:pt x="0" y="0"/>
                  </a:lnTo>
                </a:path>
                <a:path w="474980" h="337820">
                  <a:moveTo>
                    <a:pt x="245509" y="210429"/>
                  </a:moveTo>
                  <a:lnTo>
                    <a:pt x="240765" y="215252"/>
                  </a:lnTo>
                  <a:lnTo>
                    <a:pt x="233649" y="215252"/>
                  </a:lnTo>
                  <a:lnTo>
                    <a:pt x="228905" y="210428"/>
                  </a:lnTo>
                  <a:lnTo>
                    <a:pt x="53371" y="36176"/>
                  </a:lnTo>
                  <a:lnTo>
                    <a:pt x="421635" y="36177"/>
                  </a:lnTo>
                  <a:lnTo>
                    <a:pt x="245509" y="210429"/>
                  </a:lnTo>
                </a:path>
                <a:path w="474980" h="337820">
                  <a:moveTo>
                    <a:pt x="151219" y="167016"/>
                  </a:moveTo>
                  <a:lnTo>
                    <a:pt x="35581" y="285194"/>
                  </a:lnTo>
                  <a:lnTo>
                    <a:pt x="35581" y="51853"/>
                  </a:lnTo>
                  <a:lnTo>
                    <a:pt x="151219" y="167016"/>
                  </a:lnTo>
                </a:path>
                <a:path w="474980" h="337820">
                  <a:moveTo>
                    <a:pt x="168417" y="183899"/>
                  </a:moveTo>
                  <a:lnTo>
                    <a:pt x="212893" y="227914"/>
                  </a:lnTo>
                  <a:lnTo>
                    <a:pt x="237800" y="238164"/>
                  </a:lnTo>
                  <a:lnTo>
                    <a:pt x="244443" y="237495"/>
                  </a:lnTo>
                  <a:lnTo>
                    <a:pt x="250920" y="235526"/>
                  </a:lnTo>
                  <a:lnTo>
                    <a:pt x="257064" y="232314"/>
                  </a:lnTo>
                  <a:lnTo>
                    <a:pt x="262707" y="227914"/>
                  </a:lnTo>
                  <a:lnTo>
                    <a:pt x="307183" y="183899"/>
                  </a:lnTo>
                  <a:lnTo>
                    <a:pt x="422228" y="301474"/>
                  </a:lnTo>
                  <a:lnTo>
                    <a:pt x="52778" y="301474"/>
                  </a:lnTo>
                  <a:lnTo>
                    <a:pt x="168417" y="183899"/>
                  </a:lnTo>
                </a:path>
                <a:path w="474980" h="337820">
                  <a:moveTo>
                    <a:pt x="323194" y="167016"/>
                  </a:moveTo>
                  <a:lnTo>
                    <a:pt x="438833" y="52456"/>
                  </a:lnTo>
                  <a:lnTo>
                    <a:pt x="438833" y="284591"/>
                  </a:lnTo>
                  <a:lnTo>
                    <a:pt x="323194" y="167016"/>
                  </a:lnTo>
                </a:path>
              </a:pathLst>
            </a:custGeom>
            <a:ln w="697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2791" y="29916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20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20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1000" y="35631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1000" y="35631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66284" y="3852080"/>
              <a:ext cx="474980" cy="151765"/>
            </a:xfrm>
            <a:custGeom>
              <a:avLst/>
              <a:gdLst/>
              <a:ahLst/>
              <a:cxnLst/>
              <a:rect l="l" t="t" r="r" b="b"/>
              <a:pathLst>
                <a:path w="474980" h="151764">
                  <a:moveTo>
                    <a:pt x="474424" y="0"/>
                  </a:moveTo>
                  <a:lnTo>
                    <a:pt x="272788" y="0"/>
                  </a:lnTo>
                  <a:lnTo>
                    <a:pt x="272788" y="9452"/>
                  </a:lnTo>
                  <a:lnTo>
                    <a:pt x="270916" y="16793"/>
                  </a:lnTo>
                  <a:lnTo>
                    <a:pt x="265820" y="22804"/>
                  </a:lnTo>
                  <a:lnTo>
                    <a:pt x="258277" y="26865"/>
                  </a:lnTo>
                  <a:lnTo>
                    <a:pt x="249067" y="28357"/>
                  </a:lnTo>
                  <a:lnTo>
                    <a:pt x="225346" y="28357"/>
                  </a:lnTo>
                  <a:lnTo>
                    <a:pt x="201626" y="0"/>
                  </a:lnTo>
                  <a:lnTo>
                    <a:pt x="0" y="0"/>
                  </a:lnTo>
                  <a:lnTo>
                    <a:pt x="0" y="132335"/>
                  </a:lnTo>
                  <a:lnTo>
                    <a:pt x="450703" y="151240"/>
                  </a:lnTo>
                  <a:lnTo>
                    <a:pt x="459913" y="149748"/>
                  </a:lnTo>
                  <a:lnTo>
                    <a:pt x="467456" y="145687"/>
                  </a:lnTo>
                  <a:lnTo>
                    <a:pt x="472552" y="139676"/>
                  </a:lnTo>
                  <a:lnTo>
                    <a:pt x="474424" y="132335"/>
                  </a:lnTo>
                  <a:lnTo>
                    <a:pt x="474424" y="0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66284" y="3852080"/>
              <a:ext cx="474980" cy="151765"/>
            </a:xfrm>
            <a:custGeom>
              <a:avLst/>
              <a:gdLst/>
              <a:ahLst/>
              <a:cxnLst/>
              <a:rect l="l" t="t" r="r" b="b"/>
              <a:pathLst>
                <a:path w="474980" h="151764">
                  <a:moveTo>
                    <a:pt x="272788" y="9452"/>
                  </a:moveTo>
                  <a:lnTo>
                    <a:pt x="270916" y="16793"/>
                  </a:lnTo>
                  <a:lnTo>
                    <a:pt x="265820" y="22804"/>
                  </a:lnTo>
                  <a:lnTo>
                    <a:pt x="258277" y="26865"/>
                  </a:lnTo>
                  <a:lnTo>
                    <a:pt x="249067" y="28357"/>
                  </a:lnTo>
                  <a:lnTo>
                    <a:pt x="225346" y="28357"/>
                  </a:lnTo>
                  <a:lnTo>
                    <a:pt x="201626" y="0"/>
                  </a:lnTo>
                  <a:lnTo>
                    <a:pt x="0" y="0"/>
                  </a:lnTo>
                  <a:lnTo>
                    <a:pt x="0" y="132335"/>
                  </a:lnTo>
                  <a:lnTo>
                    <a:pt x="450703" y="151240"/>
                  </a:lnTo>
                  <a:lnTo>
                    <a:pt x="459913" y="149748"/>
                  </a:lnTo>
                  <a:lnTo>
                    <a:pt x="467456" y="145687"/>
                  </a:lnTo>
                  <a:lnTo>
                    <a:pt x="472552" y="139676"/>
                  </a:lnTo>
                  <a:lnTo>
                    <a:pt x="474424" y="132335"/>
                  </a:lnTo>
                  <a:lnTo>
                    <a:pt x="474424" y="0"/>
                  </a:lnTo>
                  <a:lnTo>
                    <a:pt x="272788" y="0"/>
                  </a:lnTo>
                  <a:lnTo>
                    <a:pt x="272788" y="9452"/>
                  </a:lnTo>
                </a:path>
              </a:pathLst>
            </a:custGeom>
            <a:ln w="5643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66284" y="3674837"/>
              <a:ext cx="474980" cy="158750"/>
            </a:xfrm>
            <a:custGeom>
              <a:avLst/>
              <a:gdLst/>
              <a:ahLst/>
              <a:cxnLst/>
              <a:rect l="l" t="t" r="r" b="b"/>
              <a:pathLst>
                <a:path w="474980" h="158750">
                  <a:moveTo>
                    <a:pt x="450703" y="63812"/>
                  </a:moveTo>
                  <a:lnTo>
                    <a:pt x="23720" y="63812"/>
                  </a:lnTo>
                  <a:lnTo>
                    <a:pt x="0" y="82717"/>
                  </a:lnTo>
                  <a:lnTo>
                    <a:pt x="0" y="158337"/>
                  </a:lnTo>
                  <a:lnTo>
                    <a:pt x="201626" y="158337"/>
                  </a:lnTo>
                  <a:lnTo>
                    <a:pt x="201626" y="148885"/>
                  </a:lnTo>
                  <a:lnTo>
                    <a:pt x="474424" y="148885"/>
                  </a:lnTo>
                  <a:lnTo>
                    <a:pt x="474424" y="82717"/>
                  </a:lnTo>
                  <a:lnTo>
                    <a:pt x="472552" y="75377"/>
                  </a:lnTo>
                  <a:lnTo>
                    <a:pt x="467456" y="69365"/>
                  </a:lnTo>
                  <a:lnTo>
                    <a:pt x="459913" y="65304"/>
                  </a:lnTo>
                  <a:lnTo>
                    <a:pt x="450703" y="63812"/>
                  </a:lnTo>
                  <a:close/>
                </a:path>
                <a:path w="474980" h="158750">
                  <a:moveTo>
                    <a:pt x="474424" y="148885"/>
                  </a:moveTo>
                  <a:lnTo>
                    <a:pt x="272788" y="148885"/>
                  </a:lnTo>
                  <a:lnTo>
                    <a:pt x="272788" y="158337"/>
                  </a:lnTo>
                  <a:lnTo>
                    <a:pt x="474424" y="158337"/>
                  </a:lnTo>
                  <a:lnTo>
                    <a:pt x="474424" y="148885"/>
                  </a:lnTo>
                  <a:close/>
                </a:path>
                <a:path w="474980" h="158750">
                  <a:moveTo>
                    <a:pt x="290578" y="0"/>
                  </a:moveTo>
                  <a:lnTo>
                    <a:pt x="183835" y="0"/>
                  </a:lnTo>
                  <a:lnTo>
                    <a:pt x="145558" y="20144"/>
                  </a:lnTo>
                  <a:lnTo>
                    <a:pt x="142324" y="33091"/>
                  </a:lnTo>
                  <a:lnTo>
                    <a:pt x="142324" y="63812"/>
                  </a:lnTo>
                  <a:lnTo>
                    <a:pt x="177905" y="63812"/>
                  </a:lnTo>
                  <a:lnTo>
                    <a:pt x="177905" y="30255"/>
                  </a:lnTo>
                  <a:lnTo>
                    <a:pt x="180277" y="28365"/>
                  </a:lnTo>
                  <a:lnTo>
                    <a:pt x="330909" y="28365"/>
                  </a:lnTo>
                  <a:lnTo>
                    <a:pt x="328856" y="20145"/>
                  </a:lnTo>
                  <a:lnTo>
                    <a:pt x="320007" y="9633"/>
                  </a:lnTo>
                  <a:lnTo>
                    <a:pt x="306821" y="2578"/>
                  </a:lnTo>
                  <a:lnTo>
                    <a:pt x="290578" y="0"/>
                  </a:lnTo>
                  <a:close/>
                </a:path>
                <a:path w="474980" h="158750">
                  <a:moveTo>
                    <a:pt x="330909" y="28365"/>
                  </a:moveTo>
                  <a:lnTo>
                    <a:pt x="294136" y="28365"/>
                  </a:lnTo>
                  <a:lnTo>
                    <a:pt x="296509" y="30256"/>
                  </a:lnTo>
                  <a:lnTo>
                    <a:pt x="296509" y="63812"/>
                  </a:lnTo>
                  <a:lnTo>
                    <a:pt x="332090" y="63812"/>
                  </a:lnTo>
                  <a:lnTo>
                    <a:pt x="332090" y="33091"/>
                  </a:lnTo>
                  <a:lnTo>
                    <a:pt x="330909" y="28365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6284" y="3674837"/>
              <a:ext cx="474980" cy="158750"/>
            </a:xfrm>
            <a:custGeom>
              <a:avLst/>
              <a:gdLst/>
              <a:ahLst/>
              <a:cxnLst/>
              <a:rect l="l" t="t" r="r" b="b"/>
              <a:pathLst>
                <a:path w="474980" h="158750">
                  <a:moveTo>
                    <a:pt x="450703" y="63812"/>
                  </a:moveTo>
                  <a:lnTo>
                    <a:pt x="332090" y="63812"/>
                  </a:lnTo>
                  <a:lnTo>
                    <a:pt x="332090" y="33091"/>
                  </a:lnTo>
                  <a:lnTo>
                    <a:pt x="328856" y="20145"/>
                  </a:lnTo>
                  <a:lnTo>
                    <a:pt x="320007" y="9633"/>
                  </a:lnTo>
                  <a:lnTo>
                    <a:pt x="306821" y="2578"/>
                  </a:lnTo>
                  <a:lnTo>
                    <a:pt x="290578" y="0"/>
                  </a:lnTo>
                  <a:lnTo>
                    <a:pt x="183835" y="0"/>
                  </a:lnTo>
                  <a:lnTo>
                    <a:pt x="167592" y="2578"/>
                  </a:lnTo>
                  <a:lnTo>
                    <a:pt x="154407" y="9633"/>
                  </a:lnTo>
                  <a:lnTo>
                    <a:pt x="145558" y="20144"/>
                  </a:lnTo>
                  <a:lnTo>
                    <a:pt x="142324" y="33091"/>
                  </a:lnTo>
                  <a:lnTo>
                    <a:pt x="142324" y="63812"/>
                  </a:lnTo>
                  <a:lnTo>
                    <a:pt x="23720" y="63812"/>
                  </a:lnTo>
                  <a:lnTo>
                    <a:pt x="14510" y="65304"/>
                  </a:lnTo>
                  <a:lnTo>
                    <a:pt x="6967" y="69365"/>
                  </a:lnTo>
                  <a:lnTo>
                    <a:pt x="1871" y="75376"/>
                  </a:lnTo>
                  <a:lnTo>
                    <a:pt x="0" y="82717"/>
                  </a:lnTo>
                  <a:lnTo>
                    <a:pt x="0" y="158337"/>
                  </a:lnTo>
                  <a:lnTo>
                    <a:pt x="201626" y="158337"/>
                  </a:lnTo>
                  <a:lnTo>
                    <a:pt x="201626" y="148885"/>
                  </a:lnTo>
                  <a:lnTo>
                    <a:pt x="272788" y="148885"/>
                  </a:lnTo>
                  <a:lnTo>
                    <a:pt x="272788" y="158337"/>
                  </a:lnTo>
                  <a:lnTo>
                    <a:pt x="474424" y="158337"/>
                  </a:lnTo>
                  <a:lnTo>
                    <a:pt x="474424" y="82717"/>
                  </a:lnTo>
                  <a:lnTo>
                    <a:pt x="472552" y="75377"/>
                  </a:lnTo>
                  <a:lnTo>
                    <a:pt x="467456" y="69365"/>
                  </a:lnTo>
                  <a:lnTo>
                    <a:pt x="459913" y="65304"/>
                  </a:lnTo>
                  <a:lnTo>
                    <a:pt x="450703" y="63812"/>
                  </a:lnTo>
                </a:path>
                <a:path w="474980" h="158750">
                  <a:moveTo>
                    <a:pt x="177905" y="63812"/>
                  </a:moveTo>
                  <a:lnTo>
                    <a:pt x="177905" y="33091"/>
                  </a:lnTo>
                  <a:lnTo>
                    <a:pt x="177905" y="30255"/>
                  </a:lnTo>
                  <a:lnTo>
                    <a:pt x="180277" y="28365"/>
                  </a:lnTo>
                  <a:lnTo>
                    <a:pt x="183835" y="28365"/>
                  </a:lnTo>
                  <a:lnTo>
                    <a:pt x="290578" y="28365"/>
                  </a:lnTo>
                  <a:lnTo>
                    <a:pt x="294136" y="28365"/>
                  </a:lnTo>
                  <a:lnTo>
                    <a:pt x="296509" y="30256"/>
                  </a:lnTo>
                  <a:lnTo>
                    <a:pt x="296509" y="33091"/>
                  </a:lnTo>
                  <a:lnTo>
                    <a:pt x="296509" y="63812"/>
                  </a:lnTo>
                  <a:lnTo>
                    <a:pt x="177905" y="63812"/>
                  </a:lnTo>
                </a:path>
              </a:pathLst>
            </a:custGeom>
            <a:ln w="621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2791" y="3619500"/>
              <a:ext cx="576580" cy="459105"/>
            </a:xfrm>
            <a:custGeom>
              <a:avLst/>
              <a:gdLst/>
              <a:ahLst/>
              <a:cxnLst/>
              <a:rect l="l" t="t" r="r" b="b"/>
              <a:pathLst>
                <a:path w="576580" h="459104">
                  <a:moveTo>
                    <a:pt x="0" y="45847"/>
                  </a:moveTo>
                  <a:lnTo>
                    <a:pt x="3604" y="28021"/>
                  </a:lnTo>
                  <a:lnTo>
                    <a:pt x="13435" y="13446"/>
                  </a:lnTo>
                  <a:lnTo>
                    <a:pt x="28016" y="3609"/>
                  </a:lnTo>
                  <a:lnTo>
                    <a:pt x="45872" y="0"/>
                  </a:lnTo>
                  <a:lnTo>
                    <a:pt x="530225" y="0"/>
                  </a:lnTo>
                  <a:lnTo>
                    <a:pt x="548050" y="3609"/>
                  </a:lnTo>
                  <a:lnTo>
                    <a:pt x="562625" y="13446"/>
                  </a:lnTo>
                  <a:lnTo>
                    <a:pt x="572462" y="28021"/>
                  </a:lnTo>
                  <a:lnTo>
                    <a:pt x="576072" y="45847"/>
                  </a:lnTo>
                  <a:lnTo>
                    <a:pt x="576072" y="412876"/>
                  </a:lnTo>
                  <a:lnTo>
                    <a:pt x="572462" y="430702"/>
                  </a:lnTo>
                  <a:lnTo>
                    <a:pt x="562625" y="445277"/>
                  </a:lnTo>
                  <a:lnTo>
                    <a:pt x="548050" y="455114"/>
                  </a:lnTo>
                  <a:lnTo>
                    <a:pt x="530225" y="458724"/>
                  </a:lnTo>
                  <a:lnTo>
                    <a:pt x="45872" y="458724"/>
                  </a:lnTo>
                  <a:lnTo>
                    <a:pt x="28016" y="455114"/>
                  </a:lnTo>
                  <a:lnTo>
                    <a:pt x="13435" y="445277"/>
                  </a:lnTo>
                  <a:lnTo>
                    <a:pt x="3604" y="430702"/>
                  </a:lnTo>
                  <a:lnTo>
                    <a:pt x="0" y="412876"/>
                  </a:lnTo>
                  <a:lnTo>
                    <a:pt x="0" y="45847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1000" y="4192523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1000" y="4192523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3999" y="4282160"/>
              <a:ext cx="416559" cy="393700"/>
            </a:xfrm>
            <a:custGeom>
              <a:avLst/>
              <a:gdLst/>
              <a:ahLst/>
              <a:cxnLst/>
              <a:rect l="l" t="t" r="r" b="b"/>
              <a:pathLst>
                <a:path w="416559" h="393700">
                  <a:moveTo>
                    <a:pt x="108376" y="0"/>
                  </a:moveTo>
                  <a:lnTo>
                    <a:pt x="50154" y="16912"/>
                  </a:lnTo>
                  <a:lnTo>
                    <a:pt x="9775" y="62981"/>
                  </a:lnTo>
                  <a:lnTo>
                    <a:pt x="0" y="97987"/>
                  </a:lnTo>
                  <a:lnTo>
                    <a:pt x="2210" y="133622"/>
                  </a:lnTo>
                  <a:lnTo>
                    <a:pt x="29275" y="200784"/>
                  </a:lnTo>
                  <a:lnTo>
                    <a:pt x="71355" y="261271"/>
                  </a:lnTo>
                  <a:lnTo>
                    <a:pt x="120885" y="315762"/>
                  </a:lnTo>
                  <a:lnTo>
                    <a:pt x="162977" y="355860"/>
                  </a:lnTo>
                  <a:lnTo>
                    <a:pt x="207652" y="393085"/>
                  </a:lnTo>
                  <a:lnTo>
                    <a:pt x="209369" y="391743"/>
                  </a:lnTo>
                  <a:lnTo>
                    <a:pt x="248758" y="358932"/>
                  </a:lnTo>
                  <a:lnTo>
                    <a:pt x="286201" y="323940"/>
                  </a:lnTo>
                  <a:lnTo>
                    <a:pt x="295819" y="314267"/>
                  </a:lnTo>
                  <a:lnTo>
                    <a:pt x="193426" y="314267"/>
                  </a:lnTo>
                  <a:lnTo>
                    <a:pt x="185791" y="312858"/>
                  </a:lnTo>
                  <a:lnTo>
                    <a:pt x="180973" y="305880"/>
                  </a:lnTo>
                  <a:lnTo>
                    <a:pt x="180308" y="304273"/>
                  </a:lnTo>
                  <a:lnTo>
                    <a:pt x="179997" y="302580"/>
                  </a:lnTo>
                  <a:lnTo>
                    <a:pt x="178586" y="296965"/>
                  </a:lnTo>
                  <a:lnTo>
                    <a:pt x="177851" y="291106"/>
                  </a:lnTo>
                  <a:lnTo>
                    <a:pt x="176747" y="285492"/>
                  </a:lnTo>
                  <a:lnTo>
                    <a:pt x="162362" y="209081"/>
                  </a:lnTo>
                  <a:lnTo>
                    <a:pt x="110928" y="209081"/>
                  </a:lnTo>
                  <a:lnTo>
                    <a:pt x="104153" y="209061"/>
                  </a:lnTo>
                  <a:lnTo>
                    <a:pt x="90655" y="208901"/>
                  </a:lnTo>
                  <a:lnTo>
                    <a:pt x="63061" y="208901"/>
                  </a:lnTo>
                  <a:lnTo>
                    <a:pt x="59076" y="202804"/>
                  </a:lnTo>
                  <a:lnTo>
                    <a:pt x="55228" y="196695"/>
                  </a:lnTo>
                  <a:lnTo>
                    <a:pt x="51541" y="190586"/>
                  </a:lnTo>
                  <a:lnTo>
                    <a:pt x="48038" y="184489"/>
                  </a:lnTo>
                  <a:lnTo>
                    <a:pt x="109541" y="184245"/>
                  </a:lnTo>
                  <a:lnTo>
                    <a:pt x="138852" y="96669"/>
                  </a:lnTo>
                  <a:lnTo>
                    <a:pt x="141347" y="90067"/>
                  </a:lnTo>
                  <a:lnTo>
                    <a:pt x="144968" y="84181"/>
                  </a:lnTo>
                  <a:lnTo>
                    <a:pt x="150268" y="80801"/>
                  </a:lnTo>
                  <a:lnTo>
                    <a:pt x="207067" y="80801"/>
                  </a:lnTo>
                  <a:lnTo>
                    <a:pt x="190450" y="53037"/>
                  </a:lnTo>
                  <a:lnTo>
                    <a:pt x="168269" y="27432"/>
                  </a:lnTo>
                  <a:lnTo>
                    <a:pt x="140961" y="8555"/>
                  </a:lnTo>
                  <a:lnTo>
                    <a:pt x="108376" y="0"/>
                  </a:lnTo>
                  <a:close/>
                </a:path>
                <a:path w="416559" h="393700">
                  <a:moveTo>
                    <a:pt x="251372" y="178936"/>
                  </a:moveTo>
                  <a:lnTo>
                    <a:pt x="239733" y="209747"/>
                  </a:lnTo>
                  <a:lnTo>
                    <a:pt x="227476" y="242363"/>
                  </a:lnTo>
                  <a:lnTo>
                    <a:pt x="216501" y="271323"/>
                  </a:lnTo>
                  <a:lnTo>
                    <a:pt x="204586" y="302031"/>
                  </a:lnTo>
                  <a:lnTo>
                    <a:pt x="203686" y="305362"/>
                  </a:lnTo>
                  <a:lnTo>
                    <a:pt x="201729" y="308311"/>
                  </a:lnTo>
                  <a:lnTo>
                    <a:pt x="199006" y="310453"/>
                  </a:lnTo>
                  <a:lnTo>
                    <a:pt x="193426" y="314267"/>
                  </a:lnTo>
                  <a:lnTo>
                    <a:pt x="295819" y="314267"/>
                  </a:lnTo>
                  <a:lnTo>
                    <a:pt x="311840" y="298155"/>
                  </a:lnTo>
                  <a:lnTo>
                    <a:pt x="335889" y="270938"/>
                  </a:lnTo>
                  <a:lnTo>
                    <a:pt x="346060" y="257963"/>
                  </a:lnTo>
                  <a:lnTo>
                    <a:pt x="280621" y="257963"/>
                  </a:lnTo>
                  <a:lnTo>
                    <a:pt x="274408" y="252786"/>
                  </a:lnTo>
                  <a:lnTo>
                    <a:pt x="269952" y="242345"/>
                  </a:lnTo>
                  <a:lnTo>
                    <a:pt x="257751" y="200784"/>
                  </a:lnTo>
                  <a:lnTo>
                    <a:pt x="251372" y="178936"/>
                  </a:lnTo>
                  <a:close/>
                </a:path>
                <a:path w="416559" h="393700">
                  <a:moveTo>
                    <a:pt x="395749" y="182536"/>
                  </a:moveTo>
                  <a:lnTo>
                    <a:pt x="325875" y="182536"/>
                  </a:lnTo>
                  <a:lnTo>
                    <a:pt x="337219" y="184489"/>
                  </a:lnTo>
                  <a:lnTo>
                    <a:pt x="367081" y="184489"/>
                  </a:lnTo>
                  <a:lnTo>
                    <a:pt x="363587" y="190586"/>
                  </a:lnTo>
                  <a:lnTo>
                    <a:pt x="359914" y="196695"/>
                  </a:lnTo>
                  <a:lnTo>
                    <a:pt x="356069" y="202804"/>
                  </a:lnTo>
                  <a:lnTo>
                    <a:pt x="352058" y="208901"/>
                  </a:lnTo>
                  <a:lnTo>
                    <a:pt x="332129" y="208901"/>
                  </a:lnTo>
                  <a:lnTo>
                    <a:pt x="322407" y="219789"/>
                  </a:lnTo>
                  <a:lnTo>
                    <a:pt x="312714" y="230780"/>
                  </a:lnTo>
                  <a:lnTo>
                    <a:pt x="302871" y="241633"/>
                  </a:lnTo>
                  <a:lnTo>
                    <a:pt x="292701" y="252109"/>
                  </a:lnTo>
                  <a:lnTo>
                    <a:pt x="288358" y="257276"/>
                  </a:lnTo>
                  <a:lnTo>
                    <a:pt x="280621" y="257963"/>
                  </a:lnTo>
                  <a:lnTo>
                    <a:pt x="346060" y="257963"/>
                  </a:lnTo>
                  <a:lnTo>
                    <a:pt x="358301" y="242345"/>
                  </a:lnTo>
                  <a:lnTo>
                    <a:pt x="378977" y="212502"/>
                  </a:lnTo>
                  <a:lnTo>
                    <a:pt x="395749" y="182536"/>
                  </a:lnTo>
                  <a:close/>
                </a:path>
                <a:path w="416559" h="393700">
                  <a:moveTo>
                    <a:pt x="207067" y="80801"/>
                  </a:moveTo>
                  <a:lnTo>
                    <a:pt x="150268" y="80801"/>
                  </a:lnTo>
                  <a:lnTo>
                    <a:pt x="157799" y="81717"/>
                  </a:lnTo>
                  <a:lnTo>
                    <a:pt x="164912" y="84707"/>
                  </a:lnTo>
                  <a:lnTo>
                    <a:pt x="165341" y="92031"/>
                  </a:lnTo>
                  <a:lnTo>
                    <a:pt x="166568" y="98439"/>
                  </a:lnTo>
                  <a:lnTo>
                    <a:pt x="196124" y="255466"/>
                  </a:lnTo>
                  <a:lnTo>
                    <a:pt x="239537" y="141220"/>
                  </a:lnTo>
                  <a:lnTo>
                    <a:pt x="241806" y="135117"/>
                  </a:lnTo>
                  <a:lnTo>
                    <a:pt x="244136" y="129014"/>
                  </a:lnTo>
                  <a:lnTo>
                    <a:pt x="251801" y="128343"/>
                  </a:lnTo>
                  <a:lnTo>
                    <a:pt x="261551" y="127366"/>
                  </a:lnTo>
                  <a:lnTo>
                    <a:pt x="413369" y="127366"/>
                  </a:lnTo>
                  <a:lnTo>
                    <a:pt x="416082" y="111095"/>
                  </a:lnTo>
                  <a:lnTo>
                    <a:pt x="411726" y="81778"/>
                  </a:lnTo>
                  <a:lnTo>
                    <a:pt x="207652" y="81778"/>
                  </a:lnTo>
                  <a:lnTo>
                    <a:pt x="207067" y="80801"/>
                  </a:lnTo>
                  <a:close/>
                </a:path>
                <a:path w="416559" h="393700">
                  <a:moveTo>
                    <a:pt x="413369" y="127366"/>
                  </a:moveTo>
                  <a:lnTo>
                    <a:pt x="261551" y="127366"/>
                  </a:lnTo>
                  <a:lnTo>
                    <a:pt x="264433" y="135666"/>
                  </a:lnTo>
                  <a:lnTo>
                    <a:pt x="289083" y="219947"/>
                  </a:lnTo>
                  <a:lnTo>
                    <a:pt x="303861" y="203774"/>
                  </a:lnTo>
                  <a:lnTo>
                    <a:pt x="308588" y="197616"/>
                  </a:lnTo>
                  <a:lnTo>
                    <a:pt x="313907" y="191935"/>
                  </a:lnTo>
                  <a:lnTo>
                    <a:pt x="319743" y="186808"/>
                  </a:lnTo>
                  <a:lnTo>
                    <a:pt x="325875" y="182536"/>
                  </a:lnTo>
                  <a:lnTo>
                    <a:pt x="395749" y="182536"/>
                  </a:lnTo>
                  <a:lnTo>
                    <a:pt x="396565" y="181079"/>
                  </a:lnTo>
                  <a:lnTo>
                    <a:pt x="410135" y="146774"/>
                  </a:lnTo>
                  <a:lnTo>
                    <a:pt x="413369" y="127366"/>
                  </a:lnTo>
                  <a:close/>
                </a:path>
                <a:path w="416559" h="393700">
                  <a:moveTo>
                    <a:pt x="149644" y="141525"/>
                  </a:moveTo>
                  <a:lnTo>
                    <a:pt x="132352" y="193216"/>
                  </a:lnTo>
                  <a:lnTo>
                    <a:pt x="129715" y="200906"/>
                  </a:lnTo>
                  <a:lnTo>
                    <a:pt x="127630" y="208413"/>
                  </a:lnTo>
                  <a:lnTo>
                    <a:pt x="117697" y="208901"/>
                  </a:lnTo>
                  <a:lnTo>
                    <a:pt x="110928" y="209081"/>
                  </a:lnTo>
                  <a:lnTo>
                    <a:pt x="162362" y="209081"/>
                  </a:lnTo>
                  <a:lnTo>
                    <a:pt x="149644" y="141525"/>
                  </a:lnTo>
                  <a:close/>
                </a:path>
                <a:path w="416559" h="393700">
                  <a:moveTo>
                    <a:pt x="319865" y="244"/>
                  </a:moveTo>
                  <a:lnTo>
                    <a:pt x="283163" y="4830"/>
                  </a:lnTo>
                  <a:lnTo>
                    <a:pt x="252100" y="23160"/>
                  </a:lnTo>
                  <a:lnTo>
                    <a:pt x="226866" y="50415"/>
                  </a:lnTo>
                  <a:lnTo>
                    <a:pt x="207652" y="81778"/>
                  </a:lnTo>
                  <a:lnTo>
                    <a:pt x="411726" y="81778"/>
                  </a:lnTo>
                  <a:lnTo>
                    <a:pt x="376049" y="24922"/>
                  </a:lnTo>
                  <a:lnTo>
                    <a:pt x="319865" y="244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3999" y="4282160"/>
              <a:ext cx="416559" cy="393700"/>
            </a:xfrm>
            <a:custGeom>
              <a:avLst/>
              <a:gdLst/>
              <a:ahLst/>
              <a:cxnLst/>
              <a:rect l="l" t="t" r="r" b="b"/>
              <a:pathLst>
                <a:path w="416559" h="393700">
                  <a:moveTo>
                    <a:pt x="209369" y="391743"/>
                  </a:moveTo>
                  <a:lnTo>
                    <a:pt x="248758" y="358932"/>
                  </a:lnTo>
                  <a:lnTo>
                    <a:pt x="286201" y="323940"/>
                  </a:lnTo>
                  <a:lnTo>
                    <a:pt x="335889" y="270938"/>
                  </a:lnTo>
                  <a:lnTo>
                    <a:pt x="378977" y="212502"/>
                  </a:lnTo>
                  <a:lnTo>
                    <a:pt x="410135" y="146774"/>
                  </a:lnTo>
                  <a:lnTo>
                    <a:pt x="416082" y="111095"/>
                  </a:lnTo>
                  <a:lnTo>
                    <a:pt x="410801" y="75553"/>
                  </a:lnTo>
                  <a:lnTo>
                    <a:pt x="396938" y="48072"/>
                  </a:lnTo>
                  <a:lnTo>
                    <a:pt x="376049" y="24922"/>
                  </a:lnTo>
                  <a:lnTo>
                    <a:pt x="349802" y="8260"/>
                  </a:lnTo>
                  <a:lnTo>
                    <a:pt x="319865" y="244"/>
                  </a:lnTo>
                  <a:lnTo>
                    <a:pt x="283163" y="4830"/>
                  </a:lnTo>
                  <a:lnTo>
                    <a:pt x="252100" y="23160"/>
                  </a:lnTo>
                  <a:lnTo>
                    <a:pt x="226866" y="50415"/>
                  </a:lnTo>
                  <a:lnTo>
                    <a:pt x="207652" y="81778"/>
                  </a:lnTo>
                  <a:lnTo>
                    <a:pt x="190450" y="53037"/>
                  </a:lnTo>
                  <a:lnTo>
                    <a:pt x="168269" y="27432"/>
                  </a:lnTo>
                  <a:lnTo>
                    <a:pt x="140961" y="8555"/>
                  </a:lnTo>
                  <a:lnTo>
                    <a:pt x="108376" y="0"/>
                  </a:lnTo>
                  <a:lnTo>
                    <a:pt x="77879" y="3653"/>
                  </a:lnTo>
                  <a:lnTo>
                    <a:pt x="50154" y="16912"/>
                  </a:lnTo>
                  <a:lnTo>
                    <a:pt x="26889" y="37461"/>
                  </a:lnTo>
                  <a:lnTo>
                    <a:pt x="9775" y="62981"/>
                  </a:lnTo>
                  <a:lnTo>
                    <a:pt x="0" y="97987"/>
                  </a:lnTo>
                  <a:lnTo>
                    <a:pt x="2210" y="133622"/>
                  </a:lnTo>
                  <a:lnTo>
                    <a:pt x="29275" y="200784"/>
                  </a:lnTo>
                  <a:lnTo>
                    <a:pt x="71355" y="261271"/>
                  </a:lnTo>
                  <a:lnTo>
                    <a:pt x="120885" y="315762"/>
                  </a:lnTo>
                  <a:lnTo>
                    <a:pt x="162977" y="355860"/>
                  </a:lnTo>
                  <a:lnTo>
                    <a:pt x="207652" y="393085"/>
                  </a:lnTo>
                  <a:lnTo>
                    <a:pt x="209369" y="391743"/>
                  </a:lnTo>
                </a:path>
                <a:path w="416559" h="393700">
                  <a:moveTo>
                    <a:pt x="109541" y="184245"/>
                  </a:moveTo>
                  <a:lnTo>
                    <a:pt x="127937" y="129319"/>
                  </a:lnTo>
                  <a:lnTo>
                    <a:pt x="138852" y="96669"/>
                  </a:lnTo>
                  <a:lnTo>
                    <a:pt x="141347" y="90067"/>
                  </a:lnTo>
                  <a:lnTo>
                    <a:pt x="144968" y="84181"/>
                  </a:lnTo>
                  <a:lnTo>
                    <a:pt x="150268" y="80801"/>
                  </a:lnTo>
                  <a:lnTo>
                    <a:pt x="157799" y="81717"/>
                  </a:lnTo>
                  <a:lnTo>
                    <a:pt x="164912" y="84707"/>
                  </a:lnTo>
                  <a:lnTo>
                    <a:pt x="165341" y="92031"/>
                  </a:lnTo>
                  <a:lnTo>
                    <a:pt x="166568" y="98439"/>
                  </a:lnTo>
                  <a:lnTo>
                    <a:pt x="171657" y="125475"/>
                  </a:lnTo>
                  <a:lnTo>
                    <a:pt x="186374" y="203591"/>
                  </a:lnTo>
                  <a:lnTo>
                    <a:pt x="196124" y="255466"/>
                  </a:lnTo>
                  <a:lnTo>
                    <a:pt x="231689" y="161848"/>
                  </a:lnTo>
                  <a:lnTo>
                    <a:pt x="239537" y="141220"/>
                  </a:lnTo>
                  <a:lnTo>
                    <a:pt x="241806" y="135117"/>
                  </a:lnTo>
                  <a:lnTo>
                    <a:pt x="244136" y="129014"/>
                  </a:lnTo>
                  <a:lnTo>
                    <a:pt x="251801" y="128343"/>
                  </a:lnTo>
                  <a:lnTo>
                    <a:pt x="261551" y="127366"/>
                  </a:lnTo>
                  <a:lnTo>
                    <a:pt x="264433" y="135666"/>
                  </a:lnTo>
                  <a:lnTo>
                    <a:pt x="266579" y="142990"/>
                  </a:lnTo>
                  <a:lnTo>
                    <a:pt x="274121" y="168744"/>
                  </a:lnTo>
                  <a:lnTo>
                    <a:pt x="289083" y="219947"/>
                  </a:lnTo>
                  <a:lnTo>
                    <a:pt x="303861" y="203774"/>
                  </a:lnTo>
                  <a:lnTo>
                    <a:pt x="308588" y="197616"/>
                  </a:lnTo>
                  <a:lnTo>
                    <a:pt x="313907" y="191935"/>
                  </a:lnTo>
                  <a:lnTo>
                    <a:pt x="319743" y="186808"/>
                  </a:lnTo>
                  <a:lnTo>
                    <a:pt x="325875" y="182536"/>
                  </a:lnTo>
                  <a:lnTo>
                    <a:pt x="337219" y="184489"/>
                  </a:lnTo>
                  <a:lnTo>
                    <a:pt x="344270" y="184489"/>
                  </a:lnTo>
                  <a:lnTo>
                    <a:pt x="367081" y="184489"/>
                  </a:lnTo>
                  <a:lnTo>
                    <a:pt x="363587" y="190586"/>
                  </a:lnTo>
                  <a:lnTo>
                    <a:pt x="359914" y="196695"/>
                  </a:lnTo>
                  <a:lnTo>
                    <a:pt x="356069" y="202804"/>
                  </a:lnTo>
                  <a:lnTo>
                    <a:pt x="352058" y="208901"/>
                  </a:lnTo>
                  <a:lnTo>
                    <a:pt x="332129" y="208901"/>
                  </a:lnTo>
                  <a:lnTo>
                    <a:pt x="322407" y="219789"/>
                  </a:lnTo>
                  <a:lnTo>
                    <a:pt x="312714" y="230780"/>
                  </a:lnTo>
                  <a:lnTo>
                    <a:pt x="302871" y="241633"/>
                  </a:lnTo>
                  <a:lnTo>
                    <a:pt x="292701" y="252109"/>
                  </a:lnTo>
                  <a:lnTo>
                    <a:pt x="288358" y="257276"/>
                  </a:lnTo>
                  <a:lnTo>
                    <a:pt x="280621" y="257963"/>
                  </a:lnTo>
                  <a:lnTo>
                    <a:pt x="275430" y="253635"/>
                  </a:lnTo>
                  <a:lnTo>
                    <a:pt x="274408" y="252786"/>
                  </a:lnTo>
                  <a:lnTo>
                    <a:pt x="269952" y="242345"/>
                  </a:lnTo>
                  <a:lnTo>
                    <a:pt x="259711" y="207497"/>
                  </a:lnTo>
                  <a:lnTo>
                    <a:pt x="251372" y="178936"/>
                  </a:lnTo>
                  <a:lnTo>
                    <a:pt x="239733" y="209747"/>
                  </a:lnTo>
                  <a:lnTo>
                    <a:pt x="228163" y="240552"/>
                  </a:lnTo>
                  <a:lnTo>
                    <a:pt x="216501" y="271323"/>
                  </a:lnTo>
                  <a:lnTo>
                    <a:pt x="204586" y="302031"/>
                  </a:lnTo>
                  <a:lnTo>
                    <a:pt x="203686" y="305362"/>
                  </a:lnTo>
                  <a:lnTo>
                    <a:pt x="201729" y="308311"/>
                  </a:lnTo>
                  <a:lnTo>
                    <a:pt x="199006" y="310453"/>
                  </a:lnTo>
                  <a:lnTo>
                    <a:pt x="193426" y="314267"/>
                  </a:lnTo>
                  <a:lnTo>
                    <a:pt x="185791" y="312858"/>
                  </a:lnTo>
                  <a:lnTo>
                    <a:pt x="181954" y="307299"/>
                  </a:lnTo>
                  <a:lnTo>
                    <a:pt x="180973" y="305880"/>
                  </a:lnTo>
                  <a:lnTo>
                    <a:pt x="180308" y="304273"/>
                  </a:lnTo>
                  <a:lnTo>
                    <a:pt x="179997" y="302580"/>
                  </a:lnTo>
                  <a:lnTo>
                    <a:pt x="178586" y="296965"/>
                  </a:lnTo>
                  <a:lnTo>
                    <a:pt x="177851" y="291106"/>
                  </a:lnTo>
                  <a:lnTo>
                    <a:pt x="176747" y="285492"/>
                  </a:lnTo>
                  <a:lnTo>
                    <a:pt x="161233" y="203103"/>
                  </a:lnTo>
                  <a:lnTo>
                    <a:pt x="149644" y="141525"/>
                  </a:lnTo>
                  <a:lnTo>
                    <a:pt x="132352" y="193216"/>
                  </a:lnTo>
                  <a:lnTo>
                    <a:pt x="129715" y="200906"/>
                  </a:lnTo>
                  <a:lnTo>
                    <a:pt x="127630" y="208413"/>
                  </a:lnTo>
                  <a:lnTo>
                    <a:pt x="117697" y="208901"/>
                  </a:lnTo>
                  <a:lnTo>
                    <a:pt x="110928" y="209081"/>
                  </a:lnTo>
                  <a:lnTo>
                    <a:pt x="104153" y="209061"/>
                  </a:lnTo>
                  <a:lnTo>
                    <a:pt x="97389" y="208961"/>
                  </a:lnTo>
                  <a:lnTo>
                    <a:pt x="90655" y="208901"/>
                  </a:lnTo>
                  <a:lnTo>
                    <a:pt x="51541" y="190586"/>
                  </a:lnTo>
                  <a:lnTo>
                    <a:pt x="48038" y="184489"/>
                  </a:lnTo>
                  <a:lnTo>
                    <a:pt x="109541" y="184245"/>
                  </a:lnTo>
                </a:path>
              </a:pathLst>
            </a:custGeom>
            <a:ln w="7136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2791" y="4248911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80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80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1000" y="48204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50"/>
                  </a:lnTo>
                  <a:lnTo>
                    <a:pt x="0" y="514350"/>
                  </a:lnTo>
                  <a:lnTo>
                    <a:pt x="4491" y="536620"/>
                  </a:lnTo>
                  <a:lnTo>
                    <a:pt x="16740" y="554783"/>
                  </a:lnTo>
                  <a:lnTo>
                    <a:pt x="34906" y="567017"/>
                  </a:lnTo>
                  <a:lnTo>
                    <a:pt x="57150" y="571500"/>
                  </a:lnTo>
                  <a:lnTo>
                    <a:pt x="8477250" y="571500"/>
                  </a:lnTo>
                  <a:lnTo>
                    <a:pt x="8499520" y="567017"/>
                  </a:lnTo>
                  <a:lnTo>
                    <a:pt x="8517683" y="554783"/>
                  </a:lnTo>
                  <a:lnTo>
                    <a:pt x="8529917" y="536620"/>
                  </a:lnTo>
                  <a:lnTo>
                    <a:pt x="8534400" y="514350"/>
                  </a:lnTo>
                  <a:lnTo>
                    <a:pt x="8534400" y="57150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000" y="4820411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50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50"/>
                  </a:lnTo>
                  <a:lnTo>
                    <a:pt x="8534400" y="514350"/>
                  </a:lnTo>
                  <a:lnTo>
                    <a:pt x="8529917" y="536620"/>
                  </a:lnTo>
                  <a:lnTo>
                    <a:pt x="8517683" y="554783"/>
                  </a:lnTo>
                  <a:lnTo>
                    <a:pt x="8499520" y="567017"/>
                  </a:lnTo>
                  <a:lnTo>
                    <a:pt x="8477250" y="571500"/>
                  </a:lnTo>
                  <a:lnTo>
                    <a:pt x="57150" y="571500"/>
                  </a:lnTo>
                  <a:lnTo>
                    <a:pt x="34906" y="567017"/>
                  </a:lnTo>
                  <a:lnTo>
                    <a:pt x="16740" y="554783"/>
                  </a:lnTo>
                  <a:lnTo>
                    <a:pt x="4491" y="536620"/>
                  </a:lnTo>
                  <a:lnTo>
                    <a:pt x="0" y="514350"/>
                  </a:lnTo>
                  <a:lnTo>
                    <a:pt x="0" y="57150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7155" y="5109295"/>
              <a:ext cx="334791" cy="18475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30089" y="4925648"/>
              <a:ext cx="330200" cy="165100"/>
            </a:xfrm>
            <a:custGeom>
              <a:avLst/>
              <a:gdLst/>
              <a:ahLst/>
              <a:cxnLst/>
              <a:rect l="l" t="t" r="r" b="b"/>
              <a:pathLst>
                <a:path w="330200" h="165100">
                  <a:moveTo>
                    <a:pt x="113596" y="137157"/>
                  </a:moveTo>
                  <a:lnTo>
                    <a:pt x="85027" y="137157"/>
                  </a:lnTo>
                  <a:lnTo>
                    <a:pt x="85027" y="164587"/>
                  </a:lnTo>
                  <a:lnTo>
                    <a:pt x="113596" y="137157"/>
                  </a:lnTo>
                  <a:close/>
                </a:path>
                <a:path w="330200" h="165100">
                  <a:moveTo>
                    <a:pt x="178444" y="137157"/>
                  </a:moveTo>
                  <a:lnTo>
                    <a:pt x="144433" y="137157"/>
                  </a:lnTo>
                  <a:lnTo>
                    <a:pt x="162119" y="164587"/>
                  </a:lnTo>
                  <a:lnTo>
                    <a:pt x="178444" y="137157"/>
                  </a:lnTo>
                  <a:close/>
                </a:path>
                <a:path w="330200" h="165100">
                  <a:moveTo>
                    <a:pt x="239210" y="137157"/>
                  </a:moveTo>
                  <a:lnTo>
                    <a:pt x="210641" y="137157"/>
                  </a:lnTo>
                  <a:lnTo>
                    <a:pt x="239210" y="164587"/>
                  </a:lnTo>
                  <a:lnTo>
                    <a:pt x="239210" y="137157"/>
                  </a:lnTo>
                  <a:close/>
                </a:path>
                <a:path w="330200" h="165100">
                  <a:moveTo>
                    <a:pt x="311767" y="0"/>
                  </a:moveTo>
                  <a:lnTo>
                    <a:pt x="18139" y="0"/>
                  </a:lnTo>
                  <a:lnTo>
                    <a:pt x="11078" y="1437"/>
                  </a:lnTo>
                  <a:lnTo>
                    <a:pt x="5312" y="5357"/>
                  </a:lnTo>
                  <a:lnTo>
                    <a:pt x="1425" y="11170"/>
                  </a:lnTo>
                  <a:lnTo>
                    <a:pt x="0" y="18286"/>
                  </a:lnTo>
                  <a:lnTo>
                    <a:pt x="0" y="118870"/>
                  </a:lnTo>
                  <a:lnTo>
                    <a:pt x="1425" y="125988"/>
                  </a:lnTo>
                  <a:lnTo>
                    <a:pt x="5312" y="131801"/>
                  </a:lnTo>
                  <a:lnTo>
                    <a:pt x="11078" y="135720"/>
                  </a:lnTo>
                  <a:lnTo>
                    <a:pt x="18139" y="137157"/>
                  </a:lnTo>
                  <a:lnTo>
                    <a:pt x="311767" y="137157"/>
                  </a:lnTo>
                  <a:lnTo>
                    <a:pt x="318830" y="135720"/>
                  </a:lnTo>
                  <a:lnTo>
                    <a:pt x="324599" y="131801"/>
                  </a:lnTo>
                  <a:lnTo>
                    <a:pt x="328488" y="125988"/>
                  </a:lnTo>
                  <a:lnTo>
                    <a:pt x="329914" y="118870"/>
                  </a:lnTo>
                  <a:lnTo>
                    <a:pt x="329914" y="96012"/>
                  </a:lnTo>
                  <a:lnTo>
                    <a:pt x="45348" y="96012"/>
                  </a:lnTo>
                  <a:lnTo>
                    <a:pt x="45348" y="86869"/>
                  </a:lnTo>
                  <a:lnTo>
                    <a:pt x="329914" y="86869"/>
                  </a:lnTo>
                  <a:lnTo>
                    <a:pt x="329914" y="73154"/>
                  </a:lnTo>
                  <a:lnTo>
                    <a:pt x="45348" y="73154"/>
                  </a:lnTo>
                  <a:lnTo>
                    <a:pt x="45348" y="64010"/>
                  </a:lnTo>
                  <a:lnTo>
                    <a:pt x="329914" y="64010"/>
                  </a:lnTo>
                  <a:lnTo>
                    <a:pt x="329914" y="50295"/>
                  </a:lnTo>
                  <a:lnTo>
                    <a:pt x="45348" y="50295"/>
                  </a:lnTo>
                  <a:lnTo>
                    <a:pt x="45348" y="41152"/>
                  </a:lnTo>
                  <a:lnTo>
                    <a:pt x="329914" y="41152"/>
                  </a:lnTo>
                  <a:lnTo>
                    <a:pt x="329914" y="18286"/>
                  </a:lnTo>
                  <a:lnTo>
                    <a:pt x="328488" y="11170"/>
                  </a:lnTo>
                  <a:lnTo>
                    <a:pt x="324599" y="5357"/>
                  </a:lnTo>
                  <a:lnTo>
                    <a:pt x="318830" y="1437"/>
                  </a:lnTo>
                  <a:lnTo>
                    <a:pt x="311767" y="0"/>
                  </a:lnTo>
                  <a:close/>
                </a:path>
                <a:path w="330200" h="165100">
                  <a:moveTo>
                    <a:pt x="329914" y="86869"/>
                  </a:moveTo>
                  <a:lnTo>
                    <a:pt x="212001" y="86869"/>
                  </a:lnTo>
                  <a:lnTo>
                    <a:pt x="212001" y="96012"/>
                  </a:lnTo>
                  <a:lnTo>
                    <a:pt x="329914" y="96012"/>
                  </a:lnTo>
                  <a:lnTo>
                    <a:pt x="329914" y="86869"/>
                  </a:lnTo>
                  <a:close/>
                </a:path>
                <a:path w="330200" h="165100">
                  <a:moveTo>
                    <a:pt x="329914" y="64010"/>
                  </a:moveTo>
                  <a:lnTo>
                    <a:pt x="284558" y="64010"/>
                  </a:lnTo>
                  <a:lnTo>
                    <a:pt x="284558" y="73154"/>
                  </a:lnTo>
                  <a:lnTo>
                    <a:pt x="329914" y="73154"/>
                  </a:lnTo>
                  <a:lnTo>
                    <a:pt x="329914" y="64010"/>
                  </a:lnTo>
                  <a:close/>
                </a:path>
                <a:path w="330200" h="165100">
                  <a:moveTo>
                    <a:pt x="329914" y="41152"/>
                  </a:moveTo>
                  <a:lnTo>
                    <a:pt x="257349" y="41152"/>
                  </a:lnTo>
                  <a:lnTo>
                    <a:pt x="257349" y="50295"/>
                  </a:lnTo>
                  <a:lnTo>
                    <a:pt x="329914" y="50295"/>
                  </a:lnTo>
                  <a:lnTo>
                    <a:pt x="329914" y="4115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30089" y="4925648"/>
              <a:ext cx="330200" cy="165100"/>
            </a:xfrm>
            <a:custGeom>
              <a:avLst/>
              <a:gdLst/>
              <a:ahLst/>
              <a:cxnLst/>
              <a:rect l="l" t="t" r="r" b="b"/>
              <a:pathLst>
                <a:path w="330200" h="165100">
                  <a:moveTo>
                    <a:pt x="311767" y="0"/>
                  </a:moveTo>
                  <a:lnTo>
                    <a:pt x="18139" y="0"/>
                  </a:lnTo>
                  <a:lnTo>
                    <a:pt x="11078" y="1437"/>
                  </a:lnTo>
                  <a:lnTo>
                    <a:pt x="5312" y="5357"/>
                  </a:lnTo>
                  <a:lnTo>
                    <a:pt x="1425" y="11170"/>
                  </a:lnTo>
                  <a:lnTo>
                    <a:pt x="0" y="18286"/>
                  </a:lnTo>
                  <a:lnTo>
                    <a:pt x="0" y="118870"/>
                  </a:lnTo>
                  <a:lnTo>
                    <a:pt x="1425" y="125988"/>
                  </a:lnTo>
                  <a:lnTo>
                    <a:pt x="5312" y="131801"/>
                  </a:lnTo>
                  <a:lnTo>
                    <a:pt x="11078" y="135720"/>
                  </a:lnTo>
                  <a:lnTo>
                    <a:pt x="18139" y="137157"/>
                  </a:lnTo>
                  <a:lnTo>
                    <a:pt x="85027" y="137157"/>
                  </a:lnTo>
                  <a:lnTo>
                    <a:pt x="85027" y="164587"/>
                  </a:lnTo>
                  <a:lnTo>
                    <a:pt x="113596" y="137157"/>
                  </a:lnTo>
                  <a:lnTo>
                    <a:pt x="144433" y="137157"/>
                  </a:lnTo>
                  <a:lnTo>
                    <a:pt x="162119" y="164587"/>
                  </a:lnTo>
                  <a:lnTo>
                    <a:pt x="178444" y="137157"/>
                  </a:lnTo>
                  <a:lnTo>
                    <a:pt x="210641" y="137157"/>
                  </a:lnTo>
                  <a:lnTo>
                    <a:pt x="239210" y="164587"/>
                  </a:lnTo>
                  <a:lnTo>
                    <a:pt x="239210" y="137157"/>
                  </a:lnTo>
                  <a:lnTo>
                    <a:pt x="311767" y="137157"/>
                  </a:lnTo>
                  <a:lnTo>
                    <a:pt x="318830" y="135720"/>
                  </a:lnTo>
                  <a:lnTo>
                    <a:pt x="324599" y="131801"/>
                  </a:lnTo>
                  <a:lnTo>
                    <a:pt x="328488" y="125988"/>
                  </a:lnTo>
                  <a:lnTo>
                    <a:pt x="329914" y="118870"/>
                  </a:lnTo>
                  <a:lnTo>
                    <a:pt x="329914" y="18286"/>
                  </a:lnTo>
                  <a:lnTo>
                    <a:pt x="328488" y="11170"/>
                  </a:lnTo>
                  <a:lnTo>
                    <a:pt x="324599" y="5357"/>
                  </a:lnTo>
                  <a:lnTo>
                    <a:pt x="318830" y="1437"/>
                  </a:lnTo>
                  <a:lnTo>
                    <a:pt x="311767" y="0"/>
                  </a:lnTo>
                  <a:close/>
                </a:path>
                <a:path w="330200" h="165100">
                  <a:moveTo>
                    <a:pt x="45348" y="41152"/>
                  </a:moveTo>
                  <a:lnTo>
                    <a:pt x="257349" y="41152"/>
                  </a:lnTo>
                  <a:lnTo>
                    <a:pt x="257349" y="50295"/>
                  </a:lnTo>
                  <a:lnTo>
                    <a:pt x="45348" y="50295"/>
                  </a:lnTo>
                  <a:lnTo>
                    <a:pt x="45348" y="41152"/>
                  </a:lnTo>
                  <a:close/>
                </a:path>
                <a:path w="330200" h="165100">
                  <a:moveTo>
                    <a:pt x="212001" y="96012"/>
                  </a:moveTo>
                  <a:lnTo>
                    <a:pt x="45348" y="96012"/>
                  </a:lnTo>
                  <a:lnTo>
                    <a:pt x="45348" y="86869"/>
                  </a:lnTo>
                  <a:lnTo>
                    <a:pt x="212001" y="86869"/>
                  </a:lnTo>
                  <a:lnTo>
                    <a:pt x="212001" y="96012"/>
                  </a:lnTo>
                  <a:close/>
                </a:path>
                <a:path w="330200" h="165100">
                  <a:moveTo>
                    <a:pt x="284558" y="73154"/>
                  </a:moveTo>
                  <a:lnTo>
                    <a:pt x="45348" y="73154"/>
                  </a:lnTo>
                  <a:lnTo>
                    <a:pt x="45348" y="64010"/>
                  </a:lnTo>
                  <a:lnTo>
                    <a:pt x="284558" y="64010"/>
                  </a:lnTo>
                  <a:lnTo>
                    <a:pt x="284558" y="73154"/>
                  </a:lnTo>
                  <a:close/>
                </a:path>
              </a:pathLst>
            </a:custGeom>
            <a:ln w="5312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3554" y="4879085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79"/>
                  </a:lnTo>
                  <a:lnTo>
                    <a:pt x="572482" y="429285"/>
                  </a:lnTo>
                  <a:lnTo>
                    <a:pt x="562689" y="443817"/>
                  </a:lnTo>
                  <a:lnTo>
                    <a:pt x="548157" y="453610"/>
                  </a:lnTo>
                  <a:lnTo>
                    <a:pt x="530352" y="457200"/>
                  </a:lnTo>
                  <a:lnTo>
                    <a:pt x="45720" y="457200"/>
                  </a:lnTo>
                  <a:lnTo>
                    <a:pt x="27924" y="453610"/>
                  </a:lnTo>
                  <a:lnTo>
                    <a:pt x="13392" y="443817"/>
                  </a:lnTo>
                  <a:lnTo>
                    <a:pt x="3593" y="429285"/>
                  </a:lnTo>
                  <a:lnTo>
                    <a:pt x="0" y="411479"/>
                  </a:lnTo>
                  <a:lnTo>
                    <a:pt x="0" y="45719"/>
                  </a:lnTo>
                  <a:close/>
                </a:path>
              </a:pathLst>
            </a:custGeom>
            <a:ln w="25400">
              <a:solidFill>
                <a:srgbClr val="3D3D3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81000" y="5457444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8477250" y="0"/>
                  </a:moveTo>
                  <a:lnTo>
                    <a:pt x="57150" y="0"/>
                  </a:lnTo>
                  <a:lnTo>
                    <a:pt x="34906" y="4482"/>
                  </a:lnTo>
                  <a:lnTo>
                    <a:pt x="16740" y="16716"/>
                  </a:lnTo>
                  <a:lnTo>
                    <a:pt x="4491" y="34879"/>
                  </a:lnTo>
                  <a:lnTo>
                    <a:pt x="0" y="57149"/>
                  </a:lnTo>
                  <a:lnTo>
                    <a:pt x="0" y="514349"/>
                  </a:lnTo>
                  <a:lnTo>
                    <a:pt x="4491" y="536593"/>
                  </a:lnTo>
                  <a:lnTo>
                    <a:pt x="16740" y="554759"/>
                  </a:lnTo>
                  <a:lnTo>
                    <a:pt x="34906" y="567008"/>
                  </a:lnTo>
                  <a:lnTo>
                    <a:pt x="57150" y="571499"/>
                  </a:lnTo>
                  <a:lnTo>
                    <a:pt x="8477250" y="571499"/>
                  </a:lnTo>
                  <a:lnTo>
                    <a:pt x="8499520" y="567008"/>
                  </a:lnTo>
                  <a:lnTo>
                    <a:pt x="8517683" y="554759"/>
                  </a:lnTo>
                  <a:lnTo>
                    <a:pt x="8529917" y="536593"/>
                  </a:lnTo>
                  <a:lnTo>
                    <a:pt x="8534400" y="514349"/>
                  </a:lnTo>
                  <a:lnTo>
                    <a:pt x="8534400" y="57149"/>
                  </a:lnTo>
                  <a:lnTo>
                    <a:pt x="8529917" y="34879"/>
                  </a:lnTo>
                  <a:lnTo>
                    <a:pt x="8517683" y="16716"/>
                  </a:lnTo>
                  <a:lnTo>
                    <a:pt x="8499520" y="4482"/>
                  </a:lnTo>
                  <a:lnTo>
                    <a:pt x="8477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000" y="5457444"/>
              <a:ext cx="8534400" cy="571500"/>
            </a:xfrm>
            <a:custGeom>
              <a:avLst/>
              <a:gdLst/>
              <a:ahLst/>
              <a:cxnLst/>
              <a:rect l="l" t="t" r="r" b="b"/>
              <a:pathLst>
                <a:path w="8534400" h="571500">
                  <a:moveTo>
                    <a:pt x="0" y="57149"/>
                  </a:moveTo>
                  <a:lnTo>
                    <a:pt x="4491" y="34879"/>
                  </a:lnTo>
                  <a:lnTo>
                    <a:pt x="16740" y="16716"/>
                  </a:lnTo>
                  <a:lnTo>
                    <a:pt x="34906" y="4482"/>
                  </a:lnTo>
                  <a:lnTo>
                    <a:pt x="57150" y="0"/>
                  </a:lnTo>
                  <a:lnTo>
                    <a:pt x="8477250" y="0"/>
                  </a:lnTo>
                  <a:lnTo>
                    <a:pt x="8499520" y="4482"/>
                  </a:lnTo>
                  <a:lnTo>
                    <a:pt x="8517683" y="16716"/>
                  </a:lnTo>
                  <a:lnTo>
                    <a:pt x="8529917" y="34879"/>
                  </a:lnTo>
                  <a:lnTo>
                    <a:pt x="8534400" y="57149"/>
                  </a:lnTo>
                  <a:lnTo>
                    <a:pt x="8534400" y="514349"/>
                  </a:lnTo>
                  <a:lnTo>
                    <a:pt x="8529917" y="536593"/>
                  </a:lnTo>
                  <a:lnTo>
                    <a:pt x="8517683" y="554759"/>
                  </a:lnTo>
                  <a:lnTo>
                    <a:pt x="8499520" y="567008"/>
                  </a:lnTo>
                  <a:lnTo>
                    <a:pt x="8477250" y="571499"/>
                  </a:lnTo>
                  <a:lnTo>
                    <a:pt x="57150" y="571499"/>
                  </a:lnTo>
                  <a:lnTo>
                    <a:pt x="34906" y="567008"/>
                  </a:lnTo>
                  <a:lnTo>
                    <a:pt x="16740" y="554759"/>
                  </a:lnTo>
                  <a:lnTo>
                    <a:pt x="4491" y="536593"/>
                  </a:lnTo>
                  <a:lnTo>
                    <a:pt x="0" y="514349"/>
                  </a:lnTo>
                  <a:lnTo>
                    <a:pt x="0" y="5714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89595" y="1790827"/>
            <a:ext cx="8517255" cy="428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086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Согласие</a:t>
            </a:r>
            <a:r>
              <a:rPr sz="1800" spc="-8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субъекта</a:t>
            </a:r>
            <a:r>
              <a:rPr sz="1800" spc="-1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6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Заключение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или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исполнение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договора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 marR="957580">
              <a:lnSpc>
                <a:spcPts val="1860"/>
              </a:lnSpc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Обработка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данных,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указанных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</a:t>
            </a:r>
            <a:r>
              <a:rPr sz="1800" spc="-5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документе,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адресованном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оператору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Оформление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реализация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трудовых</a:t>
            </a:r>
            <a:r>
              <a:rPr sz="1800" spc="-6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(служебных)</a:t>
            </a:r>
            <a:r>
              <a:rPr sz="1800" spc="-7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отношений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 marR="444500">
              <a:lnSpc>
                <a:spcPts val="1860"/>
              </a:lnSpc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Защита</a:t>
            </a:r>
            <a:r>
              <a:rPr sz="1800" spc="-5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жизни,</a:t>
            </a:r>
            <a:r>
              <a:rPr sz="1800" spc="-3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здоровья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или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иных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жизненно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важных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интересов человека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23720">
              <a:lnSpc>
                <a:spcPct val="100000"/>
              </a:lnSpc>
              <a:spcBef>
                <a:spcPts val="185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Обработка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распространенных</a:t>
            </a:r>
            <a:r>
              <a:rPr sz="1800" spc="-6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ранее</a:t>
            </a:r>
            <a:r>
              <a:rPr sz="1800" spc="-4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800" spc="-3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ts val="2010"/>
              </a:lnSpc>
              <a:spcBef>
                <a:spcPts val="1920"/>
              </a:spcBef>
            </a:pP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Выполнение</a:t>
            </a:r>
            <a:r>
              <a:rPr sz="1800" spc="-5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обязанностей</a:t>
            </a:r>
            <a:r>
              <a:rPr sz="1800" spc="-6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(полномочий),</a:t>
            </a:r>
            <a:r>
              <a:rPr sz="1800" spc="-4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предусмотренных</a:t>
            </a:r>
            <a:endParaRPr sz="1800" dirty="0">
              <a:latin typeface="Georgia" panose="02040502050405020303" pitchFamily="18" charset="0"/>
              <a:cs typeface="Times New Roman"/>
            </a:endParaRPr>
          </a:p>
          <a:p>
            <a:pPr marL="1840864">
              <a:lnSpc>
                <a:spcPts val="2010"/>
              </a:lnSpc>
            </a:pPr>
            <a:r>
              <a:rPr sz="1800" spc="-2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законодательными</a:t>
            </a:r>
            <a:r>
              <a:rPr sz="1800" spc="-15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800" spc="-10" dirty="0">
                <a:solidFill>
                  <a:srgbClr val="44536A"/>
                </a:solidFill>
                <a:latin typeface="Georgia" panose="02040502050405020303" pitchFamily="18" charset="0"/>
                <a:cs typeface="Times New Roman"/>
              </a:rPr>
              <a:t>актами</a:t>
            </a:r>
            <a:endParaRPr sz="1800" dirty="0">
              <a:latin typeface="Georgia" panose="02040502050405020303" pitchFamily="18" charset="0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82725" y="5505958"/>
            <a:ext cx="589280" cy="469900"/>
            <a:chOff x="982725" y="5505958"/>
            <a:chExt cx="589280" cy="469900"/>
          </a:xfrm>
        </p:grpSpPr>
        <p:sp>
          <p:nvSpPr>
            <p:cNvPr id="54" name="object 54"/>
            <p:cNvSpPr/>
            <p:nvPr/>
          </p:nvSpPr>
          <p:spPr>
            <a:xfrm>
              <a:off x="1056380" y="5576954"/>
              <a:ext cx="443230" cy="329565"/>
            </a:xfrm>
            <a:custGeom>
              <a:avLst/>
              <a:gdLst/>
              <a:ahLst/>
              <a:cxnLst/>
              <a:rect l="l" t="t" r="r" b="b"/>
              <a:pathLst>
                <a:path w="443230" h="329564">
                  <a:moveTo>
                    <a:pt x="402239" y="279218"/>
                  </a:moveTo>
                  <a:lnTo>
                    <a:pt x="40806" y="279218"/>
                  </a:lnTo>
                  <a:lnTo>
                    <a:pt x="40806" y="288372"/>
                  </a:lnTo>
                  <a:lnTo>
                    <a:pt x="0" y="311258"/>
                  </a:lnTo>
                  <a:lnTo>
                    <a:pt x="0" y="329567"/>
                  </a:lnTo>
                  <a:lnTo>
                    <a:pt x="443055" y="329567"/>
                  </a:lnTo>
                  <a:lnTo>
                    <a:pt x="443055" y="311258"/>
                  </a:lnTo>
                  <a:lnTo>
                    <a:pt x="402239" y="288372"/>
                  </a:lnTo>
                  <a:lnTo>
                    <a:pt x="402239" y="279218"/>
                  </a:lnTo>
                  <a:close/>
                </a:path>
                <a:path w="443230" h="329564">
                  <a:moveTo>
                    <a:pt x="99102" y="123592"/>
                  </a:moveTo>
                  <a:lnTo>
                    <a:pt x="64125" y="123592"/>
                  </a:lnTo>
                  <a:lnTo>
                    <a:pt x="64125" y="279218"/>
                  </a:lnTo>
                  <a:lnTo>
                    <a:pt x="99102" y="279218"/>
                  </a:lnTo>
                  <a:lnTo>
                    <a:pt x="99102" y="123592"/>
                  </a:lnTo>
                  <a:close/>
                </a:path>
                <a:path w="443230" h="329564">
                  <a:moveTo>
                    <a:pt x="169057" y="123592"/>
                  </a:moveTo>
                  <a:lnTo>
                    <a:pt x="134079" y="123592"/>
                  </a:lnTo>
                  <a:lnTo>
                    <a:pt x="134079" y="279218"/>
                  </a:lnTo>
                  <a:lnTo>
                    <a:pt x="169057" y="279218"/>
                  </a:lnTo>
                  <a:lnTo>
                    <a:pt x="169057" y="123592"/>
                  </a:lnTo>
                  <a:close/>
                </a:path>
                <a:path w="443230" h="329564">
                  <a:moveTo>
                    <a:pt x="239011" y="123592"/>
                  </a:moveTo>
                  <a:lnTo>
                    <a:pt x="204034" y="123592"/>
                  </a:lnTo>
                  <a:lnTo>
                    <a:pt x="204034" y="279218"/>
                  </a:lnTo>
                  <a:lnTo>
                    <a:pt x="239011" y="279218"/>
                  </a:lnTo>
                  <a:lnTo>
                    <a:pt x="239011" y="123592"/>
                  </a:lnTo>
                  <a:close/>
                </a:path>
                <a:path w="443230" h="329564">
                  <a:moveTo>
                    <a:pt x="308966" y="123592"/>
                  </a:moveTo>
                  <a:lnTo>
                    <a:pt x="273989" y="123592"/>
                  </a:lnTo>
                  <a:lnTo>
                    <a:pt x="273989" y="279218"/>
                  </a:lnTo>
                  <a:lnTo>
                    <a:pt x="308966" y="279218"/>
                  </a:lnTo>
                  <a:lnTo>
                    <a:pt x="308966" y="123592"/>
                  </a:lnTo>
                  <a:close/>
                </a:path>
                <a:path w="443230" h="329564">
                  <a:moveTo>
                    <a:pt x="378921" y="123592"/>
                  </a:moveTo>
                  <a:lnTo>
                    <a:pt x="343943" y="123592"/>
                  </a:lnTo>
                  <a:lnTo>
                    <a:pt x="343943" y="279218"/>
                  </a:lnTo>
                  <a:lnTo>
                    <a:pt x="378921" y="279218"/>
                  </a:lnTo>
                  <a:lnTo>
                    <a:pt x="378921" y="123592"/>
                  </a:lnTo>
                  <a:close/>
                </a:path>
                <a:path w="443230" h="329564">
                  <a:moveTo>
                    <a:pt x="402239" y="114438"/>
                  </a:moveTo>
                  <a:lnTo>
                    <a:pt x="40806" y="114438"/>
                  </a:lnTo>
                  <a:lnTo>
                    <a:pt x="40806" y="123592"/>
                  </a:lnTo>
                  <a:lnTo>
                    <a:pt x="402239" y="123592"/>
                  </a:lnTo>
                  <a:lnTo>
                    <a:pt x="402239" y="114438"/>
                  </a:lnTo>
                  <a:close/>
                </a:path>
                <a:path w="443230" h="329564">
                  <a:moveTo>
                    <a:pt x="419728" y="86974"/>
                  </a:moveTo>
                  <a:lnTo>
                    <a:pt x="23318" y="86974"/>
                  </a:lnTo>
                  <a:lnTo>
                    <a:pt x="23318" y="114438"/>
                  </a:lnTo>
                  <a:lnTo>
                    <a:pt x="419728" y="114438"/>
                  </a:lnTo>
                  <a:lnTo>
                    <a:pt x="419728" y="86974"/>
                  </a:lnTo>
                  <a:close/>
                </a:path>
                <a:path w="443230" h="329564">
                  <a:moveTo>
                    <a:pt x="221523" y="0"/>
                  </a:moveTo>
                  <a:lnTo>
                    <a:pt x="40806" y="86974"/>
                  </a:lnTo>
                  <a:lnTo>
                    <a:pt x="402239" y="86974"/>
                  </a:lnTo>
                  <a:lnTo>
                    <a:pt x="383218" y="77820"/>
                  </a:lnTo>
                  <a:lnTo>
                    <a:pt x="215693" y="77820"/>
                  </a:lnTo>
                  <a:lnTo>
                    <a:pt x="206639" y="76375"/>
                  </a:lnTo>
                  <a:lnTo>
                    <a:pt x="199225" y="72442"/>
                  </a:lnTo>
                  <a:lnTo>
                    <a:pt x="194215" y="66620"/>
                  </a:lnTo>
                  <a:lnTo>
                    <a:pt x="192375" y="59511"/>
                  </a:lnTo>
                  <a:lnTo>
                    <a:pt x="194215" y="52402"/>
                  </a:lnTo>
                  <a:lnTo>
                    <a:pt x="199225" y="46580"/>
                  </a:lnTo>
                  <a:lnTo>
                    <a:pt x="206639" y="42647"/>
                  </a:lnTo>
                  <a:lnTo>
                    <a:pt x="215693" y="41202"/>
                  </a:lnTo>
                  <a:lnTo>
                    <a:pt x="307133" y="41202"/>
                  </a:lnTo>
                  <a:lnTo>
                    <a:pt x="221523" y="0"/>
                  </a:lnTo>
                  <a:close/>
                </a:path>
                <a:path w="443230" h="329564">
                  <a:moveTo>
                    <a:pt x="307133" y="41202"/>
                  </a:moveTo>
                  <a:lnTo>
                    <a:pt x="215693" y="41202"/>
                  </a:lnTo>
                  <a:lnTo>
                    <a:pt x="224747" y="42647"/>
                  </a:lnTo>
                  <a:lnTo>
                    <a:pt x="232162" y="46580"/>
                  </a:lnTo>
                  <a:lnTo>
                    <a:pt x="237171" y="52402"/>
                  </a:lnTo>
                  <a:lnTo>
                    <a:pt x="239011" y="59511"/>
                  </a:lnTo>
                  <a:lnTo>
                    <a:pt x="237171" y="66620"/>
                  </a:lnTo>
                  <a:lnTo>
                    <a:pt x="232162" y="72442"/>
                  </a:lnTo>
                  <a:lnTo>
                    <a:pt x="224747" y="76375"/>
                  </a:lnTo>
                  <a:lnTo>
                    <a:pt x="215693" y="77820"/>
                  </a:lnTo>
                  <a:lnTo>
                    <a:pt x="383218" y="77820"/>
                  </a:lnTo>
                  <a:lnTo>
                    <a:pt x="307133" y="41202"/>
                  </a:lnTo>
                  <a:close/>
                </a:path>
              </a:pathLst>
            </a:custGeom>
            <a:solidFill>
              <a:srgbClr val="CFD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56380" y="5576955"/>
              <a:ext cx="443230" cy="329565"/>
            </a:xfrm>
            <a:custGeom>
              <a:avLst/>
              <a:gdLst/>
              <a:ahLst/>
              <a:cxnLst/>
              <a:rect l="l" t="t" r="r" b="b"/>
              <a:pathLst>
                <a:path w="443230" h="329564">
                  <a:moveTo>
                    <a:pt x="402239" y="288372"/>
                  </a:moveTo>
                  <a:lnTo>
                    <a:pt x="402239" y="279218"/>
                  </a:lnTo>
                  <a:lnTo>
                    <a:pt x="378921" y="279218"/>
                  </a:lnTo>
                  <a:lnTo>
                    <a:pt x="378921" y="123592"/>
                  </a:lnTo>
                  <a:lnTo>
                    <a:pt x="402239" y="123592"/>
                  </a:lnTo>
                  <a:lnTo>
                    <a:pt x="402239" y="114438"/>
                  </a:lnTo>
                  <a:lnTo>
                    <a:pt x="419728" y="114438"/>
                  </a:lnTo>
                  <a:lnTo>
                    <a:pt x="419728" y="86974"/>
                  </a:lnTo>
                  <a:lnTo>
                    <a:pt x="402239" y="86974"/>
                  </a:lnTo>
                  <a:lnTo>
                    <a:pt x="221523" y="0"/>
                  </a:lnTo>
                  <a:lnTo>
                    <a:pt x="40806" y="86974"/>
                  </a:lnTo>
                  <a:lnTo>
                    <a:pt x="23318" y="86974"/>
                  </a:lnTo>
                  <a:lnTo>
                    <a:pt x="23318" y="114438"/>
                  </a:lnTo>
                  <a:lnTo>
                    <a:pt x="40806" y="114438"/>
                  </a:lnTo>
                  <a:lnTo>
                    <a:pt x="40806" y="123592"/>
                  </a:lnTo>
                  <a:lnTo>
                    <a:pt x="64125" y="123592"/>
                  </a:lnTo>
                  <a:lnTo>
                    <a:pt x="64125" y="279218"/>
                  </a:lnTo>
                  <a:lnTo>
                    <a:pt x="40806" y="279218"/>
                  </a:lnTo>
                  <a:lnTo>
                    <a:pt x="40806" y="288372"/>
                  </a:lnTo>
                  <a:lnTo>
                    <a:pt x="0" y="311258"/>
                  </a:lnTo>
                  <a:lnTo>
                    <a:pt x="0" y="329567"/>
                  </a:lnTo>
                  <a:lnTo>
                    <a:pt x="221523" y="329567"/>
                  </a:lnTo>
                  <a:lnTo>
                    <a:pt x="443055" y="329567"/>
                  </a:lnTo>
                  <a:lnTo>
                    <a:pt x="443055" y="311258"/>
                  </a:lnTo>
                  <a:lnTo>
                    <a:pt x="402239" y="288372"/>
                  </a:lnTo>
                </a:path>
                <a:path w="443230" h="329564">
                  <a:moveTo>
                    <a:pt x="134079" y="279218"/>
                  </a:moveTo>
                  <a:lnTo>
                    <a:pt x="99102" y="279218"/>
                  </a:lnTo>
                  <a:lnTo>
                    <a:pt x="99102" y="123592"/>
                  </a:lnTo>
                  <a:lnTo>
                    <a:pt x="134079" y="123592"/>
                  </a:lnTo>
                  <a:lnTo>
                    <a:pt x="134079" y="279218"/>
                  </a:lnTo>
                </a:path>
                <a:path w="443230" h="329564">
                  <a:moveTo>
                    <a:pt x="204034" y="279218"/>
                  </a:moveTo>
                  <a:lnTo>
                    <a:pt x="169057" y="279218"/>
                  </a:lnTo>
                  <a:lnTo>
                    <a:pt x="169057" y="123592"/>
                  </a:lnTo>
                  <a:lnTo>
                    <a:pt x="204034" y="123592"/>
                  </a:lnTo>
                  <a:lnTo>
                    <a:pt x="204034" y="279218"/>
                  </a:lnTo>
                </a:path>
                <a:path w="443230" h="329564">
                  <a:moveTo>
                    <a:pt x="215693" y="77820"/>
                  </a:moveTo>
                  <a:lnTo>
                    <a:pt x="206639" y="76375"/>
                  </a:lnTo>
                  <a:lnTo>
                    <a:pt x="199225" y="72442"/>
                  </a:lnTo>
                  <a:lnTo>
                    <a:pt x="194215" y="66620"/>
                  </a:lnTo>
                  <a:lnTo>
                    <a:pt x="192375" y="59511"/>
                  </a:lnTo>
                  <a:lnTo>
                    <a:pt x="194215" y="52402"/>
                  </a:lnTo>
                  <a:lnTo>
                    <a:pt x="199225" y="46580"/>
                  </a:lnTo>
                  <a:lnTo>
                    <a:pt x="206639" y="42647"/>
                  </a:lnTo>
                  <a:lnTo>
                    <a:pt x="215693" y="41202"/>
                  </a:lnTo>
                  <a:lnTo>
                    <a:pt x="224747" y="42647"/>
                  </a:lnTo>
                  <a:lnTo>
                    <a:pt x="232162" y="46580"/>
                  </a:lnTo>
                  <a:lnTo>
                    <a:pt x="237171" y="52402"/>
                  </a:lnTo>
                  <a:lnTo>
                    <a:pt x="239011" y="59511"/>
                  </a:lnTo>
                  <a:lnTo>
                    <a:pt x="237171" y="66620"/>
                  </a:lnTo>
                  <a:lnTo>
                    <a:pt x="232162" y="72442"/>
                  </a:lnTo>
                  <a:lnTo>
                    <a:pt x="224747" y="76375"/>
                  </a:lnTo>
                  <a:lnTo>
                    <a:pt x="215693" y="77820"/>
                  </a:lnTo>
                </a:path>
                <a:path w="443230" h="329564">
                  <a:moveTo>
                    <a:pt x="273989" y="279218"/>
                  </a:moveTo>
                  <a:lnTo>
                    <a:pt x="239011" y="279218"/>
                  </a:lnTo>
                  <a:lnTo>
                    <a:pt x="239011" y="123592"/>
                  </a:lnTo>
                  <a:lnTo>
                    <a:pt x="273989" y="123592"/>
                  </a:lnTo>
                  <a:lnTo>
                    <a:pt x="273989" y="279218"/>
                  </a:lnTo>
                </a:path>
                <a:path w="443230" h="329564">
                  <a:moveTo>
                    <a:pt x="343943" y="279218"/>
                  </a:moveTo>
                  <a:lnTo>
                    <a:pt x="308966" y="279218"/>
                  </a:lnTo>
                  <a:lnTo>
                    <a:pt x="308966" y="123592"/>
                  </a:lnTo>
                  <a:lnTo>
                    <a:pt x="343943" y="123592"/>
                  </a:lnTo>
                  <a:lnTo>
                    <a:pt x="343943" y="279218"/>
                  </a:lnTo>
                </a:path>
              </a:pathLst>
            </a:custGeom>
            <a:ln w="6070">
              <a:solidFill>
                <a:srgbClr val="4545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89075" y="5512308"/>
              <a:ext cx="576580" cy="457200"/>
            </a:xfrm>
            <a:custGeom>
              <a:avLst/>
              <a:gdLst/>
              <a:ahLst/>
              <a:cxnLst/>
              <a:rect l="l" t="t" r="r" b="b"/>
              <a:pathLst>
                <a:path w="576580" h="457200">
                  <a:moveTo>
                    <a:pt x="0" y="45719"/>
                  </a:moveTo>
                  <a:lnTo>
                    <a:pt x="3593" y="27914"/>
                  </a:lnTo>
                  <a:lnTo>
                    <a:pt x="13392" y="13382"/>
                  </a:lnTo>
                  <a:lnTo>
                    <a:pt x="27924" y="3589"/>
                  </a:lnTo>
                  <a:lnTo>
                    <a:pt x="45720" y="0"/>
                  </a:lnTo>
                  <a:lnTo>
                    <a:pt x="530352" y="0"/>
                  </a:lnTo>
                  <a:lnTo>
                    <a:pt x="548157" y="3589"/>
                  </a:lnTo>
                  <a:lnTo>
                    <a:pt x="562689" y="13382"/>
                  </a:lnTo>
                  <a:lnTo>
                    <a:pt x="572482" y="27914"/>
                  </a:lnTo>
                  <a:lnTo>
                    <a:pt x="576072" y="45719"/>
                  </a:lnTo>
                  <a:lnTo>
                    <a:pt x="576072" y="411479"/>
                  </a:lnTo>
                  <a:lnTo>
                    <a:pt x="572482" y="429275"/>
                  </a:lnTo>
                  <a:lnTo>
                    <a:pt x="562689" y="443807"/>
                  </a:lnTo>
                  <a:lnTo>
                    <a:pt x="548157" y="453606"/>
                  </a:lnTo>
                  <a:lnTo>
                    <a:pt x="530352" y="457199"/>
                  </a:lnTo>
                  <a:lnTo>
                    <a:pt x="45720" y="457199"/>
                  </a:lnTo>
                  <a:lnTo>
                    <a:pt x="27924" y="453606"/>
                  </a:lnTo>
                  <a:lnTo>
                    <a:pt x="13392" y="443807"/>
                  </a:lnTo>
                  <a:lnTo>
                    <a:pt x="3593" y="429275"/>
                  </a:lnTo>
                  <a:lnTo>
                    <a:pt x="0" y="411479"/>
                  </a:lnTo>
                  <a:lnTo>
                    <a:pt x="0" y="45719"/>
                  </a:lnTo>
                  <a:close/>
                </a:path>
              </a:pathLst>
            </a:custGeom>
            <a:ln w="12700">
              <a:solidFill>
                <a:srgbClr val="3C4A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59248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2823" y="155575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1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  <p:sp>
        <p:nvSpPr>
          <p:cNvPr id="13" name="object 2"/>
          <p:cNvSpPr txBox="1"/>
          <p:nvPr/>
        </p:nvSpPr>
        <p:spPr>
          <a:xfrm>
            <a:off x="1588201" y="3191435"/>
            <a:ext cx="596582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5400" spc="-85" dirty="0">
                <a:latin typeface="Georgia" panose="02040502050405020303" pitchFamily="18" charset="0"/>
                <a:cs typeface="Georgia"/>
              </a:rPr>
              <a:t>Согласие:</a:t>
            </a:r>
            <a:endParaRPr sz="5400" dirty="0">
              <a:latin typeface="Georgia" panose="02040502050405020303" pitchFamily="18" charset="0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56043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50620" y="1103447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10" dirty="0" smtClean="0">
                <a:latin typeface="Georgia"/>
                <a:cs typeface="Georgia"/>
              </a:rPr>
              <a:t>Согласие</a:t>
            </a:r>
            <a:r>
              <a:rPr lang="ru-RU" sz="2400" spc="-10" dirty="0">
                <a:latin typeface="Georgia"/>
                <a:cs typeface="Georgia"/>
              </a:rPr>
              <a:t>:</a:t>
            </a:r>
            <a:endParaRPr lang="ru-RU" sz="2400" dirty="0">
              <a:latin typeface="Georgia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563985"/>
            <a:ext cx="765048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c</a:t>
            </a:r>
            <a:r>
              <a:rPr lang="ru-RU" sz="1800" dirty="0" err="1">
                <a:latin typeface="Georgia" panose="02040502050405020303" pitchFamily="18" charset="0"/>
              </a:rPr>
              <a:t>амый</a:t>
            </a:r>
            <a:r>
              <a:rPr lang="ru-RU" sz="1800" dirty="0">
                <a:latin typeface="Georgia" panose="02040502050405020303" pitchFamily="18" charset="0"/>
              </a:rPr>
              <a:t> </a:t>
            </a:r>
            <a:r>
              <a:rPr lang="ru-RU" dirty="0">
                <a:latin typeface="Georgia" panose="02040502050405020303" pitchFamily="18" charset="0"/>
              </a:rPr>
              <a:t>простой</a:t>
            </a:r>
            <a:r>
              <a:rPr lang="ru-RU" sz="1800" dirty="0">
                <a:latin typeface="Georgia" panose="02040502050405020303" pitchFamily="18" charset="0"/>
              </a:rPr>
              <a:t> способ получения ПД</a:t>
            </a:r>
            <a:r>
              <a:rPr lang="ru-RU" dirty="0">
                <a:latin typeface="Georgia" panose="02040502050405020303" pitchFamily="18" charset="0"/>
              </a:rPr>
              <a:t>;</a:t>
            </a:r>
            <a:endParaRPr lang="ru-RU" sz="1800" dirty="0">
              <a:latin typeface="Georgia" panose="02040502050405020303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легко получить, но сложно поддерживать;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Georgia" panose="02040502050405020303" pitchFamily="18" charset="0"/>
              </a:rPr>
              <a:t>всегда имеет какие-то определенные временные сроки использования ПД («3 года», «До окончания трудовых отношений» и т.д.);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берется только в том случае, если получить ПД невозможно по другим основаниям, указанным в ст.6 и ч.2 ст.8 Закона «О защите персональных данных»;</a:t>
            </a:r>
            <a:r>
              <a:rPr lang="ru-RU" sz="1800" dirty="0">
                <a:latin typeface="Georgia" panose="02040502050405020303" pitchFamily="18" charset="0"/>
              </a:rPr>
              <a:t>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форму </a:t>
            </a:r>
            <a:r>
              <a:rPr lang="ru-RU" sz="1800" dirty="0">
                <a:latin typeface="Georgia" panose="02040502050405020303" pitchFamily="18" charset="0"/>
              </a:rPr>
              <a:t>разрабатывает специалист по внутреннему контролю;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не рекомендуется определять срок действия согласия </a:t>
            </a:r>
            <a:r>
              <a:rPr lang="ru-RU" b="1" dirty="0">
                <a:latin typeface="Georgia" panose="02040502050405020303" pitchFamily="18" charset="0"/>
              </a:rPr>
              <a:t>свыше 3 лет</a:t>
            </a:r>
            <a:r>
              <a:rPr lang="ru-RU" dirty="0">
                <a:latin typeface="Georgia" panose="02040502050405020303" pitchFamily="18" charset="0"/>
              </a:rPr>
              <a:t>,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(разъяснение НЦЗПД);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с предоставлением согласия, необходимо субъекта ПД ознакомить с его правами  на обратной стороне бланка согласия (обязательно).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5601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845" y="2247849"/>
            <a:ext cx="7715250" cy="467596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отзыв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согласия</a:t>
            </a:r>
            <a:r>
              <a:rPr sz="1350" spc="-56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субъекта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–  в течение 15 </a:t>
            </a:r>
          </a:p>
          <a:p>
            <a:pPr algn="ctr">
              <a:spcBef>
                <a:spcPts val="206"/>
              </a:spcBef>
            </a:pP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290603"/>
            <a:ext cx="7358347" cy="694670"/>
          </a:xfrm>
          <a:prstGeom prst="rect">
            <a:avLst/>
          </a:prstGeom>
        </p:spPr>
        <p:txBody>
          <a:bodyPr vert="horz" wrap="square" lIns="0" tIns="367912" rIns="0" bIns="0" rtlCol="0">
            <a:spAutoFit/>
          </a:bodyPr>
          <a:lstStyle/>
          <a:p>
            <a:pPr marL="1844040" algn="just">
              <a:spcBef>
                <a:spcPts val="71"/>
              </a:spcBef>
            </a:pPr>
            <a:r>
              <a:rPr sz="2100" dirty="0"/>
              <a:t>Права</a:t>
            </a:r>
            <a:r>
              <a:rPr sz="2100" spc="-98" dirty="0"/>
              <a:t> </a:t>
            </a:r>
            <a:r>
              <a:rPr sz="2100" spc="-8" dirty="0"/>
              <a:t>субъекта</a:t>
            </a:r>
            <a:r>
              <a:rPr sz="2100" spc="-94" dirty="0"/>
              <a:t> </a:t>
            </a:r>
            <a:r>
              <a:rPr sz="2100" dirty="0"/>
              <a:t>персональных</a:t>
            </a:r>
            <a:r>
              <a:rPr sz="2100" spc="-101" dirty="0"/>
              <a:t> </a:t>
            </a:r>
            <a:r>
              <a:rPr sz="2100" spc="-8" dirty="0"/>
              <a:t>данных</a:t>
            </a:r>
            <a:endParaRPr sz="2100" dirty="0"/>
          </a:p>
        </p:txBody>
      </p:sp>
      <p:grpSp>
        <p:nvGrpSpPr>
          <p:cNvPr id="8" name="object 8"/>
          <p:cNvGrpSpPr/>
          <p:nvPr/>
        </p:nvGrpSpPr>
        <p:grpSpPr>
          <a:xfrm>
            <a:off x="-6572" y="850678"/>
            <a:ext cx="451009" cy="5157788"/>
            <a:chOff x="-8763" y="-8763"/>
            <a:chExt cx="601345" cy="6877050"/>
          </a:xfrm>
        </p:grpSpPr>
        <p:sp>
          <p:nvSpPr>
            <p:cNvPr id="9" name="object 9"/>
            <p:cNvSpPr/>
            <p:nvPr/>
          </p:nvSpPr>
          <p:spPr>
            <a:xfrm>
              <a:off x="761" y="761"/>
              <a:ext cx="582295" cy="6858000"/>
            </a:xfrm>
            <a:custGeom>
              <a:avLst/>
              <a:gdLst/>
              <a:ahLst/>
              <a:cxnLst/>
              <a:rect l="l" t="t" r="r" b="b"/>
              <a:pathLst>
                <a:path w="582295" h="6858000">
                  <a:moveTo>
                    <a:pt x="58216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82168" y="6858000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" y="761"/>
              <a:ext cx="582295" cy="6858000"/>
            </a:xfrm>
            <a:custGeom>
              <a:avLst/>
              <a:gdLst/>
              <a:ahLst/>
              <a:cxnLst/>
              <a:rect l="l" t="t" r="r" b="b"/>
              <a:pathLst>
                <a:path w="582295" h="6858000">
                  <a:moveTo>
                    <a:pt x="0" y="6858000"/>
                  </a:moveTo>
                  <a:lnTo>
                    <a:pt x="582168" y="6858000"/>
                  </a:lnTo>
                  <a:lnTo>
                    <a:pt x="582168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9049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4701" y="2883725"/>
            <a:ext cx="7715250" cy="44242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algn="ctr">
              <a:spcBef>
                <a:spcPts val="210"/>
              </a:spcBef>
            </a:pP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 на получение информации, касающейся обработки персональных 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в течение 5 рабочих дней с момента получения заявления</a:t>
            </a:r>
            <a:endParaRPr sz="1350" spc="-8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3845" y="3499972"/>
            <a:ext cx="7715250" cy="23419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953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изменение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845" y="3919630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562928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на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получение</a:t>
            </a:r>
            <a:r>
              <a:rPr sz="1350" spc="-6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информации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предоставлении</a:t>
            </a:r>
            <a:r>
              <a:rPr sz="1350" spc="-56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4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третьим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лицам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-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3845" y="4547037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764381" algn="ctr">
              <a:spcBef>
                <a:spcPts val="206"/>
              </a:spcBef>
            </a:pP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</a:t>
            </a:r>
            <a:r>
              <a:rPr sz="1350" spc="-49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требовать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прекращения</a:t>
            </a:r>
            <a:r>
              <a:rPr sz="1350" spc="-53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обработки</a:t>
            </a:r>
            <a:r>
              <a:rPr sz="1350" spc="-45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персональных</a:t>
            </a:r>
            <a:r>
              <a:rPr sz="1350" spc="-3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данных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(или)</a:t>
            </a:r>
            <a:r>
              <a:rPr sz="1350" spc="-41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dirty="0" err="1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их</a:t>
            </a:r>
            <a:r>
              <a:rPr sz="1350" spc="-3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sz="1350" spc="-8" dirty="0" err="1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удаления</a:t>
            </a:r>
            <a:r>
              <a:rPr lang="ru-RU" sz="1350" spc="-8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 - в течение 15 дней с момента получения заявления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A3D5B0A8-64AA-4836-9D96-F4812CDEB116}"/>
              </a:ext>
            </a:extLst>
          </p:cNvPr>
          <p:cNvSpPr txBox="1"/>
          <p:nvPr/>
        </p:nvSpPr>
        <p:spPr>
          <a:xfrm>
            <a:off x="659748" y="6324600"/>
            <a:ext cx="7715250" cy="234199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953" algn="ctr">
              <a:spcBef>
                <a:spcPts val="206"/>
              </a:spcBef>
            </a:pPr>
            <a:r>
              <a:rPr lang="ru-RU"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Лицо ОБЯЗАТЕЛЬНО должно быть ознакомлено с его правами</a:t>
            </a:r>
            <a:endParaRPr sz="1350" dirty="0"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977DC1E0-C376-4AE4-817E-895D827A9CD4}"/>
              </a:ext>
            </a:extLst>
          </p:cNvPr>
          <p:cNvSpPr txBox="1"/>
          <p:nvPr/>
        </p:nvSpPr>
        <p:spPr>
          <a:xfrm>
            <a:off x="1062989" y="5174444"/>
            <a:ext cx="7715250" cy="441948"/>
          </a:xfrm>
          <a:prstGeom prst="rect">
            <a:avLst/>
          </a:prstGeom>
          <a:solidFill>
            <a:srgbClr val="FFFFFF"/>
          </a:solidFill>
          <a:ln w="12700">
            <a:solidFill>
              <a:srgbClr val="2E528F"/>
            </a:solidFill>
          </a:ln>
        </p:spPr>
        <p:txBody>
          <a:bodyPr vert="horz" wrap="square" lIns="0" tIns="26194" rIns="0" bIns="0" rtlCol="0">
            <a:spAutoFit/>
          </a:bodyPr>
          <a:lstStyle/>
          <a:p>
            <a:pPr marL="764381" algn="ctr">
              <a:spcBef>
                <a:spcPts val="206"/>
              </a:spcBef>
            </a:pPr>
            <a:r>
              <a:rPr lang="ru-RU" sz="135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Право на обжалование действий (бездействия) и решений оператора, связанных с обработкой персональных данных</a:t>
            </a:r>
            <a:endParaRPr sz="1350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0106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372299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85" dirty="0" smtClean="0">
                <a:latin typeface="Georgia" panose="02040502050405020303" pitchFamily="18" charset="0"/>
                <a:cs typeface="Georgia"/>
              </a:rPr>
              <a:t>Согласие </a:t>
            </a:r>
            <a:r>
              <a:rPr lang="ru-RU" sz="2400" spc="-85" dirty="0">
                <a:latin typeface="Georgia" panose="02040502050405020303" pitchFamily="18" charset="0"/>
                <a:cs typeface="Georgia"/>
              </a:rPr>
              <a:t>может быть дано в одной из следующих форм: 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Georgia" panose="02040502050405020303" pitchFamily="18" charset="0"/>
              </a:rPr>
              <a:t>в письменной форме;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Georgia" panose="02040502050405020303" pitchFamily="18" charset="0"/>
              </a:rPr>
              <a:t>в форме электронного документа (ст. 16, 17 Закона об электронном документе и ЭЦП);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800" dirty="0">
                <a:latin typeface="Georgia" panose="02040502050405020303" pitchFamily="18" charset="0"/>
              </a:rPr>
              <a:t>в другой электронной форме:</a:t>
            </a:r>
          </a:p>
          <a:p>
            <a:pPr algn="just"/>
            <a:r>
              <a:rPr lang="ru-RU" sz="1800" dirty="0">
                <a:latin typeface="Georgia" panose="02040502050405020303" pitchFamily="18" charset="0"/>
              </a:rPr>
              <a:t>-путем введения кода, полученного в СМС-сообщении или в письме на электронную почту;</a:t>
            </a:r>
          </a:p>
          <a:p>
            <a:pPr algn="just"/>
            <a:r>
              <a:rPr lang="ru-RU" sz="1800" dirty="0">
                <a:latin typeface="Georgia" panose="02040502050405020303" pitchFamily="18" charset="0"/>
              </a:rPr>
              <a:t>-путем проставления соответствующей отметки на интернет-сайте.</a:t>
            </a:r>
          </a:p>
          <a:p>
            <a:pPr algn="just"/>
            <a:r>
              <a:rPr lang="ru-RU" sz="1800" dirty="0">
                <a:latin typeface="Georgia" panose="02040502050405020303" pitchFamily="18" charset="0"/>
              </a:rPr>
              <a:t>другими способами. </a:t>
            </a:r>
          </a:p>
          <a:p>
            <a:pPr algn="just"/>
            <a:endParaRPr lang="ru-RU" sz="1800" dirty="0">
              <a:latin typeface="Georgia" panose="02040502050405020303" pitchFamily="18" charset="0"/>
            </a:endParaRPr>
          </a:p>
          <a:p>
            <a:pPr algn="just"/>
            <a:r>
              <a:rPr lang="ru-RU" sz="1800" b="1" dirty="0">
                <a:latin typeface="Georgia" panose="02040502050405020303" pitchFamily="18" charset="0"/>
              </a:rPr>
              <a:t>Главное, чтобы такой способ позволял установить факт получения согласия.</a:t>
            </a:r>
          </a:p>
          <a:p>
            <a:pPr algn="just"/>
            <a:endParaRPr lang="ru-RU" b="1" dirty="0"/>
          </a:p>
        </p:txBody>
      </p:sp>
      <p:sp>
        <p:nvSpPr>
          <p:cNvPr id="11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4580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6676" y="1462219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spc="-85" dirty="0" smtClean="0">
                <a:latin typeface="Georgia"/>
                <a:cs typeface="Georgia"/>
              </a:rPr>
              <a:t>Согласие</a:t>
            </a:r>
            <a:r>
              <a:rPr lang="ru-RU" sz="2400" spc="-85" dirty="0">
                <a:latin typeface="Georgia"/>
                <a:cs typeface="Georgia"/>
              </a:rPr>
              <a:t>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6676" y="1993848"/>
            <a:ext cx="765048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Законодательство не устанавливает конкретных требований по вопросам ведения учета и хранения полученных согласий. В законодательстве не содержится конкретных рекомендаций по их организации. Оператор может </a:t>
            </a:r>
            <a:r>
              <a:rPr lang="ru-RU" sz="2400" b="1" dirty="0">
                <a:latin typeface="Georgia" panose="02040502050405020303" pitchFamily="18" charset="0"/>
              </a:rPr>
              <a:t>самостоятельно определять, </a:t>
            </a:r>
            <a:r>
              <a:rPr lang="ru-RU" sz="2400" dirty="0">
                <a:latin typeface="Georgia" panose="02040502050405020303" pitchFamily="18" charset="0"/>
              </a:rPr>
              <a:t>каким образом осуществлять учет и хранение полученных согласий. </a:t>
            </a:r>
          </a:p>
        </p:txBody>
      </p:sp>
      <p:sp>
        <p:nvSpPr>
          <p:cNvPr id="11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73959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712409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Документ</a:t>
            </a:r>
            <a:r>
              <a:rPr lang="ru-RU" sz="2400" dirty="0">
                <a:latin typeface="Georgia" panose="02040502050405020303" pitchFamily="18" charset="0"/>
              </a:rPr>
              <a:t>, адресованный оператору:</a:t>
            </a:r>
            <a:endParaRPr lang="ru-RU" sz="2400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193110"/>
            <a:ext cx="757428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согласие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субъекта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персональных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данных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на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обработку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не</a:t>
            </a:r>
            <a:r>
              <a:rPr lang="ru-RU" sz="2400" dirty="0"/>
              <a:t> </a:t>
            </a:r>
            <a:r>
              <a:rPr lang="ru-RU" sz="2400" dirty="0">
                <a:latin typeface="Georgia" panose="02040502050405020303" pitchFamily="18" charset="0"/>
              </a:rPr>
              <a:t>требуется при получении персональных данных, когда они указаны в документе, адресованном оператору и подписанном субъектом персональных данных, в соответствии с содержанием такого документа.</a:t>
            </a:r>
            <a:endParaRPr lang="ru-RU" sz="2400" i="1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847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23902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Документ</a:t>
            </a:r>
            <a:r>
              <a:rPr lang="ru-RU" sz="2400" dirty="0">
                <a:latin typeface="Georgia" panose="02040502050405020303" pitchFamily="18" charset="0"/>
              </a:rPr>
              <a:t>, адресованный оператору:</a:t>
            </a:r>
            <a:endParaRPr lang="ru-RU" sz="2400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692979"/>
            <a:ext cx="757428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dirty="0">
                <a:latin typeface="Georgia" panose="02040502050405020303" pitchFamily="18" charset="0"/>
              </a:rPr>
              <a:t>Данное правовое основание может быть применено, если: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документ адресован оператору;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документ подписан субъектом персональных данных (собственноручно либо с использованием электронной цифровой подписи или иных технических средств, компьютерных программ, информационных систем или информационных сетей, если такой способ подписания позволяет достоверно установить, что документ подписан субъектом персональных данных);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обработке подлежат те персональные данные, которые указаны в документе;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обработка осуществляется для целей, указанных в документе.</a:t>
            </a:r>
          </a:p>
          <a:p>
            <a:pPr algn="just"/>
            <a:endParaRPr lang="ru-RU" dirty="0">
              <a:latin typeface="Georgia" panose="02040502050405020303" pitchFamily="18" charset="0"/>
            </a:endParaRPr>
          </a:p>
          <a:p>
            <a:pPr algn="just"/>
            <a:r>
              <a:rPr lang="ru-RU" i="1" dirty="0">
                <a:latin typeface="Georgia" panose="02040502050405020303" pitchFamily="18" charset="0"/>
              </a:rPr>
              <a:t>Примеры: подача заявлений на оказание материальной помощи, </a:t>
            </a:r>
            <a:r>
              <a:rPr lang="ru-RU" sz="1800" i="1" dirty="0">
                <a:latin typeface="Georgia" panose="02040502050405020303" pitchFamily="18" charset="0"/>
              </a:rPr>
              <a:t>стоимости путевок санаторно-курортные и оздоровительные учреждения, компенсацию стоимости подписки, абонементов и т.п.</a:t>
            </a:r>
            <a:endParaRPr lang="ru-RU" i="1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97671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441350"/>
            <a:ext cx="757428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Обработка </a:t>
            </a:r>
            <a:r>
              <a:rPr lang="ru-RU" sz="2400" dirty="0">
                <a:latin typeface="Georgia" panose="02040502050405020303" pitchFamily="18" charset="0"/>
              </a:rPr>
              <a:t>распространенных ранее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192958"/>
            <a:ext cx="757428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Это персональные данные, распространенные самим лицом либо с его согласия;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распространенные в соответствии с требованиями законодательных актов.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400" dirty="0">
              <a:latin typeface="Georgia" panose="02040502050405020303" pitchFamily="18" charset="0"/>
            </a:endParaRPr>
          </a:p>
          <a:p>
            <a:r>
              <a:rPr lang="ru-RU" sz="2400" dirty="0">
                <a:latin typeface="Georgia" panose="02040502050405020303" pitchFamily="18" charset="0"/>
              </a:rPr>
              <a:t>Пример: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Georgia" panose="02040502050405020303" pitchFamily="18" charset="0"/>
              </a:rPr>
              <a:t>ознакомление с анкетой лица (потенциального работника) на сайте (платформе) по поиску работы</a:t>
            </a:r>
            <a:r>
              <a:rPr lang="ru-RU" sz="2400" dirty="0" smtClean="0">
                <a:latin typeface="Georgia" panose="02040502050405020303" pitchFamily="18" charset="0"/>
              </a:rPr>
              <a:t> (</a:t>
            </a:r>
            <a:r>
              <a:rPr lang="en-US" sz="2400" dirty="0">
                <a:latin typeface="Georgia" panose="02040502050405020303" pitchFamily="18" charset="0"/>
              </a:rPr>
              <a:t>r</a:t>
            </a:r>
            <a:r>
              <a:rPr lang="en-US" sz="2400" dirty="0" smtClean="0">
                <a:latin typeface="Georgia" panose="02040502050405020303" pitchFamily="18" charset="0"/>
              </a:rPr>
              <a:t>abota.by, praca.by)</a:t>
            </a:r>
            <a:r>
              <a:rPr lang="ru-RU" sz="2400" dirty="0" smtClean="0">
                <a:latin typeface="Georgia" panose="02040502050405020303" pitchFamily="18" charset="0"/>
              </a:rPr>
              <a:t>.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91405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2870" y="1662366"/>
            <a:ext cx="7526655" cy="814705"/>
            <a:chOff x="1122870" y="1662366"/>
            <a:chExt cx="7526655" cy="814705"/>
          </a:xfrm>
        </p:grpSpPr>
        <p:sp>
          <p:nvSpPr>
            <p:cNvPr id="3" name="object 3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7430389" y="0"/>
                  </a:moveTo>
                  <a:lnTo>
                    <a:pt x="79857" y="0"/>
                  </a:lnTo>
                  <a:lnTo>
                    <a:pt x="48772" y="6284"/>
                  </a:lnTo>
                  <a:lnTo>
                    <a:pt x="23388" y="23415"/>
                  </a:lnTo>
                  <a:lnTo>
                    <a:pt x="6275" y="48809"/>
                  </a:lnTo>
                  <a:lnTo>
                    <a:pt x="0" y="79883"/>
                  </a:lnTo>
                  <a:lnTo>
                    <a:pt x="0" y="718693"/>
                  </a:lnTo>
                  <a:lnTo>
                    <a:pt x="6275" y="749766"/>
                  </a:lnTo>
                  <a:lnTo>
                    <a:pt x="23388" y="775160"/>
                  </a:lnTo>
                  <a:lnTo>
                    <a:pt x="48772" y="792291"/>
                  </a:lnTo>
                  <a:lnTo>
                    <a:pt x="79857" y="798576"/>
                  </a:lnTo>
                  <a:lnTo>
                    <a:pt x="7430389" y="798576"/>
                  </a:lnTo>
                  <a:lnTo>
                    <a:pt x="7461462" y="792291"/>
                  </a:lnTo>
                  <a:lnTo>
                    <a:pt x="7486856" y="775160"/>
                  </a:lnTo>
                  <a:lnTo>
                    <a:pt x="7503987" y="749766"/>
                  </a:lnTo>
                  <a:lnTo>
                    <a:pt x="7510272" y="718693"/>
                  </a:lnTo>
                  <a:lnTo>
                    <a:pt x="7510272" y="79883"/>
                  </a:lnTo>
                  <a:lnTo>
                    <a:pt x="7503987" y="48809"/>
                  </a:lnTo>
                  <a:lnTo>
                    <a:pt x="7486856" y="23415"/>
                  </a:lnTo>
                  <a:lnTo>
                    <a:pt x="7461462" y="6284"/>
                  </a:lnTo>
                  <a:lnTo>
                    <a:pt x="7430389" y="0"/>
                  </a:lnTo>
                  <a:close/>
                </a:path>
              </a:pathLst>
            </a:custGeom>
            <a:solidFill>
              <a:srgbClr val="394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0" y="79883"/>
                  </a:moveTo>
                  <a:lnTo>
                    <a:pt x="6275" y="48809"/>
                  </a:lnTo>
                  <a:lnTo>
                    <a:pt x="23388" y="23415"/>
                  </a:lnTo>
                  <a:lnTo>
                    <a:pt x="48772" y="6284"/>
                  </a:lnTo>
                  <a:lnTo>
                    <a:pt x="79857" y="0"/>
                  </a:lnTo>
                  <a:lnTo>
                    <a:pt x="7430389" y="0"/>
                  </a:lnTo>
                  <a:lnTo>
                    <a:pt x="7461462" y="6284"/>
                  </a:lnTo>
                  <a:lnTo>
                    <a:pt x="7486856" y="23415"/>
                  </a:lnTo>
                  <a:lnTo>
                    <a:pt x="7503987" y="48809"/>
                  </a:lnTo>
                  <a:lnTo>
                    <a:pt x="7510272" y="79883"/>
                  </a:lnTo>
                  <a:lnTo>
                    <a:pt x="7510272" y="718693"/>
                  </a:lnTo>
                  <a:lnTo>
                    <a:pt x="7503987" y="749766"/>
                  </a:lnTo>
                  <a:lnTo>
                    <a:pt x="7486856" y="775160"/>
                  </a:lnTo>
                  <a:lnTo>
                    <a:pt x="7461462" y="792291"/>
                  </a:lnTo>
                  <a:lnTo>
                    <a:pt x="7430389" y="798576"/>
                  </a:lnTo>
                  <a:lnTo>
                    <a:pt x="79857" y="798576"/>
                  </a:lnTo>
                  <a:lnTo>
                    <a:pt x="48772" y="792291"/>
                  </a:lnTo>
                  <a:lnTo>
                    <a:pt x="23388" y="775160"/>
                  </a:lnTo>
                  <a:lnTo>
                    <a:pt x="6275" y="749766"/>
                  </a:lnTo>
                  <a:lnTo>
                    <a:pt x="0" y="718693"/>
                  </a:lnTo>
                  <a:lnTo>
                    <a:pt x="0" y="7988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07719" y="928496"/>
            <a:ext cx="6052185" cy="146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Сфера</a:t>
            </a:r>
            <a:r>
              <a:rPr sz="3200" spc="-105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действия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Закона</a:t>
            </a:r>
            <a:endParaRPr sz="3200" dirty="0">
              <a:latin typeface="Georgia"/>
              <a:cs typeface="Georgia"/>
            </a:endParaRPr>
          </a:p>
          <a:p>
            <a:pPr marL="1306195" algn="ctr">
              <a:lnSpc>
                <a:spcPts val="2705"/>
              </a:lnSpc>
              <a:spcBef>
                <a:spcPts val="2110"/>
              </a:spcBef>
            </a:pPr>
            <a:r>
              <a:rPr sz="2400" b="1" spc="-220" dirty="0">
                <a:solidFill>
                  <a:srgbClr val="FFFFFF"/>
                </a:solidFill>
                <a:latin typeface="Georgia"/>
                <a:cs typeface="Georgia"/>
              </a:rPr>
              <a:t>Закон</a:t>
            </a:r>
            <a:r>
              <a:rPr sz="2400" b="1" spc="-50" dirty="0">
                <a:solidFill>
                  <a:srgbClr val="FFFFFF"/>
                </a:solidFill>
                <a:latin typeface="Georgia"/>
                <a:cs typeface="Georgia"/>
              </a:rPr>
              <a:t> регулирует</a:t>
            </a:r>
            <a:endParaRPr sz="2400" dirty="0">
              <a:latin typeface="Georgia"/>
              <a:cs typeface="Georgia"/>
            </a:endParaRPr>
          </a:p>
          <a:p>
            <a:pPr marL="1310640" algn="ctr">
              <a:lnSpc>
                <a:spcPts val="2705"/>
              </a:lnSpc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обработку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персональных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данных: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22870" y="2614866"/>
            <a:ext cx="3620135" cy="1522095"/>
            <a:chOff x="1122870" y="2614866"/>
            <a:chExt cx="3620135" cy="1522095"/>
          </a:xfrm>
        </p:grpSpPr>
        <p:sp>
          <p:nvSpPr>
            <p:cNvPr id="7" name="object 7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6" y="1402697"/>
                  </a:lnTo>
                  <a:lnTo>
                    <a:pt x="29054" y="1444044"/>
                  </a:lnTo>
                  <a:lnTo>
                    <a:pt x="61656" y="1476650"/>
                  </a:lnTo>
                  <a:lnTo>
                    <a:pt x="103004" y="1498033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3"/>
                  </a:lnTo>
                  <a:lnTo>
                    <a:pt x="3542592" y="1476650"/>
                  </a:lnTo>
                  <a:lnTo>
                    <a:pt x="3575198" y="1444044"/>
                  </a:lnTo>
                  <a:lnTo>
                    <a:pt x="3596581" y="1402697"/>
                  </a:lnTo>
                  <a:lnTo>
                    <a:pt x="3604259" y="135509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090"/>
                  </a:lnTo>
                  <a:lnTo>
                    <a:pt x="3596581" y="1402697"/>
                  </a:lnTo>
                  <a:lnTo>
                    <a:pt x="3575198" y="1444044"/>
                  </a:lnTo>
                  <a:lnTo>
                    <a:pt x="3542592" y="1476650"/>
                  </a:lnTo>
                  <a:lnTo>
                    <a:pt x="3501245" y="1498033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3"/>
                  </a:lnTo>
                  <a:lnTo>
                    <a:pt x="61656" y="1476650"/>
                  </a:lnTo>
                  <a:lnTo>
                    <a:pt x="29054" y="1444044"/>
                  </a:lnTo>
                  <a:lnTo>
                    <a:pt x="7676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90903" y="3069081"/>
            <a:ext cx="3084830" cy="5689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45160" marR="5080" indent="-633095">
              <a:lnSpc>
                <a:spcPts val="2000"/>
              </a:lnSpc>
              <a:spcBef>
                <a:spcPts val="395"/>
              </a:spcBef>
            </a:pPr>
            <a:r>
              <a:rPr sz="1900" b="1" spc="-140" dirty="0">
                <a:solidFill>
                  <a:srgbClr val="FFFFFF"/>
                </a:solidFill>
                <a:latin typeface="Georgia"/>
                <a:cs typeface="Georgia"/>
              </a:rPr>
              <a:t>с</a:t>
            </a:r>
            <a:r>
              <a:rPr sz="19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145" dirty="0">
                <a:solidFill>
                  <a:srgbClr val="FFFFFF"/>
                </a:solidFill>
                <a:latin typeface="Georgia"/>
                <a:cs typeface="Georgia"/>
              </a:rPr>
              <a:t>использованием</a:t>
            </a:r>
            <a:r>
              <a:rPr sz="1900" b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95" dirty="0">
                <a:solidFill>
                  <a:srgbClr val="FFFFFF"/>
                </a:solidFill>
                <a:latin typeface="Georgia"/>
                <a:cs typeface="Georgia"/>
              </a:rPr>
              <a:t>средств </a:t>
            </a:r>
            <a:r>
              <a:rPr sz="1900" b="1" spc="-70" dirty="0">
                <a:solidFill>
                  <a:srgbClr val="FFFFFF"/>
                </a:solidFill>
                <a:latin typeface="Georgia"/>
                <a:cs typeface="Georgia"/>
              </a:rPr>
              <a:t>автоматизации</a:t>
            </a:r>
            <a:endParaRPr sz="1900" dirty="0"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22870" y="4274502"/>
            <a:ext cx="3620135" cy="1522095"/>
            <a:chOff x="1122870" y="4274502"/>
            <a:chExt cx="3620135" cy="1522095"/>
          </a:xfrm>
        </p:grpSpPr>
        <p:sp>
          <p:nvSpPr>
            <p:cNvPr id="11" name="object 11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6" y="1402733"/>
                  </a:lnTo>
                  <a:lnTo>
                    <a:pt x="29054" y="1444066"/>
                  </a:lnTo>
                  <a:lnTo>
                    <a:pt x="61656" y="1476660"/>
                  </a:lnTo>
                  <a:lnTo>
                    <a:pt x="10300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59" y="135514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5"/>
                  </a:lnTo>
                  <a:lnTo>
                    <a:pt x="61656" y="1476660"/>
                  </a:lnTo>
                  <a:lnTo>
                    <a:pt x="29054" y="1444066"/>
                  </a:lnTo>
                  <a:lnTo>
                    <a:pt x="7676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07719" y="4602226"/>
            <a:ext cx="3215945" cy="82359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149225">
              <a:lnSpc>
                <a:spcPts val="2000"/>
              </a:lnSpc>
              <a:spcBef>
                <a:spcPts val="395"/>
              </a:spcBef>
            </a:pPr>
            <a:r>
              <a:rPr sz="1900" b="0" i="1" spc="150" dirty="0">
                <a:solidFill>
                  <a:srgbClr val="FFFFFF"/>
                </a:solidFill>
                <a:latin typeface="Roboto Thin"/>
                <a:cs typeface="Roboto Thin"/>
              </a:rPr>
              <a:t>это</a:t>
            </a:r>
            <a:r>
              <a:rPr sz="1900" b="0" i="1" spc="-1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45" dirty="0">
                <a:solidFill>
                  <a:srgbClr val="FFFFFF"/>
                </a:solidFill>
                <a:latin typeface="Roboto Thin"/>
                <a:cs typeface="Roboto Thin"/>
              </a:rPr>
              <a:t>обработка</a:t>
            </a:r>
            <a:r>
              <a:rPr sz="1900" b="0" i="1" spc="1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90" dirty="0">
                <a:solidFill>
                  <a:srgbClr val="FFFFFF"/>
                </a:solidFill>
                <a:latin typeface="Roboto Thin"/>
                <a:cs typeface="Roboto Thin"/>
              </a:rPr>
              <a:t>в</a:t>
            </a:r>
            <a:r>
              <a:rPr sz="1900" b="0" i="1" spc="-3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рамках информационных</a:t>
            </a:r>
            <a:r>
              <a:rPr sz="1900" b="0" i="1" spc="14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систем</a:t>
            </a:r>
            <a:r>
              <a:rPr sz="1900" b="0" i="1" spc="17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50" dirty="0">
                <a:solidFill>
                  <a:srgbClr val="FFFFFF"/>
                </a:solidFill>
                <a:latin typeface="Roboto Thin"/>
                <a:cs typeface="Roboto Thin"/>
              </a:rPr>
              <a:t>и</a:t>
            </a:r>
            <a:endParaRPr sz="1900" dirty="0">
              <a:latin typeface="Roboto Thin"/>
              <a:cs typeface="Roboto Thin"/>
            </a:endParaRPr>
          </a:p>
          <a:p>
            <a:pPr marL="1029335">
              <a:lnSpc>
                <a:spcPts val="1989"/>
              </a:lnSpc>
            </a:pP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ресурсов</a:t>
            </a:r>
            <a:endParaRPr sz="1900" dirty="0">
              <a:latin typeface="Roboto Thin"/>
              <a:cs typeface="Roboto Thi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30406" y="2614866"/>
            <a:ext cx="3618865" cy="1522095"/>
            <a:chOff x="5030406" y="2614866"/>
            <a:chExt cx="3618865" cy="1522095"/>
          </a:xfrm>
        </p:grpSpPr>
        <p:sp>
          <p:nvSpPr>
            <p:cNvPr id="15" name="object 15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3452113" y="0"/>
                  </a:moveTo>
                  <a:lnTo>
                    <a:pt x="150621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8" y="1402697"/>
                  </a:lnTo>
                  <a:lnTo>
                    <a:pt x="29061" y="1444044"/>
                  </a:lnTo>
                  <a:lnTo>
                    <a:pt x="61667" y="1476650"/>
                  </a:lnTo>
                  <a:lnTo>
                    <a:pt x="103014" y="1498033"/>
                  </a:lnTo>
                  <a:lnTo>
                    <a:pt x="150621" y="1505712"/>
                  </a:lnTo>
                  <a:lnTo>
                    <a:pt x="3452113" y="1505712"/>
                  </a:lnTo>
                  <a:lnTo>
                    <a:pt x="3499721" y="1498033"/>
                  </a:lnTo>
                  <a:lnTo>
                    <a:pt x="3541068" y="1476650"/>
                  </a:lnTo>
                  <a:lnTo>
                    <a:pt x="3573674" y="1444044"/>
                  </a:lnTo>
                  <a:lnTo>
                    <a:pt x="3595057" y="1402697"/>
                  </a:lnTo>
                  <a:lnTo>
                    <a:pt x="3602735" y="1355090"/>
                  </a:lnTo>
                  <a:lnTo>
                    <a:pt x="3602735" y="150622"/>
                  </a:lnTo>
                  <a:lnTo>
                    <a:pt x="3595057" y="103014"/>
                  </a:lnTo>
                  <a:lnTo>
                    <a:pt x="3573674" y="61667"/>
                  </a:lnTo>
                  <a:lnTo>
                    <a:pt x="3541068" y="29061"/>
                  </a:lnTo>
                  <a:lnTo>
                    <a:pt x="3499721" y="7678"/>
                  </a:lnTo>
                  <a:lnTo>
                    <a:pt x="3452113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1" y="0"/>
                  </a:lnTo>
                  <a:lnTo>
                    <a:pt x="3452113" y="0"/>
                  </a:lnTo>
                  <a:lnTo>
                    <a:pt x="3499721" y="7678"/>
                  </a:lnTo>
                  <a:lnTo>
                    <a:pt x="3541068" y="29061"/>
                  </a:lnTo>
                  <a:lnTo>
                    <a:pt x="3573674" y="61667"/>
                  </a:lnTo>
                  <a:lnTo>
                    <a:pt x="3595057" y="103014"/>
                  </a:lnTo>
                  <a:lnTo>
                    <a:pt x="3602735" y="150622"/>
                  </a:lnTo>
                  <a:lnTo>
                    <a:pt x="3602735" y="1355090"/>
                  </a:lnTo>
                  <a:lnTo>
                    <a:pt x="3595057" y="1402697"/>
                  </a:lnTo>
                  <a:lnTo>
                    <a:pt x="3573674" y="1444044"/>
                  </a:lnTo>
                  <a:lnTo>
                    <a:pt x="3541068" y="1476650"/>
                  </a:lnTo>
                  <a:lnTo>
                    <a:pt x="3499721" y="1498033"/>
                  </a:lnTo>
                  <a:lnTo>
                    <a:pt x="3452113" y="1505712"/>
                  </a:lnTo>
                  <a:lnTo>
                    <a:pt x="150621" y="1505712"/>
                  </a:lnTo>
                  <a:lnTo>
                    <a:pt x="103014" y="1498033"/>
                  </a:lnTo>
                  <a:lnTo>
                    <a:pt x="61667" y="1476650"/>
                  </a:lnTo>
                  <a:lnTo>
                    <a:pt x="29061" y="1444044"/>
                  </a:lnTo>
                  <a:lnTo>
                    <a:pt x="7678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44465" y="2687192"/>
            <a:ext cx="3192145" cy="133286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6240" marR="5080" indent="-384175">
              <a:lnSpc>
                <a:spcPts val="2000"/>
              </a:lnSpc>
              <a:spcBef>
                <a:spcPts val="395"/>
              </a:spcBef>
            </a:pPr>
            <a:r>
              <a:rPr sz="1900" b="1" spc="-114" dirty="0">
                <a:solidFill>
                  <a:srgbClr val="FFFFFF"/>
                </a:solidFill>
                <a:latin typeface="Georgia"/>
                <a:cs typeface="Georgia"/>
              </a:rPr>
              <a:t>без</a:t>
            </a:r>
            <a:r>
              <a:rPr sz="19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145" dirty="0">
                <a:solidFill>
                  <a:srgbClr val="FFFFFF"/>
                </a:solidFill>
                <a:latin typeface="Georgia"/>
                <a:cs typeface="Georgia"/>
              </a:rPr>
              <a:t>использования</a:t>
            </a:r>
            <a:r>
              <a:rPr sz="19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b="1" spc="-90" dirty="0">
                <a:solidFill>
                  <a:srgbClr val="FFFFFF"/>
                </a:solidFill>
                <a:latin typeface="Georgia"/>
                <a:cs typeface="Georgia"/>
              </a:rPr>
              <a:t>средств </a:t>
            </a:r>
            <a:r>
              <a:rPr sz="1900" b="1" spc="-140" dirty="0">
                <a:solidFill>
                  <a:srgbClr val="FFFFFF"/>
                </a:solidFill>
                <a:latin typeface="Georgia"/>
                <a:cs typeface="Georgia"/>
              </a:rPr>
              <a:t>автоматизации</a:t>
            </a:r>
            <a:r>
              <a:rPr sz="1900" spc="-140" dirty="0">
                <a:solidFill>
                  <a:srgbClr val="FFFFFF"/>
                </a:solidFill>
                <a:latin typeface="Georgia"/>
                <a:cs typeface="Georgia"/>
              </a:rPr>
              <a:t>,</a:t>
            </a:r>
            <a:r>
              <a:rPr sz="19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Georgia"/>
                <a:cs typeface="Georgia"/>
              </a:rPr>
              <a:t>если</a:t>
            </a:r>
            <a:endParaRPr sz="1900">
              <a:latin typeface="Georgia"/>
              <a:cs typeface="Georgia"/>
            </a:endParaRPr>
          </a:p>
          <a:p>
            <a:pPr marL="103505" marR="97790" indent="610870">
              <a:lnSpc>
                <a:spcPts val="2000"/>
              </a:lnSpc>
              <a:spcBef>
                <a:spcPts val="10"/>
              </a:spcBef>
            </a:pP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осуществляется </a:t>
            </a:r>
            <a:r>
              <a:rPr sz="1900" spc="-30" dirty="0">
                <a:solidFill>
                  <a:srgbClr val="FFFFFF"/>
                </a:solidFill>
                <a:latin typeface="Georgia"/>
                <a:cs typeface="Georgia"/>
              </a:rPr>
              <a:t>систематизация</a:t>
            </a:r>
            <a:r>
              <a:rPr sz="19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35" dirty="0">
                <a:solidFill>
                  <a:srgbClr val="FFFFFF"/>
                </a:solidFill>
                <a:latin typeface="Georgia"/>
                <a:cs typeface="Georgia"/>
              </a:rPr>
              <a:t>данных</a:t>
            </a:r>
            <a:r>
              <a:rPr sz="19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Georgia"/>
                <a:cs typeface="Georgia"/>
              </a:rPr>
              <a:t>по </a:t>
            </a:r>
            <a:r>
              <a:rPr sz="1900" spc="-35" dirty="0">
                <a:solidFill>
                  <a:srgbClr val="FFFFFF"/>
                </a:solidFill>
                <a:latin typeface="Georgia"/>
                <a:cs typeface="Georgia"/>
              </a:rPr>
              <a:t>определенным</a:t>
            </a:r>
            <a:r>
              <a:rPr sz="19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критериям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31930" y="4277550"/>
            <a:ext cx="3620135" cy="1522095"/>
            <a:chOff x="5031930" y="4277550"/>
            <a:chExt cx="3620135" cy="1522095"/>
          </a:xfrm>
        </p:grpSpPr>
        <p:sp>
          <p:nvSpPr>
            <p:cNvPr id="19" name="object 19"/>
            <p:cNvSpPr/>
            <p:nvPr/>
          </p:nvSpPr>
          <p:spPr>
            <a:xfrm>
              <a:off x="5039867" y="4285488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59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8" y="1402733"/>
                  </a:lnTo>
                  <a:lnTo>
                    <a:pt x="29061" y="1444066"/>
                  </a:lnTo>
                  <a:lnTo>
                    <a:pt x="61667" y="1476660"/>
                  </a:lnTo>
                  <a:lnTo>
                    <a:pt x="10301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60" y="1355140"/>
                  </a:lnTo>
                  <a:lnTo>
                    <a:pt x="3604260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39867" y="4285488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59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60" y="150622"/>
                  </a:lnTo>
                  <a:lnTo>
                    <a:pt x="3604260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14" y="1498035"/>
                  </a:lnTo>
                  <a:lnTo>
                    <a:pt x="61667" y="1476660"/>
                  </a:lnTo>
                  <a:lnTo>
                    <a:pt x="29061" y="1444066"/>
                  </a:lnTo>
                  <a:lnTo>
                    <a:pt x="7678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44465" y="4572000"/>
            <a:ext cx="3137535" cy="563616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1445" marR="5080" indent="-119380">
              <a:lnSpc>
                <a:spcPts val="2000"/>
              </a:lnSpc>
              <a:spcBef>
                <a:spcPts val="395"/>
              </a:spcBef>
            </a:pPr>
            <a:r>
              <a:rPr sz="1900" b="0" i="1" spc="120" dirty="0">
                <a:solidFill>
                  <a:srgbClr val="FFFFFF"/>
                </a:solidFill>
                <a:latin typeface="Roboto Thin"/>
                <a:cs typeface="Roboto Thin"/>
              </a:rPr>
              <a:t>картотеки,</a:t>
            </a:r>
            <a:r>
              <a:rPr sz="1900" b="0" i="1" spc="-1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25" dirty="0">
                <a:solidFill>
                  <a:srgbClr val="FFFFFF"/>
                </a:solidFill>
                <a:latin typeface="Roboto Thin"/>
                <a:cs typeface="Roboto Thin"/>
              </a:rPr>
              <a:t>списки,</a:t>
            </a:r>
            <a:r>
              <a:rPr sz="1900" b="0" i="1" spc="-3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35" dirty="0">
                <a:solidFill>
                  <a:srgbClr val="FFFFFF"/>
                </a:solidFill>
                <a:latin typeface="Roboto Thin"/>
                <a:cs typeface="Roboto Thin"/>
              </a:rPr>
              <a:t>базы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данных,</a:t>
            </a:r>
            <a:r>
              <a:rPr sz="1900" b="0" i="1" spc="5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журналы</a:t>
            </a:r>
            <a:r>
              <a:rPr sz="1900" b="0" i="1" spc="80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dirty="0">
                <a:solidFill>
                  <a:srgbClr val="FFFFFF"/>
                </a:solidFill>
                <a:latin typeface="Roboto Thin"/>
                <a:cs typeface="Roboto Thin"/>
              </a:rPr>
              <a:t>и</a:t>
            </a:r>
            <a:r>
              <a:rPr sz="1900" b="0" i="1" spc="55" dirty="0">
                <a:solidFill>
                  <a:srgbClr val="FFFFFF"/>
                </a:solidFill>
                <a:latin typeface="Roboto Thin"/>
                <a:cs typeface="Roboto Thin"/>
              </a:rPr>
              <a:t> </a:t>
            </a:r>
            <a:r>
              <a:rPr sz="1900" b="0" i="1" spc="-25" dirty="0">
                <a:solidFill>
                  <a:srgbClr val="FFFFFF"/>
                </a:solidFill>
                <a:latin typeface="Roboto Thin"/>
                <a:cs typeface="Roboto Thin"/>
              </a:rPr>
              <a:t>др.</a:t>
            </a:r>
            <a:endParaRPr sz="1900" dirty="0">
              <a:latin typeface="Roboto Thin"/>
              <a:cs typeface="Roboto Th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719465"/>
            <a:ext cx="757428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Обработка </a:t>
            </a:r>
            <a:r>
              <a:rPr lang="ru-RU" sz="2400" dirty="0">
                <a:latin typeface="Georgia" panose="02040502050405020303" pitchFamily="18" charset="0"/>
              </a:rPr>
              <a:t>распространенных ранее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499579"/>
            <a:ext cx="75742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>
                <a:latin typeface="Georgia" panose="02040502050405020303" pitchFamily="18" charset="0"/>
              </a:rPr>
              <a:t>НО:</a:t>
            </a:r>
            <a:r>
              <a:rPr lang="ru-RU" sz="2400" dirty="0">
                <a:latin typeface="Georgia" panose="02040502050405020303" pitchFamily="18" charset="0"/>
              </a:rPr>
              <a:t> лицо имеет право заявить требование о прекращении обработки распространенных ранее ПД, а также об их удалении при отсутствии иных оснований для обработки ПД, то необходимо эти ПД сразу же удалить.</a:t>
            </a: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20656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1348244"/>
            <a:ext cx="75742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Обработка </a:t>
            </a:r>
            <a:r>
              <a:rPr lang="ru-RU" sz="2400" dirty="0">
                <a:latin typeface="Georgia" panose="02040502050405020303" pitchFamily="18" charset="0"/>
              </a:rPr>
              <a:t>для исполнения обязанностей (полномочий), предусмотренных законодательным актом:</a:t>
            </a:r>
            <a:endParaRPr lang="ru-RU" sz="2400" b="1" spc="-1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3397" y="2172213"/>
            <a:ext cx="7574280" cy="287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ru-RU" sz="1800" dirty="0"/>
          </a:p>
          <a:p>
            <a:pPr algn="just"/>
            <a:r>
              <a:rPr lang="ru-RU" sz="2500" dirty="0">
                <a:latin typeface="Georgia" panose="02040502050405020303" pitchFamily="18" charset="0"/>
              </a:rPr>
              <a:t>согласие субъекта персональных данных на обработку персональных данных не требуется в случаях, когда обработка персональных данных является необходимой для выполнения обязанностей (полномочий), предусмотренных законодательными актами.</a:t>
            </a:r>
            <a:endParaRPr lang="en-US" sz="2500" dirty="0">
              <a:latin typeface="Georgia" panose="02040502050405020303" pitchFamily="18" charset="0"/>
            </a:endParaRPr>
          </a:p>
          <a:p>
            <a:pPr algn="just"/>
            <a:endParaRPr lang="ru-RU" i="1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4683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8870" y="1072932"/>
            <a:ext cx="75742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dirty="0" smtClean="0">
                <a:latin typeface="Georgia" panose="02040502050405020303" pitchFamily="18" charset="0"/>
              </a:rPr>
              <a:t>Обработка </a:t>
            </a:r>
            <a:r>
              <a:rPr lang="ru-RU" sz="2400" dirty="0">
                <a:latin typeface="Georgia" panose="02040502050405020303" pitchFamily="18" charset="0"/>
              </a:rPr>
              <a:t>для исполнения обязанностей (полномочий), предусмотренных законодательным актом</a:t>
            </a:r>
            <a:endParaRPr lang="ru-RU" sz="2400" b="1" spc="-1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648186"/>
            <a:ext cx="757428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500" dirty="0">
                <a:latin typeface="Georgia" panose="02040502050405020303" pitchFamily="18" charset="0"/>
              </a:rPr>
              <a:t>Пример: обработка персональных данных для ведения воинского учета (</a:t>
            </a:r>
            <a:r>
              <a:rPr lang="ru-RU" sz="2500" dirty="0" err="1">
                <a:latin typeface="Georgia" panose="02040502050405020303" pitchFamily="18" charset="0"/>
              </a:rPr>
              <a:t>осн</a:t>
            </a:r>
            <a:r>
              <a:rPr lang="ru-RU" sz="2500" dirty="0">
                <a:latin typeface="Georgia" panose="02040502050405020303" pitchFamily="18" charset="0"/>
              </a:rPr>
              <a:t>. - ст. 9 Закона Республики Беларусь от 05.11.1992 № 1914-XII «О воинской обязанности и воинской службе»).</a:t>
            </a:r>
          </a:p>
          <a:p>
            <a:pPr algn="just"/>
            <a:endParaRPr lang="ru-RU" sz="2500" dirty="0">
              <a:latin typeface="Georgia" panose="02040502050405020303" pitchFamily="18" charset="0"/>
            </a:endParaRPr>
          </a:p>
          <a:p>
            <a:pPr algn="just"/>
            <a:r>
              <a:rPr lang="ru-RU" sz="2500" dirty="0">
                <a:latin typeface="Georgia" panose="02040502050405020303" pitchFamily="18" charset="0"/>
              </a:rPr>
              <a:t>Пример: </a:t>
            </a:r>
            <a:r>
              <a:rPr lang="ru-RU" sz="2500" dirty="0">
                <a:latin typeface="Georgia" panose="02040502050405020303" pitchFamily="18" charset="0"/>
              </a:rPr>
              <a:t>оформление (прием) на работу (</a:t>
            </a:r>
            <a:r>
              <a:rPr lang="ru-RU" sz="2500" dirty="0" err="1">
                <a:latin typeface="Georgia" panose="02040502050405020303" pitchFamily="18" charset="0"/>
              </a:rPr>
              <a:t>осн</a:t>
            </a:r>
            <a:r>
              <a:rPr lang="ru-RU" sz="2500" dirty="0">
                <a:latin typeface="Georgia" panose="02040502050405020303" pitchFamily="18" charset="0"/>
              </a:rPr>
              <a:t>. </a:t>
            </a:r>
            <a:r>
              <a:rPr lang="ru-RU" sz="2500" dirty="0">
                <a:latin typeface="Georgia" panose="02040502050405020303" pitchFamily="18" charset="0"/>
              </a:rPr>
              <a:t>- </a:t>
            </a:r>
            <a:r>
              <a:rPr lang="ru-RU" sz="2500" dirty="0" smtClean="0">
                <a:latin typeface="Georgia" panose="02040502050405020303" pitchFamily="18" charset="0"/>
              </a:rPr>
              <a:t>статья </a:t>
            </a:r>
            <a:r>
              <a:rPr lang="ru-RU" sz="2500" dirty="0">
                <a:latin typeface="Georgia" panose="02040502050405020303" pitchFamily="18" charset="0"/>
              </a:rPr>
              <a:t>26 Трудового кодекса Республики </a:t>
            </a:r>
            <a:r>
              <a:rPr lang="ru-RU" sz="2500" dirty="0" smtClean="0">
                <a:latin typeface="Georgia" panose="02040502050405020303" pitchFamily="18" charset="0"/>
              </a:rPr>
              <a:t>Беларусь).</a:t>
            </a:r>
            <a:endParaRPr lang="ru-RU" sz="2500" i="1" spc="-45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2" name="object 2"/>
          <p:cNvSpPr txBox="1"/>
          <p:nvPr/>
        </p:nvSpPr>
        <p:spPr>
          <a:xfrm>
            <a:off x="914401" y="543603"/>
            <a:ext cx="7924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85" dirty="0" smtClean="0">
                <a:latin typeface="Georgia"/>
                <a:cs typeface="Georgia"/>
              </a:rPr>
              <a:t>Основные правовые</a:t>
            </a:r>
            <a:r>
              <a:rPr lang="ru-RU" sz="3200" spc="-95" dirty="0" smtClean="0">
                <a:latin typeface="Georgia"/>
                <a:cs typeface="Georgia"/>
              </a:rPr>
              <a:t> </a:t>
            </a:r>
            <a:r>
              <a:rPr lang="ru-RU" sz="3200" spc="-45" dirty="0" smtClean="0">
                <a:latin typeface="Georgia"/>
                <a:cs typeface="Georgia"/>
              </a:rPr>
              <a:t>основания</a:t>
            </a:r>
            <a:r>
              <a:rPr lang="ru-RU" sz="3200" spc="-85" dirty="0" smtClean="0">
                <a:latin typeface="Georgia"/>
                <a:cs typeface="Georgia"/>
              </a:rPr>
              <a:t> </a:t>
            </a:r>
            <a:r>
              <a:rPr lang="ru-RU" sz="3200" spc="-10" dirty="0" smtClean="0">
                <a:latin typeface="Georgia"/>
                <a:cs typeface="Georgia"/>
              </a:rPr>
              <a:t>обработки</a:t>
            </a:r>
            <a:endParaRPr lang="ru-RU" sz="32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233570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Рассмотрение резюме (анкеты) соискателей (кандидатов на трудоустройство), в том числе поиск, оценка соответствия соискателей установленным требованиям, осуществление коммуникации с соискателями - 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756394"/>
            <a:ext cx="757428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latin typeface="Georgia" panose="02040502050405020303" pitchFamily="18" charset="0"/>
              </a:rPr>
              <a:t>при направлении резюме (анкеты) в электронном виде посредством формы на Сайте, электронного сообщения на адрес электронной почты – обработка персональных данных осуществляется на основании согласия субъекта персональных данных (статья 5 Закона); 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Рассмотрение резюме (анкеты) соискателей (кандидатов на трудоустройство), в том числе поиск, оценка соответствия соискателей установленным требованиям, осуществление коммуникации с соискателями - 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756394"/>
            <a:ext cx="757428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latin typeface="Georgia" panose="02040502050405020303" pitchFamily="18" charset="0"/>
              </a:rPr>
              <a:t>при направлении (предоставлении) резюме в письменном виде – обработка персональных данных, указанных в документе, адресованном оператору и подписанном субъектом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ru-RU" sz="2800" dirty="0">
                <a:latin typeface="Georgia" panose="02040502050405020303" pitchFamily="18" charset="0"/>
              </a:rPr>
              <a:t>персональных данных (абзац шестнадцатый статьи 6 Закона);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87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Рассмотрение резюме (анкеты) соискателей (кандидатов на трудоустройство), в том числе поиск, оценка соответствия соискателей установленным требованиям, осуществление коммуникации с соискателями - 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756394"/>
            <a:ext cx="7574280" cy="2474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3200" dirty="0">
                <a:latin typeface="Georgia" panose="02040502050405020303" pitchFamily="18" charset="0"/>
              </a:rPr>
              <a:t>при рассмотрении резюме, размещенного на сайтах поиска работы – обработка распространенных ранее персональных данных (абзац девятнадцатый статьи 6 Закона)</a:t>
            </a:r>
            <a:endParaRPr lang="ru-RU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2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3600" dirty="0" smtClean="0">
                <a:latin typeface="Georgia" panose="02040502050405020303" pitchFamily="18" charset="0"/>
              </a:rPr>
              <a:t>Реестр обработки персональных данных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989518"/>
            <a:ext cx="7574280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В каждом структурном подразделении ведется локальный реестр обработки персональных данных.</a:t>
            </a:r>
          </a:p>
          <a:p>
            <a:pPr algn="just"/>
            <a:r>
              <a:rPr lang="ru-RU" sz="2400" dirty="0">
                <a:latin typeface="Georgia" panose="02040502050405020303" pitchFamily="18" charset="0"/>
              </a:rPr>
              <a:t>В случае выявления нового бизнес-процесса, связанного с обработкой персональных данных, руководитель структурного подразделения или назначенное им лицо обязано уведомить Специалиста по внутреннему контролю не позднее 10 рабочих дней, направив заполненный шаблон реестра </a:t>
            </a:r>
            <a:r>
              <a:rPr lang="ru-RU" sz="2400" dirty="0" smtClean="0">
                <a:latin typeface="Georgia" panose="02040502050405020303" pitchFamily="18" charset="0"/>
              </a:rPr>
              <a:t>посредством </a:t>
            </a:r>
            <a:r>
              <a:rPr lang="ru-RU" sz="2400" dirty="0">
                <a:latin typeface="Georgia" panose="02040502050405020303" pitchFamily="18" charset="0"/>
              </a:rPr>
              <a:t>корпоративной </a:t>
            </a:r>
            <a:r>
              <a:rPr lang="ru-RU" sz="2400" dirty="0" smtClean="0">
                <a:latin typeface="Georgia" panose="02040502050405020303" pitchFamily="18" charset="0"/>
              </a:rPr>
              <a:t>почты.</a:t>
            </a: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3600" dirty="0" smtClean="0">
                <a:latin typeface="Georgia" panose="02040502050405020303" pitchFamily="18" charset="0"/>
              </a:rPr>
              <a:t>Реестр обработки персональных данных</a:t>
            </a:r>
            <a:endParaRPr lang="ru-RU" sz="36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49687"/>
              </p:ext>
            </p:extLst>
          </p:nvPr>
        </p:nvGraphicFramePr>
        <p:xfrm>
          <a:off x="76200" y="2743199"/>
          <a:ext cx="8991599" cy="2749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525">
                  <a:extLst>
                    <a:ext uri="{9D8B030D-6E8A-4147-A177-3AD203B41FA5}">
                      <a16:colId xmlns:a16="http://schemas.microsoft.com/office/drawing/2014/main" val="377821915"/>
                    </a:ext>
                  </a:extLst>
                </a:gridCol>
                <a:gridCol w="522047">
                  <a:extLst>
                    <a:ext uri="{9D8B030D-6E8A-4147-A177-3AD203B41FA5}">
                      <a16:colId xmlns:a16="http://schemas.microsoft.com/office/drawing/2014/main" val="3280203262"/>
                    </a:ext>
                  </a:extLst>
                </a:gridCol>
                <a:gridCol w="637186">
                  <a:extLst>
                    <a:ext uri="{9D8B030D-6E8A-4147-A177-3AD203B41FA5}">
                      <a16:colId xmlns:a16="http://schemas.microsoft.com/office/drawing/2014/main" val="2867147599"/>
                    </a:ext>
                  </a:extLst>
                </a:gridCol>
                <a:gridCol w="637186">
                  <a:extLst>
                    <a:ext uri="{9D8B030D-6E8A-4147-A177-3AD203B41FA5}">
                      <a16:colId xmlns:a16="http://schemas.microsoft.com/office/drawing/2014/main" val="799975950"/>
                    </a:ext>
                  </a:extLst>
                </a:gridCol>
                <a:gridCol w="412495">
                  <a:extLst>
                    <a:ext uri="{9D8B030D-6E8A-4147-A177-3AD203B41FA5}">
                      <a16:colId xmlns:a16="http://schemas.microsoft.com/office/drawing/2014/main" val="351980522"/>
                    </a:ext>
                  </a:extLst>
                </a:gridCol>
                <a:gridCol w="554464">
                  <a:extLst>
                    <a:ext uri="{9D8B030D-6E8A-4147-A177-3AD203B41FA5}">
                      <a16:colId xmlns:a16="http://schemas.microsoft.com/office/drawing/2014/main" val="3258437131"/>
                    </a:ext>
                  </a:extLst>
                </a:gridCol>
                <a:gridCol w="459445">
                  <a:extLst>
                    <a:ext uri="{9D8B030D-6E8A-4147-A177-3AD203B41FA5}">
                      <a16:colId xmlns:a16="http://schemas.microsoft.com/office/drawing/2014/main" val="4072109673"/>
                    </a:ext>
                  </a:extLst>
                </a:gridCol>
                <a:gridCol w="554464">
                  <a:extLst>
                    <a:ext uri="{9D8B030D-6E8A-4147-A177-3AD203B41FA5}">
                      <a16:colId xmlns:a16="http://schemas.microsoft.com/office/drawing/2014/main" val="2852633952"/>
                    </a:ext>
                  </a:extLst>
                </a:gridCol>
                <a:gridCol w="554464">
                  <a:extLst>
                    <a:ext uri="{9D8B030D-6E8A-4147-A177-3AD203B41FA5}">
                      <a16:colId xmlns:a16="http://schemas.microsoft.com/office/drawing/2014/main" val="3143297501"/>
                    </a:ext>
                  </a:extLst>
                </a:gridCol>
                <a:gridCol w="1109488">
                  <a:extLst>
                    <a:ext uri="{9D8B030D-6E8A-4147-A177-3AD203B41FA5}">
                      <a16:colId xmlns:a16="http://schemas.microsoft.com/office/drawing/2014/main" val="2108985631"/>
                    </a:ext>
                  </a:extLst>
                </a:gridCol>
                <a:gridCol w="792012">
                  <a:extLst>
                    <a:ext uri="{9D8B030D-6E8A-4147-A177-3AD203B41FA5}">
                      <a16:colId xmlns:a16="http://schemas.microsoft.com/office/drawing/2014/main" val="3928581429"/>
                    </a:ext>
                  </a:extLst>
                </a:gridCol>
                <a:gridCol w="871381">
                  <a:extLst>
                    <a:ext uri="{9D8B030D-6E8A-4147-A177-3AD203B41FA5}">
                      <a16:colId xmlns:a16="http://schemas.microsoft.com/office/drawing/2014/main" val="2177937906"/>
                    </a:ext>
                  </a:extLst>
                </a:gridCol>
                <a:gridCol w="1109488">
                  <a:extLst>
                    <a:ext uri="{9D8B030D-6E8A-4147-A177-3AD203B41FA5}">
                      <a16:colId xmlns:a16="http://schemas.microsoft.com/office/drawing/2014/main" val="107115536"/>
                    </a:ext>
                  </a:extLst>
                </a:gridCol>
                <a:gridCol w="506954">
                  <a:extLst>
                    <a:ext uri="{9D8B030D-6E8A-4147-A177-3AD203B41FA5}">
                      <a16:colId xmlns:a16="http://schemas.microsoft.com/office/drawing/2014/main" val="661489711"/>
                    </a:ext>
                  </a:extLst>
                </a:gridCol>
              </a:tblGrid>
              <a:tr h="27490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№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Цели обработки персональных данных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Структурной подразделение 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Должность специалиста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Имя пользователя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Информационная система (ресурс)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Категории субъектов персональных данных, чьи данные подвергаются обработке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Название документов, в которых указаны персональные данные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Перечень обрабатываемых персональных данных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Документ(ы), на основании которого(ых) персональные данные обрабатываются с указанием его (их) полного названия, пункта, статьи, части, приложения (если таковые имеются)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Категории получателей персональных данных (куда передаются персональные данные после вашей обработки)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Уполномоченные лица (юридические лица, ИП, физические лица, осуществляющие обработку персональных данных)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>
                          <a:effectLst/>
                        </a:rPr>
                        <a:t>Срок хранения персональных данных согласно Постановления Министерства юстиции Республики Беларусь от 24.05.2012 N 140</a:t>
                      </a:r>
                      <a:br>
                        <a:rPr lang="ru-RU" sz="600">
                          <a:effectLst/>
                        </a:rPr>
                      </a:br>
                      <a:r>
                        <a:rPr lang="ru-RU" sz="600">
                          <a:effectLst/>
                        </a:rPr>
                        <a:t>"О перечне типовых документов"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600" dirty="0">
                          <a:effectLst/>
                        </a:rPr>
                        <a:t>Примечание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55273" marR="55273" marT="0" marB="0" anchor="ctr"/>
                </a:tc>
                <a:extLst>
                  <a:ext uri="{0D108BD9-81ED-4DB2-BD59-A6C34878D82A}">
                    <a16:rowId xmlns:a16="http://schemas.microsoft.com/office/drawing/2014/main" val="368466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108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Политика обработки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589409"/>
            <a:ext cx="757428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обработки персональных данных.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обработки персональных данных в рамках трудовой деятельности.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be-BY" sz="3200" dirty="0">
                <a:latin typeface="Georgia" panose="02040502050405020303" pitchFamily="18" charset="0"/>
              </a:rPr>
              <a:t>Политика</a:t>
            </a:r>
            <a:r>
              <a:rPr lang="ru-RU" sz="3200" dirty="0">
                <a:latin typeface="Georgia" panose="02040502050405020303" pitchFamily="18" charset="0"/>
              </a:rPr>
              <a:t> </a:t>
            </a:r>
            <a:r>
              <a:rPr lang="ru-RU" sz="3200" dirty="0">
                <a:latin typeface="Georgia" panose="02040502050405020303" pitchFamily="18" charset="0"/>
              </a:rPr>
              <a:t>обработки файлов </a:t>
            </a:r>
            <a:r>
              <a:rPr lang="en-US" sz="3200" dirty="0">
                <a:latin typeface="Georgia" panose="02040502050405020303" pitchFamily="18" charset="0"/>
              </a:rPr>
              <a:t>cookie</a:t>
            </a:r>
            <a:r>
              <a:rPr lang="ru-RU" sz="3200" dirty="0">
                <a:latin typeface="Georgia" panose="02040502050405020303" pitchFamily="18" charset="0"/>
              </a:rPr>
              <a:t>.</a:t>
            </a:r>
            <a:endParaRPr lang="ru-RU" sz="3200" dirty="0">
              <a:latin typeface="Georgia" panose="02040502050405020303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200" dirty="0">
                <a:latin typeface="Georgia" panose="02040502050405020303" pitchFamily="18" charset="0"/>
              </a:rPr>
              <a:t>Политика </a:t>
            </a:r>
            <a:r>
              <a:rPr lang="ru-RU" sz="3200" dirty="0" smtClean="0">
                <a:latin typeface="Georgia" panose="02040502050405020303" pitchFamily="18" charset="0"/>
              </a:rPr>
              <a:t>видеонаблюдения.</a:t>
            </a:r>
            <a:endParaRPr lang="ru-RU" sz="3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382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Политика обработки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685198"/>
            <a:ext cx="7574280" cy="4136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Политики разъясняют субъектам персональных данных, как и для каких целей их персональные данные собираются, используются или иным образом обрабатываются, а также отражают имеющиеся в связи с этим у субъектов персональных данных права и механизм их реализации.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Политика «Для клиентов» расположена на сайте </a:t>
            </a:r>
            <a:r>
              <a:rPr lang="ru-RU" sz="2000" dirty="0" smtClean="0">
                <a:latin typeface="Georgia" panose="02040502050405020303" pitchFamily="18" charset="0"/>
              </a:rPr>
              <a:t>Организации, </a:t>
            </a:r>
            <a:r>
              <a:rPr lang="ru-RU" sz="2000" dirty="0">
                <a:latin typeface="Georgia" panose="02040502050405020303" pitchFamily="18" charset="0"/>
              </a:rPr>
              <a:t>а также на внутреннем сетевом диске в папке «Персональные данные».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  <a:p>
            <a:pPr algn="just"/>
            <a:r>
              <a:rPr lang="ru-RU" sz="2000" dirty="0">
                <a:latin typeface="Georgia" panose="02040502050405020303" pitchFamily="18" charset="0"/>
              </a:rPr>
              <a:t>Политика обработки персональных данных в рамках трудовой деятельности расположена на внутреннем сетевом диске в папке «Персональные данные».</a:t>
            </a:r>
          </a:p>
        </p:txBody>
      </p:sp>
    </p:spTree>
    <p:extLst>
      <p:ext uri="{BB962C8B-B14F-4D97-AF65-F5344CB8AC3E}">
        <p14:creationId xmlns:p14="http://schemas.microsoft.com/office/powerpoint/2010/main" val="56927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122870" y="1662366"/>
            <a:ext cx="7526655" cy="814705"/>
            <a:chOff x="1122870" y="1662366"/>
            <a:chExt cx="7526655" cy="814705"/>
          </a:xfrm>
        </p:grpSpPr>
        <p:sp>
          <p:nvSpPr>
            <p:cNvPr id="6" name="object 6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7430389" y="0"/>
                  </a:moveTo>
                  <a:lnTo>
                    <a:pt x="79857" y="0"/>
                  </a:lnTo>
                  <a:lnTo>
                    <a:pt x="48772" y="6284"/>
                  </a:lnTo>
                  <a:lnTo>
                    <a:pt x="23388" y="23415"/>
                  </a:lnTo>
                  <a:lnTo>
                    <a:pt x="6275" y="48809"/>
                  </a:lnTo>
                  <a:lnTo>
                    <a:pt x="0" y="79883"/>
                  </a:lnTo>
                  <a:lnTo>
                    <a:pt x="0" y="718693"/>
                  </a:lnTo>
                  <a:lnTo>
                    <a:pt x="6275" y="749766"/>
                  </a:lnTo>
                  <a:lnTo>
                    <a:pt x="23388" y="775160"/>
                  </a:lnTo>
                  <a:lnTo>
                    <a:pt x="48772" y="792291"/>
                  </a:lnTo>
                  <a:lnTo>
                    <a:pt x="79857" y="798576"/>
                  </a:lnTo>
                  <a:lnTo>
                    <a:pt x="7430389" y="798576"/>
                  </a:lnTo>
                  <a:lnTo>
                    <a:pt x="7461462" y="792291"/>
                  </a:lnTo>
                  <a:lnTo>
                    <a:pt x="7486856" y="775160"/>
                  </a:lnTo>
                  <a:lnTo>
                    <a:pt x="7503987" y="749766"/>
                  </a:lnTo>
                  <a:lnTo>
                    <a:pt x="7510272" y="718693"/>
                  </a:lnTo>
                  <a:lnTo>
                    <a:pt x="7510272" y="79883"/>
                  </a:lnTo>
                  <a:lnTo>
                    <a:pt x="7503987" y="48809"/>
                  </a:lnTo>
                  <a:lnTo>
                    <a:pt x="7486856" y="23415"/>
                  </a:lnTo>
                  <a:lnTo>
                    <a:pt x="7461462" y="6284"/>
                  </a:lnTo>
                  <a:lnTo>
                    <a:pt x="7430389" y="0"/>
                  </a:lnTo>
                  <a:close/>
                </a:path>
              </a:pathLst>
            </a:custGeom>
            <a:solidFill>
              <a:srgbClr val="394B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0808" y="1670304"/>
              <a:ext cx="7510780" cy="798830"/>
            </a:xfrm>
            <a:custGeom>
              <a:avLst/>
              <a:gdLst/>
              <a:ahLst/>
              <a:cxnLst/>
              <a:rect l="l" t="t" r="r" b="b"/>
              <a:pathLst>
                <a:path w="7510780" h="798830">
                  <a:moveTo>
                    <a:pt x="0" y="79883"/>
                  </a:moveTo>
                  <a:lnTo>
                    <a:pt x="6275" y="48809"/>
                  </a:lnTo>
                  <a:lnTo>
                    <a:pt x="23388" y="23415"/>
                  </a:lnTo>
                  <a:lnTo>
                    <a:pt x="48772" y="6284"/>
                  </a:lnTo>
                  <a:lnTo>
                    <a:pt x="79857" y="0"/>
                  </a:lnTo>
                  <a:lnTo>
                    <a:pt x="7430389" y="0"/>
                  </a:lnTo>
                  <a:lnTo>
                    <a:pt x="7461462" y="6284"/>
                  </a:lnTo>
                  <a:lnTo>
                    <a:pt x="7486856" y="23415"/>
                  </a:lnTo>
                  <a:lnTo>
                    <a:pt x="7503987" y="48809"/>
                  </a:lnTo>
                  <a:lnTo>
                    <a:pt x="7510272" y="79883"/>
                  </a:lnTo>
                  <a:lnTo>
                    <a:pt x="7510272" y="718693"/>
                  </a:lnTo>
                  <a:lnTo>
                    <a:pt x="7503987" y="749766"/>
                  </a:lnTo>
                  <a:lnTo>
                    <a:pt x="7486856" y="775160"/>
                  </a:lnTo>
                  <a:lnTo>
                    <a:pt x="7461462" y="792291"/>
                  </a:lnTo>
                  <a:lnTo>
                    <a:pt x="7430389" y="798576"/>
                  </a:lnTo>
                  <a:lnTo>
                    <a:pt x="79857" y="798576"/>
                  </a:lnTo>
                  <a:lnTo>
                    <a:pt x="48772" y="792291"/>
                  </a:lnTo>
                  <a:lnTo>
                    <a:pt x="23388" y="775160"/>
                  </a:lnTo>
                  <a:lnTo>
                    <a:pt x="6275" y="749766"/>
                  </a:lnTo>
                  <a:lnTo>
                    <a:pt x="0" y="718693"/>
                  </a:lnTo>
                  <a:lnTo>
                    <a:pt x="0" y="79883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07719" y="928496"/>
            <a:ext cx="6052185" cy="1469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Сфера</a:t>
            </a:r>
            <a:r>
              <a:rPr sz="3200" spc="-105" dirty="0">
                <a:latin typeface="Georgia"/>
                <a:cs typeface="Georgia"/>
              </a:rPr>
              <a:t> </a:t>
            </a:r>
            <a:r>
              <a:rPr sz="3200" spc="-20" dirty="0">
                <a:latin typeface="Georgia"/>
                <a:cs typeface="Georgia"/>
              </a:rPr>
              <a:t>действия</a:t>
            </a:r>
            <a:r>
              <a:rPr sz="3200" spc="-90" dirty="0">
                <a:latin typeface="Georgia"/>
                <a:cs typeface="Georgia"/>
              </a:rPr>
              <a:t> </a:t>
            </a:r>
            <a:r>
              <a:rPr sz="3200" spc="-10" dirty="0">
                <a:latin typeface="Georgia"/>
                <a:cs typeface="Georgia"/>
              </a:rPr>
              <a:t>Закона</a:t>
            </a:r>
            <a:endParaRPr sz="3200" dirty="0">
              <a:latin typeface="Georgia"/>
              <a:cs typeface="Georgia"/>
            </a:endParaRPr>
          </a:p>
          <a:p>
            <a:pPr marL="1306195" algn="ctr">
              <a:lnSpc>
                <a:spcPts val="2705"/>
              </a:lnSpc>
              <a:spcBef>
                <a:spcPts val="2110"/>
              </a:spcBef>
            </a:pPr>
            <a:r>
              <a:rPr sz="2400" b="1" spc="-220" dirty="0">
                <a:solidFill>
                  <a:srgbClr val="FFFFFF"/>
                </a:solidFill>
                <a:latin typeface="Georgia"/>
                <a:cs typeface="Georgia"/>
              </a:rPr>
              <a:t>Закон</a:t>
            </a:r>
            <a:r>
              <a:rPr sz="2400" b="1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Georgia"/>
                <a:cs typeface="Georgia"/>
              </a:rPr>
              <a:t>не</a:t>
            </a:r>
            <a:r>
              <a:rPr sz="2400" b="1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Georgia"/>
                <a:cs typeface="Georgia"/>
              </a:rPr>
              <a:t>регулирует</a:t>
            </a:r>
            <a:endParaRPr sz="2400" dirty="0">
              <a:latin typeface="Georgia"/>
              <a:cs typeface="Georgia"/>
            </a:endParaRPr>
          </a:p>
          <a:p>
            <a:pPr marL="1310640" algn="ctr">
              <a:lnSpc>
                <a:spcPts val="2705"/>
              </a:lnSpc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обработку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персональных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данных:</a:t>
            </a:r>
            <a:endParaRPr sz="2400" dirty="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22870" y="2614866"/>
            <a:ext cx="3620135" cy="1522095"/>
            <a:chOff x="1122870" y="2614866"/>
            <a:chExt cx="3620135" cy="1522095"/>
          </a:xfrm>
        </p:grpSpPr>
        <p:sp>
          <p:nvSpPr>
            <p:cNvPr id="10" name="object 10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6" y="1402697"/>
                  </a:lnTo>
                  <a:lnTo>
                    <a:pt x="29054" y="1444044"/>
                  </a:lnTo>
                  <a:lnTo>
                    <a:pt x="61656" y="1476650"/>
                  </a:lnTo>
                  <a:lnTo>
                    <a:pt x="103004" y="1498033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3"/>
                  </a:lnTo>
                  <a:lnTo>
                    <a:pt x="3542592" y="1476650"/>
                  </a:lnTo>
                  <a:lnTo>
                    <a:pt x="3575198" y="1444044"/>
                  </a:lnTo>
                  <a:lnTo>
                    <a:pt x="3596581" y="1402697"/>
                  </a:lnTo>
                  <a:lnTo>
                    <a:pt x="3604259" y="135509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0808" y="2622804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090"/>
                  </a:lnTo>
                  <a:lnTo>
                    <a:pt x="3596581" y="1402697"/>
                  </a:lnTo>
                  <a:lnTo>
                    <a:pt x="3575198" y="1444044"/>
                  </a:lnTo>
                  <a:lnTo>
                    <a:pt x="3542592" y="1476650"/>
                  </a:lnTo>
                  <a:lnTo>
                    <a:pt x="3501245" y="1498033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3"/>
                  </a:lnTo>
                  <a:lnTo>
                    <a:pt x="61656" y="1476650"/>
                  </a:lnTo>
                  <a:lnTo>
                    <a:pt x="29054" y="1444044"/>
                  </a:lnTo>
                  <a:lnTo>
                    <a:pt x="7676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0808" y="2685999"/>
            <a:ext cx="3444620" cy="13423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635" algn="ctr">
              <a:lnSpc>
                <a:spcPct val="88000"/>
              </a:lnSpc>
              <a:spcBef>
                <a:spcPts val="325"/>
              </a:spcBef>
            </a:pPr>
            <a:r>
              <a:rPr sz="1600" b="1" spc="-10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Georgia"/>
                <a:cs typeface="Georgia"/>
              </a:rPr>
              <a:t>процессе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Georgia"/>
                <a:cs typeface="Georgia"/>
              </a:rPr>
              <a:t>личного,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Georgia"/>
                <a:cs typeface="Georgia"/>
              </a:rPr>
              <a:t>семейного,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домашнего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55" dirty="0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1600" b="1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иного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подобного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40" dirty="0">
                <a:solidFill>
                  <a:srgbClr val="FFFFFF"/>
                </a:solidFill>
                <a:latin typeface="Georgia"/>
                <a:cs typeface="Georgia"/>
              </a:rPr>
              <a:t>их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использования,</a:t>
            </a:r>
            <a:r>
              <a:rPr sz="1600" b="1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не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25" dirty="0">
                <a:solidFill>
                  <a:srgbClr val="FFFFFF"/>
                </a:solidFill>
                <a:latin typeface="Georgia"/>
                <a:cs typeface="Georgia"/>
              </a:rPr>
              <a:t>связанного</a:t>
            </a:r>
            <a:r>
              <a:rPr sz="1600" b="1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с </a:t>
            </a:r>
            <a:r>
              <a:rPr sz="1600" b="1" spc="-130" dirty="0">
                <a:solidFill>
                  <a:srgbClr val="FFFFFF"/>
                </a:solidFill>
                <a:latin typeface="Georgia"/>
                <a:cs typeface="Georgia"/>
              </a:rPr>
              <a:t>профессиональной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Georgia"/>
                <a:cs typeface="Georgia"/>
              </a:rPr>
              <a:t>или</a:t>
            </a:r>
            <a:endParaRPr sz="1600" dirty="0">
              <a:latin typeface="Georgia"/>
              <a:cs typeface="Georgia"/>
            </a:endParaRPr>
          </a:p>
          <a:p>
            <a:pPr marL="521334" marR="513080" algn="ctr">
              <a:lnSpc>
                <a:spcPts val="1689"/>
              </a:lnSpc>
              <a:spcBef>
                <a:spcPts val="20"/>
              </a:spcBef>
            </a:pPr>
            <a:r>
              <a:rPr sz="1600" b="1" spc="-120" dirty="0">
                <a:solidFill>
                  <a:srgbClr val="FFFFFF"/>
                </a:solidFill>
                <a:latin typeface="Georgia"/>
                <a:cs typeface="Georgia"/>
              </a:rPr>
              <a:t>предпринимательской </a:t>
            </a:r>
            <a:r>
              <a:rPr sz="1600" b="1" spc="-30" dirty="0">
                <a:solidFill>
                  <a:srgbClr val="FFFFFF"/>
                </a:solidFill>
                <a:latin typeface="Georgia"/>
                <a:cs typeface="Georgia"/>
              </a:rPr>
              <a:t>деятельностью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2870" y="4274502"/>
            <a:ext cx="3620135" cy="1522095"/>
            <a:chOff x="1122870" y="4274502"/>
            <a:chExt cx="3620135" cy="1522095"/>
          </a:xfrm>
        </p:grpSpPr>
        <p:sp>
          <p:nvSpPr>
            <p:cNvPr id="14" name="object 14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3453638" y="0"/>
                  </a:moveTo>
                  <a:lnTo>
                    <a:pt x="150622" y="0"/>
                  </a:lnTo>
                  <a:lnTo>
                    <a:pt x="103004" y="7678"/>
                  </a:lnTo>
                  <a:lnTo>
                    <a:pt x="61656" y="29061"/>
                  </a:lnTo>
                  <a:lnTo>
                    <a:pt x="29054" y="61667"/>
                  </a:lnTo>
                  <a:lnTo>
                    <a:pt x="7676" y="103014"/>
                  </a:lnTo>
                  <a:lnTo>
                    <a:pt x="0" y="150622"/>
                  </a:lnTo>
                  <a:lnTo>
                    <a:pt x="0" y="1355140"/>
                  </a:lnTo>
                  <a:lnTo>
                    <a:pt x="7676" y="1402733"/>
                  </a:lnTo>
                  <a:lnTo>
                    <a:pt x="29054" y="1444066"/>
                  </a:lnTo>
                  <a:lnTo>
                    <a:pt x="61656" y="1476660"/>
                  </a:lnTo>
                  <a:lnTo>
                    <a:pt x="103004" y="1498035"/>
                  </a:lnTo>
                  <a:lnTo>
                    <a:pt x="150622" y="1505712"/>
                  </a:lnTo>
                  <a:lnTo>
                    <a:pt x="3453638" y="1505712"/>
                  </a:lnTo>
                  <a:lnTo>
                    <a:pt x="3501245" y="1498035"/>
                  </a:lnTo>
                  <a:lnTo>
                    <a:pt x="3542592" y="1476660"/>
                  </a:lnTo>
                  <a:lnTo>
                    <a:pt x="3575198" y="1444066"/>
                  </a:lnTo>
                  <a:lnTo>
                    <a:pt x="3596581" y="1402733"/>
                  </a:lnTo>
                  <a:lnTo>
                    <a:pt x="3604259" y="1355140"/>
                  </a:lnTo>
                  <a:lnTo>
                    <a:pt x="3604259" y="150622"/>
                  </a:lnTo>
                  <a:lnTo>
                    <a:pt x="3596581" y="103014"/>
                  </a:lnTo>
                  <a:lnTo>
                    <a:pt x="3575198" y="61667"/>
                  </a:lnTo>
                  <a:lnTo>
                    <a:pt x="3542592" y="29061"/>
                  </a:lnTo>
                  <a:lnTo>
                    <a:pt x="3501245" y="7678"/>
                  </a:lnTo>
                  <a:lnTo>
                    <a:pt x="3453638" y="0"/>
                  </a:lnTo>
                  <a:close/>
                </a:path>
              </a:pathLst>
            </a:custGeom>
            <a:solidFill>
              <a:srgbClr val="86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0808" y="4282440"/>
              <a:ext cx="3604260" cy="1506220"/>
            </a:xfrm>
            <a:custGeom>
              <a:avLst/>
              <a:gdLst/>
              <a:ahLst/>
              <a:cxnLst/>
              <a:rect l="l" t="t" r="r" b="b"/>
              <a:pathLst>
                <a:path w="3604260" h="1506220">
                  <a:moveTo>
                    <a:pt x="0" y="150622"/>
                  </a:moveTo>
                  <a:lnTo>
                    <a:pt x="7676" y="103014"/>
                  </a:lnTo>
                  <a:lnTo>
                    <a:pt x="29054" y="61667"/>
                  </a:lnTo>
                  <a:lnTo>
                    <a:pt x="61656" y="29061"/>
                  </a:lnTo>
                  <a:lnTo>
                    <a:pt x="103004" y="7678"/>
                  </a:lnTo>
                  <a:lnTo>
                    <a:pt x="150622" y="0"/>
                  </a:lnTo>
                  <a:lnTo>
                    <a:pt x="3453638" y="0"/>
                  </a:lnTo>
                  <a:lnTo>
                    <a:pt x="3501245" y="7678"/>
                  </a:lnTo>
                  <a:lnTo>
                    <a:pt x="3542592" y="29061"/>
                  </a:lnTo>
                  <a:lnTo>
                    <a:pt x="3575198" y="61667"/>
                  </a:lnTo>
                  <a:lnTo>
                    <a:pt x="3596581" y="103014"/>
                  </a:lnTo>
                  <a:lnTo>
                    <a:pt x="3604259" y="150622"/>
                  </a:lnTo>
                  <a:lnTo>
                    <a:pt x="3604259" y="1355140"/>
                  </a:lnTo>
                  <a:lnTo>
                    <a:pt x="3596581" y="1402733"/>
                  </a:lnTo>
                  <a:lnTo>
                    <a:pt x="3575198" y="1444066"/>
                  </a:lnTo>
                  <a:lnTo>
                    <a:pt x="3542592" y="1476660"/>
                  </a:lnTo>
                  <a:lnTo>
                    <a:pt x="3501245" y="1498035"/>
                  </a:lnTo>
                  <a:lnTo>
                    <a:pt x="3453638" y="1505712"/>
                  </a:lnTo>
                  <a:lnTo>
                    <a:pt x="150622" y="1505712"/>
                  </a:lnTo>
                  <a:lnTo>
                    <a:pt x="103004" y="1498035"/>
                  </a:lnTo>
                  <a:lnTo>
                    <a:pt x="61656" y="1476660"/>
                  </a:lnTo>
                  <a:lnTo>
                    <a:pt x="29054" y="1444066"/>
                  </a:lnTo>
                  <a:lnTo>
                    <a:pt x="7676" y="1402733"/>
                  </a:lnTo>
                  <a:lnTo>
                    <a:pt x="0" y="135514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36928" y="4561459"/>
            <a:ext cx="3238500" cy="9118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ct val="87900"/>
              </a:lnSpc>
              <a:spcBef>
                <a:spcPts val="325"/>
              </a:spcBef>
            </a:pPr>
            <a:r>
              <a:rPr sz="1600" b="1" spc="-150" dirty="0">
                <a:solidFill>
                  <a:srgbClr val="FFFFFF"/>
                </a:solidFill>
                <a:latin typeface="Georgia"/>
                <a:cs typeface="Georgia"/>
              </a:rPr>
              <a:t>переписка</a:t>
            </a:r>
            <a:r>
              <a:rPr sz="16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75" dirty="0">
                <a:solidFill>
                  <a:srgbClr val="FFFFFF"/>
                </a:solidFill>
                <a:latin typeface="Georgia"/>
                <a:cs typeface="Georgia"/>
              </a:rPr>
              <a:t>социальных</a:t>
            </a:r>
            <a:r>
              <a:rPr sz="1600" b="1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65" dirty="0">
                <a:solidFill>
                  <a:srgbClr val="FFFFFF"/>
                </a:solidFill>
                <a:latin typeface="Georgia"/>
                <a:cs typeface="Georgia"/>
              </a:rPr>
              <a:t>сетях,</a:t>
            </a:r>
            <a:r>
              <a:rPr sz="1600" b="1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с </a:t>
            </a:r>
            <a:r>
              <a:rPr sz="1600" b="1" spc="-180" dirty="0">
                <a:solidFill>
                  <a:srgbClr val="FFFFFF"/>
                </a:solidFill>
                <a:latin typeface="Georgia"/>
                <a:cs typeface="Georgia"/>
              </a:rPr>
              <a:t>помощью</a:t>
            </a:r>
            <a:r>
              <a:rPr sz="1600" b="1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50" dirty="0">
                <a:solidFill>
                  <a:srgbClr val="FFFFFF"/>
                </a:solidFill>
                <a:latin typeface="Georgia"/>
                <a:cs typeface="Georgia"/>
              </a:rPr>
              <a:t>электронной</a:t>
            </a:r>
            <a:r>
              <a:rPr sz="1600" b="1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Georgia"/>
                <a:cs typeface="Georgia"/>
              </a:rPr>
              <a:t>почты, </a:t>
            </a:r>
            <a:r>
              <a:rPr sz="1600" b="1" spc="-155" dirty="0">
                <a:solidFill>
                  <a:srgbClr val="FFFFFF"/>
                </a:solidFill>
                <a:latin typeface="Georgia"/>
                <a:cs typeface="Georgia"/>
              </a:rPr>
              <a:t>сохранение</a:t>
            </a:r>
            <a:r>
              <a:rPr sz="1600" b="1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185" dirty="0">
                <a:solidFill>
                  <a:srgbClr val="FFFFFF"/>
                </a:solidFill>
                <a:latin typeface="Georgia"/>
                <a:cs typeface="Georgia"/>
              </a:rPr>
              <a:t>и</a:t>
            </a:r>
            <a:r>
              <a:rPr sz="1600" b="1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b="1" spc="-85" dirty="0">
                <a:solidFill>
                  <a:srgbClr val="FFFFFF"/>
                </a:solidFill>
                <a:latin typeface="Georgia"/>
                <a:cs typeface="Georgia"/>
              </a:rPr>
              <a:t>систематизация </a:t>
            </a:r>
            <a:r>
              <a:rPr sz="1600" b="1" spc="-45" dirty="0">
                <a:solidFill>
                  <a:srgbClr val="FFFFFF"/>
                </a:solidFill>
                <a:latin typeface="Georgia"/>
                <a:cs typeface="Georgia"/>
              </a:rPr>
              <a:t>адресатов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30406" y="2614866"/>
            <a:ext cx="3618865" cy="1522095"/>
            <a:chOff x="5030406" y="2614866"/>
            <a:chExt cx="3618865" cy="1522095"/>
          </a:xfrm>
        </p:grpSpPr>
        <p:sp>
          <p:nvSpPr>
            <p:cNvPr id="18" name="object 18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3452113" y="0"/>
                  </a:moveTo>
                  <a:lnTo>
                    <a:pt x="150621" y="0"/>
                  </a:lnTo>
                  <a:lnTo>
                    <a:pt x="103014" y="7678"/>
                  </a:lnTo>
                  <a:lnTo>
                    <a:pt x="61667" y="29061"/>
                  </a:lnTo>
                  <a:lnTo>
                    <a:pt x="29061" y="61667"/>
                  </a:lnTo>
                  <a:lnTo>
                    <a:pt x="7678" y="103014"/>
                  </a:lnTo>
                  <a:lnTo>
                    <a:pt x="0" y="150622"/>
                  </a:lnTo>
                  <a:lnTo>
                    <a:pt x="0" y="1355090"/>
                  </a:lnTo>
                  <a:lnTo>
                    <a:pt x="7678" y="1402697"/>
                  </a:lnTo>
                  <a:lnTo>
                    <a:pt x="29061" y="1444044"/>
                  </a:lnTo>
                  <a:lnTo>
                    <a:pt x="61667" y="1476650"/>
                  </a:lnTo>
                  <a:lnTo>
                    <a:pt x="103014" y="1498033"/>
                  </a:lnTo>
                  <a:lnTo>
                    <a:pt x="150621" y="1505712"/>
                  </a:lnTo>
                  <a:lnTo>
                    <a:pt x="3452113" y="1505712"/>
                  </a:lnTo>
                  <a:lnTo>
                    <a:pt x="3499721" y="1498033"/>
                  </a:lnTo>
                  <a:lnTo>
                    <a:pt x="3541068" y="1476650"/>
                  </a:lnTo>
                  <a:lnTo>
                    <a:pt x="3573674" y="1444044"/>
                  </a:lnTo>
                  <a:lnTo>
                    <a:pt x="3595057" y="1402697"/>
                  </a:lnTo>
                  <a:lnTo>
                    <a:pt x="3602735" y="1355090"/>
                  </a:lnTo>
                  <a:lnTo>
                    <a:pt x="3602735" y="150622"/>
                  </a:lnTo>
                  <a:lnTo>
                    <a:pt x="3595057" y="103014"/>
                  </a:lnTo>
                  <a:lnTo>
                    <a:pt x="3573674" y="61667"/>
                  </a:lnTo>
                  <a:lnTo>
                    <a:pt x="3541068" y="29061"/>
                  </a:lnTo>
                  <a:lnTo>
                    <a:pt x="3499721" y="7678"/>
                  </a:lnTo>
                  <a:lnTo>
                    <a:pt x="3452113" y="0"/>
                  </a:lnTo>
                  <a:close/>
                </a:path>
              </a:pathLst>
            </a:custGeom>
            <a:solidFill>
              <a:srgbClr val="465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38344" y="2622804"/>
              <a:ext cx="3602990" cy="1506220"/>
            </a:xfrm>
            <a:custGeom>
              <a:avLst/>
              <a:gdLst/>
              <a:ahLst/>
              <a:cxnLst/>
              <a:rect l="l" t="t" r="r" b="b"/>
              <a:pathLst>
                <a:path w="3602990" h="1506220">
                  <a:moveTo>
                    <a:pt x="0" y="150622"/>
                  </a:moveTo>
                  <a:lnTo>
                    <a:pt x="7678" y="103014"/>
                  </a:lnTo>
                  <a:lnTo>
                    <a:pt x="29061" y="61667"/>
                  </a:lnTo>
                  <a:lnTo>
                    <a:pt x="61667" y="29061"/>
                  </a:lnTo>
                  <a:lnTo>
                    <a:pt x="103014" y="7678"/>
                  </a:lnTo>
                  <a:lnTo>
                    <a:pt x="150621" y="0"/>
                  </a:lnTo>
                  <a:lnTo>
                    <a:pt x="3452113" y="0"/>
                  </a:lnTo>
                  <a:lnTo>
                    <a:pt x="3499721" y="7678"/>
                  </a:lnTo>
                  <a:lnTo>
                    <a:pt x="3541068" y="29061"/>
                  </a:lnTo>
                  <a:lnTo>
                    <a:pt x="3573674" y="61667"/>
                  </a:lnTo>
                  <a:lnTo>
                    <a:pt x="3595057" y="103014"/>
                  </a:lnTo>
                  <a:lnTo>
                    <a:pt x="3602735" y="150622"/>
                  </a:lnTo>
                  <a:lnTo>
                    <a:pt x="3602735" y="1355090"/>
                  </a:lnTo>
                  <a:lnTo>
                    <a:pt x="3595057" y="1402697"/>
                  </a:lnTo>
                  <a:lnTo>
                    <a:pt x="3573674" y="1444044"/>
                  </a:lnTo>
                  <a:lnTo>
                    <a:pt x="3541068" y="1476650"/>
                  </a:lnTo>
                  <a:lnTo>
                    <a:pt x="3499721" y="1498033"/>
                  </a:lnTo>
                  <a:lnTo>
                    <a:pt x="3452113" y="1505712"/>
                  </a:lnTo>
                  <a:lnTo>
                    <a:pt x="150621" y="1505712"/>
                  </a:lnTo>
                  <a:lnTo>
                    <a:pt x="103014" y="1498033"/>
                  </a:lnTo>
                  <a:lnTo>
                    <a:pt x="61667" y="1476650"/>
                  </a:lnTo>
                  <a:lnTo>
                    <a:pt x="29061" y="1444044"/>
                  </a:lnTo>
                  <a:lnTo>
                    <a:pt x="7678" y="1402697"/>
                  </a:lnTo>
                  <a:lnTo>
                    <a:pt x="0" y="1355090"/>
                  </a:lnTo>
                  <a:lnTo>
                    <a:pt x="0" y="15062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50611" y="3052699"/>
            <a:ext cx="3385820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255"/>
              </a:lnSpc>
              <a:spcBef>
                <a:spcPts val="105"/>
              </a:spcBef>
            </a:pPr>
            <a:r>
              <a:rPr sz="2000" b="1" spc="-150" dirty="0">
                <a:solidFill>
                  <a:srgbClr val="FFFFFF"/>
                </a:solidFill>
                <a:latin typeface="Georgia"/>
                <a:cs typeface="Georgia"/>
              </a:rPr>
              <a:t>отнесенных</a:t>
            </a:r>
            <a:r>
              <a:rPr sz="2000" b="1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Georgia"/>
                <a:cs typeface="Georgia"/>
              </a:rPr>
              <a:t>к</a:t>
            </a:r>
            <a:endParaRPr sz="2000" dirty="0">
              <a:latin typeface="Georgia"/>
              <a:cs typeface="Georgia"/>
            </a:endParaRPr>
          </a:p>
          <a:p>
            <a:pPr algn="ctr">
              <a:lnSpc>
                <a:spcPts val="2255"/>
              </a:lnSpc>
            </a:pPr>
            <a:r>
              <a:rPr sz="2000" b="1" spc="-145" dirty="0">
                <a:solidFill>
                  <a:srgbClr val="FFFFFF"/>
                </a:solidFill>
                <a:latin typeface="Georgia"/>
                <a:cs typeface="Georgia"/>
              </a:rPr>
              <a:t>государственным</a:t>
            </a:r>
            <a:r>
              <a:rPr sz="2000" b="1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Georgia"/>
                <a:cs typeface="Georgia"/>
              </a:rPr>
              <a:t>секретам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 </a:t>
            </a:r>
            <a:r>
              <a:rPr lang="ru-RU" sz="2400" dirty="0" smtClean="0">
                <a:latin typeface="Georgia" panose="02040502050405020303" pitchFamily="18" charset="0"/>
              </a:rPr>
              <a:t>Политика обработки персональных данных: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589409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Общая структура приложения к Политике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79" y="2286000"/>
            <a:ext cx="8945602" cy="31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73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5151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400" dirty="0"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687162"/>
            <a:ext cx="7508748" cy="3336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400" dirty="0">
                <a:latin typeface="Georgia" panose="02040502050405020303" pitchFamily="18" charset="0"/>
              </a:rPr>
              <a:t>Регламентирует порядок удаления документов на бумажном или электронном носителе, а также в информационной системе (ресурсе). В положении расписан механизм, согласно которому необходимо уничтожать документы с ПД</a:t>
            </a:r>
            <a:r>
              <a:rPr lang="ru-RU" sz="2400" dirty="0" smtClean="0">
                <a:latin typeface="Georgia" panose="02040502050405020303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Georgia" panose="02040502050405020303" pitchFamily="18" charset="0"/>
              </a:rPr>
              <a:t>Каждый документ (электронный </a:t>
            </a:r>
            <a:r>
              <a:rPr lang="ru-RU" sz="2400" dirty="0">
                <a:latin typeface="Georgia" panose="02040502050405020303" pitchFamily="18" charset="0"/>
              </a:rPr>
              <a:t>д</a:t>
            </a:r>
            <a:r>
              <a:rPr lang="ru-RU" sz="2400" dirty="0" smtClean="0">
                <a:latin typeface="Georgia" panose="02040502050405020303" pitchFamily="18" charset="0"/>
              </a:rPr>
              <a:t>окумент) (черновик документа) с персональными данными имеет срок хранения. Хранение документа с истекшим сроком – ЗАПРЕЩЕНО!</a:t>
            </a:r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047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 </a:t>
            </a:r>
            <a:r>
              <a:rPr lang="ru-RU" sz="2400" dirty="0" smtClean="0">
                <a:latin typeface="Georgia" panose="02040502050405020303" pitchFamily="18" charset="0"/>
              </a:rPr>
              <a:t>Положение </a:t>
            </a:r>
            <a:r>
              <a:rPr lang="ru-RU" sz="2400" dirty="0">
                <a:latin typeface="Georgia" panose="02040502050405020303" pitchFamily="18" charset="0"/>
              </a:rPr>
              <a:t>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2086150"/>
            <a:ext cx="7706868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000" dirty="0">
                <a:latin typeface="Georgia" panose="02040502050405020303" pitchFamily="18" charset="0"/>
              </a:rPr>
              <a:t>При уничтожении документов, содержащих ПД необходимо руководствоваться: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Постановлением Министерства юстиции Республики Беларусь от 19.01.2009 г. №4 «Об утверждении инструкции по делопроизводству в государственных органах, и иных организациях».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Постановлением Министерства юстиции Республики Беларусь от 24.05.2012 г. №140 «О перечне типовых документов».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 smtClean="0">
                <a:latin typeface="Georgia" panose="02040502050405020303" pitchFamily="18" charset="0"/>
              </a:rPr>
              <a:t>Политикой </a:t>
            </a:r>
            <a:r>
              <a:rPr lang="ru-RU" sz="2000" dirty="0">
                <a:latin typeface="Georgia" panose="02040502050405020303" pitchFamily="18" charset="0"/>
              </a:rPr>
              <a:t>обработки персональных данных.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000" dirty="0">
                <a:latin typeface="Georgia" panose="02040502050405020303" pitchFamily="18" charset="0"/>
              </a:rPr>
              <a:t>Положением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ru-RU" sz="2000" dirty="0">
                <a:latin typeface="Georgia" panose="02040502050405020303" pitchFamily="18" charset="0"/>
              </a:rPr>
              <a:t>о порядке удаления (уничтожения) персональных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226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 </a:t>
            </a:r>
            <a:r>
              <a:rPr lang="ru-RU" sz="2400" dirty="0" smtClean="0">
                <a:latin typeface="Georgia" panose="02040502050405020303" pitchFamily="18" charset="0"/>
              </a:rPr>
              <a:t>Положение </a:t>
            </a:r>
            <a:r>
              <a:rPr lang="ru-RU" sz="2400" dirty="0">
                <a:latin typeface="Georgia" panose="02040502050405020303" pitchFamily="18" charset="0"/>
              </a:rPr>
              <a:t>о порядке удаления (уничтожения) персональных данных: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4521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100" dirty="0">
                <a:solidFill>
                  <a:srgbClr val="FF0000"/>
                </a:solidFill>
                <a:latin typeface="Georgia" panose="02040502050405020303" pitchFamily="18" charset="0"/>
              </a:rPr>
              <a:t>Все документы, содержащие ПД имеют свой срок хранения, по истечению которого они должны быть уничтожены, и Вы как лицо, которое занимается обработкой ПД должны отслеживать эти документы и вовремя их уничтожать. </a:t>
            </a:r>
          </a:p>
          <a:p>
            <a:pPr algn="just"/>
            <a:r>
              <a:rPr lang="ru-RU" sz="2100" dirty="0">
                <a:solidFill>
                  <a:srgbClr val="FF0000"/>
                </a:solidFill>
                <a:latin typeface="Georgia" panose="02040502050405020303" pitchFamily="18" charset="0"/>
              </a:rPr>
              <a:t>Если в Политике указана ссылка на </a:t>
            </a:r>
            <a:r>
              <a:rPr lang="ru-RU" sz="2100" b="1" dirty="0">
                <a:solidFill>
                  <a:srgbClr val="FF0000"/>
                </a:solidFill>
                <a:latin typeface="Georgia" panose="02040502050405020303" pitchFamily="18" charset="0"/>
              </a:rPr>
              <a:t>пункт Перечня 140</a:t>
            </a:r>
            <a:r>
              <a:rPr lang="ru-RU" sz="2100" dirty="0">
                <a:solidFill>
                  <a:srgbClr val="FF0000"/>
                </a:solidFill>
                <a:latin typeface="Georgia" panose="02040502050405020303" pitchFamily="18" charset="0"/>
              </a:rPr>
              <a:t>, то такой документ подлежит уничтожению в начале года, следующего за годом завершения срока хранения.</a:t>
            </a:r>
          </a:p>
          <a:p>
            <a:pPr algn="just"/>
            <a:r>
              <a:rPr lang="ru-RU" sz="2100" dirty="0">
                <a:solidFill>
                  <a:srgbClr val="FF0000"/>
                </a:solidFill>
                <a:latin typeface="Georgia" panose="02040502050405020303" pitchFamily="18" charset="0"/>
              </a:rPr>
              <a:t>Если ссылки нет, то документ уничтожается Комиссией по удалению ПД в срок, не превышающий 15 (пятнадцать) календарных дней со дня поступления заявления субъекта об удалении (уничтожении) персональных данных, достижения цели обработки либо признания персональных данных избыточными.</a:t>
            </a:r>
          </a:p>
          <a:p>
            <a:pPr algn="just"/>
            <a:endParaRPr lang="ru-RU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1330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Локальные правовые акты </a:t>
            </a:r>
            <a:r>
              <a:rPr lang="ru-RU" sz="2400" b="1" spc="-85" dirty="0" smtClean="0">
                <a:latin typeface="Georgia"/>
                <a:cs typeface="Georgia"/>
              </a:rPr>
              <a:t>Организации</a:t>
            </a:r>
            <a:endParaRPr lang="ru-RU" sz="2400" b="1" spc="-1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dirty="0">
                <a:latin typeface="Georgia" panose="02040502050405020303" pitchFamily="18" charset="0"/>
              </a:rPr>
              <a:t>Положение о порядке удаления (уничтожения) персональных данных: блокирование ПД.</a:t>
            </a: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9" y="1969517"/>
            <a:ext cx="8919292" cy="413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96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30899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Допускается сбор и хранение ксерокопий документов только в случаях если в законодательном акте или в его отсылочной норме указано «снимаются (берутся) ксерокопии</a:t>
            </a:r>
            <a:r>
              <a:rPr lang="en-US" sz="2500" dirty="0">
                <a:latin typeface="Georgia" panose="02040502050405020303" pitchFamily="18" charset="0"/>
              </a:rPr>
              <a:t> (</a:t>
            </a:r>
            <a:r>
              <a:rPr lang="ru-RU" sz="2500" dirty="0">
                <a:latin typeface="Georgia" panose="02040502050405020303" pitchFamily="18" charset="0"/>
              </a:rPr>
              <a:t>копии) документов».</a:t>
            </a:r>
          </a:p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Пример - абзац 8 п. 2 ст.19 Закона Республики Беларусь №433-3 от 28 октября 2008 года «Об основах административных процедур».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64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19101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i="0" spc="-85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85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i="0" spc="-85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Закон Республики Беларусь от </a:t>
            </a:r>
            <a:r>
              <a:rPr lang="ru-RU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28 октября 2008 г. № 433-З «Об основах административных процедур»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903928"/>
            <a:ext cx="76504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ru-RU" sz="1800" dirty="0"/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" y="2402656"/>
            <a:ext cx="9098449" cy="43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166365"/>
            <a:ext cx="7650480" cy="1166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just"/>
            <a:r>
              <a:rPr lang="ru-RU" sz="2500" dirty="0">
                <a:latin typeface="Georgia" panose="02040502050405020303" pitchFamily="18" charset="0"/>
              </a:rPr>
              <a:t>Не рекомендуется хранить электронные документы в заполненном виде, а именно с реквизитами субъектов персональных данных.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214" y="2831964"/>
            <a:ext cx="8109102" cy="252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80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1112520" y="1166365"/>
            <a:ext cx="765048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Право</a:t>
            </a:r>
            <a:r>
              <a:rPr lang="ru-RU" sz="2800" spc="-4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на</a:t>
            </a:r>
            <a:r>
              <a:rPr lang="ru-RU" sz="2800" spc="-4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получение</a:t>
            </a:r>
            <a:r>
              <a:rPr lang="ru-RU" sz="28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информации</a:t>
            </a:r>
            <a:r>
              <a:rPr lang="ru-RU" sz="28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о</a:t>
            </a:r>
            <a:r>
              <a:rPr lang="ru-RU" sz="2800" spc="-4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предоставлении</a:t>
            </a:r>
            <a:r>
              <a:rPr lang="ru-RU" sz="2800" spc="-56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персональных</a:t>
            </a:r>
            <a:r>
              <a:rPr lang="ru-RU" sz="2800" spc="-34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данных</a:t>
            </a:r>
            <a:r>
              <a:rPr lang="ru-RU" sz="2800" spc="-4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третьим</a:t>
            </a:r>
            <a:r>
              <a:rPr lang="ru-RU" sz="2800" spc="-49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ru-RU" sz="2800" spc="-8" dirty="0">
                <a:solidFill>
                  <a:schemeClr val="tx1"/>
                </a:solidFill>
                <a:latin typeface="Times New Roman"/>
                <a:cs typeface="Times New Roman"/>
              </a:rPr>
              <a:t>лицам.</a:t>
            </a:r>
            <a:endParaRPr lang="ru-RU" sz="25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63A4340C-3E39-4295-94CC-595A42BD451A}"/>
              </a:ext>
            </a:extLst>
          </p:cNvPr>
          <p:cNvSpPr txBox="1"/>
          <p:nvPr/>
        </p:nvSpPr>
        <p:spPr>
          <a:xfrm>
            <a:off x="1112520" y="3148970"/>
            <a:ext cx="765048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Для фиксирования информации, которую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Организация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предоставляет другим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организациям (третьим лицам),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вводится </a:t>
            </a:r>
            <a:r>
              <a:rPr lang="ru-RU" sz="2800" dirty="0">
                <a:solidFill>
                  <a:schemeClr val="tx1"/>
                </a:solidFill>
                <a:latin typeface="Times New Roman"/>
                <a:cs typeface="Times New Roman"/>
              </a:rPr>
              <a:t>«Журнал учёта передачи персональных данных третьим </a:t>
            </a:r>
            <a:r>
              <a:rPr lang="ru-RU" sz="2800" dirty="0" smtClean="0">
                <a:solidFill>
                  <a:schemeClr val="tx1"/>
                </a:solidFill>
                <a:latin typeface="Times New Roman"/>
                <a:cs typeface="Times New Roman"/>
              </a:rPr>
              <a:t>лицам». </a:t>
            </a:r>
            <a:endParaRPr lang="ru-RU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7712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49635" y="429327"/>
            <a:ext cx="8001000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r>
              <a:rPr lang="ru-RU" sz="2200" spc="-85" dirty="0">
                <a:latin typeface="Georgia"/>
              </a:rPr>
              <a:t>Журнал учёта передачи персональных данных </a:t>
            </a:r>
            <a:r>
              <a:rPr lang="ru-RU" sz="2200" spc="-85" dirty="0" smtClean="0">
                <a:latin typeface="Georgia"/>
              </a:rPr>
              <a:t>третьим лицам</a:t>
            </a:r>
            <a:r>
              <a:rPr lang="ru-RU" sz="2200" b="1" dirty="0" smtClean="0"/>
              <a:t>:</a:t>
            </a:r>
            <a:endParaRPr lang="ru-RU" sz="2200" dirty="0"/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200" spc="-85" dirty="0" smtClean="0">
                <a:latin typeface="Georgia"/>
              </a:rPr>
              <a:t>В </a:t>
            </a:r>
            <a:r>
              <a:rPr lang="ru-RU" sz="2200" spc="-85" dirty="0">
                <a:latin typeface="Georgia"/>
              </a:rPr>
              <a:t>данный журнал необходимо вносить информацию о предоставлении данных субъектов ПД третьим лицам (организациям, государственным органам).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16816"/>
              </p:ext>
            </p:extLst>
          </p:nvPr>
        </p:nvGraphicFramePr>
        <p:xfrm>
          <a:off x="38099" y="2252519"/>
          <a:ext cx="9067802" cy="4565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1894">
                  <a:extLst>
                    <a:ext uri="{9D8B030D-6E8A-4147-A177-3AD203B41FA5}">
                      <a16:colId xmlns:a16="http://schemas.microsoft.com/office/drawing/2014/main" val="2819639547"/>
                    </a:ext>
                  </a:extLst>
                </a:gridCol>
                <a:gridCol w="1100378">
                  <a:extLst>
                    <a:ext uri="{9D8B030D-6E8A-4147-A177-3AD203B41FA5}">
                      <a16:colId xmlns:a16="http://schemas.microsoft.com/office/drawing/2014/main" val="558800406"/>
                    </a:ext>
                  </a:extLst>
                </a:gridCol>
                <a:gridCol w="1046123">
                  <a:extLst>
                    <a:ext uri="{9D8B030D-6E8A-4147-A177-3AD203B41FA5}">
                      <a16:colId xmlns:a16="http://schemas.microsoft.com/office/drawing/2014/main" val="2237386539"/>
                    </a:ext>
                  </a:extLst>
                </a:gridCol>
                <a:gridCol w="1043006">
                  <a:extLst>
                    <a:ext uri="{9D8B030D-6E8A-4147-A177-3AD203B41FA5}">
                      <a16:colId xmlns:a16="http://schemas.microsoft.com/office/drawing/2014/main" val="391797115"/>
                    </a:ext>
                  </a:extLst>
                </a:gridCol>
                <a:gridCol w="1474349">
                  <a:extLst>
                    <a:ext uri="{9D8B030D-6E8A-4147-A177-3AD203B41FA5}">
                      <a16:colId xmlns:a16="http://schemas.microsoft.com/office/drawing/2014/main" val="2560720638"/>
                    </a:ext>
                  </a:extLst>
                </a:gridCol>
                <a:gridCol w="1372438">
                  <a:extLst>
                    <a:ext uri="{9D8B030D-6E8A-4147-A177-3AD203B41FA5}">
                      <a16:colId xmlns:a16="http://schemas.microsoft.com/office/drawing/2014/main" val="1362448004"/>
                    </a:ext>
                  </a:extLst>
                </a:gridCol>
                <a:gridCol w="1147341">
                  <a:extLst>
                    <a:ext uri="{9D8B030D-6E8A-4147-A177-3AD203B41FA5}">
                      <a16:colId xmlns:a16="http://schemas.microsoft.com/office/drawing/2014/main" val="2032354194"/>
                    </a:ext>
                  </a:extLst>
                </a:gridCol>
                <a:gridCol w="1492273">
                  <a:extLst>
                    <a:ext uri="{9D8B030D-6E8A-4147-A177-3AD203B41FA5}">
                      <a16:colId xmlns:a16="http://schemas.microsoft.com/office/drawing/2014/main" val="846047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внесения записи в журнал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ФИО субъекта персональных данных, чьи данные передавались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рождения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Наименование третьего лица с указанием его юридического адреса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ФИО,</a:t>
                      </a:r>
                      <a:r>
                        <a:rPr lang="ru-RU" sz="1400" baseline="0" dirty="0" smtClean="0">
                          <a:effectLst/>
                        </a:rPr>
                        <a:t> </a:t>
                      </a:r>
                      <a:r>
                        <a:rPr lang="ru-RU" sz="1400" dirty="0" smtClean="0">
                          <a:effectLst/>
                        </a:rPr>
                        <a:t>должность, </a:t>
                      </a:r>
                      <a:r>
                        <a:rPr lang="ru-RU" sz="1400" dirty="0" smtClean="0">
                          <a:effectLst/>
                        </a:rPr>
                        <a:t>работника, который </a:t>
                      </a:r>
                      <a:r>
                        <a:rPr lang="ru-RU" sz="1400" dirty="0">
                          <a:effectLst/>
                        </a:rPr>
                        <a:t>передавал персональные данные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Дата предоставления персональных данных третьему лицу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Персональные данные, предоставленные третьему лицу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3224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01.02.2024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Иванов Иван</a:t>
                      </a:r>
                      <a:r>
                        <a:rPr lang="ru-RU" sz="1400" baseline="0" dirty="0" smtClean="0">
                          <a:effectLst/>
                        </a:rPr>
                        <a:t> Иванович</a:t>
                      </a: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14.09.1965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r>
                        <a:rPr lang="ru-RU" sz="1400" dirty="0" smtClean="0">
                          <a:effectLst/>
                        </a:rPr>
                        <a:t>ООО «Ромашко»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Специалист отдела кадров Петров Петр Петрович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01.02.2025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Иванов Иван Иванович , 14.09.1965 г.р.,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прож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 адресе: г. Минск. пр. Независимости, </a:t>
                      </a: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4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123-2, паспорт МР2206534, 3160589АО056РВ7 и </a:t>
                      </a:r>
                      <a:r>
                        <a:rPr lang="ru-RU" sz="14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тд</a:t>
                      </a:r>
                      <a:endParaRPr lang="ru-RU" sz="14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4295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726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3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2253016"/>
            <a:ext cx="1745614" cy="56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85872" y="1956037"/>
            <a:ext cx="375285" cy="1091057"/>
          </a:xfrm>
          <a:custGeom>
            <a:avLst/>
            <a:gdLst/>
            <a:ahLst/>
            <a:cxnLst/>
            <a:rect l="l" t="t" r="r" b="b"/>
            <a:pathLst>
              <a:path w="375285" h="1164589">
                <a:moveTo>
                  <a:pt x="374903" y="1164336"/>
                </a:moveTo>
                <a:lnTo>
                  <a:pt x="315663" y="1157641"/>
                </a:lnTo>
                <a:lnTo>
                  <a:pt x="264206" y="1139005"/>
                </a:lnTo>
                <a:lnTo>
                  <a:pt x="223625" y="1110596"/>
                </a:lnTo>
                <a:lnTo>
                  <a:pt x="197010" y="1074586"/>
                </a:lnTo>
                <a:lnTo>
                  <a:pt x="187451" y="1033144"/>
                </a:lnTo>
                <a:lnTo>
                  <a:pt x="187451" y="713359"/>
                </a:lnTo>
                <a:lnTo>
                  <a:pt x="177893" y="671917"/>
                </a:lnTo>
                <a:lnTo>
                  <a:pt x="151278" y="635907"/>
                </a:lnTo>
                <a:lnTo>
                  <a:pt x="110697" y="607498"/>
                </a:lnTo>
                <a:lnTo>
                  <a:pt x="59240" y="588862"/>
                </a:lnTo>
                <a:lnTo>
                  <a:pt x="0" y="582167"/>
                </a:lnTo>
                <a:lnTo>
                  <a:pt x="59240" y="575473"/>
                </a:lnTo>
                <a:lnTo>
                  <a:pt x="110697" y="556837"/>
                </a:lnTo>
                <a:lnTo>
                  <a:pt x="151278" y="528428"/>
                </a:lnTo>
                <a:lnTo>
                  <a:pt x="177893" y="492418"/>
                </a:lnTo>
                <a:lnTo>
                  <a:pt x="187451" y="450976"/>
                </a:lnTo>
                <a:lnTo>
                  <a:pt x="187451" y="131190"/>
                </a:lnTo>
                <a:lnTo>
                  <a:pt x="197010" y="89749"/>
                </a:lnTo>
                <a:lnTo>
                  <a:pt x="223625" y="53739"/>
                </a:lnTo>
                <a:lnTo>
                  <a:pt x="264206" y="25330"/>
                </a:lnTo>
                <a:lnTo>
                  <a:pt x="315663" y="6694"/>
                </a:lnTo>
                <a:lnTo>
                  <a:pt x="374903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46703" y="1965960"/>
            <a:ext cx="5292852" cy="109645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245745" marR="74295" indent="-172720" algn="just">
              <a:lnSpc>
                <a:spcPts val="2010"/>
              </a:lnSpc>
              <a:spcBef>
                <a:spcPts val="550"/>
              </a:spcBef>
              <a:buFont typeface="Georgia"/>
              <a:buChar char="•"/>
              <a:tabLst>
                <a:tab pos="245745" algn="l"/>
              </a:tabLst>
            </a:pPr>
            <a:r>
              <a:rPr sz="1900" b="0" i="1" spc="-25" dirty="0">
                <a:latin typeface="Georgia" panose="02040502050405020303" pitchFamily="18" charset="0"/>
                <a:cs typeface="Roboto Thin"/>
              </a:rPr>
              <a:t>любая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информация,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относящаяся</a:t>
            </a:r>
            <a:r>
              <a:rPr sz="1900" b="0" i="1" spc="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к </a:t>
            </a:r>
            <a:r>
              <a:rPr sz="1900" b="1" i="1" spc="-195" dirty="0">
                <a:latin typeface="Georgia" panose="02040502050405020303" pitchFamily="18" charset="0"/>
                <a:cs typeface="Georgia"/>
              </a:rPr>
              <a:t>идентифицированному</a:t>
            </a:r>
            <a:r>
              <a:rPr sz="1900" b="1" i="1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0" i="1" spc="-30" dirty="0">
                <a:latin typeface="Georgia" panose="02040502050405020303" pitchFamily="18" charset="0"/>
                <a:cs typeface="Roboto Thin"/>
              </a:rPr>
              <a:t>физическому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20" dirty="0">
                <a:latin typeface="Georgia" panose="02040502050405020303" pitchFamily="18" charset="0"/>
                <a:cs typeface="Roboto Thin"/>
              </a:rPr>
              <a:t>лицу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900" b="0" i="1" spc="-35" dirty="0">
                <a:latin typeface="Georgia" panose="02040502050405020303" pitchFamily="18" charset="0"/>
                <a:cs typeface="Roboto Thin"/>
              </a:rPr>
              <a:t> физическому</a:t>
            </a:r>
            <a:r>
              <a:rPr sz="19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лицу,</a:t>
            </a:r>
            <a:r>
              <a:rPr sz="19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55" dirty="0" err="1">
                <a:latin typeface="Georgia" panose="02040502050405020303" pitchFamily="18" charset="0"/>
                <a:cs typeface="Roboto Thin"/>
              </a:rPr>
              <a:t>которое</a:t>
            </a:r>
            <a:r>
              <a:rPr sz="1900" b="0" i="1" spc="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10" dirty="0" err="1">
                <a:latin typeface="Georgia" panose="02040502050405020303" pitchFamily="18" charset="0"/>
                <a:cs typeface="Georgia"/>
              </a:rPr>
              <a:t>может</a:t>
            </a:r>
            <a:endParaRPr sz="1900" dirty="0">
              <a:latin typeface="Georgia" panose="02040502050405020303" pitchFamily="18" charset="0"/>
              <a:cs typeface="Georgia"/>
            </a:endParaRPr>
          </a:p>
          <a:p>
            <a:pPr marL="245745" algn="just">
              <a:lnSpc>
                <a:spcPts val="1970"/>
              </a:lnSpc>
            </a:pPr>
            <a:r>
              <a:rPr sz="1900" b="1" i="1" spc="-220" dirty="0">
                <a:latin typeface="Georgia" panose="02040502050405020303" pitchFamily="18" charset="0"/>
                <a:cs typeface="Georgia"/>
              </a:rPr>
              <a:t>быть</a:t>
            </a:r>
            <a:r>
              <a:rPr sz="1900" b="1" i="1" spc="-20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130" dirty="0">
                <a:latin typeface="Georgia" panose="02040502050405020303" pitchFamily="18" charset="0"/>
                <a:cs typeface="Georgia"/>
              </a:rPr>
              <a:t>идентифицировано</a:t>
            </a:r>
            <a:endParaRPr sz="1900" dirty="0">
              <a:latin typeface="Georgia" panose="02040502050405020303" pitchFamily="18" charset="0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85579" y="3185795"/>
            <a:ext cx="5688330" cy="800735"/>
            <a:chOff x="3116262" y="3211131"/>
            <a:chExt cx="5688330" cy="800735"/>
          </a:xfrm>
        </p:grpSpPr>
        <p:sp>
          <p:nvSpPr>
            <p:cNvPr id="10" name="object 10"/>
            <p:cNvSpPr/>
            <p:nvPr/>
          </p:nvSpPr>
          <p:spPr>
            <a:xfrm>
              <a:off x="3124200" y="3219069"/>
              <a:ext cx="5672455" cy="784860"/>
            </a:xfrm>
            <a:custGeom>
              <a:avLst/>
              <a:gdLst/>
              <a:ahLst/>
              <a:cxnLst/>
              <a:rect l="l" t="t" r="r" b="b"/>
              <a:pathLst>
                <a:path w="5672455" h="784860">
                  <a:moveTo>
                    <a:pt x="5570220" y="171830"/>
                  </a:moveTo>
                  <a:lnTo>
                    <a:pt x="102107" y="171830"/>
                  </a:lnTo>
                  <a:lnTo>
                    <a:pt x="62364" y="179855"/>
                  </a:lnTo>
                  <a:lnTo>
                    <a:pt x="29908" y="201739"/>
                  </a:lnTo>
                  <a:lnTo>
                    <a:pt x="8024" y="234195"/>
                  </a:lnTo>
                  <a:lnTo>
                    <a:pt x="0" y="273938"/>
                  </a:lnTo>
                  <a:lnTo>
                    <a:pt x="0" y="682370"/>
                  </a:lnTo>
                  <a:lnTo>
                    <a:pt x="8024" y="722114"/>
                  </a:lnTo>
                  <a:lnTo>
                    <a:pt x="29908" y="754570"/>
                  </a:lnTo>
                  <a:lnTo>
                    <a:pt x="62364" y="776454"/>
                  </a:lnTo>
                  <a:lnTo>
                    <a:pt x="102107" y="784478"/>
                  </a:lnTo>
                  <a:lnTo>
                    <a:pt x="5570220" y="784478"/>
                  </a:lnTo>
                  <a:lnTo>
                    <a:pt x="5609963" y="776454"/>
                  </a:lnTo>
                  <a:lnTo>
                    <a:pt x="5642419" y="754570"/>
                  </a:lnTo>
                  <a:lnTo>
                    <a:pt x="5664303" y="722114"/>
                  </a:lnTo>
                  <a:lnTo>
                    <a:pt x="5672328" y="682370"/>
                  </a:lnTo>
                  <a:lnTo>
                    <a:pt x="5672328" y="273938"/>
                  </a:lnTo>
                  <a:lnTo>
                    <a:pt x="5664303" y="234195"/>
                  </a:lnTo>
                  <a:lnTo>
                    <a:pt x="5642419" y="201739"/>
                  </a:lnTo>
                  <a:lnTo>
                    <a:pt x="5609963" y="179855"/>
                  </a:lnTo>
                  <a:lnTo>
                    <a:pt x="5570220" y="171830"/>
                  </a:lnTo>
                  <a:close/>
                </a:path>
                <a:path w="5672455" h="784860">
                  <a:moveTo>
                    <a:pt x="515874" y="0"/>
                  </a:moveTo>
                  <a:lnTo>
                    <a:pt x="945388" y="171830"/>
                  </a:lnTo>
                  <a:lnTo>
                    <a:pt x="2363470" y="171830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DCD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4200" y="3219069"/>
              <a:ext cx="5672455" cy="784860"/>
            </a:xfrm>
            <a:custGeom>
              <a:avLst/>
              <a:gdLst/>
              <a:ahLst/>
              <a:cxnLst/>
              <a:rect l="l" t="t" r="r" b="b"/>
              <a:pathLst>
                <a:path w="5672455" h="784860">
                  <a:moveTo>
                    <a:pt x="0" y="273938"/>
                  </a:moveTo>
                  <a:lnTo>
                    <a:pt x="8024" y="234195"/>
                  </a:lnTo>
                  <a:lnTo>
                    <a:pt x="29908" y="201739"/>
                  </a:lnTo>
                  <a:lnTo>
                    <a:pt x="62364" y="179855"/>
                  </a:lnTo>
                  <a:lnTo>
                    <a:pt x="102107" y="171830"/>
                  </a:lnTo>
                  <a:lnTo>
                    <a:pt x="945388" y="171830"/>
                  </a:lnTo>
                  <a:lnTo>
                    <a:pt x="515874" y="0"/>
                  </a:lnTo>
                  <a:lnTo>
                    <a:pt x="2363470" y="171830"/>
                  </a:lnTo>
                  <a:lnTo>
                    <a:pt x="5570220" y="171830"/>
                  </a:lnTo>
                  <a:lnTo>
                    <a:pt x="5609963" y="179855"/>
                  </a:lnTo>
                  <a:lnTo>
                    <a:pt x="5642419" y="201739"/>
                  </a:lnTo>
                  <a:lnTo>
                    <a:pt x="5664303" y="234195"/>
                  </a:lnTo>
                  <a:lnTo>
                    <a:pt x="5672328" y="273938"/>
                  </a:lnTo>
                  <a:lnTo>
                    <a:pt x="5672328" y="427100"/>
                  </a:lnTo>
                  <a:lnTo>
                    <a:pt x="5672328" y="682370"/>
                  </a:lnTo>
                  <a:lnTo>
                    <a:pt x="5664303" y="722114"/>
                  </a:lnTo>
                  <a:lnTo>
                    <a:pt x="5642419" y="754570"/>
                  </a:lnTo>
                  <a:lnTo>
                    <a:pt x="5609963" y="776454"/>
                  </a:lnTo>
                  <a:lnTo>
                    <a:pt x="5570220" y="784478"/>
                  </a:lnTo>
                  <a:lnTo>
                    <a:pt x="2363470" y="784478"/>
                  </a:lnTo>
                  <a:lnTo>
                    <a:pt x="945388" y="784478"/>
                  </a:lnTo>
                  <a:lnTo>
                    <a:pt x="102107" y="784478"/>
                  </a:lnTo>
                  <a:lnTo>
                    <a:pt x="62364" y="776454"/>
                  </a:lnTo>
                  <a:lnTo>
                    <a:pt x="29908" y="754570"/>
                  </a:lnTo>
                  <a:lnTo>
                    <a:pt x="8024" y="722114"/>
                  </a:lnTo>
                  <a:lnTo>
                    <a:pt x="0" y="682370"/>
                  </a:lnTo>
                  <a:lnTo>
                    <a:pt x="0" y="427100"/>
                  </a:lnTo>
                  <a:lnTo>
                    <a:pt x="0" y="273938"/>
                  </a:lnTo>
                  <a:close/>
                </a:path>
              </a:pathLst>
            </a:custGeom>
            <a:ln w="15875">
              <a:solidFill>
                <a:srgbClr val="4154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56279" y="3542157"/>
            <a:ext cx="541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Georgia"/>
                <a:cs typeface="Georgia"/>
              </a:rPr>
              <a:t>Определение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согласно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Закону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40" dirty="0">
                <a:latin typeface="Georgia"/>
                <a:cs typeface="Georgia"/>
              </a:rPr>
              <a:t>Республики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Беларусь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963" y="4741984"/>
            <a:ext cx="1977287" cy="568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985" algn="r">
              <a:lnSpc>
                <a:spcPts val="2140"/>
              </a:lnSpc>
              <a:spcBef>
                <a:spcPts val="95"/>
              </a:spcBef>
            </a:pPr>
            <a:r>
              <a:rPr sz="1900" b="0" i="1" spc="-10" dirty="0">
                <a:solidFill>
                  <a:srgbClr val="283113"/>
                </a:solidFill>
                <a:latin typeface="Georgia" panose="02040502050405020303" pitchFamily="18" charset="0"/>
                <a:cs typeface="Roboto Thin"/>
              </a:rPr>
              <a:t>Идентификация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r">
              <a:lnSpc>
                <a:spcPts val="2140"/>
              </a:lnSpc>
            </a:pPr>
            <a:r>
              <a:rPr sz="1900" b="0" i="1" spc="-20" dirty="0">
                <a:solidFill>
                  <a:srgbClr val="283113"/>
                </a:solidFill>
                <a:latin typeface="Georgia" panose="02040502050405020303" pitchFamily="18" charset="0"/>
                <a:cs typeface="Roboto Thin"/>
              </a:rPr>
              <a:t>лица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85872" y="4482084"/>
            <a:ext cx="399415" cy="1088760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46703" y="4482084"/>
            <a:ext cx="5447030" cy="1088760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43840" indent="-172085" algn="just">
              <a:lnSpc>
                <a:spcPts val="2140"/>
              </a:lnSpc>
              <a:spcBef>
                <a:spcPts val="290"/>
              </a:spcBef>
              <a:buFont typeface="Georgia"/>
              <a:buChar char="•"/>
              <a:tabLst>
                <a:tab pos="243840" algn="l"/>
              </a:tabLst>
            </a:pPr>
            <a:r>
              <a:rPr sz="1900" b="0" i="1" spc="140" dirty="0">
                <a:latin typeface="Georgia" panose="02040502050405020303" pitchFamily="18" charset="0"/>
                <a:cs typeface="Roboto Thin"/>
              </a:rPr>
              <a:t>Это</a:t>
            </a:r>
            <a:r>
              <a:rPr sz="1900" b="0" i="1" spc="4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возможность</a:t>
            </a:r>
            <a:r>
              <a:rPr sz="1900" b="0" i="1" spc="6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175" dirty="0">
                <a:latin typeface="Georgia" panose="02040502050405020303" pitchFamily="18" charset="0"/>
                <a:cs typeface="Georgia"/>
              </a:rPr>
              <a:t>выделить</a:t>
            </a:r>
            <a:r>
              <a:rPr sz="1900" b="1" i="1" spc="20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данное</a:t>
            </a:r>
            <a:r>
              <a:rPr sz="1900" b="0" i="1" spc="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20" dirty="0">
                <a:latin typeface="Georgia" panose="02040502050405020303" pitchFamily="18" charset="0"/>
                <a:cs typeface="Roboto Thin"/>
              </a:rPr>
              <a:t>лицо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L="244475" algn="just">
              <a:lnSpc>
                <a:spcPts val="2005"/>
              </a:lnSpc>
            </a:pPr>
            <a:r>
              <a:rPr sz="1900" b="1" i="1" spc="-175" dirty="0">
                <a:latin typeface="Georgia" panose="02040502050405020303" pitchFamily="18" charset="0"/>
                <a:cs typeface="Georgia"/>
              </a:rPr>
              <a:t>среди</a:t>
            </a:r>
            <a:r>
              <a:rPr sz="1900" b="1" i="1" spc="-35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180" dirty="0">
                <a:latin typeface="Georgia" panose="02040502050405020303" pitchFamily="18" charset="0"/>
                <a:cs typeface="Georgia"/>
              </a:rPr>
              <a:t>остальных</a:t>
            </a:r>
            <a:r>
              <a:rPr sz="1900" b="0" i="1" spc="-180" dirty="0">
                <a:latin typeface="Georgia" panose="02040502050405020303" pitchFamily="18" charset="0"/>
                <a:cs typeface="Roboto Thin"/>
              </a:rPr>
              <a:t>,</a:t>
            </a:r>
            <a:r>
              <a:rPr sz="1900" b="0" i="1" spc="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70" dirty="0">
                <a:latin typeface="Georgia" panose="02040502050405020303" pitchFamily="18" charset="0"/>
                <a:cs typeface="Roboto Thin"/>
              </a:rPr>
              <a:t>указать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 на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него </a:t>
            </a:r>
            <a:r>
              <a:rPr sz="1900" b="0" i="1" spc="-50" dirty="0">
                <a:latin typeface="Georgia" panose="02040502050405020303" pitchFamily="18" charset="0"/>
                <a:cs typeface="Roboto Thin"/>
              </a:rPr>
              <a:t>и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L="244475" algn="just">
              <a:lnSpc>
                <a:spcPts val="2005"/>
              </a:lnSpc>
            </a:pPr>
            <a:r>
              <a:rPr sz="1900" b="0" i="1" dirty="0">
                <a:latin typeface="Georgia" panose="02040502050405020303" pitchFamily="18" charset="0"/>
                <a:cs typeface="Roboto Thin"/>
              </a:rPr>
              <a:t>использовать</a:t>
            </a:r>
            <a:r>
              <a:rPr sz="1900" b="0" i="1" spc="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-90" dirty="0">
                <a:latin typeface="Georgia" panose="02040502050405020303" pitchFamily="18" charset="0"/>
                <a:cs typeface="Roboto Thin"/>
              </a:rPr>
              <a:t>в</a:t>
            </a:r>
            <a:r>
              <a:rPr sz="19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spc="50" dirty="0">
                <a:latin typeface="Georgia" panose="02040502050405020303" pitchFamily="18" charset="0"/>
                <a:cs typeface="Roboto Thin"/>
              </a:rPr>
              <a:t>отношении</a:t>
            </a:r>
            <a:r>
              <a:rPr sz="1900" b="0" i="1" spc="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0" i="1" dirty="0">
                <a:latin typeface="Georgia" panose="02040502050405020303" pitchFamily="18" charset="0"/>
                <a:cs typeface="Roboto Thin"/>
              </a:rPr>
              <a:t>него</a:t>
            </a:r>
            <a:r>
              <a:rPr sz="1900" b="0" i="1" spc="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900" b="1" i="1" spc="-55" dirty="0">
                <a:latin typeface="Georgia" panose="02040502050405020303" pitchFamily="18" charset="0"/>
                <a:cs typeface="Georgia"/>
              </a:rPr>
              <a:t>особую</a:t>
            </a:r>
            <a:endParaRPr sz="1900" dirty="0">
              <a:latin typeface="Georgia" panose="02040502050405020303" pitchFamily="18" charset="0"/>
              <a:cs typeface="Georgia"/>
            </a:endParaRPr>
          </a:p>
          <a:p>
            <a:pPr marL="244475" algn="just">
              <a:lnSpc>
                <a:spcPts val="2145"/>
              </a:lnSpc>
            </a:pPr>
            <a:r>
              <a:rPr sz="1900" b="1" i="1" spc="-150" dirty="0">
                <a:latin typeface="Georgia" panose="02040502050405020303" pitchFamily="18" charset="0"/>
                <a:cs typeface="Georgia"/>
              </a:rPr>
              <a:t>модель</a:t>
            </a:r>
            <a:r>
              <a:rPr sz="19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900" b="1" i="1" spc="-85" dirty="0">
                <a:latin typeface="Georgia" panose="02040502050405020303" pitchFamily="18" charset="0"/>
                <a:cs typeface="Georgia"/>
              </a:rPr>
              <a:t>взаимодействия</a:t>
            </a:r>
            <a:endParaRPr sz="1900" dirty="0">
              <a:latin typeface="Georgia" panose="02040502050405020303" pitchFamily="18" charset="0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464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/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Информация </a:t>
            </a:r>
            <a:r>
              <a:rPr lang="ru-RU" b="1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о предоставлении персональных данных третьим лицам </a:t>
            </a: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может не предоставляться </a:t>
            </a:r>
            <a:r>
              <a:rPr lang="ru-RU" dirty="0">
                <a:solidFill>
                  <a:schemeClr val="tx1"/>
                </a:solidFill>
                <a:latin typeface="Georgia" panose="02040502050405020303" pitchFamily="18" charset="0"/>
              </a:rPr>
              <a:t>субъекту </a:t>
            </a: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персональные данные могут быть получены любым лицом посредством направления запроса в порядке, установленном законодательством, либо доступа к информационному ресурсу(системе) в глобальной компьютерной сети Интернет;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в соответствии с законодательством о государственной статистике;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в соответствии с законодательством в области национальной безопасности, об обороне, о борьбе с коррупцией, о борьбе с терроризмом и противодействии экстремизму, о предотвращении легализации доходов, полученных преступным путем, финансирования террористической деятельности и финансирования распространения оружия массового поражения, о Государственной границе Республики Беларусь;</a:t>
            </a:r>
            <a:endParaRPr lang="ru-RU" spc="-85" dirty="0">
              <a:solidFill>
                <a:schemeClr val="tx1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904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6747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300" b="1" spc="-85" dirty="0">
                <a:latin typeface="Georgia" panose="02040502050405020303" pitchFamily="18" charset="0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300" spc="-85" dirty="0">
                <a:latin typeface="Georgia" panose="02040502050405020303" pitchFamily="18" charset="0"/>
              </a:rPr>
              <a:t>Журнал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учета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предоставления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ПД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третьим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 </a:t>
            </a:r>
            <a:r>
              <a:rPr lang="ru-RU" sz="2300" spc="-85" dirty="0">
                <a:latin typeface="Georgia" panose="02040502050405020303" pitchFamily="18" charset="0"/>
              </a:rPr>
              <a:t>лицам</a:t>
            </a:r>
            <a:r>
              <a:rPr lang="ru-RU" sz="2300" dirty="0">
                <a:solidFill>
                  <a:srgbClr val="1F3863"/>
                </a:solidFill>
                <a:latin typeface="Georgia" panose="02040502050405020303" pitchFamily="18" charset="0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300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Информация </a:t>
            </a:r>
            <a:r>
              <a:rPr lang="ru-RU" sz="2300" b="1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о предоставлении персональных данных третьим лицам </a:t>
            </a: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может не предоставляться субъекту:</a:t>
            </a:r>
          </a:p>
          <a:p>
            <a:pPr algn="l"/>
            <a:endParaRPr lang="ru-BY" sz="2300" b="0" i="0" u="none" strike="noStrike" baseline="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обработка персональных данных осуществляется в соответствии с законодательством об исполнительном производстве;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300" b="0" i="0" u="none" strike="noStrike" baseline="0" dirty="0">
                <a:solidFill>
                  <a:schemeClr val="tx1"/>
                </a:solidFill>
                <a:latin typeface="Georgia" panose="02040502050405020303" pitchFamily="18" charset="0"/>
              </a:rPr>
              <a:t>если обработка персональных данных осуществляется при осуществлении правосудия и организации деятельности судов общей юрисдикции.</a:t>
            </a: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RU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endParaRPr lang="ru-BY" sz="1800" b="0" i="0" u="none" strike="noStrike" baseline="0" dirty="0">
              <a:solidFill>
                <a:srgbClr val="1F3863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400" spc="-85" dirty="0">
              <a:solidFill>
                <a:srgbClr val="1F3863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044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483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2000" spc="-85" dirty="0">
                <a:latin typeface="Georgia"/>
              </a:rPr>
              <a:t>Персональные данные субъектов предоставляются только в соответствии с </a:t>
            </a:r>
            <a:r>
              <a:rPr lang="ru-RU" sz="2000" spc="-85" dirty="0">
                <a:solidFill>
                  <a:schemeClr val="tx1"/>
                </a:solidFill>
                <a:latin typeface="Georgia"/>
              </a:rPr>
              <a:t>официальным запросом другой организации (государственного органа и др.) </a:t>
            </a:r>
            <a:r>
              <a:rPr lang="ru-RU" sz="2000" b="1" spc="-85" dirty="0">
                <a:solidFill>
                  <a:schemeClr val="tx1"/>
                </a:solidFill>
                <a:latin typeface="Georgia"/>
              </a:rPr>
              <a:t>с  </a:t>
            </a:r>
            <a:r>
              <a:rPr lang="ru-RU" sz="2000" b="1" spc="-85" dirty="0">
                <a:latin typeface="Georgia"/>
              </a:rPr>
              <a:t>указанием правового основания, цели обработки, содержания и объема запрашиваемых персональных данных</a:t>
            </a:r>
            <a:r>
              <a:rPr lang="ru-RU" sz="2000" spc="-85" dirty="0">
                <a:latin typeface="Georgia"/>
              </a:rPr>
              <a:t>. При этом если правовым основанием для обработки является согласие субъекта персональных данных, то запрос направляется с приложением копии согласия.</a:t>
            </a:r>
          </a:p>
          <a:p>
            <a:pPr algn="just">
              <a:spcAft>
                <a:spcPts val="0"/>
              </a:spcAft>
            </a:pPr>
            <a:r>
              <a:rPr lang="ru-RU" sz="2000" spc="-85" dirty="0">
                <a:latin typeface="Georgia"/>
              </a:rPr>
              <a:t>Если правовые основания в запросе не указаны,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цели.</a:t>
            </a: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ru-RU" sz="2400" spc="-8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875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5195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2400" b="1" spc="-85" dirty="0">
                <a:latin typeface="Georgia"/>
                <a:cs typeface="Georgia"/>
              </a:rPr>
              <a:t>Работа с персональными данными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ru-RU" sz="2400" dirty="0">
              <a:solidFill>
                <a:srgbClr val="1F3863"/>
              </a:solidFill>
              <a:latin typeface="Times New Roman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ru-RU" sz="3200" dirty="0" smtClean="0">
                <a:latin typeface="Georgia" panose="02040502050405020303" pitchFamily="18" charset="0"/>
              </a:rPr>
              <a:t>В случае отсутствия в официальном запросе необходимых сведений (</a:t>
            </a:r>
            <a:r>
              <a:rPr lang="ru-RU" sz="3200" b="1" dirty="0" smtClean="0">
                <a:latin typeface="Georgia" panose="02040502050405020303" pitchFamily="18" charset="0"/>
              </a:rPr>
              <a:t>правового основания, цели обработки, содержания или объема запрашиваемых персональных данных</a:t>
            </a:r>
            <a:r>
              <a:rPr lang="ru-RU" sz="3200" dirty="0" smtClean="0">
                <a:latin typeface="Georgia" panose="02040502050405020303" pitchFamily="18" charset="0"/>
              </a:rPr>
              <a:t>), следует обратиться к инициатору с требованием направить повторный запрос с полной информацией</a:t>
            </a:r>
            <a:r>
              <a:rPr lang="en-US" sz="3200" dirty="0">
                <a:latin typeface="Georgia" panose="02040502050405020303" pitchFamily="18" charset="0"/>
              </a:rPr>
              <a:t>.</a:t>
            </a:r>
            <a:endParaRPr lang="ru-RU" sz="3200" spc="-85" dirty="0">
              <a:solidFill>
                <a:srgbClr val="1F3863"/>
              </a:solidFill>
              <a:latin typeface="Georgia" panose="02040502050405020303" pitchFamily="18" charset="0"/>
              <a:cs typeface="Times New Roman"/>
            </a:endParaRPr>
          </a:p>
        </p:txBody>
      </p:sp>
      <p:sp>
        <p:nvSpPr>
          <p:cNvPr id="11" name="object 15"/>
          <p:cNvSpPr txBox="1"/>
          <p:nvPr/>
        </p:nvSpPr>
        <p:spPr>
          <a:xfrm>
            <a:off x="1112520" y="1855541"/>
            <a:ext cx="7706868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/>
            <a:endParaRPr lang="ru-RU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48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ru-RU" sz="1800" dirty="0"/>
          </a:p>
        </p:txBody>
      </p:sp>
      <p:sp>
        <p:nvSpPr>
          <p:cNvPr id="29" name="object 15"/>
          <p:cNvSpPr txBox="1"/>
          <p:nvPr/>
        </p:nvSpPr>
        <p:spPr>
          <a:xfrm>
            <a:off x="1112520" y="1645246"/>
            <a:ext cx="7650480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just"/>
            <a:r>
              <a:rPr lang="ru-RU" b="1" dirty="0">
                <a:latin typeface="Georgia" panose="02040502050405020303" pitchFamily="18" charset="0"/>
              </a:rPr>
              <a:t>При отлучении работника со своего рабочего места ему необходимо</a:t>
            </a:r>
            <a:r>
              <a:rPr lang="ru-RU" dirty="0">
                <a:latin typeface="Georgia" panose="02040502050405020303" pitchFamily="18" charset="0"/>
              </a:rPr>
              <a:t>: 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Заблокировать компьютер при помощи комбинации клавиш на клавиатуре </a:t>
            </a:r>
            <a:r>
              <a:rPr lang="en-US" dirty="0" err="1">
                <a:latin typeface="Georgia" panose="02040502050405020303" pitchFamily="18" charset="0"/>
              </a:rPr>
              <a:t>Win+L</a:t>
            </a:r>
            <a:r>
              <a:rPr lang="ru-RU" dirty="0">
                <a:latin typeface="Georgia" panose="02040502050405020303" pitchFamily="18" charset="0"/>
              </a:rPr>
              <a:t> или меню «Пуск –</a:t>
            </a:r>
            <a:r>
              <a:rPr lang="en-US" dirty="0">
                <a:latin typeface="Georgia" panose="02040502050405020303" pitchFamily="18" charset="0"/>
              </a:rPr>
              <a:t>&gt;</a:t>
            </a:r>
            <a:r>
              <a:rPr lang="ru-RU" dirty="0">
                <a:latin typeface="Georgia" panose="02040502050405020303" pitchFamily="18" charset="0"/>
              </a:rPr>
              <a:t> Учетная запись –</a:t>
            </a:r>
            <a:r>
              <a:rPr lang="en-US" dirty="0">
                <a:latin typeface="Georgia" panose="02040502050405020303" pitchFamily="18" charset="0"/>
              </a:rPr>
              <a:t>&gt;</a:t>
            </a:r>
            <a:r>
              <a:rPr lang="ru-RU" dirty="0">
                <a:latin typeface="Georgia" panose="02040502050405020303" pitchFamily="18" charset="0"/>
              </a:rPr>
              <a:t> Заблокировать».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Закрыть дверь кабинета на ключ.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Если закрыть кабинет невозможно по определенным объективным причинам, то все документы, которые содержат персональные данные необходимо положить в ящик, полку или сейф оборудованный замком с последующим запиранием.</a:t>
            </a:r>
          </a:p>
          <a:p>
            <a:pPr lvl="0"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3283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-11937" y="169163"/>
            <a:ext cx="9169400" cy="6702425"/>
            <a:chOff x="-11937" y="169163"/>
            <a:chExt cx="9169400" cy="67024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9391"/>
              <a:ext cx="9144000" cy="56464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-6350" y="6114034"/>
              <a:ext cx="9156700" cy="13335"/>
            </a:xfrm>
            <a:custGeom>
              <a:avLst/>
              <a:gdLst/>
              <a:ahLst/>
              <a:cxnLst/>
              <a:rect l="l" t="t" r="r" b="b"/>
              <a:pathLst>
                <a:path w="9156700" h="13335">
                  <a:moveTo>
                    <a:pt x="0" y="13207"/>
                  </a:moveTo>
                  <a:lnTo>
                    <a:pt x="9156700" y="13207"/>
                  </a:lnTo>
                  <a:lnTo>
                    <a:pt x="9156700" y="0"/>
                  </a:lnTo>
                  <a:lnTo>
                    <a:pt x="0" y="0"/>
                  </a:lnTo>
                  <a:lnTo>
                    <a:pt x="0" y="13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9144000" y="0"/>
                  </a:moveTo>
                  <a:lnTo>
                    <a:pt x="0" y="0"/>
                  </a:lnTo>
                  <a:lnTo>
                    <a:pt x="0" y="731520"/>
                  </a:lnTo>
                  <a:lnTo>
                    <a:pt x="9144000" y="7315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6127241"/>
              <a:ext cx="9144000" cy="731520"/>
            </a:xfrm>
            <a:custGeom>
              <a:avLst/>
              <a:gdLst/>
              <a:ahLst/>
              <a:cxnLst/>
              <a:rect l="l" t="t" r="r" b="b"/>
              <a:pathLst>
                <a:path w="9144000" h="731520">
                  <a:moveTo>
                    <a:pt x="0" y="731520"/>
                  </a:moveTo>
                  <a:lnTo>
                    <a:pt x="9144000" y="73152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31520"/>
                  </a:lnTo>
                  <a:close/>
                </a:path>
              </a:pathLst>
            </a:custGeom>
            <a:ln w="25400">
              <a:solidFill>
                <a:srgbClr val="2F3D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" y="169163"/>
              <a:ext cx="847344" cy="84734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12520" y="629080"/>
            <a:ext cx="7574280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ru-RU" sz="1800" dirty="0"/>
          </a:p>
        </p:txBody>
      </p:sp>
      <p:sp>
        <p:nvSpPr>
          <p:cNvPr id="29" name="object 15"/>
          <p:cNvSpPr txBox="1"/>
          <p:nvPr/>
        </p:nvSpPr>
        <p:spPr>
          <a:xfrm>
            <a:off x="0" y="3145909"/>
            <a:ext cx="914399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algn="ctr"/>
            <a:r>
              <a:rPr lang="ru-RU" sz="3000" b="1" dirty="0">
                <a:latin typeface="Georgia" panose="02040502050405020303" pitchFamily="18" charset="0"/>
              </a:rPr>
              <a:t>Ответственность</a:t>
            </a:r>
            <a:endParaRPr lang="ru-RU" sz="3000" dirty="0">
              <a:latin typeface="Georgia" panose="02040502050405020303" pitchFamily="18" charset="0"/>
            </a:endParaRPr>
          </a:p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872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4366" y="1072641"/>
            <a:ext cx="748792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ts val="2050"/>
              </a:lnSpc>
              <a:spcBef>
                <a:spcPts val="100"/>
              </a:spcBef>
            </a:pPr>
            <a:r>
              <a:rPr sz="1800" b="1" spc="-130" dirty="0">
                <a:latin typeface="Georgia"/>
                <a:cs typeface="Georgia"/>
              </a:rPr>
              <a:t>Статья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47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spc="-170" dirty="0">
                <a:latin typeface="Georgia"/>
                <a:cs typeface="Georgia"/>
              </a:rPr>
              <a:t>ТК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spc="-100" dirty="0">
                <a:latin typeface="Georgia"/>
                <a:cs typeface="Georgia"/>
              </a:rPr>
              <a:t>(с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29.06.2021)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1945"/>
              </a:lnSpc>
            </a:pPr>
            <a:r>
              <a:rPr sz="1800" b="1" spc="-140" dirty="0">
                <a:latin typeface="Georgia"/>
                <a:cs typeface="Georgia"/>
              </a:rPr>
              <a:t>Дополнительные</a:t>
            </a:r>
            <a:r>
              <a:rPr sz="1800" b="1" spc="-5" dirty="0">
                <a:latin typeface="Georgia"/>
                <a:cs typeface="Georgia"/>
              </a:rPr>
              <a:t> </a:t>
            </a:r>
            <a:r>
              <a:rPr sz="1800" b="1" spc="-150" dirty="0">
                <a:latin typeface="Georgia"/>
                <a:cs typeface="Georgia"/>
              </a:rPr>
              <a:t>основания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spc="-135" dirty="0">
                <a:latin typeface="Georgia"/>
                <a:cs typeface="Georgia"/>
              </a:rPr>
              <a:t>прекращения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spc="-120" dirty="0">
                <a:latin typeface="Georgia"/>
                <a:cs typeface="Georgia"/>
              </a:rPr>
              <a:t>трудового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-114" dirty="0">
                <a:latin typeface="Georgia"/>
                <a:cs typeface="Georgia"/>
              </a:rPr>
              <a:t>договора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50" dirty="0">
                <a:latin typeface="Georgia"/>
                <a:cs typeface="Georgia"/>
              </a:rPr>
              <a:t>с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ts val="2050"/>
              </a:lnSpc>
            </a:pPr>
            <a:r>
              <a:rPr sz="1800" b="1" spc="-150" dirty="0">
                <a:latin typeface="Georgia"/>
                <a:cs typeface="Georgia"/>
              </a:rPr>
              <a:t>некоторыми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25" dirty="0">
                <a:latin typeface="Georgia"/>
                <a:cs typeface="Georgia"/>
              </a:rPr>
              <a:t>категориями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30" dirty="0">
                <a:latin typeface="Georgia"/>
                <a:cs typeface="Georgia"/>
              </a:rPr>
              <a:t>работников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60" dirty="0">
                <a:latin typeface="Georgia"/>
                <a:cs typeface="Georgia"/>
              </a:rPr>
              <a:t>при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spc="-130" dirty="0">
                <a:latin typeface="Georgia"/>
                <a:cs typeface="Georgia"/>
              </a:rPr>
              <a:t>определенных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70" dirty="0">
                <a:latin typeface="Georgia"/>
                <a:cs typeface="Georgia"/>
              </a:rPr>
              <a:t>условиях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272411"/>
            <a:ext cx="8453755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dirty="0">
                <a:latin typeface="Georgia"/>
                <a:cs typeface="Georgia"/>
              </a:rPr>
              <a:t>Помимо</a:t>
            </a:r>
            <a:r>
              <a:rPr sz="2800" spc="1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оснований,</a:t>
            </a:r>
            <a:r>
              <a:rPr sz="2800" spc="11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предусмотренных</a:t>
            </a:r>
            <a:r>
              <a:rPr sz="2800" spc="114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настоящим </a:t>
            </a:r>
            <a:r>
              <a:rPr sz="2800" dirty="0">
                <a:latin typeface="Georgia"/>
                <a:cs typeface="Georgia"/>
              </a:rPr>
              <a:t>Кодексом,</a:t>
            </a:r>
            <a:r>
              <a:rPr sz="2800" spc="400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трудовой</a:t>
            </a:r>
            <a:r>
              <a:rPr sz="2800" spc="400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договор</a:t>
            </a:r>
            <a:r>
              <a:rPr sz="2800" spc="405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с</a:t>
            </a:r>
            <a:r>
              <a:rPr sz="2800" spc="405" dirty="0">
                <a:latin typeface="Georgia"/>
                <a:cs typeface="Georgia"/>
              </a:rPr>
              <a:t>   </a:t>
            </a:r>
            <a:r>
              <a:rPr sz="2800" spc="-20" dirty="0">
                <a:latin typeface="Georgia"/>
                <a:cs typeface="Georgia"/>
              </a:rPr>
              <a:t>некоторыми </a:t>
            </a:r>
            <a:r>
              <a:rPr sz="2800" spc="-10" dirty="0">
                <a:latin typeface="Georgia"/>
                <a:cs typeface="Georgia"/>
              </a:rPr>
              <a:t>категориями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работников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может</a:t>
            </a:r>
            <a:r>
              <a:rPr sz="2800" spc="-3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быть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прекращен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в </a:t>
            </a:r>
            <a:r>
              <a:rPr sz="2800" spc="-10" dirty="0">
                <a:latin typeface="Georgia"/>
                <a:cs typeface="Georgia"/>
              </a:rPr>
              <a:t>случаях: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3808857"/>
            <a:ext cx="2821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8060" algn="l"/>
              </a:tabLst>
            </a:pPr>
            <a:r>
              <a:rPr sz="2800" spc="35" dirty="0">
                <a:latin typeface="Georgia"/>
                <a:cs typeface="Georgia"/>
              </a:rPr>
              <a:t>10)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55" dirty="0">
                <a:latin typeface="Georgia"/>
                <a:cs typeface="Georgia"/>
              </a:rPr>
              <a:t>нарушения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192600"/>
            <a:ext cx="2741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Georgia"/>
                <a:cs typeface="Georgia"/>
              </a:rPr>
              <a:t>систематизации,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3446" y="3808857"/>
            <a:ext cx="520954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612775" marR="5080" indent="-600710">
              <a:lnSpc>
                <a:spcPts val="3020"/>
              </a:lnSpc>
              <a:spcBef>
                <a:spcPts val="480"/>
              </a:spcBef>
              <a:tabLst>
                <a:tab pos="2425065" algn="l"/>
                <a:tab pos="3345815" algn="l"/>
                <a:tab pos="4213225" algn="l"/>
              </a:tabLst>
            </a:pPr>
            <a:r>
              <a:rPr sz="2800" spc="-10" dirty="0">
                <a:latin typeface="Georgia"/>
                <a:cs typeface="Georgia"/>
              </a:rPr>
              <a:t>работником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10" dirty="0">
                <a:latin typeface="Georgia"/>
                <a:cs typeface="Georgia"/>
              </a:rPr>
              <a:t>порядка</a:t>
            </a:r>
            <a:r>
              <a:rPr sz="2800" dirty="0">
                <a:latin typeface="Georgia"/>
                <a:cs typeface="Georgia"/>
              </a:rPr>
              <a:t>	</a:t>
            </a:r>
            <a:r>
              <a:rPr sz="2800" spc="-65" dirty="0">
                <a:latin typeface="Georgia"/>
                <a:cs typeface="Georgia"/>
              </a:rPr>
              <a:t>сбора, </a:t>
            </a:r>
            <a:r>
              <a:rPr sz="2800" spc="-10" dirty="0">
                <a:latin typeface="Georgia"/>
                <a:cs typeface="Georgia"/>
              </a:rPr>
              <a:t>хранения,</a:t>
            </a:r>
            <a:r>
              <a:rPr sz="2800" dirty="0">
                <a:latin typeface="Georgia"/>
                <a:cs typeface="Georgia"/>
              </a:rPr>
              <a:t>		</a:t>
            </a:r>
            <a:r>
              <a:rPr sz="2800" spc="-70" dirty="0">
                <a:latin typeface="Georgia"/>
                <a:cs typeface="Georgia"/>
              </a:rPr>
              <a:t>изменения,</a:t>
            </a:r>
            <a:endParaRPr sz="2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4577334"/>
            <a:ext cx="845312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latin typeface="Georgia"/>
                <a:cs typeface="Georgia"/>
              </a:rPr>
              <a:t>использования,</a:t>
            </a:r>
            <a:r>
              <a:rPr sz="2800" spc="265" dirty="0">
                <a:latin typeface="Georgia"/>
                <a:cs typeface="Georgia"/>
              </a:rPr>
              <a:t>   </a:t>
            </a:r>
            <a:r>
              <a:rPr sz="2800" dirty="0">
                <a:latin typeface="Georgia"/>
                <a:cs typeface="Georgia"/>
              </a:rPr>
              <a:t>обезличивания,</a:t>
            </a:r>
            <a:r>
              <a:rPr sz="2800" spc="265" dirty="0">
                <a:latin typeface="Georgia"/>
                <a:cs typeface="Georgia"/>
              </a:rPr>
              <a:t>   </a:t>
            </a:r>
            <a:r>
              <a:rPr sz="2800" spc="-40" dirty="0">
                <a:latin typeface="Georgia"/>
                <a:cs typeface="Georgia"/>
              </a:rPr>
              <a:t>блокирования, </a:t>
            </a:r>
            <a:r>
              <a:rPr sz="2800" dirty="0">
                <a:latin typeface="Georgia"/>
                <a:cs typeface="Georgia"/>
              </a:rPr>
              <a:t>распространения,</a:t>
            </a:r>
            <a:r>
              <a:rPr sz="2800" spc="430" dirty="0">
                <a:latin typeface="Georgia"/>
                <a:cs typeface="Georgia"/>
              </a:rPr>
              <a:t>    </a:t>
            </a:r>
            <a:r>
              <a:rPr sz="2800" dirty="0">
                <a:latin typeface="Georgia"/>
                <a:cs typeface="Georgia"/>
              </a:rPr>
              <a:t>предоставления,</a:t>
            </a:r>
            <a:r>
              <a:rPr sz="2800" spc="430" dirty="0">
                <a:latin typeface="Georgia"/>
                <a:cs typeface="Georgia"/>
              </a:rPr>
              <a:t>    </a:t>
            </a:r>
            <a:r>
              <a:rPr sz="2800" spc="-20" dirty="0">
                <a:latin typeface="Georgia"/>
                <a:cs typeface="Georgia"/>
              </a:rPr>
              <a:t>удаления </a:t>
            </a:r>
            <a:r>
              <a:rPr sz="2800" spc="-50" dirty="0">
                <a:latin typeface="Georgia"/>
                <a:cs typeface="Georgia"/>
              </a:rPr>
              <a:t>персональных</a:t>
            </a:r>
            <a:r>
              <a:rPr sz="2800" spc="-60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данных.</a:t>
            </a:r>
            <a:endParaRPr sz="2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836051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202181"/>
            <a:ext cx="8150225" cy="2751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4520">
              <a:lnSpc>
                <a:spcPts val="2510"/>
              </a:lnSpc>
              <a:spcBef>
                <a:spcPts val="95"/>
              </a:spcBef>
            </a:pPr>
            <a:r>
              <a:rPr sz="2200" b="1" spc="-160" dirty="0">
                <a:latin typeface="Georgia"/>
                <a:cs typeface="Georgia"/>
              </a:rPr>
              <a:t>Статья</a:t>
            </a:r>
            <a:r>
              <a:rPr sz="2200" b="1" spc="-15" dirty="0">
                <a:latin typeface="Georgia"/>
                <a:cs typeface="Georgia"/>
              </a:rPr>
              <a:t> </a:t>
            </a:r>
            <a:r>
              <a:rPr sz="2200" b="1" spc="-25" dirty="0">
                <a:latin typeface="Georgia"/>
                <a:cs typeface="Georgia"/>
              </a:rPr>
              <a:t>19.</a:t>
            </a:r>
            <a:r>
              <a:rPr sz="2200" b="1" spc="-10" dirty="0">
                <a:latin typeface="Georgia"/>
                <a:cs typeface="Georgia"/>
              </a:rPr>
              <a:t> </a:t>
            </a:r>
            <a:r>
              <a:rPr sz="2200" b="1" spc="-150" dirty="0">
                <a:latin typeface="Georgia"/>
                <a:cs typeface="Georgia"/>
              </a:rPr>
              <a:t>Ответственность</a:t>
            </a:r>
            <a:r>
              <a:rPr sz="2200" b="1" spc="40" dirty="0">
                <a:latin typeface="Georgia"/>
                <a:cs typeface="Georgia"/>
              </a:rPr>
              <a:t> </a:t>
            </a:r>
            <a:r>
              <a:rPr sz="2200" b="1" spc="-145" dirty="0">
                <a:latin typeface="Georgia"/>
                <a:cs typeface="Georgia"/>
              </a:rPr>
              <a:t>за</a:t>
            </a:r>
            <a:r>
              <a:rPr sz="2200" b="1" spc="-40" dirty="0">
                <a:latin typeface="Georgia"/>
                <a:cs typeface="Georgia"/>
              </a:rPr>
              <a:t> </a:t>
            </a:r>
            <a:r>
              <a:rPr sz="2200" b="1" spc="-185" dirty="0">
                <a:latin typeface="Georgia"/>
                <a:cs typeface="Georgia"/>
              </a:rPr>
              <a:t>нарушение</a:t>
            </a:r>
            <a:r>
              <a:rPr sz="2200" b="1" spc="-25" dirty="0">
                <a:latin typeface="Georgia"/>
                <a:cs typeface="Georgia"/>
              </a:rPr>
              <a:t> </a:t>
            </a:r>
            <a:r>
              <a:rPr sz="2200" b="1" spc="-35" dirty="0">
                <a:latin typeface="Georgia"/>
                <a:cs typeface="Georgia"/>
              </a:rPr>
              <a:t>настоящего</a:t>
            </a:r>
            <a:endParaRPr sz="2200">
              <a:latin typeface="Georgia"/>
              <a:cs typeface="Georgia"/>
            </a:endParaRPr>
          </a:p>
          <a:p>
            <a:pPr marL="604520">
              <a:lnSpc>
                <a:spcPts val="2510"/>
              </a:lnSpc>
            </a:pPr>
            <a:r>
              <a:rPr sz="2200" b="1" spc="-35" dirty="0">
                <a:latin typeface="Georgia"/>
                <a:cs typeface="Georgia"/>
              </a:rPr>
              <a:t>Закона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200">
              <a:latin typeface="Georgia"/>
              <a:cs typeface="Georgia"/>
            </a:endParaRPr>
          </a:p>
          <a:p>
            <a:pPr marL="12700" marR="5080" indent="308610" algn="just">
              <a:lnSpc>
                <a:spcPts val="2590"/>
              </a:lnSpc>
              <a:buAutoNum type="arabicPeriod"/>
              <a:tabLst>
                <a:tab pos="321310" algn="l"/>
              </a:tabLst>
            </a:pPr>
            <a:r>
              <a:rPr sz="2400" spc="-110" dirty="0">
                <a:latin typeface="Georgia"/>
                <a:cs typeface="Georgia"/>
              </a:rPr>
              <a:t>Лица,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виновные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нарушении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настоящего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spc="-75" dirty="0">
                <a:latin typeface="Georgia"/>
                <a:cs typeface="Georgia"/>
              </a:rPr>
              <a:t>Закона,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несут </a:t>
            </a:r>
            <a:r>
              <a:rPr sz="2400" dirty="0">
                <a:latin typeface="Georgia"/>
                <a:cs typeface="Georgia"/>
              </a:rPr>
              <a:t>ответственность,</a:t>
            </a:r>
            <a:r>
              <a:rPr sz="2400" spc="254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предусмотренную</a:t>
            </a:r>
            <a:r>
              <a:rPr sz="2400" spc="260" dirty="0">
                <a:latin typeface="Georgia"/>
                <a:cs typeface="Georgia"/>
              </a:rPr>
              <a:t>  </a:t>
            </a:r>
            <a:r>
              <a:rPr sz="2400" spc="-20" dirty="0">
                <a:latin typeface="Georgia"/>
                <a:cs typeface="Georgia"/>
              </a:rPr>
              <a:t>законодательными </a:t>
            </a:r>
            <a:r>
              <a:rPr sz="2400" spc="-10" dirty="0">
                <a:latin typeface="Georgia"/>
                <a:cs typeface="Georgia"/>
              </a:rPr>
              <a:t>актами.</a:t>
            </a:r>
            <a:endParaRPr sz="2400">
              <a:latin typeface="Georgia"/>
              <a:cs typeface="Georgia"/>
            </a:endParaRPr>
          </a:p>
          <a:p>
            <a:pPr marL="12700" marR="5080" indent="804545" algn="just">
              <a:lnSpc>
                <a:spcPts val="2590"/>
              </a:lnSpc>
              <a:spcBef>
                <a:spcPts val="10"/>
              </a:spcBef>
              <a:buAutoNum type="arabicPeriod"/>
              <a:tabLst>
                <a:tab pos="817244" algn="l"/>
              </a:tabLst>
            </a:pPr>
            <a:r>
              <a:rPr sz="2400" dirty="0">
                <a:latin typeface="Georgia"/>
                <a:cs typeface="Georgia"/>
              </a:rPr>
              <a:t>Моральный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dirty="0">
                <a:latin typeface="Georgia"/>
                <a:cs typeface="Georgia"/>
              </a:rPr>
              <a:t>вред,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dirty="0">
                <a:latin typeface="Georgia"/>
                <a:cs typeface="Georgia"/>
              </a:rPr>
              <a:t>причиненный</a:t>
            </a:r>
            <a:r>
              <a:rPr sz="2400" spc="425" dirty="0">
                <a:latin typeface="Georgia"/>
                <a:cs typeface="Georgia"/>
              </a:rPr>
              <a:t>    </a:t>
            </a:r>
            <a:r>
              <a:rPr sz="2400" spc="-10" dirty="0">
                <a:latin typeface="Georgia"/>
                <a:cs typeface="Georgia"/>
              </a:rPr>
              <a:t>субъекту персональных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данных</a:t>
            </a:r>
            <a:r>
              <a:rPr sz="2400" spc="4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вследствие</a:t>
            </a:r>
            <a:r>
              <a:rPr sz="2400" spc="4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нарушения</a:t>
            </a:r>
            <a:r>
              <a:rPr sz="2400" spc="434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его</a:t>
            </a:r>
            <a:r>
              <a:rPr sz="2400" spc="434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прав,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18784" y="3890848"/>
            <a:ext cx="3244215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855470" algn="l"/>
              </a:tabLst>
            </a:pPr>
            <a:r>
              <a:rPr sz="2400" spc="-10" dirty="0">
                <a:latin typeface="Georgia"/>
                <a:cs typeface="Georgia"/>
              </a:rPr>
              <a:t>Законом,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подлежит</a:t>
            </a:r>
            <a:endParaRPr sz="2400">
              <a:latin typeface="Georgia"/>
              <a:cs typeface="Georgia"/>
            </a:endParaRPr>
          </a:p>
          <a:p>
            <a:pPr marL="90170">
              <a:lnSpc>
                <a:spcPts val="2735"/>
              </a:lnSpc>
              <a:tabLst>
                <a:tab pos="2432685" algn="l"/>
              </a:tabLst>
            </a:pPr>
            <a:r>
              <a:rPr sz="2400" spc="-10" dirty="0">
                <a:latin typeface="Georgia"/>
                <a:cs typeface="Georgia"/>
              </a:rPr>
              <a:t>морального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0" dirty="0">
                <a:latin typeface="Georgia"/>
                <a:cs typeface="Georgia"/>
              </a:rPr>
              <a:t>вреда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3890848"/>
            <a:ext cx="225171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Georgia"/>
                <a:cs typeface="Georgia"/>
              </a:rPr>
              <a:t>установленных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595"/>
              </a:lnSpc>
            </a:pPr>
            <a:r>
              <a:rPr sz="2400" spc="-10" dirty="0">
                <a:latin typeface="Georgia"/>
                <a:cs typeface="Georgia"/>
              </a:rPr>
              <a:t>возмещению.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ts val="2735"/>
              </a:lnSpc>
            </a:pPr>
            <a:r>
              <a:rPr sz="2400" spc="-10" dirty="0">
                <a:latin typeface="Georgia"/>
                <a:cs typeface="Georgia"/>
              </a:rPr>
              <a:t>осуществляется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3951" y="3890848"/>
            <a:ext cx="207835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8450" algn="r">
              <a:lnSpc>
                <a:spcPts val="2735"/>
              </a:lnSpc>
              <a:spcBef>
                <a:spcPts val="100"/>
              </a:spcBef>
            </a:pPr>
            <a:r>
              <a:rPr sz="2400" spc="-10" dirty="0">
                <a:latin typeface="Georgia"/>
                <a:cs typeface="Georgia"/>
              </a:rPr>
              <a:t>настоящим</a:t>
            </a:r>
            <a:endParaRPr sz="2400">
              <a:latin typeface="Georgia"/>
              <a:cs typeface="Georgia"/>
            </a:endParaRPr>
          </a:p>
          <a:p>
            <a:pPr marR="313690" algn="r">
              <a:lnSpc>
                <a:spcPts val="2595"/>
              </a:lnSpc>
            </a:pPr>
            <a:r>
              <a:rPr sz="2400" spc="-50" dirty="0">
                <a:latin typeface="Georgia"/>
                <a:cs typeface="Georgia"/>
              </a:rPr>
              <a:t>Возмещение</a:t>
            </a:r>
            <a:endParaRPr sz="2400">
              <a:latin typeface="Georgia"/>
              <a:cs typeface="Georgia"/>
            </a:endParaRPr>
          </a:p>
          <a:p>
            <a:pPr marL="426720">
              <a:lnSpc>
                <a:spcPts val="2735"/>
              </a:lnSpc>
            </a:pPr>
            <a:r>
              <a:rPr sz="2400" spc="-40" dirty="0">
                <a:latin typeface="Georgia"/>
                <a:cs typeface="Georgia"/>
              </a:rPr>
              <a:t>независимо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4648" y="454990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Georgia"/>
                <a:cs typeface="Georgia"/>
              </a:rPr>
              <a:t>от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487908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9870" algn="l"/>
                <a:tab pos="3978910" algn="l"/>
              </a:tabLst>
            </a:pPr>
            <a:r>
              <a:rPr sz="2400" spc="-10" dirty="0">
                <a:latin typeface="Georgia"/>
                <a:cs typeface="Georgia"/>
              </a:rPr>
              <a:t>имущественного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вреда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0" dirty="0">
                <a:latin typeface="Georgia"/>
                <a:cs typeface="Georgia"/>
              </a:rPr>
              <a:t>и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65216" y="4879085"/>
            <a:ext cx="1706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понесенных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6590" y="4549902"/>
            <a:ext cx="17538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2255" marR="5080" indent="-250190">
              <a:lnSpc>
                <a:spcPts val="2590"/>
              </a:lnSpc>
              <a:spcBef>
                <a:spcPts val="425"/>
              </a:spcBef>
            </a:pPr>
            <a:r>
              <a:rPr sz="2400" spc="-55" dirty="0">
                <a:latin typeface="Georgia"/>
                <a:cs typeface="Georgia"/>
              </a:rPr>
              <a:t>возмещения </a:t>
            </a:r>
            <a:r>
              <a:rPr sz="2400" spc="-10" dirty="0">
                <a:latin typeface="Georgia"/>
                <a:cs typeface="Georgia"/>
              </a:rPr>
              <a:t>субъектом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5207965"/>
            <a:ext cx="4462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Georgia"/>
                <a:cs typeface="Georgia"/>
              </a:rPr>
              <a:t>персональных</a:t>
            </a:r>
            <a:r>
              <a:rPr sz="2400" spc="-9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данных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убытков.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061969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85774"/>
            <a:ext cx="8609330" cy="44634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80" dirty="0">
                <a:latin typeface="Georgia"/>
                <a:cs typeface="Georgia"/>
              </a:rPr>
              <a:t>23.7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65" dirty="0">
                <a:latin typeface="Georgia"/>
                <a:cs typeface="Georgia"/>
              </a:rPr>
              <a:t>КоАП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01.03.2021)</a:t>
            </a:r>
            <a:endParaRPr lang="ru-RU"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75" dirty="0" err="1">
                <a:latin typeface="Georgia"/>
                <a:cs typeface="Georgia"/>
              </a:rPr>
              <a:t>Нарушение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spc="-130" dirty="0">
                <a:latin typeface="Georgia"/>
                <a:cs typeface="Georgia"/>
              </a:rPr>
              <a:t>законодательства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о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защите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55" dirty="0">
                <a:latin typeface="Georgia"/>
                <a:cs typeface="Georgia"/>
              </a:rPr>
              <a:t>персональных</a:t>
            </a:r>
            <a:endParaRPr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</a:pP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 marL="12700" marR="6985" indent="297180" algn="just">
              <a:lnSpc>
                <a:spcPts val="1939"/>
              </a:lnSpc>
              <a:spcBef>
                <a:spcPts val="1120"/>
              </a:spcBef>
              <a:buAutoNum type="arabicPeriod"/>
              <a:tabLst>
                <a:tab pos="309880" algn="l"/>
              </a:tabLst>
            </a:pPr>
            <a:r>
              <a:rPr sz="1600" dirty="0">
                <a:latin typeface="Georgia"/>
                <a:cs typeface="Georgia"/>
              </a:rPr>
              <a:t>Умышленные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незаконные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сбор,</a:t>
            </a:r>
            <a:r>
              <a:rPr sz="1600" spc="2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обработка,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хранение</a:t>
            </a:r>
            <a:r>
              <a:rPr sz="1600" spc="2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2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предоставление </a:t>
            </a:r>
            <a:r>
              <a:rPr sz="1600" spc="-25" dirty="0">
                <a:latin typeface="Georgia"/>
                <a:cs typeface="Georgia"/>
              </a:rPr>
              <a:t>персональных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данных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физического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лица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либо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нарушение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прав,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связанных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с </a:t>
            </a:r>
            <a:r>
              <a:rPr sz="1600" spc="-20" dirty="0">
                <a:latin typeface="Georgia"/>
                <a:cs typeface="Georgia"/>
              </a:rPr>
              <a:t>обработкой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персональных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данных,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en-US" sz="1600" spc="-50" dirty="0">
                <a:latin typeface="Georgia"/>
                <a:cs typeface="Georgia"/>
              </a:rPr>
              <a:t> </a:t>
            </a:r>
            <a:r>
              <a:rPr sz="1600" b="1" i="1" dirty="0" err="1">
                <a:latin typeface="Georgia"/>
                <a:cs typeface="Georgia"/>
              </a:rPr>
              <a:t>влекут</a:t>
            </a:r>
            <a:r>
              <a:rPr sz="1600" b="1" i="1" spc="-25" dirty="0">
                <a:latin typeface="Georgia"/>
                <a:cs typeface="Georgia"/>
              </a:rPr>
              <a:t> </a:t>
            </a:r>
            <a:r>
              <a:rPr sz="1600" b="1" i="1" spc="-45" dirty="0">
                <a:latin typeface="Georgia"/>
                <a:cs typeface="Georgia"/>
              </a:rPr>
              <a:t>наложение</a:t>
            </a:r>
            <a:r>
              <a:rPr sz="1600" b="1" i="1" spc="-40" dirty="0">
                <a:latin typeface="Georgia"/>
                <a:cs typeface="Georgia"/>
              </a:rPr>
              <a:t> </a:t>
            </a:r>
            <a:r>
              <a:rPr sz="1600" b="1" i="1" spc="-55" dirty="0">
                <a:latin typeface="Georgia"/>
                <a:cs typeface="Georgia"/>
              </a:rPr>
              <a:t>штрафа</a:t>
            </a:r>
            <a:r>
              <a:rPr sz="1600" b="1" i="1" spc="-35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в</a:t>
            </a:r>
            <a:r>
              <a:rPr sz="1600" b="1" i="1" spc="-50" dirty="0">
                <a:latin typeface="Georgia"/>
                <a:cs typeface="Georgia"/>
              </a:rPr>
              <a:t> </a:t>
            </a:r>
            <a:r>
              <a:rPr sz="1600" b="1" i="1" spc="-30" dirty="0">
                <a:latin typeface="Georgia"/>
                <a:cs typeface="Georgia"/>
              </a:rPr>
              <a:t>размере</a:t>
            </a:r>
            <a:r>
              <a:rPr sz="1600" b="1" i="1" spc="-35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до</a:t>
            </a:r>
            <a:r>
              <a:rPr sz="1600" b="1" i="1" spc="-55" dirty="0">
                <a:latin typeface="Georgia"/>
                <a:cs typeface="Georgia"/>
              </a:rPr>
              <a:t> </a:t>
            </a:r>
            <a:r>
              <a:rPr sz="1600" b="1" i="1" spc="-20" dirty="0">
                <a:latin typeface="Georgia"/>
                <a:cs typeface="Georgia"/>
              </a:rPr>
              <a:t>пятидесяти</a:t>
            </a:r>
            <a:r>
              <a:rPr sz="1600" b="1" i="1" spc="-60" dirty="0">
                <a:latin typeface="Georgia"/>
                <a:cs typeface="Georgia"/>
              </a:rPr>
              <a:t> </a:t>
            </a:r>
            <a:r>
              <a:rPr sz="1600" b="1" i="1" spc="-25" dirty="0">
                <a:latin typeface="Georgia"/>
                <a:cs typeface="Georgia"/>
              </a:rPr>
              <a:t>базовых</a:t>
            </a:r>
            <a:r>
              <a:rPr sz="1600" b="1" i="1" spc="-40" dirty="0">
                <a:latin typeface="Georgia"/>
                <a:cs typeface="Georgia"/>
              </a:rPr>
              <a:t> </a:t>
            </a:r>
            <a:r>
              <a:rPr sz="1600" b="1" i="1" spc="-10" dirty="0">
                <a:latin typeface="Georgia"/>
                <a:cs typeface="Georgia"/>
              </a:rPr>
              <a:t>величин.</a:t>
            </a:r>
            <a:endParaRPr sz="1600" b="1" i="1" dirty="0">
              <a:latin typeface="Georgia"/>
              <a:cs typeface="Georgia"/>
            </a:endParaRPr>
          </a:p>
          <a:p>
            <a:pPr marL="12700" marR="5080" indent="255270" algn="just">
              <a:lnSpc>
                <a:spcPts val="1939"/>
              </a:lnSpc>
              <a:spcBef>
                <a:spcPts val="140"/>
              </a:spcBef>
              <a:buAutoNum type="arabicPeriod" startAt="2"/>
              <a:tabLst>
                <a:tab pos="267970" algn="l"/>
              </a:tabLst>
            </a:pPr>
            <a:r>
              <a:rPr sz="1600" spc="-20" dirty="0">
                <a:latin typeface="Georgia"/>
                <a:cs typeface="Georgia"/>
              </a:rPr>
              <a:t>Деяния,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предусмотренные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частью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spc="215" dirty="0">
                <a:latin typeface="Georgia"/>
                <a:cs typeface="Georgia"/>
              </a:rPr>
              <a:t>1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настоящей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статьи,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совершенные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лицом, </a:t>
            </a:r>
            <a:r>
              <a:rPr sz="1600" dirty="0">
                <a:latin typeface="Georgia"/>
                <a:cs typeface="Georgia"/>
              </a:rPr>
              <a:t>которому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персональные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данные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известны</a:t>
            </a:r>
            <a:r>
              <a:rPr sz="1600" spc="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связи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профессиональной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или </a:t>
            </a:r>
            <a:r>
              <a:rPr sz="1600" spc="-35" dirty="0">
                <a:latin typeface="Georgia"/>
                <a:cs typeface="Georgia"/>
              </a:rPr>
              <a:t>служебной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деятельностью,</a:t>
            </a:r>
            <a:r>
              <a:rPr sz="1600" spc="-50" dirty="0">
                <a:latin typeface="Georgia"/>
                <a:cs typeface="Georgia"/>
              </a:rPr>
              <a:t> -</a:t>
            </a:r>
            <a:r>
              <a:rPr lang="en-US" sz="1600" spc="-50" dirty="0">
                <a:latin typeface="Georgia"/>
                <a:cs typeface="Georgia"/>
              </a:rPr>
              <a:t> </a:t>
            </a:r>
            <a:r>
              <a:rPr sz="1600" b="1" i="1" dirty="0" err="1">
                <a:latin typeface="Georgia"/>
                <a:cs typeface="Georgia"/>
              </a:rPr>
              <a:t>влекут</a:t>
            </a:r>
            <a:r>
              <a:rPr sz="1600" b="1" i="1" dirty="0">
                <a:latin typeface="Georgia"/>
                <a:cs typeface="Georgia"/>
              </a:rPr>
              <a:t> наложение штрафа в размере от четырех до ста базовых величин.</a:t>
            </a:r>
          </a:p>
          <a:p>
            <a:pPr marL="243840" indent="-231140" algn="just">
              <a:lnSpc>
                <a:spcPts val="1945"/>
              </a:lnSpc>
              <a:buAutoNum type="arabicPeriod" startAt="3"/>
              <a:tabLst>
                <a:tab pos="243840" algn="l"/>
              </a:tabLst>
            </a:pPr>
            <a:r>
              <a:rPr sz="1600" spc="-55" dirty="0">
                <a:latin typeface="Georgia"/>
                <a:cs typeface="Georgia"/>
              </a:rPr>
              <a:t>Умышленное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незаконное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распространение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персональных</a:t>
            </a:r>
            <a:r>
              <a:rPr sz="1600" spc="-20" dirty="0">
                <a:latin typeface="Georgia"/>
                <a:cs typeface="Georgia"/>
              </a:rPr>
              <a:t> данных </a:t>
            </a:r>
            <a:r>
              <a:rPr sz="1600" spc="-10" dirty="0">
                <a:latin typeface="Georgia"/>
                <a:cs typeface="Georgia"/>
              </a:rPr>
              <a:t>физических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814"/>
              </a:lnSpc>
            </a:pPr>
            <a:r>
              <a:rPr sz="1600" spc="-45" dirty="0">
                <a:latin typeface="Georgia"/>
                <a:cs typeface="Georgia"/>
              </a:rPr>
              <a:t>лиц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90" dirty="0">
                <a:latin typeface="Georgia"/>
                <a:cs typeface="Georgia"/>
              </a:rPr>
              <a:t>-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b="1" i="1" dirty="0">
                <a:latin typeface="Georgia"/>
                <a:cs typeface="Georgia"/>
              </a:rPr>
              <a:t>влечет наложение штрафа в размере до двухсот базовых величин.</a:t>
            </a:r>
          </a:p>
          <a:p>
            <a:pPr marL="12700" marR="6985" indent="267970" algn="just">
              <a:lnSpc>
                <a:spcPts val="1939"/>
              </a:lnSpc>
              <a:spcBef>
                <a:spcPts val="140"/>
              </a:spcBef>
              <a:buAutoNum type="arabicPeriod" startAt="4"/>
              <a:tabLst>
                <a:tab pos="280670" algn="l"/>
              </a:tabLst>
            </a:pPr>
            <a:r>
              <a:rPr sz="1600" spc="-20" dirty="0">
                <a:latin typeface="Georgia"/>
                <a:cs typeface="Georgia"/>
              </a:rPr>
              <a:t>Несоблюдение</a:t>
            </a:r>
            <a:r>
              <a:rPr sz="1600" spc="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мер</a:t>
            </a:r>
            <a:r>
              <a:rPr sz="1600" spc="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обеспечения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защиты</a:t>
            </a:r>
            <a:r>
              <a:rPr sz="1600" spc="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персональных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данных</a:t>
            </a:r>
            <a:r>
              <a:rPr sz="1600" spc="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физических </a:t>
            </a:r>
            <a:r>
              <a:rPr sz="1600" spc="-45" dirty="0" err="1">
                <a:latin typeface="Georgia"/>
                <a:cs typeface="Georgia"/>
              </a:rPr>
              <a:t>лиц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ru-RU" sz="1600" spc="-5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влечет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наложение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штрафа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размере</a:t>
            </a:r>
            <a:r>
              <a:rPr sz="1600" spc="2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от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двух</a:t>
            </a:r>
            <a:r>
              <a:rPr sz="1600" spc="2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до</a:t>
            </a:r>
            <a:r>
              <a:rPr sz="1600" spc="2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десяти</a:t>
            </a:r>
            <a:r>
              <a:rPr sz="1600" spc="2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базовых</a:t>
            </a:r>
            <a:r>
              <a:rPr sz="1600" spc="229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величин,</a:t>
            </a:r>
            <a:r>
              <a:rPr sz="1600" spc="235" dirty="0">
                <a:latin typeface="Georgia"/>
                <a:cs typeface="Georgia"/>
              </a:rPr>
              <a:t> </a:t>
            </a:r>
            <a:r>
              <a:rPr sz="1600" spc="-25" dirty="0" err="1">
                <a:latin typeface="Georgia"/>
                <a:cs typeface="Georgia"/>
              </a:rPr>
              <a:t>на</a:t>
            </a:r>
            <a:r>
              <a:rPr lang="ru-RU" sz="1600" spc="-25" dirty="0">
                <a:latin typeface="Georgia"/>
                <a:cs typeface="Georgia"/>
              </a:rPr>
              <a:t> </a:t>
            </a:r>
            <a:r>
              <a:rPr sz="1600" spc="-10" dirty="0" err="1">
                <a:latin typeface="Georgia"/>
                <a:cs typeface="Georgia"/>
              </a:rPr>
              <a:t>индивидуального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10" dirty="0">
                <a:latin typeface="Georgia"/>
                <a:cs typeface="Georgia"/>
              </a:rPr>
              <a:t>предпринимателя</a:t>
            </a:r>
            <a:r>
              <a:rPr sz="1600" dirty="0">
                <a:latin typeface="Georgia"/>
                <a:cs typeface="Georgia"/>
              </a:rPr>
              <a:t>	</a:t>
            </a:r>
            <a:r>
              <a:rPr sz="1600" spc="-50" dirty="0">
                <a:latin typeface="Georgia"/>
                <a:cs typeface="Georgia"/>
              </a:rPr>
              <a:t>-</a:t>
            </a:r>
            <a:r>
              <a:rPr lang="ru-RU" sz="1600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от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десяти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до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двадцати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пяти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базовых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45" dirty="0" err="1">
                <a:latin typeface="Georgia"/>
                <a:cs typeface="Georgia"/>
              </a:rPr>
              <a:t>величин</a:t>
            </a:r>
            <a:r>
              <a:rPr sz="1600" b="1" spc="-45" dirty="0">
                <a:latin typeface="Georgia"/>
                <a:cs typeface="Georgia"/>
              </a:rPr>
              <a:t>,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а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на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5" dirty="0">
                <a:latin typeface="Georgia"/>
                <a:cs typeface="Georgia"/>
              </a:rPr>
              <a:t>юридическое</a:t>
            </a:r>
            <a:r>
              <a:rPr sz="1600" b="1" spc="-75" dirty="0">
                <a:latin typeface="Georgia"/>
                <a:cs typeface="Georgia"/>
              </a:rPr>
              <a:t> </a:t>
            </a:r>
            <a:r>
              <a:rPr sz="1600" b="1" spc="-50" dirty="0">
                <a:latin typeface="Georgia"/>
                <a:cs typeface="Georgia"/>
              </a:rPr>
              <a:t>лицо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90" dirty="0">
                <a:latin typeface="Georgia"/>
                <a:cs typeface="Georgia"/>
              </a:rPr>
              <a:t>-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от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25" dirty="0">
                <a:latin typeface="Georgia"/>
                <a:cs typeface="Georgia"/>
              </a:rPr>
              <a:t>двадцати</a:t>
            </a:r>
            <a:r>
              <a:rPr sz="1600" b="1" spc="-7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-7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пятидесяти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базовых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величин.</a:t>
            </a:r>
            <a:endParaRPr sz="16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789644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838200"/>
            <a:ext cx="8609330" cy="498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</a:pPr>
            <a:r>
              <a:rPr lang="ru-RU" sz="1500" b="1" dirty="0">
                <a:latin typeface="Georgia" panose="02040502050405020303" pitchFamily="18" charset="0"/>
                <a:cs typeface="Georgia"/>
              </a:rPr>
              <a:t>		Судебная практика:</a:t>
            </a:r>
            <a:endParaRPr lang="en-US" sz="1500" b="1" dirty="0">
              <a:latin typeface="Georgia" panose="02040502050405020303" pitchFamily="18" charset="0"/>
              <a:cs typeface="Georgia"/>
            </a:endParaRPr>
          </a:p>
          <a:p>
            <a:pPr marL="756920">
              <a:lnSpc>
                <a:spcPts val="2280"/>
              </a:lnSpc>
            </a:pPr>
            <a:endParaRPr lang="ru-RU" sz="1500" b="1" dirty="0">
              <a:latin typeface="Georgia" panose="02040502050405020303" pitchFamily="18" charset="0"/>
              <a:cs typeface="Georgia"/>
            </a:endParaRP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Л., работающая начальником отдела урегулирования страховых случаев по личному страхованию управления урегулирования страховых случаев ЗАСО П., 06.05.2022 умышленно незаконно разгласила персональные данные К., которые стали известны ей в связи с ее служебной деятельностью, без его согласия.</a:t>
            </a: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  <a:cs typeface="Georgia"/>
              </a:rPr>
              <a:t>Минский городской суд привлек Л. к а</a:t>
            </a:r>
            <a:r>
              <a:rPr lang="ru-RU" sz="1500" dirty="0">
                <a:latin typeface="Georgia" panose="02040502050405020303" pitchFamily="18" charset="0"/>
              </a:rPr>
              <a:t>дминистративной ответственности, как должностное лицо по ч. 2 ст. 23.7.</a:t>
            </a:r>
          </a:p>
          <a:p>
            <a:pPr marL="755650" indent="406400" algn="just"/>
            <a:r>
              <a:rPr lang="ru-RU" sz="1500" b="1" dirty="0">
                <a:latin typeface="Georgia" panose="02040502050405020303" pitchFamily="18" charset="0"/>
                <a:cs typeface="Georgia"/>
              </a:rPr>
              <a:t>Срок привлечения должностного лица составляет: </a:t>
            </a:r>
            <a:r>
              <a:rPr lang="ru-RU" sz="1500" dirty="0">
                <a:latin typeface="Georgia" panose="02040502050405020303" pitchFamily="18" charset="0"/>
                <a:cs typeface="Georgia"/>
              </a:rPr>
              <a:t>н</a:t>
            </a:r>
            <a:r>
              <a:rPr lang="ru-RU" sz="1500" dirty="0">
                <a:latin typeface="Georgia" panose="02040502050405020303" pitchFamily="18" charset="0"/>
              </a:rPr>
              <a:t>е позднее 3 лет со дня совершения административного правонарушения и 6 месяцев со дня его обнаружения.</a:t>
            </a:r>
          </a:p>
          <a:p>
            <a:pPr marL="755650" indent="406400" algn="just"/>
            <a:endParaRPr lang="ru-RU" sz="1500" b="1" dirty="0">
              <a:latin typeface="Georgia" panose="02040502050405020303" pitchFamily="18" charset="0"/>
              <a:cs typeface="Georgia"/>
            </a:endParaRP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В. в глобальной сети Интернет в группе М. в социальной сети О под именем Т. умышленно для всеобщего обозрения распространила персональные данные: фамилию, имя отчество, дату и место рождения, фотографию, адрес места жительства, место работы, личный телефонный номер физического лица Ч., в результате чего незаконно без согласия Ч. распространила ее личные данные, чем нарушила ст. 34 Закона N 455-З.</a:t>
            </a:r>
          </a:p>
          <a:p>
            <a:pPr marL="755650" indent="406400" algn="just"/>
            <a:r>
              <a:rPr lang="ru-RU" sz="1500" dirty="0">
                <a:latin typeface="Georgia" panose="02040502050405020303" pitchFamily="18" charset="0"/>
              </a:rPr>
              <a:t>Суд подтвердил виновность В., но указал на пропуск срока привлечения к административной ответственности.</a:t>
            </a:r>
            <a:endParaRPr lang="en-US" sz="1500" dirty="0">
              <a:latin typeface="Georgia" panose="02040502050405020303" pitchFamily="18" charset="0"/>
            </a:endParaRPr>
          </a:p>
          <a:p>
            <a:pPr marL="755650" indent="406400" algn="just"/>
            <a:r>
              <a:rPr lang="ru-RU" sz="1500" b="1" dirty="0">
                <a:latin typeface="Georgia" panose="02040502050405020303" pitchFamily="18" charset="0"/>
                <a:cs typeface="Georgia"/>
              </a:rPr>
              <a:t>Срок привлечения физического лица составляет: </a:t>
            </a:r>
            <a:r>
              <a:rPr lang="ru-RU" sz="1500" dirty="0">
                <a:latin typeface="Georgia" panose="02040502050405020303" pitchFamily="18" charset="0"/>
              </a:rPr>
              <a:t>не позднее двух месяцев со дня совершения.</a:t>
            </a:r>
          </a:p>
        </p:txBody>
      </p:sp>
    </p:spTree>
    <p:extLst>
      <p:ext uri="{BB962C8B-B14F-4D97-AF65-F5344CB8AC3E}">
        <p14:creationId xmlns:p14="http://schemas.microsoft.com/office/powerpoint/2010/main" val="39534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79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25" dirty="0">
                <a:latin typeface="Georgia"/>
                <a:cs typeface="Georgia"/>
              </a:rPr>
              <a:t>Термин</a:t>
            </a:r>
            <a:r>
              <a:rPr sz="3200" spc="-80" dirty="0">
                <a:latin typeface="Georgia"/>
                <a:cs typeface="Georgia"/>
              </a:rPr>
              <a:t> </a:t>
            </a:r>
            <a:r>
              <a:rPr sz="3200" spc="-65" dirty="0">
                <a:latin typeface="Georgia"/>
                <a:cs typeface="Georgia"/>
              </a:rPr>
              <a:t>«персональные</a:t>
            </a:r>
            <a:r>
              <a:rPr sz="3200" spc="-85" dirty="0">
                <a:latin typeface="Georgia"/>
                <a:cs typeface="Georgia"/>
              </a:rPr>
              <a:t> </a:t>
            </a:r>
            <a:r>
              <a:rPr sz="3200" spc="-35" dirty="0">
                <a:latin typeface="Georgia"/>
                <a:cs typeface="Georgia"/>
              </a:rPr>
              <a:t>данные»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3571136"/>
            <a:ext cx="2260884" cy="78359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278765" algn="just">
              <a:lnSpc>
                <a:spcPct val="88100"/>
              </a:lnSpc>
              <a:spcBef>
                <a:spcPts val="355"/>
              </a:spcBef>
            </a:pPr>
            <a:r>
              <a:rPr sz="1800" spc="-25" dirty="0">
                <a:latin typeface="Georgia"/>
                <a:cs typeface="Georgia"/>
              </a:rPr>
              <a:t>Физическое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лицо, </a:t>
            </a:r>
            <a:r>
              <a:rPr sz="1800" spc="-10" dirty="0">
                <a:latin typeface="Georgia"/>
                <a:cs typeface="Georgia"/>
              </a:rPr>
              <a:t>которое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40" dirty="0" err="1">
                <a:latin typeface="Georgia"/>
                <a:cs typeface="Georgia"/>
              </a:rPr>
              <a:t>может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20" dirty="0" err="1">
                <a:latin typeface="Georgia"/>
                <a:cs typeface="Georgia"/>
              </a:rPr>
              <a:t>быт</a:t>
            </a:r>
            <a:r>
              <a:rPr lang="ru-RU" sz="1800" spc="-20" dirty="0">
                <a:latin typeface="Georgia"/>
                <a:cs typeface="Georgia"/>
              </a:rPr>
              <a:t>ь </a:t>
            </a:r>
            <a:r>
              <a:rPr lang="ru-RU" sz="1800" spc="-10" dirty="0">
                <a:latin typeface="Georgia"/>
                <a:cs typeface="Georgia"/>
              </a:rPr>
              <a:t>идентифицировано</a:t>
            </a:r>
            <a:endParaRPr lang="ru-RU"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2227" y="1903603"/>
            <a:ext cx="364490" cy="4118656"/>
          </a:xfrm>
          <a:custGeom>
            <a:avLst/>
            <a:gdLst/>
            <a:ahLst/>
            <a:cxnLst/>
            <a:rect l="l" t="t" r="r" b="b"/>
            <a:pathLst>
              <a:path w="364489" h="3965575">
                <a:moveTo>
                  <a:pt x="364236" y="3965448"/>
                </a:moveTo>
                <a:lnTo>
                  <a:pt x="306671" y="3958949"/>
                </a:lnTo>
                <a:lnTo>
                  <a:pt x="256678" y="3940851"/>
                </a:lnTo>
                <a:lnTo>
                  <a:pt x="217255" y="3913255"/>
                </a:lnTo>
                <a:lnTo>
                  <a:pt x="191402" y="3878260"/>
                </a:lnTo>
                <a:lnTo>
                  <a:pt x="182117" y="3837965"/>
                </a:lnTo>
                <a:lnTo>
                  <a:pt x="182117" y="2110232"/>
                </a:lnTo>
                <a:lnTo>
                  <a:pt x="172833" y="2069904"/>
                </a:lnTo>
                <a:lnTo>
                  <a:pt x="146980" y="2034899"/>
                </a:lnTo>
                <a:lnTo>
                  <a:pt x="107557" y="2007307"/>
                </a:lnTo>
                <a:lnTo>
                  <a:pt x="57564" y="1989218"/>
                </a:lnTo>
                <a:lnTo>
                  <a:pt x="0" y="1982724"/>
                </a:lnTo>
                <a:lnTo>
                  <a:pt x="57564" y="1976229"/>
                </a:lnTo>
                <a:lnTo>
                  <a:pt x="107557" y="1958140"/>
                </a:lnTo>
                <a:lnTo>
                  <a:pt x="146980" y="1930548"/>
                </a:lnTo>
                <a:lnTo>
                  <a:pt x="172833" y="1895543"/>
                </a:lnTo>
                <a:lnTo>
                  <a:pt x="182117" y="1855216"/>
                </a:lnTo>
                <a:lnTo>
                  <a:pt x="182117" y="127508"/>
                </a:lnTo>
                <a:lnTo>
                  <a:pt x="191402" y="87180"/>
                </a:lnTo>
                <a:lnTo>
                  <a:pt x="217255" y="52175"/>
                </a:lnTo>
                <a:lnTo>
                  <a:pt x="256678" y="24583"/>
                </a:lnTo>
                <a:lnTo>
                  <a:pt x="306671" y="6494"/>
                </a:lnTo>
                <a:lnTo>
                  <a:pt x="364236" y="0"/>
                </a:lnTo>
              </a:path>
            </a:pathLst>
          </a:custGeom>
          <a:ln w="15874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735200" y="1869042"/>
            <a:ext cx="4882452" cy="4161154"/>
            <a:chOff x="3684714" y="1762950"/>
            <a:chExt cx="4966335" cy="4161154"/>
          </a:xfrm>
        </p:grpSpPr>
        <p:sp>
          <p:nvSpPr>
            <p:cNvPr id="9" name="object 9"/>
            <p:cNvSpPr/>
            <p:nvPr/>
          </p:nvSpPr>
          <p:spPr>
            <a:xfrm>
              <a:off x="3692652" y="1770888"/>
              <a:ext cx="4950460" cy="4145279"/>
            </a:xfrm>
            <a:custGeom>
              <a:avLst/>
              <a:gdLst/>
              <a:ahLst/>
              <a:cxnLst/>
              <a:rect l="l" t="t" r="r" b="b"/>
              <a:pathLst>
                <a:path w="4950459" h="4145279">
                  <a:moveTo>
                    <a:pt x="4949952" y="0"/>
                  </a:moveTo>
                  <a:lnTo>
                    <a:pt x="0" y="0"/>
                  </a:lnTo>
                  <a:lnTo>
                    <a:pt x="0" y="4145279"/>
                  </a:lnTo>
                  <a:lnTo>
                    <a:pt x="4949952" y="4145279"/>
                  </a:lnTo>
                  <a:lnTo>
                    <a:pt x="4949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92652" y="1770888"/>
              <a:ext cx="4950460" cy="4145279"/>
            </a:xfrm>
            <a:custGeom>
              <a:avLst/>
              <a:gdLst/>
              <a:ahLst/>
              <a:cxnLst/>
              <a:rect l="l" t="t" r="r" b="b"/>
              <a:pathLst>
                <a:path w="4950459" h="4145279">
                  <a:moveTo>
                    <a:pt x="0" y="4145279"/>
                  </a:moveTo>
                  <a:lnTo>
                    <a:pt x="4949952" y="4145279"/>
                  </a:lnTo>
                  <a:lnTo>
                    <a:pt x="4949952" y="0"/>
                  </a:lnTo>
                  <a:lnTo>
                    <a:pt x="0" y="0"/>
                  </a:lnTo>
                  <a:lnTo>
                    <a:pt x="0" y="4145279"/>
                  </a:lnTo>
                  <a:close/>
                </a:path>
              </a:pathLst>
            </a:custGeom>
            <a:ln w="15875">
              <a:solidFill>
                <a:srgbClr val="394B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49802" y="1903603"/>
            <a:ext cx="4784598" cy="359816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84785" marR="149225" indent="-172720">
              <a:lnSpc>
                <a:spcPct val="88100"/>
              </a:lnSpc>
              <a:spcBef>
                <a:spcPts val="355"/>
              </a:spcBef>
              <a:buFont typeface="Georgia"/>
              <a:buChar char="•"/>
              <a:tabLst>
                <a:tab pos="184785" algn="l"/>
              </a:tabLst>
            </a:pPr>
            <a:r>
              <a:rPr sz="1800" b="0" i="1" spc="-40" dirty="0">
                <a:latin typeface="Georgia" panose="02040502050405020303" pitchFamily="18" charset="0"/>
                <a:cs typeface="Roboto Thin"/>
              </a:rPr>
              <a:t>физическое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лицо,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50" dirty="0">
                <a:latin typeface="Georgia" panose="02040502050405020303" pitchFamily="18" charset="0"/>
                <a:cs typeface="Roboto Thin"/>
              </a:rPr>
              <a:t>которое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20" dirty="0">
                <a:latin typeface="Georgia" panose="02040502050405020303" pitchFamily="18" charset="0"/>
                <a:cs typeface="Roboto Thin"/>
              </a:rPr>
              <a:t>может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105" dirty="0">
                <a:latin typeface="Georgia" panose="02040502050405020303" pitchFamily="18" charset="0"/>
                <a:cs typeface="Roboto Thin"/>
              </a:rPr>
              <a:t>быть </a:t>
            </a:r>
            <a:r>
              <a:rPr sz="1800" b="1" i="1" spc="-165" dirty="0">
                <a:latin typeface="Georgia" panose="02040502050405020303" pitchFamily="18" charset="0"/>
                <a:cs typeface="Georgia"/>
              </a:rPr>
              <a:t>прямо</a:t>
            </a:r>
            <a:r>
              <a:rPr sz="1800" b="1" i="1" spc="-4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65" dirty="0">
                <a:latin typeface="Georgia" panose="02040502050405020303" pitchFamily="18" charset="0"/>
                <a:cs typeface="Georgia"/>
              </a:rPr>
              <a:t>или</a:t>
            </a:r>
            <a:r>
              <a:rPr sz="1800" b="1" i="1" spc="-55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55" dirty="0">
                <a:latin typeface="Georgia" panose="02040502050405020303" pitchFamily="18" charset="0"/>
                <a:cs typeface="Georgia"/>
              </a:rPr>
              <a:t>косвенно</a:t>
            </a:r>
            <a:r>
              <a:rPr sz="1800" b="1" i="1" spc="-50" dirty="0">
                <a:latin typeface="Georgia" panose="02040502050405020303" pitchFamily="18" charset="0"/>
                <a:cs typeface="Georgia"/>
              </a:rPr>
              <a:t> </a:t>
            </a:r>
            <a:r>
              <a:rPr sz="1800" b="1" i="1" spc="-135" dirty="0">
                <a:latin typeface="Georgia" panose="02040502050405020303" pitchFamily="18" charset="0"/>
                <a:cs typeface="Georgia"/>
              </a:rPr>
              <a:t>определено</a:t>
            </a:r>
            <a:r>
              <a:rPr sz="1800" b="0" i="1" spc="-135" dirty="0">
                <a:latin typeface="Georgia" panose="02040502050405020303" pitchFamily="18" charset="0"/>
                <a:cs typeface="Roboto Thin"/>
              </a:rPr>
              <a:t>,</a:t>
            </a:r>
            <a:r>
              <a:rPr sz="1800" b="0" i="1" spc="-1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в </a:t>
            </a:r>
            <a:r>
              <a:rPr sz="1800" b="0" i="1" spc="100" dirty="0">
                <a:latin typeface="Georgia" panose="02040502050405020303" pitchFamily="18" charset="0"/>
                <a:cs typeface="Roboto Thin"/>
              </a:rPr>
              <a:t>частности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через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sz="1800" b="0" i="1" dirty="0" err="1">
                <a:latin typeface="Georgia" panose="02040502050405020303" pitchFamily="18" charset="0"/>
                <a:cs typeface="Roboto Thin"/>
              </a:rPr>
              <a:t>фамилию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,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собственное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имя,</a:t>
            </a:r>
            <a:r>
              <a:rPr sz="1800" b="0" i="1" spc="-2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90" dirty="0">
                <a:latin typeface="Georgia" panose="02040502050405020303" pitchFamily="18" charset="0"/>
                <a:cs typeface="Roboto Thin"/>
              </a:rPr>
              <a:t>отчество,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140" dirty="0" err="1">
                <a:latin typeface="Georgia" panose="02040502050405020303" pitchFamily="18" charset="0"/>
                <a:cs typeface="Roboto Thin"/>
              </a:rPr>
              <a:t>дату</a:t>
            </a:r>
            <a:r>
              <a:rPr sz="1800" b="0" i="1" spc="-3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рождения,</a:t>
            </a:r>
            <a:endParaRPr sz="180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и</a:t>
            </a:r>
            <a:r>
              <a:rPr sz="1800" b="0" i="1" dirty="0" err="1">
                <a:latin typeface="Georgia" panose="02040502050405020303" pitchFamily="18" charset="0"/>
                <a:cs typeface="Roboto Thin"/>
              </a:rPr>
              <a:t>дентификационный</a:t>
            </a:r>
            <a:r>
              <a:rPr lang="ru-RU" i="1" spc="37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номер</a:t>
            </a:r>
            <a:endParaRPr lang="ru-RU" sz="1800" b="0" i="1" spc="-10" dirty="0">
              <a:latin typeface="Georgia" panose="02040502050405020303" pitchFamily="18" charset="0"/>
              <a:cs typeface="Roboto Thin"/>
            </a:endParaRPr>
          </a:p>
          <a:p>
            <a:pPr marL="470535" indent="-285750" algn="just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sz="1800" b="0" i="1" spc="-20" dirty="0" err="1">
                <a:latin typeface="Georgia" panose="02040502050405020303" pitchFamily="18" charset="0"/>
                <a:cs typeface="Roboto Thin"/>
              </a:rPr>
              <a:t>либо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60" dirty="0">
                <a:latin typeface="Georgia" panose="02040502050405020303" pitchFamily="18" charset="0"/>
                <a:cs typeface="Roboto Thin"/>
              </a:rPr>
              <a:t>через</a:t>
            </a:r>
            <a:r>
              <a:rPr sz="1800" b="0" i="1" spc="-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один</a:t>
            </a:r>
            <a:r>
              <a:rPr sz="1800" b="0" i="1" spc="-4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или</a:t>
            </a:r>
            <a:r>
              <a:rPr sz="1800" b="0" i="1" spc="-5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>
                <a:latin typeface="Georgia" panose="02040502050405020303" pitchFamily="18" charset="0"/>
                <a:cs typeface="Roboto Thin"/>
              </a:rPr>
              <a:t>несколько</a:t>
            </a:r>
            <a:r>
              <a:rPr sz="1800" b="0" i="1" spc="-3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признаков, </a:t>
            </a:r>
            <a:r>
              <a:rPr sz="1800" b="0" i="1" dirty="0">
                <a:latin typeface="Georgia" panose="02040502050405020303" pitchFamily="18" charset="0"/>
                <a:cs typeface="Roboto Thin"/>
              </a:rPr>
              <a:t>характерных</a:t>
            </a:r>
            <a:r>
              <a:rPr sz="1800" b="0" i="1" spc="19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0" dirty="0" err="1">
                <a:latin typeface="Georgia" panose="02040502050405020303" pitchFamily="18" charset="0"/>
                <a:cs typeface="Roboto Thin"/>
              </a:rPr>
              <a:t>для</a:t>
            </a:r>
            <a:r>
              <a:rPr sz="1800" b="0" i="1" spc="16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 err="1">
                <a:latin typeface="Georgia" panose="02040502050405020303" pitchFamily="18" charset="0"/>
                <a:cs typeface="Roboto Thin"/>
              </a:rPr>
              <a:t>его</a:t>
            </a:r>
            <a:r>
              <a:rPr lang="ru-RU" sz="1800" b="0" i="1" spc="-2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физической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психологической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умственной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экономической</a:t>
            </a:r>
            <a:r>
              <a:rPr sz="1800" b="0" i="1" spc="-10" dirty="0">
                <a:latin typeface="Georgia" panose="02040502050405020303" pitchFamily="18" charset="0"/>
                <a:cs typeface="Roboto Thin"/>
              </a:rPr>
              <a:t>,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9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spc="-10" dirty="0" err="1">
                <a:latin typeface="Georgia" panose="02040502050405020303" pitchFamily="18" charset="0"/>
                <a:cs typeface="Roboto Thin"/>
              </a:rPr>
              <a:t>культурной</a:t>
            </a:r>
            <a:r>
              <a:rPr lang="ru-RU" sz="1800" b="0" i="1" spc="-10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spc="-810" dirty="0">
                <a:latin typeface="Georgia" panose="02040502050405020303" pitchFamily="18" charset="0"/>
                <a:cs typeface="Courier New"/>
              </a:rPr>
              <a:t> </a:t>
            </a:r>
            <a:r>
              <a:rPr sz="1800" b="0" i="1" dirty="0" err="1">
                <a:latin typeface="Georgia" panose="02040502050405020303" pitchFamily="18" charset="0"/>
                <a:cs typeface="Roboto Thin"/>
              </a:rPr>
              <a:t>или</a:t>
            </a:r>
            <a:r>
              <a:rPr lang="ru-RU" sz="1800" b="0" i="1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-25" dirty="0" err="1">
                <a:latin typeface="Georgia" panose="02040502050405020303" pitchFamily="18" charset="0"/>
                <a:cs typeface="Roboto Thin"/>
              </a:rPr>
              <a:t>социальной</a:t>
            </a:r>
            <a:r>
              <a:rPr sz="1800" b="0" i="1" spc="-5" dirty="0">
                <a:latin typeface="Georgia" panose="02040502050405020303" pitchFamily="18" charset="0"/>
                <a:cs typeface="Roboto Thin"/>
              </a:rPr>
              <a:t> </a:t>
            </a:r>
            <a:r>
              <a:rPr sz="1800" b="0" i="1" spc="60" dirty="0">
                <a:latin typeface="Georgia" panose="02040502050405020303" pitchFamily="18" charset="0"/>
                <a:cs typeface="Roboto Thin"/>
              </a:rPr>
              <a:t>идентичности</a:t>
            </a:r>
            <a:r>
              <a:rPr sz="1800" b="0" i="1" spc="60" dirty="0">
                <a:latin typeface="Roboto Thin"/>
                <a:cs typeface="Roboto Thin"/>
              </a:rPr>
              <a:t>.</a:t>
            </a:r>
            <a:endParaRPr sz="1800" dirty="0">
              <a:latin typeface="Roboto Thin"/>
              <a:cs typeface="Roboto Thi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85774"/>
            <a:ext cx="8452485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78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20" dirty="0">
                <a:latin typeface="Georgia"/>
                <a:cs typeface="Georgia"/>
              </a:rPr>
              <a:t>203-</a:t>
            </a:r>
            <a:r>
              <a:rPr sz="2000" b="1" spc="200" dirty="0">
                <a:latin typeface="Georgia"/>
                <a:cs typeface="Georgia"/>
              </a:rPr>
              <a:t>1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50" dirty="0">
                <a:latin typeface="Georgia"/>
                <a:cs typeface="Georgia"/>
              </a:rPr>
              <a:t>УК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19.06.2021)</a:t>
            </a:r>
            <a:endParaRPr sz="2000" dirty="0">
              <a:latin typeface="Georgia"/>
              <a:cs typeface="Georgia"/>
            </a:endParaRPr>
          </a:p>
          <a:p>
            <a:pPr marL="835025">
              <a:lnSpc>
                <a:spcPts val="2160"/>
              </a:lnSpc>
            </a:pPr>
            <a:r>
              <a:rPr sz="2000" b="1" spc="-175" dirty="0">
                <a:latin typeface="Georgia"/>
                <a:cs typeface="Georgia"/>
              </a:rPr>
              <a:t>Незаконные</a:t>
            </a:r>
            <a:r>
              <a:rPr sz="2000" b="1" spc="-50" dirty="0">
                <a:latin typeface="Georgia"/>
                <a:cs typeface="Georgia"/>
              </a:rPr>
              <a:t> </a:t>
            </a:r>
            <a:r>
              <a:rPr sz="2000" b="1" spc="-114" dirty="0">
                <a:latin typeface="Georgia"/>
                <a:cs typeface="Georgia"/>
              </a:rPr>
              <a:t>действия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b="1" spc="-130" dirty="0">
                <a:latin typeface="Georgia"/>
                <a:cs typeface="Georgia"/>
              </a:rPr>
              <a:t>в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70" dirty="0">
                <a:latin typeface="Georgia"/>
                <a:cs typeface="Georgia"/>
              </a:rPr>
              <a:t>отношении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80" dirty="0">
                <a:latin typeface="Georgia"/>
                <a:cs typeface="Georgia"/>
              </a:rPr>
              <a:t>информации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о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частной</a:t>
            </a:r>
            <a:endParaRPr sz="2000" dirty="0">
              <a:latin typeface="Georgia"/>
              <a:cs typeface="Georgia"/>
            </a:endParaRPr>
          </a:p>
          <a:p>
            <a:pPr marL="779780">
              <a:lnSpc>
                <a:spcPts val="2280"/>
              </a:lnSpc>
            </a:pPr>
            <a:r>
              <a:rPr sz="2000" b="1" spc="-190" dirty="0">
                <a:latin typeface="Georgia"/>
                <a:cs typeface="Georgia"/>
              </a:rPr>
              <a:t>жизни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95" dirty="0">
                <a:latin typeface="Georgia"/>
                <a:cs typeface="Georgia"/>
              </a:rPr>
              <a:t>и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 marL="12700" marR="5080" indent="218440" algn="just">
              <a:lnSpc>
                <a:spcPts val="1730"/>
              </a:lnSpc>
              <a:buAutoNum type="arabicPeriod"/>
              <a:tabLst>
                <a:tab pos="231140" algn="l"/>
              </a:tabLst>
            </a:pPr>
            <a:endParaRPr lang="ru-RU" sz="1600" spc="-40" dirty="0">
              <a:latin typeface="Georgia"/>
              <a:cs typeface="Georgia"/>
            </a:endParaRPr>
          </a:p>
          <a:p>
            <a:pPr marL="12700" marR="5080" indent="218440" algn="just">
              <a:lnSpc>
                <a:spcPts val="1730"/>
              </a:lnSpc>
              <a:buAutoNum type="arabicPeriod"/>
              <a:tabLst>
                <a:tab pos="231140" algn="l"/>
              </a:tabLst>
            </a:pPr>
            <a:r>
              <a:rPr sz="1600" spc="-40" dirty="0" err="1">
                <a:latin typeface="Georgia"/>
                <a:cs typeface="Georgia"/>
              </a:rPr>
              <a:t>Умышленные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незаконные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сбор,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предоставление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информации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частной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жизни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(или) </a:t>
            </a:r>
            <a:r>
              <a:rPr sz="1600" dirty="0">
                <a:latin typeface="Georgia"/>
                <a:cs typeface="Georgia"/>
              </a:rPr>
              <a:t>персональных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данных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другого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лица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без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согласия,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>
                <a:latin typeface="Georgia"/>
                <a:cs typeface="Georgia"/>
              </a:rPr>
              <a:t>повлекшие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spc="-10" dirty="0">
                <a:latin typeface="Georgia"/>
                <a:cs typeface="Georgia"/>
              </a:rPr>
              <a:t>причинение </a:t>
            </a:r>
            <a:r>
              <a:rPr sz="1600" spc="-20" dirty="0">
                <a:latin typeface="Georgia"/>
                <a:cs typeface="Georgia"/>
              </a:rPr>
              <a:t>существенного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вреда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правам,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30" dirty="0">
                <a:latin typeface="Georgia"/>
                <a:cs typeface="Georgia"/>
              </a:rPr>
              <a:t>свободам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40" dirty="0">
                <a:latin typeface="Georgia"/>
                <a:cs typeface="Georgia"/>
              </a:rPr>
              <a:t> законным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интересам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>
                <a:latin typeface="Georgia"/>
                <a:cs typeface="Georgia"/>
              </a:rPr>
              <a:t>гражданина,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</a:pPr>
            <a:r>
              <a:rPr sz="1600" b="1" spc="-10" dirty="0">
                <a:latin typeface="Georgia"/>
                <a:cs typeface="Georgia"/>
              </a:rPr>
              <a:t>наказываются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общественными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работами,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или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штрафом,</a:t>
            </a:r>
            <a:r>
              <a:rPr sz="1600" b="1" dirty="0">
                <a:latin typeface="Georgia"/>
                <a:cs typeface="Georgia"/>
              </a:rPr>
              <a:t> или </a:t>
            </a:r>
            <a:r>
              <a:rPr sz="1600" b="1" spc="-10" dirty="0">
                <a:latin typeface="Georgia"/>
                <a:cs typeface="Georgia"/>
              </a:rPr>
              <a:t>арестом,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или</a:t>
            </a:r>
            <a:r>
              <a:rPr sz="1600" b="1" spc="-1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ограничением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80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на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срок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двух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60" dirty="0">
                <a:latin typeface="Georgia"/>
                <a:cs typeface="Georgia"/>
              </a:rPr>
              <a:t>лет,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25" dirty="0">
                <a:latin typeface="Georgia"/>
                <a:cs typeface="Georgia"/>
              </a:rPr>
              <a:t>или</a:t>
            </a:r>
            <a:r>
              <a:rPr sz="1600" b="1" spc="-30" dirty="0">
                <a:latin typeface="Georgia"/>
                <a:cs typeface="Georgia"/>
              </a:rPr>
              <a:t> </a:t>
            </a:r>
            <a:r>
              <a:rPr sz="1600" b="1" spc="-45" dirty="0">
                <a:latin typeface="Georgia"/>
                <a:cs typeface="Georgia"/>
              </a:rPr>
              <a:t>лишением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свободы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на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тот</a:t>
            </a:r>
            <a:r>
              <a:rPr sz="1600" b="1" spc="-70" dirty="0">
                <a:latin typeface="Georgia"/>
                <a:cs typeface="Georgia"/>
              </a:rPr>
              <a:t> </a:t>
            </a:r>
            <a:r>
              <a:rPr sz="1600" b="1" spc="-75" dirty="0">
                <a:latin typeface="Georgia"/>
                <a:cs typeface="Georgia"/>
              </a:rPr>
              <a:t>же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срок.</a:t>
            </a:r>
            <a:endParaRPr sz="1600" b="1" dirty="0">
              <a:latin typeface="Georgia"/>
              <a:cs typeface="Georgia"/>
            </a:endParaRPr>
          </a:p>
          <a:p>
            <a:pPr marL="12700" marR="5715" indent="274955" algn="just">
              <a:lnSpc>
                <a:spcPts val="1730"/>
              </a:lnSpc>
              <a:spcBef>
                <a:spcPts val="120"/>
              </a:spcBef>
              <a:buAutoNum type="arabicPeriod" startAt="2"/>
              <a:tabLst>
                <a:tab pos="287655" algn="l"/>
              </a:tabLst>
            </a:pPr>
            <a:r>
              <a:rPr sz="1600" dirty="0" err="1">
                <a:latin typeface="Georgia"/>
                <a:cs typeface="Georgia"/>
              </a:rPr>
              <a:t>Умышленное</a:t>
            </a:r>
            <a:r>
              <a:rPr sz="1600" spc="29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незаконное</a:t>
            </a:r>
            <a:r>
              <a:rPr sz="1600" spc="31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распространение</a:t>
            </a:r>
            <a:r>
              <a:rPr sz="1600" spc="320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информации</a:t>
            </a:r>
            <a:r>
              <a:rPr sz="1600" spc="3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о</a:t>
            </a:r>
            <a:r>
              <a:rPr sz="1600" spc="31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частной</a:t>
            </a:r>
            <a:r>
              <a:rPr sz="1600" spc="305" dirty="0">
                <a:latin typeface="Georgia"/>
                <a:cs typeface="Georgia"/>
              </a:rPr>
              <a:t> </a:t>
            </a:r>
            <a:r>
              <a:rPr sz="1600" dirty="0" err="1">
                <a:latin typeface="Georgia"/>
                <a:cs typeface="Georgia"/>
              </a:rPr>
              <a:t>жизни</a:t>
            </a:r>
            <a:r>
              <a:rPr sz="1600" spc="3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30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</a:t>
            </a:r>
            <a:r>
              <a:rPr sz="1600" spc="-10" dirty="0" err="1">
                <a:latin typeface="Georgia"/>
                <a:cs typeface="Georgia"/>
              </a:rPr>
              <a:t>или</a:t>
            </a:r>
            <a:r>
              <a:rPr sz="1600" spc="-10" dirty="0">
                <a:latin typeface="Georgia"/>
                <a:cs typeface="Georgia"/>
              </a:rPr>
              <a:t>) </a:t>
            </a:r>
            <a:r>
              <a:rPr sz="1600" dirty="0" err="1">
                <a:latin typeface="Georgia"/>
                <a:cs typeface="Georgia"/>
              </a:rPr>
              <a:t>персональных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данных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другого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лица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без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его</a:t>
            </a:r>
            <a:r>
              <a:rPr sz="1600" spc="300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согласия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305" dirty="0">
                <a:latin typeface="Georgia"/>
                <a:cs typeface="Georgia"/>
              </a:rPr>
              <a:t>  </a:t>
            </a:r>
            <a:r>
              <a:rPr sz="1600" dirty="0" err="1">
                <a:latin typeface="Georgia"/>
                <a:cs typeface="Georgia"/>
              </a:rPr>
              <a:t>повлекшие</a:t>
            </a:r>
            <a:r>
              <a:rPr sz="1600" spc="310" dirty="0">
                <a:latin typeface="Georgia"/>
                <a:cs typeface="Georgia"/>
              </a:rPr>
              <a:t>  </a:t>
            </a:r>
            <a:r>
              <a:rPr sz="1600" spc="-10" dirty="0" err="1">
                <a:latin typeface="Georgia"/>
                <a:cs typeface="Georgia"/>
              </a:rPr>
              <a:t>причинение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spc="-20" dirty="0" err="1">
                <a:latin typeface="Georgia"/>
                <a:cs typeface="Georgia"/>
              </a:rPr>
              <a:t>существенного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10" dirty="0" err="1">
                <a:latin typeface="Georgia"/>
                <a:cs typeface="Georgia"/>
              </a:rPr>
              <a:t>вреда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 err="1">
                <a:latin typeface="Georgia"/>
                <a:cs typeface="Georgia"/>
              </a:rPr>
              <a:t>правам</a:t>
            </a:r>
            <a:r>
              <a:rPr sz="1600" spc="-45" dirty="0">
                <a:latin typeface="Georgia"/>
                <a:cs typeface="Georgia"/>
              </a:rPr>
              <a:t>,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30" dirty="0" err="1">
                <a:latin typeface="Georgia"/>
                <a:cs typeface="Georgia"/>
              </a:rPr>
              <a:t>свободам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0" dirty="0" err="1">
                <a:latin typeface="Georgia"/>
                <a:cs typeface="Georgia"/>
              </a:rPr>
              <a:t>законным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20" dirty="0" err="1">
                <a:latin typeface="Georgia"/>
                <a:cs typeface="Georgia"/>
              </a:rPr>
              <a:t>интересам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45" dirty="0" err="1">
                <a:latin typeface="Georgia"/>
                <a:cs typeface="Georgia"/>
              </a:rPr>
              <a:t>гражданина</a:t>
            </a:r>
            <a:r>
              <a:rPr sz="1600" spc="-45" dirty="0">
                <a:latin typeface="Georgia"/>
                <a:cs typeface="Georgia"/>
              </a:rPr>
              <a:t>,</a:t>
            </a:r>
            <a:r>
              <a:rPr sz="1600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  <a:tabLst>
                <a:tab pos="1477010" algn="l"/>
                <a:tab pos="2579370" algn="l"/>
                <a:tab pos="3242310" algn="l"/>
                <a:tab pos="4250055" algn="l"/>
                <a:tab pos="5728335" algn="l"/>
                <a:tab pos="6878955" algn="l"/>
                <a:tab pos="7364095" algn="l"/>
              </a:tabLst>
            </a:pPr>
            <a:r>
              <a:rPr lang="ru-RU" sz="1600" b="1" spc="-10" dirty="0">
                <a:latin typeface="Georgia"/>
                <a:cs typeface="Georgia"/>
              </a:rPr>
              <a:t>н</a:t>
            </a:r>
            <a:r>
              <a:rPr sz="1600" b="1" spc="-10" dirty="0" err="1">
                <a:latin typeface="Georgia"/>
                <a:cs typeface="Georgia"/>
              </a:rPr>
              <a:t>аказываются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лишением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20" dirty="0" err="1">
                <a:latin typeface="Georgia"/>
                <a:cs typeface="Georgia"/>
              </a:rPr>
              <a:t>права</a:t>
            </a:r>
            <a:r>
              <a:rPr sz="1600" b="1" dirty="0">
                <a:latin typeface="Georgia"/>
                <a:cs typeface="Georgia"/>
              </a:rPr>
              <a:t>	</a:t>
            </a:r>
            <a:r>
              <a:rPr sz="1600" b="1" spc="-10" dirty="0" err="1">
                <a:latin typeface="Georgia"/>
                <a:cs typeface="Georgia"/>
              </a:rPr>
              <a:t>занимать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определенные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должности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или</a:t>
            </a:r>
            <a:r>
              <a:rPr lang="ru-RU" sz="1600" b="1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заниматься</a:t>
            </a:r>
            <a:r>
              <a:rPr lang="ru-RU" sz="1600" b="1" spc="-20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определенной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деятельностью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со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lang="ru-RU" sz="1600" b="1" spc="-50" dirty="0">
                <a:latin typeface="Georgia"/>
                <a:cs typeface="Georgia"/>
              </a:rPr>
              <a:t> </a:t>
            </a:r>
            <a:r>
              <a:rPr sz="1600" b="1" spc="-35" dirty="0" err="1">
                <a:latin typeface="Georgia"/>
                <a:cs typeface="Georgia"/>
              </a:rPr>
              <a:t>трафом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или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0" dirty="0" err="1">
                <a:latin typeface="Georgia"/>
                <a:cs typeface="Georgia"/>
              </a:rPr>
              <a:t>ограничением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свободы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на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срок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до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трех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25" dirty="0" err="1">
                <a:latin typeface="Georgia"/>
                <a:cs typeface="Georgia"/>
              </a:rPr>
              <a:t>лет</a:t>
            </a:r>
            <a:r>
              <a:rPr lang="ru-RU" sz="1600" b="1" spc="-2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со</a:t>
            </a:r>
            <a:r>
              <a:rPr sz="1600" b="1" spc="-80" dirty="0">
                <a:latin typeface="Georgia"/>
                <a:cs typeface="Georgia"/>
              </a:rPr>
              <a:t> </a:t>
            </a:r>
            <a:r>
              <a:rPr sz="1600" b="1" spc="-55" dirty="0" err="1">
                <a:latin typeface="Georgia"/>
                <a:cs typeface="Georgia"/>
              </a:rPr>
              <a:t>штрафом</a:t>
            </a:r>
            <a:r>
              <a:rPr sz="1600" b="1" spc="-55" dirty="0">
                <a:latin typeface="Georgia"/>
                <a:cs typeface="Georgia"/>
              </a:rPr>
              <a:t>,</a:t>
            </a:r>
            <a:r>
              <a:rPr sz="1600" b="1" spc="-4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или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40" dirty="0" err="1">
                <a:latin typeface="Georgia"/>
                <a:cs typeface="Georgia"/>
              </a:rPr>
              <a:t>лишением</a:t>
            </a:r>
            <a:r>
              <a:rPr sz="1600" b="1" spc="-15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на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тот</a:t>
            </a:r>
            <a:r>
              <a:rPr sz="1600" b="1" spc="-55" dirty="0">
                <a:latin typeface="Georgia"/>
                <a:cs typeface="Georgia"/>
              </a:rPr>
              <a:t> </a:t>
            </a:r>
            <a:r>
              <a:rPr sz="1600" b="1" spc="-75" dirty="0" err="1">
                <a:latin typeface="Georgia"/>
                <a:cs typeface="Georgia"/>
              </a:rPr>
              <a:t>же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срок</a:t>
            </a:r>
            <a:r>
              <a:rPr sz="1600" b="1" spc="-60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со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штрафом</a:t>
            </a:r>
            <a:r>
              <a:rPr sz="1600" b="1" spc="-10" dirty="0">
                <a:latin typeface="Georgia"/>
                <a:cs typeface="Georgia"/>
              </a:rPr>
              <a:t>.</a:t>
            </a:r>
            <a:endParaRPr sz="1600" b="1" dirty="0">
              <a:latin typeface="Georgia"/>
              <a:cs typeface="Georgia"/>
            </a:endParaRPr>
          </a:p>
          <a:p>
            <a:pPr marL="12700" marR="5080" indent="282575" algn="just">
              <a:lnSpc>
                <a:spcPts val="1730"/>
              </a:lnSpc>
              <a:spcBef>
                <a:spcPts val="120"/>
              </a:spcBef>
              <a:buAutoNum type="arabicPeriod" startAt="3"/>
              <a:tabLst>
                <a:tab pos="295275" algn="l"/>
              </a:tabLst>
            </a:pPr>
            <a:r>
              <a:rPr sz="1600" dirty="0" err="1">
                <a:latin typeface="Georgia"/>
                <a:cs typeface="Georgia"/>
              </a:rPr>
              <a:t>Действия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4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предусмотренные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частями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spc="190" dirty="0">
                <a:latin typeface="Georgia"/>
                <a:cs typeface="Georgia"/>
              </a:rPr>
              <a:t>1</a:t>
            </a:r>
            <a:r>
              <a:rPr sz="1600" spc="459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4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2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настоящей</a:t>
            </a:r>
            <a:r>
              <a:rPr sz="1600" spc="4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статьи,</a:t>
            </a:r>
            <a:r>
              <a:rPr sz="1600" spc="4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совершенные</a:t>
            </a:r>
            <a:r>
              <a:rPr sz="1600" spc="455" dirty="0">
                <a:latin typeface="Georgia"/>
                <a:cs typeface="Georgia"/>
              </a:rPr>
              <a:t> </a:t>
            </a:r>
            <a:r>
              <a:rPr sz="1600" spc="-50" dirty="0">
                <a:latin typeface="Georgia"/>
                <a:cs typeface="Georgia"/>
              </a:rPr>
              <a:t>в </a:t>
            </a:r>
            <a:r>
              <a:rPr sz="1600" spc="-10" dirty="0">
                <a:latin typeface="Georgia"/>
                <a:cs typeface="Georgia"/>
              </a:rPr>
              <a:t>отношении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лица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или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его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близких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в связи с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осуществлением</a:t>
            </a:r>
            <a:r>
              <a:rPr sz="1600" dirty="0">
                <a:latin typeface="Georgia"/>
                <a:cs typeface="Georgia"/>
              </a:rPr>
              <a:t> им</a:t>
            </a:r>
            <a:r>
              <a:rPr sz="1600" spc="-10" dirty="0">
                <a:latin typeface="Georgia"/>
                <a:cs typeface="Georgia"/>
              </a:rPr>
              <a:t> служебной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деятельности </a:t>
            </a:r>
            <a:r>
              <a:rPr sz="1600" spc="-20" dirty="0">
                <a:latin typeface="Georgia"/>
                <a:cs typeface="Georgia"/>
              </a:rPr>
              <a:t>или</a:t>
            </a:r>
            <a:r>
              <a:rPr sz="1600" spc="-30" dirty="0">
                <a:latin typeface="Georgia"/>
                <a:cs typeface="Georgia"/>
              </a:rPr>
              <a:t> выполнением</a:t>
            </a:r>
            <a:r>
              <a:rPr sz="1600" spc="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общественного</a:t>
            </a:r>
            <a:r>
              <a:rPr sz="1600" spc="-65" dirty="0">
                <a:latin typeface="Georgia"/>
                <a:cs typeface="Georgia"/>
              </a:rPr>
              <a:t> </a:t>
            </a:r>
            <a:r>
              <a:rPr sz="1600" spc="-35" dirty="0">
                <a:latin typeface="Georgia"/>
                <a:cs typeface="Georgia"/>
              </a:rPr>
              <a:t>долга, </a:t>
            </a:r>
            <a:r>
              <a:rPr sz="1600" spc="-50" dirty="0">
                <a:latin typeface="Georgia"/>
                <a:cs typeface="Georgia"/>
              </a:rPr>
              <a:t>–</a:t>
            </a:r>
            <a:endParaRPr sz="1600" dirty="0">
              <a:latin typeface="Georgia"/>
              <a:cs typeface="Georgia"/>
            </a:endParaRPr>
          </a:p>
          <a:p>
            <a:pPr marL="12700" algn="just">
              <a:lnSpc>
                <a:spcPts val="1600"/>
              </a:lnSpc>
            </a:pPr>
            <a:r>
              <a:rPr sz="1600" b="1" spc="-10" dirty="0">
                <a:latin typeface="Georgia"/>
                <a:cs typeface="Georgia"/>
              </a:rPr>
              <a:t>наказываются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ограничением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свободы</a:t>
            </a:r>
            <a:r>
              <a:rPr sz="1600" b="1" spc="16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на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срок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до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пяти</a:t>
            </a:r>
            <a:r>
              <a:rPr sz="1600" b="1" spc="18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лет</a:t>
            </a:r>
            <a:r>
              <a:rPr sz="1600" b="1" spc="17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со</a:t>
            </a:r>
            <a:r>
              <a:rPr sz="1600" b="1" spc="175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штрафом,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dirty="0" err="1">
                <a:latin typeface="Georgia"/>
                <a:cs typeface="Georgia"/>
              </a:rPr>
              <a:t>или</a:t>
            </a:r>
            <a:r>
              <a:rPr sz="1600" b="1" spc="185" dirty="0">
                <a:latin typeface="Georgia"/>
                <a:cs typeface="Georgia"/>
              </a:rPr>
              <a:t> </a:t>
            </a:r>
            <a:r>
              <a:rPr sz="1600" b="1" spc="-10" dirty="0" err="1">
                <a:latin typeface="Georgia"/>
                <a:cs typeface="Georgia"/>
              </a:rPr>
              <a:t>лишением</a:t>
            </a:r>
            <a:r>
              <a:rPr lang="ru-RU" sz="1600" b="1" spc="-10" dirty="0">
                <a:latin typeface="Georgia"/>
                <a:cs typeface="Georgia"/>
              </a:rPr>
              <a:t> </a:t>
            </a:r>
            <a:r>
              <a:rPr sz="1600" b="1" spc="-20" dirty="0" err="1">
                <a:latin typeface="Georgia"/>
                <a:cs typeface="Georgia"/>
              </a:rPr>
              <a:t>свободы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30" dirty="0">
                <a:latin typeface="Georgia"/>
                <a:cs typeface="Georgia"/>
              </a:rPr>
              <a:t>на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тот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70" dirty="0">
                <a:latin typeface="Georgia"/>
                <a:cs typeface="Georgia"/>
              </a:rPr>
              <a:t>же</a:t>
            </a:r>
            <a:r>
              <a:rPr sz="1600" b="1" spc="-3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срок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со</a:t>
            </a:r>
            <a:r>
              <a:rPr sz="1600" b="1" spc="-45" dirty="0">
                <a:latin typeface="Georgia"/>
                <a:cs typeface="Georgia"/>
              </a:rPr>
              <a:t> </a:t>
            </a:r>
            <a:r>
              <a:rPr sz="1600" b="1" spc="-10" dirty="0">
                <a:latin typeface="Georgia"/>
                <a:cs typeface="Georgia"/>
              </a:rPr>
              <a:t>штрафом.</a:t>
            </a:r>
            <a:endParaRPr sz="16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344475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985774"/>
            <a:ext cx="8455660" cy="504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6920">
              <a:lnSpc>
                <a:spcPts val="2280"/>
              </a:lnSpc>
              <a:spcBef>
                <a:spcPts val="105"/>
              </a:spcBef>
            </a:pPr>
            <a:r>
              <a:rPr sz="2000" b="1" spc="-130" dirty="0">
                <a:latin typeface="Georgia"/>
                <a:cs typeface="Georgia"/>
              </a:rPr>
              <a:t>Статья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20" dirty="0">
                <a:latin typeface="Georgia"/>
                <a:cs typeface="Georgia"/>
              </a:rPr>
              <a:t>203-</a:t>
            </a:r>
            <a:r>
              <a:rPr sz="2000" b="1" spc="-75" dirty="0">
                <a:latin typeface="Georgia"/>
                <a:cs typeface="Georgia"/>
              </a:rPr>
              <a:t>2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250" dirty="0">
                <a:latin typeface="Georgia"/>
                <a:cs typeface="Georgia"/>
              </a:rPr>
              <a:t>УК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5" dirty="0">
                <a:latin typeface="Georgia"/>
                <a:cs typeface="Georgia"/>
              </a:rPr>
              <a:t>(с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19.06.2021)</a:t>
            </a:r>
            <a:endParaRPr sz="2000" dirty="0">
              <a:latin typeface="Georgia"/>
              <a:cs typeface="Georgia"/>
            </a:endParaRPr>
          </a:p>
          <a:p>
            <a:pPr marL="812165">
              <a:lnSpc>
                <a:spcPts val="2160"/>
              </a:lnSpc>
            </a:pPr>
            <a:r>
              <a:rPr sz="2000" b="1" spc="-165" dirty="0">
                <a:latin typeface="Georgia"/>
                <a:cs typeface="Georgia"/>
              </a:rPr>
              <a:t>Несоблюдение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45" dirty="0">
                <a:latin typeface="Georgia"/>
                <a:cs typeface="Georgia"/>
              </a:rPr>
              <a:t>мер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spc="-140" dirty="0">
                <a:latin typeface="Georgia"/>
                <a:cs typeface="Georgia"/>
              </a:rPr>
              <a:t>обеспечения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65" dirty="0">
                <a:latin typeface="Georgia"/>
                <a:cs typeface="Georgia"/>
              </a:rPr>
              <a:t>защиты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55" dirty="0">
                <a:latin typeface="Georgia"/>
                <a:cs typeface="Georgia"/>
              </a:rPr>
              <a:t>персональных</a:t>
            </a:r>
            <a:endParaRPr sz="2000" dirty="0">
              <a:latin typeface="Georgia"/>
              <a:cs typeface="Georgia"/>
            </a:endParaRPr>
          </a:p>
          <a:p>
            <a:pPr marL="756920">
              <a:lnSpc>
                <a:spcPts val="2280"/>
              </a:lnSpc>
            </a:pPr>
            <a:r>
              <a:rPr sz="2000" b="1" spc="-10" dirty="0">
                <a:latin typeface="Georgia"/>
                <a:cs typeface="Georgia"/>
              </a:rPr>
              <a:t>данных</a:t>
            </a:r>
            <a:endParaRPr sz="20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000" dirty="0">
              <a:latin typeface="Georgia"/>
              <a:cs typeface="Georgia"/>
            </a:endParaRPr>
          </a:p>
          <a:p>
            <a:pPr marL="12700" marR="6985" algn="just">
              <a:lnSpc>
                <a:spcPct val="90000"/>
              </a:lnSpc>
            </a:pPr>
            <a:r>
              <a:rPr sz="2400" dirty="0">
                <a:latin typeface="Georgia"/>
                <a:cs typeface="Georgia"/>
              </a:rPr>
              <a:t>Несоблюдение</a:t>
            </a:r>
            <a:r>
              <a:rPr sz="2400" spc="195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мер</a:t>
            </a:r>
            <a:r>
              <a:rPr sz="2400" spc="190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обеспечения</a:t>
            </a:r>
            <a:r>
              <a:rPr sz="2400" spc="200" dirty="0">
                <a:latin typeface="Georgia"/>
                <a:cs typeface="Georgia"/>
              </a:rPr>
              <a:t>  </a:t>
            </a:r>
            <a:r>
              <a:rPr sz="2400" dirty="0">
                <a:latin typeface="Georgia"/>
                <a:cs typeface="Georgia"/>
              </a:rPr>
              <a:t>защиты</a:t>
            </a:r>
            <a:r>
              <a:rPr sz="2400" spc="200" dirty="0">
                <a:latin typeface="Georgia"/>
                <a:cs typeface="Georgia"/>
              </a:rPr>
              <a:t> 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dirty="0">
                <a:latin typeface="Georgia"/>
                <a:cs typeface="Georgia"/>
              </a:rPr>
              <a:t>данных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лицом,</a:t>
            </a:r>
            <a:r>
              <a:rPr sz="2400" spc="6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осуществляющим</a:t>
            </a:r>
            <a:r>
              <a:rPr sz="2400" spc="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обработку</a:t>
            </a:r>
            <a:r>
              <a:rPr sz="2400" spc="7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spc="-35" dirty="0">
                <a:latin typeface="Georgia"/>
                <a:cs typeface="Georgia"/>
              </a:rPr>
              <a:t>данных,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повлекшее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по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неосторожности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их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распространение </a:t>
            </a:r>
            <a:r>
              <a:rPr sz="2400" dirty="0">
                <a:latin typeface="Georgia"/>
                <a:cs typeface="Georgia"/>
              </a:rPr>
              <a:t>и</a:t>
            </a:r>
            <a:r>
              <a:rPr sz="2400" spc="-145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причинение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тяжких</a:t>
            </a:r>
            <a:r>
              <a:rPr sz="2400" spc="265" dirty="0">
                <a:latin typeface="Georgia"/>
                <a:cs typeface="Georgia"/>
              </a:rPr>
              <a:t> </a:t>
            </a:r>
            <a:r>
              <a:rPr sz="2400" spc="-45" dirty="0">
                <a:latin typeface="Georgia"/>
                <a:cs typeface="Georgia"/>
              </a:rPr>
              <a:t>последствий,</a:t>
            </a:r>
            <a:r>
              <a:rPr sz="2400" spc="-100" dirty="0">
                <a:latin typeface="Georgia"/>
                <a:cs typeface="Georgia"/>
              </a:rPr>
              <a:t> </a:t>
            </a:r>
            <a:r>
              <a:rPr sz="2400" spc="280" dirty="0">
                <a:latin typeface="Georgia"/>
                <a:cs typeface="Georgia"/>
              </a:rPr>
              <a:t>—</a:t>
            </a:r>
            <a:endParaRPr sz="2400" dirty="0">
              <a:latin typeface="Georgia"/>
              <a:cs typeface="Georgia"/>
            </a:endParaRPr>
          </a:p>
          <a:p>
            <a:pPr marL="12700" marR="5080" algn="just">
              <a:lnSpc>
                <a:spcPct val="90000"/>
              </a:lnSpc>
            </a:pPr>
            <a:r>
              <a:rPr sz="2400" b="1" dirty="0">
                <a:latin typeface="Georgia"/>
                <a:cs typeface="Georgia"/>
              </a:rPr>
              <a:t>наказывается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штрафом,</a:t>
            </a:r>
            <a:r>
              <a:rPr sz="2400" b="1" spc="50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лишением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dirty="0">
                <a:latin typeface="Georgia"/>
                <a:cs typeface="Georgia"/>
              </a:rPr>
              <a:t>права</a:t>
            </a:r>
            <a:r>
              <a:rPr sz="2400" b="1" spc="55" dirty="0">
                <a:latin typeface="Georgia"/>
                <a:cs typeface="Georgia"/>
              </a:rPr>
              <a:t>  </a:t>
            </a:r>
            <a:r>
              <a:rPr sz="2400" b="1" spc="-10" dirty="0">
                <a:latin typeface="Georgia"/>
                <a:cs typeface="Georgia"/>
              </a:rPr>
              <a:t>занимать </a:t>
            </a:r>
            <a:r>
              <a:rPr sz="2400" b="1" dirty="0">
                <a:latin typeface="Georgia"/>
                <a:cs typeface="Georgia"/>
              </a:rPr>
              <a:t>определенные</a:t>
            </a:r>
            <a:r>
              <a:rPr sz="2400" b="1" spc="54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должности</a:t>
            </a:r>
            <a:r>
              <a:rPr sz="2400" b="1" spc="52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52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заниматься</a:t>
            </a:r>
            <a:r>
              <a:rPr sz="2400" b="1" spc="530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определенной </a:t>
            </a:r>
            <a:r>
              <a:rPr sz="2400" b="1" dirty="0">
                <a:latin typeface="Georgia"/>
                <a:cs typeface="Georgia"/>
              </a:rPr>
              <a:t>деятельностью,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-75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исправительными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работами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на</a:t>
            </a:r>
            <a:r>
              <a:rPr sz="2400" b="1" spc="-6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50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до </a:t>
            </a:r>
            <a:r>
              <a:rPr sz="2400" b="1" dirty="0">
                <a:latin typeface="Georgia"/>
                <a:cs typeface="Georgia"/>
              </a:rPr>
              <a:t>одного</a:t>
            </a:r>
            <a:r>
              <a:rPr sz="2400" b="1" spc="29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года,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арестом,</a:t>
            </a:r>
            <a:r>
              <a:rPr sz="2400" b="1" spc="30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28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ограничением</a:t>
            </a:r>
            <a:r>
              <a:rPr sz="2400" b="1" spc="29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свободы</a:t>
            </a:r>
            <a:r>
              <a:rPr sz="2400" b="1" spc="300" dirty="0">
                <a:latin typeface="Georgia"/>
                <a:cs typeface="Georgia"/>
              </a:rPr>
              <a:t> </a:t>
            </a:r>
            <a:r>
              <a:rPr sz="2400" b="1" spc="-25" dirty="0">
                <a:latin typeface="Georgia"/>
                <a:cs typeface="Georgia"/>
              </a:rPr>
              <a:t>на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</a:t>
            </a:r>
            <a:r>
              <a:rPr sz="2400" b="1" spc="-2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двух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spc="-20" dirty="0">
                <a:latin typeface="Georgia"/>
                <a:cs typeface="Georgia"/>
              </a:rPr>
              <a:t>лет, </a:t>
            </a:r>
            <a:r>
              <a:rPr sz="2400" b="1" dirty="0">
                <a:latin typeface="Georgia"/>
                <a:cs typeface="Georgia"/>
              </a:rPr>
              <a:t>или</a:t>
            </a:r>
            <a:r>
              <a:rPr sz="2400" b="1" spc="-20" dirty="0">
                <a:latin typeface="Georgia"/>
                <a:cs typeface="Georgia"/>
              </a:rPr>
              <a:t> </a:t>
            </a:r>
            <a:r>
              <a:rPr sz="2400" b="1" spc="-30" dirty="0">
                <a:latin typeface="Georgia"/>
                <a:cs typeface="Georgia"/>
              </a:rPr>
              <a:t>лишением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свободы на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срок</a:t>
            </a:r>
            <a:r>
              <a:rPr sz="2400" b="1" spc="-5" dirty="0">
                <a:latin typeface="Georgia"/>
                <a:cs typeface="Georgia"/>
              </a:rPr>
              <a:t> </a:t>
            </a:r>
            <a:r>
              <a:rPr sz="2400" b="1" dirty="0">
                <a:latin typeface="Georgia"/>
                <a:cs typeface="Georgia"/>
              </a:rPr>
              <a:t>до</a:t>
            </a:r>
            <a:r>
              <a:rPr sz="2400" b="1" spc="-15" dirty="0">
                <a:latin typeface="Georgia"/>
                <a:cs typeface="Georgia"/>
              </a:rPr>
              <a:t> </a:t>
            </a:r>
            <a:r>
              <a:rPr sz="2400" b="1" spc="-10" dirty="0">
                <a:latin typeface="Georgia"/>
                <a:cs typeface="Georgia"/>
              </a:rPr>
              <a:t>одного года.</a:t>
            </a:r>
            <a:endParaRPr sz="2400" b="1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5222041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75162"/>
            <a:ext cx="8453755" cy="506476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335"/>
              </a:spcBef>
            </a:pPr>
            <a:r>
              <a:rPr sz="2000" b="1" spc="-170" dirty="0">
                <a:latin typeface="Georgia"/>
                <a:cs typeface="Georgia"/>
              </a:rPr>
              <a:t>Риски,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150" dirty="0">
                <a:latin typeface="Georgia"/>
                <a:cs typeface="Georgia"/>
              </a:rPr>
              <a:t>связанные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с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spc="-135" dirty="0">
                <a:latin typeface="Georgia"/>
                <a:cs typeface="Georgia"/>
              </a:rPr>
              <a:t>обработкой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155" dirty="0">
                <a:latin typeface="Georgia"/>
                <a:cs typeface="Georgia"/>
              </a:rPr>
              <a:t>персональных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данных:</a:t>
            </a:r>
            <a:endParaRPr sz="20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1475"/>
              </a:spcBef>
              <a:buChar char="-"/>
              <a:tabLst>
                <a:tab pos="179070" algn="l"/>
              </a:tabLst>
            </a:pPr>
            <a:r>
              <a:rPr sz="2400" spc="-95" dirty="0">
                <a:latin typeface="Georgia"/>
                <a:cs typeface="Georgia"/>
              </a:rPr>
              <a:t>имидж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и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репутация;</a:t>
            </a:r>
            <a:endParaRPr sz="24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285"/>
              </a:spcBef>
              <a:buChar char="-"/>
              <a:tabLst>
                <a:tab pos="179070" algn="l"/>
              </a:tabLst>
            </a:pPr>
            <a:r>
              <a:rPr sz="2400" dirty="0">
                <a:latin typeface="Georgia"/>
                <a:cs typeface="Georgia"/>
              </a:rPr>
              <a:t>утечка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персональных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данных;</a:t>
            </a:r>
            <a:endParaRPr sz="2400">
              <a:latin typeface="Georgia"/>
              <a:cs typeface="Georgia"/>
            </a:endParaRPr>
          </a:p>
          <a:p>
            <a:pPr marL="179070" indent="-166370">
              <a:lnSpc>
                <a:spcPct val="100000"/>
              </a:lnSpc>
              <a:spcBef>
                <a:spcPts val="290"/>
              </a:spcBef>
              <a:buChar char="-"/>
              <a:tabLst>
                <a:tab pos="179070" algn="l"/>
              </a:tabLst>
            </a:pPr>
            <a:r>
              <a:rPr sz="2400" spc="-10" dirty="0">
                <a:latin typeface="Georgia"/>
                <a:cs typeface="Georgia"/>
              </a:rPr>
              <a:t>иски;</a:t>
            </a:r>
            <a:endParaRPr sz="2400">
              <a:latin typeface="Georgia"/>
              <a:cs typeface="Georgia"/>
            </a:endParaRPr>
          </a:p>
          <a:p>
            <a:pPr marL="180975" indent="-168275">
              <a:lnSpc>
                <a:spcPct val="100000"/>
              </a:lnSpc>
              <a:spcBef>
                <a:spcPts val="285"/>
              </a:spcBef>
              <a:buChar char="-"/>
              <a:tabLst>
                <a:tab pos="180975" algn="l"/>
              </a:tabLst>
            </a:pPr>
            <a:r>
              <a:rPr sz="2400" spc="-50" dirty="0">
                <a:latin typeface="Georgia"/>
                <a:cs typeface="Georgia"/>
              </a:rPr>
              <a:t>жалобы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spc="-55" dirty="0">
                <a:latin typeface="Georgia"/>
                <a:cs typeface="Georgia"/>
              </a:rPr>
              <a:t>уполномоченный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орган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по</a:t>
            </a:r>
            <a:r>
              <a:rPr sz="2400" spc="-80" dirty="0">
                <a:latin typeface="Georgia"/>
                <a:cs typeface="Georgia"/>
              </a:rPr>
              <a:t> </a:t>
            </a:r>
            <a:r>
              <a:rPr sz="2400" spc="-35" dirty="0">
                <a:latin typeface="Georgia"/>
                <a:cs typeface="Georgia"/>
              </a:rPr>
              <a:t>защите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Georgia"/>
                <a:cs typeface="Georgia"/>
              </a:rPr>
              <a:t>данных;</a:t>
            </a:r>
            <a:endParaRPr sz="2400">
              <a:latin typeface="Georgia"/>
              <a:cs typeface="Georgia"/>
            </a:endParaRPr>
          </a:p>
          <a:p>
            <a:pPr marL="12700" marR="5080" indent="284480">
              <a:lnSpc>
                <a:spcPct val="110000"/>
              </a:lnSpc>
              <a:buChar char="-"/>
              <a:tabLst>
                <a:tab pos="297180" algn="l"/>
                <a:tab pos="2658745" algn="l"/>
                <a:tab pos="4448175" algn="l"/>
                <a:tab pos="5943600" algn="l"/>
              </a:tabLst>
            </a:pPr>
            <a:r>
              <a:rPr sz="2400" spc="-10" dirty="0">
                <a:latin typeface="Georgia"/>
                <a:cs typeface="Georgia"/>
              </a:rPr>
              <a:t>отрицательные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результаты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проверок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40" dirty="0">
                <a:latin typeface="Georgia"/>
                <a:cs typeface="Georgia"/>
              </a:rPr>
              <a:t>уполномоченного </a:t>
            </a:r>
            <a:r>
              <a:rPr sz="2400" spc="-10" dirty="0">
                <a:latin typeface="Georgia"/>
                <a:cs typeface="Georgia"/>
              </a:rPr>
              <a:t>органа;</a:t>
            </a:r>
            <a:endParaRPr sz="2400">
              <a:latin typeface="Georgia"/>
              <a:cs typeface="Georgia"/>
            </a:endParaRPr>
          </a:p>
          <a:p>
            <a:pPr marL="12700" marR="5715" indent="172720">
              <a:lnSpc>
                <a:spcPct val="110000"/>
              </a:lnSpc>
              <a:spcBef>
                <a:spcPts val="5"/>
              </a:spcBef>
              <a:buChar char="-"/>
              <a:tabLst>
                <a:tab pos="185420" algn="l"/>
              </a:tabLst>
            </a:pPr>
            <a:r>
              <a:rPr sz="2400" spc="-30" dirty="0">
                <a:latin typeface="Georgia"/>
                <a:cs typeface="Georgia"/>
              </a:rPr>
              <a:t>приостановление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(прекращение)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обработки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персональных </a:t>
            </a:r>
            <a:r>
              <a:rPr sz="2400" spc="-40" dirty="0">
                <a:latin typeface="Georgia"/>
                <a:cs typeface="Georgia"/>
              </a:rPr>
              <a:t>данных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в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70" dirty="0">
                <a:latin typeface="Georgia"/>
                <a:cs typeface="Georgia"/>
              </a:rPr>
              <a:t>информационном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ресурсе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(системе);</a:t>
            </a:r>
            <a:endParaRPr sz="2400">
              <a:latin typeface="Georgia"/>
              <a:cs typeface="Georgia"/>
            </a:endParaRPr>
          </a:p>
          <a:p>
            <a:pPr marL="277495" indent="-264795">
              <a:lnSpc>
                <a:spcPct val="100000"/>
              </a:lnSpc>
              <a:spcBef>
                <a:spcPts val="290"/>
              </a:spcBef>
              <a:buChar char="-"/>
              <a:tabLst>
                <a:tab pos="277495" algn="l"/>
                <a:tab pos="2263775" algn="l"/>
                <a:tab pos="2593340" algn="l"/>
                <a:tab pos="5120005" algn="l"/>
                <a:tab pos="5574030" algn="l"/>
                <a:tab pos="7287895" algn="l"/>
              </a:tabLst>
            </a:pPr>
            <a:r>
              <a:rPr sz="2400" spc="-10" dirty="0">
                <a:latin typeface="Georgia"/>
                <a:cs typeface="Georgia"/>
              </a:rPr>
              <a:t>привлечение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50" dirty="0">
                <a:latin typeface="Georgia"/>
                <a:cs typeface="Georgia"/>
              </a:rPr>
              <a:t>к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ответственности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25" dirty="0">
                <a:latin typeface="Georgia"/>
                <a:cs typeface="Georgia"/>
              </a:rPr>
              <a:t>за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10" dirty="0">
                <a:latin typeface="Georgia"/>
                <a:cs typeface="Georgia"/>
              </a:rPr>
              <a:t>нарушение</a:t>
            </a:r>
            <a:r>
              <a:rPr sz="2400" dirty="0">
                <a:latin typeface="Georgia"/>
                <a:cs typeface="Georgia"/>
              </a:rPr>
              <a:t>	</a:t>
            </a:r>
            <a:r>
              <a:rPr sz="2400" spc="-35" dirty="0">
                <a:latin typeface="Georgia"/>
                <a:cs typeface="Georgia"/>
              </a:rPr>
              <a:t>порядка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latin typeface="Georgia"/>
                <a:cs typeface="Georgia"/>
              </a:rPr>
              <a:t>обработки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ПД.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666746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838200"/>
            <a:ext cx="7160260" cy="5018682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1475"/>
              </a:spcBef>
              <a:buChar char="-"/>
              <a:tabLst>
                <a:tab pos="179070" algn="l"/>
              </a:tabLst>
            </a:pPr>
            <a:r>
              <a:rPr lang="ru-RU" sz="2400" spc="-95" dirty="0" smtClean="0">
                <a:latin typeface="Georgia"/>
                <a:cs typeface="Georgia"/>
              </a:rPr>
              <a:t>Если </a:t>
            </a:r>
            <a:r>
              <a:rPr lang="ru-RU" sz="2400" spc="-95" dirty="0">
                <a:latin typeface="Georgia"/>
                <a:cs typeface="Georgia"/>
              </a:rPr>
              <a:t>у Вас в ходе работы возникают вопросы:</a:t>
            </a: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  <a:tabLst>
                <a:tab pos="179070" algn="l"/>
              </a:tabLst>
            </a:pPr>
            <a:r>
              <a:rPr lang="ru-RU" sz="2400" spc="-95" dirty="0">
                <a:latin typeface="Georgia"/>
                <a:cs typeface="Georgia"/>
              </a:rPr>
              <a:t>являются ли обрабатываемые Вами данные персональными?</a:t>
            </a: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правильно ли я обрабатываю ПД?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Обязательно обращайтесь</a:t>
            </a:r>
            <a:r>
              <a:rPr lang="ru-RU" sz="2400" dirty="0" smtClean="0">
                <a:latin typeface="Georgia"/>
                <a:cs typeface="Georgi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 smtClean="0">
                <a:latin typeface="Georgia"/>
                <a:cs typeface="Georgia"/>
              </a:rPr>
              <a:t>Специалист по внутреннему контролю за обработкой персональных данных участка по </a:t>
            </a:r>
            <a:r>
              <a:rPr lang="ru-RU" sz="2400" dirty="0">
                <a:latin typeface="Georgia"/>
                <a:cs typeface="Georgia"/>
              </a:rPr>
              <a:t>защите</a:t>
            </a:r>
            <a:r>
              <a:rPr lang="ru-RU" sz="2400" dirty="0" smtClean="0">
                <a:latin typeface="Georgia"/>
                <a:cs typeface="Georgia"/>
              </a:rPr>
              <a:t> персональных данных </a:t>
            </a:r>
            <a:r>
              <a:rPr lang="ru-RU" sz="2400" dirty="0" err="1" smtClean="0">
                <a:latin typeface="Georgia"/>
                <a:cs typeface="Georgia"/>
              </a:rPr>
              <a:t>Ревеко</a:t>
            </a:r>
            <a:r>
              <a:rPr lang="ru-RU" sz="2400" dirty="0" smtClean="0">
                <a:latin typeface="Georgia"/>
                <a:cs typeface="Georgia"/>
              </a:rPr>
              <a:t> Кирилл</a:t>
            </a: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solidFill>
                  <a:schemeClr val="tx1"/>
                </a:solidFill>
                <a:latin typeface="Georgia"/>
                <a:cs typeface="Georgia"/>
                <a:hlinkClick r:id="rId2"/>
              </a:rPr>
              <a:t>Почта - </a:t>
            </a:r>
            <a:r>
              <a:rPr lang="en-US" sz="2400" dirty="0">
                <a:solidFill>
                  <a:schemeClr val="tx1"/>
                </a:solidFill>
                <a:latin typeface="Georgia"/>
                <a:cs typeface="Georgia"/>
                <a:hlinkClick r:id="rId2"/>
              </a:rPr>
              <a:t>Reveko_k@mile.by</a:t>
            </a:r>
            <a:endParaRPr lang="en-US" sz="2400" dirty="0">
              <a:solidFill>
                <a:schemeClr val="tx1"/>
              </a:solidFill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  <a:tabLst>
                <a:tab pos="179070" algn="l"/>
              </a:tabLst>
            </a:pPr>
            <a:r>
              <a:rPr lang="ru-RU" sz="2400" dirty="0">
                <a:latin typeface="Georgia"/>
                <a:cs typeface="Georgia"/>
              </a:rPr>
              <a:t>Служебный номер - 790</a:t>
            </a:r>
            <a:endParaRPr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6595517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2362200"/>
            <a:ext cx="733003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000" spc="-90" dirty="0">
                <a:latin typeface="Georgia"/>
                <a:cs typeface="Georgia"/>
              </a:rPr>
              <a:t>Спасибо</a:t>
            </a:r>
            <a:r>
              <a:rPr sz="4000" spc="-105" dirty="0">
                <a:latin typeface="Georgia"/>
                <a:cs typeface="Georgia"/>
              </a:rPr>
              <a:t> </a:t>
            </a:r>
            <a:r>
              <a:rPr sz="4000" dirty="0">
                <a:latin typeface="Georgia"/>
                <a:cs typeface="Georgia"/>
              </a:rPr>
              <a:t>за</a:t>
            </a:r>
            <a:r>
              <a:rPr sz="4000" spc="-140" dirty="0">
                <a:latin typeface="Georgia"/>
                <a:cs typeface="Georgia"/>
              </a:rPr>
              <a:t> </a:t>
            </a:r>
            <a:r>
              <a:rPr sz="4000" spc="-60" dirty="0" err="1">
                <a:latin typeface="Georgia"/>
                <a:cs typeface="Georgia"/>
              </a:rPr>
              <a:t>внимание</a:t>
            </a:r>
            <a:r>
              <a:rPr sz="4000" spc="-60" dirty="0">
                <a:latin typeface="Georgia"/>
                <a:cs typeface="Georgia"/>
              </a:rPr>
              <a:t>!</a:t>
            </a:r>
            <a:endParaRPr sz="4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976" y="3288337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355" y="1965960"/>
            <a:ext cx="6053200" cy="319959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Общедоступные персональные 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i="1" dirty="0">
                <a:latin typeface="Georgia" panose="02040502050405020303" pitchFamily="18" charset="0"/>
                <a:cs typeface="Georgia"/>
              </a:rPr>
              <a:t>Персональные данные, распространённые самим субъектом персональных данных либо распространённые с его согласия, либо в соответствии с требованием законодательных актов</a:t>
            </a:r>
            <a:endParaRPr sz="25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43245" y="1975104"/>
            <a:ext cx="399415" cy="3203642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02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41411" y="3418601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8400" y="1965960"/>
            <a:ext cx="6201155" cy="3456074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Roboto Thin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Специальные персональные </a:t>
            </a: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i="1" dirty="0">
                <a:latin typeface="Georgia" panose="02040502050405020303" pitchFamily="18" charset="0"/>
                <a:cs typeface="Georgia"/>
              </a:rPr>
              <a:t>Персональные данные, касающиеся расовой либо национальной принадлежности, политических взглядов, религиозных или других убеждений, здоровья или половой жизни, судимости, а также биометрические или генетические персональные данные</a:t>
            </a:r>
            <a:endParaRPr sz="2500" i="1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99550" y="1983889"/>
            <a:ext cx="399415" cy="3438145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7042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7719" y="928496"/>
            <a:ext cx="6058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3200" spc="-125" dirty="0">
                <a:latin typeface="Georgia"/>
                <a:cs typeface="Georgia"/>
              </a:rPr>
              <a:t>Виды персональных данных</a:t>
            </a:r>
            <a:endParaRPr sz="3200" dirty="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22654" y="3529426"/>
            <a:ext cx="1901526" cy="5507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ts val="2140"/>
              </a:lnSpc>
              <a:spcBef>
                <a:spcPts val="95"/>
              </a:spcBef>
            </a:pPr>
            <a:r>
              <a:rPr sz="1900" b="0" i="1" spc="-30" dirty="0">
                <a:latin typeface="Georgia" panose="02040502050405020303" pitchFamily="18" charset="0"/>
                <a:cs typeface="Roboto Thin"/>
              </a:rPr>
              <a:t>Персональные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  <a:p>
            <a:pPr marR="5080" algn="ctr">
              <a:lnSpc>
                <a:spcPts val="2140"/>
              </a:lnSpc>
            </a:pPr>
            <a:r>
              <a:rPr sz="1900" b="0" i="1" spc="-10" dirty="0">
                <a:latin typeface="Georgia" panose="02040502050405020303" pitchFamily="18" charset="0"/>
                <a:cs typeface="Roboto Thin"/>
              </a:rPr>
              <a:t>данные</a:t>
            </a:r>
            <a:endParaRPr sz="1900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2837" y="1535611"/>
            <a:ext cx="6053200" cy="4538422"/>
          </a:xfrm>
          <a:prstGeom prst="rect">
            <a:avLst/>
          </a:prstGeom>
          <a:solidFill>
            <a:srgbClr val="FFFFFF"/>
          </a:solidFill>
          <a:ln w="15875">
            <a:solidFill>
              <a:srgbClr val="394B7A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ctr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sz="2500" b="1" i="1" spc="-25" dirty="0">
                <a:latin typeface="Georgia" panose="02040502050405020303" pitchFamily="18" charset="0"/>
                <a:cs typeface="Roboto Thin"/>
              </a:rPr>
              <a:t>Биометрические персональные данные</a:t>
            </a:r>
          </a:p>
          <a:p>
            <a:pPr marL="73025" marR="74295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endParaRPr lang="ru-RU" sz="2500" b="1" i="1" spc="-25" dirty="0">
              <a:latin typeface="Georgia" panose="02040502050405020303" pitchFamily="18" charset="0"/>
              <a:cs typeface="Roboto Thin"/>
            </a:endParaRPr>
          </a:p>
          <a:p>
            <a:pPr marL="73025" marR="74295" algn="just">
              <a:lnSpc>
                <a:spcPts val="2010"/>
              </a:lnSpc>
              <a:spcBef>
                <a:spcPts val="550"/>
              </a:spcBef>
              <a:tabLst>
                <a:tab pos="245745" algn="l"/>
              </a:tabLst>
            </a:pPr>
            <a:r>
              <a:rPr lang="ru-RU" i="1" dirty="0">
                <a:latin typeface="Georgia" panose="02040502050405020303" pitchFamily="18" charset="0"/>
                <a:cs typeface="Georgia"/>
              </a:rPr>
              <a:t>это сведения, которые характеризуют физиологические и биологические особенности человека, на основании которых можно установить его личность и которые используются оператором для установления личности субъекта персональных данных. Сравнение должно производиться специальной программой.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Изображение лица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Голос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Отпечатки пальцев</a:t>
            </a:r>
          </a:p>
          <a:p>
            <a:pPr marL="415925" marR="74295" indent="-342900" algn="just">
              <a:spcBef>
                <a:spcPts val="550"/>
              </a:spcBef>
              <a:buFont typeface="Arial" panose="020B0604020202020204" pitchFamily="34" charset="0"/>
              <a:buChar char="•"/>
              <a:tabLst>
                <a:tab pos="245745" algn="l"/>
              </a:tabLst>
            </a:pPr>
            <a:r>
              <a:rPr lang="ru-RU" b="1" i="1" spc="-25" dirty="0">
                <a:latin typeface="Georgia" panose="02040502050405020303" pitchFamily="18" charset="0"/>
                <a:cs typeface="Roboto Thin"/>
              </a:rPr>
              <a:t>Радужка глаза</a:t>
            </a:r>
            <a:endParaRPr b="1" i="1" spc="-25" dirty="0">
              <a:latin typeface="Georgia" panose="02040502050405020303" pitchFamily="18" charset="0"/>
              <a:cs typeface="Roboto Thi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01147" y="1546497"/>
            <a:ext cx="399415" cy="4527536"/>
          </a:xfrm>
          <a:custGeom>
            <a:avLst/>
            <a:gdLst/>
            <a:ahLst/>
            <a:cxnLst/>
            <a:rect l="l" t="t" r="r" b="b"/>
            <a:pathLst>
              <a:path w="399414" h="1170939">
                <a:moveTo>
                  <a:pt x="399288" y="1170432"/>
                </a:moveTo>
                <a:lnTo>
                  <a:pt x="346223" y="1165439"/>
                </a:lnTo>
                <a:lnTo>
                  <a:pt x="298534" y="1151352"/>
                </a:lnTo>
                <a:lnTo>
                  <a:pt x="258127" y="1129504"/>
                </a:lnTo>
                <a:lnTo>
                  <a:pt x="226906" y="1101229"/>
                </a:lnTo>
                <a:lnTo>
                  <a:pt x="206777" y="1067860"/>
                </a:lnTo>
                <a:lnTo>
                  <a:pt x="199644" y="1030732"/>
                </a:lnTo>
                <a:lnTo>
                  <a:pt x="199644" y="724916"/>
                </a:lnTo>
                <a:lnTo>
                  <a:pt x="192510" y="687800"/>
                </a:lnTo>
                <a:lnTo>
                  <a:pt x="172381" y="654435"/>
                </a:lnTo>
                <a:lnTo>
                  <a:pt x="141160" y="626157"/>
                </a:lnTo>
                <a:lnTo>
                  <a:pt x="100753" y="604303"/>
                </a:lnTo>
                <a:lnTo>
                  <a:pt x="53064" y="590210"/>
                </a:lnTo>
                <a:lnTo>
                  <a:pt x="0" y="585216"/>
                </a:lnTo>
                <a:lnTo>
                  <a:pt x="53064" y="580221"/>
                </a:lnTo>
                <a:lnTo>
                  <a:pt x="100753" y="566128"/>
                </a:lnTo>
                <a:lnTo>
                  <a:pt x="141160" y="544274"/>
                </a:lnTo>
                <a:lnTo>
                  <a:pt x="172381" y="515996"/>
                </a:lnTo>
                <a:lnTo>
                  <a:pt x="192510" y="482631"/>
                </a:lnTo>
                <a:lnTo>
                  <a:pt x="199644" y="445516"/>
                </a:lnTo>
                <a:lnTo>
                  <a:pt x="199644" y="139700"/>
                </a:lnTo>
                <a:lnTo>
                  <a:pt x="206777" y="102584"/>
                </a:lnTo>
                <a:lnTo>
                  <a:pt x="226906" y="69219"/>
                </a:lnTo>
                <a:lnTo>
                  <a:pt x="258127" y="40941"/>
                </a:lnTo>
                <a:lnTo>
                  <a:pt x="298534" y="19087"/>
                </a:lnTo>
                <a:lnTo>
                  <a:pt x="346223" y="4994"/>
                </a:lnTo>
                <a:lnTo>
                  <a:pt x="399288" y="0"/>
                </a:lnTo>
              </a:path>
            </a:pathLst>
          </a:custGeom>
          <a:ln w="15875">
            <a:solidFill>
              <a:srgbClr val="3142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2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3564</Words>
  <Application>Microsoft Office PowerPoint</Application>
  <PresentationFormat>Экран (4:3)</PresentationFormat>
  <Paragraphs>497</Paragraphs>
  <Slides>64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3" baseType="lpstr">
      <vt:lpstr>Arial</vt:lpstr>
      <vt:lpstr>Calibri</vt:lpstr>
      <vt:lpstr>Courier New</vt:lpstr>
      <vt:lpstr>Georgia</vt:lpstr>
      <vt:lpstr>Liberation Sans Narrow</vt:lpstr>
      <vt:lpstr>Roboto Thin</vt:lpstr>
      <vt:lpstr>Times New Roman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Права субъекта персональных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Ginger</dc:creator>
  <cp:lastModifiedBy>Ginger</cp:lastModifiedBy>
  <cp:revision>23</cp:revision>
  <dcterms:created xsi:type="dcterms:W3CDTF">2024-04-15T06:44:40Z</dcterms:created>
  <dcterms:modified xsi:type="dcterms:W3CDTF">2025-06-14T16:23:20Z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2024-04-15T00:00:00Z</vt:filetime>
  </property>
  <property fmtid="{D5CDD505-2E9C-101B-9397-08002B2CF9AE}" pid="5" name="Producer">
    <vt:lpwstr>3-Heights(TM) PDF Security Shell 4.8.25.2 (http://www.pdf-tools.com)</vt:lpwstr>
  </property>
</Properties>
</file>