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32"/>
  </p:notesMasterIdLst>
  <p:sldIdLst>
    <p:sldId id="282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9" r:id="rId23"/>
    <p:sldId id="410" r:id="rId24"/>
    <p:sldId id="412" r:id="rId25"/>
    <p:sldId id="413" r:id="rId26"/>
    <p:sldId id="414" r:id="rId27"/>
    <p:sldId id="416" r:id="rId28"/>
    <p:sldId id="417" r:id="rId29"/>
    <p:sldId id="419" r:id="rId30"/>
    <p:sldId id="420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1" autoAdjust="0"/>
    <p:restoredTop sz="91452" autoAdjust="0"/>
  </p:normalViewPr>
  <p:slideViewPr>
    <p:cSldViewPr>
      <p:cViewPr varScale="1">
        <p:scale>
          <a:sx n="58" d="100"/>
          <a:sy n="58" d="100"/>
        </p:scale>
        <p:origin x="171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B8E18-5CCB-4E2A-9C62-603B98D224E5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8013-8F73-437E-91A9-A964574ED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8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7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15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94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74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4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057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13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3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12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16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95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0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8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56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738426"/>
            <a:ext cx="7620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4400" spc="-165" dirty="0">
                <a:latin typeface="Georgia"/>
                <a:cs typeface="Georgia"/>
              </a:rPr>
              <a:t>Защита персональных данных</a:t>
            </a:r>
            <a:endParaRPr sz="4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Допускается ли в рамках Закона о защите персональных данных размещение в общем доступе в локальной сети фотографий, в том числе индивидуальных, и видеозаписей с корпоративного мероприятия без получения согласия работников?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Нет, не допускается.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Размещение в общем доступе в локальной сети нанимателя фотографий и видеозаписей с корпоративных мероприятий признается обработкой ПД, которая в соответствии с положениями статьи 4 Закона о защите персональных данных должна осуществляться при наличии надлежащего правового основания.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Пунктом 3 статьи 4 Закона предусмотрено, что таким правовым основанием обработки ПД могут выступать согласие субъекта ПД либо случаи, предусмотренные статьей 6 и пунктом 2 статьи 8 Закона.  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Рассматриваемые в вопросе взаимоотношения не основаны непосредственно на исполнении трудовых обязанностей. Правовое основание, указанное в абзаце восьмом статьи 6 Закона, не применяется.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Правовым основанием обработки ПД работников в данном случае может выступать согласие субъекта.</a:t>
            </a:r>
            <a:endParaRPr lang="ru-RU" sz="17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1854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9827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Центр поступила жалоба гражданина по факту распространения его ПД в аккаунте социальной сети </a:t>
            </a:r>
            <a:r>
              <a:rPr lang="ru-RU" sz="19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TikTok</a:t>
            </a:r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9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9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 частью второй статьи 18 Закона ”Об информации, информатизации и защите информации“ обработка ПД осуществляется с согласия физического лица, если иное не установлено законодательными актами. Гражданин такое согласие владельцу аккаунта не давал. </a:t>
            </a:r>
            <a:endParaRPr lang="ru-BY" sz="19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Центром было направлено требование об удалении видеозаписей, содержащих ПД гражданина, распространенных без его согласия.</a:t>
            </a:r>
            <a:endParaRPr lang="ru-BY" sz="19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Установленное нарушение явилось основанием для подачи гражданином в органы внутренних дел заявления в отношении владельца аккаунта. В результате данное лицо было привлечено судом к административной ответственности за умышленное незаконное распространение ПД.</a:t>
            </a:r>
            <a:endParaRPr lang="ru-BY" sz="19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9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За подобное деяние законодательство предусматривает наложение штрафа в размере до двухсот базовых величин.</a:t>
            </a:r>
            <a:endParaRPr lang="ru-RU" sz="19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806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Помните, просить предъявить документ, удостоверяющий личность, – это одно, а требовать копию паспорта и хранить её – совсем другое.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С правовой точки зрения предоставление копии паспорта оправдано, когда это допускается законодательством, к примеру,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совершении некоторых процедур в налоговых органах,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оформлении визы.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Недопустимо собирать копию паспорта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трудоустройстве,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оказании/получении услуг,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возврате товара,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-285750" algn="just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подтверждения личности.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этих случаях достаточно просто предъявить/показать документ, удостоверяющий личность.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Центр рекомендует: бережно относитесь к своим персональным данным и прежде, чем отдавать копию своего паспорта или допускать это сделать, выясните какой нормой закона руководствуется лицо, заинтересованное в сборе такой информации.</a:t>
            </a:r>
            <a:endParaRPr lang="ru-RU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3416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Гражданка пожаловалась Центру, что после увольнения на ее личный мобильный номер телефона на постоянной основе поступали звонки от недовольных клиентов оператора.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Оказалось, что на сайте бывшего нанимателя в качестве контакта, причем единственного, был указан личный мобильный номер бывшей работницы.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Неоднократные обращения владелицы мобильного номера к бывшему нанимателю с требованием об удалении его с сайта положительного результата не дали.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получения заявления об удалении ПД с сайта наниматель должен был в 15-дневный срок исполнить данное требование и уведомить об этом гражданку.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Соответствующая информация была удалена с сайта организации лишь после вмешательства Центра.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80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628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Добрый день! Подскажите, пожалуйста, паспортные данные будут относится к какой категории ПД: специальные ПД (кроме биометрических и генетических) ИЛИ персональные данные, не являющиеся общедоступными или специальными?</a:t>
            </a:r>
            <a:endParaRPr lang="ru-BY" sz="25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endParaRPr lang="ru-RU" sz="25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endParaRPr lang="ru-BY" sz="25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аспортные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данные не относятся категории специальных персональных, за исключением ситуации, когда фото паспорта рассматривается в качестве биометрического образца</a:t>
            </a:r>
            <a:endParaRPr lang="ru-RU" sz="25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7404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>
              <a:lnSpc>
                <a:spcPct val="107000"/>
              </a:lnSpc>
            </a:pP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заселении людей в гостиницу, работник на ресепшене, делает копию паспорта заселяемого правомерно ли?</a:t>
            </a:r>
            <a:endParaRPr lang="ru-BY" sz="25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BY" sz="25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5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Вы берете паспорт, вносите данные в договор и далее возвращаете гостю.</a:t>
            </a:r>
            <a:endParaRPr lang="ru-RU" sz="25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indent="444500" algn="just"/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Хранение копий паспортов запрещено, если такое хранение прямо не предусмотрено в законе. У НЦЗПД на сайте есть разъяснения о хранении копий документов удостоверяющих личность.</a:t>
            </a:r>
            <a:endParaRPr lang="ru-RU" sz="2500" dirty="0">
              <a:solidFill>
                <a:srgbClr val="000000"/>
              </a:solidFill>
              <a:effectLst/>
              <a:latin typeface="Georgia" panose="02040502050405020303" pitchFamily="18" charset="0"/>
              <a:ea typeface="Calibri" panose="020F0502020204030204" pitchFamily="34" charset="0"/>
            </a:endParaRPr>
          </a:p>
          <a:p>
            <a:pPr indent="444500" algn="just"/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Имеет место избыточная обработка персональных данных</a:t>
            </a:r>
            <a:r>
              <a:rPr lang="ru-RU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endParaRPr lang="ru-RU" sz="25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1903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BY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мы берем у посетителей персональные данные на выдачу разовых пропусков для прохода на территорию предприятия, должны ли мы брать согласие на обработку персональных данных? Что делать когда отказываются давать такое согласие?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наличие пропускного режима на вашем предприятии обусловлено законодательными требованиями, то согласие не требуется.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отказываются давать согласие, значит вы должны предоставить альтернативный способ входа. Если есть выбор дать согласие либо не дать и не войти вообще, то тут нарушается принцип свободности дачи согласия.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BY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как вариант альтернативного способа входа рассмотреть пропуск посетителя под ответственность работника предприятия?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18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Посетитель не будет же пребывать на территории предприятия бесцельно, он к кому-то пришел. Пусть работник предприятия встретит посетителя. А посетителю выдать анонимный разовый пропуск на имя этого работника</a:t>
            </a:r>
            <a:endParaRPr lang="ru-RU" sz="16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3074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в ходе договорной деятельности использует мессенджеры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Skype,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Viber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Серверы, на которых осуществляется обработка персональных данных посредством мессенджеров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Skype,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Viber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др., находятся за пределами Республики Беларусь, соответственно, передача персональных данных на территорию иностранного государства признается трансграничной передачей персональных данных. Суть ее заключается в том, что данные с сервера, размещенного на территории Республики Беларусь, передаются с использованием сети Интернет на сервера, расположенные на территории другого государства, где осуществляется обработка таких данных, в том числе хранение.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endParaRPr lang="ru-RU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К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ак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минимум не обрабатывать специальные персональные данные (ст. 1 Закона о защите ПД), далее оценка правомерности использования таких ИС в работе. </a:t>
            </a:r>
            <a:endParaRPr lang="ru-RU" sz="20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0386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530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>
              <a:lnSpc>
                <a:spcPct val="107000"/>
              </a:lnSpc>
              <a:spcAft>
                <a:spcPts val="800"/>
              </a:spcAft>
            </a:pPr>
            <a:r>
              <a:rPr lang="ru-RU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обрый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день, подскажите, как ПРАВИЛЬНО передать данные о клиентах другой фирме</a:t>
            </a:r>
            <a:r>
              <a:rPr lang="ru-RU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BY" sz="25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  <a:spcAft>
                <a:spcPts val="800"/>
              </a:spcAft>
            </a:pPr>
            <a:r>
              <a:rPr lang="ru-BY" sz="25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44500" algn="just"/>
            <a:r>
              <a:rPr lang="ru-RU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С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согласия субъекта 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ПДн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. В цели обработки написать, к примеру, предоставление 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ПДн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(объем вы уже сами определили) такому-то ЮЛ. Но и то ЮЛ, как “новый” оператор должны взять согласия на обработку 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ПДн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в целях осуществления рассылок рекламного характера посредством 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sms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-оповещений, </a:t>
            </a:r>
            <a:r>
              <a:rPr lang="ru-BY" sz="25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push</a:t>
            </a:r>
            <a:r>
              <a:rPr lang="ru-BY" sz="25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 уведомлений и так далее (определить самостоятельно весь перечень).</a:t>
            </a:r>
            <a:endParaRPr lang="ru-RU" sz="25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4504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BY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Добрый день!</a:t>
            </a:r>
            <a:endParaRPr lang="ru-BY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BY" sz="24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тносится</a:t>
            </a:r>
            <a:r>
              <a:rPr lang="ru-BY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ли номер мобильного телефона к персональным данным ? если учесть что собираем мы только номер телефона и ничего больше, даже имени не запрашиваем. Читала статью одного из представителей МАРТ, он заявил что телефон не относиться к ПД. Теперь не понимаем как быть</a:t>
            </a:r>
            <a:r>
              <a:rPr lang="ru-RU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BY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Номер телефона относится к персональным данным. На сайте НЦЗПД есть соответствующее разъяснение. Данные персональные не только в случае идентификации “Кто я?”, но и в случае наличия цели и влияния на человека</a:t>
            </a:r>
            <a:r>
              <a:rPr lang="ru-RU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ru-RU" sz="24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8468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676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ли получать новое согласие на обработку персональных данных лица по достижении им 16 лет, если ранее согласие на обработку его персональных данных с теми же целями было дано одним из его законных представителей?</a:t>
            </a:r>
          </a:p>
          <a:p>
            <a:pPr indent="444500" algn="just">
              <a:lnSpc>
                <a:spcPct val="107000"/>
              </a:lnSpc>
            </a:pPr>
            <a:endParaRPr lang="ru-RU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Нет, в указанном случае правовым основанием обработки ПД лица, достигшего 16 лет, является согласие, данное его законным представителем до достижения этим лицом обозначенного возраста.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нового согласия на обработку ПД в подобной ситуации не основано на нормах законодательства и приводит к появлению дополнительных документов, содержащих ПД.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Вместе с тем отмечаем, что по достижении 16 лет у субъекта ПД появляется право на отзыв согласия, которое он вправе реализовать без участия законного представителя, ранее давшего согласие на обработку его ПД.</a:t>
            </a:r>
            <a:endParaRPr lang="ru-RU" sz="16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518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BY" sz="24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Добрый день! Можно ли заключить соглашение на обработку персональных данных, которое будет распространять свою силу на отношения, начатые до заключения настоящего соглашения?</a:t>
            </a:r>
            <a:endParaRPr lang="ru-BY" sz="24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Georgia" panose="0204050205040502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just"/>
            <a:endParaRPr lang="ru-RU" sz="24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Это в принципе следует из норм Закона. Красной нитью через все статьи. Там везде говориться о том, что обрабатывать вы можете только при наличии согласия. Даже взяв сейчас согласие и распространив на прошлые отношения его действие, не исключает того, что обработка осуществлялась и осуществлялась В ТО ВРЕМЯ без согласия.</a:t>
            </a:r>
            <a:endParaRPr lang="ru-RU" sz="24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1912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Покупатель написал обращение в книгу замечаний и предложений “Как обеспечивается сохранность персональных данных граждан оставивших записи в книге ранее” </a:t>
            </a:r>
            <a:r>
              <a:rPr lang="ru-BY" sz="2000" dirty="0" err="1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Ф.И.О. адрес и телефон. Должен ли магазин запрещать покупателю просматривать предыдущие обращения? Если да то как , если нет то на основании чего?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000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себя в организации мы закрепили лист, на котором кратко написали следующую информацию: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"Уважаемые заявители!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BY" sz="20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ходе оставления обращения в Книге замечаний и предложений НЕДОПУСТИМО знакомиться с записями предыдущих заявителей, так как данное действие НАРУШАЕТ законодательство о защите персональных данных и влечет административную ответственность по статье 23.7 Кодекса об административных правонарушениях: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9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0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Нужно ли брать согласие на обработку персональных данных для дачи клиенту консультации в целях заключения договора (в ходе консультации проверяется платежеспособность лица)?</a:t>
            </a:r>
            <a:endParaRPr lang="en-US" sz="20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indent="444500" algn="just"/>
            <a:endParaRPr lang="en-US" sz="20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При получении персональных данных оператором на основании договора, заключенного (заключаемого) с субъектом персональных данных, в целях совершения действий, установленных этим договором." - одно из оснований, когда согласие брать не нужно.</a:t>
            </a:r>
            <a:br>
              <a:rPr lang="ru-RU" sz="20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ru-RU" sz="20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Рассматриваемое основание применяется как в случае обработки персональных данных на основании заключенного договора, так и в случае обработки персональных данных субъекта персональных данных на стадии заключения договора. При этом на возможность применения данного основания не влияет тот факт, что в итоге договор с субъектом персональных данных может быть не заключен.</a:t>
            </a:r>
            <a:endParaRPr lang="ru-BY" sz="20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85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96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3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Добрый день! В компании разрабатывается система электронного документооборота, где документы планируется подписывать факсимильной подписью. Надо ли у работников брать согласие на использование факсимиле или здесь все-таки п.8 ст.6 закона “при оформлении трудовых (служебных) отношений, а также в процессе трудовой (служебной) деятельности субъекта персональных данных в случаях, предусмотренных законодательством;”</a:t>
            </a:r>
            <a:endParaRPr lang="en-US" sz="23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indent="444500" algn="just"/>
            <a:endParaRPr lang="en-US" sz="2300" dirty="0">
              <a:solidFill>
                <a:schemeClr val="tx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3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Здравствуйте. В силу </a:t>
            </a:r>
            <a:r>
              <a:rPr lang="ru-RU" sz="23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абз</a:t>
            </a:r>
            <a:r>
              <a:rPr lang="ru-RU" sz="23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8 ст. 6 Закона о ЗПД письменное согласие не </a:t>
            </a:r>
            <a:r>
              <a:rPr lang="ru-RU" sz="23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требется</a:t>
            </a:r>
            <a:r>
              <a:rPr lang="ru-RU" sz="23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В организации необходимо разработать ЛПА об использовании факсимиле</a:t>
            </a:r>
            <a:endParaRPr lang="ru-BY" sz="23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3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213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Учреждение здравоохранения запросило у колледжа идентификационные номера учащихся для отчета. Вправе ли колледж предоставлять такие данные поликлинике?</a:t>
            </a:r>
            <a:endParaRPr lang="en-US" sz="21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indent="444500" algn="just"/>
            <a:endParaRPr lang="en-US" sz="2100" dirty="0">
              <a:solidFill>
                <a:schemeClr val="tx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УЗ при направления такого запроса должно сослаться на конкретный НПА, в котором предусмотрено предоставление таких сведений.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ru-RU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В противном случае вы можете отказать, указав в своем ответе, что нет правовых оснований, при их определении (направлении от УЗ повторного запроса) вы данные предоставите</a:t>
            </a:r>
            <a:r>
              <a:rPr lang="ru-RU" sz="2100" dirty="0">
                <a:solidFill>
                  <a:schemeClr val="tx1"/>
                </a:solidFill>
                <a:latin typeface="Georgia" panose="02040502050405020303" pitchFamily="18" charset="0"/>
              </a:rPr>
              <a:t>, н</a:t>
            </a:r>
            <a:r>
              <a:rPr lang="ru-RU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о чаще всего это еще проговаривается </a:t>
            </a:r>
            <a:r>
              <a:rPr lang="ru-RU" sz="21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усно</a:t>
            </a:r>
            <a:r>
              <a:rPr lang="ru-RU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звоните исполнителю по запросу и говорите, что в запросе нет ссылки на </a:t>
            </a:r>
            <a:r>
              <a:rPr lang="ru-RU" sz="21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нпа</a:t>
            </a:r>
            <a:r>
              <a:rPr lang="ru-RU" sz="21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, предусматривающий вашу обязанность передать персональные данные.</a:t>
            </a:r>
            <a:endParaRPr lang="ru-BY" sz="21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5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sz="2000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Физическое лицо не хочет предоставлять свои сведения для заключения договора найма государственного жилищного фонда в общежитии. Аргументирует это тем, что это его персональные данные. Данный договор необходимо регистрировать в администрации, без этих сведений договор не зарегистрируют. Какие аргументы приводить человеку, чтобы он предоставил свои персональные данные?</a:t>
            </a:r>
          </a:p>
          <a:p>
            <a:pPr indent="444500" algn="just"/>
            <a:endParaRPr lang="ru-RU" sz="2200" dirty="0">
              <a:solidFill>
                <a:schemeClr val="tx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Да, это его персональные данные, но без предоставлении этих данных договор не может быть заключен. Обработка в данном случае происходит без согласия на основании </a:t>
            </a:r>
            <a:r>
              <a:rPr lang="ru-RU" sz="2200" b="0" i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абз</a:t>
            </a:r>
            <a:r>
              <a:rPr lang="ru-RU" sz="22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. 15 ст. 6 Закона о защите персональных данных. </a:t>
            </a:r>
            <a:endParaRPr lang="ru-BY" sz="22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2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sz="2000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Один из работников организации передала личный номер телефона своего коллеги (клиента) третьему лицу. Допустимо ли это?</a:t>
            </a:r>
          </a:p>
          <a:p>
            <a:pPr indent="444500" algn="just"/>
            <a:endParaRPr lang="ru-RU" sz="22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endParaRPr lang="ru-RU" sz="2200" dirty="0">
              <a:solidFill>
                <a:schemeClr val="tx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endParaRPr lang="ru-RU" sz="2200" dirty="0">
              <a:solidFill>
                <a:schemeClr val="tx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Такие действия с точки зрения Закона недопустимы. Если Вам необходимо оставить контакт для связи, то предоставлять можно только контакты служебного характера и только если это охватывается служебной необходимостью: имя, служебный номер телефона, должность.  (помните о </a:t>
            </a:r>
            <a:r>
              <a:rPr lang="ru-RU" sz="2200" dirty="0" err="1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минимализации</a:t>
            </a:r>
            <a:r>
              <a:rPr lang="ru-RU" sz="22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обработки ПД)</a:t>
            </a:r>
          </a:p>
        </p:txBody>
      </p:sp>
    </p:spTree>
    <p:extLst>
      <p:ext uri="{BB962C8B-B14F-4D97-AF65-F5344CB8AC3E}">
        <p14:creationId xmlns:p14="http://schemas.microsoft.com/office/powerpoint/2010/main" val="7944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sz="2000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2209291"/>
            <a:ext cx="8153400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35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Недопустимо оставлять документы (документы с истекшими сроками) в местах со свободным доступом посторонних лиц.</a:t>
            </a:r>
          </a:p>
        </p:txBody>
      </p:sp>
    </p:spTree>
    <p:extLst>
      <p:ext uri="{BB962C8B-B14F-4D97-AF65-F5344CB8AC3E}">
        <p14:creationId xmlns:p14="http://schemas.microsoft.com/office/powerpoint/2010/main" val="4182765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sz="2000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429007"/>
            <a:ext cx="815340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35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Напоминаю о хранение ключей с ЭЦП в местах, оборудованных запорными устройствами. </a:t>
            </a:r>
          </a:p>
          <a:p>
            <a:pPr indent="444500" algn="just"/>
            <a:endParaRPr lang="ru-RU" sz="3500" dirty="0">
              <a:solidFill>
                <a:schemeClr val="tx1"/>
              </a:solidFill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35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забываем, что при отлучении со своего рабочего места, блокировать учетную запись и закрывать кабинет на ключ.</a:t>
            </a:r>
          </a:p>
        </p:txBody>
      </p:sp>
    </p:spTree>
    <p:extLst>
      <p:ext uri="{BB962C8B-B14F-4D97-AF65-F5344CB8AC3E}">
        <p14:creationId xmlns:p14="http://schemas.microsoft.com/office/powerpoint/2010/main" val="1292849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sz="2000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36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Придя на свои рабочие места обратите внимание на черновики, оцените ту информацию, которая в них содержится. Недопустимо использования черновиков с ПД на обороте.</a:t>
            </a:r>
            <a:endParaRPr lang="ru-BY" sz="3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Какая информация относится к генетическим персональным данным? 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Информацией, содержащей генетические ПД, располагают организации здравоохранения, имеющие в своем составе специализированные лаборатории, осуществляющие молекулярно-генетические, цитогенетические (</a:t>
            </a:r>
            <a:r>
              <a:rPr lang="ru-RU" sz="18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кариотипирование</a:t>
            </a: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молекулярно-цитогенетические исследования. 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такого исследования является молекула ДНК (РНК). 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свою очередь сведения о состоянии здоровья пациента, содержащиеся в: 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биологических образцах (кровь, слюна и т.д.), 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медико-генетических заключениях, 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>
              <a:lnSpc>
                <a:spcPct val="107000"/>
              </a:lnSpc>
            </a:pPr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медицинских справках о состоянии здоровья,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содержат информацию о физиологии и здоровье человека, однако не обладают уникальностью и не относятся к генетическим ПД.</a:t>
            </a:r>
            <a:endParaRPr lang="ru-RU" sz="16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7423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sz="2000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36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Напоминаю, что при согласовании договора, если у вас есть сомнения о наличии или отсутствии ПД в нем,  то можете обращаться к специалисту по внутреннему контролю за обработкой </a:t>
            </a:r>
            <a:r>
              <a:rPr lang="ru-RU" sz="360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персональных данных.</a:t>
            </a:r>
            <a:endParaRPr lang="ru-BY" sz="3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628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Центр поступила жалоба субъекта ПД на то, что при регистрации в программе лояльности организации, осуществляющей деятельность в сфере продаж, покупателю не предоставляется информация, предусмотренная пунктом 5 статьи 5 Закона о защите ПД. </a:t>
            </a: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Факт  в ходе проверки подтвержден.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установлено, что регистрация в программе лояльности автоматически влечет участие физлица в рекламной акции, проводимой организацией. В таком случае согласие субъекта ПД не является свободным, поскольку получается для достижения нескольких самостоятельных целей.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20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Организации направлено требование о приведении согласия в соответствие с требованиями статьи 5 Закона. Нарушение устранено.</a:t>
            </a:r>
            <a:endParaRPr lang="ru-BY" sz="20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0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Центр поступила жалоба на действия учреждения образования.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Сообщалось, что при посещении школы работник охраны вносит в журнал регистрации посетителей их паспортные данные (фамилию, имя, отчество, серию и номер паспорта).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44500" algn="just"/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Фиксация в этом журнале серии и номера документа, удостоверяющего личность, влечет избыточную обработку персональных данных, т.е. является нарушением пункта 5 статьи 4 Закона.</a:t>
            </a: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Учреждению образования Центром   направлены требования об исключении практики обработки (сбора и хранения) в журнале регистрации посетителей серии и номера документа, удостоверяющего личность субъектов персональных данных.</a:t>
            </a:r>
            <a:endParaRPr lang="ru-BY" sz="18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8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Обращаем внимание операторов, что независимо от правового основания обработки персональных данных должны соблюдаться общие требования к обработке персональных данных, предусмотренные статьей 4 Закона.</a:t>
            </a:r>
            <a:endParaRPr lang="ru-RU" sz="16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84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Любопытный случай в Челябинской области (Российская Федерация), где таможенники остановили вывоз персональных данных (ПД) жителей Екатеринбурга в Кыргызстан.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 задержан транспорт с макулатурой, где содержались копии документов с ПД. Материалы изъяли и направили в Роскомнадзор. 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Обращаем внимание белорусских операторов, что в целях обеспечения защиты ПД уничтожение документов, содержащих ПД, следует осуществлять в порядке, исключающем доступ к ним не уполномоченных на это лиц.</a:t>
            </a:r>
            <a:endParaRPr lang="ru-BY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Например, целесообразно предварительно упаковать такие документы и опечатать, а погрузку, вывоз и утилизацию осуществлять под контролем уполномоченного работника. Возможным представляется также заключение с организациями, ведающими заготовкой вторичного сырья, соглашения, содержащего их обязательства обеспечить защиту ПД до момента уничтожения документов.</a:t>
            </a:r>
            <a:endParaRPr lang="ru-RU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382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можно использовать общедоступные персональные данные?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Общедоступные персональные данные – это ПД,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распространенные самим человеком либо с его согласия; 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распространенные в соответствии с требованиями законодательных актов.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Законом установлен «облегченный» правовой режим обработки таких данных.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Согласие субъекта ПД не требуется, если, к примеру: 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использует информацию о человеке из статьи, опубликованной в СМИ;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организация направляет приглашения для участия в мероприятии, используя при этом информацию о сотрудниках, размещенную на официальном сайте; 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человек в поиске работы создал открытый профиль в </a:t>
            </a:r>
            <a:r>
              <a:rPr lang="ru-RU" sz="1600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LinkedIn</a:t>
            </a:r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указал там свои контакты.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ВАЖНО!</a:t>
            </a:r>
            <a:endParaRPr lang="ru-BY" sz="16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6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Согласие субъекта ПД не требуется в отношении распространенных ранее ПД до момента заявления субъектом требований о прекращении обработки распространенных ПД, а также об их удалении при отсутствии иных оснований для обработки ПД.</a:t>
            </a:r>
            <a:endParaRPr lang="ru-RU" sz="16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6447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Центр обратился гражданин с жалобой на организацию, которая при заключении договора на оказание жилищно-коммунальных услуг истребовала у потребителей копии документов, удостоверяющих личность.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700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Проверкой было установлено, что сбор и хранение копий таких документов влечет избыточную обработку ПД по отношению к заявленной цели (заключение договора), что нарушает требования статьи 4 Закона о защите персональных данных. 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требованию Центра предприятием прекращена незаконная обработка ПД (уничтожено около 300 копий документов, удостоверяющих личность).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 напоминает!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Изготовление и хранение копий документов, удостоверяющих личность, правомерно только в тех случаях, когда это предусмотрено законодательством.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34988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таких документов в иных случаях носит избыточный характер: в копиях могут содержаться фотоизображение, подпись гражданина, сведения о месте его рождения, о заключении и расторжении брака, детях и т.п., которые являются излишними для заключения договоров.</a:t>
            </a:r>
            <a:endParaRPr lang="ru-RU" sz="17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114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0" y="629080"/>
            <a:ext cx="8686800" cy="36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ctr">
              <a:lnSpc>
                <a:spcPts val="3130"/>
              </a:lnSpc>
            </a:pPr>
            <a:r>
              <a:rPr lang="ru-RU" sz="2000" b="1" spc="-114" dirty="0">
                <a:latin typeface="Georgia"/>
                <a:cs typeface="Georgia"/>
              </a:rPr>
              <a:t>Кейсы из практики</a:t>
            </a:r>
            <a:endParaRPr lang="ru-RU" b="1" dirty="0">
              <a:latin typeface="Georgia"/>
              <a:cs typeface="Georgia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495300" y="1188951"/>
            <a:ext cx="8153400" cy="4721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время предоставления услуги просят оставить паспорт. Правомерно ли это?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Нет. Использование в качестве залога документа, удостоверяющего личность, законодательством запрещено.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В соответствии с пунктом 40 Правил бытового обслуживания потребителей, утвержденных постановлением Совета Министров Республики Беларусь от 14 декабря 2004 г. № 1590, предметы проката могут выдаваться потребителям под поручительство и (или) залог в установленном исполнителем порядке в соответствии с требованиями законодательства. 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залога не может быть использован</a:t>
            </a:r>
            <a:r>
              <a:rPr lang="ru-RU" sz="17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документ, удостоверяющий личность потребителя, 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свидетельство о регистрации ходатайства о предоставлении статуса беженца, дополнительной защиты или убежища в Республике Беларусь,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свидетельство о предоставлении дополнительной защиты в Республике Беларусь.</a:t>
            </a:r>
            <a:endParaRPr lang="ru-BY" sz="17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4500" algn="just"/>
            <a:r>
              <a:rPr lang="ru-RU" sz="17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Принятие такого документа в залог влечет административную ответственность в виде  штрафа в размере от двух до шести базовых величин (часть 2 статьи 24.34 КоАП).</a:t>
            </a:r>
            <a:endParaRPr lang="ru-RU" sz="1700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7624803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1643</TotalTime>
  <Words>2891</Words>
  <Application>Microsoft Office PowerPoint</Application>
  <PresentationFormat>Экран (4:3)</PresentationFormat>
  <Paragraphs>179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Georgia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Ревеко Кирилл Сергеевич</dc:creator>
  <cp:lastModifiedBy>Ревеко Кирилл Сергеевич</cp:lastModifiedBy>
  <cp:revision>45</cp:revision>
  <dcterms:created xsi:type="dcterms:W3CDTF">2024-04-15T06:44:40Z</dcterms:created>
  <dcterms:modified xsi:type="dcterms:W3CDTF">2025-09-10T13:46:30Z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2024-04-15T00:00:00Z</vt:filetime>
  </property>
  <property fmtid="{D5CDD505-2E9C-101B-9397-08002B2CF9AE}" pid="5" name="Producer">
    <vt:lpwstr>3-Heights(TM) PDF Security Shell 4.8.25.2 (http://www.pdf-tools.com)</vt:lpwstr>
  </property>
</Properties>
</file>