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dirty="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dirty="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9A038-2D1F-4C55-A66D-F5D27406C93B}"/>
              </a:ext>
            </a:extLst>
          </p:cNvPr>
          <p:cNvSpPr>
            <a:spLocks noGrp="1"/>
          </p:cNvSpPr>
          <p:nvPr>
            <p:ph type="ctrTitle"/>
          </p:nvPr>
        </p:nvSpPr>
        <p:spPr>
          <a:xfrm>
            <a:off x="3984624" y="893763"/>
            <a:ext cx="8791575" cy="2387600"/>
          </a:xfrm>
        </p:spPr>
        <p:txBody>
          <a:bodyPr/>
          <a:lstStyle/>
          <a:p>
            <a:r>
              <a:rPr lang="es-ES" dirty="0"/>
              <a:t>Aprendiendo r</a:t>
            </a:r>
          </a:p>
        </p:txBody>
      </p:sp>
    </p:spTree>
    <p:extLst>
      <p:ext uri="{BB962C8B-B14F-4D97-AF65-F5344CB8AC3E}">
        <p14:creationId xmlns:p14="http://schemas.microsoft.com/office/powerpoint/2010/main" val="119274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E8A95-A188-4FBB-A12E-86086C10D8A3}"/>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407AF213-28BF-4647-85D1-33B94AC9A8C0}"/>
              </a:ext>
            </a:extLst>
          </p:cNvPr>
          <p:cNvSpPr>
            <a:spLocks noGrp="1"/>
          </p:cNvSpPr>
          <p:nvPr>
            <p:ph idx="1"/>
          </p:nvPr>
        </p:nvSpPr>
        <p:spPr>
          <a:xfrm>
            <a:off x="6976533" y="1524000"/>
            <a:ext cx="4070878" cy="4267201"/>
          </a:xfrm>
        </p:spPr>
        <p:txBody>
          <a:bodyPr/>
          <a:lstStyle/>
          <a:p>
            <a:r>
              <a:rPr lang="es-ES" dirty="0"/>
              <a:t>Podemos guardar las matrices en variables.</a:t>
            </a:r>
          </a:p>
          <a:p>
            <a:r>
              <a:rPr lang="es-ES" dirty="0"/>
              <a:t>Si le preguntamos su tipo, ya no es un objeto unidimensional</a:t>
            </a:r>
          </a:p>
        </p:txBody>
      </p:sp>
      <p:pic>
        <p:nvPicPr>
          <p:cNvPr id="5" name="Imagen 4">
            <a:extLst>
              <a:ext uri="{FF2B5EF4-FFF2-40B4-BE49-F238E27FC236}">
                <a16:creationId xmlns:a16="http://schemas.microsoft.com/office/drawing/2014/main" id="{5194BE5A-5729-41D9-80E0-210E10C4D96B}"/>
              </a:ext>
            </a:extLst>
          </p:cNvPr>
          <p:cNvPicPr>
            <a:picLocks noChangeAspect="1"/>
          </p:cNvPicPr>
          <p:nvPr/>
        </p:nvPicPr>
        <p:blipFill>
          <a:blip r:embed="rId2"/>
          <a:stretch>
            <a:fillRect/>
          </a:stretch>
        </p:blipFill>
        <p:spPr>
          <a:xfrm>
            <a:off x="1141413" y="1887981"/>
            <a:ext cx="3591426" cy="1219370"/>
          </a:xfrm>
          <a:prstGeom prst="rect">
            <a:avLst/>
          </a:prstGeom>
        </p:spPr>
      </p:pic>
      <p:pic>
        <p:nvPicPr>
          <p:cNvPr id="7" name="Imagen 6">
            <a:extLst>
              <a:ext uri="{FF2B5EF4-FFF2-40B4-BE49-F238E27FC236}">
                <a16:creationId xmlns:a16="http://schemas.microsoft.com/office/drawing/2014/main" id="{1B96A2A1-0332-4F17-BEF5-097377A2E75C}"/>
              </a:ext>
            </a:extLst>
          </p:cNvPr>
          <p:cNvPicPr>
            <a:picLocks noChangeAspect="1"/>
          </p:cNvPicPr>
          <p:nvPr/>
        </p:nvPicPr>
        <p:blipFill>
          <a:blip r:embed="rId3"/>
          <a:stretch>
            <a:fillRect/>
          </a:stretch>
        </p:blipFill>
        <p:spPr>
          <a:xfrm>
            <a:off x="1141413" y="3366551"/>
            <a:ext cx="5477639" cy="1076475"/>
          </a:xfrm>
          <a:prstGeom prst="rect">
            <a:avLst/>
          </a:prstGeom>
        </p:spPr>
      </p:pic>
    </p:spTree>
    <p:extLst>
      <p:ext uri="{BB962C8B-B14F-4D97-AF65-F5344CB8AC3E}">
        <p14:creationId xmlns:p14="http://schemas.microsoft.com/office/powerpoint/2010/main" val="241726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9090C-9274-4399-B304-FFE1388BE509}"/>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FF40E508-9958-46B7-99CF-083A9A23CAC1}"/>
              </a:ext>
            </a:extLst>
          </p:cNvPr>
          <p:cNvSpPr>
            <a:spLocks noGrp="1"/>
          </p:cNvSpPr>
          <p:nvPr>
            <p:ph idx="1"/>
          </p:nvPr>
        </p:nvSpPr>
        <p:spPr>
          <a:xfrm>
            <a:off x="6891867" y="2097088"/>
            <a:ext cx="4155544" cy="3694113"/>
          </a:xfrm>
        </p:spPr>
        <p:txBody>
          <a:bodyPr/>
          <a:lstStyle/>
          <a:p>
            <a:r>
              <a:rPr lang="es-ES" dirty="0"/>
              <a:t>Usando </a:t>
            </a:r>
            <a:r>
              <a:rPr lang="es-ES" b="1" dirty="0">
                <a:solidFill>
                  <a:schemeClr val="bg1"/>
                </a:solidFill>
              </a:rPr>
              <a:t>rbind</a:t>
            </a:r>
            <a:r>
              <a:rPr lang="es-ES" dirty="0"/>
              <a:t>, nos devolvería una matriz con las filas</a:t>
            </a:r>
          </a:p>
          <a:p>
            <a:r>
              <a:rPr lang="es-ES" dirty="0"/>
              <a:t>Usando </a:t>
            </a:r>
            <a:r>
              <a:rPr lang="es-ES" b="1" dirty="0">
                <a:solidFill>
                  <a:schemeClr val="bg1"/>
                </a:solidFill>
              </a:rPr>
              <a:t>cbind</a:t>
            </a:r>
            <a:r>
              <a:rPr lang="es-ES" dirty="0"/>
              <a:t>, nos devolverá una matriz con las columnas</a:t>
            </a:r>
          </a:p>
        </p:txBody>
      </p:sp>
      <p:pic>
        <p:nvPicPr>
          <p:cNvPr id="5" name="Imagen 4">
            <a:extLst>
              <a:ext uri="{FF2B5EF4-FFF2-40B4-BE49-F238E27FC236}">
                <a16:creationId xmlns:a16="http://schemas.microsoft.com/office/drawing/2014/main" id="{7567F37F-AC44-4641-8B21-3107390434A7}"/>
              </a:ext>
            </a:extLst>
          </p:cNvPr>
          <p:cNvPicPr>
            <a:picLocks noChangeAspect="1"/>
          </p:cNvPicPr>
          <p:nvPr/>
        </p:nvPicPr>
        <p:blipFill>
          <a:blip r:embed="rId2"/>
          <a:stretch>
            <a:fillRect/>
          </a:stretch>
        </p:blipFill>
        <p:spPr>
          <a:xfrm>
            <a:off x="1175280" y="1697904"/>
            <a:ext cx="2924583" cy="2734057"/>
          </a:xfrm>
          <a:prstGeom prst="rect">
            <a:avLst/>
          </a:prstGeom>
        </p:spPr>
      </p:pic>
      <p:pic>
        <p:nvPicPr>
          <p:cNvPr id="7" name="Imagen 6">
            <a:extLst>
              <a:ext uri="{FF2B5EF4-FFF2-40B4-BE49-F238E27FC236}">
                <a16:creationId xmlns:a16="http://schemas.microsoft.com/office/drawing/2014/main" id="{5EBE882E-677B-4ED8-A332-C5A069C75180}"/>
              </a:ext>
            </a:extLst>
          </p:cNvPr>
          <p:cNvPicPr>
            <a:picLocks noChangeAspect="1"/>
          </p:cNvPicPr>
          <p:nvPr/>
        </p:nvPicPr>
        <p:blipFill>
          <a:blip r:embed="rId3"/>
          <a:stretch>
            <a:fillRect/>
          </a:stretch>
        </p:blipFill>
        <p:spPr>
          <a:xfrm>
            <a:off x="1141413" y="4596819"/>
            <a:ext cx="6239746" cy="1829055"/>
          </a:xfrm>
          <a:prstGeom prst="rect">
            <a:avLst/>
          </a:prstGeom>
        </p:spPr>
      </p:pic>
    </p:spTree>
    <p:extLst>
      <p:ext uri="{BB962C8B-B14F-4D97-AF65-F5344CB8AC3E}">
        <p14:creationId xmlns:p14="http://schemas.microsoft.com/office/powerpoint/2010/main" val="415411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D4810-31DF-4664-A743-525EFE272FD9}"/>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94766F85-E833-47DB-ABF5-B5AD4D2C7FBB}"/>
              </a:ext>
            </a:extLst>
          </p:cNvPr>
          <p:cNvSpPr>
            <a:spLocks noGrp="1"/>
          </p:cNvSpPr>
          <p:nvPr>
            <p:ph idx="1"/>
          </p:nvPr>
        </p:nvSpPr>
        <p:spPr>
          <a:xfrm>
            <a:off x="6180666" y="1634067"/>
            <a:ext cx="4223278" cy="4673601"/>
          </a:xfrm>
        </p:spPr>
        <p:txBody>
          <a:bodyPr/>
          <a:lstStyle/>
          <a:p>
            <a:r>
              <a:rPr lang="es-ES" dirty="0"/>
              <a:t>Si queremos tener acceso a los datos de alguna matriz por ejemplo el numero 13, tenemos que usar los índices de fila y de columna.</a:t>
            </a:r>
          </a:p>
          <a:p>
            <a:r>
              <a:rPr lang="es-ES" dirty="0"/>
              <a:t>Entonces fila [3] y columna [3] seria el numero 13</a:t>
            </a:r>
          </a:p>
          <a:p>
            <a:r>
              <a:rPr lang="es-ES" dirty="0"/>
              <a:t>Fila [5] columna [2] seria el 10</a:t>
            </a:r>
          </a:p>
        </p:txBody>
      </p:sp>
      <p:pic>
        <p:nvPicPr>
          <p:cNvPr id="5" name="Imagen 4">
            <a:extLst>
              <a:ext uri="{FF2B5EF4-FFF2-40B4-BE49-F238E27FC236}">
                <a16:creationId xmlns:a16="http://schemas.microsoft.com/office/drawing/2014/main" id="{24403F4E-E53D-4002-87CF-282992399495}"/>
              </a:ext>
            </a:extLst>
          </p:cNvPr>
          <p:cNvPicPr>
            <a:picLocks noChangeAspect="1"/>
          </p:cNvPicPr>
          <p:nvPr/>
        </p:nvPicPr>
        <p:blipFill>
          <a:blip r:embed="rId2"/>
          <a:stretch>
            <a:fillRect/>
          </a:stretch>
        </p:blipFill>
        <p:spPr>
          <a:xfrm>
            <a:off x="1141413" y="2242469"/>
            <a:ext cx="3091920" cy="2716749"/>
          </a:xfrm>
          <a:prstGeom prst="rect">
            <a:avLst/>
          </a:prstGeom>
        </p:spPr>
      </p:pic>
    </p:spTree>
    <p:extLst>
      <p:ext uri="{BB962C8B-B14F-4D97-AF65-F5344CB8AC3E}">
        <p14:creationId xmlns:p14="http://schemas.microsoft.com/office/powerpoint/2010/main" val="378996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CBA82-9BC9-434B-9F89-6250155233EC}"/>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76FA3F0D-9ABD-4AF2-A6FB-59AC1480381E}"/>
              </a:ext>
            </a:extLst>
          </p:cNvPr>
          <p:cNvSpPr>
            <a:spLocks noGrp="1"/>
          </p:cNvSpPr>
          <p:nvPr>
            <p:ph idx="1"/>
          </p:nvPr>
        </p:nvSpPr>
        <p:spPr>
          <a:xfrm>
            <a:off x="5003800" y="2318279"/>
            <a:ext cx="5637211" cy="4885268"/>
          </a:xfrm>
        </p:spPr>
        <p:txBody>
          <a:bodyPr/>
          <a:lstStyle/>
          <a:p>
            <a:r>
              <a:rPr lang="es-ES" dirty="0"/>
              <a:t>Si queremos cambiar un numero, aplicamos lo siguiente </a:t>
            </a:r>
            <a:r>
              <a:rPr lang="es-ES" b="1" dirty="0">
                <a:solidFill>
                  <a:schemeClr val="bg1"/>
                </a:solidFill>
              </a:rPr>
              <a:t>“m1[3,2] &lt;-20]”</a:t>
            </a:r>
            <a:r>
              <a:rPr lang="es-ES" dirty="0"/>
              <a:t> así hemos convertido el numero 8 en un 20</a:t>
            </a:r>
          </a:p>
          <a:p>
            <a:r>
              <a:rPr lang="es-ES" dirty="0"/>
              <a:t>Si a m1 le sumo 2, es decir m1+2 se nos suma 2 a cada numero</a:t>
            </a:r>
          </a:p>
        </p:txBody>
      </p:sp>
      <p:pic>
        <p:nvPicPr>
          <p:cNvPr id="5" name="Imagen 4">
            <a:extLst>
              <a:ext uri="{FF2B5EF4-FFF2-40B4-BE49-F238E27FC236}">
                <a16:creationId xmlns:a16="http://schemas.microsoft.com/office/drawing/2014/main" id="{D464E0D7-7C70-43F9-9C3C-AF4EFC23B7D7}"/>
              </a:ext>
            </a:extLst>
          </p:cNvPr>
          <p:cNvPicPr>
            <a:picLocks noChangeAspect="1"/>
          </p:cNvPicPr>
          <p:nvPr/>
        </p:nvPicPr>
        <p:blipFill>
          <a:blip r:embed="rId2"/>
          <a:stretch>
            <a:fillRect/>
          </a:stretch>
        </p:blipFill>
        <p:spPr>
          <a:xfrm>
            <a:off x="1141413" y="1838103"/>
            <a:ext cx="2181529" cy="1590897"/>
          </a:xfrm>
          <a:prstGeom prst="rect">
            <a:avLst/>
          </a:prstGeom>
        </p:spPr>
      </p:pic>
      <p:pic>
        <p:nvPicPr>
          <p:cNvPr id="7" name="Imagen 6">
            <a:extLst>
              <a:ext uri="{FF2B5EF4-FFF2-40B4-BE49-F238E27FC236}">
                <a16:creationId xmlns:a16="http://schemas.microsoft.com/office/drawing/2014/main" id="{66D54B15-E22E-45C3-B00D-38767458B14E}"/>
              </a:ext>
            </a:extLst>
          </p:cNvPr>
          <p:cNvPicPr>
            <a:picLocks noChangeAspect="1"/>
          </p:cNvPicPr>
          <p:nvPr/>
        </p:nvPicPr>
        <p:blipFill>
          <a:blip r:embed="rId3"/>
          <a:stretch>
            <a:fillRect/>
          </a:stretch>
        </p:blipFill>
        <p:spPr>
          <a:xfrm>
            <a:off x="1141413" y="3810836"/>
            <a:ext cx="2199037" cy="1339018"/>
          </a:xfrm>
          <a:prstGeom prst="rect">
            <a:avLst/>
          </a:prstGeom>
        </p:spPr>
      </p:pic>
    </p:spTree>
    <p:extLst>
      <p:ext uri="{BB962C8B-B14F-4D97-AF65-F5344CB8AC3E}">
        <p14:creationId xmlns:p14="http://schemas.microsoft.com/office/powerpoint/2010/main" val="39708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DA12F-CEB4-481B-B8D0-0C6D3CC6D71A}"/>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06B60B2A-17B1-4F8D-9EAD-BD6F5EBCA14E}"/>
              </a:ext>
            </a:extLst>
          </p:cNvPr>
          <p:cNvSpPr>
            <a:spLocks noGrp="1"/>
          </p:cNvSpPr>
          <p:nvPr>
            <p:ph idx="1"/>
          </p:nvPr>
        </p:nvSpPr>
        <p:spPr>
          <a:xfrm>
            <a:off x="6671733" y="1896533"/>
            <a:ext cx="4375678" cy="3894668"/>
          </a:xfrm>
        </p:spPr>
        <p:txBody>
          <a:bodyPr/>
          <a:lstStyle/>
          <a:p>
            <a:r>
              <a:rPr lang="es-ES" dirty="0"/>
              <a:t>Para conocer el tamaño de una matriz </a:t>
            </a:r>
            <a:r>
              <a:rPr lang="es-ES" b="1" dirty="0">
                <a:solidFill>
                  <a:schemeClr val="bg1"/>
                </a:solidFill>
              </a:rPr>
              <a:t>“dim(m1)”</a:t>
            </a:r>
          </a:p>
        </p:txBody>
      </p:sp>
      <p:pic>
        <p:nvPicPr>
          <p:cNvPr id="5" name="Imagen 4">
            <a:extLst>
              <a:ext uri="{FF2B5EF4-FFF2-40B4-BE49-F238E27FC236}">
                <a16:creationId xmlns:a16="http://schemas.microsoft.com/office/drawing/2014/main" id="{8FA37E43-53D9-4643-92AD-AE8EEE14D189}"/>
              </a:ext>
            </a:extLst>
          </p:cNvPr>
          <p:cNvPicPr>
            <a:picLocks noChangeAspect="1"/>
          </p:cNvPicPr>
          <p:nvPr/>
        </p:nvPicPr>
        <p:blipFill>
          <a:blip r:embed="rId2"/>
          <a:stretch>
            <a:fillRect/>
          </a:stretch>
        </p:blipFill>
        <p:spPr>
          <a:xfrm>
            <a:off x="1205895" y="1896533"/>
            <a:ext cx="2779354" cy="1795512"/>
          </a:xfrm>
          <a:prstGeom prst="rect">
            <a:avLst/>
          </a:prstGeom>
        </p:spPr>
      </p:pic>
    </p:spTree>
    <p:extLst>
      <p:ext uri="{BB962C8B-B14F-4D97-AF65-F5344CB8AC3E}">
        <p14:creationId xmlns:p14="http://schemas.microsoft.com/office/powerpoint/2010/main" val="96297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BE9ED-1DB3-4D59-AC22-CA6595D0EDBB}"/>
              </a:ext>
            </a:extLst>
          </p:cNvPr>
          <p:cNvSpPr>
            <a:spLocks noGrp="1"/>
          </p:cNvSpPr>
          <p:nvPr>
            <p:ph type="title"/>
          </p:nvPr>
        </p:nvSpPr>
        <p:spPr/>
        <p:txBody>
          <a:bodyPr/>
          <a:lstStyle/>
          <a:p>
            <a:r>
              <a:rPr lang="es-ES" dirty="0"/>
              <a:t>Data frames pt1</a:t>
            </a:r>
          </a:p>
        </p:txBody>
      </p:sp>
      <p:sp>
        <p:nvSpPr>
          <p:cNvPr id="3" name="Marcador de contenido 2">
            <a:extLst>
              <a:ext uri="{FF2B5EF4-FFF2-40B4-BE49-F238E27FC236}">
                <a16:creationId xmlns:a16="http://schemas.microsoft.com/office/drawing/2014/main" id="{87610FFE-6C13-4956-9E6B-21617C71D47F}"/>
              </a:ext>
            </a:extLst>
          </p:cNvPr>
          <p:cNvSpPr>
            <a:spLocks noGrp="1"/>
          </p:cNvSpPr>
          <p:nvPr>
            <p:ph idx="1"/>
          </p:nvPr>
        </p:nvSpPr>
        <p:spPr>
          <a:xfrm>
            <a:off x="5008022" y="1788464"/>
            <a:ext cx="6796609" cy="4062004"/>
          </a:xfrm>
        </p:spPr>
        <p:txBody>
          <a:bodyPr/>
          <a:lstStyle/>
          <a:p>
            <a:r>
              <a:rPr lang="es-ES" dirty="0"/>
              <a:t>Con </a:t>
            </a:r>
            <a:r>
              <a:rPr lang="es-ES" b="1" dirty="0">
                <a:solidFill>
                  <a:schemeClr val="bg1"/>
                </a:solidFill>
              </a:rPr>
              <a:t>“df1 &lt;- data.frame(nombres,edades,estado)” </a:t>
            </a:r>
            <a:r>
              <a:rPr lang="es-ES" dirty="0"/>
              <a:t>tenemos el conjunto de datos con sus valores y podemos mostrarlos en forma de tabla.</a:t>
            </a:r>
          </a:p>
        </p:txBody>
      </p:sp>
      <p:pic>
        <p:nvPicPr>
          <p:cNvPr id="5" name="Imagen 4">
            <a:extLst>
              <a:ext uri="{FF2B5EF4-FFF2-40B4-BE49-F238E27FC236}">
                <a16:creationId xmlns:a16="http://schemas.microsoft.com/office/drawing/2014/main" id="{AAC537F8-7D27-4BDA-88C8-1F0B99A77C39}"/>
              </a:ext>
            </a:extLst>
          </p:cNvPr>
          <p:cNvPicPr>
            <a:picLocks noChangeAspect="1"/>
          </p:cNvPicPr>
          <p:nvPr/>
        </p:nvPicPr>
        <p:blipFill>
          <a:blip r:embed="rId2"/>
          <a:stretch>
            <a:fillRect/>
          </a:stretch>
        </p:blipFill>
        <p:spPr>
          <a:xfrm>
            <a:off x="723679" y="3460223"/>
            <a:ext cx="3705742" cy="1714739"/>
          </a:xfrm>
          <a:prstGeom prst="rect">
            <a:avLst/>
          </a:prstGeom>
        </p:spPr>
      </p:pic>
      <p:pic>
        <p:nvPicPr>
          <p:cNvPr id="7" name="Imagen 6">
            <a:extLst>
              <a:ext uri="{FF2B5EF4-FFF2-40B4-BE49-F238E27FC236}">
                <a16:creationId xmlns:a16="http://schemas.microsoft.com/office/drawing/2014/main" id="{BBBFE015-37D7-485B-AB40-0B85D3EAE5D1}"/>
              </a:ext>
            </a:extLst>
          </p:cNvPr>
          <p:cNvPicPr>
            <a:picLocks noChangeAspect="1"/>
          </p:cNvPicPr>
          <p:nvPr/>
        </p:nvPicPr>
        <p:blipFill>
          <a:blip r:embed="rId3"/>
          <a:stretch>
            <a:fillRect/>
          </a:stretch>
        </p:blipFill>
        <p:spPr>
          <a:xfrm>
            <a:off x="4429421" y="3460223"/>
            <a:ext cx="5334744" cy="1743318"/>
          </a:xfrm>
          <a:prstGeom prst="rect">
            <a:avLst/>
          </a:prstGeom>
        </p:spPr>
      </p:pic>
      <p:pic>
        <p:nvPicPr>
          <p:cNvPr id="9" name="Imagen 8">
            <a:extLst>
              <a:ext uri="{FF2B5EF4-FFF2-40B4-BE49-F238E27FC236}">
                <a16:creationId xmlns:a16="http://schemas.microsoft.com/office/drawing/2014/main" id="{BE7D63F8-6562-49BA-AC36-6ED5AF413D6A}"/>
              </a:ext>
            </a:extLst>
          </p:cNvPr>
          <p:cNvPicPr>
            <a:picLocks noChangeAspect="1"/>
          </p:cNvPicPr>
          <p:nvPr/>
        </p:nvPicPr>
        <p:blipFill>
          <a:blip r:embed="rId4"/>
          <a:stretch>
            <a:fillRect/>
          </a:stretch>
        </p:blipFill>
        <p:spPr>
          <a:xfrm>
            <a:off x="723679" y="1919602"/>
            <a:ext cx="3839111" cy="1543265"/>
          </a:xfrm>
          <a:prstGeom prst="rect">
            <a:avLst/>
          </a:prstGeom>
        </p:spPr>
      </p:pic>
    </p:spTree>
    <p:extLst>
      <p:ext uri="{BB962C8B-B14F-4D97-AF65-F5344CB8AC3E}">
        <p14:creationId xmlns:p14="http://schemas.microsoft.com/office/powerpoint/2010/main" val="402139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C4A6A-F4F4-412D-B454-F1B1CEBB459B}"/>
              </a:ext>
            </a:extLst>
          </p:cNvPr>
          <p:cNvSpPr>
            <a:spLocks noGrp="1"/>
          </p:cNvSpPr>
          <p:nvPr>
            <p:ph type="title"/>
          </p:nvPr>
        </p:nvSpPr>
        <p:spPr/>
        <p:txBody>
          <a:bodyPr/>
          <a:lstStyle/>
          <a:p>
            <a:r>
              <a:rPr lang="es-ES" dirty="0"/>
              <a:t>Data frames pt1</a:t>
            </a:r>
          </a:p>
        </p:txBody>
      </p:sp>
      <p:sp>
        <p:nvSpPr>
          <p:cNvPr id="3" name="Marcador de contenido 2">
            <a:extLst>
              <a:ext uri="{FF2B5EF4-FFF2-40B4-BE49-F238E27FC236}">
                <a16:creationId xmlns:a16="http://schemas.microsoft.com/office/drawing/2014/main" id="{B35BD604-556B-414F-8948-13EC0E4E148D}"/>
              </a:ext>
            </a:extLst>
          </p:cNvPr>
          <p:cNvSpPr>
            <a:spLocks noGrp="1"/>
          </p:cNvSpPr>
          <p:nvPr>
            <p:ph idx="1"/>
          </p:nvPr>
        </p:nvSpPr>
        <p:spPr>
          <a:xfrm>
            <a:off x="5431858" y="2607734"/>
            <a:ext cx="5534797" cy="3877734"/>
          </a:xfrm>
        </p:spPr>
        <p:txBody>
          <a:bodyPr/>
          <a:lstStyle/>
          <a:p>
            <a:r>
              <a:rPr lang="es-ES" dirty="0"/>
              <a:t>Si queremos convertir una matriz en un data frame </a:t>
            </a:r>
            <a:r>
              <a:rPr lang="es-ES" b="1" dirty="0">
                <a:solidFill>
                  <a:schemeClr val="bg1"/>
                </a:solidFill>
              </a:rPr>
              <a:t>“df2 &lt;- as.data.frame(m1)”</a:t>
            </a:r>
          </a:p>
        </p:txBody>
      </p:sp>
      <p:pic>
        <p:nvPicPr>
          <p:cNvPr id="5" name="Imagen 4">
            <a:extLst>
              <a:ext uri="{FF2B5EF4-FFF2-40B4-BE49-F238E27FC236}">
                <a16:creationId xmlns:a16="http://schemas.microsoft.com/office/drawing/2014/main" id="{C57A325E-8611-44D3-97F2-0CFEDF465F19}"/>
              </a:ext>
            </a:extLst>
          </p:cNvPr>
          <p:cNvPicPr>
            <a:picLocks noChangeAspect="1"/>
          </p:cNvPicPr>
          <p:nvPr/>
        </p:nvPicPr>
        <p:blipFill>
          <a:blip r:embed="rId2"/>
          <a:stretch>
            <a:fillRect/>
          </a:stretch>
        </p:blipFill>
        <p:spPr>
          <a:xfrm>
            <a:off x="1225345" y="4057409"/>
            <a:ext cx="2934109" cy="1733792"/>
          </a:xfrm>
          <a:prstGeom prst="rect">
            <a:avLst/>
          </a:prstGeom>
        </p:spPr>
      </p:pic>
      <p:pic>
        <p:nvPicPr>
          <p:cNvPr id="7" name="Imagen 6">
            <a:extLst>
              <a:ext uri="{FF2B5EF4-FFF2-40B4-BE49-F238E27FC236}">
                <a16:creationId xmlns:a16="http://schemas.microsoft.com/office/drawing/2014/main" id="{69E32E2B-3DD1-410D-8D23-7E633BFA3D1D}"/>
              </a:ext>
            </a:extLst>
          </p:cNvPr>
          <p:cNvPicPr>
            <a:picLocks noChangeAspect="1"/>
          </p:cNvPicPr>
          <p:nvPr/>
        </p:nvPicPr>
        <p:blipFill>
          <a:blip r:embed="rId3"/>
          <a:stretch>
            <a:fillRect/>
          </a:stretch>
        </p:blipFill>
        <p:spPr>
          <a:xfrm>
            <a:off x="4337254" y="4109804"/>
            <a:ext cx="5534797" cy="1629002"/>
          </a:xfrm>
          <a:prstGeom prst="rect">
            <a:avLst/>
          </a:prstGeom>
        </p:spPr>
      </p:pic>
      <p:pic>
        <p:nvPicPr>
          <p:cNvPr id="9" name="Imagen 8">
            <a:extLst>
              <a:ext uri="{FF2B5EF4-FFF2-40B4-BE49-F238E27FC236}">
                <a16:creationId xmlns:a16="http://schemas.microsoft.com/office/drawing/2014/main" id="{C820D541-F51A-499B-8093-8726111F4B95}"/>
              </a:ext>
            </a:extLst>
          </p:cNvPr>
          <p:cNvPicPr>
            <a:picLocks noChangeAspect="1"/>
          </p:cNvPicPr>
          <p:nvPr/>
        </p:nvPicPr>
        <p:blipFill>
          <a:blip r:embed="rId4"/>
          <a:stretch>
            <a:fillRect/>
          </a:stretch>
        </p:blipFill>
        <p:spPr>
          <a:xfrm>
            <a:off x="1225345" y="2718701"/>
            <a:ext cx="3439005" cy="1133633"/>
          </a:xfrm>
          <a:prstGeom prst="rect">
            <a:avLst/>
          </a:prstGeom>
        </p:spPr>
      </p:pic>
    </p:spTree>
    <p:extLst>
      <p:ext uri="{BB962C8B-B14F-4D97-AF65-F5344CB8AC3E}">
        <p14:creationId xmlns:p14="http://schemas.microsoft.com/office/powerpoint/2010/main" val="103281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65F9F6-6257-4C56-9405-08E336442A68}"/>
              </a:ext>
            </a:extLst>
          </p:cNvPr>
          <p:cNvSpPr>
            <a:spLocks noGrp="1"/>
          </p:cNvSpPr>
          <p:nvPr>
            <p:ph type="title"/>
          </p:nvPr>
        </p:nvSpPr>
        <p:spPr/>
        <p:txBody>
          <a:bodyPr/>
          <a:lstStyle/>
          <a:p>
            <a:r>
              <a:rPr lang="es-ES" dirty="0"/>
              <a:t>Data frames 2</a:t>
            </a:r>
          </a:p>
        </p:txBody>
      </p:sp>
      <p:sp>
        <p:nvSpPr>
          <p:cNvPr id="3" name="Marcador de contenido 2">
            <a:extLst>
              <a:ext uri="{FF2B5EF4-FFF2-40B4-BE49-F238E27FC236}">
                <a16:creationId xmlns:a16="http://schemas.microsoft.com/office/drawing/2014/main" id="{A92B4410-B877-4D7F-BAA9-1B6522574006}"/>
              </a:ext>
            </a:extLst>
          </p:cNvPr>
          <p:cNvSpPr>
            <a:spLocks noGrp="1"/>
          </p:cNvSpPr>
          <p:nvPr>
            <p:ph idx="1"/>
          </p:nvPr>
        </p:nvSpPr>
        <p:spPr>
          <a:xfrm>
            <a:off x="6011333" y="1879600"/>
            <a:ext cx="5036078" cy="3911601"/>
          </a:xfrm>
        </p:spPr>
        <p:txBody>
          <a:bodyPr/>
          <a:lstStyle/>
          <a:p>
            <a:r>
              <a:rPr lang="es-ES" dirty="0"/>
              <a:t>Para seleccionar algún dato de dentro simplemente es poner la fila y columna que queremos. </a:t>
            </a:r>
          </a:p>
          <a:p>
            <a:r>
              <a:rPr lang="es-ES" dirty="0"/>
              <a:t>Por ejemplo si queremos el 15. Seria </a:t>
            </a:r>
            <a:r>
              <a:rPr lang="es-ES" b="1" dirty="0">
                <a:solidFill>
                  <a:schemeClr val="bg1"/>
                </a:solidFill>
              </a:rPr>
              <a:t>“df1[2,’edades’]”</a:t>
            </a:r>
          </a:p>
        </p:txBody>
      </p:sp>
      <p:pic>
        <p:nvPicPr>
          <p:cNvPr id="4" name="Marcador de contenido 3">
            <a:extLst>
              <a:ext uri="{FF2B5EF4-FFF2-40B4-BE49-F238E27FC236}">
                <a16:creationId xmlns:a16="http://schemas.microsoft.com/office/drawing/2014/main" id="{933C10F2-A30B-458C-991C-E1A86DF75956}"/>
              </a:ext>
            </a:extLst>
          </p:cNvPr>
          <p:cNvPicPr>
            <a:picLocks noChangeAspect="1"/>
          </p:cNvPicPr>
          <p:nvPr/>
        </p:nvPicPr>
        <p:blipFill>
          <a:blip r:embed="rId2"/>
          <a:stretch>
            <a:fillRect/>
          </a:stretch>
        </p:blipFill>
        <p:spPr>
          <a:xfrm>
            <a:off x="991390" y="2097088"/>
            <a:ext cx="3839111" cy="1543265"/>
          </a:xfrm>
          <a:prstGeom prst="rect">
            <a:avLst/>
          </a:prstGeom>
        </p:spPr>
      </p:pic>
    </p:spTree>
    <p:extLst>
      <p:ext uri="{BB962C8B-B14F-4D97-AF65-F5344CB8AC3E}">
        <p14:creationId xmlns:p14="http://schemas.microsoft.com/office/powerpoint/2010/main" val="3108796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3EA0F-47BE-4B42-B24F-15207BC0CF9F}"/>
              </a:ext>
            </a:extLst>
          </p:cNvPr>
          <p:cNvSpPr>
            <a:spLocks noGrp="1"/>
          </p:cNvSpPr>
          <p:nvPr>
            <p:ph type="title"/>
          </p:nvPr>
        </p:nvSpPr>
        <p:spPr/>
        <p:txBody>
          <a:bodyPr/>
          <a:lstStyle/>
          <a:p>
            <a:r>
              <a:rPr lang="es-ES" dirty="0"/>
              <a:t>Tipos especiales de datos</a:t>
            </a:r>
          </a:p>
        </p:txBody>
      </p:sp>
      <p:sp>
        <p:nvSpPr>
          <p:cNvPr id="3" name="Marcador de contenido 2">
            <a:extLst>
              <a:ext uri="{FF2B5EF4-FFF2-40B4-BE49-F238E27FC236}">
                <a16:creationId xmlns:a16="http://schemas.microsoft.com/office/drawing/2014/main" id="{A3828386-8D1D-40B4-951C-854C4034A891}"/>
              </a:ext>
            </a:extLst>
          </p:cNvPr>
          <p:cNvSpPr>
            <a:spLocks noGrp="1"/>
          </p:cNvSpPr>
          <p:nvPr>
            <p:ph idx="1"/>
          </p:nvPr>
        </p:nvSpPr>
        <p:spPr>
          <a:xfrm>
            <a:off x="7611533" y="1828800"/>
            <a:ext cx="3435878" cy="3962401"/>
          </a:xfrm>
        </p:spPr>
        <p:txBody>
          <a:bodyPr>
            <a:normAutofit lnSpcReduction="10000"/>
          </a:bodyPr>
          <a:lstStyle/>
          <a:p>
            <a:r>
              <a:rPr lang="es-ES" dirty="0"/>
              <a:t>Al usar as.factor hacemos que v2 se muestre con características especiales por cada posición que ocupa a diferencia de v1 que solo mostraría los caracteres</a:t>
            </a:r>
          </a:p>
        </p:txBody>
      </p:sp>
      <p:pic>
        <p:nvPicPr>
          <p:cNvPr id="5" name="Imagen 4">
            <a:extLst>
              <a:ext uri="{FF2B5EF4-FFF2-40B4-BE49-F238E27FC236}">
                <a16:creationId xmlns:a16="http://schemas.microsoft.com/office/drawing/2014/main" id="{15D1B22E-8F1C-4CA0-812C-2EC735B64F8D}"/>
              </a:ext>
            </a:extLst>
          </p:cNvPr>
          <p:cNvPicPr>
            <a:picLocks noChangeAspect="1"/>
          </p:cNvPicPr>
          <p:nvPr/>
        </p:nvPicPr>
        <p:blipFill>
          <a:blip r:embed="rId2"/>
          <a:stretch>
            <a:fillRect/>
          </a:stretch>
        </p:blipFill>
        <p:spPr>
          <a:xfrm>
            <a:off x="1141413" y="2000051"/>
            <a:ext cx="2229161" cy="1428949"/>
          </a:xfrm>
          <a:prstGeom prst="rect">
            <a:avLst/>
          </a:prstGeom>
        </p:spPr>
      </p:pic>
      <p:pic>
        <p:nvPicPr>
          <p:cNvPr id="7" name="Imagen 6">
            <a:extLst>
              <a:ext uri="{FF2B5EF4-FFF2-40B4-BE49-F238E27FC236}">
                <a16:creationId xmlns:a16="http://schemas.microsoft.com/office/drawing/2014/main" id="{8BA42794-4824-450D-B87B-46249900D4AD}"/>
              </a:ext>
            </a:extLst>
          </p:cNvPr>
          <p:cNvPicPr>
            <a:picLocks noChangeAspect="1"/>
          </p:cNvPicPr>
          <p:nvPr/>
        </p:nvPicPr>
        <p:blipFill>
          <a:blip r:embed="rId3"/>
          <a:stretch>
            <a:fillRect/>
          </a:stretch>
        </p:blipFill>
        <p:spPr>
          <a:xfrm>
            <a:off x="833567" y="3483991"/>
            <a:ext cx="5715798" cy="1057423"/>
          </a:xfrm>
          <a:prstGeom prst="rect">
            <a:avLst/>
          </a:prstGeom>
        </p:spPr>
      </p:pic>
    </p:spTree>
    <p:extLst>
      <p:ext uri="{BB962C8B-B14F-4D97-AF65-F5344CB8AC3E}">
        <p14:creationId xmlns:p14="http://schemas.microsoft.com/office/powerpoint/2010/main" val="3042785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D8A86-FD52-44D0-B1E6-66D946526DA9}"/>
              </a:ext>
            </a:extLst>
          </p:cNvPr>
          <p:cNvSpPr>
            <a:spLocks noGrp="1"/>
          </p:cNvSpPr>
          <p:nvPr>
            <p:ph type="title"/>
          </p:nvPr>
        </p:nvSpPr>
        <p:spPr/>
        <p:txBody>
          <a:bodyPr/>
          <a:lstStyle/>
          <a:p>
            <a:r>
              <a:rPr lang="es-ES" dirty="0"/>
              <a:t>Tipos especiales de datos</a:t>
            </a:r>
          </a:p>
        </p:txBody>
      </p:sp>
      <p:sp>
        <p:nvSpPr>
          <p:cNvPr id="3" name="Marcador de contenido 2">
            <a:extLst>
              <a:ext uri="{FF2B5EF4-FFF2-40B4-BE49-F238E27FC236}">
                <a16:creationId xmlns:a16="http://schemas.microsoft.com/office/drawing/2014/main" id="{5AF99466-0245-4FC8-B218-189F028B800B}"/>
              </a:ext>
            </a:extLst>
          </p:cNvPr>
          <p:cNvSpPr>
            <a:spLocks noGrp="1"/>
          </p:cNvSpPr>
          <p:nvPr>
            <p:ph idx="1"/>
          </p:nvPr>
        </p:nvSpPr>
        <p:spPr>
          <a:xfrm>
            <a:off x="7391400" y="2249487"/>
            <a:ext cx="3656011" cy="3541714"/>
          </a:xfrm>
        </p:spPr>
        <p:txBody>
          <a:bodyPr>
            <a:normAutofit lnSpcReduction="10000"/>
          </a:bodyPr>
          <a:lstStyle/>
          <a:p>
            <a:r>
              <a:rPr lang="es-ES" dirty="0"/>
              <a:t>Podemos usar datos infinitos con </a:t>
            </a:r>
            <a:r>
              <a:rPr lang="es-ES" b="1" dirty="0">
                <a:solidFill>
                  <a:schemeClr val="bg1"/>
                </a:solidFill>
              </a:rPr>
              <a:t>inf</a:t>
            </a:r>
            <a:r>
              <a:rPr lang="es-ES" dirty="0"/>
              <a:t> y </a:t>
            </a:r>
            <a:r>
              <a:rPr lang="es-ES" b="1" dirty="0">
                <a:solidFill>
                  <a:schemeClr val="bg1"/>
                </a:solidFill>
              </a:rPr>
              <a:t>–inf</a:t>
            </a:r>
          </a:p>
          <a:p>
            <a:r>
              <a:rPr lang="es-ES" dirty="0"/>
              <a:t>Si tenemos valores NA dentro de un vector y queremos que nos haga el calculo ignorando NA, tenemos que utilizar </a:t>
            </a:r>
            <a:r>
              <a:rPr lang="es-ES" b="1" dirty="0">
                <a:solidFill>
                  <a:schemeClr val="bg1"/>
                </a:solidFill>
              </a:rPr>
              <a:t>“na.rm=TRUE”</a:t>
            </a:r>
          </a:p>
        </p:txBody>
      </p:sp>
      <p:pic>
        <p:nvPicPr>
          <p:cNvPr id="5" name="Imagen 4">
            <a:extLst>
              <a:ext uri="{FF2B5EF4-FFF2-40B4-BE49-F238E27FC236}">
                <a16:creationId xmlns:a16="http://schemas.microsoft.com/office/drawing/2014/main" id="{37FE8843-291D-4E9E-BF9C-77420D870580}"/>
              </a:ext>
            </a:extLst>
          </p:cNvPr>
          <p:cNvPicPr>
            <a:picLocks noChangeAspect="1"/>
          </p:cNvPicPr>
          <p:nvPr/>
        </p:nvPicPr>
        <p:blipFill>
          <a:blip r:embed="rId2"/>
          <a:stretch>
            <a:fillRect/>
          </a:stretch>
        </p:blipFill>
        <p:spPr>
          <a:xfrm>
            <a:off x="2453747" y="1942935"/>
            <a:ext cx="2133898" cy="2362530"/>
          </a:xfrm>
          <a:prstGeom prst="rect">
            <a:avLst/>
          </a:prstGeom>
        </p:spPr>
      </p:pic>
      <p:pic>
        <p:nvPicPr>
          <p:cNvPr id="7" name="Imagen 6">
            <a:extLst>
              <a:ext uri="{FF2B5EF4-FFF2-40B4-BE49-F238E27FC236}">
                <a16:creationId xmlns:a16="http://schemas.microsoft.com/office/drawing/2014/main" id="{4FDC8656-F178-47E7-B1AC-009C7C68F13D}"/>
              </a:ext>
            </a:extLst>
          </p:cNvPr>
          <p:cNvPicPr>
            <a:picLocks noChangeAspect="1"/>
          </p:cNvPicPr>
          <p:nvPr/>
        </p:nvPicPr>
        <p:blipFill>
          <a:blip r:embed="rId3"/>
          <a:stretch>
            <a:fillRect/>
          </a:stretch>
        </p:blipFill>
        <p:spPr>
          <a:xfrm>
            <a:off x="804989" y="4371357"/>
            <a:ext cx="5772956" cy="1190791"/>
          </a:xfrm>
          <a:prstGeom prst="rect">
            <a:avLst/>
          </a:prstGeom>
        </p:spPr>
      </p:pic>
    </p:spTree>
    <p:extLst>
      <p:ext uri="{BB962C8B-B14F-4D97-AF65-F5344CB8AC3E}">
        <p14:creationId xmlns:p14="http://schemas.microsoft.com/office/powerpoint/2010/main" val="43058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CB1D8-4DF2-47A0-A0F3-C8832A51C90E}"/>
              </a:ext>
            </a:extLst>
          </p:cNvPr>
          <p:cNvSpPr>
            <a:spLocks noGrp="1"/>
          </p:cNvSpPr>
          <p:nvPr>
            <p:ph type="title"/>
          </p:nvPr>
        </p:nvSpPr>
        <p:spPr/>
        <p:txBody>
          <a:bodyPr/>
          <a:lstStyle/>
          <a:p>
            <a:r>
              <a:rPr lang="es-ES" dirty="0"/>
              <a:t>Objetos y atributos</a:t>
            </a:r>
          </a:p>
        </p:txBody>
      </p:sp>
      <p:sp>
        <p:nvSpPr>
          <p:cNvPr id="3" name="Marcador de contenido 2">
            <a:extLst>
              <a:ext uri="{FF2B5EF4-FFF2-40B4-BE49-F238E27FC236}">
                <a16:creationId xmlns:a16="http://schemas.microsoft.com/office/drawing/2014/main" id="{731AA40F-5675-4F7C-9B47-F535BA0B583F}"/>
              </a:ext>
            </a:extLst>
          </p:cNvPr>
          <p:cNvSpPr>
            <a:spLocks noGrp="1"/>
          </p:cNvSpPr>
          <p:nvPr>
            <p:ph idx="1"/>
          </p:nvPr>
        </p:nvSpPr>
        <p:spPr>
          <a:xfrm>
            <a:off x="6028266" y="1452018"/>
            <a:ext cx="5604934" cy="4448796"/>
          </a:xfrm>
        </p:spPr>
        <p:txBody>
          <a:bodyPr/>
          <a:lstStyle/>
          <a:p>
            <a:r>
              <a:rPr lang="es-ES" dirty="0"/>
              <a:t>Como podéis observar empiezo probando cosas básicas. Por ejemplo: Escribimos “hola”, le preguntamos su tipo y es un carácter. </a:t>
            </a:r>
          </a:p>
          <a:p>
            <a:r>
              <a:rPr lang="es-ES" dirty="0"/>
              <a:t>También probamos cálculos matemáticos y su clase. Como “5” que es clase numérica.</a:t>
            </a:r>
          </a:p>
        </p:txBody>
      </p:sp>
      <p:pic>
        <p:nvPicPr>
          <p:cNvPr id="5" name="Imagen 4">
            <a:extLst>
              <a:ext uri="{FF2B5EF4-FFF2-40B4-BE49-F238E27FC236}">
                <a16:creationId xmlns:a16="http://schemas.microsoft.com/office/drawing/2014/main" id="{AF45BC00-2716-49C5-A7A8-2A45C22B5AAD}"/>
              </a:ext>
            </a:extLst>
          </p:cNvPr>
          <p:cNvPicPr>
            <a:picLocks noChangeAspect="1"/>
          </p:cNvPicPr>
          <p:nvPr/>
        </p:nvPicPr>
        <p:blipFill>
          <a:blip r:embed="rId2"/>
          <a:stretch>
            <a:fillRect/>
          </a:stretch>
        </p:blipFill>
        <p:spPr>
          <a:xfrm>
            <a:off x="619910" y="1790686"/>
            <a:ext cx="3924848" cy="4448796"/>
          </a:xfrm>
          <a:prstGeom prst="rect">
            <a:avLst/>
          </a:prstGeom>
        </p:spPr>
      </p:pic>
      <p:pic>
        <p:nvPicPr>
          <p:cNvPr id="7" name="Imagen 6">
            <a:extLst>
              <a:ext uri="{FF2B5EF4-FFF2-40B4-BE49-F238E27FC236}">
                <a16:creationId xmlns:a16="http://schemas.microsoft.com/office/drawing/2014/main" id="{01BD2449-07AE-43EC-9F93-CBA1D31B3465}"/>
              </a:ext>
            </a:extLst>
          </p:cNvPr>
          <p:cNvPicPr>
            <a:picLocks noChangeAspect="1"/>
          </p:cNvPicPr>
          <p:nvPr/>
        </p:nvPicPr>
        <p:blipFill>
          <a:blip r:embed="rId3"/>
          <a:stretch>
            <a:fillRect/>
          </a:stretch>
        </p:blipFill>
        <p:spPr>
          <a:xfrm>
            <a:off x="4544758" y="4439005"/>
            <a:ext cx="2086266" cy="1800476"/>
          </a:xfrm>
          <a:prstGeom prst="rect">
            <a:avLst/>
          </a:prstGeom>
        </p:spPr>
      </p:pic>
    </p:spTree>
    <p:extLst>
      <p:ext uri="{BB962C8B-B14F-4D97-AF65-F5344CB8AC3E}">
        <p14:creationId xmlns:p14="http://schemas.microsoft.com/office/powerpoint/2010/main" val="106901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8BA5F-0DC8-4138-9372-54479E5A993D}"/>
              </a:ext>
            </a:extLst>
          </p:cNvPr>
          <p:cNvSpPr>
            <a:spLocks noGrp="1"/>
          </p:cNvSpPr>
          <p:nvPr>
            <p:ph type="title"/>
          </p:nvPr>
        </p:nvSpPr>
        <p:spPr>
          <a:xfrm>
            <a:off x="1141412" y="610051"/>
            <a:ext cx="9264121" cy="456748"/>
          </a:xfrm>
        </p:spPr>
        <p:txBody>
          <a:bodyPr>
            <a:normAutofit fontScale="90000"/>
          </a:bodyPr>
          <a:lstStyle/>
          <a:p>
            <a:r>
              <a:rPr lang="es-ES" dirty="0"/>
              <a:t>Objetos y atributos</a:t>
            </a:r>
          </a:p>
        </p:txBody>
      </p:sp>
      <p:sp>
        <p:nvSpPr>
          <p:cNvPr id="3" name="Marcador de contenido 2">
            <a:extLst>
              <a:ext uri="{FF2B5EF4-FFF2-40B4-BE49-F238E27FC236}">
                <a16:creationId xmlns:a16="http://schemas.microsoft.com/office/drawing/2014/main" id="{553B4C48-3E15-4089-BF65-4571662C0C49}"/>
              </a:ext>
            </a:extLst>
          </p:cNvPr>
          <p:cNvSpPr>
            <a:spLocks noGrp="1"/>
          </p:cNvSpPr>
          <p:nvPr>
            <p:ph idx="1"/>
          </p:nvPr>
        </p:nvSpPr>
        <p:spPr>
          <a:xfrm>
            <a:off x="745068" y="2844799"/>
            <a:ext cx="9660466" cy="2946401"/>
          </a:xfrm>
        </p:spPr>
        <p:txBody>
          <a:bodyPr/>
          <a:lstStyle/>
          <a:p>
            <a:pPr marL="0" indent="0">
              <a:buNone/>
            </a:pPr>
            <a:r>
              <a:rPr lang="es-ES" dirty="0"/>
              <a:t>Al aplicar </a:t>
            </a:r>
            <a:r>
              <a:rPr lang="es-ES" b="1" dirty="0">
                <a:solidFill>
                  <a:schemeClr val="bg1"/>
                </a:solidFill>
              </a:rPr>
              <a:t>“a &lt;- 7” </a:t>
            </a:r>
            <a:r>
              <a:rPr lang="es-ES" dirty="0"/>
              <a:t>se nos guarda en values, hacemos el calculo a+7 y como “a” vale 7 de resultado nos devuelve 14. </a:t>
            </a:r>
          </a:p>
          <a:p>
            <a:pPr marL="0" indent="0">
              <a:buNone/>
            </a:pPr>
            <a:r>
              <a:rPr lang="es-ES" dirty="0"/>
              <a:t>Al cambiar </a:t>
            </a:r>
            <a:r>
              <a:rPr lang="es-ES" b="1" dirty="0">
                <a:solidFill>
                  <a:schemeClr val="bg1"/>
                </a:solidFill>
              </a:rPr>
              <a:t>“a &lt;-9” </a:t>
            </a:r>
            <a:r>
              <a:rPr lang="es-ES" dirty="0"/>
              <a:t>se guarda el nuevo valor y pasa lo mismo si escribimos una frase. Es decir no hay exclusividad por lo tanto siempre se va a poder cambiar.</a:t>
            </a:r>
          </a:p>
        </p:txBody>
      </p:sp>
      <p:pic>
        <p:nvPicPr>
          <p:cNvPr id="5" name="Imagen 4">
            <a:extLst>
              <a:ext uri="{FF2B5EF4-FFF2-40B4-BE49-F238E27FC236}">
                <a16:creationId xmlns:a16="http://schemas.microsoft.com/office/drawing/2014/main" id="{6602E247-9B1C-4CBF-9DF4-F10E584A83D9}"/>
              </a:ext>
            </a:extLst>
          </p:cNvPr>
          <p:cNvPicPr>
            <a:picLocks noChangeAspect="1"/>
          </p:cNvPicPr>
          <p:nvPr/>
        </p:nvPicPr>
        <p:blipFill>
          <a:blip r:embed="rId2"/>
          <a:stretch>
            <a:fillRect/>
          </a:stretch>
        </p:blipFill>
        <p:spPr>
          <a:xfrm>
            <a:off x="474133" y="1066799"/>
            <a:ext cx="11033768" cy="1447801"/>
          </a:xfrm>
          <a:prstGeom prst="rect">
            <a:avLst/>
          </a:prstGeom>
        </p:spPr>
      </p:pic>
    </p:spTree>
    <p:extLst>
      <p:ext uri="{BB962C8B-B14F-4D97-AF65-F5344CB8AC3E}">
        <p14:creationId xmlns:p14="http://schemas.microsoft.com/office/powerpoint/2010/main" val="239480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EAC5F-9417-4E3D-91B8-0E09F164F0EC}"/>
              </a:ext>
            </a:extLst>
          </p:cNvPr>
          <p:cNvSpPr>
            <a:spLocks noGrp="1"/>
          </p:cNvSpPr>
          <p:nvPr>
            <p:ph type="title"/>
          </p:nvPr>
        </p:nvSpPr>
        <p:spPr/>
        <p:txBody>
          <a:bodyPr/>
          <a:lstStyle/>
          <a:p>
            <a:r>
              <a:rPr lang="es-ES" dirty="0"/>
              <a:t>Vectores PT1</a:t>
            </a:r>
          </a:p>
        </p:txBody>
      </p:sp>
      <p:sp>
        <p:nvSpPr>
          <p:cNvPr id="3" name="Marcador de contenido 2">
            <a:extLst>
              <a:ext uri="{FF2B5EF4-FFF2-40B4-BE49-F238E27FC236}">
                <a16:creationId xmlns:a16="http://schemas.microsoft.com/office/drawing/2014/main" id="{A965AA71-2A68-42F3-8C1A-F72CFC4589ED}"/>
              </a:ext>
            </a:extLst>
          </p:cNvPr>
          <p:cNvSpPr>
            <a:spLocks noGrp="1"/>
          </p:cNvSpPr>
          <p:nvPr>
            <p:ph idx="1"/>
          </p:nvPr>
        </p:nvSpPr>
        <p:spPr>
          <a:xfrm>
            <a:off x="5588000" y="3247357"/>
            <a:ext cx="5459411" cy="2543843"/>
          </a:xfrm>
        </p:spPr>
        <p:txBody>
          <a:bodyPr/>
          <a:lstStyle/>
          <a:p>
            <a:r>
              <a:rPr lang="es-ES" dirty="0"/>
              <a:t>Creamos 3 vectores, uno tipo numérico, carácter, y lógico. Al preguntar que si son vectores con “carácter” como veis nos devuelve TRUE</a:t>
            </a:r>
          </a:p>
          <a:p>
            <a:endParaRPr lang="es-ES" dirty="0"/>
          </a:p>
        </p:txBody>
      </p:sp>
      <p:pic>
        <p:nvPicPr>
          <p:cNvPr id="5" name="Imagen 4">
            <a:extLst>
              <a:ext uri="{FF2B5EF4-FFF2-40B4-BE49-F238E27FC236}">
                <a16:creationId xmlns:a16="http://schemas.microsoft.com/office/drawing/2014/main" id="{759F0702-2B93-4B05-B9A7-FEE6DA02EE54}"/>
              </a:ext>
            </a:extLst>
          </p:cNvPr>
          <p:cNvPicPr>
            <a:picLocks noChangeAspect="1"/>
          </p:cNvPicPr>
          <p:nvPr/>
        </p:nvPicPr>
        <p:blipFill>
          <a:blip r:embed="rId2"/>
          <a:stretch>
            <a:fillRect/>
          </a:stretch>
        </p:blipFill>
        <p:spPr>
          <a:xfrm>
            <a:off x="896204" y="1748758"/>
            <a:ext cx="2915057" cy="1971950"/>
          </a:xfrm>
          <a:prstGeom prst="rect">
            <a:avLst/>
          </a:prstGeom>
        </p:spPr>
      </p:pic>
      <p:pic>
        <p:nvPicPr>
          <p:cNvPr id="7" name="Imagen 6">
            <a:extLst>
              <a:ext uri="{FF2B5EF4-FFF2-40B4-BE49-F238E27FC236}">
                <a16:creationId xmlns:a16="http://schemas.microsoft.com/office/drawing/2014/main" id="{ADB05C13-37C1-40A5-9227-AE102FED9099}"/>
              </a:ext>
            </a:extLst>
          </p:cNvPr>
          <p:cNvPicPr>
            <a:picLocks noChangeAspect="1"/>
          </p:cNvPicPr>
          <p:nvPr/>
        </p:nvPicPr>
        <p:blipFill>
          <a:blip r:embed="rId3"/>
          <a:stretch>
            <a:fillRect/>
          </a:stretch>
        </p:blipFill>
        <p:spPr>
          <a:xfrm>
            <a:off x="464245" y="3720708"/>
            <a:ext cx="4657516" cy="1160114"/>
          </a:xfrm>
          <a:prstGeom prst="rect">
            <a:avLst/>
          </a:prstGeom>
        </p:spPr>
      </p:pic>
    </p:spTree>
    <p:extLst>
      <p:ext uri="{BB962C8B-B14F-4D97-AF65-F5344CB8AC3E}">
        <p14:creationId xmlns:p14="http://schemas.microsoft.com/office/powerpoint/2010/main" val="273155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93528-FBAE-4099-884A-6C7C0C919563}"/>
              </a:ext>
            </a:extLst>
          </p:cNvPr>
          <p:cNvSpPr>
            <a:spLocks noGrp="1"/>
          </p:cNvSpPr>
          <p:nvPr>
            <p:ph type="title"/>
          </p:nvPr>
        </p:nvSpPr>
        <p:spPr/>
        <p:txBody>
          <a:bodyPr/>
          <a:lstStyle/>
          <a:p>
            <a:r>
              <a:rPr lang="es-ES" dirty="0"/>
              <a:t>Vectores PT1</a:t>
            </a:r>
          </a:p>
        </p:txBody>
      </p:sp>
      <p:sp>
        <p:nvSpPr>
          <p:cNvPr id="3" name="Marcador de contenido 2">
            <a:extLst>
              <a:ext uri="{FF2B5EF4-FFF2-40B4-BE49-F238E27FC236}">
                <a16:creationId xmlns:a16="http://schemas.microsoft.com/office/drawing/2014/main" id="{96A116C2-2E60-464A-B086-9B454B1F65CD}"/>
              </a:ext>
            </a:extLst>
          </p:cNvPr>
          <p:cNvSpPr>
            <a:spLocks noGrp="1"/>
          </p:cNvSpPr>
          <p:nvPr>
            <p:ph idx="1"/>
          </p:nvPr>
        </p:nvSpPr>
        <p:spPr>
          <a:xfrm>
            <a:off x="6006525" y="1215598"/>
            <a:ext cx="5389608" cy="5172683"/>
          </a:xfrm>
        </p:spPr>
        <p:txBody>
          <a:bodyPr/>
          <a:lstStyle/>
          <a:p>
            <a:r>
              <a:rPr lang="es-ES" dirty="0"/>
              <a:t>Podemos combinar vectores, combinamos v1 con v4, </a:t>
            </a:r>
            <a:r>
              <a:rPr lang="es-ES" b="1" dirty="0">
                <a:solidFill>
                  <a:schemeClr val="bg1"/>
                </a:solidFill>
              </a:rPr>
              <a:t>“v5 &lt;- c(v1,v4)”.</a:t>
            </a:r>
          </a:p>
          <a:p>
            <a:pPr marL="0" indent="0">
              <a:buNone/>
            </a:pPr>
            <a:r>
              <a:rPr lang="es-ES" dirty="0"/>
              <a:t>Pero que pasaría si combinamos de dos tipos diferentes? Se combinan pero se quedan con el tipo mas universal es decir se nos han quedado con el tipo carácter, el “1”  y “4” ya no serian numéricos. También podemos calcular la longitud de nuestro vector con “</a:t>
            </a:r>
            <a:r>
              <a:rPr lang="es-ES" b="1" dirty="0">
                <a:solidFill>
                  <a:schemeClr val="bg1"/>
                </a:solidFill>
              </a:rPr>
              <a:t>lenght</a:t>
            </a:r>
            <a:r>
              <a:rPr lang="es-ES" dirty="0"/>
              <a:t>”.</a:t>
            </a:r>
          </a:p>
        </p:txBody>
      </p:sp>
      <p:pic>
        <p:nvPicPr>
          <p:cNvPr id="5" name="Imagen 4">
            <a:extLst>
              <a:ext uri="{FF2B5EF4-FFF2-40B4-BE49-F238E27FC236}">
                <a16:creationId xmlns:a16="http://schemas.microsoft.com/office/drawing/2014/main" id="{58EC8FF6-08FB-425E-BF2C-5ABDA846414E}"/>
              </a:ext>
            </a:extLst>
          </p:cNvPr>
          <p:cNvPicPr>
            <a:picLocks noChangeAspect="1"/>
          </p:cNvPicPr>
          <p:nvPr/>
        </p:nvPicPr>
        <p:blipFill>
          <a:blip r:embed="rId2"/>
          <a:stretch>
            <a:fillRect/>
          </a:stretch>
        </p:blipFill>
        <p:spPr>
          <a:xfrm>
            <a:off x="1046598" y="1992803"/>
            <a:ext cx="2338887" cy="1546264"/>
          </a:xfrm>
          <a:prstGeom prst="rect">
            <a:avLst/>
          </a:prstGeom>
        </p:spPr>
      </p:pic>
      <p:pic>
        <p:nvPicPr>
          <p:cNvPr id="7" name="Imagen 6">
            <a:extLst>
              <a:ext uri="{FF2B5EF4-FFF2-40B4-BE49-F238E27FC236}">
                <a16:creationId xmlns:a16="http://schemas.microsoft.com/office/drawing/2014/main" id="{D022D0F7-49CE-4065-ACC5-52B6E041AFF0}"/>
              </a:ext>
            </a:extLst>
          </p:cNvPr>
          <p:cNvPicPr>
            <a:picLocks noChangeAspect="1"/>
          </p:cNvPicPr>
          <p:nvPr/>
        </p:nvPicPr>
        <p:blipFill>
          <a:blip r:embed="rId3"/>
          <a:stretch>
            <a:fillRect/>
          </a:stretch>
        </p:blipFill>
        <p:spPr>
          <a:xfrm>
            <a:off x="319755" y="3801940"/>
            <a:ext cx="5591955" cy="1162212"/>
          </a:xfrm>
          <a:prstGeom prst="rect">
            <a:avLst/>
          </a:prstGeom>
        </p:spPr>
      </p:pic>
    </p:spTree>
    <p:extLst>
      <p:ext uri="{BB962C8B-B14F-4D97-AF65-F5344CB8AC3E}">
        <p14:creationId xmlns:p14="http://schemas.microsoft.com/office/powerpoint/2010/main" val="3183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34FA7-D81C-42BB-934F-BCFE0801A6D7}"/>
              </a:ext>
            </a:extLst>
          </p:cNvPr>
          <p:cNvSpPr>
            <a:spLocks noGrp="1"/>
          </p:cNvSpPr>
          <p:nvPr>
            <p:ph type="title"/>
          </p:nvPr>
        </p:nvSpPr>
        <p:spPr/>
        <p:txBody>
          <a:bodyPr/>
          <a:lstStyle/>
          <a:p>
            <a:r>
              <a:rPr lang="es-ES" dirty="0"/>
              <a:t>VECTORES PT2</a:t>
            </a:r>
          </a:p>
        </p:txBody>
      </p:sp>
      <p:sp>
        <p:nvSpPr>
          <p:cNvPr id="3" name="Marcador de contenido 2">
            <a:extLst>
              <a:ext uri="{FF2B5EF4-FFF2-40B4-BE49-F238E27FC236}">
                <a16:creationId xmlns:a16="http://schemas.microsoft.com/office/drawing/2014/main" id="{5BB86366-585A-4E2A-8B4D-23B1E8B01750}"/>
              </a:ext>
            </a:extLst>
          </p:cNvPr>
          <p:cNvSpPr>
            <a:spLocks noGrp="1"/>
          </p:cNvSpPr>
          <p:nvPr>
            <p:ph idx="1"/>
          </p:nvPr>
        </p:nvSpPr>
        <p:spPr>
          <a:xfrm>
            <a:off x="6680200" y="973667"/>
            <a:ext cx="4367211" cy="4817534"/>
          </a:xfrm>
        </p:spPr>
        <p:txBody>
          <a:bodyPr/>
          <a:lstStyle/>
          <a:p>
            <a:r>
              <a:rPr lang="es-ES" dirty="0"/>
              <a:t>En R la primera posición seria el [2], porque en otros lenguajes la primera posición seria[4] ya que es 0,1,2. En R seria 1,2,3. </a:t>
            </a:r>
          </a:p>
          <a:p>
            <a:r>
              <a:rPr lang="es-ES" dirty="0"/>
              <a:t>Poniendo </a:t>
            </a:r>
            <a:r>
              <a:rPr lang="es-ES" b="1" dirty="0">
                <a:solidFill>
                  <a:schemeClr val="bg1"/>
                </a:solidFill>
              </a:rPr>
              <a:t>“v1[2] &lt;-5” </a:t>
            </a:r>
            <a:r>
              <a:rPr lang="es-ES" dirty="0"/>
              <a:t>cambiamos el valor que había en la posición 2.</a:t>
            </a:r>
          </a:p>
          <a:p>
            <a:r>
              <a:rPr lang="es-ES" dirty="0"/>
              <a:t>Cuando hacemos una suma v1+3 a cada numero se le suma +3 y nos daría 5 8 9</a:t>
            </a:r>
          </a:p>
        </p:txBody>
      </p:sp>
      <p:pic>
        <p:nvPicPr>
          <p:cNvPr id="5" name="Imagen 4">
            <a:extLst>
              <a:ext uri="{FF2B5EF4-FFF2-40B4-BE49-F238E27FC236}">
                <a16:creationId xmlns:a16="http://schemas.microsoft.com/office/drawing/2014/main" id="{518BB7A0-19AC-4F1E-BE47-4651542EF4D2}"/>
              </a:ext>
            </a:extLst>
          </p:cNvPr>
          <p:cNvPicPr>
            <a:picLocks noChangeAspect="1"/>
          </p:cNvPicPr>
          <p:nvPr/>
        </p:nvPicPr>
        <p:blipFill>
          <a:blip r:embed="rId2"/>
          <a:stretch>
            <a:fillRect/>
          </a:stretch>
        </p:blipFill>
        <p:spPr>
          <a:xfrm>
            <a:off x="848498" y="1760350"/>
            <a:ext cx="2762636" cy="2676899"/>
          </a:xfrm>
          <a:prstGeom prst="rect">
            <a:avLst/>
          </a:prstGeom>
        </p:spPr>
      </p:pic>
      <p:pic>
        <p:nvPicPr>
          <p:cNvPr id="7" name="Imagen 6">
            <a:extLst>
              <a:ext uri="{FF2B5EF4-FFF2-40B4-BE49-F238E27FC236}">
                <a16:creationId xmlns:a16="http://schemas.microsoft.com/office/drawing/2014/main" id="{CDFB1379-0399-4415-A8E0-FB168C98E7F5}"/>
              </a:ext>
            </a:extLst>
          </p:cNvPr>
          <p:cNvPicPr>
            <a:picLocks noChangeAspect="1"/>
          </p:cNvPicPr>
          <p:nvPr/>
        </p:nvPicPr>
        <p:blipFill>
          <a:blip r:embed="rId3"/>
          <a:stretch>
            <a:fillRect/>
          </a:stretch>
        </p:blipFill>
        <p:spPr>
          <a:xfrm>
            <a:off x="848498" y="4535436"/>
            <a:ext cx="4077269" cy="733527"/>
          </a:xfrm>
          <a:prstGeom prst="rect">
            <a:avLst/>
          </a:prstGeom>
        </p:spPr>
      </p:pic>
    </p:spTree>
    <p:extLst>
      <p:ext uri="{BB962C8B-B14F-4D97-AF65-F5344CB8AC3E}">
        <p14:creationId xmlns:p14="http://schemas.microsoft.com/office/powerpoint/2010/main" val="49526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97447-20E2-4502-B694-88FBA9C9CBF7}"/>
              </a:ext>
            </a:extLst>
          </p:cNvPr>
          <p:cNvSpPr>
            <a:spLocks noGrp="1"/>
          </p:cNvSpPr>
          <p:nvPr>
            <p:ph type="title"/>
          </p:nvPr>
        </p:nvSpPr>
        <p:spPr/>
        <p:txBody>
          <a:bodyPr/>
          <a:lstStyle/>
          <a:p>
            <a:r>
              <a:rPr lang="es-ES" dirty="0"/>
              <a:t>VECTORES PT2</a:t>
            </a:r>
          </a:p>
        </p:txBody>
      </p:sp>
      <p:sp>
        <p:nvSpPr>
          <p:cNvPr id="3" name="Marcador de contenido 2">
            <a:extLst>
              <a:ext uri="{FF2B5EF4-FFF2-40B4-BE49-F238E27FC236}">
                <a16:creationId xmlns:a16="http://schemas.microsoft.com/office/drawing/2014/main" id="{DE29B37D-3F63-487C-A7D9-FF9F50AF18A3}"/>
              </a:ext>
            </a:extLst>
          </p:cNvPr>
          <p:cNvSpPr>
            <a:spLocks noGrp="1"/>
          </p:cNvSpPr>
          <p:nvPr>
            <p:ph idx="1"/>
          </p:nvPr>
        </p:nvSpPr>
        <p:spPr>
          <a:xfrm>
            <a:off x="7433734" y="1923978"/>
            <a:ext cx="3325811" cy="4842934"/>
          </a:xfrm>
        </p:spPr>
        <p:txBody>
          <a:bodyPr/>
          <a:lstStyle/>
          <a:p>
            <a:r>
              <a:rPr lang="es-ES" dirty="0"/>
              <a:t>Se pueden guardar vectores como números enteros ya que eso va a ser importante para el siguiente paso que son las matrices</a:t>
            </a:r>
          </a:p>
        </p:txBody>
      </p:sp>
      <p:pic>
        <p:nvPicPr>
          <p:cNvPr id="5" name="Imagen 4">
            <a:extLst>
              <a:ext uri="{FF2B5EF4-FFF2-40B4-BE49-F238E27FC236}">
                <a16:creationId xmlns:a16="http://schemas.microsoft.com/office/drawing/2014/main" id="{EF6AC52D-574D-4EBB-979E-6F79437A8A54}"/>
              </a:ext>
            </a:extLst>
          </p:cNvPr>
          <p:cNvPicPr>
            <a:picLocks noChangeAspect="1"/>
          </p:cNvPicPr>
          <p:nvPr/>
        </p:nvPicPr>
        <p:blipFill>
          <a:blip r:embed="rId2"/>
          <a:stretch>
            <a:fillRect/>
          </a:stretch>
        </p:blipFill>
        <p:spPr>
          <a:xfrm>
            <a:off x="1141413" y="1923978"/>
            <a:ext cx="4067743" cy="1028844"/>
          </a:xfrm>
          <a:prstGeom prst="rect">
            <a:avLst/>
          </a:prstGeom>
        </p:spPr>
      </p:pic>
      <p:pic>
        <p:nvPicPr>
          <p:cNvPr id="7" name="Imagen 6">
            <a:extLst>
              <a:ext uri="{FF2B5EF4-FFF2-40B4-BE49-F238E27FC236}">
                <a16:creationId xmlns:a16="http://schemas.microsoft.com/office/drawing/2014/main" id="{240A6208-2387-4416-827B-35DFCB9CD4CD}"/>
              </a:ext>
            </a:extLst>
          </p:cNvPr>
          <p:cNvPicPr>
            <a:picLocks noChangeAspect="1"/>
          </p:cNvPicPr>
          <p:nvPr/>
        </p:nvPicPr>
        <p:blipFill>
          <a:blip r:embed="rId3"/>
          <a:stretch>
            <a:fillRect/>
          </a:stretch>
        </p:blipFill>
        <p:spPr>
          <a:xfrm>
            <a:off x="1141413" y="3544721"/>
            <a:ext cx="5258534" cy="743054"/>
          </a:xfrm>
          <a:prstGeom prst="rect">
            <a:avLst/>
          </a:prstGeom>
        </p:spPr>
      </p:pic>
    </p:spTree>
    <p:extLst>
      <p:ext uri="{BB962C8B-B14F-4D97-AF65-F5344CB8AC3E}">
        <p14:creationId xmlns:p14="http://schemas.microsoft.com/office/powerpoint/2010/main" val="407201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0DDA1-B6DD-4A80-9BBB-2A78865BA939}"/>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DC114184-7647-4731-A342-14C93A3FFC9A}"/>
              </a:ext>
            </a:extLst>
          </p:cNvPr>
          <p:cNvSpPr>
            <a:spLocks noGrp="1"/>
          </p:cNvSpPr>
          <p:nvPr>
            <p:ph idx="1"/>
          </p:nvPr>
        </p:nvSpPr>
        <p:spPr>
          <a:xfrm>
            <a:off x="4411780" y="2235199"/>
            <a:ext cx="6577011" cy="5291668"/>
          </a:xfrm>
        </p:spPr>
        <p:txBody>
          <a:bodyPr/>
          <a:lstStyle/>
          <a:p>
            <a:r>
              <a:rPr lang="es-ES" dirty="0"/>
              <a:t>Transformamos v1 en una matriz, los números de la izquierda serian las filas y los de la derecha serian las columnas. Ahora seria un objeto bidimensional.</a:t>
            </a:r>
          </a:p>
        </p:txBody>
      </p:sp>
      <p:pic>
        <p:nvPicPr>
          <p:cNvPr id="5" name="Imagen 4">
            <a:extLst>
              <a:ext uri="{FF2B5EF4-FFF2-40B4-BE49-F238E27FC236}">
                <a16:creationId xmlns:a16="http://schemas.microsoft.com/office/drawing/2014/main" id="{60288545-96ED-4CC5-9EA4-71AFE11D1C54}"/>
              </a:ext>
            </a:extLst>
          </p:cNvPr>
          <p:cNvPicPr>
            <a:picLocks noChangeAspect="1"/>
          </p:cNvPicPr>
          <p:nvPr/>
        </p:nvPicPr>
        <p:blipFill>
          <a:blip r:embed="rId2"/>
          <a:stretch>
            <a:fillRect/>
          </a:stretch>
        </p:blipFill>
        <p:spPr>
          <a:xfrm>
            <a:off x="1203209" y="1866682"/>
            <a:ext cx="1657581" cy="3124636"/>
          </a:xfrm>
          <a:prstGeom prst="rect">
            <a:avLst/>
          </a:prstGeom>
        </p:spPr>
      </p:pic>
      <p:pic>
        <p:nvPicPr>
          <p:cNvPr id="7" name="Imagen 6">
            <a:extLst>
              <a:ext uri="{FF2B5EF4-FFF2-40B4-BE49-F238E27FC236}">
                <a16:creationId xmlns:a16="http://schemas.microsoft.com/office/drawing/2014/main" id="{418F6FB8-253A-4777-BA98-525F975B01DC}"/>
              </a:ext>
            </a:extLst>
          </p:cNvPr>
          <p:cNvPicPr>
            <a:picLocks noChangeAspect="1"/>
          </p:cNvPicPr>
          <p:nvPr/>
        </p:nvPicPr>
        <p:blipFill>
          <a:blip r:embed="rId3"/>
          <a:stretch>
            <a:fillRect/>
          </a:stretch>
        </p:blipFill>
        <p:spPr>
          <a:xfrm>
            <a:off x="1203209" y="5064587"/>
            <a:ext cx="5172797" cy="962159"/>
          </a:xfrm>
          <a:prstGeom prst="rect">
            <a:avLst/>
          </a:prstGeom>
        </p:spPr>
      </p:pic>
    </p:spTree>
    <p:extLst>
      <p:ext uri="{BB962C8B-B14F-4D97-AF65-F5344CB8AC3E}">
        <p14:creationId xmlns:p14="http://schemas.microsoft.com/office/powerpoint/2010/main" val="235488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DD534-5FE2-4A83-8CF6-57240E7844C2}"/>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A10ADD4B-5D91-4B3D-B19D-3296ED55042D}"/>
              </a:ext>
            </a:extLst>
          </p:cNvPr>
          <p:cNvSpPr>
            <a:spLocks noGrp="1"/>
          </p:cNvSpPr>
          <p:nvPr>
            <p:ph idx="1"/>
          </p:nvPr>
        </p:nvSpPr>
        <p:spPr/>
        <p:txBody>
          <a:bodyPr/>
          <a:lstStyle/>
          <a:p>
            <a:r>
              <a:rPr lang="es-ES" dirty="0"/>
              <a:t>Nosotros podemos elegir el numero de columnas y filas que queremos. En este caso 5 filas y 3 columnas.</a:t>
            </a:r>
          </a:p>
        </p:txBody>
      </p:sp>
      <p:pic>
        <p:nvPicPr>
          <p:cNvPr id="5" name="Imagen 4">
            <a:extLst>
              <a:ext uri="{FF2B5EF4-FFF2-40B4-BE49-F238E27FC236}">
                <a16:creationId xmlns:a16="http://schemas.microsoft.com/office/drawing/2014/main" id="{9BCBF43A-3681-48B9-BA55-FB4378CBE350}"/>
              </a:ext>
            </a:extLst>
          </p:cNvPr>
          <p:cNvPicPr>
            <a:picLocks noChangeAspect="1"/>
          </p:cNvPicPr>
          <p:nvPr/>
        </p:nvPicPr>
        <p:blipFill>
          <a:blip r:embed="rId2"/>
          <a:stretch>
            <a:fillRect/>
          </a:stretch>
        </p:blipFill>
        <p:spPr>
          <a:xfrm>
            <a:off x="1317922" y="3351088"/>
            <a:ext cx="3324689" cy="1781424"/>
          </a:xfrm>
          <a:prstGeom prst="rect">
            <a:avLst/>
          </a:prstGeom>
        </p:spPr>
      </p:pic>
    </p:spTree>
    <p:extLst>
      <p:ext uri="{BB962C8B-B14F-4D97-AF65-F5344CB8AC3E}">
        <p14:creationId xmlns:p14="http://schemas.microsoft.com/office/powerpoint/2010/main" val="3775455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136</TotalTime>
  <Words>684</Words>
  <Application>Microsoft Office PowerPoint</Application>
  <PresentationFormat>Panorámica</PresentationFormat>
  <Paragraphs>49</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Tw Cen MT</vt:lpstr>
      <vt:lpstr>Circuito</vt:lpstr>
      <vt:lpstr>Aprendiendo r</vt:lpstr>
      <vt:lpstr>Objetos y atributos</vt:lpstr>
      <vt:lpstr>Objetos y atributos</vt:lpstr>
      <vt:lpstr>Vectores PT1</vt:lpstr>
      <vt:lpstr>Vectores PT1</vt:lpstr>
      <vt:lpstr>VECTORES PT2</vt:lpstr>
      <vt:lpstr>VECTORES PT2</vt:lpstr>
      <vt:lpstr>Matrices pt1</vt:lpstr>
      <vt:lpstr>Matrices pt1</vt:lpstr>
      <vt:lpstr>Matrices pt1</vt:lpstr>
      <vt:lpstr>Matrices pt1</vt:lpstr>
      <vt:lpstr>Matrices pt2</vt:lpstr>
      <vt:lpstr>Matrices pt2</vt:lpstr>
      <vt:lpstr>Matrices pt2</vt:lpstr>
      <vt:lpstr>Data frames pt1</vt:lpstr>
      <vt:lpstr>Data frames pt1</vt:lpstr>
      <vt:lpstr>Data frames 2</vt:lpstr>
      <vt:lpstr>Tipos especiales de datos</vt:lpstr>
      <vt:lpstr>Tipos especiales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r</dc:title>
  <dc:creator>David Prieto</dc:creator>
  <cp:lastModifiedBy>David Prieto</cp:lastModifiedBy>
  <cp:revision>18</cp:revision>
  <dcterms:created xsi:type="dcterms:W3CDTF">2025-04-07T15:05:50Z</dcterms:created>
  <dcterms:modified xsi:type="dcterms:W3CDTF">2025-04-09T10:35:21Z</dcterms:modified>
</cp:coreProperties>
</file>