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9A038-2D1F-4C55-A66D-F5D27406C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84624" y="893763"/>
            <a:ext cx="8791575" cy="2387600"/>
          </a:xfrm>
        </p:spPr>
        <p:txBody>
          <a:bodyPr/>
          <a:lstStyle/>
          <a:p>
            <a:r>
              <a:rPr lang="es-ES" dirty="0"/>
              <a:t>Aprendiendo r</a:t>
            </a:r>
          </a:p>
        </p:txBody>
      </p:sp>
    </p:spTree>
    <p:extLst>
      <p:ext uri="{BB962C8B-B14F-4D97-AF65-F5344CB8AC3E}">
        <p14:creationId xmlns:p14="http://schemas.microsoft.com/office/powerpoint/2010/main" val="1192740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3E8A95-A188-4FBB-A12E-86086C10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Matrices pt1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AF213-28BF-4647-85D1-33B94AC9A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533" y="1524000"/>
            <a:ext cx="4070878" cy="4267201"/>
          </a:xfrm>
        </p:spPr>
        <p:txBody>
          <a:bodyPr/>
          <a:lstStyle/>
          <a:p>
            <a:r>
              <a:rPr lang="es-ES" dirty="0"/>
              <a:t>Podemos guardar las matrices en variables.</a:t>
            </a:r>
          </a:p>
          <a:p>
            <a:r>
              <a:rPr lang="es-ES" dirty="0"/>
              <a:t>Si le preguntamos su tipo, ya no es un objeto unidimensional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94BE5A-5729-41D9-80E0-210E10C4D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87981"/>
            <a:ext cx="3591426" cy="12193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B96A2A1-0332-4F17-BEF5-097377A2E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366551"/>
            <a:ext cx="5477639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65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9090C-9274-4399-B304-FFE1388B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Matrices pt1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0E508-9958-46B7-99CF-083A9A23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867" y="2097088"/>
            <a:ext cx="4155544" cy="3694113"/>
          </a:xfrm>
        </p:spPr>
        <p:txBody>
          <a:bodyPr/>
          <a:lstStyle/>
          <a:p>
            <a:r>
              <a:rPr lang="es-ES" dirty="0"/>
              <a:t>Usando </a:t>
            </a:r>
            <a:r>
              <a:rPr lang="es-ES" b="1" dirty="0">
                <a:solidFill>
                  <a:schemeClr val="bg1"/>
                </a:solidFill>
              </a:rPr>
              <a:t>rbind</a:t>
            </a:r>
            <a:r>
              <a:rPr lang="es-ES" dirty="0"/>
              <a:t>, nos devolvería una matriz con las filas</a:t>
            </a:r>
          </a:p>
          <a:p>
            <a:r>
              <a:rPr lang="es-ES" dirty="0"/>
              <a:t>Usando </a:t>
            </a:r>
            <a:r>
              <a:rPr lang="es-ES" b="1" dirty="0">
                <a:solidFill>
                  <a:schemeClr val="bg1"/>
                </a:solidFill>
              </a:rPr>
              <a:t>cbind</a:t>
            </a:r>
            <a:r>
              <a:rPr lang="es-ES" dirty="0"/>
              <a:t>, nos devolverá una matriz con las columnas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67F37F-AC44-4641-8B21-310739043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280" y="1697904"/>
            <a:ext cx="2924583" cy="27340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EBE882E-677B-4ED8-A332-C5A069C75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4596819"/>
            <a:ext cx="6239746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1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D4810-31DF-4664-A743-525EFE272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Matrices pt2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766F85-E833-47DB-ABF5-B5AD4D2C7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66" y="1634067"/>
            <a:ext cx="4223278" cy="4673601"/>
          </a:xfrm>
        </p:spPr>
        <p:txBody>
          <a:bodyPr/>
          <a:lstStyle/>
          <a:p>
            <a:r>
              <a:rPr lang="es-ES" dirty="0"/>
              <a:t>Si queremos tener acceso a los datos de alguna matriz por ejemplo el numero 13, tenemos que usar los índices de fila y de columna.</a:t>
            </a:r>
          </a:p>
          <a:p>
            <a:r>
              <a:rPr lang="es-ES" dirty="0"/>
              <a:t>Entonces fila [3] y columna [3] seria el numero 13</a:t>
            </a:r>
          </a:p>
          <a:p>
            <a:r>
              <a:rPr lang="es-ES" dirty="0"/>
              <a:t>Fila [5] columna [2] seria el 10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4403F4E-E53D-4002-87CF-282992399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242469"/>
            <a:ext cx="3091920" cy="271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60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CBA82-9BC9-434B-9F89-62501552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Matrices pt2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FA3F0D-9ABD-4AF2-A6FB-59AC14803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800" y="2318279"/>
            <a:ext cx="5637211" cy="4885268"/>
          </a:xfrm>
        </p:spPr>
        <p:txBody>
          <a:bodyPr/>
          <a:lstStyle/>
          <a:p>
            <a:r>
              <a:rPr lang="es-ES" dirty="0"/>
              <a:t>Si queremos cambiar un numero, aplicamos lo siguiente </a:t>
            </a:r>
            <a:r>
              <a:rPr lang="es-ES" b="1" dirty="0">
                <a:solidFill>
                  <a:schemeClr val="bg1"/>
                </a:solidFill>
              </a:rPr>
              <a:t>“m1[3,2] &lt;-20]”</a:t>
            </a:r>
            <a:r>
              <a:rPr lang="es-ES" dirty="0"/>
              <a:t> así hemos convertido el numero 8 en un 20</a:t>
            </a:r>
          </a:p>
          <a:p>
            <a:r>
              <a:rPr lang="es-ES" dirty="0"/>
              <a:t>Si a m1 le sumo 2, es decir m1+2 se nos suma 2 a cada numero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64E0D7-7C70-43F9-9C3C-AF4EFC23B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838103"/>
            <a:ext cx="2181529" cy="159089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6D54B15-E22E-45C3-B00D-38767458B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810836"/>
            <a:ext cx="2199037" cy="133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5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DA12F-CEB4-481B-B8D0-0C6D3CC6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Matrices pt2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60B2A-17B1-4F8D-9EAD-BD6F5EBCA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1733" y="1896533"/>
            <a:ext cx="4375678" cy="3894668"/>
          </a:xfrm>
        </p:spPr>
        <p:txBody>
          <a:bodyPr/>
          <a:lstStyle/>
          <a:p>
            <a:r>
              <a:rPr lang="es-ES" dirty="0"/>
              <a:t>Para conocer el tamaño de una matriz </a:t>
            </a:r>
            <a:r>
              <a:rPr lang="es-ES" b="1" dirty="0">
                <a:solidFill>
                  <a:schemeClr val="bg1"/>
                </a:solidFill>
              </a:rPr>
              <a:t>“dim(m1)”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A37E43-53D9-4643-92AD-AE8EEE14D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95" y="1896533"/>
            <a:ext cx="2779354" cy="17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7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BE9ED-1DB3-4D59-AC22-CA6595D0E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frames pt1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610FFE-6C13-4956-9E6B-21617C71D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022" y="1788464"/>
            <a:ext cx="6796609" cy="4062004"/>
          </a:xfrm>
        </p:spPr>
        <p:txBody>
          <a:bodyPr/>
          <a:lstStyle/>
          <a:p>
            <a:r>
              <a:rPr lang="es-ES" dirty="0"/>
              <a:t>Con </a:t>
            </a:r>
            <a:r>
              <a:rPr lang="es-ES" b="1" dirty="0">
                <a:solidFill>
                  <a:schemeClr val="bg1"/>
                </a:solidFill>
              </a:rPr>
              <a:t>“df1 &lt;- data.frame(nombres,edades,estado)” </a:t>
            </a:r>
            <a:r>
              <a:rPr lang="es-ES" dirty="0"/>
              <a:t>tenemos el conjunto de datos con sus valores y podemos mostrarlos en forma de tabla.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C537F8-7D27-4BDA-88C8-1F0B99A7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679" y="3460223"/>
            <a:ext cx="3705742" cy="17147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BBFE015-37D7-485B-AB40-0B85D3EAE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421" y="3460223"/>
            <a:ext cx="5334744" cy="17433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E7D63F8-6562-49BA-AC36-6ED5AF413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79" y="1919602"/>
            <a:ext cx="3839111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91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C4A6A-F4F4-412D-B454-F1B1CEBB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frames pt1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BD604-556B-414F-8948-13EC0E4E1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858" y="2607734"/>
            <a:ext cx="5534797" cy="3877734"/>
          </a:xfrm>
        </p:spPr>
        <p:txBody>
          <a:bodyPr/>
          <a:lstStyle/>
          <a:p>
            <a:r>
              <a:rPr lang="es-ES" dirty="0"/>
              <a:t>Si queremos convertir una matriz en un data frame </a:t>
            </a:r>
            <a:r>
              <a:rPr lang="es-ES" b="1" dirty="0">
                <a:solidFill>
                  <a:schemeClr val="bg1"/>
                </a:solidFill>
              </a:rPr>
              <a:t>“df2 &lt;- as.data.frame(m1)”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7A325E-8611-44D3-97F2-0CFEDF465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345" y="4057409"/>
            <a:ext cx="2934109" cy="173379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9E32E2B-3DD1-410D-8D23-7E633BFA3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254" y="4109804"/>
            <a:ext cx="5534797" cy="162900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820D541-F51A-499B-8093-8726111F4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345" y="2718701"/>
            <a:ext cx="3439005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81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5F9F6-6257-4C56-9405-08E336442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frames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2B4410-B877-4D7F-BAA9-1B6522574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33" y="1879600"/>
            <a:ext cx="5036078" cy="3911601"/>
          </a:xfrm>
        </p:spPr>
        <p:txBody>
          <a:bodyPr/>
          <a:lstStyle/>
          <a:p>
            <a:r>
              <a:rPr lang="es-ES" dirty="0"/>
              <a:t>Para seleccionar algún dato de dentro simplemente es poner la fila y columna que queremos. </a:t>
            </a:r>
          </a:p>
          <a:p>
            <a:r>
              <a:rPr lang="es-ES" dirty="0"/>
              <a:t>Por ejemplo si queremos el 15. Seria </a:t>
            </a:r>
            <a:r>
              <a:rPr lang="es-ES" b="1" dirty="0">
                <a:solidFill>
                  <a:schemeClr val="bg1"/>
                </a:solidFill>
              </a:rPr>
              <a:t>“df1[2,’edades’]”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33C10F2-A30B-458C-991C-E1A86DF7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390" y="2097088"/>
            <a:ext cx="3839111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96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3EA0F-47BE-4B42-B24F-15207BC0C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especiales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828386-8D1D-40B4-951C-854C4034A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533" y="1828800"/>
            <a:ext cx="3435878" cy="3962401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Al usar as.factor hacemos que v2 se muestre con características especiales por cada posición que ocupa a diferencia de v1 que solo mostraría los caracteres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D1B22E-8F1C-4CA0-812C-2EC735B6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000051"/>
            <a:ext cx="2229161" cy="142894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BA42794-4824-450D-B87B-46249900D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567" y="3483991"/>
            <a:ext cx="5715798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85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D8A86-FD52-44D0-B1E6-66D946526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especiales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F99466-0245-4FC8-B218-189F028B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0" y="2249487"/>
            <a:ext cx="3656011" cy="3541714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Podemos usar datos infinitos con </a:t>
            </a:r>
            <a:r>
              <a:rPr lang="es-ES" b="1" dirty="0">
                <a:solidFill>
                  <a:schemeClr val="bg1"/>
                </a:solidFill>
              </a:rPr>
              <a:t>inf</a:t>
            </a:r>
            <a:r>
              <a:rPr lang="es-ES" dirty="0"/>
              <a:t> y </a:t>
            </a:r>
            <a:r>
              <a:rPr lang="es-ES" b="1" dirty="0">
                <a:solidFill>
                  <a:schemeClr val="bg1"/>
                </a:solidFill>
              </a:rPr>
              <a:t>–inf</a:t>
            </a:r>
          </a:p>
          <a:p>
            <a:r>
              <a:rPr lang="es-ES" dirty="0"/>
              <a:t>Si tenemos valores NA dentro de un vector y queremos que nos haga el calculo ignorando NA, tenemos que utilizar </a:t>
            </a:r>
            <a:r>
              <a:rPr lang="es-ES" b="1" dirty="0">
                <a:solidFill>
                  <a:schemeClr val="bg1"/>
                </a:solidFill>
              </a:rPr>
              <a:t>“na.rm=TRUE”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FE8843-291D-4E9E-BF9C-77420D87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747" y="1942935"/>
            <a:ext cx="2133898" cy="236253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FDC8656-F178-47E7-B1AC-009C7C68F1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89" y="4371357"/>
            <a:ext cx="5772956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8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B1D8-4DF2-47A0-A0F3-C8832A51C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y atributos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1AA40F-5675-4F7C-9B47-F535BA0B5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66" y="1452018"/>
            <a:ext cx="5604934" cy="4448796"/>
          </a:xfrm>
        </p:spPr>
        <p:txBody>
          <a:bodyPr/>
          <a:lstStyle/>
          <a:p>
            <a:r>
              <a:rPr lang="es-ES" dirty="0"/>
              <a:t>Como podéis observar empiezo probando cosas básicas. Por ejemplo: Escribimos “hola”, le preguntamos su tipo y es un carácter. </a:t>
            </a:r>
          </a:p>
          <a:p>
            <a:r>
              <a:rPr lang="es-ES" dirty="0"/>
              <a:t>También probamos cálculos matemáticos y su clase. Como “5” que es clase numérica.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45BC00-2716-49C5-A7A8-2A45C22B5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10" y="1790686"/>
            <a:ext cx="3924848" cy="44487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1BD2449-07AE-43EC-9F93-CBA1D31B3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758" y="4439005"/>
            <a:ext cx="2086266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11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58BA5F-0DC8-4138-9372-54479E5A9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0051"/>
            <a:ext cx="9264121" cy="456748"/>
          </a:xfrm>
        </p:spPr>
        <p:txBody>
          <a:bodyPr>
            <a:normAutofit fontScale="90000"/>
          </a:bodyPr>
          <a:lstStyle/>
          <a:p>
            <a:r>
              <a:rPr lang="es-ES" dirty="0"/>
              <a:t>Objetos y atributos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3B4C48-3E15-4089-BF65-4571662C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068" y="2844799"/>
            <a:ext cx="9660466" cy="294640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Al aplicar </a:t>
            </a:r>
            <a:r>
              <a:rPr lang="es-ES" b="1" dirty="0">
                <a:solidFill>
                  <a:schemeClr val="bg1"/>
                </a:solidFill>
              </a:rPr>
              <a:t>“a &lt;- 7” </a:t>
            </a:r>
            <a:r>
              <a:rPr lang="es-ES" dirty="0"/>
              <a:t>se nos guarda en values, hacemos el calculo a+7 y como “a” vale 7 de resultado nos devuelve 14. </a:t>
            </a:r>
          </a:p>
          <a:p>
            <a:pPr marL="0" indent="0">
              <a:buNone/>
            </a:pPr>
            <a:r>
              <a:rPr lang="es-ES" dirty="0"/>
              <a:t>Al cambiar </a:t>
            </a:r>
            <a:r>
              <a:rPr lang="es-ES" b="1" dirty="0">
                <a:solidFill>
                  <a:schemeClr val="bg1"/>
                </a:solidFill>
              </a:rPr>
              <a:t>“a &lt;-9” </a:t>
            </a:r>
            <a:r>
              <a:rPr lang="es-ES" dirty="0"/>
              <a:t>se guarda el nuevo valor y pasa lo mismo si escribimos una frase. Es decir no hay exclusividad por lo tanto siempre se va a poder cambiar.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02E247-9B1C-4CBF-9DF4-F10E584A8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33" y="1066799"/>
            <a:ext cx="11033768" cy="144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0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EAC5F-9417-4E3D-91B8-0E09F164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Vectores PT1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65AA71-2A68-42F3-8C1A-F72CFC458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8000" y="3247357"/>
            <a:ext cx="5459411" cy="2543843"/>
          </a:xfrm>
        </p:spPr>
        <p:txBody>
          <a:bodyPr/>
          <a:lstStyle/>
          <a:p>
            <a:r>
              <a:rPr lang="es-ES" dirty="0"/>
              <a:t>Creamos 3 vectores, uno tipo numérico, carácter, y lógico. Al preguntar que si son vectores con “carácter” como veis nos devuelve TRUE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9F0702-2B93-4B05-B9A7-FEE6DA02E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204" y="1748758"/>
            <a:ext cx="2915057" cy="19719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DB05C13-37C1-40A5-9227-AE102FED9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245" y="3720708"/>
            <a:ext cx="4657516" cy="116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5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893528-FBAE-4099-884A-6C7C0C91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Vectores PT1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A116C2-2E60-464A-B086-9B454B1F6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925" y="1685317"/>
            <a:ext cx="5389608" cy="5172683"/>
          </a:xfrm>
        </p:spPr>
        <p:txBody>
          <a:bodyPr/>
          <a:lstStyle/>
          <a:p>
            <a:r>
              <a:rPr lang="es-ES" dirty="0"/>
              <a:t>Que pasaría si combinamos vectores de dos tipos diferentes? </a:t>
            </a:r>
            <a:r>
              <a:rPr lang="es-ES" b="1" dirty="0">
                <a:solidFill>
                  <a:schemeClr val="bg1"/>
                </a:solidFill>
              </a:rPr>
              <a:t>“v5 &lt;- c(v1,v2)”.</a:t>
            </a:r>
          </a:p>
          <a:p>
            <a:r>
              <a:rPr lang="es-ES" dirty="0"/>
              <a:t>Se combinan pero se quedan con el tipo mas universal, es decir se nos han quedado con el tipo carácter, el “1”  y “4” ya no serian numéricos. También podemos calcular la longitud de nuestro vector con “</a:t>
            </a:r>
            <a:r>
              <a:rPr lang="es-ES" b="1" dirty="0">
                <a:solidFill>
                  <a:schemeClr val="bg1"/>
                </a:solidFill>
              </a:rPr>
              <a:t>lenght</a:t>
            </a:r>
            <a:r>
              <a:rPr lang="es-ES" dirty="0"/>
              <a:t>”.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8EC8FF6-08FB-425E-BF2C-5ABDA84641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837"/>
          <a:stretch/>
        </p:blipFill>
        <p:spPr>
          <a:xfrm>
            <a:off x="1046598" y="2376853"/>
            <a:ext cx="2338887" cy="11622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22D0F7-49CE-4065-ACC5-52B6E041A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755" y="3801940"/>
            <a:ext cx="5591955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34FA7-D81C-42BB-934F-BCFE0801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VECTORES PT2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86366-585A-4E2A-8B4D-23B1E8B01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200" y="973667"/>
            <a:ext cx="4367211" cy="4817534"/>
          </a:xfrm>
        </p:spPr>
        <p:txBody>
          <a:bodyPr/>
          <a:lstStyle/>
          <a:p>
            <a:r>
              <a:rPr lang="es-ES" dirty="0"/>
              <a:t>En R la primera posición seria el [2], porque en otros lenguajes la primera posición seria[4] ya que es 0,1,2. En R seria 1,2,3. </a:t>
            </a:r>
          </a:p>
          <a:p>
            <a:r>
              <a:rPr lang="es-ES" dirty="0"/>
              <a:t>Poniendo </a:t>
            </a:r>
            <a:r>
              <a:rPr lang="es-ES" b="1" dirty="0">
                <a:solidFill>
                  <a:schemeClr val="bg1"/>
                </a:solidFill>
              </a:rPr>
              <a:t>“v1[2] &lt;-5” </a:t>
            </a:r>
            <a:r>
              <a:rPr lang="es-ES" dirty="0"/>
              <a:t>cambiamos el valor que había en la posición 2.</a:t>
            </a:r>
          </a:p>
          <a:p>
            <a:r>
              <a:rPr lang="es-ES" dirty="0"/>
              <a:t>Cuando hacemos una suma v1+3 a cada numero se le suma +3 y nos daría 5 8 9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8BB7A0-19AC-4F1E-BE47-4651542EF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98" y="1760350"/>
            <a:ext cx="2762636" cy="267689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DFB1379-0399-4415-A8E0-FB168C98E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498" y="4535436"/>
            <a:ext cx="4077269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6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97447-20E2-4502-B694-88FBA9C9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VECTORES PT2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29B37D-3F63-487C-A7D9-FF9F50AF1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3734" y="1923978"/>
            <a:ext cx="3325811" cy="4842934"/>
          </a:xfrm>
        </p:spPr>
        <p:txBody>
          <a:bodyPr/>
          <a:lstStyle/>
          <a:p>
            <a:r>
              <a:rPr lang="es-ES" dirty="0"/>
              <a:t>Se pueden guardar vectores como números enteros ya que eso va a ser importante para el siguiente paso que son las matrices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6AC52D-574D-4EBB-979E-6F79437A8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923978"/>
            <a:ext cx="4067743" cy="10288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40A6208-2387-4416-827B-35DFCB9CD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3" y="3544721"/>
            <a:ext cx="5258534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1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0DDA1-B6DD-4A80-9BBB-2A78865BA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Matrices pt1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114184-7647-4731-A342-14C93A3F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1780" y="2235199"/>
            <a:ext cx="6577011" cy="5291668"/>
          </a:xfrm>
        </p:spPr>
        <p:txBody>
          <a:bodyPr/>
          <a:lstStyle/>
          <a:p>
            <a:r>
              <a:rPr lang="es-ES" dirty="0"/>
              <a:t>Transformamos v1 en una matriz, los números de la izquierda serian las filas y los de la derecha serian las columnas. Ahora seria un objeto bidimensional.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0288545-96ED-4CC5-9EA4-71AFE11D1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209" y="1866682"/>
            <a:ext cx="1657581" cy="31246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18F6FB8-253A-4777-BA98-525F975B0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209" y="5064587"/>
            <a:ext cx="5172797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82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DDD534-5FE2-4A83-8CF6-57240E784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Matrices pt1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ADD4B-5D91-4B3D-B19D-3296ED550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Nosotros podemos elegir el numero de columnas y filas que queremos. En este caso 5 filas y 3 columnas.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BCBF43A-3681-48B9-BA55-FB4378CBE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922" y="3351088"/>
            <a:ext cx="3324689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455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155</TotalTime>
  <Words>676</Words>
  <Application>Microsoft Office PowerPoint</Application>
  <PresentationFormat>Panorámica</PresentationFormat>
  <Paragraphs>49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Circuito</vt:lpstr>
      <vt:lpstr>Aprendiendo r</vt:lpstr>
      <vt:lpstr>Objetos y atributos</vt:lpstr>
      <vt:lpstr>Objetos y atributos</vt:lpstr>
      <vt:lpstr>Vectores PT1</vt:lpstr>
      <vt:lpstr>Vectores PT1</vt:lpstr>
      <vt:lpstr>VECTORES PT2</vt:lpstr>
      <vt:lpstr>VECTORES PT2</vt:lpstr>
      <vt:lpstr>Matrices pt1</vt:lpstr>
      <vt:lpstr>Matrices pt1</vt:lpstr>
      <vt:lpstr>Matrices pt1</vt:lpstr>
      <vt:lpstr>Matrices pt1</vt:lpstr>
      <vt:lpstr>Matrices pt2</vt:lpstr>
      <vt:lpstr>Matrices pt2</vt:lpstr>
      <vt:lpstr>Matrices pt2</vt:lpstr>
      <vt:lpstr>Data frames pt1</vt:lpstr>
      <vt:lpstr>Data frames pt1</vt:lpstr>
      <vt:lpstr>Data frames 2</vt:lpstr>
      <vt:lpstr>Tipos especiales de datos</vt:lpstr>
      <vt:lpstr>Tipos especiales de datos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Aprendiendo r</dc:title>
  <dc:creator>David Prieto</dc:creator>
  <cp:lastModifiedBy>David Prieto</cp:lastModifiedBy>
  <cp:revision>20</cp:revision>
  <dcterms:created xsi:type="dcterms:W3CDTF">2025-04-07T15:05:50Z</dcterms:created>
  <dcterms:modified xsi:type="dcterms:W3CDTF">2025-04-09T10:59:36Z</dcterms:modified>
</cp:coreProperties>
</file>