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79A038-2D1F-4C55-A66D-F5D27406C93B}"/>
              </a:ext>
            </a:extLst>
          </p:cNvPr>
          <p:cNvSpPr>
            <a:spLocks noGrp="1"/>
          </p:cNvSpPr>
          <p:nvPr>
            <p:ph type="ctrTitle"/>
          </p:nvPr>
        </p:nvSpPr>
        <p:spPr/>
        <p:txBody>
          <a:bodyPr/>
          <a:lstStyle/>
          <a:p>
            <a:r>
              <a:rPr lang="es-ES" dirty="0"/>
              <a:t>Aprendiendo r</a:t>
            </a:r>
          </a:p>
        </p:txBody>
      </p:sp>
    </p:spTree>
    <p:extLst>
      <p:ext uri="{BB962C8B-B14F-4D97-AF65-F5344CB8AC3E}">
        <p14:creationId xmlns:p14="http://schemas.microsoft.com/office/powerpoint/2010/main" val="1192740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3E8A95-A188-4FBB-A12E-86086C10D8A3}"/>
              </a:ext>
            </a:extLst>
          </p:cNvPr>
          <p:cNvSpPr>
            <a:spLocks noGrp="1"/>
          </p:cNvSpPr>
          <p:nvPr>
            <p:ph type="title"/>
          </p:nvPr>
        </p:nvSpPr>
        <p:spPr/>
        <p:txBody>
          <a:bodyPr/>
          <a:lstStyle/>
          <a:p>
            <a:r>
              <a:rPr lang="es-ES" dirty="0"/>
              <a:t>Matrices pt1</a:t>
            </a:r>
          </a:p>
        </p:txBody>
      </p:sp>
      <p:sp>
        <p:nvSpPr>
          <p:cNvPr id="3" name="Marcador de contenido 2">
            <a:extLst>
              <a:ext uri="{FF2B5EF4-FFF2-40B4-BE49-F238E27FC236}">
                <a16:creationId xmlns:a16="http://schemas.microsoft.com/office/drawing/2014/main" id="{407AF213-28BF-4647-85D1-33B94AC9A8C0}"/>
              </a:ext>
            </a:extLst>
          </p:cNvPr>
          <p:cNvSpPr>
            <a:spLocks noGrp="1"/>
          </p:cNvSpPr>
          <p:nvPr>
            <p:ph idx="1"/>
          </p:nvPr>
        </p:nvSpPr>
        <p:spPr>
          <a:xfrm>
            <a:off x="6976533" y="1524000"/>
            <a:ext cx="4070878" cy="4267201"/>
          </a:xfrm>
        </p:spPr>
        <p:txBody>
          <a:bodyPr/>
          <a:lstStyle/>
          <a:p>
            <a:r>
              <a:rPr lang="es-ES" dirty="0"/>
              <a:t>Podemos guardar las matrices en variables.</a:t>
            </a:r>
          </a:p>
          <a:p>
            <a:r>
              <a:rPr lang="es-ES" dirty="0"/>
              <a:t>Si le preguntamos su tipo, ya no es un objeto unidimensional</a:t>
            </a:r>
          </a:p>
        </p:txBody>
      </p:sp>
      <p:pic>
        <p:nvPicPr>
          <p:cNvPr id="5" name="Imagen 4">
            <a:extLst>
              <a:ext uri="{FF2B5EF4-FFF2-40B4-BE49-F238E27FC236}">
                <a16:creationId xmlns:a16="http://schemas.microsoft.com/office/drawing/2014/main" id="{5194BE5A-5729-41D9-80E0-210E10C4D96B}"/>
              </a:ext>
            </a:extLst>
          </p:cNvPr>
          <p:cNvPicPr>
            <a:picLocks noChangeAspect="1"/>
          </p:cNvPicPr>
          <p:nvPr/>
        </p:nvPicPr>
        <p:blipFill>
          <a:blip r:embed="rId2"/>
          <a:stretch>
            <a:fillRect/>
          </a:stretch>
        </p:blipFill>
        <p:spPr>
          <a:xfrm>
            <a:off x="1141413" y="1887981"/>
            <a:ext cx="3591426" cy="1219370"/>
          </a:xfrm>
          <a:prstGeom prst="rect">
            <a:avLst/>
          </a:prstGeom>
        </p:spPr>
      </p:pic>
      <p:pic>
        <p:nvPicPr>
          <p:cNvPr id="7" name="Imagen 6">
            <a:extLst>
              <a:ext uri="{FF2B5EF4-FFF2-40B4-BE49-F238E27FC236}">
                <a16:creationId xmlns:a16="http://schemas.microsoft.com/office/drawing/2014/main" id="{1B96A2A1-0332-4F17-BEF5-097377A2E75C}"/>
              </a:ext>
            </a:extLst>
          </p:cNvPr>
          <p:cNvPicPr>
            <a:picLocks noChangeAspect="1"/>
          </p:cNvPicPr>
          <p:nvPr/>
        </p:nvPicPr>
        <p:blipFill>
          <a:blip r:embed="rId3"/>
          <a:stretch>
            <a:fillRect/>
          </a:stretch>
        </p:blipFill>
        <p:spPr>
          <a:xfrm>
            <a:off x="1141413" y="3366551"/>
            <a:ext cx="5477639" cy="1076475"/>
          </a:xfrm>
          <a:prstGeom prst="rect">
            <a:avLst/>
          </a:prstGeom>
        </p:spPr>
      </p:pic>
    </p:spTree>
    <p:extLst>
      <p:ext uri="{BB962C8B-B14F-4D97-AF65-F5344CB8AC3E}">
        <p14:creationId xmlns:p14="http://schemas.microsoft.com/office/powerpoint/2010/main" val="241726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9090C-9274-4399-B304-FFE1388BE509}"/>
              </a:ext>
            </a:extLst>
          </p:cNvPr>
          <p:cNvSpPr>
            <a:spLocks noGrp="1"/>
          </p:cNvSpPr>
          <p:nvPr>
            <p:ph type="title"/>
          </p:nvPr>
        </p:nvSpPr>
        <p:spPr/>
        <p:txBody>
          <a:bodyPr/>
          <a:lstStyle/>
          <a:p>
            <a:r>
              <a:rPr lang="es-ES" dirty="0"/>
              <a:t>Matrices pt1</a:t>
            </a:r>
          </a:p>
        </p:txBody>
      </p:sp>
      <p:sp>
        <p:nvSpPr>
          <p:cNvPr id="3" name="Marcador de contenido 2">
            <a:extLst>
              <a:ext uri="{FF2B5EF4-FFF2-40B4-BE49-F238E27FC236}">
                <a16:creationId xmlns:a16="http://schemas.microsoft.com/office/drawing/2014/main" id="{FF40E508-9958-46B7-99CF-083A9A23CAC1}"/>
              </a:ext>
            </a:extLst>
          </p:cNvPr>
          <p:cNvSpPr>
            <a:spLocks noGrp="1"/>
          </p:cNvSpPr>
          <p:nvPr>
            <p:ph idx="1"/>
          </p:nvPr>
        </p:nvSpPr>
        <p:spPr>
          <a:xfrm>
            <a:off x="6891867" y="2097088"/>
            <a:ext cx="4155544" cy="3694113"/>
          </a:xfrm>
        </p:spPr>
        <p:txBody>
          <a:bodyPr/>
          <a:lstStyle/>
          <a:p>
            <a:r>
              <a:rPr lang="es-ES" dirty="0"/>
              <a:t>Usando </a:t>
            </a:r>
            <a:r>
              <a:rPr lang="es-ES" dirty="0" err="1"/>
              <a:t>rbind</a:t>
            </a:r>
            <a:r>
              <a:rPr lang="es-ES" dirty="0"/>
              <a:t>, nos devolvería una matriz con las filas</a:t>
            </a:r>
          </a:p>
          <a:p>
            <a:r>
              <a:rPr lang="es-ES" dirty="0"/>
              <a:t>Usando </a:t>
            </a:r>
            <a:r>
              <a:rPr lang="es-ES" dirty="0" err="1"/>
              <a:t>cbind</a:t>
            </a:r>
            <a:r>
              <a:rPr lang="es-ES" dirty="0"/>
              <a:t>, nos devolverá una matriz con las </a:t>
            </a:r>
            <a:r>
              <a:rPr lang="es-ES" dirty="0" err="1"/>
              <a:t>columas</a:t>
            </a:r>
            <a:endParaRPr lang="es-ES" dirty="0"/>
          </a:p>
        </p:txBody>
      </p:sp>
      <p:pic>
        <p:nvPicPr>
          <p:cNvPr id="5" name="Imagen 4">
            <a:extLst>
              <a:ext uri="{FF2B5EF4-FFF2-40B4-BE49-F238E27FC236}">
                <a16:creationId xmlns:a16="http://schemas.microsoft.com/office/drawing/2014/main" id="{7567F37F-AC44-4641-8B21-3107390434A7}"/>
              </a:ext>
            </a:extLst>
          </p:cNvPr>
          <p:cNvPicPr>
            <a:picLocks noChangeAspect="1"/>
          </p:cNvPicPr>
          <p:nvPr/>
        </p:nvPicPr>
        <p:blipFill>
          <a:blip r:embed="rId2"/>
          <a:stretch>
            <a:fillRect/>
          </a:stretch>
        </p:blipFill>
        <p:spPr>
          <a:xfrm>
            <a:off x="1175280" y="1697904"/>
            <a:ext cx="2924583" cy="2734057"/>
          </a:xfrm>
          <a:prstGeom prst="rect">
            <a:avLst/>
          </a:prstGeom>
        </p:spPr>
      </p:pic>
      <p:pic>
        <p:nvPicPr>
          <p:cNvPr id="7" name="Imagen 6">
            <a:extLst>
              <a:ext uri="{FF2B5EF4-FFF2-40B4-BE49-F238E27FC236}">
                <a16:creationId xmlns:a16="http://schemas.microsoft.com/office/drawing/2014/main" id="{5EBE882E-677B-4ED8-A332-C5A069C75180}"/>
              </a:ext>
            </a:extLst>
          </p:cNvPr>
          <p:cNvPicPr>
            <a:picLocks noChangeAspect="1"/>
          </p:cNvPicPr>
          <p:nvPr/>
        </p:nvPicPr>
        <p:blipFill>
          <a:blip r:embed="rId3"/>
          <a:stretch>
            <a:fillRect/>
          </a:stretch>
        </p:blipFill>
        <p:spPr>
          <a:xfrm>
            <a:off x="1141413" y="4596819"/>
            <a:ext cx="6239746" cy="1829055"/>
          </a:xfrm>
          <a:prstGeom prst="rect">
            <a:avLst/>
          </a:prstGeom>
        </p:spPr>
      </p:pic>
    </p:spTree>
    <p:extLst>
      <p:ext uri="{BB962C8B-B14F-4D97-AF65-F5344CB8AC3E}">
        <p14:creationId xmlns:p14="http://schemas.microsoft.com/office/powerpoint/2010/main" val="415411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6D4810-31DF-4664-A743-525EFE272FD9}"/>
              </a:ext>
            </a:extLst>
          </p:cNvPr>
          <p:cNvSpPr>
            <a:spLocks noGrp="1"/>
          </p:cNvSpPr>
          <p:nvPr>
            <p:ph type="title"/>
          </p:nvPr>
        </p:nvSpPr>
        <p:spPr/>
        <p:txBody>
          <a:bodyPr/>
          <a:lstStyle/>
          <a:p>
            <a:r>
              <a:rPr lang="es-ES" dirty="0"/>
              <a:t>Matrices pt2</a:t>
            </a:r>
          </a:p>
        </p:txBody>
      </p:sp>
      <p:sp>
        <p:nvSpPr>
          <p:cNvPr id="3" name="Marcador de contenido 2">
            <a:extLst>
              <a:ext uri="{FF2B5EF4-FFF2-40B4-BE49-F238E27FC236}">
                <a16:creationId xmlns:a16="http://schemas.microsoft.com/office/drawing/2014/main" id="{94766F85-E833-47DB-ABF5-B5AD4D2C7FBB}"/>
              </a:ext>
            </a:extLst>
          </p:cNvPr>
          <p:cNvSpPr>
            <a:spLocks noGrp="1"/>
          </p:cNvSpPr>
          <p:nvPr>
            <p:ph idx="1"/>
          </p:nvPr>
        </p:nvSpPr>
        <p:spPr>
          <a:xfrm>
            <a:off x="6824133" y="1117600"/>
            <a:ext cx="4223278" cy="4673601"/>
          </a:xfrm>
        </p:spPr>
        <p:txBody>
          <a:bodyPr/>
          <a:lstStyle/>
          <a:p>
            <a:r>
              <a:rPr lang="es-ES" dirty="0"/>
              <a:t>Si queremos tener acceso a los datos de alguna matriz por ejemplo el numero 13 tenemos que usar los índices de fila y de columna.</a:t>
            </a:r>
          </a:p>
          <a:p>
            <a:r>
              <a:rPr lang="es-ES" dirty="0"/>
              <a:t>Entonces fila [3] y columna [3] seria el numero 13</a:t>
            </a:r>
          </a:p>
          <a:p>
            <a:r>
              <a:rPr lang="es-ES" dirty="0"/>
              <a:t>Fila [5] columna [2] seria el 10</a:t>
            </a:r>
          </a:p>
        </p:txBody>
      </p:sp>
      <p:pic>
        <p:nvPicPr>
          <p:cNvPr id="5" name="Imagen 4">
            <a:extLst>
              <a:ext uri="{FF2B5EF4-FFF2-40B4-BE49-F238E27FC236}">
                <a16:creationId xmlns:a16="http://schemas.microsoft.com/office/drawing/2014/main" id="{24403F4E-E53D-4002-87CF-282992399495}"/>
              </a:ext>
            </a:extLst>
          </p:cNvPr>
          <p:cNvPicPr>
            <a:picLocks noChangeAspect="1"/>
          </p:cNvPicPr>
          <p:nvPr/>
        </p:nvPicPr>
        <p:blipFill>
          <a:blip r:embed="rId2"/>
          <a:stretch>
            <a:fillRect/>
          </a:stretch>
        </p:blipFill>
        <p:spPr>
          <a:xfrm>
            <a:off x="1291536" y="2428735"/>
            <a:ext cx="2276793" cy="2000529"/>
          </a:xfrm>
          <a:prstGeom prst="rect">
            <a:avLst/>
          </a:prstGeom>
        </p:spPr>
      </p:pic>
    </p:spTree>
    <p:extLst>
      <p:ext uri="{BB962C8B-B14F-4D97-AF65-F5344CB8AC3E}">
        <p14:creationId xmlns:p14="http://schemas.microsoft.com/office/powerpoint/2010/main" val="3789960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1CBA82-9BC9-434B-9F89-6250155233EC}"/>
              </a:ext>
            </a:extLst>
          </p:cNvPr>
          <p:cNvSpPr>
            <a:spLocks noGrp="1"/>
          </p:cNvSpPr>
          <p:nvPr>
            <p:ph type="title"/>
          </p:nvPr>
        </p:nvSpPr>
        <p:spPr/>
        <p:txBody>
          <a:bodyPr/>
          <a:lstStyle/>
          <a:p>
            <a:r>
              <a:rPr lang="es-ES" dirty="0"/>
              <a:t>Matrices pt2</a:t>
            </a:r>
          </a:p>
        </p:txBody>
      </p:sp>
      <p:sp>
        <p:nvSpPr>
          <p:cNvPr id="3" name="Marcador de contenido 2">
            <a:extLst>
              <a:ext uri="{FF2B5EF4-FFF2-40B4-BE49-F238E27FC236}">
                <a16:creationId xmlns:a16="http://schemas.microsoft.com/office/drawing/2014/main" id="{76FA3F0D-9ABD-4AF2-A6FB-59AC1480381E}"/>
              </a:ext>
            </a:extLst>
          </p:cNvPr>
          <p:cNvSpPr>
            <a:spLocks noGrp="1"/>
          </p:cNvSpPr>
          <p:nvPr>
            <p:ph idx="1"/>
          </p:nvPr>
        </p:nvSpPr>
        <p:spPr>
          <a:xfrm>
            <a:off x="6333067" y="1838103"/>
            <a:ext cx="4443411" cy="4885268"/>
          </a:xfrm>
        </p:spPr>
        <p:txBody>
          <a:bodyPr/>
          <a:lstStyle/>
          <a:p>
            <a:r>
              <a:rPr lang="es-ES" dirty="0"/>
              <a:t>Si queremos cambiar un numero, aplicamos lo siguiente “m1[3,2] &lt;-20]” </a:t>
            </a:r>
            <a:r>
              <a:rPr lang="es-ES" dirty="0" err="1"/>
              <a:t>asi</a:t>
            </a:r>
            <a:r>
              <a:rPr lang="es-ES" dirty="0"/>
              <a:t> hemos convertido el numero 8 en un 20</a:t>
            </a:r>
          </a:p>
          <a:p>
            <a:r>
              <a:rPr lang="es-ES" dirty="0"/>
              <a:t>Si a m1 le sumo 2, es decir m1+2 se nos suma 2 a cada numero</a:t>
            </a:r>
          </a:p>
        </p:txBody>
      </p:sp>
      <p:pic>
        <p:nvPicPr>
          <p:cNvPr id="5" name="Imagen 4">
            <a:extLst>
              <a:ext uri="{FF2B5EF4-FFF2-40B4-BE49-F238E27FC236}">
                <a16:creationId xmlns:a16="http://schemas.microsoft.com/office/drawing/2014/main" id="{D464E0D7-7C70-43F9-9C3C-AF4EFC23B7D7}"/>
              </a:ext>
            </a:extLst>
          </p:cNvPr>
          <p:cNvPicPr>
            <a:picLocks noChangeAspect="1"/>
          </p:cNvPicPr>
          <p:nvPr/>
        </p:nvPicPr>
        <p:blipFill>
          <a:blip r:embed="rId2"/>
          <a:stretch>
            <a:fillRect/>
          </a:stretch>
        </p:blipFill>
        <p:spPr>
          <a:xfrm>
            <a:off x="1141413" y="1838103"/>
            <a:ext cx="2181529" cy="1590897"/>
          </a:xfrm>
          <a:prstGeom prst="rect">
            <a:avLst/>
          </a:prstGeom>
        </p:spPr>
      </p:pic>
      <p:pic>
        <p:nvPicPr>
          <p:cNvPr id="7" name="Imagen 6">
            <a:extLst>
              <a:ext uri="{FF2B5EF4-FFF2-40B4-BE49-F238E27FC236}">
                <a16:creationId xmlns:a16="http://schemas.microsoft.com/office/drawing/2014/main" id="{66D54B15-E22E-45C3-B00D-38767458B14E}"/>
              </a:ext>
            </a:extLst>
          </p:cNvPr>
          <p:cNvPicPr>
            <a:picLocks noChangeAspect="1"/>
          </p:cNvPicPr>
          <p:nvPr/>
        </p:nvPicPr>
        <p:blipFill>
          <a:blip r:embed="rId3"/>
          <a:stretch>
            <a:fillRect/>
          </a:stretch>
        </p:blipFill>
        <p:spPr>
          <a:xfrm>
            <a:off x="1141413" y="3810836"/>
            <a:ext cx="2199037" cy="1339018"/>
          </a:xfrm>
          <a:prstGeom prst="rect">
            <a:avLst/>
          </a:prstGeom>
        </p:spPr>
      </p:pic>
    </p:spTree>
    <p:extLst>
      <p:ext uri="{BB962C8B-B14F-4D97-AF65-F5344CB8AC3E}">
        <p14:creationId xmlns:p14="http://schemas.microsoft.com/office/powerpoint/2010/main" val="397085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DA12F-CEB4-481B-B8D0-0C6D3CC6D71A}"/>
              </a:ext>
            </a:extLst>
          </p:cNvPr>
          <p:cNvSpPr>
            <a:spLocks noGrp="1"/>
          </p:cNvSpPr>
          <p:nvPr>
            <p:ph type="title"/>
          </p:nvPr>
        </p:nvSpPr>
        <p:spPr/>
        <p:txBody>
          <a:bodyPr/>
          <a:lstStyle/>
          <a:p>
            <a:r>
              <a:rPr lang="es-ES" dirty="0"/>
              <a:t>Matrices pt2</a:t>
            </a:r>
          </a:p>
        </p:txBody>
      </p:sp>
      <p:sp>
        <p:nvSpPr>
          <p:cNvPr id="3" name="Marcador de contenido 2">
            <a:extLst>
              <a:ext uri="{FF2B5EF4-FFF2-40B4-BE49-F238E27FC236}">
                <a16:creationId xmlns:a16="http://schemas.microsoft.com/office/drawing/2014/main" id="{06B60B2A-17B1-4F8D-9EAD-BD6F5EBCA14E}"/>
              </a:ext>
            </a:extLst>
          </p:cNvPr>
          <p:cNvSpPr>
            <a:spLocks noGrp="1"/>
          </p:cNvSpPr>
          <p:nvPr>
            <p:ph idx="1"/>
          </p:nvPr>
        </p:nvSpPr>
        <p:spPr>
          <a:xfrm>
            <a:off x="6671733" y="1896533"/>
            <a:ext cx="4375678" cy="3894668"/>
          </a:xfrm>
        </p:spPr>
        <p:txBody>
          <a:bodyPr/>
          <a:lstStyle/>
          <a:p>
            <a:r>
              <a:rPr lang="es-ES" dirty="0"/>
              <a:t>Para conocer el tamaño de una matriz “</a:t>
            </a:r>
            <a:r>
              <a:rPr lang="es-ES" dirty="0" err="1"/>
              <a:t>dim</a:t>
            </a:r>
            <a:r>
              <a:rPr lang="es-ES" dirty="0"/>
              <a:t>(m1)”</a:t>
            </a:r>
          </a:p>
        </p:txBody>
      </p:sp>
      <p:pic>
        <p:nvPicPr>
          <p:cNvPr id="5" name="Imagen 4">
            <a:extLst>
              <a:ext uri="{FF2B5EF4-FFF2-40B4-BE49-F238E27FC236}">
                <a16:creationId xmlns:a16="http://schemas.microsoft.com/office/drawing/2014/main" id="{8FA37E43-53D9-4643-92AD-AE8EEE14D189}"/>
              </a:ext>
            </a:extLst>
          </p:cNvPr>
          <p:cNvPicPr>
            <a:picLocks noChangeAspect="1"/>
          </p:cNvPicPr>
          <p:nvPr/>
        </p:nvPicPr>
        <p:blipFill>
          <a:blip r:embed="rId2"/>
          <a:stretch>
            <a:fillRect/>
          </a:stretch>
        </p:blipFill>
        <p:spPr>
          <a:xfrm>
            <a:off x="1205895" y="1896533"/>
            <a:ext cx="2779354" cy="1795512"/>
          </a:xfrm>
          <a:prstGeom prst="rect">
            <a:avLst/>
          </a:prstGeom>
        </p:spPr>
      </p:pic>
    </p:spTree>
    <p:extLst>
      <p:ext uri="{BB962C8B-B14F-4D97-AF65-F5344CB8AC3E}">
        <p14:creationId xmlns:p14="http://schemas.microsoft.com/office/powerpoint/2010/main" val="96297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7BE9ED-1DB3-4D59-AC22-CA6595D0EDBB}"/>
              </a:ext>
            </a:extLst>
          </p:cNvPr>
          <p:cNvSpPr>
            <a:spLocks noGrp="1"/>
          </p:cNvSpPr>
          <p:nvPr>
            <p:ph type="title"/>
          </p:nvPr>
        </p:nvSpPr>
        <p:spPr/>
        <p:txBody>
          <a:bodyPr/>
          <a:lstStyle/>
          <a:p>
            <a:r>
              <a:rPr lang="es-ES" dirty="0"/>
              <a:t>Data </a:t>
            </a:r>
            <a:r>
              <a:rPr lang="es-ES" dirty="0" err="1"/>
              <a:t>frames</a:t>
            </a:r>
            <a:r>
              <a:rPr lang="es-ES" dirty="0"/>
              <a:t> pt1</a:t>
            </a:r>
          </a:p>
        </p:txBody>
      </p:sp>
      <p:sp>
        <p:nvSpPr>
          <p:cNvPr id="3" name="Marcador de contenido 2">
            <a:extLst>
              <a:ext uri="{FF2B5EF4-FFF2-40B4-BE49-F238E27FC236}">
                <a16:creationId xmlns:a16="http://schemas.microsoft.com/office/drawing/2014/main" id="{87610FFE-6C13-4956-9E6B-21617C71D47F}"/>
              </a:ext>
            </a:extLst>
          </p:cNvPr>
          <p:cNvSpPr>
            <a:spLocks noGrp="1"/>
          </p:cNvSpPr>
          <p:nvPr>
            <p:ph idx="1"/>
          </p:nvPr>
        </p:nvSpPr>
        <p:spPr>
          <a:xfrm>
            <a:off x="5008022" y="1788464"/>
            <a:ext cx="6796609" cy="4062004"/>
          </a:xfrm>
        </p:spPr>
        <p:txBody>
          <a:bodyPr/>
          <a:lstStyle/>
          <a:p>
            <a:r>
              <a:rPr lang="es-ES" dirty="0"/>
              <a:t>Con “df1 &lt;- </a:t>
            </a:r>
            <a:r>
              <a:rPr lang="es-ES" dirty="0" err="1"/>
              <a:t>data.frame</a:t>
            </a:r>
            <a:r>
              <a:rPr lang="es-ES" dirty="0"/>
              <a:t>(</a:t>
            </a:r>
            <a:r>
              <a:rPr lang="es-ES" dirty="0" err="1"/>
              <a:t>nombres,edades,estado</a:t>
            </a:r>
            <a:r>
              <a:rPr lang="es-ES" dirty="0"/>
              <a:t>)” tenemos el conjunto de datos con sus valores y podemos mostrarlos en forma de tabla.</a:t>
            </a:r>
          </a:p>
        </p:txBody>
      </p:sp>
      <p:pic>
        <p:nvPicPr>
          <p:cNvPr id="5" name="Imagen 4">
            <a:extLst>
              <a:ext uri="{FF2B5EF4-FFF2-40B4-BE49-F238E27FC236}">
                <a16:creationId xmlns:a16="http://schemas.microsoft.com/office/drawing/2014/main" id="{AAC537F8-7D27-4BDA-88C8-1F0B99A77C39}"/>
              </a:ext>
            </a:extLst>
          </p:cNvPr>
          <p:cNvPicPr>
            <a:picLocks noChangeAspect="1"/>
          </p:cNvPicPr>
          <p:nvPr/>
        </p:nvPicPr>
        <p:blipFill>
          <a:blip r:embed="rId2"/>
          <a:stretch>
            <a:fillRect/>
          </a:stretch>
        </p:blipFill>
        <p:spPr>
          <a:xfrm>
            <a:off x="723679" y="3460223"/>
            <a:ext cx="3705742" cy="1714739"/>
          </a:xfrm>
          <a:prstGeom prst="rect">
            <a:avLst/>
          </a:prstGeom>
        </p:spPr>
      </p:pic>
      <p:pic>
        <p:nvPicPr>
          <p:cNvPr id="7" name="Imagen 6">
            <a:extLst>
              <a:ext uri="{FF2B5EF4-FFF2-40B4-BE49-F238E27FC236}">
                <a16:creationId xmlns:a16="http://schemas.microsoft.com/office/drawing/2014/main" id="{BBBFE015-37D7-485B-AB40-0B85D3EAE5D1}"/>
              </a:ext>
            </a:extLst>
          </p:cNvPr>
          <p:cNvPicPr>
            <a:picLocks noChangeAspect="1"/>
          </p:cNvPicPr>
          <p:nvPr/>
        </p:nvPicPr>
        <p:blipFill>
          <a:blip r:embed="rId3"/>
          <a:stretch>
            <a:fillRect/>
          </a:stretch>
        </p:blipFill>
        <p:spPr>
          <a:xfrm>
            <a:off x="4429421" y="3460223"/>
            <a:ext cx="5334744" cy="1743318"/>
          </a:xfrm>
          <a:prstGeom prst="rect">
            <a:avLst/>
          </a:prstGeom>
        </p:spPr>
      </p:pic>
      <p:pic>
        <p:nvPicPr>
          <p:cNvPr id="9" name="Imagen 8">
            <a:extLst>
              <a:ext uri="{FF2B5EF4-FFF2-40B4-BE49-F238E27FC236}">
                <a16:creationId xmlns:a16="http://schemas.microsoft.com/office/drawing/2014/main" id="{BE7D63F8-6562-49BA-AC36-6ED5AF413D6A}"/>
              </a:ext>
            </a:extLst>
          </p:cNvPr>
          <p:cNvPicPr>
            <a:picLocks noChangeAspect="1"/>
          </p:cNvPicPr>
          <p:nvPr/>
        </p:nvPicPr>
        <p:blipFill>
          <a:blip r:embed="rId4"/>
          <a:stretch>
            <a:fillRect/>
          </a:stretch>
        </p:blipFill>
        <p:spPr>
          <a:xfrm>
            <a:off x="723679" y="1919602"/>
            <a:ext cx="3839111" cy="1543265"/>
          </a:xfrm>
          <a:prstGeom prst="rect">
            <a:avLst/>
          </a:prstGeom>
        </p:spPr>
      </p:pic>
    </p:spTree>
    <p:extLst>
      <p:ext uri="{BB962C8B-B14F-4D97-AF65-F5344CB8AC3E}">
        <p14:creationId xmlns:p14="http://schemas.microsoft.com/office/powerpoint/2010/main" val="402139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DC4A6A-F4F4-412D-B454-F1B1CEBB459B}"/>
              </a:ext>
            </a:extLst>
          </p:cNvPr>
          <p:cNvSpPr>
            <a:spLocks noGrp="1"/>
          </p:cNvSpPr>
          <p:nvPr>
            <p:ph type="title"/>
          </p:nvPr>
        </p:nvSpPr>
        <p:spPr/>
        <p:txBody>
          <a:bodyPr/>
          <a:lstStyle/>
          <a:p>
            <a:r>
              <a:rPr lang="es-ES" dirty="0"/>
              <a:t>Data </a:t>
            </a:r>
            <a:r>
              <a:rPr lang="es-ES" dirty="0" err="1"/>
              <a:t>frames</a:t>
            </a:r>
            <a:r>
              <a:rPr lang="es-ES" dirty="0"/>
              <a:t> pt1</a:t>
            </a:r>
          </a:p>
        </p:txBody>
      </p:sp>
      <p:sp>
        <p:nvSpPr>
          <p:cNvPr id="3" name="Marcador de contenido 2">
            <a:extLst>
              <a:ext uri="{FF2B5EF4-FFF2-40B4-BE49-F238E27FC236}">
                <a16:creationId xmlns:a16="http://schemas.microsoft.com/office/drawing/2014/main" id="{B35BD604-556B-414F-8948-13EC0E4E148D}"/>
              </a:ext>
            </a:extLst>
          </p:cNvPr>
          <p:cNvSpPr>
            <a:spLocks noGrp="1"/>
          </p:cNvSpPr>
          <p:nvPr>
            <p:ph idx="1"/>
          </p:nvPr>
        </p:nvSpPr>
        <p:spPr>
          <a:xfrm>
            <a:off x="5431858" y="2607734"/>
            <a:ext cx="5534797" cy="3877734"/>
          </a:xfrm>
        </p:spPr>
        <p:txBody>
          <a:bodyPr/>
          <a:lstStyle/>
          <a:p>
            <a:r>
              <a:rPr lang="es-ES" dirty="0"/>
              <a:t>Si queremos convertir una matriz en un data </a:t>
            </a:r>
            <a:r>
              <a:rPr lang="es-ES" dirty="0" err="1"/>
              <a:t>frame</a:t>
            </a:r>
            <a:r>
              <a:rPr lang="es-ES" dirty="0"/>
              <a:t> “df2 &lt;- </a:t>
            </a:r>
            <a:r>
              <a:rPr lang="es-ES" dirty="0" err="1"/>
              <a:t>as.data.frame</a:t>
            </a:r>
            <a:r>
              <a:rPr lang="es-ES" dirty="0"/>
              <a:t>(m1)”</a:t>
            </a:r>
          </a:p>
        </p:txBody>
      </p:sp>
      <p:pic>
        <p:nvPicPr>
          <p:cNvPr id="5" name="Imagen 4">
            <a:extLst>
              <a:ext uri="{FF2B5EF4-FFF2-40B4-BE49-F238E27FC236}">
                <a16:creationId xmlns:a16="http://schemas.microsoft.com/office/drawing/2014/main" id="{C57A325E-8611-44D3-97F2-0CFEDF465F19}"/>
              </a:ext>
            </a:extLst>
          </p:cNvPr>
          <p:cNvPicPr>
            <a:picLocks noChangeAspect="1"/>
          </p:cNvPicPr>
          <p:nvPr/>
        </p:nvPicPr>
        <p:blipFill>
          <a:blip r:embed="rId2"/>
          <a:stretch>
            <a:fillRect/>
          </a:stretch>
        </p:blipFill>
        <p:spPr>
          <a:xfrm>
            <a:off x="1225345" y="4057409"/>
            <a:ext cx="2934109" cy="1733792"/>
          </a:xfrm>
          <a:prstGeom prst="rect">
            <a:avLst/>
          </a:prstGeom>
        </p:spPr>
      </p:pic>
      <p:pic>
        <p:nvPicPr>
          <p:cNvPr id="7" name="Imagen 6">
            <a:extLst>
              <a:ext uri="{FF2B5EF4-FFF2-40B4-BE49-F238E27FC236}">
                <a16:creationId xmlns:a16="http://schemas.microsoft.com/office/drawing/2014/main" id="{69E32E2B-3DD1-410D-8D23-7E633BFA3D1D}"/>
              </a:ext>
            </a:extLst>
          </p:cNvPr>
          <p:cNvPicPr>
            <a:picLocks noChangeAspect="1"/>
          </p:cNvPicPr>
          <p:nvPr/>
        </p:nvPicPr>
        <p:blipFill>
          <a:blip r:embed="rId3"/>
          <a:stretch>
            <a:fillRect/>
          </a:stretch>
        </p:blipFill>
        <p:spPr>
          <a:xfrm>
            <a:off x="4337254" y="4109804"/>
            <a:ext cx="5534797" cy="1629002"/>
          </a:xfrm>
          <a:prstGeom prst="rect">
            <a:avLst/>
          </a:prstGeom>
        </p:spPr>
      </p:pic>
      <p:pic>
        <p:nvPicPr>
          <p:cNvPr id="9" name="Imagen 8">
            <a:extLst>
              <a:ext uri="{FF2B5EF4-FFF2-40B4-BE49-F238E27FC236}">
                <a16:creationId xmlns:a16="http://schemas.microsoft.com/office/drawing/2014/main" id="{C820D541-F51A-499B-8093-8726111F4B95}"/>
              </a:ext>
            </a:extLst>
          </p:cNvPr>
          <p:cNvPicPr>
            <a:picLocks noChangeAspect="1"/>
          </p:cNvPicPr>
          <p:nvPr/>
        </p:nvPicPr>
        <p:blipFill>
          <a:blip r:embed="rId4"/>
          <a:stretch>
            <a:fillRect/>
          </a:stretch>
        </p:blipFill>
        <p:spPr>
          <a:xfrm>
            <a:off x="1225345" y="2718701"/>
            <a:ext cx="3439005" cy="1133633"/>
          </a:xfrm>
          <a:prstGeom prst="rect">
            <a:avLst/>
          </a:prstGeom>
        </p:spPr>
      </p:pic>
    </p:spTree>
    <p:extLst>
      <p:ext uri="{BB962C8B-B14F-4D97-AF65-F5344CB8AC3E}">
        <p14:creationId xmlns:p14="http://schemas.microsoft.com/office/powerpoint/2010/main" val="103281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CB1D8-4DF2-47A0-A0F3-C8832A51C90E}"/>
              </a:ext>
            </a:extLst>
          </p:cNvPr>
          <p:cNvSpPr>
            <a:spLocks noGrp="1"/>
          </p:cNvSpPr>
          <p:nvPr>
            <p:ph type="title"/>
          </p:nvPr>
        </p:nvSpPr>
        <p:spPr/>
        <p:txBody>
          <a:bodyPr/>
          <a:lstStyle/>
          <a:p>
            <a:r>
              <a:rPr lang="es-ES" dirty="0"/>
              <a:t>Objetos y atributos</a:t>
            </a:r>
          </a:p>
        </p:txBody>
      </p:sp>
      <p:sp>
        <p:nvSpPr>
          <p:cNvPr id="3" name="Marcador de contenido 2">
            <a:extLst>
              <a:ext uri="{FF2B5EF4-FFF2-40B4-BE49-F238E27FC236}">
                <a16:creationId xmlns:a16="http://schemas.microsoft.com/office/drawing/2014/main" id="{731AA40F-5675-4F7C-9B47-F535BA0B583F}"/>
              </a:ext>
            </a:extLst>
          </p:cNvPr>
          <p:cNvSpPr>
            <a:spLocks noGrp="1"/>
          </p:cNvSpPr>
          <p:nvPr>
            <p:ph idx="1"/>
          </p:nvPr>
        </p:nvSpPr>
        <p:spPr>
          <a:xfrm>
            <a:off x="6028266" y="1452018"/>
            <a:ext cx="5604934" cy="4448796"/>
          </a:xfrm>
        </p:spPr>
        <p:txBody>
          <a:bodyPr/>
          <a:lstStyle/>
          <a:p>
            <a:r>
              <a:rPr lang="es-ES" dirty="0"/>
              <a:t>Como </a:t>
            </a:r>
            <a:r>
              <a:rPr lang="es-ES" dirty="0" err="1"/>
              <a:t>podeis</a:t>
            </a:r>
            <a:r>
              <a:rPr lang="es-ES" dirty="0"/>
              <a:t> observar empiezo probando cosas básicas. Por ejemplo: Escribimos “hola”, le preguntamos su tipo y es un carácter. </a:t>
            </a:r>
          </a:p>
          <a:p>
            <a:r>
              <a:rPr lang="es-ES" dirty="0" err="1"/>
              <a:t>Tambien</a:t>
            </a:r>
            <a:r>
              <a:rPr lang="es-ES" dirty="0"/>
              <a:t> probamos cálculos matemáticos y su clase. Como “5” que es clase numérica.</a:t>
            </a:r>
          </a:p>
        </p:txBody>
      </p:sp>
      <p:pic>
        <p:nvPicPr>
          <p:cNvPr id="5" name="Imagen 4">
            <a:extLst>
              <a:ext uri="{FF2B5EF4-FFF2-40B4-BE49-F238E27FC236}">
                <a16:creationId xmlns:a16="http://schemas.microsoft.com/office/drawing/2014/main" id="{AF45BC00-2716-49C5-A7A8-2A45C22B5AAD}"/>
              </a:ext>
            </a:extLst>
          </p:cNvPr>
          <p:cNvPicPr>
            <a:picLocks noChangeAspect="1"/>
          </p:cNvPicPr>
          <p:nvPr/>
        </p:nvPicPr>
        <p:blipFill>
          <a:blip r:embed="rId2"/>
          <a:stretch>
            <a:fillRect/>
          </a:stretch>
        </p:blipFill>
        <p:spPr>
          <a:xfrm>
            <a:off x="619910" y="1790686"/>
            <a:ext cx="3924848" cy="4448796"/>
          </a:xfrm>
          <a:prstGeom prst="rect">
            <a:avLst/>
          </a:prstGeom>
        </p:spPr>
      </p:pic>
      <p:pic>
        <p:nvPicPr>
          <p:cNvPr id="7" name="Imagen 6">
            <a:extLst>
              <a:ext uri="{FF2B5EF4-FFF2-40B4-BE49-F238E27FC236}">
                <a16:creationId xmlns:a16="http://schemas.microsoft.com/office/drawing/2014/main" id="{01BD2449-07AE-43EC-9F93-CBA1D31B3465}"/>
              </a:ext>
            </a:extLst>
          </p:cNvPr>
          <p:cNvPicPr>
            <a:picLocks noChangeAspect="1"/>
          </p:cNvPicPr>
          <p:nvPr/>
        </p:nvPicPr>
        <p:blipFill>
          <a:blip r:embed="rId3"/>
          <a:stretch>
            <a:fillRect/>
          </a:stretch>
        </p:blipFill>
        <p:spPr>
          <a:xfrm>
            <a:off x="4544758" y="4439005"/>
            <a:ext cx="2086266" cy="1800476"/>
          </a:xfrm>
          <a:prstGeom prst="rect">
            <a:avLst/>
          </a:prstGeom>
        </p:spPr>
      </p:pic>
    </p:spTree>
    <p:extLst>
      <p:ext uri="{BB962C8B-B14F-4D97-AF65-F5344CB8AC3E}">
        <p14:creationId xmlns:p14="http://schemas.microsoft.com/office/powerpoint/2010/main" val="1069011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58BA5F-0DC8-4138-9372-54479E5A993D}"/>
              </a:ext>
            </a:extLst>
          </p:cNvPr>
          <p:cNvSpPr>
            <a:spLocks noGrp="1"/>
          </p:cNvSpPr>
          <p:nvPr>
            <p:ph type="title"/>
          </p:nvPr>
        </p:nvSpPr>
        <p:spPr>
          <a:xfrm>
            <a:off x="1141412" y="610051"/>
            <a:ext cx="9264121" cy="456748"/>
          </a:xfrm>
        </p:spPr>
        <p:txBody>
          <a:bodyPr>
            <a:normAutofit fontScale="90000"/>
          </a:bodyPr>
          <a:lstStyle/>
          <a:p>
            <a:r>
              <a:rPr lang="es-ES" dirty="0"/>
              <a:t>Objetos y atributos</a:t>
            </a:r>
          </a:p>
        </p:txBody>
      </p:sp>
      <p:sp>
        <p:nvSpPr>
          <p:cNvPr id="3" name="Marcador de contenido 2">
            <a:extLst>
              <a:ext uri="{FF2B5EF4-FFF2-40B4-BE49-F238E27FC236}">
                <a16:creationId xmlns:a16="http://schemas.microsoft.com/office/drawing/2014/main" id="{553B4C48-3E15-4089-BF65-4571662C0C49}"/>
              </a:ext>
            </a:extLst>
          </p:cNvPr>
          <p:cNvSpPr>
            <a:spLocks noGrp="1"/>
          </p:cNvSpPr>
          <p:nvPr>
            <p:ph idx="1"/>
          </p:nvPr>
        </p:nvSpPr>
        <p:spPr>
          <a:xfrm>
            <a:off x="745068" y="2844799"/>
            <a:ext cx="9660466" cy="2946401"/>
          </a:xfrm>
        </p:spPr>
        <p:txBody>
          <a:bodyPr/>
          <a:lstStyle/>
          <a:p>
            <a:pPr marL="0" indent="0">
              <a:buNone/>
            </a:pPr>
            <a:r>
              <a:rPr lang="es-ES" dirty="0"/>
              <a:t>Al aplicar “a &lt;- 7” se nos guarda en </a:t>
            </a:r>
            <a:r>
              <a:rPr lang="es-ES" dirty="0" err="1"/>
              <a:t>values</a:t>
            </a:r>
            <a:r>
              <a:rPr lang="es-ES" dirty="0"/>
              <a:t>, hacemos el calculo a+7 y como “a” vale 7 de resultado nos devuelve 14. </a:t>
            </a:r>
          </a:p>
          <a:p>
            <a:pPr marL="0" indent="0">
              <a:buNone/>
            </a:pPr>
            <a:r>
              <a:rPr lang="es-ES" dirty="0"/>
              <a:t>Al cambiar “a &lt;-9” se guarda el nuevo valor y pasa lo mismo si escribimos una frase. Es decir no hay exclusividad por lo tanto siempre se va a poder cambiar.</a:t>
            </a:r>
          </a:p>
        </p:txBody>
      </p:sp>
      <p:pic>
        <p:nvPicPr>
          <p:cNvPr id="5" name="Imagen 4">
            <a:extLst>
              <a:ext uri="{FF2B5EF4-FFF2-40B4-BE49-F238E27FC236}">
                <a16:creationId xmlns:a16="http://schemas.microsoft.com/office/drawing/2014/main" id="{6602E247-9B1C-4CBF-9DF4-F10E584A83D9}"/>
              </a:ext>
            </a:extLst>
          </p:cNvPr>
          <p:cNvPicPr>
            <a:picLocks noChangeAspect="1"/>
          </p:cNvPicPr>
          <p:nvPr/>
        </p:nvPicPr>
        <p:blipFill>
          <a:blip r:embed="rId2"/>
          <a:stretch>
            <a:fillRect/>
          </a:stretch>
        </p:blipFill>
        <p:spPr>
          <a:xfrm>
            <a:off x="474133" y="1066799"/>
            <a:ext cx="11033768" cy="1447801"/>
          </a:xfrm>
          <a:prstGeom prst="rect">
            <a:avLst/>
          </a:prstGeom>
        </p:spPr>
      </p:pic>
    </p:spTree>
    <p:extLst>
      <p:ext uri="{BB962C8B-B14F-4D97-AF65-F5344CB8AC3E}">
        <p14:creationId xmlns:p14="http://schemas.microsoft.com/office/powerpoint/2010/main" val="239480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4EAC5F-9417-4E3D-91B8-0E09F164F0EC}"/>
              </a:ext>
            </a:extLst>
          </p:cNvPr>
          <p:cNvSpPr>
            <a:spLocks noGrp="1"/>
          </p:cNvSpPr>
          <p:nvPr>
            <p:ph type="title"/>
          </p:nvPr>
        </p:nvSpPr>
        <p:spPr/>
        <p:txBody>
          <a:bodyPr/>
          <a:lstStyle/>
          <a:p>
            <a:r>
              <a:rPr lang="es-ES" dirty="0"/>
              <a:t>Vectores PT1</a:t>
            </a:r>
          </a:p>
        </p:txBody>
      </p:sp>
      <p:sp>
        <p:nvSpPr>
          <p:cNvPr id="3" name="Marcador de contenido 2">
            <a:extLst>
              <a:ext uri="{FF2B5EF4-FFF2-40B4-BE49-F238E27FC236}">
                <a16:creationId xmlns:a16="http://schemas.microsoft.com/office/drawing/2014/main" id="{A965AA71-2A68-42F3-8C1A-F72CFC4589ED}"/>
              </a:ext>
            </a:extLst>
          </p:cNvPr>
          <p:cNvSpPr>
            <a:spLocks noGrp="1"/>
          </p:cNvSpPr>
          <p:nvPr>
            <p:ph idx="1"/>
          </p:nvPr>
        </p:nvSpPr>
        <p:spPr>
          <a:xfrm>
            <a:off x="5588000" y="3247357"/>
            <a:ext cx="5459411" cy="2543843"/>
          </a:xfrm>
        </p:spPr>
        <p:txBody>
          <a:bodyPr/>
          <a:lstStyle/>
          <a:p>
            <a:r>
              <a:rPr lang="es-ES" dirty="0"/>
              <a:t>Creamos 3 vectores, uno tipo </a:t>
            </a:r>
            <a:r>
              <a:rPr lang="es-ES" dirty="0" err="1"/>
              <a:t>numerico</a:t>
            </a:r>
            <a:r>
              <a:rPr lang="es-ES" dirty="0"/>
              <a:t>, </a:t>
            </a:r>
            <a:r>
              <a:rPr lang="es-ES" dirty="0" err="1"/>
              <a:t>caracter</a:t>
            </a:r>
            <a:r>
              <a:rPr lang="es-ES" dirty="0"/>
              <a:t>, y lógico. Al preguntar que si son vectores con “</a:t>
            </a:r>
            <a:r>
              <a:rPr lang="es-ES" dirty="0" err="1"/>
              <a:t>is.vector</a:t>
            </a:r>
            <a:r>
              <a:rPr lang="es-ES" dirty="0"/>
              <a:t>” como veis nos devuelve TRUE</a:t>
            </a:r>
          </a:p>
          <a:p>
            <a:endParaRPr lang="es-ES" dirty="0"/>
          </a:p>
        </p:txBody>
      </p:sp>
      <p:pic>
        <p:nvPicPr>
          <p:cNvPr id="5" name="Imagen 4">
            <a:extLst>
              <a:ext uri="{FF2B5EF4-FFF2-40B4-BE49-F238E27FC236}">
                <a16:creationId xmlns:a16="http://schemas.microsoft.com/office/drawing/2014/main" id="{759F0702-2B93-4B05-B9A7-FEE6DA02EE54}"/>
              </a:ext>
            </a:extLst>
          </p:cNvPr>
          <p:cNvPicPr>
            <a:picLocks noChangeAspect="1"/>
          </p:cNvPicPr>
          <p:nvPr/>
        </p:nvPicPr>
        <p:blipFill>
          <a:blip r:embed="rId2"/>
          <a:stretch>
            <a:fillRect/>
          </a:stretch>
        </p:blipFill>
        <p:spPr>
          <a:xfrm>
            <a:off x="896204" y="1748758"/>
            <a:ext cx="2915057" cy="1971950"/>
          </a:xfrm>
          <a:prstGeom prst="rect">
            <a:avLst/>
          </a:prstGeom>
        </p:spPr>
      </p:pic>
      <p:pic>
        <p:nvPicPr>
          <p:cNvPr id="7" name="Imagen 6">
            <a:extLst>
              <a:ext uri="{FF2B5EF4-FFF2-40B4-BE49-F238E27FC236}">
                <a16:creationId xmlns:a16="http://schemas.microsoft.com/office/drawing/2014/main" id="{ADB05C13-37C1-40A5-9227-AE102FED9099}"/>
              </a:ext>
            </a:extLst>
          </p:cNvPr>
          <p:cNvPicPr>
            <a:picLocks noChangeAspect="1"/>
          </p:cNvPicPr>
          <p:nvPr/>
        </p:nvPicPr>
        <p:blipFill>
          <a:blip r:embed="rId3"/>
          <a:stretch>
            <a:fillRect/>
          </a:stretch>
        </p:blipFill>
        <p:spPr>
          <a:xfrm>
            <a:off x="464245" y="3720708"/>
            <a:ext cx="4657516" cy="1160114"/>
          </a:xfrm>
          <a:prstGeom prst="rect">
            <a:avLst/>
          </a:prstGeom>
        </p:spPr>
      </p:pic>
    </p:spTree>
    <p:extLst>
      <p:ext uri="{BB962C8B-B14F-4D97-AF65-F5344CB8AC3E}">
        <p14:creationId xmlns:p14="http://schemas.microsoft.com/office/powerpoint/2010/main" val="2731552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93528-FBAE-4099-884A-6C7C0C919563}"/>
              </a:ext>
            </a:extLst>
          </p:cNvPr>
          <p:cNvSpPr>
            <a:spLocks noGrp="1"/>
          </p:cNvSpPr>
          <p:nvPr>
            <p:ph type="title"/>
          </p:nvPr>
        </p:nvSpPr>
        <p:spPr/>
        <p:txBody>
          <a:bodyPr/>
          <a:lstStyle/>
          <a:p>
            <a:r>
              <a:rPr lang="es-ES" dirty="0"/>
              <a:t>Vectores PT1</a:t>
            </a:r>
          </a:p>
        </p:txBody>
      </p:sp>
      <p:sp>
        <p:nvSpPr>
          <p:cNvPr id="3" name="Marcador de contenido 2">
            <a:extLst>
              <a:ext uri="{FF2B5EF4-FFF2-40B4-BE49-F238E27FC236}">
                <a16:creationId xmlns:a16="http://schemas.microsoft.com/office/drawing/2014/main" id="{96A116C2-2E60-464A-B086-9B454B1F65CD}"/>
              </a:ext>
            </a:extLst>
          </p:cNvPr>
          <p:cNvSpPr>
            <a:spLocks noGrp="1"/>
          </p:cNvSpPr>
          <p:nvPr>
            <p:ph idx="1"/>
          </p:nvPr>
        </p:nvSpPr>
        <p:spPr>
          <a:xfrm>
            <a:off x="6006526" y="618518"/>
            <a:ext cx="5389608" cy="5172683"/>
          </a:xfrm>
        </p:spPr>
        <p:txBody>
          <a:bodyPr/>
          <a:lstStyle/>
          <a:p>
            <a:r>
              <a:rPr lang="es-ES" dirty="0"/>
              <a:t>Podemos combinar vectores, combinamos v1 con v4, </a:t>
            </a:r>
            <a:r>
              <a:rPr lang="es-ES" b="1" dirty="0"/>
              <a:t>“v5 &lt;- c(v1,v4)”.</a:t>
            </a:r>
          </a:p>
          <a:p>
            <a:pPr marL="0" indent="0">
              <a:buNone/>
            </a:pPr>
            <a:r>
              <a:rPr lang="es-ES" dirty="0"/>
              <a:t>Pero que pasaría si combinamos de dos tipos diferentes? Se combinan pero se quedan con el tipo mas universal es decir se nos han quedado con el tipo carácter, el “1”  y “4” ya no serian numéricos. </a:t>
            </a:r>
            <a:r>
              <a:rPr lang="es-ES" dirty="0" err="1"/>
              <a:t>Tambien</a:t>
            </a:r>
            <a:r>
              <a:rPr lang="es-ES" dirty="0"/>
              <a:t> podemos calcular la longitud de nuestro vector con “</a:t>
            </a:r>
            <a:r>
              <a:rPr lang="es-ES" dirty="0" err="1"/>
              <a:t>lenght</a:t>
            </a:r>
            <a:r>
              <a:rPr lang="es-ES" dirty="0"/>
              <a:t>”.</a:t>
            </a:r>
          </a:p>
        </p:txBody>
      </p:sp>
      <p:pic>
        <p:nvPicPr>
          <p:cNvPr id="5" name="Imagen 4">
            <a:extLst>
              <a:ext uri="{FF2B5EF4-FFF2-40B4-BE49-F238E27FC236}">
                <a16:creationId xmlns:a16="http://schemas.microsoft.com/office/drawing/2014/main" id="{58EC8FF6-08FB-425E-BF2C-5ABDA846414E}"/>
              </a:ext>
            </a:extLst>
          </p:cNvPr>
          <p:cNvPicPr>
            <a:picLocks noChangeAspect="1"/>
          </p:cNvPicPr>
          <p:nvPr/>
        </p:nvPicPr>
        <p:blipFill>
          <a:blip r:embed="rId2"/>
          <a:stretch>
            <a:fillRect/>
          </a:stretch>
        </p:blipFill>
        <p:spPr>
          <a:xfrm>
            <a:off x="1046598" y="1992803"/>
            <a:ext cx="2338887" cy="1546264"/>
          </a:xfrm>
          <a:prstGeom prst="rect">
            <a:avLst/>
          </a:prstGeom>
        </p:spPr>
      </p:pic>
      <p:pic>
        <p:nvPicPr>
          <p:cNvPr id="7" name="Imagen 6">
            <a:extLst>
              <a:ext uri="{FF2B5EF4-FFF2-40B4-BE49-F238E27FC236}">
                <a16:creationId xmlns:a16="http://schemas.microsoft.com/office/drawing/2014/main" id="{D022D0F7-49CE-4065-ACC5-52B6E041AFF0}"/>
              </a:ext>
            </a:extLst>
          </p:cNvPr>
          <p:cNvPicPr>
            <a:picLocks noChangeAspect="1"/>
          </p:cNvPicPr>
          <p:nvPr/>
        </p:nvPicPr>
        <p:blipFill>
          <a:blip r:embed="rId3"/>
          <a:stretch>
            <a:fillRect/>
          </a:stretch>
        </p:blipFill>
        <p:spPr>
          <a:xfrm>
            <a:off x="319755" y="3801940"/>
            <a:ext cx="5591955" cy="1162212"/>
          </a:xfrm>
          <a:prstGeom prst="rect">
            <a:avLst/>
          </a:prstGeom>
        </p:spPr>
      </p:pic>
    </p:spTree>
    <p:extLst>
      <p:ext uri="{BB962C8B-B14F-4D97-AF65-F5344CB8AC3E}">
        <p14:creationId xmlns:p14="http://schemas.microsoft.com/office/powerpoint/2010/main" val="3183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734FA7-D81C-42BB-934F-BCFE0801A6D7}"/>
              </a:ext>
            </a:extLst>
          </p:cNvPr>
          <p:cNvSpPr>
            <a:spLocks noGrp="1"/>
          </p:cNvSpPr>
          <p:nvPr>
            <p:ph type="title"/>
          </p:nvPr>
        </p:nvSpPr>
        <p:spPr/>
        <p:txBody>
          <a:bodyPr/>
          <a:lstStyle/>
          <a:p>
            <a:r>
              <a:rPr lang="es-ES" dirty="0"/>
              <a:t>VECTORES PT2</a:t>
            </a:r>
          </a:p>
        </p:txBody>
      </p:sp>
      <p:sp>
        <p:nvSpPr>
          <p:cNvPr id="3" name="Marcador de contenido 2">
            <a:extLst>
              <a:ext uri="{FF2B5EF4-FFF2-40B4-BE49-F238E27FC236}">
                <a16:creationId xmlns:a16="http://schemas.microsoft.com/office/drawing/2014/main" id="{5BB86366-585A-4E2A-8B4D-23B1E8B01750}"/>
              </a:ext>
            </a:extLst>
          </p:cNvPr>
          <p:cNvSpPr>
            <a:spLocks noGrp="1"/>
          </p:cNvSpPr>
          <p:nvPr>
            <p:ph idx="1"/>
          </p:nvPr>
        </p:nvSpPr>
        <p:spPr>
          <a:xfrm>
            <a:off x="6680200" y="973667"/>
            <a:ext cx="4367211" cy="4817534"/>
          </a:xfrm>
        </p:spPr>
        <p:txBody>
          <a:bodyPr/>
          <a:lstStyle/>
          <a:p>
            <a:r>
              <a:rPr lang="es-ES" dirty="0"/>
              <a:t>En R la primera posición seria el [2], porque en otros lenguajes la primera posición seria[4] ya que es 0,1,2. En R seria 1,2,3. </a:t>
            </a:r>
          </a:p>
          <a:p>
            <a:r>
              <a:rPr lang="es-ES" dirty="0"/>
              <a:t>Poniendo “v1[2] &lt;-5” cambiamos el valor que había en la posición 2.</a:t>
            </a:r>
          </a:p>
          <a:p>
            <a:r>
              <a:rPr lang="es-ES" dirty="0"/>
              <a:t>Cuando hacemos una suma v1+3 a cada numero se le suma +3 y nos daría 5 8 9</a:t>
            </a:r>
          </a:p>
        </p:txBody>
      </p:sp>
      <p:pic>
        <p:nvPicPr>
          <p:cNvPr id="5" name="Imagen 4">
            <a:extLst>
              <a:ext uri="{FF2B5EF4-FFF2-40B4-BE49-F238E27FC236}">
                <a16:creationId xmlns:a16="http://schemas.microsoft.com/office/drawing/2014/main" id="{518BB7A0-19AC-4F1E-BE47-4651542EF4D2}"/>
              </a:ext>
            </a:extLst>
          </p:cNvPr>
          <p:cNvPicPr>
            <a:picLocks noChangeAspect="1"/>
          </p:cNvPicPr>
          <p:nvPr/>
        </p:nvPicPr>
        <p:blipFill>
          <a:blip r:embed="rId2"/>
          <a:stretch>
            <a:fillRect/>
          </a:stretch>
        </p:blipFill>
        <p:spPr>
          <a:xfrm>
            <a:off x="848498" y="1760350"/>
            <a:ext cx="2762636" cy="2676899"/>
          </a:xfrm>
          <a:prstGeom prst="rect">
            <a:avLst/>
          </a:prstGeom>
        </p:spPr>
      </p:pic>
      <p:pic>
        <p:nvPicPr>
          <p:cNvPr id="7" name="Imagen 6">
            <a:extLst>
              <a:ext uri="{FF2B5EF4-FFF2-40B4-BE49-F238E27FC236}">
                <a16:creationId xmlns:a16="http://schemas.microsoft.com/office/drawing/2014/main" id="{CDFB1379-0399-4415-A8E0-FB168C98E7F5}"/>
              </a:ext>
            </a:extLst>
          </p:cNvPr>
          <p:cNvPicPr>
            <a:picLocks noChangeAspect="1"/>
          </p:cNvPicPr>
          <p:nvPr/>
        </p:nvPicPr>
        <p:blipFill>
          <a:blip r:embed="rId3"/>
          <a:stretch>
            <a:fillRect/>
          </a:stretch>
        </p:blipFill>
        <p:spPr>
          <a:xfrm>
            <a:off x="848498" y="4535436"/>
            <a:ext cx="4077269" cy="733527"/>
          </a:xfrm>
          <a:prstGeom prst="rect">
            <a:avLst/>
          </a:prstGeom>
        </p:spPr>
      </p:pic>
    </p:spTree>
    <p:extLst>
      <p:ext uri="{BB962C8B-B14F-4D97-AF65-F5344CB8AC3E}">
        <p14:creationId xmlns:p14="http://schemas.microsoft.com/office/powerpoint/2010/main" val="49526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97447-20E2-4502-B694-88FBA9C9CBF7}"/>
              </a:ext>
            </a:extLst>
          </p:cNvPr>
          <p:cNvSpPr>
            <a:spLocks noGrp="1"/>
          </p:cNvSpPr>
          <p:nvPr>
            <p:ph type="title"/>
          </p:nvPr>
        </p:nvSpPr>
        <p:spPr/>
        <p:txBody>
          <a:bodyPr/>
          <a:lstStyle/>
          <a:p>
            <a:r>
              <a:rPr lang="es-ES" dirty="0"/>
              <a:t>VECTORES PT2</a:t>
            </a:r>
          </a:p>
        </p:txBody>
      </p:sp>
      <p:sp>
        <p:nvSpPr>
          <p:cNvPr id="3" name="Marcador de contenido 2">
            <a:extLst>
              <a:ext uri="{FF2B5EF4-FFF2-40B4-BE49-F238E27FC236}">
                <a16:creationId xmlns:a16="http://schemas.microsoft.com/office/drawing/2014/main" id="{DE29B37D-3F63-487C-A7D9-FF9F50AF18A3}"/>
              </a:ext>
            </a:extLst>
          </p:cNvPr>
          <p:cNvSpPr>
            <a:spLocks noGrp="1"/>
          </p:cNvSpPr>
          <p:nvPr>
            <p:ph idx="1"/>
          </p:nvPr>
        </p:nvSpPr>
        <p:spPr>
          <a:xfrm>
            <a:off x="7433734" y="1923978"/>
            <a:ext cx="3325811" cy="4842934"/>
          </a:xfrm>
        </p:spPr>
        <p:txBody>
          <a:bodyPr/>
          <a:lstStyle/>
          <a:p>
            <a:r>
              <a:rPr lang="es-ES" dirty="0"/>
              <a:t>Se pueden guardar vectores como números enteros ya que eso va a ser importante para el siguiente paso que son las matrices</a:t>
            </a:r>
          </a:p>
        </p:txBody>
      </p:sp>
      <p:pic>
        <p:nvPicPr>
          <p:cNvPr id="5" name="Imagen 4">
            <a:extLst>
              <a:ext uri="{FF2B5EF4-FFF2-40B4-BE49-F238E27FC236}">
                <a16:creationId xmlns:a16="http://schemas.microsoft.com/office/drawing/2014/main" id="{EF6AC52D-574D-4EBB-979E-6F79437A8A54}"/>
              </a:ext>
            </a:extLst>
          </p:cNvPr>
          <p:cNvPicPr>
            <a:picLocks noChangeAspect="1"/>
          </p:cNvPicPr>
          <p:nvPr/>
        </p:nvPicPr>
        <p:blipFill>
          <a:blip r:embed="rId2"/>
          <a:stretch>
            <a:fillRect/>
          </a:stretch>
        </p:blipFill>
        <p:spPr>
          <a:xfrm>
            <a:off x="1141413" y="1923978"/>
            <a:ext cx="4067743" cy="1028844"/>
          </a:xfrm>
          <a:prstGeom prst="rect">
            <a:avLst/>
          </a:prstGeom>
        </p:spPr>
      </p:pic>
      <p:pic>
        <p:nvPicPr>
          <p:cNvPr id="7" name="Imagen 6">
            <a:extLst>
              <a:ext uri="{FF2B5EF4-FFF2-40B4-BE49-F238E27FC236}">
                <a16:creationId xmlns:a16="http://schemas.microsoft.com/office/drawing/2014/main" id="{240A6208-2387-4416-827B-35DFCB9CD4CD}"/>
              </a:ext>
            </a:extLst>
          </p:cNvPr>
          <p:cNvPicPr>
            <a:picLocks noChangeAspect="1"/>
          </p:cNvPicPr>
          <p:nvPr/>
        </p:nvPicPr>
        <p:blipFill>
          <a:blip r:embed="rId3"/>
          <a:stretch>
            <a:fillRect/>
          </a:stretch>
        </p:blipFill>
        <p:spPr>
          <a:xfrm>
            <a:off x="1141413" y="3544721"/>
            <a:ext cx="5258534" cy="743054"/>
          </a:xfrm>
          <a:prstGeom prst="rect">
            <a:avLst/>
          </a:prstGeom>
        </p:spPr>
      </p:pic>
    </p:spTree>
    <p:extLst>
      <p:ext uri="{BB962C8B-B14F-4D97-AF65-F5344CB8AC3E}">
        <p14:creationId xmlns:p14="http://schemas.microsoft.com/office/powerpoint/2010/main" val="4072015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0DDA1-B6DD-4A80-9BBB-2A78865BA939}"/>
              </a:ext>
            </a:extLst>
          </p:cNvPr>
          <p:cNvSpPr>
            <a:spLocks noGrp="1"/>
          </p:cNvSpPr>
          <p:nvPr>
            <p:ph type="title"/>
          </p:nvPr>
        </p:nvSpPr>
        <p:spPr/>
        <p:txBody>
          <a:bodyPr/>
          <a:lstStyle/>
          <a:p>
            <a:r>
              <a:rPr lang="es-ES" dirty="0"/>
              <a:t>Matrices pt1</a:t>
            </a:r>
          </a:p>
        </p:txBody>
      </p:sp>
      <p:sp>
        <p:nvSpPr>
          <p:cNvPr id="3" name="Marcador de contenido 2">
            <a:extLst>
              <a:ext uri="{FF2B5EF4-FFF2-40B4-BE49-F238E27FC236}">
                <a16:creationId xmlns:a16="http://schemas.microsoft.com/office/drawing/2014/main" id="{DC114184-7647-4731-A342-14C93A3FFC9A}"/>
              </a:ext>
            </a:extLst>
          </p:cNvPr>
          <p:cNvSpPr>
            <a:spLocks noGrp="1"/>
          </p:cNvSpPr>
          <p:nvPr>
            <p:ph idx="1"/>
          </p:nvPr>
        </p:nvSpPr>
        <p:spPr>
          <a:xfrm>
            <a:off x="4411780" y="2235199"/>
            <a:ext cx="6577011" cy="5291668"/>
          </a:xfrm>
        </p:spPr>
        <p:txBody>
          <a:bodyPr/>
          <a:lstStyle/>
          <a:p>
            <a:r>
              <a:rPr lang="es-ES" dirty="0"/>
              <a:t>Transformamos v1 en una matriz, los números de la izquierda serian las filas y los de la derecha serian las columnas. Ahora seria un objeto bidimensional.</a:t>
            </a:r>
          </a:p>
        </p:txBody>
      </p:sp>
      <p:pic>
        <p:nvPicPr>
          <p:cNvPr id="5" name="Imagen 4">
            <a:extLst>
              <a:ext uri="{FF2B5EF4-FFF2-40B4-BE49-F238E27FC236}">
                <a16:creationId xmlns:a16="http://schemas.microsoft.com/office/drawing/2014/main" id="{60288545-96ED-4CC5-9EA4-71AFE11D1C54}"/>
              </a:ext>
            </a:extLst>
          </p:cNvPr>
          <p:cNvPicPr>
            <a:picLocks noChangeAspect="1"/>
          </p:cNvPicPr>
          <p:nvPr/>
        </p:nvPicPr>
        <p:blipFill>
          <a:blip r:embed="rId2"/>
          <a:stretch>
            <a:fillRect/>
          </a:stretch>
        </p:blipFill>
        <p:spPr>
          <a:xfrm>
            <a:off x="1203209" y="1866682"/>
            <a:ext cx="1657581" cy="3124636"/>
          </a:xfrm>
          <a:prstGeom prst="rect">
            <a:avLst/>
          </a:prstGeom>
        </p:spPr>
      </p:pic>
      <p:pic>
        <p:nvPicPr>
          <p:cNvPr id="7" name="Imagen 6">
            <a:extLst>
              <a:ext uri="{FF2B5EF4-FFF2-40B4-BE49-F238E27FC236}">
                <a16:creationId xmlns:a16="http://schemas.microsoft.com/office/drawing/2014/main" id="{418F6FB8-253A-4777-BA98-525F975B01DC}"/>
              </a:ext>
            </a:extLst>
          </p:cNvPr>
          <p:cNvPicPr>
            <a:picLocks noChangeAspect="1"/>
          </p:cNvPicPr>
          <p:nvPr/>
        </p:nvPicPr>
        <p:blipFill>
          <a:blip r:embed="rId3"/>
          <a:stretch>
            <a:fillRect/>
          </a:stretch>
        </p:blipFill>
        <p:spPr>
          <a:xfrm>
            <a:off x="1203209" y="5064587"/>
            <a:ext cx="5172797" cy="962159"/>
          </a:xfrm>
          <a:prstGeom prst="rect">
            <a:avLst/>
          </a:prstGeom>
        </p:spPr>
      </p:pic>
    </p:spTree>
    <p:extLst>
      <p:ext uri="{BB962C8B-B14F-4D97-AF65-F5344CB8AC3E}">
        <p14:creationId xmlns:p14="http://schemas.microsoft.com/office/powerpoint/2010/main" val="2354882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DD534-5FE2-4A83-8CF6-57240E7844C2}"/>
              </a:ext>
            </a:extLst>
          </p:cNvPr>
          <p:cNvSpPr>
            <a:spLocks noGrp="1"/>
          </p:cNvSpPr>
          <p:nvPr>
            <p:ph type="title"/>
          </p:nvPr>
        </p:nvSpPr>
        <p:spPr/>
        <p:txBody>
          <a:bodyPr/>
          <a:lstStyle/>
          <a:p>
            <a:r>
              <a:rPr lang="es-ES" dirty="0"/>
              <a:t>Matrices pt1</a:t>
            </a:r>
          </a:p>
        </p:txBody>
      </p:sp>
      <p:sp>
        <p:nvSpPr>
          <p:cNvPr id="3" name="Marcador de contenido 2">
            <a:extLst>
              <a:ext uri="{FF2B5EF4-FFF2-40B4-BE49-F238E27FC236}">
                <a16:creationId xmlns:a16="http://schemas.microsoft.com/office/drawing/2014/main" id="{A10ADD4B-5D91-4B3D-B19D-3296ED55042D}"/>
              </a:ext>
            </a:extLst>
          </p:cNvPr>
          <p:cNvSpPr>
            <a:spLocks noGrp="1"/>
          </p:cNvSpPr>
          <p:nvPr>
            <p:ph idx="1"/>
          </p:nvPr>
        </p:nvSpPr>
        <p:spPr/>
        <p:txBody>
          <a:bodyPr/>
          <a:lstStyle/>
          <a:p>
            <a:r>
              <a:rPr lang="es-ES" dirty="0"/>
              <a:t>Nosotros podemos elegir el numero de columnas y filas que queremos. En este caso 5 filas y 3 columnas.</a:t>
            </a:r>
          </a:p>
        </p:txBody>
      </p:sp>
      <p:pic>
        <p:nvPicPr>
          <p:cNvPr id="5" name="Imagen 4">
            <a:extLst>
              <a:ext uri="{FF2B5EF4-FFF2-40B4-BE49-F238E27FC236}">
                <a16:creationId xmlns:a16="http://schemas.microsoft.com/office/drawing/2014/main" id="{9BCBF43A-3681-48B9-BA55-FB4378CBE350}"/>
              </a:ext>
            </a:extLst>
          </p:cNvPr>
          <p:cNvPicPr>
            <a:picLocks noChangeAspect="1"/>
          </p:cNvPicPr>
          <p:nvPr/>
        </p:nvPicPr>
        <p:blipFill>
          <a:blip r:embed="rId2"/>
          <a:stretch>
            <a:fillRect/>
          </a:stretch>
        </p:blipFill>
        <p:spPr>
          <a:xfrm>
            <a:off x="1317922" y="3351088"/>
            <a:ext cx="3324689" cy="1781424"/>
          </a:xfrm>
          <a:prstGeom prst="rect">
            <a:avLst/>
          </a:prstGeom>
        </p:spPr>
      </p:pic>
    </p:spTree>
    <p:extLst>
      <p:ext uri="{BB962C8B-B14F-4D97-AF65-F5344CB8AC3E}">
        <p14:creationId xmlns:p14="http://schemas.microsoft.com/office/powerpoint/2010/main" val="37754552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103</TotalTime>
  <Words>581</Words>
  <Application>Microsoft Office PowerPoint</Application>
  <PresentationFormat>Panorámica</PresentationFormat>
  <Paragraphs>41</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Tw Cen MT</vt:lpstr>
      <vt:lpstr>Circuito</vt:lpstr>
      <vt:lpstr>Aprendiendo r</vt:lpstr>
      <vt:lpstr>Objetos y atributos</vt:lpstr>
      <vt:lpstr>Objetos y atributos</vt:lpstr>
      <vt:lpstr>Vectores PT1</vt:lpstr>
      <vt:lpstr>Vectores PT1</vt:lpstr>
      <vt:lpstr>VECTORES PT2</vt:lpstr>
      <vt:lpstr>VECTORES PT2</vt:lpstr>
      <vt:lpstr>Matrices pt1</vt:lpstr>
      <vt:lpstr>Matrices pt1</vt:lpstr>
      <vt:lpstr>Matrices pt1</vt:lpstr>
      <vt:lpstr>Matrices pt1</vt:lpstr>
      <vt:lpstr>Matrices pt2</vt:lpstr>
      <vt:lpstr>Matrices pt2</vt:lpstr>
      <vt:lpstr>Matrices pt2</vt:lpstr>
      <vt:lpstr>Data frames pt1</vt:lpstr>
      <vt:lpstr>Data frames pt1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Aprendiendo r</dc:title>
  <dc:creator>David Prieto</dc:creator>
  <cp:lastModifiedBy>David Prieto</cp:lastModifiedBy>
  <cp:revision>13</cp:revision>
  <dcterms:created xsi:type="dcterms:W3CDTF">2025-04-07T15:05:50Z</dcterms:created>
  <dcterms:modified xsi:type="dcterms:W3CDTF">2025-04-08T11:32:24Z</dcterms:modified>
</cp:coreProperties>
</file>