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Belleza" charset="1" panose="02000503050000020003"/>
      <p:regular r:id="rId36"/>
    </p:embeddedFont>
    <p:embeddedFont>
      <p:font typeface="PT Serif" charset="1" panose="020A0603040505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72839" y="-6919059"/>
            <a:ext cx="21069239" cy="14936959"/>
          </a:xfrm>
          <a:custGeom>
            <a:avLst/>
            <a:gdLst/>
            <a:ahLst/>
            <a:cxnLst/>
            <a:rect r="r" b="b" t="t" l="l"/>
            <a:pathLst>
              <a:path h="14936959" w="21069239">
                <a:moveTo>
                  <a:pt x="0" y="0"/>
                </a:moveTo>
                <a:lnTo>
                  <a:pt x="21069239" y="0"/>
                </a:lnTo>
                <a:lnTo>
                  <a:pt x="21069239" y="14936959"/>
                </a:lnTo>
                <a:lnTo>
                  <a:pt x="0" y="14936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24766" y="-4291653"/>
            <a:ext cx="11384530" cy="8475776"/>
          </a:xfrm>
          <a:custGeom>
            <a:avLst/>
            <a:gdLst/>
            <a:ahLst/>
            <a:cxnLst/>
            <a:rect r="r" b="b" t="t" l="l"/>
            <a:pathLst>
              <a:path h="8475776" w="11384530">
                <a:moveTo>
                  <a:pt x="0" y="0"/>
                </a:moveTo>
                <a:lnTo>
                  <a:pt x="11384530" y="0"/>
                </a:lnTo>
                <a:lnTo>
                  <a:pt x="11384530" y="8475776"/>
                </a:lnTo>
                <a:lnTo>
                  <a:pt x="0" y="8475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01744" y="2788280"/>
            <a:ext cx="21069239" cy="14936959"/>
          </a:xfrm>
          <a:custGeom>
            <a:avLst/>
            <a:gdLst/>
            <a:ahLst/>
            <a:cxnLst/>
            <a:rect r="r" b="b" t="t" l="l"/>
            <a:pathLst>
              <a:path h="14936959" w="21069239">
                <a:moveTo>
                  <a:pt x="0" y="0"/>
                </a:moveTo>
                <a:lnTo>
                  <a:pt x="21069239" y="0"/>
                </a:lnTo>
                <a:lnTo>
                  <a:pt x="21069239" y="14936959"/>
                </a:lnTo>
                <a:lnTo>
                  <a:pt x="0" y="14936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599069" y="-3132734"/>
            <a:ext cx="9640938" cy="5070031"/>
          </a:xfrm>
          <a:custGeom>
            <a:avLst/>
            <a:gdLst/>
            <a:ahLst/>
            <a:cxnLst/>
            <a:rect r="r" b="b" t="t" l="l"/>
            <a:pathLst>
              <a:path h="5070031" w="9640938">
                <a:moveTo>
                  <a:pt x="0" y="0"/>
                </a:moveTo>
                <a:lnTo>
                  <a:pt x="9640939" y="0"/>
                </a:lnTo>
                <a:lnTo>
                  <a:pt x="9640939" y="5070031"/>
                </a:lnTo>
                <a:lnTo>
                  <a:pt x="0" y="5070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411174" y="6251236"/>
            <a:ext cx="6751373" cy="7306359"/>
          </a:xfrm>
          <a:custGeom>
            <a:avLst/>
            <a:gdLst/>
            <a:ahLst/>
            <a:cxnLst/>
            <a:rect r="r" b="b" t="t" l="l"/>
            <a:pathLst>
              <a:path h="7306359" w="6751373">
                <a:moveTo>
                  <a:pt x="0" y="0"/>
                </a:moveTo>
                <a:lnTo>
                  <a:pt x="6751374" y="0"/>
                </a:lnTo>
                <a:lnTo>
                  <a:pt x="6751374" y="7306359"/>
                </a:lnTo>
                <a:lnTo>
                  <a:pt x="0" y="73063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903678" y="-6295247"/>
            <a:ext cx="20146720" cy="18052604"/>
          </a:xfrm>
          <a:custGeom>
            <a:avLst/>
            <a:gdLst/>
            <a:ahLst/>
            <a:cxnLst/>
            <a:rect r="r" b="b" t="t" l="l"/>
            <a:pathLst>
              <a:path h="18052604" w="20146720">
                <a:moveTo>
                  <a:pt x="0" y="0"/>
                </a:moveTo>
                <a:lnTo>
                  <a:pt x="20146720" y="0"/>
                </a:lnTo>
                <a:lnTo>
                  <a:pt x="20146720" y="18052604"/>
                </a:lnTo>
                <a:lnTo>
                  <a:pt x="0" y="1805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311471" y="-7455978"/>
            <a:ext cx="20463604" cy="16969357"/>
          </a:xfrm>
          <a:custGeom>
            <a:avLst/>
            <a:gdLst/>
            <a:ahLst/>
            <a:cxnLst/>
            <a:rect r="r" b="b" t="t" l="l"/>
            <a:pathLst>
              <a:path h="16969357" w="20463604">
                <a:moveTo>
                  <a:pt x="0" y="0"/>
                </a:moveTo>
                <a:lnTo>
                  <a:pt x="20463604" y="0"/>
                </a:lnTo>
                <a:lnTo>
                  <a:pt x="20463604" y="16969357"/>
                </a:lnTo>
                <a:lnTo>
                  <a:pt x="0" y="1696935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9" id="9"/>
          <p:cNvGrpSpPr/>
          <p:nvPr/>
        </p:nvGrpSpPr>
        <p:grpSpPr>
          <a:xfrm rot="0">
            <a:off x="12969185" y="427261"/>
            <a:ext cx="4934356" cy="5453762"/>
            <a:chOff x="0" y="0"/>
            <a:chExt cx="6579141" cy="7271683"/>
          </a:xfrm>
        </p:grpSpPr>
        <p:sp>
          <p:nvSpPr>
            <p:cNvPr name="Freeform 10" id="10"/>
            <p:cNvSpPr/>
            <p:nvPr/>
          </p:nvSpPr>
          <p:spPr>
            <a:xfrm flipH="false" flipV="false" rot="0">
              <a:off x="0" y="0"/>
              <a:ext cx="6579108" cy="7271639"/>
            </a:xfrm>
            <a:custGeom>
              <a:avLst/>
              <a:gdLst/>
              <a:ahLst/>
              <a:cxnLst/>
              <a:rect r="r" b="b" t="t" l="l"/>
              <a:pathLst>
                <a:path h="7271639" w="6579108">
                  <a:moveTo>
                    <a:pt x="0" y="0"/>
                  </a:moveTo>
                  <a:lnTo>
                    <a:pt x="6579108" y="0"/>
                  </a:lnTo>
                  <a:lnTo>
                    <a:pt x="6579108" y="7271639"/>
                  </a:lnTo>
                  <a:lnTo>
                    <a:pt x="0" y="7271639"/>
                  </a:lnTo>
                  <a:lnTo>
                    <a:pt x="0" y="0"/>
                  </a:lnTo>
                  <a:close/>
                </a:path>
              </a:pathLst>
            </a:custGeom>
            <a:blipFill>
              <a:blip r:embed="rId14"/>
              <a:stretch>
                <a:fillRect l="0" t="0" r="0" b="0"/>
              </a:stretch>
            </a:blipFill>
          </p:spPr>
        </p:sp>
      </p:grpSp>
      <p:sp>
        <p:nvSpPr>
          <p:cNvPr name="TextBox 11" id="11"/>
          <p:cNvSpPr txBox="true"/>
          <p:nvPr/>
        </p:nvSpPr>
        <p:spPr>
          <a:xfrm rot="0">
            <a:off x="669329" y="6070168"/>
            <a:ext cx="9823255" cy="3188132"/>
          </a:xfrm>
          <a:prstGeom prst="rect">
            <a:avLst/>
          </a:prstGeom>
        </p:spPr>
        <p:txBody>
          <a:bodyPr anchor="t" rtlCol="false" tIns="0" lIns="0" bIns="0" rIns="0">
            <a:spAutoFit/>
          </a:bodyPr>
          <a:lstStyle/>
          <a:p>
            <a:pPr algn="just">
              <a:lnSpc>
                <a:spcPts val="12138"/>
              </a:lnSpc>
            </a:pPr>
            <a:r>
              <a:rPr lang="en-US" sz="8671">
                <a:solidFill>
                  <a:srgbClr val="000000"/>
                </a:solidFill>
                <a:latin typeface="Belleza"/>
                <a:ea typeface="Belleza"/>
                <a:cs typeface="Belleza"/>
                <a:sym typeface="Belleza"/>
              </a:rPr>
              <a:t>Model United Nations 2024</a:t>
            </a:r>
          </a:p>
        </p:txBody>
      </p:sp>
      <p:sp>
        <p:nvSpPr>
          <p:cNvPr name="TextBox 12" id="12"/>
          <p:cNvSpPr txBox="true"/>
          <p:nvPr/>
        </p:nvSpPr>
        <p:spPr>
          <a:xfrm rot="0">
            <a:off x="669329" y="4194178"/>
            <a:ext cx="6114724" cy="1923086"/>
          </a:xfrm>
          <a:prstGeom prst="rect">
            <a:avLst/>
          </a:prstGeom>
        </p:spPr>
        <p:txBody>
          <a:bodyPr anchor="t" rtlCol="false" tIns="0" lIns="0" bIns="0" rIns="0">
            <a:spAutoFit/>
          </a:bodyPr>
          <a:lstStyle/>
          <a:p>
            <a:pPr algn="l">
              <a:lnSpc>
                <a:spcPts val="7237"/>
              </a:lnSpc>
            </a:pPr>
            <a:r>
              <a:rPr lang="en-US" sz="5168">
                <a:solidFill>
                  <a:srgbClr val="000000"/>
                </a:solidFill>
                <a:latin typeface="Belleza"/>
                <a:ea typeface="Belleza"/>
                <a:cs typeface="Belleza"/>
                <a:sym typeface="Belleza"/>
              </a:rPr>
              <a:t>Delhi Public School, Hyderabad</a:t>
            </a:r>
          </a:p>
        </p:txBody>
      </p:sp>
      <p:sp>
        <p:nvSpPr>
          <p:cNvPr name="Freeform 13" id="13"/>
          <p:cNvSpPr/>
          <p:nvPr/>
        </p:nvSpPr>
        <p:spPr>
          <a:xfrm flipH="false" flipV="false" rot="0">
            <a:off x="12438553" y="8191546"/>
            <a:ext cx="5443246" cy="4792121"/>
          </a:xfrm>
          <a:custGeom>
            <a:avLst/>
            <a:gdLst/>
            <a:ahLst/>
            <a:cxnLst/>
            <a:rect r="r" b="b" t="t" l="l"/>
            <a:pathLst>
              <a:path h="4792121" w="5443246">
                <a:moveTo>
                  <a:pt x="0" y="0"/>
                </a:moveTo>
                <a:lnTo>
                  <a:pt x="5443246" y="0"/>
                </a:lnTo>
                <a:lnTo>
                  <a:pt x="5443246" y="4792121"/>
                </a:lnTo>
                <a:lnTo>
                  <a:pt x="0" y="479212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73299" y="2618612"/>
            <a:ext cx="12462444" cy="7144111"/>
          </a:xfrm>
          <a:prstGeom prst="rect">
            <a:avLst/>
          </a:prstGeom>
        </p:spPr>
        <p:txBody>
          <a:bodyPr anchor="t" rtlCol="false" tIns="0" lIns="0" bIns="0" rIns="0">
            <a:spAutoFit/>
          </a:bodyPr>
          <a:lstStyle/>
          <a:p>
            <a:pPr algn="l">
              <a:lnSpc>
                <a:spcPts val="6210"/>
              </a:lnSpc>
            </a:pPr>
          </a:p>
          <a:p>
            <a:pPr algn="l" marL="1014108" indent="-338036" lvl="2">
              <a:lnSpc>
                <a:spcPts val="6210"/>
              </a:lnSpc>
              <a:buFont typeface="Arial"/>
              <a:buChar char="⚬"/>
            </a:pPr>
            <a:r>
              <a:rPr lang="en-US" sz="4436">
                <a:solidFill>
                  <a:srgbClr val="000000"/>
                </a:solidFill>
                <a:latin typeface="Belleza"/>
                <a:ea typeface="Belleza"/>
                <a:cs typeface="Belleza"/>
                <a:sym typeface="Belleza"/>
              </a:rPr>
              <a:t>Speaking time can be set to 60, 90 or 120 seconds. </a:t>
            </a:r>
          </a:p>
          <a:p>
            <a:pPr algn="l" marL="1014108" indent="-338036" lvl="2">
              <a:lnSpc>
                <a:spcPts val="6210"/>
              </a:lnSpc>
              <a:buFont typeface="Arial"/>
              <a:buChar char="⚬"/>
            </a:pPr>
            <a:r>
              <a:rPr lang="en-US" sz="4436">
                <a:solidFill>
                  <a:srgbClr val="000000"/>
                </a:solidFill>
                <a:latin typeface="Belleza"/>
                <a:ea typeface="Belleza"/>
                <a:cs typeface="Belleza"/>
                <a:sym typeface="Belleza"/>
              </a:rPr>
              <a:t>A delegate can be added to the list by raising their placard or sending a note to the EB. </a:t>
            </a:r>
          </a:p>
          <a:p>
            <a:pPr algn="l" marL="1014108" indent="-338036" lvl="2">
              <a:lnSpc>
                <a:spcPts val="6210"/>
              </a:lnSpc>
              <a:buFont typeface="Arial"/>
              <a:buChar char="⚬"/>
            </a:pPr>
            <a:r>
              <a:rPr lang="en-US" sz="4436">
                <a:solidFill>
                  <a:srgbClr val="000000"/>
                </a:solidFill>
                <a:latin typeface="Belleza"/>
                <a:ea typeface="Belleza"/>
                <a:cs typeface="Belleza"/>
                <a:sym typeface="Belleza"/>
              </a:rPr>
              <a:t>Delegates may speak an unlimited number of times through the GSL but cannot be added if their name is already there on the list.</a:t>
            </a:r>
          </a:p>
          <a:p>
            <a:pPr algn="l" marL="1014108" indent="-338036" lvl="2">
              <a:lnSpc>
                <a:spcPts val="6210"/>
              </a:lnSpc>
            </a:pPr>
          </a:p>
          <a:p>
            <a:pPr algn="l" marL="1014108" indent="-338036" lvl="2">
              <a:lnSpc>
                <a:spcPts val="6210"/>
              </a:lnSpc>
            </a:pPr>
          </a:p>
        </p:txBody>
      </p:sp>
      <p:sp>
        <p:nvSpPr>
          <p:cNvPr name="Freeform 3" id="3"/>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72110"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1028700" y="1248817"/>
            <a:ext cx="11951643" cy="1574219"/>
          </a:xfrm>
          <a:prstGeom prst="rect">
            <a:avLst/>
          </a:prstGeom>
        </p:spPr>
        <p:txBody>
          <a:bodyPr anchor="t" rtlCol="false" tIns="0" lIns="0" bIns="0" rIns="0">
            <a:spAutoFit/>
          </a:bodyPr>
          <a:lstStyle/>
          <a:p>
            <a:pPr algn="ctr">
              <a:lnSpc>
                <a:spcPts val="11665"/>
              </a:lnSpc>
            </a:pPr>
            <a:r>
              <a:rPr lang="en-US" sz="8000">
                <a:solidFill>
                  <a:srgbClr val="000000"/>
                </a:solidFill>
                <a:latin typeface="Belleza"/>
                <a:ea typeface="Belleza"/>
                <a:cs typeface="Belleza"/>
                <a:sym typeface="Belleza"/>
              </a:rPr>
              <a:t>General Speakers List (GSL)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40800" y="666750"/>
            <a:ext cx="4657108" cy="1576070"/>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Yields</a:t>
            </a:r>
          </a:p>
        </p:txBody>
      </p:sp>
      <p:sp>
        <p:nvSpPr>
          <p:cNvPr name="TextBox 3" id="3"/>
          <p:cNvSpPr txBox="true"/>
          <p:nvPr/>
        </p:nvSpPr>
        <p:spPr>
          <a:xfrm rot="0">
            <a:off x="1028700" y="2519958"/>
            <a:ext cx="12111782" cy="8136174"/>
          </a:xfrm>
          <a:prstGeom prst="rect">
            <a:avLst/>
          </a:prstGeom>
        </p:spPr>
        <p:txBody>
          <a:bodyPr anchor="t" rtlCol="false" tIns="0" lIns="0" bIns="0" rIns="0">
            <a:spAutoFit/>
          </a:bodyPr>
          <a:lstStyle/>
          <a:p>
            <a:pPr algn="l" marL="866420" indent="-288807" lvl="2">
              <a:lnSpc>
                <a:spcPts val="5305"/>
              </a:lnSpc>
              <a:buFont typeface="Arial"/>
              <a:buChar char="⚬"/>
            </a:pPr>
            <a:r>
              <a:rPr lang="en-US" sz="3790">
                <a:solidFill>
                  <a:srgbClr val="000000"/>
                </a:solidFill>
                <a:latin typeface="Belleza"/>
                <a:ea typeface="Belleza"/>
                <a:cs typeface="Belleza"/>
                <a:sym typeface="Belleza"/>
              </a:rPr>
              <a:t>If there is time remaining once a delegate concludes their speech, they must yield the remaining time. The remaining time may be yielded to the following:</a:t>
            </a:r>
          </a:p>
          <a:p>
            <a:pPr algn="l" marL="866420" indent="-288807" lvl="2">
              <a:lnSpc>
                <a:spcPts val="5305"/>
              </a:lnSpc>
            </a:pPr>
          </a:p>
          <a:p>
            <a:pPr algn="l" marL="866420" indent="-288807" lvl="2">
              <a:lnSpc>
                <a:spcPts val="5305"/>
              </a:lnSpc>
              <a:buFont typeface="Arial"/>
              <a:buChar char="⚬"/>
            </a:pPr>
            <a:r>
              <a:rPr lang="en-US" sz="3790">
                <a:solidFill>
                  <a:srgbClr val="000000"/>
                </a:solidFill>
                <a:latin typeface="Belleza"/>
                <a:ea typeface="Belleza"/>
                <a:cs typeface="Belleza"/>
                <a:sym typeface="Belleza"/>
              </a:rPr>
              <a:t>Yield to the Executive Board (Time is absorbed or used at the discretion of the EB)</a:t>
            </a:r>
          </a:p>
          <a:p>
            <a:pPr algn="l" marL="866420" indent="-288807" lvl="2">
              <a:lnSpc>
                <a:spcPts val="5305"/>
              </a:lnSpc>
              <a:buFont typeface="Arial"/>
              <a:buChar char="⚬"/>
            </a:pPr>
            <a:r>
              <a:rPr lang="en-US" sz="3790">
                <a:solidFill>
                  <a:srgbClr val="000000"/>
                </a:solidFill>
                <a:latin typeface="Belleza"/>
                <a:ea typeface="Belleza"/>
                <a:cs typeface="Belleza"/>
                <a:sym typeface="Belleza"/>
              </a:rPr>
              <a:t>Yield to Points of Information (To entertain questions from other delegates)</a:t>
            </a:r>
          </a:p>
          <a:p>
            <a:pPr algn="l" marL="866420" indent="-288807" lvl="2">
              <a:lnSpc>
                <a:spcPts val="5305"/>
              </a:lnSpc>
              <a:buFont typeface="Arial"/>
              <a:buChar char="⚬"/>
            </a:pPr>
            <a:r>
              <a:rPr lang="en-US" sz="3790">
                <a:solidFill>
                  <a:srgbClr val="000000"/>
                </a:solidFill>
                <a:latin typeface="Belleza"/>
                <a:ea typeface="Belleza"/>
                <a:cs typeface="Belleza"/>
                <a:sym typeface="Belleza"/>
              </a:rPr>
              <a:t>Yield to another delegate (Allocates time for another delegate to speak)</a:t>
            </a:r>
          </a:p>
          <a:p>
            <a:pPr algn="l" marL="866420" indent="-288807" lvl="2">
              <a:lnSpc>
                <a:spcPts val="5305"/>
              </a:lnSpc>
            </a:pPr>
          </a:p>
          <a:p>
            <a:pPr algn="l" marL="866420" indent="-288807" lvl="2">
              <a:lnSpc>
                <a:spcPts val="5305"/>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099257"/>
            <a:ext cx="11853525" cy="8201873"/>
          </a:xfrm>
          <a:prstGeom prst="rect">
            <a:avLst/>
          </a:prstGeom>
        </p:spPr>
        <p:txBody>
          <a:bodyPr anchor="t" rtlCol="false" tIns="0" lIns="0" bIns="0" rIns="0">
            <a:spAutoFit/>
          </a:bodyPr>
          <a:lstStyle/>
          <a:p>
            <a:pPr algn="l">
              <a:lnSpc>
                <a:spcPts val="5910"/>
              </a:lnSpc>
            </a:pPr>
          </a:p>
          <a:p>
            <a:pPr algn="l">
              <a:lnSpc>
                <a:spcPts val="5910"/>
              </a:lnSpc>
            </a:pPr>
            <a:r>
              <a:rPr lang="en-US" sz="4222">
                <a:solidFill>
                  <a:srgbClr val="000000"/>
                </a:solidFill>
                <a:latin typeface="Belleza"/>
                <a:ea typeface="Belleza"/>
                <a:cs typeface="Belleza"/>
                <a:sym typeface="Belleza"/>
              </a:rPr>
              <a:t>4.  Yield to Comments (To entertain comments on the speech made by the delegate)</a:t>
            </a:r>
          </a:p>
          <a:p>
            <a:pPr algn="l">
              <a:lnSpc>
                <a:spcPts val="5910"/>
              </a:lnSpc>
            </a:pPr>
          </a:p>
          <a:p>
            <a:pPr algn="l" marL="965161" indent="-321720" lvl="2">
              <a:lnSpc>
                <a:spcPts val="5910"/>
              </a:lnSpc>
              <a:buFont typeface="Arial"/>
              <a:buChar char="⚬"/>
            </a:pPr>
            <a:r>
              <a:rPr lang="en-US" sz="4222">
                <a:solidFill>
                  <a:srgbClr val="000000"/>
                </a:solidFill>
                <a:latin typeface="Belleza"/>
                <a:ea typeface="Belleza"/>
                <a:cs typeface="Belleza"/>
                <a:sym typeface="Belleza"/>
              </a:rPr>
              <a:t>Delegates may only yield their time in the General Speakers List.</a:t>
            </a:r>
          </a:p>
          <a:p>
            <a:pPr algn="l" marL="965161" indent="-321720" lvl="2">
              <a:lnSpc>
                <a:spcPts val="5910"/>
              </a:lnSpc>
              <a:buFont typeface="Arial"/>
              <a:buChar char="⚬"/>
            </a:pPr>
            <a:r>
              <a:rPr lang="en-US" sz="4222">
                <a:solidFill>
                  <a:srgbClr val="000000"/>
                </a:solidFill>
                <a:latin typeface="Belleza"/>
                <a:ea typeface="Belleza"/>
                <a:cs typeface="Belleza"/>
                <a:sym typeface="Belleza"/>
              </a:rPr>
              <a:t>Points may not be raised upon speeches made in yielded time. </a:t>
            </a:r>
          </a:p>
          <a:p>
            <a:pPr algn="l" marL="965161" indent="-321720" lvl="2">
              <a:lnSpc>
                <a:spcPts val="5910"/>
              </a:lnSpc>
              <a:buFont typeface="Arial"/>
              <a:buChar char="⚬"/>
            </a:pPr>
            <a:r>
              <a:rPr lang="en-US" sz="4222">
                <a:solidFill>
                  <a:srgbClr val="000000"/>
                </a:solidFill>
                <a:latin typeface="Belleza"/>
                <a:ea typeface="Belleza"/>
                <a:cs typeface="Belleza"/>
                <a:sym typeface="Belleza"/>
              </a:rPr>
              <a:t>Time, once yielded, cannot be yielded again.</a:t>
            </a:r>
          </a:p>
          <a:p>
            <a:pPr algn="l" marL="965161" indent="-321720" lvl="2">
              <a:lnSpc>
                <a:spcPts val="5910"/>
              </a:lnSpc>
            </a:pPr>
          </a:p>
          <a:p>
            <a:pPr algn="l" marL="965161" indent="-321720" lvl="2">
              <a:lnSpc>
                <a:spcPts val="5910"/>
              </a:lnSpc>
            </a:pPr>
          </a:p>
        </p:txBody>
      </p:sp>
      <p:sp>
        <p:nvSpPr>
          <p:cNvPr name="Freeform 3" id="3"/>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72110"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340800" y="666750"/>
            <a:ext cx="4657108" cy="1576070"/>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Yields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34305" y="1197843"/>
            <a:ext cx="14349412" cy="1466842"/>
          </a:xfrm>
          <a:prstGeom prst="rect">
            <a:avLst/>
          </a:prstGeom>
        </p:spPr>
        <p:txBody>
          <a:bodyPr anchor="t" rtlCol="false" tIns="0" lIns="0" bIns="0" rIns="0">
            <a:spAutoFit/>
          </a:bodyPr>
          <a:lstStyle/>
          <a:p>
            <a:pPr algn="l">
              <a:lnSpc>
                <a:spcPts val="10500"/>
              </a:lnSpc>
            </a:pPr>
            <a:r>
              <a:rPr lang="en-US" sz="7500">
                <a:solidFill>
                  <a:srgbClr val="000000"/>
                </a:solidFill>
                <a:latin typeface="Belleza"/>
                <a:ea typeface="Belleza"/>
                <a:cs typeface="Belleza"/>
                <a:sym typeface="Belleza"/>
              </a:rPr>
              <a:t>Moderated &amp; Unmoderated Caucuses</a:t>
            </a:r>
          </a:p>
        </p:txBody>
      </p:sp>
      <p:sp>
        <p:nvSpPr>
          <p:cNvPr name="TextBox 3" id="3"/>
          <p:cNvSpPr txBox="true"/>
          <p:nvPr/>
        </p:nvSpPr>
        <p:spPr>
          <a:xfrm rot="0">
            <a:off x="634305" y="2950944"/>
            <a:ext cx="12783976" cy="6693280"/>
          </a:xfrm>
          <a:prstGeom prst="rect">
            <a:avLst/>
          </a:prstGeom>
        </p:spPr>
        <p:txBody>
          <a:bodyPr anchor="t" rtlCol="false" tIns="0" lIns="0" bIns="0" rIns="0">
            <a:spAutoFit/>
          </a:bodyPr>
          <a:lstStyle/>
          <a:p>
            <a:pPr algn="l">
              <a:lnSpc>
                <a:spcPts val="5227"/>
              </a:lnSpc>
            </a:pPr>
            <a:r>
              <a:rPr lang="en-US" sz="3734">
                <a:solidFill>
                  <a:srgbClr val="000000"/>
                </a:solidFill>
                <a:latin typeface="Belleza"/>
                <a:ea typeface="Belleza"/>
                <a:cs typeface="Belleza"/>
                <a:sym typeface="Belleza"/>
              </a:rPr>
              <a:t>A motion to suspend formal debate is required to move into informal debate. </a:t>
            </a:r>
          </a:p>
          <a:p>
            <a:pPr algn="l" marL="853615" indent="-284538" lvl="2">
              <a:lnSpc>
                <a:spcPts val="5227"/>
              </a:lnSpc>
              <a:buFont typeface="Arial"/>
              <a:buChar char="⚬"/>
            </a:pPr>
            <a:r>
              <a:rPr lang="en-US" sz="3734">
                <a:solidFill>
                  <a:srgbClr val="000000"/>
                </a:solidFill>
                <a:latin typeface="Belleza"/>
                <a:ea typeface="Belleza"/>
                <a:cs typeface="Belleza"/>
                <a:sym typeface="Belleza"/>
              </a:rPr>
              <a:t>Moderated Caucus: </a:t>
            </a:r>
          </a:p>
          <a:p>
            <a:pPr algn="l" marL="1525464" indent="-381366" lvl="3">
              <a:lnSpc>
                <a:spcPts val="5227"/>
              </a:lnSpc>
              <a:buFont typeface="Arial"/>
              <a:buChar char="￭"/>
            </a:pPr>
            <a:r>
              <a:rPr lang="en-US" sz="3734">
                <a:solidFill>
                  <a:srgbClr val="000000"/>
                </a:solidFill>
                <a:latin typeface="Belleza"/>
                <a:ea typeface="Belleza"/>
                <a:cs typeface="Belleza"/>
                <a:sym typeface="Belleza"/>
              </a:rPr>
              <a:t> Delegates are allowed to make short and focused arguments on specific topics of the agenda. </a:t>
            </a:r>
          </a:p>
          <a:p>
            <a:pPr algn="l" marL="1525464" indent="-381366" lvl="3">
              <a:lnSpc>
                <a:spcPts val="5227"/>
              </a:lnSpc>
              <a:buFont typeface="Arial"/>
              <a:buChar char="￭"/>
            </a:pPr>
            <a:r>
              <a:rPr lang="en-US" sz="3734">
                <a:solidFill>
                  <a:srgbClr val="000000"/>
                </a:solidFill>
                <a:latin typeface="Belleza"/>
                <a:ea typeface="Belleza"/>
                <a:cs typeface="Belleza"/>
                <a:sym typeface="Belleza"/>
              </a:rPr>
              <a:t> A motion is raised for a specific period of time, which is considerably shorter than the GSL. </a:t>
            </a:r>
          </a:p>
          <a:p>
            <a:pPr algn="l" marL="1525464" indent="-381366" lvl="3">
              <a:lnSpc>
                <a:spcPts val="5227"/>
              </a:lnSpc>
              <a:buFont typeface="Arial"/>
              <a:buChar char="￭"/>
            </a:pPr>
            <a:r>
              <a:rPr lang="en-US" sz="3734">
                <a:solidFill>
                  <a:srgbClr val="000000"/>
                </a:solidFill>
                <a:latin typeface="Belleza"/>
                <a:ea typeface="Belleza"/>
                <a:cs typeface="Belleza"/>
                <a:sym typeface="Belleza"/>
              </a:rPr>
              <a:t> A motion to enter a moderated caucus must include a topic, total duration, and individual speaker time.</a:t>
            </a:r>
          </a:p>
          <a:p>
            <a:pPr algn="l" marL="1525464" indent="-381366" lvl="3">
              <a:lnSpc>
                <a:spcPts val="5227"/>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19368" y="2886009"/>
            <a:ext cx="12414619" cy="6096706"/>
          </a:xfrm>
          <a:prstGeom prst="rect">
            <a:avLst/>
          </a:prstGeom>
        </p:spPr>
        <p:txBody>
          <a:bodyPr anchor="t" rtlCol="false" tIns="0" lIns="0" bIns="0" rIns="0">
            <a:spAutoFit/>
          </a:bodyPr>
          <a:lstStyle/>
          <a:p>
            <a:pPr algn="l" marL="970433" indent="-323478" lvl="2">
              <a:lnSpc>
                <a:spcPts val="5943"/>
              </a:lnSpc>
              <a:buFont typeface="Arial"/>
              <a:buChar char="⚬"/>
            </a:pPr>
            <a:r>
              <a:rPr lang="en-US" sz="4245">
                <a:solidFill>
                  <a:srgbClr val="000000"/>
                </a:solidFill>
                <a:latin typeface="Belleza"/>
                <a:ea typeface="Belleza"/>
                <a:cs typeface="Belleza"/>
                <a:sym typeface="Belleza"/>
              </a:rPr>
              <a:t>Motions move the committee from one part of the flow of debate to another.</a:t>
            </a:r>
          </a:p>
          <a:p>
            <a:pPr algn="l" marL="970433" indent="-323478" lvl="2">
              <a:lnSpc>
                <a:spcPts val="5943"/>
              </a:lnSpc>
              <a:buFont typeface="Arial"/>
              <a:buChar char="⚬"/>
            </a:pPr>
            <a:r>
              <a:rPr lang="en-US" sz="4245">
                <a:solidFill>
                  <a:srgbClr val="000000"/>
                </a:solidFill>
                <a:latin typeface="Belleza"/>
                <a:ea typeface="Belleza"/>
                <a:cs typeface="Belleza"/>
                <a:sym typeface="Belleza"/>
              </a:rPr>
              <a:t>All motions must be voted upon by the entire committee, and only if the required majority vote in favor of the motion, it is passed and executed</a:t>
            </a:r>
          </a:p>
          <a:p>
            <a:pPr algn="l" marL="970433" indent="-323478" lvl="2">
              <a:lnSpc>
                <a:spcPts val="5943"/>
              </a:lnSpc>
              <a:buFont typeface="Arial"/>
              <a:buChar char="⚬"/>
            </a:pPr>
            <a:r>
              <a:rPr lang="en-US" sz="4245">
                <a:solidFill>
                  <a:srgbClr val="000000"/>
                </a:solidFill>
                <a:latin typeface="Belleza"/>
                <a:ea typeface="Belleza"/>
                <a:cs typeface="Belleza"/>
                <a:sym typeface="Belleza"/>
              </a:rPr>
              <a:t>Certain verbatim is to be followed while raising a motion in committee, and certain details are to be included mandatorily.</a:t>
            </a:r>
          </a:p>
        </p:txBody>
      </p:sp>
      <p:sp>
        <p:nvSpPr>
          <p:cNvPr name="TextBox 3" id="3"/>
          <p:cNvSpPr txBox="true"/>
          <p:nvPr/>
        </p:nvSpPr>
        <p:spPr>
          <a:xfrm rot="0">
            <a:off x="1028700" y="929680"/>
            <a:ext cx="11395918" cy="1757044"/>
          </a:xfrm>
          <a:prstGeom prst="rect">
            <a:avLst/>
          </a:prstGeom>
        </p:spPr>
        <p:txBody>
          <a:bodyPr anchor="t" rtlCol="false" tIns="0" lIns="0" bIns="0" rIns="0">
            <a:spAutoFit/>
          </a:bodyPr>
          <a:lstStyle/>
          <a:p>
            <a:pPr algn="l">
              <a:lnSpc>
                <a:spcPts val="12880"/>
              </a:lnSpc>
            </a:pPr>
            <a:r>
              <a:rPr lang="en-US" sz="9200">
                <a:solidFill>
                  <a:srgbClr val="000000"/>
                </a:solidFill>
                <a:latin typeface="Belleza"/>
                <a:ea typeface="Belleza"/>
                <a:cs typeface="Belleza"/>
                <a:sym typeface="Belleza"/>
              </a:rPr>
              <a:t>Motions </a:t>
            </a: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6777" y="2553374"/>
            <a:ext cx="12219765" cy="7161283"/>
          </a:xfrm>
          <a:prstGeom prst="rect">
            <a:avLst/>
          </a:prstGeom>
        </p:spPr>
        <p:txBody>
          <a:bodyPr anchor="t" rtlCol="false" tIns="0" lIns="0" bIns="0" rIns="0">
            <a:spAutoFit/>
          </a:bodyPr>
          <a:lstStyle/>
          <a:p>
            <a:pPr algn="l">
              <a:lnSpc>
                <a:spcPts val="4699"/>
              </a:lnSpc>
            </a:pPr>
          </a:p>
          <a:p>
            <a:pPr algn="l" marL="767237" indent="-255746" lvl="2">
              <a:lnSpc>
                <a:spcPts val="4699"/>
              </a:lnSpc>
              <a:buFont typeface="Arial"/>
              <a:buChar char="⚬"/>
            </a:pPr>
            <a:r>
              <a:rPr lang="en-US" sz="3356">
                <a:solidFill>
                  <a:srgbClr val="000000"/>
                </a:solidFill>
                <a:latin typeface="Belleza"/>
                <a:ea typeface="Belleza"/>
                <a:cs typeface="Belleza"/>
                <a:sym typeface="Belleza"/>
              </a:rPr>
              <a:t>Motions are voted upon based on 2 orders: </a:t>
            </a:r>
          </a:p>
          <a:p>
            <a:pPr algn="l" marL="1371128" indent="-342782" lvl="3">
              <a:lnSpc>
                <a:spcPts val="4699"/>
              </a:lnSpc>
              <a:buFont typeface="Arial"/>
              <a:buChar char="￭"/>
            </a:pPr>
            <a:r>
              <a:rPr lang="en-US" sz="3356">
                <a:solidFill>
                  <a:srgbClr val="000000"/>
                </a:solidFill>
                <a:latin typeface="Belleza"/>
                <a:ea typeface="Belleza"/>
                <a:cs typeface="Belleza"/>
                <a:sym typeface="Belleza"/>
              </a:rPr>
              <a:t>Order of Precedence: If multiple motions have been raised that are of the same disruptivity, they are voted upon in the Order of Precedence, i.e. the order that they have been raised in.</a:t>
            </a:r>
          </a:p>
          <a:p>
            <a:pPr algn="l" marL="1371128" indent="-342782" lvl="3">
              <a:lnSpc>
                <a:spcPts val="4699"/>
              </a:lnSpc>
              <a:buFont typeface="Arial"/>
              <a:buChar char="￭"/>
            </a:pPr>
            <a:r>
              <a:rPr lang="en-US" sz="3356">
                <a:solidFill>
                  <a:srgbClr val="000000"/>
                </a:solidFill>
                <a:latin typeface="Belleza"/>
                <a:ea typeface="Belleza"/>
                <a:cs typeface="Belleza"/>
                <a:sym typeface="Belleza"/>
              </a:rPr>
              <a:t>Order of Disruption: The most disruptive, i.e. time consuming motions are considered first. Disruptiveness is defined by the nature of the motion (unmoderated caucuses are generally seen as more disruptive than moderated caucuses) and its length (a 20-minute moderated caucus is more disruptive than a 15-minute one).</a:t>
            </a:r>
          </a:p>
          <a:p>
            <a:pPr algn="l" marL="1371128" indent="-342782" lvl="3">
              <a:lnSpc>
                <a:spcPts val="4699"/>
              </a:lnSpc>
            </a:pPr>
          </a:p>
        </p:txBody>
      </p:sp>
      <p:sp>
        <p:nvSpPr>
          <p:cNvPr name="Freeform 3" id="3"/>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72110"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1028700" y="929680"/>
            <a:ext cx="11395918" cy="1757044"/>
          </a:xfrm>
          <a:prstGeom prst="rect">
            <a:avLst/>
          </a:prstGeom>
        </p:spPr>
        <p:txBody>
          <a:bodyPr anchor="t" rtlCol="false" tIns="0" lIns="0" bIns="0" rIns="0">
            <a:spAutoFit/>
          </a:bodyPr>
          <a:lstStyle/>
          <a:p>
            <a:pPr algn="l">
              <a:lnSpc>
                <a:spcPts val="12880"/>
              </a:lnSpc>
            </a:pPr>
            <a:r>
              <a:rPr lang="en-US" sz="9200">
                <a:solidFill>
                  <a:srgbClr val="000000"/>
                </a:solidFill>
                <a:latin typeface="Belleza"/>
                <a:ea typeface="Belleza"/>
                <a:cs typeface="Belleza"/>
                <a:sym typeface="Belleza"/>
              </a:rPr>
              <a:t>Motions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449" y="666750"/>
            <a:ext cx="4940038" cy="1576070"/>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Points</a:t>
            </a:r>
          </a:p>
        </p:txBody>
      </p:sp>
      <p:sp>
        <p:nvSpPr>
          <p:cNvPr name="TextBox 3" id="3"/>
          <p:cNvSpPr txBox="true"/>
          <p:nvPr/>
        </p:nvSpPr>
        <p:spPr>
          <a:xfrm rot="0">
            <a:off x="732904" y="2832825"/>
            <a:ext cx="12891400" cy="6425475"/>
          </a:xfrm>
          <a:prstGeom prst="rect">
            <a:avLst/>
          </a:prstGeom>
        </p:spPr>
        <p:txBody>
          <a:bodyPr anchor="t" rtlCol="false" tIns="0" lIns="0" bIns="0" rIns="0">
            <a:spAutoFit/>
          </a:bodyPr>
          <a:lstStyle/>
          <a:p>
            <a:pPr algn="l" marL="752598" indent="-250866" lvl="2">
              <a:lnSpc>
                <a:spcPts val="4609"/>
              </a:lnSpc>
              <a:buFont typeface="Arial"/>
              <a:buChar char="⚬"/>
            </a:pPr>
            <a:r>
              <a:rPr lang="en-US" sz="3292">
                <a:solidFill>
                  <a:srgbClr val="000000"/>
                </a:solidFill>
                <a:latin typeface="Belleza"/>
                <a:ea typeface="Belleza"/>
                <a:cs typeface="Belleza"/>
                <a:sym typeface="Belleza"/>
              </a:rPr>
              <a:t>Points allow delegates to ask questions, express discomfort, and communicate with the EB. </a:t>
            </a:r>
          </a:p>
          <a:p>
            <a:pPr algn="l" marL="752598" indent="-250866" lvl="2">
              <a:lnSpc>
                <a:spcPts val="4609"/>
              </a:lnSpc>
              <a:buFont typeface="Arial"/>
              <a:buChar char="⚬"/>
            </a:pPr>
            <a:r>
              <a:rPr lang="en-US" sz="3292">
                <a:solidFill>
                  <a:srgbClr val="000000"/>
                </a:solidFill>
                <a:latin typeface="Belleza"/>
                <a:ea typeface="Belleza"/>
                <a:cs typeface="Belleza"/>
                <a:sym typeface="Belleza"/>
              </a:rPr>
              <a:t>They are of four types: </a:t>
            </a:r>
          </a:p>
          <a:p>
            <a:pPr algn="l" marL="752598" indent="-250866" lvl="2">
              <a:lnSpc>
                <a:spcPts val="4609"/>
              </a:lnSpc>
              <a:buFont typeface="Arial"/>
              <a:buChar char="⚬"/>
            </a:pPr>
            <a:r>
              <a:rPr lang="en-US" sz="3292">
                <a:solidFill>
                  <a:srgbClr val="000000"/>
                </a:solidFill>
                <a:latin typeface="Belleza"/>
                <a:ea typeface="Belleza"/>
                <a:cs typeface="Belleza"/>
                <a:sym typeface="Belleza"/>
              </a:rPr>
              <a:t>Point of Inquiry is raised by a delegate when they wish to ask a question regarding the procedure or proceedings of the committee. Points of Inquiry may not interrupt a speaker and are answered by the Executive Board.</a:t>
            </a:r>
          </a:p>
          <a:p>
            <a:pPr algn="l" marL="752598" indent="-250866" lvl="2">
              <a:lnSpc>
                <a:spcPts val="4609"/>
              </a:lnSpc>
              <a:buFont typeface="Arial"/>
              <a:buChar char="⚬"/>
            </a:pPr>
            <a:r>
              <a:rPr lang="en-US" sz="3292">
                <a:solidFill>
                  <a:srgbClr val="000000"/>
                </a:solidFill>
                <a:latin typeface="Belleza"/>
                <a:ea typeface="Belleza"/>
                <a:cs typeface="Belleza"/>
                <a:sym typeface="Belleza"/>
              </a:rPr>
              <a:t>Point of Order is raised by a delegate when they believe the dais has made a procedural error. It may also be raised to point out factual and logical inaccuracies in statements made by other delegates. </a:t>
            </a:r>
          </a:p>
          <a:p>
            <a:pPr algn="l" marL="752598" indent="-250866" lvl="2">
              <a:lnSpc>
                <a:spcPts val="4609"/>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800508"/>
            <a:ext cx="11819377" cy="6799370"/>
          </a:xfrm>
          <a:prstGeom prst="rect">
            <a:avLst/>
          </a:prstGeom>
        </p:spPr>
        <p:txBody>
          <a:bodyPr anchor="t" rtlCol="false" tIns="0" lIns="0" bIns="0" rIns="0">
            <a:spAutoFit/>
          </a:bodyPr>
          <a:lstStyle/>
          <a:p>
            <a:pPr algn="l">
              <a:lnSpc>
                <a:spcPts val="5351"/>
              </a:lnSpc>
            </a:pPr>
            <a:r>
              <a:rPr lang="en-US" sz="3822">
                <a:solidFill>
                  <a:srgbClr val="000000"/>
                </a:solidFill>
                <a:latin typeface="Belleza"/>
                <a:ea typeface="Belleza"/>
                <a:cs typeface="Belleza"/>
                <a:sym typeface="Belleza"/>
              </a:rPr>
              <a:t>3. Point of Personal Privilege is raised by a delegate to express their personal discomfort. Only this Point can interrupt a speaker. Grievances such as the temperature of the room or the inability to hear a speaker can be brought up using this Point.</a:t>
            </a:r>
          </a:p>
          <a:p>
            <a:pPr algn="l">
              <a:lnSpc>
                <a:spcPts val="5351"/>
              </a:lnSpc>
            </a:pPr>
            <a:r>
              <a:rPr lang="en-US" sz="3822">
                <a:solidFill>
                  <a:srgbClr val="000000"/>
                </a:solidFill>
                <a:latin typeface="Belleza"/>
                <a:ea typeface="Belleza"/>
                <a:cs typeface="Belleza"/>
                <a:sym typeface="Belleza"/>
              </a:rPr>
              <a:t>4. Point of Information is raised when a delegate has a question for a speaker during a formal debate. Points of Information can be raised in informal debate through chits.</a:t>
            </a:r>
          </a:p>
          <a:p>
            <a:pPr algn="l" marL="873785" indent="-291262" lvl="2">
              <a:lnSpc>
                <a:spcPts val="5351"/>
              </a:lnSpc>
              <a:buFont typeface="Arial"/>
              <a:buChar char="⚬"/>
            </a:pPr>
            <a:r>
              <a:rPr lang="en-US" sz="3822">
                <a:solidFill>
                  <a:srgbClr val="000000"/>
                </a:solidFill>
                <a:latin typeface="Belleza"/>
                <a:ea typeface="Belleza"/>
                <a:cs typeface="Belleza"/>
                <a:sym typeface="Belleza"/>
              </a:rPr>
              <a:t>Points may not be raised upon other points. </a:t>
            </a:r>
          </a:p>
          <a:p>
            <a:pPr algn="l" marL="873785" indent="-291262" lvl="2">
              <a:lnSpc>
                <a:spcPts val="5351"/>
              </a:lnSpc>
            </a:pPr>
          </a:p>
        </p:txBody>
      </p:sp>
      <p:sp>
        <p:nvSpPr>
          <p:cNvPr name="Freeform 3" id="3"/>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72110"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16741" y="666750"/>
            <a:ext cx="4921453" cy="1576070"/>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Points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64602" y="994578"/>
            <a:ext cx="2745612" cy="1576070"/>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Chits</a:t>
            </a:r>
          </a:p>
        </p:txBody>
      </p:sp>
      <p:sp>
        <p:nvSpPr>
          <p:cNvPr name="TextBox 3" id="3"/>
          <p:cNvSpPr txBox="true"/>
          <p:nvPr/>
        </p:nvSpPr>
        <p:spPr>
          <a:xfrm rot="0">
            <a:off x="535707" y="3246954"/>
            <a:ext cx="12933537" cy="5896915"/>
          </a:xfrm>
          <a:prstGeom prst="rect">
            <a:avLst/>
          </a:prstGeom>
        </p:spPr>
        <p:txBody>
          <a:bodyPr anchor="t" rtlCol="false" tIns="0" lIns="0" bIns="0" rIns="0">
            <a:spAutoFit/>
          </a:bodyPr>
          <a:lstStyle/>
          <a:p>
            <a:pPr algn="l" marL="848591" indent="-282864" lvl="2">
              <a:lnSpc>
                <a:spcPts val="5196"/>
              </a:lnSpc>
              <a:buFont typeface="Arial"/>
              <a:buChar char="⚬"/>
            </a:pPr>
            <a:r>
              <a:rPr lang="en-US" sz="3711">
                <a:solidFill>
                  <a:srgbClr val="000000"/>
                </a:solidFill>
                <a:latin typeface="Belleza"/>
                <a:ea typeface="Belleza"/>
                <a:cs typeface="Belleza"/>
                <a:sym typeface="Belleza"/>
              </a:rPr>
              <a:t>Chits are a mode of non-verbal communication used between delegates during formal sessions.</a:t>
            </a:r>
          </a:p>
          <a:p>
            <a:pPr algn="l" marL="848591" indent="-282864" lvl="2">
              <a:lnSpc>
                <a:spcPts val="5196"/>
              </a:lnSpc>
              <a:buFont typeface="Arial"/>
              <a:buChar char="⚬"/>
            </a:pPr>
            <a:r>
              <a:rPr lang="en-US" sz="3711">
                <a:solidFill>
                  <a:srgbClr val="000000"/>
                </a:solidFill>
                <a:latin typeface="Belleza"/>
                <a:ea typeface="Belleza"/>
                <a:cs typeface="Belleza"/>
                <a:sym typeface="Belleza"/>
              </a:rPr>
              <a:t>Informal chits may be sent to another delegate directly by mentioning the sender and recipient only. </a:t>
            </a:r>
          </a:p>
          <a:p>
            <a:pPr algn="l" marL="848591" indent="-282864" lvl="2">
              <a:lnSpc>
                <a:spcPts val="5196"/>
              </a:lnSpc>
              <a:buFont typeface="Arial"/>
              <a:buChar char="⚬"/>
            </a:pPr>
            <a:r>
              <a:rPr lang="en-US" sz="3711">
                <a:solidFill>
                  <a:srgbClr val="000000"/>
                </a:solidFill>
                <a:latin typeface="Belleza"/>
                <a:ea typeface="Belleza"/>
                <a:cs typeface="Belleza"/>
                <a:sym typeface="Belleza"/>
              </a:rPr>
              <a:t>Formal chits that require the attention of the EB may be sent to another delegate via the Executive Board.</a:t>
            </a:r>
          </a:p>
          <a:p>
            <a:pPr algn="l" marL="848591" indent="-282864" lvl="2">
              <a:lnSpc>
                <a:spcPts val="5196"/>
              </a:lnSpc>
              <a:buFont typeface="Arial"/>
              <a:buChar char="⚬"/>
            </a:pPr>
            <a:r>
              <a:rPr lang="en-US" sz="3711">
                <a:solidFill>
                  <a:srgbClr val="000000"/>
                </a:solidFill>
                <a:latin typeface="Belleza"/>
                <a:ea typeface="Belleza"/>
                <a:cs typeface="Belleza"/>
                <a:sym typeface="Belleza"/>
              </a:rPr>
              <a:t>Chits are passed between delegates and the Executive Board by Organizing Committee members.</a:t>
            </a:r>
          </a:p>
          <a:p>
            <a:pPr algn="l" marL="848591" indent="-282864" lvl="2">
              <a:lnSpc>
                <a:spcPts val="5196"/>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E72A6"/>
        </a:solidFill>
      </p:bgPr>
    </p:bg>
    <p:spTree>
      <p:nvGrpSpPr>
        <p:cNvPr id="1" name=""/>
        <p:cNvGrpSpPr/>
        <p:nvPr/>
      </p:nvGrpSpPr>
      <p:grpSpPr>
        <a:xfrm>
          <a:off x="0" y="0"/>
          <a:ext cx="0" cy="0"/>
          <a:chOff x="0" y="0"/>
          <a:chExt cx="0" cy="0"/>
        </a:xfrm>
      </p:grpSpPr>
      <p:grpSp>
        <p:nvGrpSpPr>
          <p:cNvPr name="Group 2" id="2"/>
          <p:cNvGrpSpPr/>
          <p:nvPr/>
        </p:nvGrpSpPr>
        <p:grpSpPr>
          <a:xfrm rot="0">
            <a:off x="9144000" y="-517934"/>
            <a:ext cx="10731548" cy="11896306"/>
            <a:chOff x="0" y="0"/>
            <a:chExt cx="14308731" cy="15861741"/>
          </a:xfrm>
        </p:grpSpPr>
        <p:sp>
          <p:nvSpPr>
            <p:cNvPr name="Freeform 3" id="3"/>
            <p:cNvSpPr/>
            <p:nvPr/>
          </p:nvSpPr>
          <p:spPr>
            <a:xfrm flipH="false" flipV="false" rot="0">
              <a:off x="0" y="0"/>
              <a:ext cx="14308710" cy="15861792"/>
            </a:xfrm>
            <a:custGeom>
              <a:avLst/>
              <a:gdLst/>
              <a:ahLst/>
              <a:cxnLst/>
              <a:rect r="r" b="b" t="t" l="l"/>
              <a:pathLst>
                <a:path h="15861792" w="14308710">
                  <a:moveTo>
                    <a:pt x="0" y="0"/>
                  </a:moveTo>
                  <a:lnTo>
                    <a:pt x="14308710" y="0"/>
                  </a:lnTo>
                  <a:lnTo>
                    <a:pt x="14308710" y="15861792"/>
                  </a:lnTo>
                  <a:lnTo>
                    <a:pt x="0" y="15861792"/>
                  </a:lnTo>
                  <a:lnTo>
                    <a:pt x="0" y="0"/>
                  </a:lnTo>
                  <a:close/>
                </a:path>
              </a:pathLst>
            </a:custGeom>
            <a:blipFill>
              <a:blip r:embed="rId2"/>
              <a:stretch>
                <a:fillRect l="-33007" t="0" r="-33007" b="0"/>
              </a:stretch>
            </a:blipFill>
          </p:spPr>
        </p:sp>
      </p:grpSp>
      <p:sp>
        <p:nvSpPr>
          <p:cNvPr name="TextBox 4" id="4"/>
          <p:cNvSpPr txBox="true"/>
          <p:nvPr/>
        </p:nvSpPr>
        <p:spPr>
          <a:xfrm rot="0">
            <a:off x="1481682" y="4450832"/>
            <a:ext cx="7064126" cy="1615874"/>
          </a:xfrm>
          <a:prstGeom prst="rect">
            <a:avLst/>
          </a:prstGeom>
        </p:spPr>
        <p:txBody>
          <a:bodyPr anchor="t" rtlCol="false" tIns="0" lIns="0" bIns="0" rIns="0">
            <a:spAutoFit/>
          </a:bodyPr>
          <a:lstStyle/>
          <a:p>
            <a:pPr algn="ctr">
              <a:lnSpc>
                <a:spcPts val="11752"/>
              </a:lnSpc>
            </a:pPr>
            <a:r>
              <a:rPr lang="en-US" sz="8394">
                <a:solidFill>
                  <a:srgbClr val="FFFFFF"/>
                </a:solidFill>
                <a:latin typeface="Belleza"/>
                <a:ea typeface="Belleza"/>
                <a:cs typeface="Belleza"/>
                <a:sym typeface="Belleza"/>
              </a:rPr>
              <a:t>Documentation</a:t>
            </a:r>
          </a:p>
        </p:txBody>
      </p:sp>
      <p:sp>
        <p:nvSpPr>
          <p:cNvPr name="Freeform 5" id="5"/>
          <p:cNvSpPr/>
          <p:nvPr/>
        </p:nvSpPr>
        <p:spPr>
          <a:xfrm flipH="false" flipV="false" rot="0">
            <a:off x="-1465808" y="-144661"/>
            <a:ext cx="3086101" cy="10972355"/>
          </a:xfrm>
          <a:custGeom>
            <a:avLst/>
            <a:gdLst/>
            <a:ahLst/>
            <a:cxnLst/>
            <a:rect r="r" b="b" t="t" l="l"/>
            <a:pathLst>
              <a:path h="10972355" w="3086101">
                <a:moveTo>
                  <a:pt x="0" y="0"/>
                </a:moveTo>
                <a:lnTo>
                  <a:pt x="3086101" y="0"/>
                </a:lnTo>
                <a:lnTo>
                  <a:pt x="3086101" y="10972355"/>
                </a:lnTo>
                <a:lnTo>
                  <a:pt x="0" y="109723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0760" y="-492993"/>
            <a:ext cx="13229944" cy="10924654"/>
          </a:xfrm>
          <a:custGeom>
            <a:avLst/>
            <a:gdLst/>
            <a:ahLst/>
            <a:cxnLst/>
            <a:rect r="r" b="b" t="t" l="l"/>
            <a:pathLst>
              <a:path h="10924654" w="13229944">
                <a:moveTo>
                  <a:pt x="0" y="0"/>
                </a:moveTo>
                <a:lnTo>
                  <a:pt x="13229944" y="0"/>
                </a:lnTo>
                <a:lnTo>
                  <a:pt x="13229944" y="10924654"/>
                </a:lnTo>
                <a:lnTo>
                  <a:pt x="0" y="109246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3260" y="3890167"/>
            <a:ext cx="11833056" cy="5860568"/>
          </a:xfrm>
          <a:prstGeom prst="rect">
            <a:avLst/>
          </a:prstGeom>
        </p:spPr>
        <p:txBody>
          <a:bodyPr anchor="t" rtlCol="false" tIns="0" lIns="0" bIns="0" rIns="0">
            <a:spAutoFit/>
          </a:bodyPr>
          <a:lstStyle/>
          <a:p>
            <a:pPr algn="l" marL="747169" indent="-249056" lvl="2">
              <a:lnSpc>
                <a:spcPts val="4576"/>
              </a:lnSpc>
              <a:buFont typeface="Arial"/>
              <a:buChar char="⚬"/>
            </a:pPr>
            <a:r>
              <a:rPr lang="en-US" sz="3268">
                <a:solidFill>
                  <a:srgbClr val="FFFFFF"/>
                </a:solidFill>
                <a:latin typeface="Belleza"/>
                <a:ea typeface="Belleza"/>
                <a:cs typeface="Belleza"/>
                <a:sym typeface="Belleza"/>
              </a:rPr>
              <a:t>Academic Simulation of the United Nations.</a:t>
            </a:r>
          </a:p>
          <a:p>
            <a:pPr algn="l" marL="747169" indent="-249056" lvl="2">
              <a:lnSpc>
                <a:spcPts val="4576"/>
              </a:lnSpc>
              <a:buFont typeface="Arial"/>
              <a:buChar char="⚬"/>
            </a:pPr>
            <a:r>
              <a:rPr lang="en-US" sz="3268">
                <a:solidFill>
                  <a:srgbClr val="FFFFFF"/>
                </a:solidFill>
                <a:latin typeface="Belleza"/>
                <a:ea typeface="Belleza"/>
                <a:cs typeface="Belleza"/>
                <a:sym typeface="Belleza"/>
              </a:rPr>
              <a:t>Debate and problem-solving related to global issues.</a:t>
            </a:r>
          </a:p>
          <a:p>
            <a:pPr algn="l" marL="747169" indent="-249056" lvl="2">
              <a:lnSpc>
                <a:spcPts val="4576"/>
              </a:lnSpc>
              <a:buFont typeface="Arial"/>
              <a:buChar char="⚬"/>
            </a:pPr>
            <a:r>
              <a:rPr lang="en-US" sz="3268">
                <a:solidFill>
                  <a:srgbClr val="FFFFFF"/>
                </a:solidFill>
                <a:latin typeface="Belleza"/>
                <a:ea typeface="Belleza"/>
                <a:cs typeface="Belleza"/>
                <a:sym typeface="Belleza"/>
              </a:rPr>
              <a:t>Following the procedures of the United Nations (Rules Of Procedure).</a:t>
            </a:r>
          </a:p>
          <a:p>
            <a:pPr algn="l" marL="747169" indent="-249056" lvl="2">
              <a:lnSpc>
                <a:spcPts val="4576"/>
              </a:lnSpc>
              <a:buFont typeface="Arial"/>
              <a:buChar char="⚬"/>
            </a:pPr>
            <a:r>
              <a:rPr lang="en-US" sz="3268">
                <a:solidFill>
                  <a:srgbClr val="FFFFFF"/>
                </a:solidFill>
                <a:latin typeface="Belleza"/>
                <a:ea typeface="Belleza"/>
                <a:cs typeface="Belleza"/>
                <a:sym typeface="Belleza"/>
              </a:rPr>
              <a:t>Students take on the role of ‘delegates’, representing various countries.</a:t>
            </a:r>
          </a:p>
          <a:p>
            <a:pPr algn="l" marL="747169" indent="-249056" lvl="2">
              <a:lnSpc>
                <a:spcPts val="4576"/>
              </a:lnSpc>
              <a:buFont typeface="Arial"/>
              <a:buChar char="⚬"/>
            </a:pPr>
            <a:r>
              <a:rPr lang="en-US" sz="3268">
                <a:solidFill>
                  <a:srgbClr val="FFFFFF"/>
                </a:solidFill>
                <a:latin typeface="Belleza"/>
                <a:ea typeface="Belleza"/>
                <a:cs typeface="Belleza"/>
                <a:sym typeface="Belleza"/>
              </a:rPr>
              <a:t>To solve the question/agenda at hand through resolutions.</a:t>
            </a:r>
          </a:p>
          <a:p>
            <a:pPr algn="l" marL="747169" indent="-249056" lvl="2">
              <a:lnSpc>
                <a:spcPts val="4576"/>
              </a:lnSpc>
              <a:buFont typeface="Arial"/>
              <a:buChar char="⚬"/>
            </a:pPr>
            <a:r>
              <a:rPr lang="en-US" sz="3268">
                <a:solidFill>
                  <a:srgbClr val="FFFFFF"/>
                </a:solidFill>
                <a:latin typeface="Belleza"/>
                <a:ea typeface="Belleza"/>
                <a:cs typeface="Belleza"/>
                <a:sym typeface="Belleza"/>
              </a:rPr>
              <a:t>Participants research and develop positions on the question/agenda at hand. </a:t>
            </a:r>
          </a:p>
          <a:p>
            <a:pPr algn="l" marL="747169" indent="-249056" lvl="2">
              <a:lnSpc>
                <a:spcPts val="4576"/>
              </a:lnSpc>
            </a:pPr>
          </a:p>
        </p:txBody>
      </p:sp>
      <p:sp>
        <p:nvSpPr>
          <p:cNvPr name="TextBox 4" id="4"/>
          <p:cNvSpPr txBox="true"/>
          <p:nvPr/>
        </p:nvSpPr>
        <p:spPr>
          <a:xfrm rot="0">
            <a:off x="771922" y="685800"/>
            <a:ext cx="12017261" cy="3048141"/>
          </a:xfrm>
          <a:prstGeom prst="rect">
            <a:avLst/>
          </a:prstGeom>
        </p:spPr>
        <p:txBody>
          <a:bodyPr anchor="t" rtlCol="false" tIns="0" lIns="0" bIns="0" rIns="0">
            <a:spAutoFit/>
          </a:bodyPr>
          <a:lstStyle/>
          <a:p>
            <a:pPr algn="l">
              <a:lnSpc>
                <a:spcPts val="11541"/>
              </a:lnSpc>
            </a:pPr>
            <a:r>
              <a:rPr lang="en-US" sz="8244">
                <a:solidFill>
                  <a:srgbClr val="FFFFFF"/>
                </a:solidFill>
                <a:latin typeface="Belleza"/>
                <a:ea typeface="Belleza"/>
                <a:cs typeface="Belleza"/>
                <a:sym typeface="Belleza"/>
              </a:rPr>
              <a:t>What is Model United Nations (MUN)?</a:t>
            </a:r>
          </a:p>
        </p:txBody>
      </p:sp>
      <p:grpSp>
        <p:nvGrpSpPr>
          <p:cNvPr name="Group 5" id="5"/>
          <p:cNvGrpSpPr/>
          <p:nvPr/>
        </p:nvGrpSpPr>
        <p:grpSpPr>
          <a:xfrm rot="0">
            <a:off x="13353153" y="955049"/>
            <a:ext cx="9869693" cy="8376902"/>
            <a:chOff x="0" y="0"/>
            <a:chExt cx="13159591" cy="11169203"/>
          </a:xfrm>
        </p:grpSpPr>
        <p:sp>
          <p:nvSpPr>
            <p:cNvPr name="Freeform 6" id="6"/>
            <p:cNvSpPr/>
            <p:nvPr/>
          </p:nvSpPr>
          <p:spPr>
            <a:xfrm flipH="false" flipV="false" rot="0">
              <a:off x="0" y="0"/>
              <a:ext cx="13159612" cy="11169142"/>
            </a:xfrm>
            <a:custGeom>
              <a:avLst/>
              <a:gdLst/>
              <a:ahLst/>
              <a:cxnLst/>
              <a:rect r="r" b="b" t="t" l="l"/>
              <a:pathLst>
                <a:path h="11169142" w="13159612">
                  <a:moveTo>
                    <a:pt x="0" y="0"/>
                  </a:moveTo>
                  <a:lnTo>
                    <a:pt x="13159612" y="0"/>
                  </a:lnTo>
                  <a:lnTo>
                    <a:pt x="13159612" y="11169142"/>
                  </a:lnTo>
                  <a:lnTo>
                    <a:pt x="0" y="11169142"/>
                  </a:lnTo>
                  <a:lnTo>
                    <a:pt x="0" y="0"/>
                  </a:lnTo>
                  <a:close/>
                </a:path>
              </a:pathLst>
            </a:custGeom>
            <a:blipFill>
              <a:blip r:embed="rId4"/>
              <a:stretch>
                <a:fillRect l="0" t="-12" r="0" b="-12"/>
              </a:stretch>
            </a:blip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9096" y="685800"/>
            <a:ext cx="15047778" cy="1549999"/>
          </a:xfrm>
          <a:prstGeom prst="rect">
            <a:avLst/>
          </a:prstGeom>
        </p:spPr>
        <p:txBody>
          <a:bodyPr anchor="t" rtlCol="false" tIns="0" lIns="0" bIns="0" rIns="0">
            <a:spAutoFit/>
          </a:bodyPr>
          <a:lstStyle/>
          <a:p>
            <a:pPr algn="l">
              <a:lnSpc>
                <a:spcPts val="11143"/>
              </a:lnSpc>
            </a:pPr>
            <a:r>
              <a:rPr lang="en-US" sz="7960">
                <a:solidFill>
                  <a:srgbClr val="000000"/>
                </a:solidFill>
                <a:latin typeface="Belleza"/>
                <a:ea typeface="Belleza"/>
                <a:cs typeface="Belleza"/>
                <a:sym typeface="Belleza"/>
              </a:rPr>
              <a:t>Working Papers &amp; Draft Resolutions</a:t>
            </a:r>
          </a:p>
        </p:txBody>
      </p:sp>
      <p:sp>
        <p:nvSpPr>
          <p:cNvPr name="TextBox 3" id="3"/>
          <p:cNvSpPr txBox="true"/>
          <p:nvPr/>
        </p:nvSpPr>
        <p:spPr>
          <a:xfrm rot="0">
            <a:off x="826294" y="2928971"/>
            <a:ext cx="12026316" cy="7021621"/>
          </a:xfrm>
          <a:prstGeom prst="rect">
            <a:avLst/>
          </a:prstGeom>
        </p:spPr>
        <p:txBody>
          <a:bodyPr anchor="t" rtlCol="false" tIns="0" lIns="0" bIns="0" rIns="0">
            <a:spAutoFit/>
          </a:bodyPr>
          <a:lstStyle/>
          <a:p>
            <a:pPr algn="l">
              <a:lnSpc>
                <a:spcPts val="5007"/>
              </a:lnSpc>
            </a:pPr>
            <a:r>
              <a:rPr lang="en-US" sz="3575">
                <a:solidFill>
                  <a:srgbClr val="000000"/>
                </a:solidFill>
                <a:latin typeface="Belleza"/>
                <a:ea typeface="Belleza"/>
                <a:cs typeface="Belleza"/>
                <a:sym typeface="Belleza"/>
              </a:rPr>
              <a:t>Working Papers:</a:t>
            </a:r>
          </a:p>
          <a:p>
            <a:pPr algn="l" marL="817573" indent="-272524" lvl="2">
              <a:lnSpc>
                <a:spcPts val="5007"/>
              </a:lnSpc>
              <a:buFont typeface="Arial"/>
              <a:buChar char="⚬"/>
            </a:pPr>
            <a:r>
              <a:rPr lang="en-US" sz="3575">
                <a:solidFill>
                  <a:srgbClr val="000000"/>
                </a:solidFill>
                <a:latin typeface="Belleza"/>
                <a:ea typeface="Belleza"/>
                <a:cs typeface="Belleza"/>
                <a:sym typeface="Belleza"/>
              </a:rPr>
              <a:t>The first stage of a resolution is in the form of a Working Paper.</a:t>
            </a:r>
          </a:p>
          <a:p>
            <a:pPr algn="l" marL="817573" indent="-272524" lvl="2">
              <a:lnSpc>
                <a:spcPts val="5007"/>
              </a:lnSpc>
              <a:buFont typeface="Arial"/>
              <a:buChar char="⚬"/>
            </a:pPr>
            <a:r>
              <a:rPr lang="en-US" sz="3575">
                <a:solidFill>
                  <a:srgbClr val="000000"/>
                </a:solidFill>
                <a:latin typeface="Belleza"/>
                <a:ea typeface="Belleza"/>
                <a:cs typeface="Belleza"/>
                <a:sym typeface="Belleza"/>
              </a:rPr>
              <a:t>The committee discusses the Working Papers and subsequently moves to create Draft Resolutions.</a:t>
            </a:r>
          </a:p>
          <a:p>
            <a:pPr algn="l" marL="817573" indent="-272524" lvl="2">
              <a:lnSpc>
                <a:spcPts val="5007"/>
              </a:lnSpc>
              <a:buFont typeface="Arial"/>
              <a:buChar char="⚬"/>
            </a:pPr>
            <a:r>
              <a:rPr lang="en-US" sz="3575">
                <a:solidFill>
                  <a:srgbClr val="000000"/>
                </a:solidFill>
                <a:latin typeface="Belleza"/>
                <a:ea typeface="Belleza"/>
                <a:cs typeface="Belleza"/>
                <a:sym typeface="Belleza"/>
              </a:rPr>
              <a:t>Working papers are concrete in that they are relatively formal, yet they are also flexible because the format of resolutions does not bind them. </a:t>
            </a:r>
          </a:p>
          <a:p>
            <a:pPr algn="l" marL="817573" indent="-272524" lvl="2">
              <a:lnSpc>
                <a:spcPts val="5007"/>
              </a:lnSpc>
              <a:buFont typeface="Arial"/>
              <a:buChar char="⚬"/>
            </a:pPr>
            <a:r>
              <a:rPr lang="en-US" sz="3575">
                <a:solidFill>
                  <a:srgbClr val="000000"/>
                </a:solidFill>
                <a:latin typeface="Belleza"/>
                <a:ea typeface="Belleza"/>
                <a:cs typeface="Belleza"/>
                <a:sym typeface="Belleza"/>
              </a:rPr>
              <a:t>They are usually rougher versions of resolutions.</a:t>
            </a:r>
          </a:p>
          <a:p>
            <a:pPr algn="l" marL="817573" indent="-272524" lvl="2">
              <a:lnSpc>
                <a:spcPts val="5007"/>
              </a:lnSpc>
            </a:pPr>
          </a:p>
          <a:p>
            <a:pPr algn="l" marL="817573" indent="-272524" lvl="2">
              <a:lnSpc>
                <a:spcPts val="5007"/>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9096" y="685800"/>
            <a:ext cx="15047778" cy="1549999"/>
          </a:xfrm>
          <a:prstGeom prst="rect">
            <a:avLst/>
          </a:prstGeom>
        </p:spPr>
        <p:txBody>
          <a:bodyPr anchor="t" rtlCol="false" tIns="0" lIns="0" bIns="0" rIns="0">
            <a:spAutoFit/>
          </a:bodyPr>
          <a:lstStyle/>
          <a:p>
            <a:pPr algn="l">
              <a:lnSpc>
                <a:spcPts val="11143"/>
              </a:lnSpc>
            </a:pPr>
            <a:r>
              <a:rPr lang="en-US" sz="7960">
                <a:solidFill>
                  <a:srgbClr val="000000"/>
                </a:solidFill>
                <a:latin typeface="Belleza"/>
                <a:ea typeface="Belleza"/>
                <a:cs typeface="Belleza"/>
                <a:sym typeface="Belleza"/>
              </a:rPr>
              <a:t>Working Papers &amp; Draft Resolutions</a:t>
            </a:r>
          </a:p>
        </p:txBody>
      </p:sp>
      <p:sp>
        <p:nvSpPr>
          <p:cNvPr name="TextBox 3" id="3"/>
          <p:cNvSpPr txBox="true"/>
          <p:nvPr/>
        </p:nvSpPr>
        <p:spPr>
          <a:xfrm rot="0">
            <a:off x="629096" y="2927822"/>
            <a:ext cx="11266644" cy="6019088"/>
          </a:xfrm>
          <a:prstGeom prst="rect">
            <a:avLst/>
          </a:prstGeom>
        </p:spPr>
        <p:txBody>
          <a:bodyPr anchor="t" rtlCol="false" tIns="0" lIns="0" bIns="0" rIns="0">
            <a:spAutoFit/>
          </a:bodyPr>
          <a:lstStyle/>
          <a:p>
            <a:pPr algn="l">
              <a:lnSpc>
                <a:spcPts val="5225"/>
              </a:lnSpc>
            </a:pPr>
            <a:r>
              <a:rPr lang="en-US" sz="3732">
                <a:solidFill>
                  <a:srgbClr val="000000"/>
                </a:solidFill>
                <a:latin typeface="Belleza"/>
                <a:ea typeface="Belleza"/>
                <a:cs typeface="Belleza"/>
                <a:sym typeface="Belleza"/>
              </a:rPr>
              <a:t>Draft Resolutions:</a:t>
            </a:r>
          </a:p>
          <a:p>
            <a:pPr algn="l" marL="853201" indent="-284400" lvl="2">
              <a:lnSpc>
                <a:spcPts val="5225"/>
              </a:lnSpc>
              <a:buFont typeface="Arial"/>
              <a:buChar char="⚬"/>
            </a:pPr>
            <a:r>
              <a:rPr lang="en-US" sz="3732">
                <a:solidFill>
                  <a:srgbClr val="000000"/>
                </a:solidFill>
                <a:latin typeface="Belleza"/>
                <a:ea typeface="Belleza"/>
                <a:cs typeface="Belleza"/>
                <a:sym typeface="Belleza"/>
              </a:rPr>
              <a:t>A resolution is the main outcome document of the UN and MUN.</a:t>
            </a:r>
          </a:p>
          <a:p>
            <a:pPr algn="l" marL="853201" indent="-284400" lvl="2">
              <a:lnSpc>
                <a:spcPts val="5225"/>
              </a:lnSpc>
              <a:buFont typeface="Arial"/>
              <a:buChar char="⚬"/>
            </a:pPr>
            <a:r>
              <a:rPr lang="en-US" sz="3732">
                <a:solidFill>
                  <a:srgbClr val="000000"/>
                </a:solidFill>
                <a:latin typeface="Belleza"/>
                <a:ea typeface="Belleza"/>
                <a:cs typeface="Belleza"/>
                <a:sym typeface="Belleza"/>
              </a:rPr>
              <a:t>A resolution is essentially a document that lists various solutions and undertakings towards solving or addressing a particular issue or problem.</a:t>
            </a:r>
          </a:p>
          <a:p>
            <a:pPr algn="l" marL="853201" indent="-284400" lvl="2">
              <a:lnSpc>
                <a:spcPts val="5225"/>
              </a:lnSpc>
              <a:buFont typeface="Arial"/>
              <a:buChar char="⚬"/>
            </a:pPr>
            <a:r>
              <a:rPr lang="en-US" sz="3732">
                <a:solidFill>
                  <a:srgbClr val="000000"/>
                </a:solidFill>
                <a:latin typeface="Belleza"/>
                <a:ea typeface="Belleza"/>
                <a:cs typeface="Belleza"/>
                <a:sym typeface="Belleza"/>
              </a:rPr>
              <a:t>Resolutions guide the work of the UN, its agencies and Member States, and as such, have extreme importance.</a:t>
            </a:r>
          </a:p>
          <a:p>
            <a:pPr algn="l" marL="853201" indent="-284400" lvl="2">
              <a:lnSpc>
                <a:spcPts val="5225"/>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9096" y="685800"/>
            <a:ext cx="15047778" cy="1549999"/>
          </a:xfrm>
          <a:prstGeom prst="rect">
            <a:avLst/>
          </a:prstGeom>
        </p:spPr>
        <p:txBody>
          <a:bodyPr anchor="t" rtlCol="false" tIns="0" lIns="0" bIns="0" rIns="0">
            <a:spAutoFit/>
          </a:bodyPr>
          <a:lstStyle/>
          <a:p>
            <a:pPr algn="l">
              <a:lnSpc>
                <a:spcPts val="11143"/>
              </a:lnSpc>
            </a:pPr>
            <a:r>
              <a:rPr lang="en-US" sz="7960">
                <a:solidFill>
                  <a:srgbClr val="000000"/>
                </a:solidFill>
                <a:latin typeface="Belleza"/>
                <a:ea typeface="Belleza"/>
                <a:cs typeface="Belleza"/>
                <a:sym typeface="Belleza"/>
              </a:rPr>
              <a:t>Working Papers &amp; Draft Resolutions</a:t>
            </a:r>
          </a:p>
        </p:txBody>
      </p:sp>
      <p:sp>
        <p:nvSpPr>
          <p:cNvPr name="TextBox 3" id="3"/>
          <p:cNvSpPr txBox="true"/>
          <p:nvPr/>
        </p:nvSpPr>
        <p:spPr>
          <a:xfrm rot="0">
            <a:off x="629096" y="2978348"/>
            <a:ext cx="12301465" cy="6424640"/>
          </a:xfrm>
          <a:prstGeom prst="rect">
            <a:avLst/>
          </a:prstGeom>
        </p:spPr>
        <p:txBody>
          <a:bodyPr anchor="t" rtlCol="false" tIns="0" lIns="0" bIns="0" rIns="0">
            <a:spAutoFit/>
          </a:bodyPr>
          <a:lstStyle/>
          <a:p>
            <a:pPr algn="l" marL="909633" indent="-303211" lvl="2">
              <a:lnSpc>
                <a:spcPts val="5570"/>
              </a:lnSpc>
              <a:buFont typeface="Arial"/>
              <a:buChar char="⚬"/>
            </a:pPr>
            <a:r>
              <a:rPr lang="en-US" sz="3978">
                <a:solidFill>
                  <a:srgbClr val="000000"/>
                </a:solidFill>
                <a:latin typeface="Belleza"/>
                <a:ea typeface="Belleza"/>
                <a:cs typeface="Belleza"/>
                <a:sym typeface="Belleza"/>
              </a:rPr>
              <a:t>Draft Resolutions are assigned numbers based on the order in which they were received by the Executive Board.</a:t>
            </a:r>
          </a:p>
          <a:p>
            <a:pPr algn="l" marL="909633" indent="-303211" lvl="2">
              <a:lnSpc>
                <a:spcPts val="5570"/>
              </a:lnSpc>
              <a:buFont typeface="Arial"/>
              <a:buChar char="⚬"/>
            </a:pPr>
            <a:r>
              <a:rPr lang="en-US" sz="3978">
                <a:solidFill>
                  <a:srgbClr val="000000"/>
                </a:solidFill>
                <a:latin typeface="Belleza"/>
                <a:ea typeface="Belleza"/>
                <a:cs typeface="Belleza"/>
                <a:sym typeface="Belleza"/>
              </a:rPr>
              <a:t>A resolution before being passed through a voting procedure is known as a Draft Resolution.</a:t>
            </a:r>
          </a:p>
          <a:p>
            <a:pPr algn="l" marL="909633" indent="-303211" lvl="2">
              <a:lnSpc>
                <a:spcPts val="5570"/>
              </a:lnSpc>
              <a:buFont typeface="Arial"/>
              <a:buChar char="⚬"/>
            </a:pPr>
            <a:r>
              <a:rPr lang="en-US" sz="3978">
                <a:solidFill>
                  <a:srgbClr val="000000"/>
                </a:solidFill>
                <a:latin typeface="Belleza"/>
                <a:ea typeface="Belleza"/>
                <a:cs typeface="Belleza"/>
                <a:sym typeface="Belleza"/>
              </a:rPr>
              <a:t>Resolutions have a particular format and are divided into 2 sections: the preambulatory clauses and the operative clauses.</a:t>
            </a:r>
          </a:p>
          <a:p>
            <a:pPr algn="l" marL="909633" indent="-303211" lvl="2">
              <a:lnSpc>
                <a:spcPts val="5570"/>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5446" y="829810"/>
            <a:ext cx="16737807" cy="1567060"/>
          </a:xfrm>
          <a:prstGeom prst="rect">
            <a:avLst/>
          </a:prstGeom>
        </p:spPr>
        <p:txBody>
          <a:bodyPr anchor="t" rtlCol="false" tIns="0" lIns="0" bIns="0" rIns="0">
            <a:spAutoFit/>
          </a:bodyPr>
          <a:lstStyle/>
          <a:p>
            <a:pPr algn="ctr">
              <a:lnSpc>
                <a:spcPts val="11476"/>
              </a:lnSpc>
            </a:pPr>
            <a:r>
              <a:rPr lang="en-US" sz="8198">
                <a:solidFill>
                  <a:srgbClr val="000000"/>
                </a:solidFill>
                <a:latin typeface="Belleza"/>
                <a:ea typeface="Belleza"/>
                <a:cs typeface="Belleza"/>
                <a:sym typeface="Belleza"/>
              </a:rPr>
              <a:t>Preambulatory &amp; Operative Clauses</a:t>
            </a:r>
          </a:p>
        </p:txBody>
      </p:sp>
      <p:sp>
        <p:nvSpPr>
          <p:cNvPr name="TextBox 3" id="3"/>
          <p:cNvSpPr txBox="true"/>
          <p:nvPr/>
        </p:nvSpPr>
        <p:spPr>
          <a:xfrm rot="0">
            <a:off x="565968" y="2971797"/>
            <a:ext cx="12747070" cy="6244506"/>
          </a:xfrm>
          <a:prstGeom prst="rect">
            <a:avLst/>
          </a:prstGeom>
        </p:spPr>
        <p:txBody>
          <a:bodyPr anchor="t" rtlCol="false" tIns="0" lIns="0" bIns="0" rIns="0">
            <a:spAutoFit/>
          </a:bodyPr>
          <a:lstStyle/>
          <a:p>
            <a:pPr algn="l">
              <a:lnSpc>
                <a:spcPts val="5464"/>
              </a:lnSpc>
            </a:pPr>
            <a:r>
              <a:rPr lang="en-US" sz="3903">
                <a:solidFill>
                  <a:srgbClr val="000000"/>
                </a:solidFill>
                <a:latin typeface="Belleza"/>
                <a:ea typeface="Belleza"/>
                <a:cs typeface="Belleza"/>
                <a:sym typeface="Belleza"/>
              </a:rPr>
              <a:t>Preambulatory Clauses: </a:t>
            </a:r>
          </a:p>
          <a:p>
            <a:pPr algn="l" marL="892258" indent="-297419" lvl="2">
              <a:lnSpc>
                <a:spcPts val="5464"/>
              </a:lnSpc>
              <a:buFont typeface="Arial"/>
              <a:buChar char="⚬"/>
            </a:pPr>
            <a:r>
              <a:rPr lang="en-US" sz="3903">
                <a:solidFill>
                  <a:srgbClr val="000000"/>
                </a:solidFill>
                <a:latin typeface="Belleza"/>
                <a:ea typeface="Belleza"/>
                <a:cs typeface="Belleza"/>
                <a:sym typeface="Belleza"/>
              </a:rPr>
              <a:t>Preambulatory Clauses of a resolution provide context and help interpret the rest of the document.</a:t>
            </a:r>
          </a:p>
          <a:p>
            <a:pPr algn="l" marL="892258" indent="-297419" lvl="2">
              <a:lnSpc>
                <a:spcPts val="5464"/>
              </a:lnSpc>
              <a:buFont typeface="Arial"/>
              <a:buChar char="⚬"/>
            </a:pPr>
            <a:r>
              <a:rPr lang="en-US" sz="3903">
                <a:solidFill>
                  <a:srgbClr val="000000"/>
                </a:solidFill>
                <a:latin typeface="Belleza"/>
                <a:ea typeface="Belleza"/>
                <a:cs typeface="Belleza"/>
                <a:sym typeface="Belleza"/>
              </a:rPr>
              <a:t>All the preambulatory clauses begin with a pre-approved clause word. These clauses serve to justify solutions proposed in the resolution and do not call upon or take action themselves.</a:t>
            </a:r>
          </a:p>
          <a:p>
            <a:pPr algn="l" marL="892258" indent="-297419" lvl="2">
              <a:lnSpc>
                <a:spcPts val="5464"/>
              </a:lnSpc>
              <a:buFont typeface="Arial"/>
              <a:buChar char="⚬"/>
            </a:pPr>
            <a:r>
              <a:rPr lang="en-US" sz="3903">
                <a:solidFill>
                  <a:srgbClr val="000000"/>
                </a:solidFill>
                <a:latin typeface="Belleza"/>
                <a:ea typeface="Belleza"/>
                <a:cs typeface="Belleza"/>
                <a:sym typeface="Belleza"/>
              </a:rPr>
              <a:t>They are not numbered and always end with a comma.</a:t>
            </a:r>
          </a:p>
          <a:p>
            <a:pPr algn="l" marL="892258" indent="-297419" lvl="2">
              <a:lnSpc>
                <a:spcPts val="5464"/>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5968" y="2684369"/>
            <a:ext cx="10921331" cy="7041157"/>
          </a:xfrm>
          <a:prstGeom prst="rect">
            <a:avLst/>
          </a:prstGeom>
        </p:spPr>
        <p:txBody>
          <a:bodyPr anchor="t" rtlCol="false" tIns="0" lIns="0" bIns="0" rIns="0">
            <a:spAutoFit/>
          </a:bodyPr>
          <a:lstStyle/>
          <a:p>
            <a:pPr algn="l">
              <a:lnSpc>
                <a:spcPts val="4604"/>
              </a:lnSpc>
            </a:pPr>
            <a:r>
              <a:rPr lang="en-US" sz="3289">
                <a:solidFill>
                  <a:srgbClr val="000000"/>
                </a:solidFill>
                <a:latin typeface="Belleza"/>
                <a:ea typeface="Belleza"/>
                <a:cs typeface="Belleza"/>
                <a:sym typeface="Belleza"/>
              </a:rPr>
              <a:t>Operative Clauses:</a:t>
            </a:r>
          </a:p>
          <a:p>
            <a:pPr algn="l" marL="751878" indent="-250626" lvl="2">
              <a:lnSpc>
                <a:spcPts val="4604"/>
              </a:lnSpc>
              <a:buFont typeface="Arial"/>
              <a:buChar char="⚬"/>
            </a:pPr>
            <a:r>
              <a:rPr lang="en-US" sz="3289">
                <a:solidFill>
                  <a:srgbClr val="000000"/>
                </a:solidFill>
                <a:latin typeface="Belleza"/>
                <a:ea typeface="Belleza"/>
                <a:cs typeface="Belleza"/>
                <a:sym typeface="Belleza"/>
              </a:rPr>
              <a:t>Operative Clauses consist of actionable ideas, directives and undertakings towards solving the problem/issues/agenda at hand.</a:t>
            </a:r>
          </a:p>
          <a:p>
            <a:pPr algn="l" marL="751878" indent="-250626" lvl="2">
              <a:lnSpc>
                <a:spcPts val="4604"/>
              </a:lnSpc>
              <a:buFont typeface="Arial"/>
              <a:buChar char="⚬"/>
            </a:pPr>
            <a:r>
              <a:rPr lang="en-US" sz="3289">
                <a:solidFill>
                  <a:srgbClr val="000000"/>
                </a:solidFill>
                <a:latin typeface="Belleza"/>
                <a:ea typeface="Belleza"/>
                <a:cs typeface="Belleza"/>
                <a:sym typeface="Belleza"/>
              </a:rPr>
              <a:t>They are numbered and end with semicolons.</a:t>
            </a:r>
          </a:p>
          <a:p>
            <a:pPr algn="l" marL="751878" indent="-250626" lvl="2">
              <a:lnSpc>
                <a:spcPts val="4604"/>
              </a:lnSpc>
              <a:buFont typeface="Arial"/>
              <a:buChar char="⚬"/>
            </a:pPr>
            <a:r>
              <a:rPr lang="en-US" sz="3289">
                <a:solidFill>
                  <a:srgbClr val="000000"/>
                </a:solidFill>
                <a:latin typeface="Belleza"/>
                <a:ea typeface="Belleza"/>
                <a:cs typeface="Belleza"/>
                <a:sym typeface="Belleza"/>
              </a:rPr>
              <a:t>All the operative clauses begin with a pre-approved clause word.</a:t>
            </a:r>
          </a:p>
          <a:p>
            <a:pPr algn="l" marL="751878" indent="-250626" lvl="2">
              <a:lnSpc>
                <a:spcPts val="4604"/>
              </a:lnSpc>
              <a:buFont typeface="Arial"/>
              <a:buChar char="⚬"/>
            </a:pPr>
            <a:r>
              <a:rPr lang="en-US" sz="3289">
                <a:solidFill>
                  <a:srgbClr val="000000"/>
                </a:solidFill>
                <a:latin typeface="Belleza"/>
                <a:ea typeface="Belleza"/>
                <a:cs typeface="Belleza"/>
                <a:sym typeface="Belleza"/>
              </a:rPr>
              <a:t>They are the main substance of a resolution. </a:t>
            </a:r>
          </a:p>
          <a:p>
            <a:pPr algn="l" marL="751878" indent="-250626" lvl="2">
              <a:lnSpc>
                <a:spcPts val="4604"/>
              </a:lnSpc>
              <a:buFont typeface="Arial"/>
              <a:buChar char="⚬"/>
            </a:pPr>
            <a:r>
              <a:rPr lang="en-US" sz="3289">
                <a:solidFill>
                  <a:srgbClr val="000000"/>
                </a:solidFill>
                <a:latin typeface="Belleza"/>
                <a:ea typeface="Belleza"/>
                <a:cs typeface="Belleza"/>
                <a:sym typeface="Belleza"/>
              </a:rPr>
              <a:t>Only the last operative clause in a resolution should end with a period</a:t>
            </a:r>
          </a:p>
          <a:p>
            <a:pPr algn="l" marL="751878" indent="-250626" lvl="2">
              <a:lnSpc>
                <a:spcPts val="4604"/>
              </a:lnSpc>
              <a:buFont typeface="Arial"/>
              <a:buChar char="⚬"/>
            </a:pPr>
            <a:r>
              <a:rPr lang="en-US" sz="3289">
                <a:solidFill>
                  <a:srgbClr val="000000"/>
                </a:solidFill>
                <a:latin typeface="Belleza"/>
                <a:ea typeface="Belleza"/>
                <a:cs typeface="Belleza"/>
                <a:sym typeface="Belleza"/>
              </a:rPr>
              <a:t>Sub-clauses are indicated by a lowercase letter and sub-sub clauses are indicated by Roman numerals. </a:t>
            </a:r>
          </a:p>
        </p:txBody>
      </p:sp>
      <p:sp>
        <p:nvSpPr>
          <p:cNvPr name="Freeform 3" id="3"/>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72110"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235446" y="829810"/>
            <a:ext cx="16737807" cy="1567060"/>
          </a:xfrm>
          <a:prstGeom prst="rect">
            <a:avLst/>
          </a:prstGeom>
        </p:spPr>
        <p:txBody>
          <a:bodyPr anchor="t" rtlCol="false" tIns="0" lIns="0" bIns="0" rIns="0">
            <a:spAutoFit/>
          </a:bodyPr>
          <a:lstStyle/>
          <a:p>
            <a:pPr algn="ctr">
              <a:lnSpc>
                <a:spcPts val="11476"/>
              </a:lnSpc>
            </a:pPr>
            <a:r>
              <a:rPr lang="en-US" sz="8198">
                <a:solidFill>
                  <a:srgbClr val="000000"/>
                </a:solidFill>
                <a:latin typeface="Belleza"/>
                <a:ea typeface="Belleza"/>
                <a:cs typeface="Belleza"/>
                <a:sym typeface="Belleza"/>
              </a:rPr>
              <a:t>Preambulatory &amp; Operative Clauses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24405"/>
            <a:ext cx="13947238"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Sponsors &amp; Signatories</a:t>
            </a:r>
          </a:p>
        </p:txBody>
      </p:sp>
      <p:sp>
        <p:nvSpPr>
          <p:cNvPr name="TextBox 3" id="3"/>
          <p:cNvSpPr txBox="true"/>
          <p:nvPr/>
        </p:nvSpPr>
        <p:spPr>
          <a:xfrm rot="0">
            <a:off x="1028700" y="3139946"/>
            <a:ext cx="11757143" cy="5330085"/>
          </a:xfrm>
          <a:prstGeom prst="rect">
            <a:avLst/>
          </a:prstGeom>
        </p:spPr>
        <p:txBody>
          <a:bodyPr anchor="t" rtlCol="false" tIns="0" lIns="0" bIns="0" rIns="0">
            <a:spAutoFit/>
          </a:bodyPr>
          <a:lstStyle/>
          <a:p>
            <a:pPr algn="l">
              <a:lnSpc>
                <a:spcPts val="5989"/>
              </a:lnSpc>
            </a:pPr>
            <a:r>
              <a:rPr lang="en-US" sz="4278">
                <a:solidFill>
                  <a:srgbClr val="000000"/>
                </a:solidFill>
                <a:latin typeface="Belleza"/>
                <a:ea typeface="Belleza"/>
                <a:cs typeface="Belleza"/>
                <a:sym typeface="Belleza"/>
              </a:rPr>
              <a:t>Sponsors: </a:t>
            </a:r>
          </a:p>
          <a:p>
            <a:pPr algn="l" marL="978194" indent="-326065" lvl="2">
              <a:lnSpc>
                <a:spcPts val="5989"/>
              </a:lnSpc>
              <a:buFont typeface="Arial"/>
              <a:buChar char="⚬"/>
            </a:pPr>
            <a:r>
              <a:rPr lang="en-US" sz="4278">
                <a:solidFill>
                  <a:srgbClr val="000000"/>
                </a:solidFill>
                <a:latin typeface="Belleza"/>
                <a:ea typeface="Belleza"/>
                <a:cs typeface="Belleza"/>
                <a:sym typeface="Belleza"/>
              </a:rPr>
              <a:t>Sponsors are delegates who have contributed to Draft Resolutions substantively.</a:t>
            </a:r>
          </a:p>
          <a:p>
            <a:pPr algn="l" marL="978194" indent="-326065" lvl="2">
              <a:lnSpc>
                <a:spcPts val="5989"/>
              </a:lnSpc>
              <a:buFont typeface="Arial"/>
              <a:buChar char="⚬"/>
            </a:pPr>
            <a:r>
              <a:rPr lang="en-US" sz="4278">
                <a:solidFill>
                  <a:srgbClr val="000000"/>
                </a:solidFill>
                <a:latin typeface="Belleza"/>
                <a:ea typeface="Belleza"/>
                <a:cs typeface="Belleza"/>
                <a:sym typeface="Belleza"/>
              </a:rPr>
              <a:t>They are the principal authors of the document and agree with its substance. </a:t>
            </a:r>
          </a:p>
          <a:p>
            <a:pPr algn="l" marL="978194" indent="-326065" lvl="2">
              <a:lnSpc>
                <a:spcPts val="5989"/>
              </a:lnSpc>
              <a:buFont typeface="Arial"/>
              <a:buChar char="⚬"/>
            </a:pPr>
            <a:r>
              <a:rPr lang="en-US" sz="4278">
                <a:solidFill>
                  <a:srgbClr val="000000"/>
                </a:solidFill>
                <a:latin typeface="Belleza"/>
                <a:ea typeface="Belleza"/>
                <a:cs typeface="Belleza"/>
                <a:sym typeface="Belleza"/>
              </a:rPr>
              <a:t>Sponsors are required to present their document to the committee in a specified format.</a:t>
            </a: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930578"/>
            <a:ext cx="12274375" cy="6497584"/>
          </a:xfrm>
          <a:prstGeom prst="rect">
            <a:avLst/>
          </a:prstGeom>
        </p:spPr>
        <p:txBody>
          <a:bodyPr anchor="t" rtlCol="false" tIns="0" lIns="0" bIns="0" rIns="0">
            <a:spAutoFit/>
          </a:bodyPr>
          <a:lstStyle/>
          <a:p>
            <a:pPr algn="l">
              <a:lnSpc>
                <a:spcPts val="5689"/>
              </a:lnSpc>
            </a:pPr>
            <a:r>
              <a:rPr lang="en-US" sz="4064">
                <a:solidFill>
                  <a:srgbClr val="000000"/>
                </a:solidFill>
                <a:latin typeface="Belleza"/>
                <a:ea typeface="Belleza"/>
                <a:cs typeface="Belleza"/>
                <a:sym typeface="Belleza"/>
              </a:rPr>
              <a:t>Signatories:</a:t>
            </a:r>
          </a:p>
          <a:p>
            <a:pPr algn="l" marL="929098" indent="-309699" lvl="2">
              <a:lnSpc>
                <a:spcPts val="5689"/>
              </a:lnSpc>
              <a:buFont typeface="Arial"/>
              <a:buChar char="⚬"/>
            </a:pPr>
            <a:r>
              <a:rPr lang="en-US" sz="4064">
                <a:solidFill>
                  <a:srgbClr val="000000"/>
                </a:solidFill>
                <a:latin typeface="Belleza"/>
                <a:ea typeface="Belleza"/>
                <a:cs typeface="Belleza"/>
                <a:sym typeface="Belleza"/>
              </a:rPr>
              <a:t>Signatories are delegates who may or may not agree with the substance present in a document, but still wish to see it debated and discussed in committee.</a:t>
            </a:r>
          </a:p>
          <a:p>
            <a:pPr algn="l" marL="929098" indent="-309699" lvl="2">
              <a:lnSpc>
                <a:spcPts val="5689"/>
              </a:lnSpc>
              <a:buFont typeface="Arial"/>
              <a:buChar char="⚬"/>
            </a:pPr>
            <a:r>
              <a:rPr lang="en-US" sz="4064">
                <a:solidFill>
                  <a:srgbClr val="000000"/>
                </a:solidFill>
                <a:latin typeface="Belleza"/>
                <a:ea typeface="Belleza"/>
                <a:cs typeface="Belleza"/>
                <a:sym typeface="Belleza"/>
              </a:rPr>
              <a:t>A certain percentage of the committee must be signatories for a document to be accepted. </a:t>
            </a:r>
          </a:p>
          <a:p>
            <a:pPr algn="l" marL="929098" indent="-309699" lvl="2">
              <a:lnSpc>
                <a:spcPts val="5689"/>
              </a:lnSpc>
              <a:buFont typeface="Arial"/>
              <a:buChar char="⚬"/>
            </a:pPr>
            <a:r>
              <a:rPr lang="en-US" sz="4064">
                <a:solidFill>
                  <a:srgbClr val="000000"/>
                </a:solidFill>
                <a:latin typeface="Belleza"/>
                <a:ea typeface="Belleza"/>
                <a:cs typeface="Belleza"/>
                <a:sym typeface="Belleza"/>
              </a:rPr>
              <a:t>Signatories may propose amendments for a Draft Resolution. </a:t>
            </a:r>
          </a:p>
          <a:p>
            <a:pPr algn="l" marL="929098" indent="-309699" lvl="2">
              <a:lnSpc>
                <a:spcPts val="5689"/>
              </a:lnSpc>
            </a:pPr>
          </a:p>
        </p:txBody>
      </p:sp>
      <p:sp>
        <p:nvSpPr>
          <p:cNvPr name="Freeform 3" id="3"/>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72110"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1028700" y="824405"/>
            <a:ext cx="13947238"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Sponsors &amp; Signatories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19833"/>
            <a:ext cx="8269788"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Amendments</a:t>
            </a:r>
          </a:p>
        </p:txBody>
      </p:sp>
      <p:sp>
        <p:nvSpPr>
          <p:cNvPr name="TextBox 3" id="3"/>
          <p:cNvSpPr txBox="true"/>
          <p:nvPr/>
        </p:nvSpPr>
        <p:spPr>
          <a:xfrm rot="0">
            <a:off x="982610" y="3104443"/>
            <a:ext cx="12532722" cy="6233724"/>
          </a:xfrm>
          <a:prstGeom prst="rect">
            <a:avLst/>
          </a:prstGeom>
        </p:spPr>
        <p:txBody>
          <a:bodyPr anchor="t" rtlCol="false" tIns="0" lIns="0" bIns="0" rIns="0">
            <a:spAutoFit/>
          </a:bodyPr>
          <a:lstStyle/>
          <a:p>
            <a:pPr algn="l" marL="732061" indent="-244020" lvl="2">
              <a:lnSpc>
                <a:spcPts val="4483"/>
              </a:lnSpc>
              <a:buFont typeface="Arial"/>
              <a:buChar char="⚬"/>
            </a:pPr>
            <a:r>
              <a:rPr lang="en-US" sz="3202">
                <a:solidFill>
                  <a:srgbClr val="000000"/>
                </a:solidFill>
                <a:latin typeface="Belleza"/>
                <a:ea typeface="Belleza"/>
                <a:cs typeface="Belleza"/>
                <a:sym typeface="Belleza"/>
              </a:rPr>
              <a:t>If a delegate wishes to improve/amend a Draft Resolution, they may propose an amendment.</a:t>
            </a:r>
          </a:p>
          <a:p>
            <a:pPr algn="l" marL="732061" indent="-244020" lvl="2">
              <a:lnSpc>
                <a:spcPts val="4483"/>
              </a:lnSpc>
              <a:buFont typeface="Arial"/>
              <a:buChar char="⚬"/>
            </a:pPr>
            <a:r>
              <a:rPr lang="en-US" sz="3202">
                <a:solidFill>
                  <a:srgbClr val="000000"/>
                </a:solidFill>
                <a:latin typeface="Belleza"/>
                <a:ea typeface="Belleza"/>
                <a:cs typeface="Belleza"/>
                <a:sym typeface="Belleza"/>
              </a:rPr>
              <a:t>On the basis of the action that the amendment is taking, there are three types of amendments: </a:t>
            </a:r>
          </a:p>
          <a:p>
            <a:pPr algn="l" marL="732061" indent="-244020" lvl="2">
              <a:lnSpc>
                <a:spcPts val="4483"/>
              </a:lnSpc>
              <a:buFont typeface="Arial"/>
              <a:buChar char="⚬"/>
            </a:pPr>
            <a:r>
              <a:rPr lang="en-US" sz="3202" u="sng">
                <a:solidFill>
                  <a:srgbClr val="000000"/>
                </a:solidFill>
                <a:latin typeface="Belleza"/>
                <a:ea typeface="Belleza"/>
                <a:cs typeface="Belleza"/>
                <a:sym typeface="Belleza"/>
              </a:rPr>
              <a:t>Addition amendment</a:t>
            </a:r>
            <a:r>
              <a:rPr lang="en-US" sz="3202">
                <a:solidFill>
                  <a:srgbClr val="000000"/>
                </a:solidFill>
                <a:latin typeface="Belleza"/>
                <a:ea typeface="Belleza"/>
                <a:cs typeface="Belleza"/>
                <a:sym typeface="Belleza"/>
              </a:rPr>
              <a:t> which allows for the addition of a new clause to the resolution </a:t>
            </a:r>
          </a:p>
          <a:p>
            <a:pPr algn="l" marL="732061" indent="-244020" lvl="2">
              <a:lnSpc>
                <a:spcPts val="4483"/>
              </a:lnSpc>
              <a:buFont typeface="Arial"/>
              <a:buChar char="⚬"/>
            </a:pPr>
            <a:r>
              <a:rPr lang="en-US" sz="3202" u="sng">
                <a:solidFill>
                  <a:srgbClr val="000000"/>
                </a:solidFill>
                <a:latin typeface="Belleza"/>
                <a:ea typeface="Belleza"/>
                <a:cs typeface="Belleza"/>
                <a:sym typeface="Belleza"/>
              </a:rPr>
              <a:t>Deletion amendment</a:t>
            </a:r>
            <a:r>
              <a:rPr lang="en-US" sz="3202">
                <a:solidFill>
                  <a:srgbClr val="000000"/>
                </a:solidFill>
                <a:latin typeface="Belleza"/>
                <a:ea typeface="Belleza"/>
                <a:cs typeface="Belleza"/>
                <a:sym typeface="Belleza"/>
              </a:rPr>
              <a:t> which allows for the deletion of a particular clause from the resolution</a:t>
            </a:r>
          </a:p>
          <a:p>
            <a:pPr algn="l" marL="732061" indent="-244020" lvl="2">
              <a:lnSpc>
                <a:spcPts val="4483"/>
              </a:lnSpc>
              <a:buFont typeface="Arial"/>
              <a:buChar char="⚬"/>
            </a:pPr>
            <a:r>
              <a:rPr lang="en-US" sz="3202" u="sng">
                <a:solidFill>
                  <a:srgbClr val="000000"/>
                </a:solidFill>
                <a:latin typeface="Belleza"/>
                <a:ea typeface="Belleza"/>
                <a:cs typeface="Belleza"/>
                <a:sym typeface="Belleza"/>
              </a:rPr>
              <a:t>Modification amendment</a:t>
            </a:r>
            <a:r>
              <a:rPr lang="en-US" sz="3202">
                <a:solidFill>
                  <a:srgbClr val="000000"/>
                </a:solidFill>
                <a:latin typeface="Belleza"/>
                <a:ea typeface="Belleza"/>
                <a:cs typeface="Belleza"/>
                <a:sym typeface="Belleza"/>
              </a:rPr>
              <a:t> allows for the modification of a particular clause in the resolution</a:t>
            </a:r>
          </a:p>
          <a:p>
            <a:pPr algn="l" marL="732061" indent="-244020" lvl="2">
              <a:lnSpc>
                <a:spcPts val="4483"/>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19833"/>
            <a:ext cx="7941339"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Amendments</a:t>
            </a:r>
          </a:p>
        </p:txBody>
      </p:sp>
      <p:sp>
        <p:nvSpPr>
          <p:cNvPr name="TextBox 3" id="3"/>
          <p:cNvSpPr txBox="true"/>
          <p:nvPr/>
        </p:nvSpPr>
        <p:spPr>
          <a:xfrm rot="0">
            <a:off x="765770" y="2770329"/>
            <a:ext cx="11611643" cy="6908697"/>
          </a:xfrm>
          <a:prstGeom prst="rect">
            <a:avLst/>
          </a:prstGeom>
        </p:spPr>
        <p:txBody>
          <a:bodyPr anchor="t" rtlCol="false" tIns="0" lIns="0" bIns="0" rIns="0">
            <a:spAutoFit/>
          </a:bodyPr>
          <a:lstStyle/>
          <a:p>
            <a:pPr algn="l" marL="743872" indent="-247957" lvl="2">
              <a:lnSpc>
                <a:spcPts val="4555"/>
              </a:lnSpc>
              <a:buFont typeface="Arial"/>
              <a:buChar char="⚬"/>
            </a:pPr>
            <a:r>
              <a:rPr lang="en-US" sz="3254">
                <a:solidFill>
                  <a:srgbClr val="000000"/>
                </a:solidFill>
                <a:latin typeface="Belleza"/>
                <a:ea typeface="Belleza"/>
                <a:cs typeface="Belleza"/>
                <a:sym typeface="Belleza"/>
              </a:rPr>
              <a:t>On the basis of the nature of the amendment, as deemed by the sponsors, there are two types of amendments:</a:t>
            </a:r>
          </a:p>
          <a:p>
            <a:pPr algn="l" marL="743872" indent="-247957" lvl="2">
              <a:lnSpc>
                <a:spcPts val="4555"/>
              </a:lnSpc>
              <a:buFont typeface="Arial"/>
              <a:buChar char="⚬"/>
            </a:pPr>
            <a:r>
              <a:rPr lang="en-US" sz="3254" u="sng">
                <a:solidFill>
                  <a:srgbClr val="000000"/>
                </a:solidFill>
                <a:latin typeface="Belleza"/>
                <a:ea typeface="Belleza"/>
                <a:cs typeface="Belleza"/>
                <a:sym typeface="Belleza"/>
              </a:rPr>
              <a:t>Friendly</a:t>
            </a:r>
            <a:r>
              <a:rPr lang="en-US" sz="3254">
                <a:solidFill>
                  <a:srgbClr val="000000"/>
                </a:solidFill>
                <a:latin typeface="Belleza"/>
                <a:ea typeface="Belleza"/>
                <a:cs typeface="Belleza"/>
                <a:sym typeface="Belleza"/>
              </a:rPr>
              <a:t> Amendments are those that are considered friendly by the Sponsors who agree that the amendment should be made to the document without debate. </a:t>
            </a:r>
          </a:p>
          <a:p>
            <a:pPr algn="l" marL="743872" indent="-247957" lvl="2">
              <a:lnSpc>
                <a:spcPts val="4555"/>
              </a:lnSpc>
              <a:buFont typeface="Arial"/>
              <a:buChar char="⚬"/>
            </a:pPr>
            <a:r>
              <a:rPr lang="en-US" sz="3254" u="sng">
                <a:solidFill>
                  <a:srgbClr val="000000"/>
                </a:solidFill>
                <a:latin typeface="Belleza"/>
                <a:ea typeface="Belleza"/>
                <a:cs typeface="Belleza"/>
                <a:sym typeface="Belleza"/>
              </a:rPr>
              <a:t>Unfriendly</a:t>
            </a:r>
            <a:r>
              <a:rPr lang="en-US" sz="3254">
                <a:solidFill>
                  <a:srgbClr val="000000"/>
                </a:solidFill>
                <a:latin typeface="Belleza"/>
                <a:ea typeface="Belleza"/>
                <a:cs typeface="Belleza"/>
                <a:sym typeface="Belleza"/>
              </a:rPr>
              <a:t> Amendment is an amendment that is considered unfriendly by even one of the Sponsors as they believe it should not be incorporated into the document. Unfriendly amendments are put to vote and if a majority of the committee is in favour of the amendment, it is incorporated into the document despite the disapproval of the Sponsors.</a:t>
            </a:r>
          </a:p>
          <a:p>
            <a:pPr algn="l" marL="743872" indent="-247957" lvl="2">
              <a:lnSpc>
                <a:spcPts val="4555"/>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6523" y="-970154"/>
            <a:ext cx="20101046" cy="8496519"/>
            <a:chOff x="0" y="0"/>
            <a:chExt cx="26801395" cy="11328692"/>
          </a:xfrm>
        </p:grpSpPr>
        <p:sp>
          <p:nvSpPr>
            <p:cNvPr name="Freeform 3" id="3"/>
            <p:cNvSpPr/>
            <p:nvPr/>
          </p:nvSpPr>
          <p:spPr>
            <a:xfrm flipH="false" flipV="false" rot="0">
              <a:off x="0" y="0"/>
              <a:ext cx="26801446" cy="11328654"/>
            </a:xfrm>
            <a:custGeom>
              <a:avLst/>
              <a:gdLst/>
              <a:ahLst/>
              <a:cxnLst/>
              <a:rect r="r" b="b" t="t" l="l"/>
              <a:pathLst>
                <a:path h="11328654" w="26801446">
                  <a:moveTo>
                    <a:pt x="0" y="0"/>
                  </a:moveTo>
                  <a:lnTo>
                    <a:pt x="26801446" y="0"/>
                  </a:lnTo>
                  <a:lnTo>
                    <a:pt x="26801446" y="11328654"/>
                  </a:lnTo>
                  <a:lnTo>
                    <a:pt x="0" y="11328654"/>
                  </a:lnTo>
                  <a:lnTo>
                    <a:pt x="0" y="0"/>
                  </a:lnTo>
                  <a:close/>
                </a:path>
              </a:pathLst>
            </a:custGeom>
            <a:blipFill>
              <a:blip r:embed="rId2"/>
              <a:stretch>
                <a:fillRect l="0" t="-35977" r="0" b="-35977"/>
              </a:stretch>
            </a:blipFill>
          </p:spPr>
        </p:sp>
      </p:grpSp>
      <p:sp>
        <p:nvSpPr>
          <p:cNvPr name="TextBox 4" id="4"/>
          <p:cNvSpPr txBox="true"/>
          <p:nvPr/>
        </p:nvSpPr>
        <p:spPr>
          <a:xfrm rot="0">
            <a:off x="1504260" y="7764143"/>
            <a:ext cx="15279480"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Any Points of Information?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43957" y="723900"/>
            <a:ext cx="13453427" cy="2745240"/>
          </a:xfrm>
          <a:prstGeom prst="rect">
            <a:avLst/>
          </a:prstGeom>
        </p:spPr>
        <p:txBody>
          <a:bodyPr anchor="t" rtlCol="false" tIns="0" lIns="0" bIns="0" rIns="0">
            <a:spAutoFit/>
          </a:bodyPr>
          <a:lstStyle/>
          <a:p>
            <a:pPr algn="l">
              <a:lnSpc>
                <a:spcPts val="10386"/>
              </a:lnSpc>
            </a:pPr>
            <a:r>
              <a:rPr lang="en-US" sz="7419">
                <a:solidFill>
                  <a:srgbClr val="000000"/>
                </a:solidFill>
                <a:latin typeface="Belleza"/>
                <a:ea typeface="Belleza"/>
                <a:cs typeface="Belleza"/>
                <a:sym typeface="Belleza"/>
              </a:rPr>
              <a:t>Committees simulated at DPSHMUN’24</a:t>
            </a:r>
          </a:p>
        </p:txBody>
      </p:sp>
      <p:sp>
        <p:nvSpPr>
          <p:cNvPr name="TextBox 3" id="3"/>
          <p:cNvSpPr txBox="true"/>
          <p:nvPr/>
        </p:nvSpPr>
        <p:spPr>
          <a:xfrm rot="0">
            <a:off x="1028700" y="3691546"/>
            <a:ext cx="11924203" cy="6615006"/>
          </a:xfrm>
          <a:prstGeom prst="rect">
            <a:avLst/>
          </a:prstGeom>
        </p:spPr>
        <p:txBody>
          <a:bodyPr anchor="t" rtlCol="false" tIns="0" lIns="0" bIns="0" rIns="0">
            <a:spAutoFit/>
          </a:bodyPr>
          <a:lstStyle/>
          <a:p>
            <a:pPr algn="l" marL="624214" indent="-208071" lvl="2">
              <a:lnSpc>
                <a:spcPts val="4966"/>
              </a:lnSpc>
              <a:buFont typeface="Arial"/>
              <a:buChar char="⚬"/>
            </a:pPr>
            <a:r>
              <a:rPr lang="en-US" sz="2000">
                <a:solidFill>
                  <a:srgbClr val="000000"/>
                </a:solidFill>
                <a:latin typeface="Belleza"/>
                <a:ea typeface="Belleza"/>
                <a:cs typeface="Belleza"/>
                <a:sym typeface="Belleza"/>
              </a:rPr>
              <a:t>United Nations Security Council (UNSC)</a:t>
            </a:r>
          </a:p>
          <a:p>
            <a:pPr algn="l" marL="624214" indent="-208071" lvl="2">
              <a:lnSpc>
                <a:spcPts val="4966"/>
              </a:lnSpc>
              <a:buFont typeface="Arial"/>
              <a:buChar char="⚬"/>
            </a:pPr>
            <a:r>
              <a:rPr lang="en-US" sz="2000">
                <a:solidFill>
                  <a:srgbClr val="000000"/>
                </a:solidFill>
                <a:latin typeface="Belleza"/>
                <a:ea typeface="Belleza"/>
                <a:cs typeface="Belleza"/>
                <a:sym typeface="Belleza"/>
              </a:rPr>
              <a:t>United Nations Human Rights Council (UNHRC)</a:t>
            </a:r>
          </a:p>
          <a:p>
            <a:pPr algn="l" marL="624214" indent="-208071" lvl="2">
              <a:lnSpc>
                <a:spcPts val="4966"/>
              </a:lnSpc>
              <a:buFont typeface="Arial"/>
              <a:buChar char="⚬"/>
            </a:pPr>
            <a:r>
              <a:rPr lang="en-US" sz="2000" spc="9">
                <a:solidFill>
                  <a:srgbClr val="202124"/>
                </a:solidFill>
                <a:latin typeface="PT Serif"/>
                <a:ea typeface="PT Serif"/>
                <a:cs typeface="PT Serif"/>
                <a:sym typeface="PT Serif"/>
              </a:rPr>
              <a:t>All India Political Party Meet (AIPPM)</a:t>
            </a:r>
          </a:p>
          <a:p>
            <a:pPr algn="l" marL="624214" indent="-208071" lvl="2">
              <a:lnSpc>
                <a:spcPts val="4966"/>
              </a:lnSpc>
              <a:buFont typeface="Arial"/>
              <a:buChar char="⚬"/>
            </a:pPr>
            <a:r>
              <a:rPr lang="en-US" sz="2000" spc="9">
                <a:solidFill>
                  <a:srgbClr val="202124"/>
                </a:solidFill>
                <a:latin typeface="PT Serif"/>
                <a:ea typeface="PT Serif"/>
                <a:cs typeface="PT Serif"/>
                <a:sym typeface="PT Serif"/>
              </a:rPr>
              <a:t>The Economic and Financial Committee (ECOFIN)</a:t>
            </a:r>
          </a:p>
          <a:p>
            <a:pPr algn="l" marL="624214" indent="-208071" lvl="2">
              <a:lnSpc>
                <a:spcPts val="4966"/>
              </a:lnSpc>
              <a:buFont typeface="Arial"/>
              <a:buChar char="⚬"/>
            </a:pPr>
            <a:r>
              <a:rPr lang="en-US" sz="2000" spc="9">
                <a:solidFill>
                  <a:srgbClr val="202124"/>
                </a:solidFill>
                <a:latin typeface="PT Serif"/>
                <a:ea typeface="PT Serif"/>
                <a:cs typeface="PT Serif"/>
                <a:sym typeface="PT Serif"/>
              </a:rPr>
              <a:t>Indian Premier League (IPL)</a:t>
            </a:r>
          </a:p>
          <a:p>
            <a:pPr algn="l" marL="624214" indent="-208071" lvl="2">
              <a:lnSpc>
                <a:spcPts val="4966"/>
              </a:lnSpc>
              <a:buFont typeface="Arial"/>
              <a:buChar char="⚬"/>
            </a:pPr>
            <a:r>
              <a:rPr lang="en-US" sz="2000" spc="9">
                <a:solidFill>
                  <a:srgbClr val="202124"/>
                </a:solidFill>
                <a:latin typeface="PT Serif"/>
                <a:ea typeface="PT Serif"/>
                <a:cs typeface="PT Serif"/>
                <a:sym typeface="PT Serif"/>
              </a:rPr>
              <a:t>Futuristic Continuous Crisis Committee</a:t>
            </a:r>
            <a:r>
              <a:rPr lang="en-US" sz="2000" spc="9">
                <a:solidFill>
                  <a:srgbClr val="000000"/>
                </a:solidFill>
                <a:latin typeface="PT Serif"/>
                <a:ea typeface="PT Serif"/>
                <a:cs typeface="PT Serif"/>
                <a:sym typeface="PT Serif"/>
              </a:rPr>
              <a:t> (FCCC)</a:t>
            </a:r>
            <a:r>
              <a:rPr lang="en-US" sz="2000" spc="9">
                <a:solidFill>
                  <a:srgbClr val="202124"/>
                </a:solidFill>
                <a:latin typeface="PT Serif"/>
                <a:ea typeface="PT Serif"/>
                <a:cs typeface="PT Serif"/>
                <a:sym typeface="PT Serif"/>
              </a:rPr>
              <a:t>\</a:t>
            </a:r>
          </a:p>
          <a:p>
            <a:pPr algn="l" marL="624214" indent="-208071" lvl="2">
              <a:lnSpc>
                <a:spcPts val="4966"/>
              </a:lnSpc>
              <a:buFont typeface="Arial"/>
              <a:buChar char="⚬"/>
            </a:pPr>
            <a:r>
              <a:rPr lang="en-US" sz="2000" spc="9">
                <a:solidFill>
                  <a:srgbClr val="202124"/>
                </a:solidFill>
                <a:latin typeface="PT Serif"/>
                <a:ea typeface="PT Serif"/>
                <a:cs typeface="PT Serif"/>
                <a:sym typeface="PT Serif"/>
              </a:rPr>
              <a:t>United Nations Commission on Narcotic Drugs (UNCND)</a:t>
            </a:r>
          </a:p>
          <a:p>
            <a:pPr algn="l" marL="624214" indent="-208071" lvl="2">
              <a:lnSpc>
                <a:spcPts val="4966"/>
              </a:lnSpc>
              <a:buFont typeface="Arial"/>
              <a:buChar char="⚬"/>
            </a:pPr>
            <a:r>
              <a:rPr lang="en-US" sz="2000" spc="9">
                <a:solidFill>
                  <a:srgbClr val="202124"/>
                </a:solidFill>
                <a:latin typeface="PT Serif"/>
                <a:ea typeface="PT Serif"/>
                <a:cs typeface="PT Serif"/>
                <a:sym typeface="PT Serif"/>
              </a:rPr>
              <a:t>The Legal Committee</a:t>
            </a:r>
          </a:p>
          <a:p>
            <a:pPr algn="l" marL="624214" indent="-208071" lvl="2">
              <a:lnSpc>
                <a:spcPts val="4966"/>
              </a:lnSpc>
              <a:buFont typeface="Arial"/>
              <a:buChar char="⚬"/>
            </a:pPr>
            <a:r>
              <a:rPr lang="en-US" sz="2000" spc="9">
                <a:solidFill>
                  <a:srgbClr val="000000"/>
                </a:solidFill>
                <a:latin typeface="Belleza"/>
                <a:ea typeface="Belleza"/>
                <a:cs typeface="Belleza"/>
                <a:sym typeface="Belleza"/>
              </a:rPr>
              <a:t>International Press (IP)</a:t>
            </a:r>
          </a:p>
          <a:p>
            <a:pPr algn="l" marL="624214" indent="-208071" lvl="2">
              <a:lnSpc>
                <a:spcPts val="4966"/>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05507" y="4617764"/>
            <a:ext cx="7752662" cy="2514195"/>
          </a:xfrm>
          <a:prstGeom prst="rect">
            <a:avLst/>
          </a:prstGeom>
        </p:spPr>
        <p:txBody>
          <a:bodyPr anchor="t" rtlCol="false" tIns="0" lIns="0" bIns="0" rIns="0">
            <a:spAutoFit/>
          </a:bodyPr>
          <a:lstStyle/>
          <a:p>
            <a:pPr algn="ctr">
              <a:lnSpc>
                <a:spcPts val="18463"/>
              </a:lnSpc>
            </a:pPr>
            <a:r>
              <a:rPr lang="en-US" sz="13188">
                <a:solidFill>
                  <a:srgbClr val="000000"/>
                </a:solidFill>
                <a:latin typeface="Belleza"/>
                <a:ea typeface="Belleza"/>
                <a:cs typeface="Belleza"/>
                <a:sym typeface="Belleza"/>
              </a:rPr>
              <a:t>Good Luck!</a:t>
            </a:r>
          </a:p>
        </p:txBody>
      </p:sp>
      <p:sp>
        <p:nvSpPr>
          <p:cNvPr name="Freeform 3" id="3"/>
          <p:cNvSpPr/>
          <p:nvPr/>
        </p:nvSpPr>
        <p:spPr>
          <a:xfrm flipH="false" flipV="false" rot="0">
            <a:off x="1706481" y="-6098050"/>
            <a:ext cx="20146720" cy="18052604"/>
          </a:xfrm>
          <a:custGeom>
            <a:avLst/>
            <a:gdLst/>
            <a:ahLst/>
            <a:cxnLst/>
            <a:rect r="r" b="b" t="t" l="l"/>
            <a:pathLst>
              <a:path h="18052604" w="20146720">
                <a:moveTo>
                  <a:pt x="0" y="0"/>
                </a:moveTo>
                <a:lnTo>
                  <a:pt x="20146720" y="0"/>
                </a:lnTo>
                <a:lnTo>
                  <a:pt x="20146720" y="18052604"/>
                </a:lnTo>
                <a:lnTo>
                  <a:pt x="0" y="1805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11471" y="-7455978"/>
            <a:ext cx="20463604" cy="16969357"/>
          </a:xfrm>
          <a:custGeom>
            <a:avLst/>
            <a:gdLst/>
            <a:ahLst/>
            <a:cxnLst/>
            <a:rect r="r" b="b" t="t" l="l"/>
            <a:pathLst>
              <a:path h="16969357" w="20463604">
                <a:moveTo>
                  <a:pt x="0" y="0"/>
                </a:moveTo>
                <a:lnTo>
                  <a:pt x="20463604" y="0"/>
                </a:lnTo>
                <a:lnTo>
                  <a:pt x="20463604" y="16969357"/>
                </a:lnTo>
                <a:lnTo>
                  <a:pt x="0" y="169693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2969185" y="427261"/>
            <a:ext cx="4934356" cy="5453762"/>
            <a:chOff x="0" y="0"/>
            <a:chExt cx="6579141" cy="7271683"/>
          </a:xfrm>
        </p:grpSpPr>
        <p:sp>
          <p:nvSpPr>
            <p:cNvPr name="Freeform 6" id="6"/>
            <p:cNvSpPr/>
            <p:nvPr/>
          </p:nvSpPr>
          <p:spPr>
            <a:xfrm flipH="false" flipV="false" rot="0">
              <a:off x="0" y="0"/>
              <a:ext cx="6579108" cy="7271639"/>
            </a:xfrm>
            <a:custGeom>
              <a:avLst/>
              <a:gdLst/>
              <a:ahLst/>
              <a:cxnLst/>
              <a:rect r="r" b="b" t="t" l="l"/>
              <a:pathLst>
                <a:path h="7271639" w="6579108">
                  <a:moveTo>
                    <a:pt x="0" y="0"/>
                  </a:moveTo>
                  <a:lnTo>
                    <a:pt x="6579108" y="0"/>
                  </a:lnTo>
                  <a:lnTo>
                    <a:pt x="6579108" y="7271639"/>
                  </a:lnTo>
                  <a:lnTo>
                    <a:pt x="0" y="7271639"/>
                  </a:lnTo>
                  <a:lnTo>
                    <a:pt x="0" y="0"/>
                  </a:lnTo>
                  <a:close/>
                </a:path>
              </a:pathLst>
            </a:custGeom>
            <a:blipFill>
              <a:blip r:embed="rId6"/>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7198" y="-356693"/>
            <a:ext cx="8342613" cy="11184387"/>
          </a:xfrm>
          <a:custGeom>
            <a:avLst/>
            <a:gdLst/>
            <a:ahLst/>
            <a:cxnLst/>
            <a:rect r="r" b="b" t="t" l="l"/>
            <a:pathLst>
              <a:path h="11184387" w="8342613">
                <a:moveTo>
                  <a:pt x="0" y="0"/>
                </a:moveTo>
                <a:lnTo>
                  <a:pt x="8342613" y="0"/>
                </a:lnTo>
                <a:lnTo>
                  <a:pt x="8342613" y="11184387"/>
                </a:lnTo>
                <a:lnTo>
                  <a:pt x="0" y="111843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5808" y="-144661"/>
            <a:ext cx="3086101" cy="10972355"/>
          </a:xfrm>
          <a:custGeom>
            <a:avLst/>
            <a:gdLst/>
            <a:ahLst/>
            <a:cxnLst/>
            <a:rect r="r" b="b" t="t" l="l"/>
            <a:pathLst>
              <a:path h="10972355" w="3086101">
                <a:moveTo>
                  <a:pt x="0" y="0"/>
                </a:moveTo>
                <a:lnTo>
                  <a:pt x="3086101" y="0"/>
                </a:lnTo>
                <a:lnTo>
                  <a:pt x="3086101" y="10972355"/>
                </a:lnTo>
                <a:lnTo>
                  <a:pt x="0" y="109723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48954" y="3281093"/>
            <a:ext cx="3848868" cy="1584394"/>
          </a:xfrm>
          <a:prstGeom prst="rect">
            <a:avLst/>
          </a:prstGeom>
        </p:spPr>
        <p:txBody>
          <a:bodyPr anchor="t" rtlCol="false" tIns="0" lIns="0" bIns="0" rIns="0">
            <a:spAutoFit/>
          </a:bodyPr>
          <a:lstStyle/>
          <a:p>
            <a:pPr algn="l">
              <a:lnSpc>
                <a:spcPts val="11852"/>
              </a:lnSpc>
            </a:pPr>
            <a:r>
              <a:rPr lang="en-US" sz="8466">
                <a:solidFill>
                  <a:srgbClr val="FFFFFF"/>
                </a:solidFill>
                <a:latin typeface="Belleza"/>
                <a:ea typeface="Belleza"/>
                <a:cs typeface="Belleza"/>
                <a:sym typeface="Belleza"/>
              </a:rPr>
              <a:t>Flow of </a:t>
            </a:r>
          </a:p>
        </p:txBody>
      </p:sp>
      <p:sp>
        <p:nvSpPr>
          <p:cNvPr name="TextBox 5" id="5"/>
          <p:cNvSpPr txBox="true"/>
          <p:nvPr/>
        </p:nvSpPr>
        <p:spPr>
          <a:xfrm rot="0">
            <a:off x="1948954" y="4448768"/>
            <a:ext cx="5515123" cy="2257101"/>
          </a:xfrm>
          <a:prstGeom prst="rect">
            <a:avLst/>
          </a:prstGeom>
        </p:spPr>
        <p:txBody>
          <a:bodyPr anchor="t" rtlCol="false" tIns="0" lIns="0" bIns="0" rIns="0">
            <a:spAutoFit/>
          </a:bodyPr>
          <a:lstStyle/>
          <a:p>
            <a:pPr algn="l">
              <a:lnSpc>
                <a:spcPts val="16984"/>
              </a:lnSpc>
            </a:pPr>
            <a:r>
              <a:rPr lang="en-US" sz="12131">
                <a:solidFill>
                  <a:srgbClr val="FFFFFF"/>
                </a:solidFill>
                <a:latin typeface="Belleza"/>
                <a:ea typeface="Belleza"/>
                <a:cs typeface="Belleza"/>
                <a:sym typeface="Belleza"/>
              </a:rPr>
              <a:t>Debate</a:t>
            </a:r>
          </a:p>
        </p:txBody>
      </p:sp>
      <p:sp>
        <p:nvSpPr>
          <p:cNvPr name="Freeform 6" id="6" descr="A diagram of a debate  Description automatically generated"/>
          <p:cNvSpPr/>
          <p:nvPr/>
        </p:nvSpPr>
        <p:spPr>
          <a:xfrm flipH="false" flipV="false" rot="0">
            <a:off x="8389883" y="180494"/>
            <a:ext cx="8366234" cy="10057392"/>
          </a:xfrm>
          <a:custGeom>
            <a:avLst/>
            <a:gdLst/>
            <a:ahLst/>
            <a:cxnLst/>
            <a:rect r="r" b="b" t="t" l="l"/>
            <a:pathLst>
              <a:path h="10057392" w="8366234">
                <a:moveTo>
                  <a:pt x="0" y="0"/>
                </a:moveTo>
                <a:lnTo>
                  <a:pt x="8366234" y="0"/>
                </a:lnTo>
                <a:lnTo>
                  <a:pt x="8366234" y="10057392"/>
                </a:lnTo>
                <a:lnTo>
                  <a:pt x="0" y="10057392"/>
                </a:lnTo>
                <a:lnTo>
                  <a:pt x="0" y="0"/>
                </a:lnTo>
                <a:close/>
              </a:path>
            </a:pathLst>
          </a:custGeom>
          <a:blipFill>
            <a:blip r:embed="rId6"/>
            <a:stretch>
              <a:fillRect l="-297" t="0" r="-297"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30919" y="807599"/>
            <a:ext cx="10914161" cy="9263394"/>
            <a:chOff x="0" y="0"/>
            <a:chExt cx="14552215" cy="12351192"/>
          </a:xfrm>
        </p:grpSpPr>
        <p:sp>
          <p:nvSpPr>
            <p:cNvPr name="Freeform 3" id="3"/>
            <p:cNvSpPr/>
            <p:nvPr/>
          </p:nvSpPr>
          <p:spPr>
            <a:xfrm flipH="false" flipV="false" rot="0">
              <a:off x="0" y="0"/>
              <a:ext cx="14552168" cy="12351131"/>
            </a:xfrm>
            <a:custGeom>
              <a:avLst/>
              <a:gdLst/>
              <a:ahLst/>
              <a:cxnLst/>
              <a:rect r="r" b="b" t="t" l="l"/>
              <a:pathLst>
                <a:path h="12351131" w="14552168">
                  <a:moveTo>
                    <a:pt x="0" y="0"/>
                  </a:moveTo>
                  <a:lnTo>
                    <a:pt x="14552168" y="0"/>
                  </a:lnTo>
                  <a:lnTo>
                    <a:pt x="14552168" y="12351131"/>
                  </a:lnTo>
                  <a:lnTo>
                    <a:pt x="0" y="12351131"/>
                  </a:lnTo>
                  <a:lnTo>
                    <a:pt x="0" y="0"/>
                  </a:lnTo>
                  <a:close/>
                </a:path>
              </a:pathLst>
            </a:custGeom>
            <a:blipFill>
              <a:blip r:embed="rId2"/>
              <a:stretch>
                <a:fillRect l="0" t="-12" r="0" b="-12"/>
              </a:stretch>
            </a:blipFill>
          </p:spPr>
        </p:sp>
      </p:grpSp>
      <p:sp>
        <p:nvSpPr>
          <p:cNvPr name="Freeform 4" id="4"/>
          <p:cNvSpPr/>
          <p:nvPr/>
        </p:nvSpPr>
        <p:spPr>
          <a:xfrm flipH="false" flipV="false" rot="0">
            <a:off x="-440764" y="-492993"/>
            <a:ext cx="11422616" cy="10924654"/>
          </a:xfrm>
          <a:custGeom>
            <a:avLst/>
            <a:gdLst/>
            <a:ahLst/>
            <a:cxnLst/>
            <a:rect r="r" b="b" t="t" l="l"/>
            <a:pathLst>
              <a:path h="10924654" w="11422616">
                <a:moveTo>
                  <a:pt x="0" y="0"/>
                </a:moveTo>
                <a:lnTo>
                  <a:pt x="11422616" y="0"/>
                </a:lnTo>
                <a:lnTo>
                  <a:pt x="11422616" y="10924654"/>
                </a:lnTo>
                <a:lnTo>
                  <a:pt x="0" y="109246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74878" y="-248873"/>
            <a:ext cx="3086102" cy="10957521"/>
          </a:xfrm>
          <a:custGeom>
            <a:avLst/>
            <a:gdLst/>
            <a:ahLst/>
            <a:cxnLst/>
            <a:rect r="r" b="b" t="t" l="l"/>
            <a:pathLst>
              <a:path h="10957521" w="3086102">
                <a:moveTo>
                  <a:pt x="0" y="0"/>
                </a:moveTo>
                <a:lnTo>
                  <a:pt x="3086102" y="0"/>
                </a:lnTo>
                <a:lnTo>
                  <a:pt x="3086102" y="10957521"/>
                </a:lnTo>
                <a:lnTo>
                  <a:pt x="0" y="109575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2114826" y="3618608"/>
            <a:ext cx="7764450" cy="3279425"/>
          </a:xfrm>
          <a:prstGeom prst="rect">
            <a:avLst/>
          </a:prstGeom>
        </p:spPr>
        <p:txBody>
          <a:bodyPr anchor="t" rtlCol="false" tIns="0" lIns="0" bIns="0" rIns="0">
            <a:spAutoFit/>
          </a:bodyPr>
          <a:lstStyle/>
          <a:p>
            <a:pPr algn="l">
              <a:lnSpc>
                <a:spcPts val="12444"/>
              </a:lnSpc>
            </a:pPr>
            <a:r>
              <a:rPr lang="en-US" sz="8888">
                <a:solidFill>
                  <a:srgbClr val="FFFFFF"/>
                </a:solidFill>
                <a:latin typeface="Belleza"/>
                <a:ea typeface="Belleza"/>
                <a:cs typeface="Belleza"/>
                <a:sym typeface="Belleza"/>
              </a:rPr>
              <a:t>Rules of Procedure (ROP)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314888"/>
            <a:ext cx="13080653" cy="1394931"/>
          </a:xfrm>
          <a:prstGeom prst="rect">
            <a:avLst/>
          </a:prstGeom>
        </p:spPr>
        <p:txBody>
          <a:bodyPr anchor="t" rtlCol="false" tIns="0" lIns="0" bIns="0" rIns="0">
            <a:spAutoFit/>
          </a:bodyPr>
          <a:lstStyle/>
          <a:p>
            <a:pPr algn="l">
              <a:lnSpc>
                <a:spcPts val="10263"/>
              </a:lnSpc>
            </a:pPr>
            <a:r>
              <a:rPr lang="en-US" sz="7331">
                <a:solidFill>
                  <a:srgbClr val="000000"/>
                </a:solidFill>
                <a:latin typeface="Belleza"/>
                <a:ea typeface="Belleza"/>
                <a:cs typeface="Belleza"/>
                <a:sym typeface="Belleza"/>
              </a:rPr>
              <a:t>Roll Call and Commencing Debate </a:t>
            </a:r>
          </a:p>
        </p:txBody>
      </p:sp>
      <p:sp>
        <p:nvSpPr>
          <p:cNvPr name="TextBox 3" id="3"/>
          <p:cNvSpPr txBox="true"/>
          <p:nvPr/>
        </p:nvSpPr>
        <p:spPr>
          <a:xfrm rot="0">
            <a:off x="701722" y="3032064"/>
            <a:ext cx="12071290" cy="6501878"/>
          </a:xfrm>
          <a:prstGeom prst="rect">
            <a:avLst/>
          </a:prstGeom>
        </p:spPr>
        <p:txBody>
          <a:bodyPr anchor="t" rtlCol="false" tIns="0" lIns="0" bIns="0" rIns="0">
            <a:spAutoFit/>
          </a:bodyPr>
          <a:lstStyle/>
          <a:p>
            <a:pPr algn="l" marL="926761" indent="-308920" lvl="2">
              <a:lnSpc>
                <a:spcPts val="5674"/>
              </a:lnSpc>
              <a:buFont typeface="Arial"/>
              <a:buChar char="⚬"/>
            </a:pPr>
            <a:r>
              <a:rPr lang="en-US" sz="4053">
                <a:solidFill>
                  <a:srgbClr val="000000"/>
                </a:solidFill>
                <a:latin typeface="Belleza"/>
                <a:ea typeface="Belleza"/>
                <a:cs typeface="Belleza"/>
                <a:sym typeface="Belleza"/>
              </a:rPr>
              <a:t>On each day of the conference Roll Call will be taken by the Executive Board. </a:t>
            </a:r>
          </a:p>
          <a:p>
            <a:pPr algn="l" marL="926761" indent="-308920" lvl="2">
              <a:lnSpc>
                <a:spcPts val="5674"/>
              </a:lnSpc>
              <a:buFont typeface="Arial"/>
              <a:buChar char="⚬"/>
            </a:pPr>
            <a:r>
              <a:rPr lang="en-US" sz="4053">
                <a:solidFill>
                  <a:srgbClr val="000000"/>
                </a:solidFill>
                <a:latin typeface="Belleza"/>
                <a:ea typeface="Belleza"/>
                <a:cs typeface="Belleza"/>
                <a:sym typeface="Belleza"/>
              </a:rPr>
              <a:t>When called upon, a delegate may answer with a the following: </a:t>
            </a:r>
          </a:p>
          <a:p>
            <a:pPr algn="l" marL="1656171" indent="-414043" lvl="3">
              <a:lnSpc>
                <a:spcPts val="5674"/>
              </a:lnSpc>
              <a:buFont typeface="Arial"/>
              <a:buChar char="￭"/>
            </a:pPr>
            <a:r>
              <a:rPr lang="en-US" sz="4053">
                <a:solidFill>
                  <a:srgbClr val="000000"/>
                </a:solidFill>
                <a:latin typeface="Belleza"/>
                <a:ea typeface="Belleza"/>
                <a:cs typeface="Belleza"/>
                <a:sym typeface="Belleza"/>
              </a:rPr>
              <a:t>Present</a:t>
            </a:r>
          </a:p>
          <a:p>
            <a:pPr algn="l" marL="1656171" indent="-414043" lvl="3">
              <a:lnSpc>
                <a:spcPts val="5674"/>
              </a:lnSpc>
              <a:buFont typeface="Arial"/>
              <a:buChar char="￭"/>
            </a:pPr>
            <a:r>
              <a:rPr lang="en-US" sz="4053">
                <a:solidFill>
                  <a:srgbClr val="000000"/>
                </a:solidFill>
                <a:latin typeface="Belleza"/>
                <a:ea typeface="Belleza"/>
                <a:cs typeface="Belleza"/>
                <a:sym typeface="Belleza"/>
              </a:rPr>
              <a:t>Present and voting</a:t>
            </a:r>
          </a:p>
          <a:p>
            <a:pPr algn="l" marL="926761" indent="-308920" lvl="2">
              <a:lnSpc>
                <a:spcPts val="5674"/>
              </a:lnSpc>
              <a:buFont typeface="Arial"/>
              <a:buChar char="⚬"/>
            </a:pPr>
            <a:r>
              <a:rPr lang="en-US" sz="4053">
                <a:solidFill>
                  <a:srgbClr val="000000"/>
                </a:solidFill>
                <a:latin typeface="Belleza"/>
                <a:ea typeface="Belleza"/>
                <a:cs typeface="Belleza"/>
                <a:sym typeface="Belleza"/>
              </a:rPr>
              <a:t>After roll call, a motion to set the agenda is required.</a:t>
            </a:r>
          </a:p>
          <a:p>
            <a:pPr algn="l" marL="926761" indent="-308920" lvl="2">
              <a:lnSpc>
                <a:spcPts val="5674"/>
              </a:lnSpc>
            </a:pPr>
          </a:p>
          <a:p>
            <a:pPr algn="l" marL="926761" indent="-308920" lvl="2">
              <a:lnSpc>
                <a:spcPts val="5674"/>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624733"/>
            <a:ext cx="12197622" cy="4595408"/>
          </a:xfrm>
          <a:prstGeom prst="rect">
            <a:avLst/>
          </a:prstGeom>
        </p:spPr>
        <p:txBody>
          <a:bodyPr anchor="t" rtlCol="false" tIns="0" lIns="0" bIns="0" rIns="0">
            <a:spAutoFit/>
          </a:bodyPr>
          <a:lstStyle/>
          <a:p>
            <a:pPr algn="l">
              <a:lnSpc>
                <a:spcPts val="7146"/>
              </a:lnSpc>
            </a:pPr>
            <a:r>
              <a:rPr lang="en-US" sz="5105">
                <a:solidFill>
                  <a:srgbClr val="000000"/>
                </a:solidFill>
                <a:latin typeface="Belleza"/>
                <a:ea typeface="Belleza"/>
                <a:cs typeface="Belleza"/>
                <a:sym typeface="Belleza"/>
              </a:rPr>
              <a:t>Debate is divided into 2 parts: </a:t>
            </a:r>
          </a:p>
          <a:p>
            <a:pPr algn="l" marL="1167045" indent="-389015" lvl="2">
              <a:lnSpc>
                <a:spcPts val="7146"/>
              </a:lnSpc>
              <a:buFont typeface="Arial"/>
              <a:buChar char="⚬"/>
            </a:pPr>
            <a:r>
              <a:rPr lang="en-US" sz="5105">
                <a:solidFill>
                  <a:srgbClr val="000000"/>
                </a:solidFill>
                <a:latin typeface="Belleza"/>
                <a:ea typeface="Belleza"/>
                <a:cs typeface="Belleza"/>
                <a:sym typeface="Belleza"/>
              </a:rPr>
              <a:t>Formal Debate: General Speakers List</a:t>
            </a:r>
          </a:p>
          <a:p>
            <a:pPr algn="l" marL="1167045" indent="-389015" lvl="2">
              <a:lnSpc>
                <a:spcPts val="7146"/>
              </a:lnSpc>
              <a:buFont typeface="Arial"/>
              <a:buChar char="⚬"/>
            </a:pPr>
            <a:r>
              <a:rPr lang="en-US" sz="5105">
                <a:solidFill>
                  <a:srgbClr val="000000"/>
                </a:solidFill>
                <a:latin typeface="Belleza"/>
                <a:ea typeface="Belleza"/>
                <a:cs typeface="Belleza"/>
                <a:sym typeface="Belleza"/>
              </a:rPr>
              <a:t>Informal Debate: Moderated Caucus &amp; Unmoderated Caucus</a:t>
            </a:r>
          </a:p>
          <a:p>
            <a:pPr algn="l" marL="1167045" indent="-389015" lvl="2">
              <a:lnSpc>
                <a:spcPts val="7146"/>
              </a:lnSpc>
            </a:pPr>
          </a:p>
        </p:txBody>
      </p:sp>
      <p:sp>
        <p:nvSpPr>
          <p:cNvPr name="Freeform 3" id="3"/>
          <p:cNvSpPr/>
          <p:nvPr/>
        </p:nvSpPr>
        <p:spPr>
          <a:xfrm flipH="false" flipV="false" rot="0">
            <a:off x="11811876"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43853"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85313"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81635"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TextBox 8" id="8"/>
          <p:cNvSpPr txBox="true"/>
          <p:nvPr/>
        </p:nvSpPr>
        <p:spPr>
          <a:xfrm rot="0">
            <a:off x="1028700" y="1238682"/>
            <a:ext cx="7990228"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Types of Debate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320" y="765717"/>
            <a:ext cx="11064505" cy="1757044"/>
          </a:xfrm>
          <a:prstGeom prst="rect">
            <a:avLst/>
          </a:prstGeom>
        </p:spPr>
        <p:txBody>
          <a:bodyPr anchor="t" rtlCol="false" tIns="0" lIns="0" bIns="0" rIns="0">
            <a:spAutoFit/>
          </a:bodyPr>
          <a:lstStyle/>
          <a:p>
            <a:pPr algn="ctr">
              <a:lnSpc>
                <a:spcPts val="12880"/>
              </a:lnSpc>
            </a:pPr>
            <a:r>
              <a:rPr lang="en-US" sz="9200">
                <a:solidFill>
                  <a:srgbClr val="000000"/>
                </a:solidFill>
                <a:latin typeface="Belleza"/>
                <a:ea typeface="Belleza"/>
                <a:cs typeface="Belleza"/>
                <a:sym typeface="Belleza"/>
              </a:rPr>
              <a:t>Types of Debate</a:t>
            </a:r>
          </a:p>
        </p:txBody>
      </p:sp>
      <p:sp>
        <p:nvSpPr>
          <p:cNvPr name="Freeform 3" id="3"/>
          <p:cNvSpPr/>
          <p:nvPr/>
        </p:nvSpPr>
        <p:spPr>
          <a:xfrm flipH="false" flipV="false" rot="0">
            <a:off x="11811876"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43853"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85313"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6" id="6"/>
          <p:cNvGrpSpPr/>
          <p:nvPr/>
        </p:nvGrpSpPr>
        <p:grpSpPr>
          <a:xfrm rot="0">
            <a:off x="16281635" y="7989388"/>
            <a:ext cx="1207656" cy="1151158"/>
            <a:chOff x="0" y="0"/>
            <a:chExt cx="1610208" cy="1534877"/>
          </a:xfrm>
        </p:grpSpPr>
        <p:sp>
          <p:nvSpPr>
            <p:cNvPr name="Freeform 7" id="7"/>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
        <p:nvSpPr>
          <p:cNvPr name="Freeform 8" id="8" descr="A diagram of a type of debate  Description automatically generated"/>
          <p:cNvSpPr/>
          <p:nvPr/>
        </p:nvSpPr>
        <p:spPr>
          <a:xfrm flipH="false" flipV="false" rot="0">
            <a:off x="691056" y="3094752"/>
            <a:ext cx="11322268" cy="7132359"/>
          </a:xfrm>
          <a:custGeom>
            <a:avLst/>
            <a:gdLst/>
            <a:ahLst/>
            <a:cxnLst/>
            <a:rect r="r" b="b" t="t" l="l"/>
            <a:pathLst>
              <a:path h="7132359" w="11322268">
                <a:moveTo>
                  <a:pt x="0" y="0"/>
                </a:moveTo>
                <a:lnTo>
                  <a:pt x="11322268" y="0"/>
                </a:lnTo>
                <a:lnTo>
                  <a:pt x="11322268" y="7132359"/>
                </a:lnTo>
                <a:lnTo>
                  <a:pt x="0" y="7132359"/>
                </a:lnTo>
                <a:lnTo>
                  <a:pt x="0" y="0"/>
                </a:lnTo>
                <a:close/>
              </a:path>
            </a:pathLst>
          </a:custGeom>
          <a:blipFill>
            <a:blip r:embed="rId9"/>
            <a:stretch>
              <a:fillRect l="0" t="-133" r="0" b="-133"/>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248817"/>
            <a:ext cx="11951643" cy="1574219"/>
          </a:xfrm>
          <a:prstGeom prst="rect">
            <a:avLst/>
          </a:prstGeom>
        </p:spPr>
        <p:txBody>
          <a:bodyPr anchor="t" rtlCol="false" tIns="0" lIns="0" bIns="0" rIns="0">
            <a:spAutoFit/>
          </a:bodyPr>
          <a:lstStyle/>
          <a:p>
            <a:pPr algn="ctr">
              <a:lnSpc>
                <a:spcPts val="11665"/>
              </a:lnSpc>
            </a:pPr>
            <a:r>
              <a:rPr lang="en-US" sz="8000">
                <a:solidFill>
                  <a:srgbClr val="000000"/>
                </a:solidFill>
                <a:latin typeface="Belleza"/>
                <a:ea typeface="Belleza"/>
                <a:cs typeface="Belleza"/>
                <a:sym typeface="Belleza"/>
              </a:rPr>
              <a:t>General Speakers List (GSL)</a:t>
            </a:r>
          </a:p>
        </p:txBody>
      </p:sp>
      <p:sp>
        <p:nvSpPr>
          <p:cNvPr name="TextBox 3" id="3"/>
          <p:cNvSpPr txBox="true"/>
          <p:nvPr/>
        </p:nvSpPr>
        <p:spPr>
          <a:xfrm rot="0">
            <a:off x="1028700" y="3365162"/>
            <a:ext cx="11637383" cy="6326174"/>
          </a:xfrm>
          <a:prstGeom prst="rect">
            <a:avLst/>
          </a:prstGeom>
        </p:spPr>
        <p:txBody>
          <a:bodyPr anchor="t" rtlCol="false" tIns="0" lIns="0" bIns="0" rIns="0">
            <a:spAutoFit/>
          </a:bodyPr>
          <a:lstStyle/>
          <a:p>
            <a:pPr algn="l" marL="1014530" indent="-338177" lvl="2">
              <a:lnSpc>
                <a:spcPts val="6212"/>
              </a:lnSpc>
              <a:buFont typeface="Arial"/>
              <a:buChar char="⚬"/>
            </a:pPr>
            <a:r>
              <a:rPr lang="en-US" sz="4438">
                <a:solidFill>
                  <a:srgbClr val="000000"/>
                </a:solidFill>
                <a:latin typeface="Belleza"/>
                <a:ea typeface="Belleza"/>
                <a:cs typeface="Belleza"/>
                <a:sym typeface="Belleza"/>
              </a:rPr>
              <a:t>A physical inexhaustible list of the order of speakers.</a:t>
            </a:r>
          </a:p>
          <a:p>
            <a:pPr algn="l" marL="1014530" indent="-338177" lvl="2">
              <a:lnSpc>
                <a:spcPts val="6212"/>
              </a:lnSpc>
              <a:buFont typeface="Arial"/>
              <a:buChar char="⚬"/>
            </a:pPr>
            <a:r>
              <a:rPr lang="en-US" sz="4438">
                <a:solidFill>
                  <a:srgbClr val="000000"/>
                </a:solidFill>
                <a:latin typeface="Belleza"/>
                <a:ea typeface="Belleza"/>
                <a:cs typeface="Belleza"/>
                <a:sym typeface="Belleza"/>
              </a:rPr>
              <a:t>Speeches here do not need to have a specific topic and can address any and all parts of the agenda.</a:t>
            </a:r>
          </a:p>
          <a:p>
            <a:pPr algn="l" marL="1014530" indent="-338177" lvl="2">
              <a:lnSpc>
                <a:spcPts val="6212"/>
              </a:lnSpc>
              <a:buFont typeface="Arial"/>
              <a:buChar char="⚬"/>
            </a:pPr>
            <a:r>
              <a:rPr lang="en-US" sz="4438">
                <a:solidFill>
                  <a:srgbClr val="000000"/>
                </a:solidFill>
                <a:latin typeface="Belleza"/>
                <a:ea typeface="Belleza"/>
                <a:cs typeface="Belleza"/>
                <a:sym typeface="Belleza"/>
              </a:rPr>
              <a:t>A motion is to be raised after the setting of the agenda to establish the GSL.</a:t>
            </a:r>
          </a:p>
          <a:p>
            <a:pPr algn="l" marL="1014530" indent="-338177" lvl="2">
              <a:lnSpc>
                <a:spcPts val="6212"/>
              </a:lnSpc>
            </a:pPr>
          </a:p>
        </p:txBody>
      </p:sp>
      <p:sp>
        <p:nvSpPr>
          <p:cNvPr name="Freeform 4" id="4"/>
          <p:cNvSpPr/>
          <p:nvPr/>
        </p:nvSpPr>
        <p:spPr>
          <a:xfrm flipH="false" flipV="false" rot="0">
            <a:off x="11802351" y="-2068371"/>
            <a:ext cx="12971298" cy="16578517"/>
          </a:xfrm>
          <a:custGeom>
            <a:avLst/>
            <a:gdLst/>
            <a:ahLst/>
            <a:cxnLst/>
            <a:rect r="r" b="b" t="t" l="l"/>
            <a:pathLst>
              <a:path h="16578517" w="12971298">
                <a:moveTo>
                  <a:pt x="0" y="0"/>
                </a:moveTo>
                <a:lnTo>
                  <a:pt x="12971298" y="0"/>
                </a:lnTo>
                <a:lnTo>
                  <a:pt x="12971298" y="16578517"/>
                </a:lnTo>
                <a:lnTo>
                  <a:pt x="0" y="16578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134328" y="-2070462"/>
            <a:ext cx="11069835" cy="16343275"/>
          </a:xfrm>
          <a:custGeom>
            <a:avLst/>
            <a:gdLst/>
            <a:ahLst/>
            <a:cxnLst/>
            <a:rect r="r" b="b" t="t" l="l"/>
            <a:pathLst>
              <a:path h="16343275" w="11069835">
                <a:moveTo>
                  <a:pt x="0" y="0"/>
                </a:moveTo>
                <a:lnTo>
                  <a:pt x="11069835" y="0"/>
                </a:lnTo>
                <a:lnTo>
                  <a:pt x="11069835" y="16343274"/>
                </a:lnTo>
                <a:lnTo>
                  <a:pt x="0" y="16343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775788" y="7510197"/>
            <a:ext cx="2200301" cy="2109539"/>
          </a:xfrm>
          <a:custGeom>
            <a:avLst/>
            <a:gdLst/>
            <a:ahLst/>
            <a:cxnLst/>
            <a:rect r="r" b="b" t="t" l="l"/>
            <a:pathLst>
              <a:path h="2109539" w="2200301">
                <a:moveTo>
                  <a:pt x="0" y="0"/>
                </a:moveTo>
                <a:lnTo>
                  <a:pt x="2200301" y="0"/>
                </a:lnTo>
                <a:lnTo>
                  <a:pt x="2200301" y="2109539"/>
                </a:lnTo>
                <a:lnTo>
                  <a:pt x="0" y="2109539"/>
                </a:lnTo>
                <a:lnTo>
                  <a:pt x="0" y="0"/>
                </a:lnTo>
                <a:close/>
              </a:path>
            </a:pathLst>
          </a:custGeom>
          <a:blipFill>
            <a:blip r:embed="rId6">
              <a:extLst>
                <a:ext uri="{96DAC541-7B7A-43D3-8B79-37D633B846F1}">
                  <asvg:svgBlip xmlns:asvg="http://schemas.microsoft.com/office/drawing/2016/SVG/main" r:embed="rId7"/>
                </a:ext>
              </a:extLst>
            </a:blip>
            <a:stretch>
              <a:fillRect l="-96" t="0" r="-96" b="0"/>
            </a:stretch>
          </a:blipFill>
        </p:spPr>
      </p:sp>
      <p:grpSp>
        <p:nvGrpSpPr>
          <p:cNvPr name="Group 7" id="7"/>
          <p:cNvGrpSpPr/>
          <p:nvPr/>
        </p:nvGrpSpPr>
        <p:grpSpPr>
          <a:xfrm rot="0">
            <a:off x="16272110" y="7989388"/>
            <a:ext cx="1207656" cy="1151158"/>
            <a:chOff x="0" y="0"/>
            <a:chExt cx="1610208" cy="1534877"/>
          </a:xfrm>
        </p:grpSpPr>
        <p:sp>
          <p:nvSpPr>
            <p:cNvPr name="Freeform 8" id="8"/>
            <p:cNvSpPr/>
            <p:nvPr/>
          </p:nvSpPr>
          <p:spPr>
            <a:xfrm flipH="false" flipV="false" rot="0">
              <a:off x="0" y="0"/>
              <a:ext cx="1610233" cy="1534922"/>
            </a:xfrm>
            <a:custGeom>
              <a:avLst/>
              <a:gdLst/>
              <a:ahLst/>
              <a:cxnLst/>
              <a:rect r="r" b="b" t="t" l="l"/>
              <a:pathLst>
                <a:path h="1534922" w="1610233">
                  <a:moveTo>
                    <a:pt x="0" y="0"/>
                  </a:moveTo>
                  <a:lnTo>
                    <a:pt x="1610233" y="0"/>
                  </a:lnTo>
                  <a:lnTo>
                    <a:pt x="1610233" y="1534922"/>
                  </a:lnTo>
                  <a:lnTo>
                    <a:pt x="0" y="1534922"/>
                  </a:lnTo>
                  <a:lnTo>
                    <a:pt x="0" y="0"/>
                  </a:lnTo>
                  <a:close/>
                </a:path>
              </a:pathLst>
            </a:custGeom>
            <a:blipFill>
              <a:blip r:embed="rId8"/>
              <a:stretch>
                <a:fillRect l="0" t="0" r="1" b="2"/>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DAGMKWoWdYI</dc:identifier>
  <dcterms:modified xsi:type="dcterms:W3CDTF">2011-08-01T06:04:30Z</dcterms:modified>
  <cp:revision>1</cp:revision>
  <dc:title>mun ppt 1.pptx</dc:title>
</cp:coreProperties>
</file>