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</p:sldIdLst>
  <p:sldSz cx="18288000" cy="10287000"/>
  <p:notesSz cx="6858000" cy="9144000"/>
  <p:embeddedFontLst>
    <p:embeddedFont>
      <p:font typeface="Calibri" panose="020F0502020204030204" pitchFamily="34" charset="0"/>
      <p:regular r:id="rId64"/>
      <p:bold r:id="rId65"/>
      <p:italic r:id="rId66"/>
      <p:boldItalic r:id="rId67"/>
    </p:embeddedFont>
    <p:embeddedFont>
      <p:font typeface="Montserrat" panose="00000500000000000000" pitchFamily="2" charset="-94"/>
      <p:regular r:id="rId68"/>
      <p:bold r:id="rId69"/>
      <p:italic r:id="rId70"/>
      <p:boldItalic r:id="rId71"/>
    </p:embeddedFont>
    <p:embeddedFont>
      <p:font typeface="Montserrat Bold" panose="00000800000000000000" charset="-94"/>
      <p:regular r:id="rId72"/>
    </p:embeddedFont>
    <p:embeddedFont>
      <p:font typeface="Open Sans Bold" panose="020B0604020202020204" charset="0"/>
      <p:regular r:id="rId7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5.fntdata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3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73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7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00500" y="0"/>
            <a:ext cx="10287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656750" y="535723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 Bold"/>
              </a:rPr>
              <a:t>WEB Nedir?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142675" y="4301871"/>
            <a:ext cx="11509145" cy="1730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sz="4200" spc="62">
                <a:solidFill>
                  <a:srgbClr val="FCFCFC"/>
                </a:solidFill>
                <a:latin typeface="Montserrat"/>
              </a:rPr>
              <a:t>İnternet üzerindeki servislerden biridir.İnternet üzerinde gördüğümüz bütün verileri uzaktaki bilgisayara iletir.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656750" y="535723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 Bold"/>
              </a:rPr>
              <a:t>WEB Sayfası Nedir?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142675" y="4301871"/>
            <a:ext cx="11509145" cy="1159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sz="4200" spc="62">
                <a:solidFill>
                  <a:srgbClr val="FCFCFC"/>
                </a:solidFill>
                <a:latin typeface="Montserrat"/>
              </a:rPr>
              <a:t>Bilgisayar ekranın gördüğümüz her bir web dökümanına bir web sayfası denir.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-295729" y="4624605"/>
            <a:ext cx="13746369" cy="113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8"/>
              </a:lnSpc>
            </a:pPr>
            <a:r>
              <a:rPr lang="en-US" sz="8100" spc="119">
                <a:solidFill>
                  <a:srgbClr val="FCFCFC"/>
                </a:solidFill>
                <a:latin typeface="Montserrat Bold"/>
              </a:rPr>
              <a:t>IP nedir?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656750" y="535723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 Bold"/>
              </a:rPr>
              <a:t>IP Nedir?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41329" y="3730371"/>
            <a:ext cx="11509145" cy="2873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sz="4200" spc="62">
                <a:solidFill>
                  <a:srgbClr val="FCFCFC"/>
                </a:solidFill>
                <a:latin typeface="Montserrat"/>
              </a:rPr>
              <a:t>İnternet Protokol(IP),IP adresi, interneti ya da TCP/IP protokolünü kullanan diğer paket anahtarlamalı ağlara bağlı cihazların, ağ üzerinden birbirleri ile veri alışverişi yapmak için kullandıkları adres.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-295729" y="4624605"/>
            <a:ext cx="13746369" cy="113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8"/>
              </a:lnSpc>
            </a:pPr>
            <a:r>
              <a:rPr lang="en-US" sz="8100" spc="119">
                <a:solidFill>
                  <a:srgbClr val="FCFCFC"/>
                </a:solidFill>
                <a:latin typeface="Montserrat Bold"/>
              </a:rPr>
              <a:t>Domain nedir?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443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656750" y="535723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 Bold"/>
              </a:rPr>
              <a:t>Domain Nedir?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361107" y="4301871"/>
            <a:ext cx="11509145" cy="1730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sz="4200" spc="58" dirty="0">
                <a:solidFill>
                  <a:srgbClr val="FCFCFC"/>
                </a:solidFill>
                <a:latin typeface="Montserrat"/>
              </a:rPr>
              <a:t>Ana </a:t>
            </a:r>
            <a:r>
              <a:rPr lang="en-US" sz="4200" spc="58" dirty="0" err="1">
                <a:solidFill>
                  <a:srgbClr val="FCFCFC"/>
                </a:solidFill>
                <a:latin typeface="Montserrat"/>
              </a:rPr>
              <a:t>alan</a:t>
            </a:r>
            <a:r>
              <a:rPr lang="en-US" sz="4200" spc="58" dirty="0">
                <a:solidFill>
                  <a:srgbClr val="FCFCFC"/>
                </a:solidFill>
                <a:latin typeface="Montserrat"/>
              </a:rPr>
              <a:t> </a:t>
            </a:r>
            <a:r>
              <a:rPr lang="en-US" sz="4200" spc="58" dirty="0" err="1">
                <a:solidFill>
                  <a:srgbClr val="FCFCFC"/>
                </a:solidFill>
                <a:latin typeface="Montserrat"/>
              </a:rPr>
              <a:t>adı</a:t>
            </a:r>
            <a:r>
              <a:rPr lang="en-US" sz="4200" spc="58" dirty="0">
                <a:solidFill>
                  <a:srgbClr val="FCFCFC"/>
                </a:solidFill>
                <a:latin typeface="Montserrat"/>
              </a:rPr>
              <a:t>, </a:t>
            </a:r>
            <a:r>
              <a:rPr lang="en-US" sz="4200" spc="58" dirty="0" err="1">
                <a:solidFill>
                  <a:srgbClr val="FCFCFC"/>
                </a:solidFill>
                <a:latin typeface="Montserrat"/>
              </a:rPr>
              <a:t>bir</a:t>
            </a:r>
            <a:r>
              <a:rPr lang="en-US" sz="4200" spc="58" dirty="0">
                <a:solidFill>
                  <a:srgbClr val="FCFCFC"/>
                </a:solidFill>
                <a:latin typeface="Montserrat"/>
              </a:rPr>
              <a:t> web </a:t>
            </a:r>
            <a:r>
              <a:rPr lang="en-US" sz="4200" spc="58" dirty="0" err="1">
                <a:solidFill>
                  <a:srgbClr val="FCFCFC"/>
                </a:solidFill>
                <a:latin typeface="Montserrat"/>
              </a:rPr>
              <a:t>sitesinin</a:t>
            </a:r>
            <a:r>
              <a:rPr lang="en-US" sz="4200" spc="58" dirty="0">
                <a:solidFill>
                  <a:srgbClr val="FCFCFC"/>
                </a:solidFill>
                <a:latin typeface="Montserrat"/>
              </a:rPr>
              <a:t> </a:t>
            </a:r>
            <a:r>
              <a:rPr lang="en-US" sz="4200" spc="58" dirty="0" err="1">
                <a:solidFill>
                  <a:srgbClr val="FCFCFC"/>
                </a:solidFill>
                <a:latin typeface="Montserrat"/>
              </a:rPr>
              <a:t>internetteki</a:t>
            </a:r>
            <a:r>
              <a:rPr lang="en-US" sz="4200" spc="58" dirty="0">
                <a:solidFill>
                  <a:srgbClr val="FCFCFC"/>
                </a:solidFill>
                <a:latin typeface="Montserrat"/>
              </a:rPr>
              <a:t> </a:t>
            </a:r>
            <a:r>
              <a:rPr lang="en-US" sz="4200" spc="58" dirty="0" err="1">
                <a:solidFill>
                  <a:srgbClr val="FCFCFC"/>
                </a:solidFill>
                <a:latin typeface="Montserrat"/>
              </a:rPr>
              <a:t>adı</a:t>
            </a:r>
            <a:r>
              <a:rPr lang="tr-TR" sz="4200" spc="58" dirty="0">
                <a:solidFill>
                  <a:srgbClr val="FCFCFC"/>
                </a:solidFill>
                <a:latin typeface="Montserrat"/>
              </a:rPr>
              <a:t>dır</a:t>
            </a:r>
            <a:r>
              <a:rPr lang="en-US" sz="4200" spc="58" dirty="0">
                <a:solidFill>
                  <a:srgbClr val="FCFCFC"/>
                </a:solidFill>
                <a:latin typeface="Montserrat"/>
              </a:rPr>
              <a:t>.</a:t>
            </a:r>
          </a:p>
          <a:p>
            <a:pPr algn="ctr">
              <a:lnSpc>
                <a:spcPts val="4536"/>
              </a:lnSpc>
            </a:pPr>
            <a:r>
              <a:rPr lang="en-US" sz="4200" spc="62" dirty="0">
                <a:solidFill>
                  <a:srgbClr val="FCFCFC"/>
                </a:solidFill>
                <a:latin typeface="Montserrat"/>
              </a:rPr>
              <a:t>https://www.dpu.edu.tr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656750" y="535723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 Bold"/>
              </a:rPr>
              <a:t>Subdomain Nedir?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910317" y="4301871"/>
            <a:ext cx="11509145" cy="1730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6"/>
              </a:lnSpc>
            </a:pPr>
            <a:r>
              <a:rPr lang="tr-TR" sz="4200" spc="58" dirty="0">
                <a:solidFill>
                  <a:srgbClr val="FCFCFC"/>
                </a:solidFill>
                <a:latin typeface="Montserrat"/>
              </a:rPr>
              <a:t>Alt alan adı.</a:t>
            </a:r>
            <a:endParaRPr lang="en-US" sz="4200" spc="58" dirty="0">
              <a:solidFill>
                <a:srgbClr val="FCFCFC"/>
              </a:solidFill>
              <a:latin typeface="Montserrat"/>
            </a:endParaRPr>
          </a:p>
          <a:p>
            <a:pPr algn="ctr">
              <a:lnSpc>
                <a:spcPts val="4536"/>
              </a:lnSpc>
            </a:pPr>
            <a:r>
              <a:rPr lang="en-US" sz="4200" spc="58" dirty="0">
                <a:solidFill>
                  <a:srgbClr val="FCFCFC"/>
                </a:solidFill>
                <a:latin typeface="Montserrat"/>
              </a:rPr>
              <a:t>https://bilgisayar.dpu.edu.tr/</a:t>
            </a:r>
          </a:p>
          <a:p>
            <a:pPr algn="ctr">
              <a:lnSpc>
                <a:spcPts val="4536"/>
              </a:lnSpc>
            </a:pPr>
            <a:endParaRPr lang="en-US" sz="4200" spc="58" dirty="0">
              <a:solidFill>
                <a:srgbClr val="FCFCFC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-295729" y="4624605"/>
            <a:ext cx="13746369" cy="113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8"/>
              </a:lnSpc>
            </a:pPr>
            <a:r>
              <a:rPr lang="en-US" sz="8100" spc="119">
                <a:solidFill>
                  <a:srgbClr val="FCFCFC"/>
                </a:solidFill>
                <a:latin typeface="Montserrat Bold"/>
              </a:rPr>
              <a:t>DNS nedir?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656750" y="535723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 Bold"/>
              </a:rPr>
              <a:t>DNS Nedir?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889194" y="4587621"/>
            <a:ext cx="11509145" cy="1159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sz="4200" spc="62">
                <a:solidFill>
                  <a:srgbClr val="FCFCFC"/>
                </a:solidFill>
                <a:latin typeface="Montserrat"/>
              </a:rPr>
              <a:t>Bölümler arası iletişimi organize etmeye yarayan adlandırma sistemidir.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-295729" y="4624605"/>
            <a:ext cx="13746369" cy="113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8"/>
              </a:lnSpc>
            </a:pPr>
            <a:r>
              <a:rPr lang="en-US" sz="8100" spc="119">
                <a:solidFill>
                  <a:srgbClr val="FCFCFC"/>
                </a:solidFill>
                <a:latin typeface="Montserrat Bold"/>
              </a:rPr>
              <a:t>URL nedir?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-1075890" y="4648200"/>
            <a:ext cx="13746369" cy="113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8"/>
              </a:lnSpc>
            </a:pPr>
            <a:r>
              <a:rPr lang="en-US" sz="8100" spc="119">
                <a:solidFill>
                  <a:srgbClr val="FCFCFC"/>
                </a:solidFill>
                <a:latin typeface="Montserrat Bold"/>
              </a:rPr>
              <a:t>WEB-101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131109" y="9453691"/>
            <a:ext cx="4230570" cy="638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-167">
                <a:solidFill>
                  <a:srgbClr val="FFFFFF"/>
                </a:solidFill>
                <a:latin typeface="Open Sans Bold"/>
              </a:rPr>
              <a:t>EFE CAN ÜSTÜN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656750" y="535723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 Bold"/>
              </a:rPr>
              <a:t>URL Nedir?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62453" y="3975041"/>
            <a:ext cx="11509145" cy="2873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sz="4200" spc="62">
                <a:solidFill>
                  <a:srgbClr val="FCFCFC"/>
                </a:solidFill>
                <a:latin typeface="Montserrat"/>
              </a:rPr>
              <a:t>Herhangi bir kaynağın İnternetteki konumunu belirtmek için kullanılır. URL nedir sorusuna cevaben ise, site adresinin belirtildiği yerin tarayıcınızda bulunan çubukta yer alan bilgilerdir diyebiliriz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656750" y="535723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 Bold"/>
              </a:rPr>
              <a:t>URL Nedir?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502242" y="4719120"/>
            <a:ext cx="15411885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6"/>
              </a:lnSpc>
            </a:pPr>
            <a:r>
              <a:rPr lang="en-US" sz="3200" spc="47" dirty="0">
                <a:solidFill>
                  <a:srgbClr val="FCFCFC"/>
                </a:solidFill>
                <a:latin typeface="Montserrat"/>
              </a:rPr>
              <a:t>http://www.example.com:80/path/to/myfile.html</a:t>
            </a:r>
            <a:endParaRPr lang="tr-TR" sz="3200" spc="47" dirty="0">
              <a:solidFill>
                <a:srgbClr val="FCFCFC"/>
              </a:solidFill>
              <a:latin typeface="Montserrat"/>
            </a:endParaRPr>
          </a:p>
          <a:p>
            <a:pPr algn="ctr">
              <a:lnSpc>
                <a:spcPts val="3456"/>
              </a:lnSpc>
            </a:pPr>
            <a:r>
              <a:rPr lang="en-US" sz="3200" spc="47" dirty="0">
                <a:solidFill>
                  <a:srgbClr val="FCFCFC"/>
                </a:solidFill>
                <a:latin typeface="Montserrat"/>
              </a:rPr>
              <a:t>?key1=value1&amp;key2=value2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-295729" y="4624605"/>
            <a:ext cx="13746369" cy="113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8"/>
              </a:lnSpc>
            </a:pPr>
            <a:r>
              <a:rPr lang="en-US" sz="8100" spc="119">
                <a:solidFill>
                  <a:srgbClr val="FCFCFC"/>
                </a:solidFill>
                <a:latin typeface="Montserrat Bold"/>
              </a:rPr>
              <a:t>Cookie nedir?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656750" y="535723"/>
            <a:ext cx="5531204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tr-TR" sz="3600" spc="53" dirty="0">
                <a:solidFill>
                  <a:srgbClr val="FCFCFC"/>
                </a:solidFill>
                <a:latin typeface="Montserrat Bold"/>
              </a:rPr>
              <a:t>Cookie</a:t>
            </a:r>
            <a:r>
              <a:rPr lang="en-US" sz="3600" spc="53" dirty="0">
                <a:solidFill>
                  <a:srgbClr val="FCFCFC"/>
                </a:solidFill>
                <a:latin typeface="Montserrat Bold"/>
              </a:rPr>
              <a:t> </a:t>
            </a:r>
            <a:r>
              <a:rPr lang="en-US" sz="3600" spc="53" dirty="0" err="1">
                <a:solidFill>
                  <a:srgbClr val="FCFCFC"/>
                </a:solidFill>
                <a:latin typeface="Montserrat Bold"/>
              </a:rPr>
              <a:t>Nedir</a:t>
            </a:r>
            <a:r>
              <a:rPr lang="en-US" sz="3600" spc="53" dirty="0">
                <a:solidFill>
                  <a:srgbClr val="FCFCFC"/>
                </a:solidFill>
                <a:latin typeface="Montserrat Bold"/>
              </a:rPr>
              <a:t>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83576" y="4301871"/>
            <a:ext cx="11509145" cy="1730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sz="4200" spc="62" dirty="0" err="1">
                <a:solidFill>
                  <a:srgbClr val="FCFCFC"/>
                </a:solidFill>
                <a:latin typeface="Montserrat"/>
              </a:rPr>
              <a:t>Çerez</a:t>
            </a:r>
            <a:r>
              <a:rPr lang="en-US" sz="4200" spc="62" dirty="0">
                <a:solidFill>
                  <a:srgbClr val="FCFCFC"/>
                </a:solidFill>
                <a:latin typeface="Montserrat"/>
              </a:rPr>
              <a:t>, </a:t>
            </a:r>
            <a:r>
              <a:rPr lang="en-US" sz="4200" spc="62" dirty="0" err="1">
                <a:solidFill>
                  <a:srgbClr val="FCFCFC"/>
                </a:solidFill>
                <a:latin typeface="Montserrat"/>
              </a:rPr>
              <a:t>herhangi</a:t>
            </a:r>
            <a:r>
              <a:rPr lang="en-US" sz="4200" spc="62" dirty="0">
                <a:solidFill>
                  <a:srgbClr val="FCFCFC"/>
                </a:solidFill>
                <a:latin typeface="Montserrat"/>
              </a:rPr>
              <a:t> </a:t>
            </a:r>
            <a:r>
              <a:rPr lang="en-US" sz="4200" spc="62" dirty="0" err="1">
                <a:solidFill>
                  <a:srgbClr val="FCFCFC"/>
                </a:solidFill>
                <a:latin typeface="Montserrat"/>
              </a:rPr>
              <a:t>bir</a:t>
            </a:r>
            <a:r>
              <a:rPr lang="en-US" sz="4200" spc="62" dirty="0">
                <a:solidFill>
                  <a:srgbClr val="FCFCFC"/>
                </a:solidFill>
                <a:latin typeface="Montserrat"/>
              </a:rPr>
              <a:t> İnternet </a:t>
            </a:r>
            <a:r>
              <a:rPr lang="en-US" sz="4200" spc="62" dirty="0" err="1">
                <a:solidFill>
                  <a:srgbClr val="FCFCFC"/>
                </a:solidFill>
                <a:latin typeface="Montserrat"/>
              </a:rPr>
              <a:t>sitesi</a:t>
            </a:r>
            <a:r>
              <a:rPr lang="en-US" sz="4200" spc="62" dirty="0">
                <a:solidFill>
                  <a:srgbClr val="FCFCFC"/>
                </a:solidFill>
                <a:latin typeface="Montserrat"/>
              </a:rPr>
              <a:t> </a:t>
            </a:r>
            <a:r>
              <a:rPr lang="en-US" sz="4200" spc="62" dirty="0" err="1">
                <a:solidFill>
                  <a:srgbClr val="FCFCFC"/>
                </a:solidFill>
                <a:latin typeface="Montserrat"/>
              </a:rPr>
              <a:t>tarafından</a:t>
            </a:r>
            <a:r>
              <a:rPr lang="en-US" sz="4200" spc="62" dirty="0">
                <a:solidFill>
                  <a:srgbClr val="FCFCFC"/>
                </a:solidFill>
                <a:latin typeface="Montserrat"/>
              </a:rPr>
              <a:t> </a:t>
            </a:r>
            <a:r>
              <a:rPr lang="en-US" sz="4200" spc="62" dirty="0" err="1">
                <a:solidFill>
                  <a:srgbClr val="FCFCFC"/>
                </a:solidFill>
                <a:latin typeface="Montserrat"/>
              </a:rPr>
              <a:t>bilgisayara</a:t>
            </a:r>
            <a:r>
              <a:rPr lang="en-US" sz="4200" spc="62" dirty="0">
                <a:solidFill>
                  <a:srgbClr val="FCFCFC"/>
                </a:solidFill>
                <a:latin typeface="Montserrat"/>
              </a:rPr>
              <a:t> </a:t>
            </a:r>
            <a:r>
              <a:rPr lang="en-US" sz="4200" spc="62" dirty="0" err="1">
                <a:solidFill>
                  <a:srgbClr val="FCFCFC"/>
                </a:solidFill>
                <a:latin typeface="Montserrat"/>
              </a:rPr>
              <a:t>bırakılan</a:t>
            </a:r>
            <a:r>
              <a:rPr lang="en-US" sz="4200" spc="62" dirty="0">
                <a:solidFill>
                  <a:srgbClr val="FCFCFC"/>
                </a:solidFill>
                <a:latin typeface="Montserrat"/>
              </a:rPr>
              <a:t> </a:t>
            </a:r>
            <a:r>
              <a:rPr lang="en-US" sz="4200" spc="62" dirty="0" err="1">
                <a:solidFill>
                  <a:srgbClr val="FCFCFC"/>
                </a:solidFill>
                <a:latin typeface="Montserrat"/>
              </a:rPr>
              <a:t>bir</a:t>
            </a:r>
            <a:r>
              <a:rPr lang="en-US" sz="4200" spc="62" dirty="0">
                <a:solidFill>
                  <a:srgbClr val="FCFCFC"/>
                </a:solidFill>
                <a:latin typeface="Montserrat"/>
              </a:rPr>
              <a:t> </a:t>
            </a:r>
            <a:r>
              <a:rPr lang="en-US" sz="4200" spc="62" dirty="0" err="1">
                <a:solidFill>
                  <a:srgbClr val="FCFCFC"/>
                </a:solidFill>
                <a:latin typeface="Montserrat"/>
              </a:rPr>
              <a:t>tür</a:t>
            </a:r>
            <a:r>
              <a:rPr lang="en-US" sz="4200" spc="62" dirty="0">
                <a:solidFill>
                  <a:srgbClr val="FCFCFC"/>
                </a:solidFill>
                <a:latin typeface="Montserrat"/>
              </a:rPr>
              <a:t> </a:t>
            </a:r>
            <a:r>
              <a:rPr lang="en-US" sz="4200" spc="62" dirty="0" err="1">
                <a:solidFill>
                  <a:srgbClr val="FCFCFC"/>
                </a:solidFill>
                <a:latin typeface="Montserrat"/>
              </a:rPr>
              <a:t>tanımlama</a:t>
            </a:r>
            <a:r>
              <a:rPr lang="en-US" sz="4200" spc="62" dirty="0">
                <a:solidFill>
                  <a:srgbClr val="FCFCFC"/>
                </a:solidFill>
                <a:latin typeface="Montserrat"/>
              </a:rPr>
              <a:t> </a:t>
            </a:r>
            <a:r>
              <a:rPr lang="en-US" sz="4200" spc="62" dirty="0" err="1">
                <a:solidFill>
                  <a:srgbClr val="FCFCFC"/>
                </a:solidFill>
                <a:latin typeface="Montserrat"/>
              </a:rPr>
              <a:t>dosyası</a:t>
            </a:r>
            <a:r>
              <a:rPr lang="en-US" sz="4200" spc="62" dirty="0">
                <a:solidFill>
                  <a:srgbClr val="FCFCFC"/>
                </a:solidFill>
                <a:latin typeface="Montserrat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-295729" y="4624605"/>
            <a:ext cx="13746369" cy="113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8"/>
              </a:lnSpc>
            </a:pPr>
            <a:r>
              <a:rPr lang="en-US" sz="8100" spc="119">
                <a:solidFill>
                  <a:srgbClr val="FCFCFC"/>
                </a:solidFill>
                <a:latin typeface="Montserrat Bold"/>
              </a:rPr>
              <a:t>HTML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656750" y="535723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 Bold"/>
              </a:rPr>
              <a:t>HTML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45601" y="3212263"/>
            <a:ext cx="11509145" cy="3445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6"/>
              </a:lnSpc>
            </a:pPr>
            <a:endParaRPr/>
          </a:p>
          <a:p>
            <a:pPr algn="ctr">
              <a:lnSpc>
                <a:spcPts val="4536"/>
              </a:lnSpc>
            </a:pPr>
            <a:endParaRPr/>
          </a:p>
          <a:p>
            <a:pPr algn="ctr">
              <a:lnSpc>
                <a:spcPts val="4536"/>
              </a:lnSpc>
            </a:pPr>
            <a:r>
              <a:rPr lang="en-US" sz="4200" spc="58">
                <a:solidFill>
                  <a:srgbClr val="FCFCFC"/>
                </a:solidFill>
                <a:latin typeface="Montserrat Bold"/>
              </a:rPr>
              <a:t>Zengin Metin İşaret Dili, günümüzde İnternet üzerinde veri paylaşımı için</a:t>
            </a:r>
          </a:p>
          <a:p>
            <a:pPr algn="ctr">
              <a:lnSpc>
                <a:spcPts val="4536"/>
              </a:lnSpc>
            </a:pPr>
            <a:r>
              <a:rPr lang="en-US" sz="4200" spc="58">
                <a:solidFill>
                  <a:srgbClr val="FCFCFC"/>
                </a:solidFill>
                <a:latin typeface="Montserrat Bold"/>
              </a:rPr>
              <a:t>kullanılan en yaygın metin tabanlı dildir</a:t>
            </a:r>
          </a:p>
          <a:p>
            <a:pPr algn="ctr">
              <a:lnSpc>
                <a:spcPts val="4536"/>
              </a:lnSpc>
            </a:pPr>
            <a:endParaRPr lang="en-US" sz="4200" spc="58">
              <a:solidFill>
                <a:srgbClr val="FCFCFC"/>
              </a:solidFill>
              <a:latin typeface="Montserrat 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-295729" y="4624605"/>
            <a:ext cx="13746369" cy="113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8"/>
              </a:lnSpc>
            </a:pPr>
            <a:r>
              <a:rPr lang="en-US" sz="8100" spc="119">
                <a:solidFill>
                  <a:srgbClr val="FCFCFC"/>
                </a:solidFill>
                <a:latin typeface="Montserrat"/>
              </a:rPr>
              <a:t>CSS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656750" y="535723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 Bold"/>
              </a:rPr>
              <a:t>CSS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361107" y="3529115"/>
            <a:ext cx="11509145" cy="4016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sz="4200" spc="58">
                <a:solidFill>
                  <a:srgbClr val="FCFCFC"/>
                </a:solidFill>
                <a:latin typeface="Montserrat"/>
              </a:rPr>
              <a:t>CSS basit ve kullanışlı bir işaretleme dilidir.Stil şablonu HTML ögelerine  stil vermek amacıyla kullanılır. Diğer birdeyişle sayfamızın içeriğinin biçimlendirilme işleminin yapıldığı kısımdır.</a:t>
            </a:r>
          </a:p>
          <a:p>
            <a:pPr algn="ctr">
              <a:lnSpc>
                <a:spcPts val="4536"/>
              </a:lnSpc>
            </a:pPr>
            <a:endParaRPr lang="en-US" sz="4200" spc="58">
              <a:solidFill>
                <a:srgbClr val="FCFCFC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-295729" y="4624605"/>
            <a:ext cx="13746369" cy="113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8"/>
              </a:lnSpc>
            </a:pPr>
            <a:r>
              <a:rPr lang="en-US" sz="8100" spc="119">
                <a:solidFill>
                  <a:srgbClr val="FCFCFC"/>
                </a:solidFill>
                <a:latin typeface="Montserrat"/>
              </a:rPr>
              <a:t>JAVASCRIPT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656750" y="535723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 Bold"/>
              </a:rPr>
              <a:t>JAVASCRIPT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361107" y="4301871"/>
            <a:ext cx="11509145" cy="1730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sz="4200" spc="62">
                <a:solidFill>
                  <a:srgbClr val="FCFCFC"/>
                </a:solidFill>
                <a:latin typeface="Montserrat"/>
              </a:rPr>
              <a:t>Geliştiricilerin etkileşimli web sayfaları oluşturmak için kullandığı bir programlama dilidir.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-749554" y="4624597"/>
            <a:ext cx="13746369" cy="1133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8"/>
              </a:lnSpc>
            </a:pPr>
            <a:r>
              <a:rPr lang="en-US" sz="8100" spc="119">
                <a:solidFill>
                  <a:srgbClr val="FCFCFC"/>
                </a:solidFill>
                <a:latin typeface="Montserrat Bold"/>
              </a:rPr>
              <a:t>who am i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99433" y="2752888"/>
            <a:ext cx="10892044" cy="4781224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334327" y="537210"/>
            <a:ext cx="6080414" cy="491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3500" spc="51">
                <a:solidFill>
                  <a:srgbClr val="FCFCFC"/>
                </a:solidFill>
                <a:latin typeface="Montserrat Bold"/>
              </a:rPr>
              <a:t>HTML-CSS-JAVASCRIPT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-295729" y="4624605"/>
            <a:ext cx="13746369" cy="113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8"/>
              </a:lnSpc>
            </a:pPr>
            <a:r>
              <a:rPr lang="en-US" sz="8100" spc="119">
                <a:solidFill>
                  <a:srgbClr val="FCFCFC"/>
                </a:solidFill>
                <a:latin typeface="Montserrat Bold"/>
              </a:rPr>
              <a:t>VERİTABANI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656750" y="535723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 Bold"/>
              </a:rPr>
              <a:t>JAVASCRIPT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361107" y="4301871"/>
            <a:ext cx="11509145" cy="1159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sz="4200" spc="62">
                <a:solidFill>
                  <a:srgbClr val="FCFCFC"/>
                </a:solidFill>
                <a:latin typeface="Montserrat"/>
              </a:rPr>
              <a:t>Veritabanları yapılandırılmış bilgi veya verilerin depolandığı alanlardır.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-190111" y="3800790"/>
            <a:ext cx="13746369" cy="3342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8"/>
              </a:lnSpc>
            </a:pPr>
            <a:r>
              <a:rPr lang="en-US" sz="8100" spc="119" dirty="0" err="1">
                <a:solidFill>
                  <a:srgbClr val="FCFCFC"/>
                </a:solidFill>
                <a:latin typeface="Montserrat Bold"/>
              </a:rPr>
              <a:t>Herşey</a:t>
            </a:r>
            <a:r>
              <a:rPr lang="en-US" sz="8100" spc="119" dirty="0">
                <a:solidFill>
                  <a:srgbClr val="FCFCFC"/>
                </a:solidFill>
                <a:latin typeface="Montserrat Bold"/>
              </a:rPr>
              <a:t> </a:t>
            </a:r>
            <a:r>
              <a:rPr lang="en-US" sz="8100" spc="119" dirty="0" err="1">
                <a:solidFill>
                  <a:srgbClr val="FCFCFC"/>
                </a:solidFill>
                <a:latin typeface="Montserrat Bold"/>
              </a:rPr>
              <a:t>tamam</a:t>
            </a:r>
            <a:r>
              <a:rPr lang="en-US" sz="8100" spc="119" dirty="0">
                <a:solidFill>
                  <a:srgbClr val="FCFCFC"/>
                </a:solidFill>
                <a:latin typeface="Montserrat Bold"/>
              </a:rPr>
              <a:t> ama 2 </a:t>
            </a:r>
            <a:r>
              <a:rPr lang="en-US" sz="8100" spc="119" dirty="0" err="1">
                <a:solidFill>
                  <a:srgbClr val="FCFCFC"/>
                </a:solidFill>
                <a:latin typeface="Montserrat Bold"/>
              </a:rPr>
              <a:t>bilgisayar</a:t>
            </a:r>
            <a:r>
              <a:rPr lang="en-US" sz="8100" spc="119" dirty="0">
                <a:solidFill>
                  <a:srgbClr val="FCFCFC"/>
                </a:solidFill>
                <a:latin typeface="Montserrat Bold"/>
              </a:rPr>
              <a:t> </a:t>
            </a:r>
            <a:r>
              <a:rPr lang="en-US" sz="8100" spc="119" dirty="0" err="1">
                <a:solidFill>
                  <a:srgbClr val="FCFCFC"/>
                </a:solidFill>
                <a:latin typeface="Montserrat Bold"/>
              </a:rPr>
              <a:t>nasıl</a:t>
            </a:r>
            <a:r>
              <a:rPr lang="en-US" sz="8100" spc="119" dirty="0">
                <a:solidFill>
                  <a:srgbClr val="FCFCFC"/>
                </a:solidFill>
                <a:latin typeface="Montserrat Bold"/>
              </a:rPr>
              <a:t> </a:t>
            </a:r>
            <a:r>
              <a:rPr lang="en-US" sz="8100" spc="119" dirty="0" err="1">
                <a:solidFill>
                  <a:srgbClr val="FCFCFC"/>
                </a:solidFill>
                <a:latin typeface="Montserrat Bold"/>
              </a:rPr>
              <a:t>haberleşiyor</a:t>
            </a:r>
            <a:r>
              <a:rPr lang="en-US" sz="8100" spc="119" dirty="0">
                <a:solidFill>
                  <a:srgbClr val="FCFCFC"/>
                </a:solidFill>
                <a:latin typeface="Montserrat Bold"/>
              </a:rPr>
              <a:t>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359392" y="4448950"/>
            <a:ext cx="2470795" cy="75359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656750" y="535723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 Bold"/>
              </a:rPr>
              <a:t>HABERLEŞME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06748" y="4614659"/>
            <a:ext cx="11509145" cy="58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sz="4200" spc="62">
                <a:solidFill>
                  <a:srgbClr val="FCFCFC"/>
                </a:solidFill>
                <a:latin typeface="Montserrat"/>
              </a:rPr>
              <a:t>ARPANET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50155" y="4178821"/>
            <a:ext cx="11509145" cy="58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sz="4200" spc="62">
                <a:solidFill>
                  <a:srgbClr val="FCFCFC"/>
                </a:solidFill>
                <a:latin typeface="Montserrat"/>
              </a:rPr>
              <a:t>TCP/IP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03637" y="4932413"/>
            <a:ext cx="11509145" cy="58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sz="4200" spc="62">
                <a:solidFill>
                  <a:srgbClr val="FCFCFC"/>
                </a:solidFill>
                <a:latin typeface="Montserrat"/>
              </a:rPr>
              <a:t>OSI MODELİ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08293" y="2259587"/>
            <a:ext cx="9814059" cy="699871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656750" y="535723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 Bold"/>
              </a:rPr>
              <a:t>TCP/IP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4624605"/>
            <a:ext cx="13746369" cy="113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8"/>
              </a:lnSpc>
            </a:pPr>
            <a:r>
              <a:rPr lang="en-US" sz="8100" spc="119">
                <a:solidFill>
                  <a:srgbClr val="FCFCFC"/>
                </a:solidFill>
                <a:latin typeface="Montserrat Bold"/>
              </a:rPr>
              <a:t>Web Protokolleri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656750" y="535723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 Bold"/>
              </a:rPr>
              <a:t>http-https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72342" y="4016121"/>
            <a:ext cx="11509145" cy="2885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sz="4200" spc="62" dirty="0">
                <a:solidFill>
                  <a:srgbClr val="FCFCFC"/>
                </a:solidFill>
                <a:latin typeface="Montserrat"/>
              </a:rPr>
              <a:t>HTTP</a:t>
            </a:r>
            <a:r>
              <a:rPr lang="tr-TR" sz="4200" spc="62" dirty="0">
                <a:solidFill>
                  <a:srgbClr val="FCFCFC"/>
                </a:solidFill>
                <a:latin typeface="Montserrat"/>
              </a:rPr>
              <a:t>(Hiper Metin Transfer Protokolü)</a:t>
            </a:r>
            <a:r>
              <a:rPr lang="en-US" sz="4200" spc="62" dirty="0">
                <a:solidFill>
                  <a:srgbClr val="FCFCFC"/>
                </a:solidFill>
                <a:latin typeface="Montserrat"/>
              </a:rPr>
              <a:t> </a:t>
            </a:r>
            <a:r>
              <a:rPr lang="en-US" sz="4200" spc="62" dirty="0" err="1">
                <a:solidFill>
                  <a:srgbClr val="FCFCFC"/>
                </a:solidFill>
                <a:latin typeface="Montserrat"/>
              </a:rPr>
              <a:t>bir</a:t>
            </a:r>
            <a:r>
              <a:rPr lang="en-US" sz="4200" spc="62" dirty="0">
                <a:solidFill>
                  <a:srgbClr val="FCFCFC"/>
                </a:solidFill>
                <a:latin typeface="Montserrat"/>
              </a:rPr>
              <a:t> </a:t>
            </a:r>
            <a:r>
              <a:rPr lang="en-US" sz="4200" spc="62" dirty="0" err="1">
                <a:solidFill>
                  <a:srgbClr val="FCFCFC"/>
                </a:solidFill>
                <a:latin typeface="Montserrat"/>
              </a:rPr>
              <a:t>kaynaktan</a:t>
            </a:r>
            <a:r>
              <a:rPr lang="en-US" sz="4200" spc="62" dirty="0">
                <a:solidFill>
                  <a:srgbClr val="FCFCFC"/>
                </a:solidFill>
                <a:latin typeface="Montserrat"/>
              </a:rPr>
              <a:t> </a:t>
            </a:r>
            <a:r>
              <a:rPr lang="en-US" sz="4200" spc="62" dirty="0" err="1">
                <a:solidFill>
                  <a:srgbClr val="FCFCFC"/>
                </a:solidFill>
                <a:latin typeface="Montserrat"/>
              </a:rPr>
              <a:t>dağıtılan</a:t>
            </a:r>
            <a:r>
              <a:rPr lang="en-US" sz="4200" spc="62" dirty="0">
                <a:solidFill>
                  <a:srgbClr val="FCFCFC"/>
                </a:solidFill>
                <a:latin typeface="Montserrat"/>
              </a:rPr>
              <a:t> </a:t>
            </a:r>
            <a:r>
              <a:rPr lang="en-US" sz="4200" spc="62" dirty="0" err="1">
                <a:solidFill>
                  <a:srgbClr val="FCFCFC"/>
                </a:solidFill>
                <a:latin typeface="Montserrat"/>
              </a:rPr>
              <a:t>ve</a:t>
            </a:r>
            <a:r>
              <a:rPr lang="en-US" sz="4200" spc="62" dirty="0">
                <a:solidFill>
                  <a:srgbClr val="FCFCFC"/>
                </a:solidFill>
                <a:latin typeface="Montserrat"/>
              </a:rPr>
              <a:t> </a:t>
            </a:r>
            <a:r>
              <a:rPr lang="en-US" sz="4200" spc="62" dirty="0" err="1">
                <a:solidFill>
                  <a:srgbClr val="FCFCFC"/>
                </a:solidFill>
                <a:latin typeface="Montserrat"/>
              </a:rPr>
              <a:t>ortak</a:t>
            </a:r>
            <a:r>
              <a:rPr lang="en-US" sz="4200" spc="62" dirty="0">
                <a:solidFill>
                  <a:srgbClr val="FCFCFC"/>
                </a:solidFill>
                <a:latin typeface="Montserrat"/>
              </a:rPr>
              <a:t> </a:t>
            </a:r>
            <a:r>
              <a:rPr lang="en-US" sz="4200" spc="62" dirty="0" err="1">
                <a:solidFill>
                  <a:srgbClr val="FCFCFC"/>
                </a:solidFill>
                <a:latin typeface="Montserrat"/>
              </a:rPr>
              <a:t>kullanıma</a:t>
            </a:r>
            <a:r>
              <a:rPr lang="en-US" sz="4200" spc="62" dirty="0">
                <a:solidFill>
                  <a:srgbClr val="FCFCFC"/>
                </a:solidFill>
                <a:latin typeface="Montserrat"/>
              </a:rPr>
              <a:t> </a:t>
            </a:r>
            <a:r>
              <a:rPr lang="en-US" sz="4200" spc="62" dirty="0" err="1">
                <a:solidFill>
                  <a:srgbClr val="FCFCFC"/>
                </a:solidFill>
                <a:latin typeface="Montserrat"/>
              </a:rPr>
              <a:t>açık</a:t>
            </a:r>
            <a:r>
              <a:rPr lang="en-US" sz="4200" spc="62" dirty="0">
                <a:solidFill>
                  <a:srgbClr val="FCFCFC"/>
                </a:solidFill>
                <a:latin typeface="Montserrat"/>
              </a:rPr>
              <a:t> </a:t>
            </a:r>
            <a:r>
              <a:rPr lang="en-US" sz="4200" spc="62" dirty="0" err="1">
                <a:solidFill>
                  <a:srgbClr val="FCFCFC"/>
                </a:solidFill>
                <a:latin typeface="Montserrat"/>
              </a:rPr>
              <a:t>olan</a:t>
            </a:r>
            <a:r>
              <a:rPr lang="en-US" sz="4200" spc="62" dirty="0">
                <a:solidFill>
                  <a:srgbClr val="FCFCFC"/>
                </a:solidFill>
                <a:latin typeface="Montserrat"/>
              </a:rPr>
              <a:t> </a:t>
            </a:r>
            <a:r>
              <a:rPr lang="en-US" sz="4200" spc="62" dirty="0" err="1">
                <a:solidFill>
                  <a:srgbClr val="FCFCFC"/>
                </a:solidFill>
                <a:latin typeface="Montserrat"/>
              </a:rPr>
              <a:t>hiperortam</a:t>
            </a:r>
            <a:r>
              <a:rPr lang="en-US" sz="4200" spc="62" dirty="0">
                <a:solidFill>
                  <a:srgbClr val="FCFCFC"/>
                </a:solidFill>
                <a:latin typeface="Montserrat"/>
              </a:rPr>
              <a:t> </a:t>
            </a:r>
            <a:r>
              <a:rPr lang="en-US" sz="4200" spc="62" dirty="0" err="1">
                <a:solidFill>
                  <a:srgbClr val="FCFCFC"/>
                </a:solidFill>
                <a:latin typeface="Montserrat"/>
              </a:rPr>
              <a:t>bilgi</a:t>
            </a:r>
            <a:r>
              <a:rPr lang="en-US" sz="4200" spc="62" dirty="0">
                <a:solidFill>
                  <a:srgbClr val="FCFCFC"/>
                </a:solidFill>
                <a:latin typeface="Montserrat"/>
              </a:rPr>
              <a:t> </a:t>
            </a:r>
            <a:r>
              <a:rPr lang="en-US" sz="4200" spc="62" dirty="0" err="1">
                <a:solidFill>
                  <a:srgbClr val="FCFCFC"/>
                </a:solidFill>
                <a:latin typeface="Montserrat"/>
              </a:rPr>
              <a:t>sistemleri</a:t>
            </a:r>
            <a:r>
              <a:rPr lang="en-US" sz="4200" spc="62" dirty="0">
                <a:solidFill>
                  <a:srgbClr val="FCFCFC"/>
                </a:solidFill>
                <a:latin typeface="Montserrat"/>
              </a:rPr>
              <a:t> </a:t>
            </a:r>
            <a:r>
              <a:rPr lang="en-US" sz="4200" spc="62" dirty="0" err="1">
                <a:solidFill>
                  <a:srgbClr val="FCFCFC"/>
                </a:solidFill>
                <a:latin typeface="Montserrat"/>
              </a:rPr>
              <a:t>için</a:t>
            </a:r>
            <a:r>
              <a:rPr lang="en-US" sz="4200" spc="62" dirty="0">
                <a:solidFill>
                  <a:srgbClr val="FCFCFC"/>
                </a:solidFill>
                <a:latin typeface="Montserrat"/>
              </a:rPr>
              <a:t> </a:t>
            </a:r>
            <a:r>
              <a:rPr lang="en-US" sz="4200" spc="62" dirty="0" err="1">
                <a:solidFill>
                  <a:srgbClr val="FCFCFC"/>
                </a:solidFill>
                <a:latin typeface="Montserrat"/>
              </a:rPr>
              <a:t>uygulama</a:t>
            </a:r>
            <a:r>
              <a:rPr lang="en-US" sz="4200" spc="62" dirty="0">
                <a:solidFill>
                  <a:srgbClr val="FCFCFC"/>
                </a:solidFill>
                <a:latin typeface="Montserrat"/>
              </a:rPr>
              <a:t> </a:t>
            </a:r>
            <a:r>
              <a:rPr lang="en-US" sz="4200" spc="62" dirty="0" err="1">
                <a:solidFill>
                  <a:srgbClr val="FCFCFC"/>
                </a:solidFill>
                <a:latin typeface="Montserrat"/>
              </a:rPr>
              <a:t>seviyesinde</a:t>
            </a:r>
            <a:r>
              <a:rPr lang="en-US" sz="4200" spc="62" dirty="0">
                <a:solidFill>
                  <a:srgbClr val="FCFCFC"/>
                </a:solidFill>
                <a:latin typeface="Montserrat"/>
              </a:rPr>
              <a:t> </a:t>
            </a:r>
            <a:r>
              <a:rPr lang="en-US" sz="4200" spc="62" dirty="0" err="1">
                <a:solidFill>
                  <a:srgbClr val="FCFCFC"/>
                </a:solidFill>
                <a:latin typeface="Montserrat"/>
              </a:rPr>
              <a:t>bir</a:t>
            </a:r>
            <a:r>
              <a:rPr lang="en-US" sz="4200" spc="62" dirty="0">
                <a:solidFill>
                  <a:srgbClr val="FCFCFC"/>
                </a:solidFill>
                <a:latin typeface="Montserrat"/>
              </a:rPr>
              <a:t> </a:t>
            </a:r>
            <a:r>
              <a:rPr lang="en-US" sz="4200" spc="62" dirty="0" err="1">
                <a:solidFill>
                  <a:srgbClr val="FCFCFC"/>
                </a:solidFill>
                <a:latin typeface="Montserrat"/>
              </a:rPr>
              <a:t>iletişim</a:t>
            </a:r>
            <a:r>
              <a:rPr lang="en-US" sz="4200" spc="62" dirty="0">
                <a:solidFill>
                  <a:srgbClr val="FCFCFC"/>
                </a:solidFill>
                <a:latin typeface="Montserrat"/>
              </a:rPr>
              <a:t> </a:t>
            </a:r>
            <a:r>
              <a:rPr lang="en-US" sz="4200" spc="62" dirty="0" err="1">
                <a:solidFill>
                  <a:srgbClr val="FCFCFC"/>
                </a:solidFill>
                <a:latin typeface="Montserrat"/>
              </a:rPr>
              <a:t>protokolüdür</a:t>
            </a:r>
            <a:endParaRPr lang="en-US" sz="4200" spc="62" dirty="0">
              <a:solidFill>
                <a:srgbClr val="FCFCFC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220557" y="2789827"/>
            <a:ext cx="9414692" cy="470734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656750" y="535723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 Bold"/>
              </a:rPr>
              <a:t>POST-GET METODU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780337" y="2290562"/>
            <a:ext cx="10992543" cy="570587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656750" y="535723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 Bold"/>
              </a:rPr>
              <a:t>http-https farkı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743773" y="3101801"/>
            <a:ext cx="2470795" cy="75359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214568" y="1028700"/>
            <a:ext cx="2598400" cy="261364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567842" y="2179397"/>
            <a:ext cx="2598400" cy="2598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3376922" y="2778754"/>
            <a:ext cx="3655298" cy="139968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648952" y="3101801"/>
            <a:ext cx="2470795" cy="75359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654755" y="3910258"/>
            <a:ext cx="3718025" cy="86753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287285">
            <a:off x="13769863" y="4908886"/>
            <a:ext cx="2470795" cy="753592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2906974" y="6952901"/>
            <a:ext cx="4196574" cy="160599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10800000">
            <a:off x="10648952" y="7379103"/>
            <a:ext cx="2470795" cy="753592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4092198" y="6697411"/>
            <a:ext cx="6218779" cy="2116976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2656750" y="535723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 Bold"/>
              </a:rPr>
              <a:t>who am 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30566" y="1308720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 Bold"/>
              </a:rPr>
              <a:t>2017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112918" y="2104819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 Bold"/>
              </a:rPr>
              <a:t>2022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748166" y="478590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 Bold"/>
              </a:rPr>
              <a:t>2020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79369" y="8862012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 Bold"/>
              </a:rPr>
              <a:t>2022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612796" y="8765340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 Bold"/>
              </a:rPr>
              <a:t>2022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540412" y="2221897"/>
            <a:ext cx="10206708" cy="584320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656750" y="535723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 Bold"/>
              </a:rPr>
              <a:t>http-https farkı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4624605"/>
            <a:ext cx="13746369" cy="113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8"/>
              </a:lnSpc>
            </a:pPr>
            <a:r>
              <a:rPr lang="en-US" sz="8100" spc="119">
                <a:solidFill>
                  <a:srgbClr val="FCFCFC"/>
                </a:solidFill>
                <a:latin typeface="Montserrat Bold"/>
              </a:rPr>
              <a:t>Server-Client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60874" y="2518048"/>
            <a:ext cx="8154549" cy="5250904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656750" y="535723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 Bold"/>
              </a:rPr>
              <a:t>Server-Client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4624605"/>
            <a:ext cx="13746369" cy="113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8"/>
              </a:lnSpc>
            </a:pPr>
            <a:r>
              <a:rPr lang="en-US" sz="8100" spc="119">
                <a:solidFill>
                  <a:srgbClr val="FCFCFC"/>
                </a:solidFill>
                <a:latin typeface="Montserrat Bold"/>
              </a:rPr>
              <a:t>DOS-DDOS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16926" y="2214195"/>
            <a:ext cx="11729631" cy="585860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656750" y="535723"/>
            <a:ext cx="5531204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tr-TR" sz="3600" spc="53" dirty="0">
                <a:solidFill>
                  <a:srgbClr val="FCFCFC"/>
                </a:solidFill>
                <a:latin typeface="Montserrat Bold"/>
              </a:rPr>
              <a:t>DOS-DDOS</a:t>
            </a:r>
            <a:endParaRPr lang="en-US" sz="3600" spc="53" dirty="0">
              <a:solidFill>
                <a:srgbClr val="FCFCFC"/>
              </a:solidFill>
              <a:latin typeface="Montserrat Bo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4624605"/>
            <a:ext cx="13746369" cy="113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8"/>
              </a:lnSpc>
            </a:pPr>
            <a:r>
              <a:rPr lang="en-US" sz="8100" spc="119">
                <a:solidFill>
                  <a:srgbClr val="FCFCFC"/>
                </a:solidFill>
                <a:latin typeface="Montserrat Bold"/>
              </a:rPr>
              <a:t>WAF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991572" y="1938490"/>
            <a:ext cx="11726858" cy="641002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656750" y="535723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 Bold"/>
              </a:rPr>
              <a:t>Web App Firewall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4624605"/>
            <a:ext cx="13746369" cy="113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8"/>
              </a:lnSpc>
            </a:pPr>
            <a:r>
              <a:rPr lang="en-US" sz="8100" spc="119">
                <a:solidFill>
                  <a:srgbClr val="FCFCFC"/>
                </a:solidFill>
                <a:latin typeface="Montserrat Bold"/>
              </a:rPr>
              <a:t>Load Balancer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11309" y="2276257"/>
            <a:ext cx="11729631" cy="573448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656750" y="535723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 Bold"/>
              </a:rPr>
              <a:t>Load Balancer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4624605"/>
            <a:ext cx="13746369" cy="113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8"/>
              </a:lnSpc>
            </a:pPr>
            <a:r>
              <a:rPr lang="en-US" sz="8100" spc="119">
                <a:solidFill>
                  <a:srgbClr val="FCFCFC"/>
                </a:solidFill>
                <a:latin typeface="Montserrat Bold"/>
              </a:rPr>
              <a:t>PROXY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17854" y="4476732"/>
            <a:ext cx="13746369" cy="113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8"/>
              </a:lnSpc>
            </a:pPr>
            <a:r>
              <a:rPr lang="en-US" sz="8100" spc="119">
                <a:solidFill>
                  <a:srgbClr val="FCFCFC"/>
                </a:solidFill>
                <a:latin typeface="Montserrat"/>
              </a:rPr>
              <a:t>Bu derste amacım ne?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577490" y="2231916"/>
            <a:ext cx="10343787" cy="582316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656750" y="535723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 Bold"/>
              </a:rPr>
              <a:t>PROXY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4624605"/>
            <a:ext cx="13746369" cy="113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8"/>
              </a:lnSpc>
            </a:pPr>
            <a:r>
              <a:rPr lang="en-US" sz="8100" spc="119">
                <a:solidFill>
                  <a:srgbClr val="FCFCFC"/>
                </a:solidFill>
                <a:latin typeface="Montserrat Bold"/>
              </a:rPr>
              <a:t>GOOGLE DORKS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656750" y="535723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 Bold"/>
              </a:rPr>
              <a:t>GOOGLE DORKS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08971" y="3869423"/>
            <a:ext cx="11509145" cy="3445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sz="4200" spc="58">
                <a:solidFill>
                  <a:srgbClr val="FCFCFC"/>
                </a:solidFill>
                <a:latin typeface="Montserrat"/>
              </a:rPr>
              <a:t>Google dorkları, yandex dorkları, yahoo dorkları kısaca arama motoru dorkları bizim internet üzerinde yaptığımız araştırmalarda çok daha verimli sonuçlar elde etmemize yararlar</a:t>
            </a:r>
          </a:p>
          <a:p>
            <a:pPr algn="ctr">
              <a:lnSpc>
                <a:spcPts val="4536"/>
              </a:lnSpc>
            </a:pPr>
            <a:endParaRPr lang="en-US" sz="4200" spc="58">
              <a:solidFill>
                <a:srgbClr val="FCFCFC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4624605"/>
            <a:ext cx="13746369" cy="113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8"/>
              </a:lnSpc>
            </a:pPr>
            <a:r>
              <a:rPr lang="en-US" sz="8100" spc="119">
                <a:solidFill>
                  <a:srgbClr val="FCFCFC"/>
                </a:solidFill>
                <a:latin typeface="Montserrat Bold"/>
              </a:rPr>
              <a:t>SHODAN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656750" y="535723"/>
            <a:ext cx="5531204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tr-TR" sz="3600" spc="53" dirty="0">
                <a:solidFill>
                  <a:srgbClr val="FCFCFC"/>
                </a:solidFill>
                <a:latin typeface="Montserrat Bold"/>
              </a:rPr>
              <a:t>SHODAN</a:t>
            </a:r>
            <a:endParaRPr lang="en-US" sz="3600" spc="53" dirty="0">
              <a:solidFill>
                <a:srgbClr val="FCFCFC"/>
              </a:solidFill>
              <a:latin typeface="Montserrat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51218" y="4016121"/>
            <a:ext cx="11509145" cy="2302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sz="4200" spc="62">
                <a:solidFill>
                  <a:srgbClr val="FCFCFC"/>
                </a:solidFill>
                <a:latin typeface="Montserrat"/>
              </a:rPr>
              <a:t>Shodan, kullanıcıların çeşitli filtreler kullanarak internete bağlı çeşitli sunucu türlerini aramasını sağlayan bir arama motorudur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4624605"/>
            <a:ext cx="13746369" cy="113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8"/>
              </a:lnSpc>
            </a:pPr>
            <a:r>
              <a:rPr lang="en-US" sz="8100" spc="119">
                <a:solidFill>
                  <a:srgbClr val="FCFCFC"/>
                </a:solidFill>
                <a:latin typeface="Montserrat Bold"/>
              </a:rPr>
              <a:t>WHOIS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656750" y="535723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"/>
              </a:rPr>
              <a:t>WHOIS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51218" y="4016121"/>
            <a:ext cx="11509145" cy="2302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sz="4200" spc="62">
                <a:solidFill>
                  <a:srgbClr val="FCFCFC"/>
                </a:solidFill>
                <a:latin typeface="Montserrat"/>
              </a:rPr>
              <a:t>Tescil edilmiş bir alan adının ya da IP adresinin sahiplik bilgilerini ve alan adının kayıt edildiği tarihi ile bitiş süresini gösteren gösteren kayıtlardır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4624605"/>
            <a:ext cx="13746369" cy="113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8"/>
              </a:lnSpc>
            </a:pPr>
            <a:r>
              <a:rPr lang="en-US" sz="8100" spc="119">
                <a:solidFill>
                  <a:srgbClr val="FCFCFC"/>
                </a:solidFill>
                <a:latin typeface="Montserrat"/>
              </a:rPr>
              <a:t>Archive.org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656750" y="535723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 Bold"/>
              </a:rPr>
              <a:t>Archive.org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389428" y="4873371"/>
            <a:ext cx="11509145" cy="58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sz="4200" spc="62">
                <a:solidFill>
                  <a:srgbClr val="FCFCFC"/>
                </a:solidFill>
                <a:latin typeface="Montserrat"/>
              </a:rPr>
              <a:t>Sizi geçmişe götürür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4624605"/>
            <a:ext cx="13746369" cy="113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8"/>
              </a:lnSpc>
            </a:pPr>
            <a:r>
              <a:rPr lang="en-US" sz="8100" spc="119">
                <a:solidFill>
                  <a:srgbClr val="FCFCFC"/>
                </a:solidFill>
                <a:latin typeface="Montserrat Bold"/>
              </a:rPr>
              <a:t>Data Leak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-295729" y="4624605"/>
            <a:ext cx="13746369" cy="113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8"/>
              </a:lnSpc>
            </a:pPr>
            <a:r>
              <a:rPr lang="en-US" sz="8100" spc="119">
                <a:solidFill>
                  <a:srgbClr val="FCFCFC"/>
                </a:solidFill>
                <a:latin typeface="Montserrat Bold"/>
              </a:rPr>
              <a:t>İnternet nedir?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656750" y="535723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 Bold"/>
              </a:rPr>
              <a:t>Data Leak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613173" y="3730371"/>
            <a:ext cx="11509145" cy="2873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sz="4200" spc="62">
                <a:solidFill>
                  <a:srgbClr val="FCFCFC"/>
                </a:solidFill>
                <a:latin typeface="Montserrat"/>
              </a:rPr>
              <a:t>Veri ihlali, hassas, korunan veya gizli verilerin kopyalandığı, iletildiği, görüntülendiği, çalındığı veya yetkisiz bir kişi tarafından kullanıldığı bir güvenlik ihlalidir.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656750" y="535723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 Bold"/>
              </a:rPr>
              <a:t>Archive.org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389428" y="4280620"/>
            <a:ext cx="11509145" cy="58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sz="4200" spc="62">
                <a:solidFill>
                  <a:srgbClr val="FCFCFC"/>
                </a:solidFill>
                <a:latin typeface="Montserrat"/>
              </a:rPr>
              <a:t>https://haveibeenpwned.com/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777555" y="5191125"/>
            <a:ext cx="11509145" cy="58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sz="4200" spc="62">
                <a:solidFill>
                  <a:srgbClr val="FCFCFC"/>
                </a:solidFill>
                <a:latin typeface="Montserrat"/>
              </a:rPr>
              <a:t>https://intelx.io/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389428" y="4764432"/>
            <a:ext cx="11509145" cy="834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79"/>
              </a:lnSpc>
            </a:pPr>
            <a:r>
              <a:rPr lang="en-US" sz="5999" spc="88">
                <a:solidFill>
                  <a:srgbClr val="FCFCFC"/>
                </a:solidFill>
                <a:latin typeface="Montserrat Bold"/>
              </a:rPr>
              <a:t>TEŞEKKÜRLER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656750" y="535723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"/>
              </a:rPr>
              <a:t>İnternet nedir?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866727" y="4016121"/>
            <a:ext cx="11509145" cy="2302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sz="4200" spc="62">
                <a:solidFill>
                  <a:srgbClr val="FCFCFC"/>
                </a:solidFill>
                <a:latin typeface="Montserrat"/>
              </a:rPr>
              <a:t>İnternet bütün dünyada kullanılan, bilgisayar ve diğer akıllı cihazlar aracılığıyla veri ve bilgi iletmeyi/almayı sağlayan iletişim ağıdır.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-295729" y="4624605"/>
            <a:ext cx="13746369" cy="113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8"/>
              </a:lnSpc>
            </a:pPr>
            <a:r>
              <a:rPr lang="en-US" sz="8100" spc="119">
                <a:solidFill>
                  <a:srgbClr val="FCFCFC"/>
                </a:solidFill>
                <a:latin typeface="Montserrat Bold"/>
              </a:rPr>
              <a:t>WWW nedir?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656750" y="535723"/>
            <a:ext cx="5531204" cy="49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53">
                <a:solidFill>
                  <a:srgbClr val="FCFCFC"/>
                </a:solidFill>
                <a:latin typeface="Montserrat"/>
              </a:rPr>
              <a:t>WWW nedir?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621786" y="4587621"/>
            <a:ext cx="11509145" cy="1159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sz="4200" spc="58">
                <a:solidFill>
                  <a:srgbClr val="FCFCFC"/>
                </a:solidFill>
                <a:latin typeface="Montserrat"/>
              </a:rPr>
              <a:t>World Wide Web</a:t>
            </a:r>
          </a:p>
          <a:p>
            <a:pPr algn="ctr">
              <a:lnSpc>
                <a:spcPts val="4536"/>
              </a:lnSpc>
            </a:pPr>
            <a:r>
              <a:rPr lang="en-US" sz="4200" spc="62">
                <a:solidFill>
                  <a:srgbClr val="FCFCFC"/>
                </a:solidFill>
                <a:latin typeface="Montserrat"/>
              </a:rPr>
              <a:t>Dünyayı saran web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532</Words>
  <Application>Microsoft Office PowerPoint</Application>
  <PresentationFormat>Custom</PresentationFormat>
  <Paragraphs>100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Montserrat Bold</vt:lpstr>
      <vt:lpstr>Calibri</vt:lpstr>
      <vt:lpstr>Montserrat</vt:lpstr>
      <vt:lpstr>Open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web-101</dc:title>
  <cp:lastModifiedBy>Efe Can Üstün</cp:lastModifiedBy>
  <cp:revision>5</cp:revision>
  <dcterms:created xsi:type="dcterms:W3CDTF">2006-08-16T00:00:00Z</dcterms:created>
  <dcterms:modified xsi:type="dcterms:W3CDTF">2022-11-26T18:27:05Z</dcterms:modified>
  <dc:identifier>DAFSTlP2yho</dc:identifier>
</cp:coreProperties>
</file>